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9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2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4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5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6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7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8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9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30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31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32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3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34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5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36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7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5" r:id="rId2"/>
    <p:sldMasterId id="2147483828" r:id="rId3"/>
    <p:sldMasterId id="2147483986" r:id="rId4"/>
    <p:sldMasterId id="2147484010" r:id="rId5"/>
    <p:sldMasterId id="2147484024" r:id="rId6"/>
    <p:sldMasterId id="2147484036" r:id="rId7"/>
    <p:sldMasterId id="2147484048" r:id="rId8"/>
    <p:sldMasterId id="2147484060" r:id="rId9"/>
    <p:sldMasterId id="2147484072" r:id="rId10"/>
    <p:sldMasterId id="2147484084" r:id="rId11"/>
    <p:sldMasterId id="2147484094" r:id="rId12"/>
    <p:sldMasterId id="2147484104" r:id="rId13"/>
    <p:sldMasterId id="2147484114" r:id="rId14"/>
    <p:sldMasterId id="2147484124" r:id="rId15"/>
    <p:sldMasterId id="2147484134" r:id="rId16"/>
    <p:sldMasterId id="2147484146" r:id="rId17"/>
    <p:sldMasterId id="2147484158" r:id="rId18"/>
    <p:sldMasterId id="2147484170" r:id="rId19"/>
    <p:sldMasterId id="2147484182" r:id="rId20"/>
    <p:sldMasterId id="2147484194" r:id="rId21"/>
    <p:sldMasterId id="2147484214" r:id="rId22"/>
    <p:sldMasterId id="2147484224" r:id="rId23"/>
    <p:sldMasterId id="2147484234" r:id="rId24"/>
    <p:sldMasterId id="2147484244" r:id="rId25"/>
    <p:sldMasterId id="2147484254" r:id="rId26"/>
    <p:sldMasterId id="2147484264" r:id="rId27"/>
    <p:sldMasterId id="2147484274" r:id="rId28"/>
    <p:sldMasterId id="2147484294" r:id="rId29"/>
    <p:sldMasterId id="2147484304" r:id="rId30"/>
    <p:sldMasterId id="2147484316" r:id="rId31"/>
    <p:sldMasterId id="2147484328" r:id="rId32"/>
    <p:sldMasterId id="2147484340" r:id="rId33"/>
    <p:sldMasterId id="2147484353" r:id="rId34"/>
    <p:sldMasterId id="2147484366" r:id="rId35"/>
    <p:sldMasterId id="2147484378" r:id="rId36"/>
    <p:sldMasterId id="2147484390" r:id="rId37"/>
    <p:sldMasterId id="2147484414" r:id="rId38"/>
  </p:sldMasterIdLst>
  <p:notesMasterIdLst>
    <p:notesMasterId r:id="rId116"/>
  </p:notesMasterIdLst>
  <p:handoutMasterIdLst>
    <p:handoutMasterId r:id="rId117"/>
  </p:handoutMasterIdLst>
  <p:sldIdLst>
    <p:sldId id="259" r:id="rId39"/>
    <p:sldId id="316" r:id="rId40"/>
    <p:sldId id="414" r:id="rId41"/>
    <p:sldId id="425" r:id="rId42"/>
    <p:sldId id="514" r:id="rId43"/>
    <p:sldId id="510" r:id="rId44"/>
    <p:sldId id="511" r:id="rId45"/>
    <p:sldId id="426" r:id="rId46"/>
    <p:sldId id="416" r:id="rId47"/>
    <p:sldId id="419" r:id="rId48"/>
    <p:sldId id="513" r:id="rId49"/>
    <p:sldId id="515" r:id="rId50"/>
    <p:sldId id="480" r:id="rId51"/>
    <p:sldId id="444" r:id="rId52"/>
    <p:sldId id="433" r:id="rId53"/>
    <p:sldId id="434" r:id="rId54"/>
    <p:sldId id="435" r:id="rId55"/>
    <p:sldId id="436" r:id="rId56"/>
    <p:sldId id="437" r:id="rId57"/>
    <p:sldId id="438" r:id="rId58"/>
    <p:sldId id="445" r:id="rId59"/>
    <p:sldId id="439" r:id="rId60"/>
    <p:sldId id="440" r:id="rId61"/>
    <p:sldId id="441" r:id="rId62"/>
    <p:sldId id="442" r:id="rId63"/>
    <p:sldId id="443" r:id="rId64"/>
    <p:sldId id="446" r:id="rId65"/>
    <p:sldId id="447" r:id="rId66"/>
    <p:sldId id="448" r:id="rId67"/>
    <p:sldId id="449" r:id="rId68"/>
    <p:sldId id="450" r:id="rId69"/>
    <p:sldId id="451" r:id="rId70"/>
    <p:sldId id="470" r:id="rId71"/>
    <p:sldId id="472" r:id="rId72"/>
    <p:sldId id="473" r:id="rId73"/>
    <p:sldId id="474" r:id="rId74"/>
    <p:sldId id="475" r:id="rId75"/>
    <p:sldId id="477" r:id="rId76"/>
    <p:sldId id="495" r:id="rId77"/>
    <p:sldId id="479" r:id="rId78"/>
    <p:sldId id="481" r:id="rId79"/>
    <p:sldId id="496" r:id="rId80"/>
    <p:sldId id="483" r:id="rId81"/>
    <p:sldId id="497" r:id="rId82"/>
    <p:sldId id="498" r:id="rId83"/>
    <p:sldId id="499" r:id="rId84"/>
    <p:sldId id="500" r:id="rId85"/>
    <p:sldId id="501" r:id="rId86"/>
    <p:sldId id="502" r:id="rId87"/>
    <p:sldId id="504" r:id="rId88"/>
    <p:sldId id="505" r:id="rId89"/>
    <p:sldId id="506" r:id="rId90"/>
    <p:sldId id="507" r:id="rId91"/>
    <p:sldId id="508" r:id="rId92"/>
    <p:sldId id="509" r:id="rId93"/>
    <p:sldId id="452" r:id="rId94"/>
    <p:sldId id="458" r:id="rId95"/>
    <p:sldId id="454" r:id="rId96"/>
    <p:sldId id="455" r:id="rId97"/>
    <p:sldId id="456" r:id="rId98"/>
    <p:sldId id="457" r:id="rId99"/>
    <p:sldId id="453" r:id="rId100"/>
    <p:sldId id="459" r:id="rId101"/>
    <p:sldId id="461" r:id="rId102"/>
    <p:sldId id="462" r:id="rId103"/>
    <p:sldId id="463" r:id="rId104"/>
    <p:sldId id="464" r:id="rId105"/>
    <p:sldId id="466" r:id="rId106"/>
    <p:sldId id="465" r:id="rId107"/>
    <p:sldId id="467" r:id="rId108"/>
    <p:sldId id="469" r:id="rId109"/>
    <p:sldId id="490" r:id="rId110"/>
    <p:sldId id="491" r:id="rId111"/>
    <p:sldId id="492" r:id="rId112"/>
    <p:sldId id="493" r:id="rId113"/>
    <p:sldId id="494" r:id="rId114"/>
    <p:sldId id="362" r:id="rId115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99FF99"/>
    <a:srgbClr val="FFCC66"/>
    <a:srgbClr val="0000FF"/>
    <a:srgbClr val="00FF00"/>
    <a:srgbClr val="CC6600"/>
    <a:srgbClr val="FF00FF"/>
    <a:srgbClr val="953735"/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42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02"/>
      </p:cViewPr>
      <p:guideLst>
        <p:guide orient="horz" pos="3224"/>
        <p:guide pos="2236"/>
      </p:guideLst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handoutMaster" Target="handoutMasters/handoutMaster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113" Type="http://schemas.openxmlformats.org/officeDocument/2006/relationships/slide" Target="slides/slide75.xml"/><Relationship Id="rId11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116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11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6" Type="http://schemas.openxmlformats.org/officeDocument/2006/relationships/slide" Target="slides/slide68.xml"/><Relationship Id="rId114" Type="http://schemas.openxmlformats.org/officeDocument/2006/relationships/slide" Target="slides/slide76.xml"/><Relationship Id="rId11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dhs:Desktop:mpc%20versus%20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899848335253"/>
          <c:y val="6.4792503346720196E-2"/>
          <c:w val="0.65493833111830302"/>
          <c:h val="0.70166998173461703"/>
        </c:manualLayout>
      </c:layout>
      <c:scatterChart>
        <c:scatterStyle val="smoothMarker"/>
        <c:varyColors val="0"/>
        <c:ser>
          <c:idx val="1"/>
          <c:order val="0"/>
          <c:tx>
            <c:v>LLO</c:v>
          </c:tx>
          <c:spPr>
            <a:ln w="34925"/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Sheet1!$A$9:$A$22</c:f>
              <c:numCache>
                <c:formatCode>yyyy\-mm\-dd</c:formatCode>
                <c:ptCount val="14"/>
                <c:pt idx="0">
                  <c:v>41791</c:v>
                </c:pt>
                <c:pt idx="1">
                  <c:v>41802</c:v>
                </c:pt>
                <c:pt idx="2">
                  <c:v>41818</c:v>
                </c:pt>
                <c:pt idx="3">
                  <c:v>41844</c:v>
                </c:pt>
                <c:pt idx="4">
                  <c:v>41850</c:v>
                </c:pt>
                <c:pt idx="5">
                  <c:v>41891</c:v>
                </c:pt>
                <c:pt idx="6">
                  <c:v>41907</c:v>
                </c:pt>
                <c:pt idx="7">
                  <c:v>41908</c:v>
                </c:pt>
                <c:pt idx="8">
                  <c:v>41970</c:v>
                </c:pt>
                <c:pt idx="9">
                  <c:v>41985</c:v>
                </c:pt>
                <c:pt idx="10">
                  <c:v>42023</c:v>
                </c:pt>
                <c:pt idx="11">
                  <c:v>42037</c:v>
                </c:pt>
                <c:pt idx="12" formatCode="dd\-mmm\-yy">
                  <c:v>42060</c:v>
                </c:pt>
                <c:pt idx="13">
                  <c:v>42164</c:v>
                </c:pt>
              </c:numCache>
            </c:numRef>
          </c:xVal>
          <c:yVal>
            <c:numRef>
              <c:f>Sheet1!$C$9:$C$22</c:f>
              <c:numCache>
                <c:formatCode>General</c:formatCode>
                <c:ptCount val="14"/>
                <c:pt idx="0">
                  <c:v>0.57999999999999996</c:v>
                </c:pt>
                <c:pt idx="1">
                  <c:v>3.68</c:v>
                </c:pt>
                <c:pt idx="2">
                  <c:v>5.87</c:v>
                </c:pt>
                <c:pt idx="3" formatCode="0.00">
                  <c:v>15.8</c:v>
                </c:pt>
                <c:pt idx="4">
                  <c:v>20.14</c:v>
                </c:pt>
                <c:pt idx="5">
                  <c:v>27</c:v>
                </c:pt>
                <c:pt idx="6">
                  <c:v>31</c:v>
                </c:pt>
                <c:pt idx="7">
                  <c:v>36</c:v>
                </c:pt>
                <c:pt idx="8">
                  <c:v>50</c:v>
                </c:pt>
                <c:pt idx="9">
                  <c:v>57</c:v>
                </c:pt>
                <c:pt idx="10">
                  <c:v>60</c:v>
                </c:pt>
                <c:pt idx="11">
                  <c:v>64.2</c:v>
                </c:pt>
                <c:pt idx="12">
                  <c:v>67</c:v>
                </c:pt>
                <c:pt idx="13">
                  <c:v>70</c:v>
                </c:pt>
              </c:numCache>
            </c:numRef>
          </c:yVal>
          <c:smooth val="0"/>
        </c:ser>
        <c:ser>
          <c:idx val="2"/>
          <c:order val="1"/>
          <c:tx>
            <c:v>LHO</c:v>
          </c:tx>
          <c:spPr>
            <a:ln w="28575">
              <a:solidFill>
                <a:srgbClr val="0000FF"/>
              </a:solidFill>
            </a:ln>
          </c:spPr>
          <c:marker>
            <c:symbol val="circle"/>
            <c:size val="11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Sheet1!$E$9:$E$16</c:f>
              <c:numCache>
                <c:formatCode>yyyy\-mm\-dd</c:formatCode>
                <c:ptCount val="8"/>
                <c:pt idx="0">
                  <c:v>42047</c:v>
                </c:pt>
                <c:pt idx="1">
                  <c:v>42062</c:v>
                </c:pt>
                <c:pt idx="2">
                  <c:v>42067</c:v>
                </c:pt>
                <c:pt idx="3">
                  <c:v>42087</c:v>
                </c:pt>
                <c:pt idx="4">
                  <c:v>42090</c:v>
                </c:pt>
                <c:pt idx="5">
                  <c:v>42091</c:v>
                </c:pt>
                <c:pt idx="6">
                  <c:v>42139</c:v>
                </c:pt>
                <c:pt idx="7">
                  <c:v>42160</c:v>
                </c:pt>
              </c:numCache>
            </c:numRef>
          </c:xVal>
          <c:yVal>
            <c:numRef>
              <c:f>Sheet1!$G$9:$G$16</c:f>
              <c:numCache>
                <c:formatCode>General</c:formatCode>
                <c:ptCount val="8"/>
                <c:pt idx="0">
                  <c:v>1</c:v>
                </c:pt>
                <c:pt idx="1">
                  <c:v>9</c:v>
                </c:pt>
                <c:pt idx="2">
                  <c:v>13</c:v>
                </c:pt>
                <c:pt idx="3">
                  <c:v>28</c:v>
                </c:pt>
                <c:pt idx="4">
                  <c:v>34</c:v>
                </c:pt>
                <c:pt idx="5">
                  <c:v>36</c:v>
                </c:pt>
                <c:pt idx="6">
                  <c:v>57</c:v>
                </c:pt>
                <c:pt idx="7">
                  <c:v>70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662008"/>
        <c:axId val="201662400"/>
      </c:scatterChart>
      <c:valAx>
        <c:axId val="201662008"/>
        <c:scaling>
          <c:orientation val="minMax"/>
          <c:max val="42400"/>
          <c:min val="41791"/>
        </c:scaling>
        <c:delete val="0"/>
        <c:axPos val="b"/>
        <c:majorGridlines/>
        <c:minorGridlines/>
        <c:numFmt formatCode="yyyy\-mm\-dd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ja-JP"/>
          </a:p>
        </c:txPr>
        <c:crossAx val="201662400"/>
        <c:crosses val="autoZero"/>
        <c:crossBetween val="midCat"/>
        <c:majorUnit val="122"/>
        <c:minorUnit val="30.5"/>
      </c:valAx>
      <c:valAx>
        <c:axId val="201662400"/>
        <c:scaling>
          <c:orientation val="minMax"/>
          <c:max val="10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2000" i="1"/>
                </a:pPr>
                <a:r>
                  <a:rPr lang="en-US" sz="2000" i="0"/>
                  <a:t>Inspiral Range, Mpc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0" i="0"/>
            </a:pPr>
            <a:endParaRPr lang="ja-JP"/>
          </a:p>
        </c:txPr>
        <c:crossAx val="201662008"/>
        <c:crosses val="autoZero"/>
        <c:crossBetween val="midCat"/>
        <c:minorUnit val="5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0.11016</cdr:x>
      <cdr:y>0.63656</cdr:y>
    </cdr:from>
    <cdr:to>
      <cdr:x>0.76634</cdr:x>
      <cdr:y>0.63853</cdr:y>
    </cdr:to>
    <cdr:cxnSp macro="">
      <cdr:nvCxnSpPr>
        <cdr:cNvPr id="5" name="Straight Connector 4"/>
        <cdr:cNvCxnSpPr/>
      </cdr:nvCxnSpPr>
      <cdr:spPr bwMode="auto">
        <a:xfrm xmlns:a="http://schemas.openxmlformats.org/drawingml/2006/main">
          <a:off x="1222171" y="3664880"/>
          <a:ext cx="7280121" cy="11342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6600"/>
          </a:solidFill>
          <a:prstDash val="solid"/>
          <a:round/>
          <a:headEnd type="none" w="sm" len="sm"/>
          <a:tailEnd type="none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0.10781</cdr:x>
      <cdr:y>0.20473</cdr:y>
    </cdr:from>
    <cdr:to>
      <cdr:x>0.76145</cdr:x>
      <cdr:y>0.20765</cdr:y>
    </cdr:to>
    <cdr:cxnSp macro="">
      <cdr:nvCxnSpPr>
        <cdr:cNvPr id="7" name="Straight Connector 6"/>
        <cdr:cNvCxnSpPr/>
      </cdr:nvCxnSpPr>
      <cdr:spPr bwMode="auto">
        <a:xfrm xmlns:a="http://schemas.openxmlformats.org/drawingml/2006/main" flipV="1">
          <a:off x="1196103" y="1178717"/>
          <a:ext cx="7251927" cy="1678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6600"/>
          </a:solidFill>
          <a:prstDash val="solid"/>
          <a:round/>
          <a:headEnd type="none" w="sm" len="sm"/>
          <a:tailEnd type="none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0.11447</cdr:x>
      <cdr:y>0.4864</cdr:y>
    </cdr:from>
    <cdr:to>
      <cdr:x>0.77065</cdr:x>
      <cdr:y>0.48837</cdr:y>
    </cdr:to>
    <cdr:cxnSp macro="">
      <cdr:nvCxnSpPr>
        <cdr:cNvPr id="6" name="Straight Connector 5"/>
        <cdr:cNvCxnSpPr/>
      </cdr:nvCxnSpPr>
      <cdr:spPr bwMode="auto">
        <a:xfrm xmlns:a="http://schemas.openxmlformats.org/drawingml/2006/main">
          <a:off x="1270039" y="2800369"/>
          <a:ext cx="7280047" cy="1134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rgbClr val="FF6600"/>
          </a:solidFill>
          <a:prstDash val="solid"/>
          <a:round/>
          <a:headEnd type="none" w="sm" len="sm"/>
          <a:tailEnd type="none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0.61222</cdr:x>
      <cdr:y>0.06882</cdr:y>
    </cdr:from>
    <cdr:to>
      <cdr:x>0.71545</cdr:x>
      <cdr:y>0.76413</cdr:y>
    </cdr:to>
    <cdr:sp macro="" textlink="">
      <cdr:nvSpPr>
        <cdr:cNvPr id="2" name="Rounded Rectangle 1"/>
        <cdr:cNvSpPr/>
      </cdr:nvSpPr>
      <cdr:spPr bwMode="auto">
        <a:xfrm xmlns:a="http://schemas.openxmlformats.org/drawingml/2006/main">
          <a:off x="6792443" y="396241"/>
          <a:ext cx="1145303" cy="4003099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/>
        </a:solidFill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endParaRPr lang="en-US" sz="1400" dirty="0" smtClean="0"/>
        </a:p>
        <a:p xmlns:a="http://schemas.openxmlformats.org/drawingml/2006/main">
          <a:pPr algn="ctr"/>
          <a:endParaRPr lang="en-US" sz="1400" dirty="0"/>
        </a:p>
        <a:p xmlns:a="http://schemas.openxmlformats.org/drawingml/2006/main">
          <a:pPr algn="ctr"/>
          <a:endParaRPr lang="en-US" sz="1400" dirty="0" smtClean="0"/>
        </a:p>
        <a:p xmlns:a="http://schemas.openxmlformats.org/drawingml/2006/main">
          <a:pPr algn="ctr"/>
          <a:r>
            <a:rPr lang="en-US" sz="1400" dirty="0" smtClean="0"/>
            <a:t>O1 Observing run</a:t>
          </a:r>
        </a:p>
        <a:p xmlns:a="http://schemas.openxmlformats.org/drawingml/2006/main">
          <a:pPr algn="ctr"/>
          <a:endParaRPr lang="en-US" sz="1400" dirty="0" smtClean="0"/>
        </a:p>
        <a:p xmlns:a="http://schemas.openxmlformats.org/drawingml/2006/main">
          <a:pPr algn="ctr"/>
          <a:endParaRPr lang="en-US" sz="1400" dirty="0" smtClean="0"/>
        </a:p>
        <a:p xmlns:a="http://schemas.openxmlformats.org/drawingml/2006/main">
          <a:pPr algn="ctr"/>
          <a:endParaRPr lang="en-US" sz="1400" dirty="0" smtClean="0"/>
        </a:p>
        <a:p xmlns:a="http://schemas.openxmlformats.org/drawingml/2006/main">
          <a:pPr algn="ctr"/>
          <a:endParaRPr lang="en-US" sz="1400" dirty="0"/>
        </a:p>
        <a:p xmlns:a="http://schemas.openxmlformats.org/drawingml/2006/main">
          <a:pPr algn="ctr"/>
          <a:r>
            <a:rPr lang="en-US" sz="1400" dirty="0" smtClean="0"/>
            <a:t>Mid-Sept to </a:t>
          </a:r>
        </a:p>
        <a:p xmlns:a="http://schemas.openxmlformats.org/drawingml/2006/main">
          <a:pPr algn="ctr"/>
          <a:r>
            <a:rPr lang="en-US" sz="1400" dirty="0" smtClean="0"/>
            <a:t>Mid-Dec</a:t>
          </a:r>
        </a:p>
        <a:p xmlns:a="http://schemas.openxmlformats.org/drawingml/2006/main">
          <a:pPr algn="ctr"/>
          <a:r>
            <a:rPr lang="en-US" sz="1400" dirty="0" smtClean="0"/>
            <a:t>2015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0.50491</cdr:x>
      <cdr:y>0.0767</cdr:y>
    </cdr:from>
    <cdr:to>
      <cdr:x>0.53863</cdr:x>
      <cdr:y>0.76019</cdr:y>
    </cdr:to>
    <cdr:sp macro="" textlink="">
      <cdr:nvSpPr>
        <cdr:cNvPr id="8" name="Rounded Rectangle 7"/>
        <cdr:cNvSpPr/>
      </cdr:nvSpPr>
      <cdr:spPr bwMode="auto">
        <a:xfrm xmlns:a="http://schemas.openxmlformats.org/drawingml/2006/main" rot="16200000">
          <a:off x="3821357" y="2222027"/>
          <a:ext cx="3935058" cy="37420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/>
        </a:solidFill>
        <a:ln xmlns:a="http://schemas.openxmlformats.org/drawingml/2006/main"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ER7  June 3 – 14, 2015</a:t>
          </a:r>
          <a:endParaRPr lang="en-US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35A76764-27EA-4A19-B138-340C2B4692E4}" type="datetimeFigureOut">
              <a:rPr kumimoji="1" lang="ja-JP" altLang="en-US" smtClean="0"/>
              <a:t>2015/8/9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29164DC7-BE4B-48EB-873B-156E35BEAD92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7865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50B12F25-7577-4DFD-8456-011732E25597}" type="datetimeFigureOut">
              <a:rPr kumimoji="1" lang="ja-JP" altLang="en-US" smtClean="0"/>
              <a:t>2015/8/9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B3147D22-D4C1-4DCF-9510-17F86DF772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93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67A3C-C2E3-C148-B26E-F5910135373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40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C275-F11E-4476-B211-356B8EA3CF5E}" type="slidenum">
              <a:rPr lang="de-DE">
                <a:solidFill>
                  <a:prstClr val="black"/>
                </a:solidFill>
              </a:rPr>
              <a:pPr/>
              <a:t>66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7888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646" y="4342222"/>
            <a:ext cx="5030708" cy="411391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18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36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4ACA6-D069-472D-9780-7383DB51E4A8}" type="slidenum">
              <a:rPr lang="de-DE" smtClean="0">
                <a:solidFill>
                  <a:prstClr val="black"/>
                </a:solidFill>
              </a:rPr>
              <a:pPr/>
              <a:t>28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1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F403-6989-415F-B988-62C5C69431AA}" type="slidenum">
              <a:rPr lang="de-DE">
                <a:solidFill>
                  <a:prstClr val="black"/>
                </a:solidFill>
              </a:rPr>
              <a:pPr/>
              <a:t>29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1275" y="1027113"/>
            <a:ext cx="4935538" cy="3700462"/>
          </a:xfrm>
          <a:solidFill>
            <a:srgbClr val="FFFFFF"/>
          </a:solidFill>
          <a:ln/>
        </p:spPr>
      </p:sp>
      <p:sp>
        <p:nvSpPr>
          <p:cNvPr id="9809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70760" y="5086056"/>
            <a:ext cx="5224758" cy="4108024"/>
          </a:xfrm>
          <a:ln/>
        </p:spPr>
        <p:txBody>
          <a:bodyPr wrap="none" anchor="ctr"/>
          <a:lstStyle/>
          <a:p>
            <a:pPr defTabSz="449219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5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2"/>
            <a:ext cx="5486976" cy="351368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29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E052B-3694-4079-B09D-4778AED30694}" type="slidenum">
              <a:rPr lang="ja-JP" altLang="en-US" smtClean="0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0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lang="en-US" altLang="ja-JP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lang="en-US" altLang="ja-JP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63634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0017B-C2A5-446E-8B45-FE8D2A753A75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98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1F1ED-D89F-42BE-81D9-06B72DE567FE}" type="slidenum">
              <a:rPr lang="de-DE">
                <a:solidFill>
                  <a:prstClr val="black"/>
                </a:solidFill>
              </a:rPr>
              <a:pPr/>
              <a:t>64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55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7888"/>
          </a:xfrm>
          <a:ln/>
        </p:spPr>
      </p:sp>
      <p:sp>
        <p:nvSpPr>
          <p:cNvPr id="155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646" y="4342223"/>
            <a:ext cx="5030708" cy="411538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8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7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69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349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885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298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435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2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99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9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556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5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7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985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80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150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831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729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478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795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8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49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8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60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CCAFD-FA87-4B46-824F-ED2C2E7A22CA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784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07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3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472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86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85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28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6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37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662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9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8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315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58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2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5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50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09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7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177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6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453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72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2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26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1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92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2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77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96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6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44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95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01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62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41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1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884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113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8616-C601-4FB4-B73E-7BA650437249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924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5B8B-2570-44A9-8791-B15DC42C31C1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782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2EF1-DCFE-4592-9015-92F77E71094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076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5A39-2505-4C9E-AC49-356D64AE14C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592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91D7-01DA-447F-9CED-C109B338DD26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2280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554C-43FF-4A9F-8A4C-E0B5262038E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903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7DC1-480F-4F87-B140-BC5FBB8B2FE0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694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B556-8249-4BD8-8868-C18C8953D4D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835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85E-0B2A-4845-AD18-519EBC48775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05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230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9026-55A6-4E5C-894E-0A51169A406E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497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A8A5-546F-42D0-8E44-42DCFB1F10C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974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8616-C601-4FB4-B73E-7BA650437249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934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5B8B-2570-44A9-8791-B15DC42C31C1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725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2EF1-DCFE-4592-9015-92F77E71094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23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5A39-2505-4C9E-AC49-356D64AE14C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862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91D7-01DA-447F-9CED-C109B338DD26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786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554C-43FF-4A9F-8A4C-E0B5262038E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094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7DC1-480F-4F87-B140-BC5FBB8B2FE0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107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B556-8249-4BD8-8868-C18C8953D4D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2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403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85E-0B2A-4845-AD18-519EBC48775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851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9026-55A6-4E5C-894E-0A51169A406E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793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A8A5-546F-42D0-8E44-42DCFB1F10C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273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8616-C601-4FB4-B73E-7BA650437249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033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5B8B-2570-44A9-8791-B15DC42C31C1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430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2EF1-DCFE-4592-9015-92F77E71094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89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5A39-2505-4C9E-AC49-356D64AE14C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399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91D7-01DA-447F-9CED-C109B338DD26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464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554C-43FF-4A9F-8A4C-E0B5262038E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667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7DC1-480F-4F87-B140-BC5FBB8B2FE0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82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105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B556-8249-4BD8-8868-C18C8953D4D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167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85E-0B2A-4845-AD18-519EBC48775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104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9026-55A6-4E5C-894E-0A51169A406E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3785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A8A5-546F-42D0-8E44-42DCFB1F10C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621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8616-C601-4FB4-B73E-7BA650437249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5161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5B8B-2570-44A9-8791-B15DC42C31C1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55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2EF1-DCFE-4592-9015-92F77E71094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979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5A39-2505-4C9E-AC49-356D64AE14C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224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91D7-01DA-447F-9CED-C109B338DD26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439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554C-43FF-4A9F-8A4C-E0B5262038E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0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866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7DC1-480F-4F87-B140-BC5FBB8B2FE0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17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B556-8249-4BD8-8868-C18C8953D4D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713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85E-0B2A-4845-AD18-519EBC48775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286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9026-55A6-4E5C-894E-0A51169A406E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998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A8A5-546F-42D0-8E44-42DCFB1F10C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982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8616-C601-4FB4-B73E-7BA650437249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382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5B8B-2570-44A9-8791-B15DC42C31C1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854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2EF1-DCFE-4592-9015-92F77E710943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6905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5A39-2505-4C9E-AC49-356D64AE14CA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574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91D7-01DA-447F-9CED-C109B338DD26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27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6613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554C-43FF-4A9F-8A4C-E0B5262038E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973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7DC1-480F-4F87-B140-BC5FBB8B2FE0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2616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B556-8249-4BD8-8868-C18C8953D4D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445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85E-0B2A-4845-AD18-519EBC487757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57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9026-55A6-4E5C-894E-0A51169A406E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07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A8A5-546F-42D0-8E44-42DCFB1F10CF}" type="datetime1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062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46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23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49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87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1087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24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14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7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488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24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53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1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60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86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1134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19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8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496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85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72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33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69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12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AD64-8A2F-400F-A9CA-735F788851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09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7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94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99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02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20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35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1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1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0495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5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266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42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01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3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44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53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6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5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3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3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87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48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33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00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63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4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51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123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208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28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03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44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3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17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6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5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4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600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13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15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76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20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292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57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46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6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146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09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66FF"/>
                </a:solidFill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52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140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03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5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63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14348" y="3500438"/>
            <a:ext cx="5857875" cy="264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B7D3-9944-9041-BF16-D72C73A52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9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052736"/>
            <a:ext cx="8424936" cy="5544616"/>
          </a:xfrm>
          <a:prstGeom prst="rect">
            <a:avLst/>
          </a:prstGeom>
        </p:spPr>
        <p:txBody>
          <a:bodyPr/>
          <a:lstStyle>
            <a:lvl1pPr marL="242888" indent="-242888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2800" b="0" i="0">
                <a:solidFill>
                  <a:srgbClr val="003D81"/>
                </a:solidFill>
                <a:latin typeface="Gill Sans"/>
                <a:cs typeface="Gill Sans"/>
              </a:defRPr>
            </a:lvl1pPr>
            <a:lvl2pPr marL="534988" indent="-292100">
              <a:spcBef>
                <a:spcPts val="0"/>
              </a:spcBef>
              <a:buFont typeface="Wingdings" charset="2"/>
              <a:buChar char="Ø"/>
              <a:defRPr sz="2400" b="0" i="0">
                <a:solidFill>
                  <a:srgbClr val="E58324"/>
                </a:solidFill>
                <a:latin typeface="Gill Sans"/>
                <a:cs typeface="Gill Sans"/>
              </a:defRPr>
            </a:lvl2pPr>
            <a:lvl3pPr marL="719138" indent="-184150">
              <a:buFont typeface="Arial"/>
              <a:buChar char="•"/>
              <a:defRPr sz="2000" b="0" i="0">
                <a:solidFill>
                  <a:srgbClr val="000000"/>
                </a:solidFill>
                <a:latin typeface="Gill Sans"/>
                <a:cs typeface="Gill Sans"/>
              </a:defRPr>
            </a:lvl3pPr>
            <a:lvl4pPr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95536" y="116632"/>
            <a:ext cx="8568952" cy="720080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58324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Titelmasterformat Klicken bearbeiten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287838" y="6625034"/>
            <a:ext cx="436562" cy="2603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2E56CEB5-8F38-724B-9294-F4B3C002DDF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152400"/>
            <a:ext cx="818197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85738" y="1412875"/>
            <a:ext cx="4313237" cy="518477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1375" y="1412875"/>
            <a:ext cx="4313238" cy="5184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4638"/>
            <a:ext cx="1905000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kumimoji="0" lang="de-DE" dirty="0" smtClean="0">
                <a:solidFill>
                  <a:prstClr val="black"/>
                </a:solidFill>
              </a:rPr>
              <a:t>Kepler</a:t>
            </a:r>
            <a:endParaRPr kumimoji="0" lang="de-DE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4AE6F-F18E-417C-BEDC-AA52FBDB452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1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019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288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09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0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86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001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795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627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6258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146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5507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5970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6860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3112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20EE-457E-479D-9E3A-FF0E9188A903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84499-E756-4BAA-A2D7-769DC22CC8F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2523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3178-0CFF-4F9B-9814-58A32A05682D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1E18-26BB-42C1-B831-50124B40979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44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7730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B22E9-300C-4F2B-8EBC-254D04ED1206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AAE8-A6D0-41B8-B3C4-B5EE9866CA1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7948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16130-D757-47AC-B3B3-7EBD4FA91FCC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E66C1-6CC6-4021-B17E-C5B1BEEA271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179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5" indent="0">
              <a:buNone/>
              <a:defRPr sz="1800" b="1"/>
            </a:lvl3pPr>
            <a:lvl4pPr marL="1370678" indent="0">
              <a:buNone/>
              <a:defRPr sz="1600" b="1"/>
            </a:lvl4pPr>
            <a:lvl5pPr marL="1827569" indent="0">
              <a:buNone/>
              <a:defRPr sz="1600" b="1"/>
            </a:lvl5pPr>
            <a:lvl6pPr marL="2284462" indent="0">
              <a:buNone/>
              <a:defRPr sz="1600" b="1"/>
            </a:lvl6pPr>
            <a:lvl7pPr marL="2741354" indent="0">
              <a:buNone/>
              <a:defRPr sz="1600" b="1"/>
            </a:lvl7pPr>
            <a:lvl8pPr marL="3198244" indent="0">
              <a:buNone/>
              <a:defRPr sz="1600" b="1"/>
            </a:lvl8pPr>
            <a:lvl9pPr marL="365513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5" indent="0">
              <a:buNone/>
              <a:defRPr sz="1800" b="1"/>
            </a:lvl3pPr>
            <a:lvl4pPr marL="1370678" indent="0">
              <a:buNone/>
              <a:defRPr sz="1600" b="1"/>
            </a:lvl4pPr>
            <a:lvl5pPr marL="1827569" indent="0">
              <a:buNone/>
              <a:defRPr sz="1600" b="1"/>
            </a:lvl5pPr>
            <a:lvl6pPr marL="2284462" indent="0">
              <a:buNone/>
              <a:defRPr sz="1600" b="1"/>
            </a:lvl6pPr>
            <a:lvl7pPr marL="2741354" indent="0">
              <a:buNone/>
              <a:defRPr sz="1600" b="1"/>
            </a:lvl7pPr>
            <a:lvl8pPr marL="3198244" indent="0">
              <a:buNone/>
              <a:defRPr sz="1600" b="1"/>
            </a:lvl8pPr>
            <a:lvl9pPr marL="365513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CC39-0149-42A9-A9C5-4EF5D861EA65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184A-79CC-4BAD-A814-F705C5A89F5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1626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416D2-3A24-41ED-9112-C0288EAD38A1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FC354-9CFD-4F38-BDD9-E90090B7521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4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A7F3-7781-498A-9B01-28FAD8A7E28C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5929E-293B-4B43-A921-B887A9AB9B0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0885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5" indent="0">
              <a:buNone/>
              <a:defRPr sz="1000"/>
            </a:lvl3pPr>
            <a:lvl4pPr marL="1370678" indent="0">
              <a:buNone/>
              <a:defRPr sz="900"/>
            </a:lvl4pPr>
            <a:lvl5pPr marL="1827569" indent="0">
              <a:buNone/>
              <a:defRPr sz="900"/>
            </a:lvl5pPr>
            <a:lvl6pPr marL="2284462" indent="0">
              <a:buNone/>
              <a:defRPr sz="900"/>
            </a:lvl6pPr>
            <a:lvl7pPr marL="2741354" indent="0">
              <a:buNone/>
              <a:defRPr sz="900"/>
            </a:lvl7pPr>
            <a:lvl8pPr marL="3198244" indent="0">
              <a:buNone/>
              <a:defRPr sz="900"/>
            </a:lvl8pPr>
            <a:lvl9pPr marL="365513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23AD2-F5D9-4CB8-8A2B-6AA3CDE8424E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DB52-E5FE-4F8C-A4A1-E66257E1A77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9521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92" indent="0">
              <a:buNone/>
              <a:defRPr sz="2800"/>
            </a:lvl2pPr>
            <a:lvl3pPr marL="913785" indent="0">
              <a:buNone/>
              <a:defRPr sz="2400"/>
            </a:lvl3pPr>
            <a:lvl4pPr marL="1370678" indent="0">
              <a:buNone/>
              <a:defRPr sz="2000"/>
            </a:lvl4pPr>
            <a:lvl5pPr marL="1827569" indent="0">
              <a:buNone/>
              <a:defRPr sz="2000"/>
            </a:lvl5pPr>
            <a:lvl6pPr marL="2284462" indent="0">
              <a:buNone/>
              <a:defRPr sz="2000"/>
            </a:lvl6pPr>
            <a:lvl7pPr marL="2741354" indent="0">
              <a:buNone/>
              <a:defRPr sz="2000"/>
            </a:lvl7pPr>
            <a:lvl8pPr marL="3198244" indent="0">
              <a:buNone/>
              <a:defRPr sz="2000"/>
            </a:lvl8pPr>
            <a:lvl9pPr marL="3655138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5" indent="0">
              <a:buNone/>
              <a:defRPr sz="1000"/>
            </a:lvl3pPr>
            <a:lvl4pPr marL="1370678" indent="0">
              <a:buNone/>
              <a:defRPr sz="900"/>
            </a:lvl4pPr>
            <a:lvl5pPr marL="1827569" indent="0">
              <a:buNone/>
              <a:defRPr sz="900"/>
            </a:lvl5pPr>
            <a:lvl6pPr marL="2284462" indent="0">
              <a:buNone/>
              <a:defRPr sz="900"/>
            </a:lvl6pPr>
            <a:lvl7pPr marL="2741354" indent="0">
              <a:buNone/>
              <a:defRPr sz="900"/>
            </a:lvl7pPr>
            <a:lvl8pPr marL="3198244" indent="0">
              <a:buNone/>
              <a:defRPr sz="900"/>
            </a:lvl8pPr>
            <a:lvl9pPr marL="365513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F75AB-D74A-4EC7-80CB-E8F8502B413D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CECEA-1512-4D4A-90C2-3D4CEBB1D55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4891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F2F25-4B01-4D48-99D9-6550EA6FB169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D099D-3070-4493-9EF2-96780CC4567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7245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8BAB-EAF8-4442-9DCB-7D8581CF24F7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7FF0-AEE0-4429-9D91-6EC90886EA1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0106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18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9019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rgbClr val="0000FF"/>
                </a:solidFill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/>
            </a:lvl1pPr>
            <a:lvl2pPr>
              <a:defRPr b="1" i="0" baseline="0"/>
            </a:lvl2pPr>
            <a:lvl3pPr>
              <a:defRPr b="1" i="0" baseline="0"/>
            </a:lvl3pPr>
            <a:lvl4pPr>
              <a:defRPr b="1" i="0" baseline="0"/>
            </a:lvl4pPr>
            <a:lvl5pPr>
              <a:defRPr b="1" i="0" baseline="0"/>
            </a:lvl5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7028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9439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2254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5" indent="0">
              <a:buNone/>
              <a:defRPr sz="1800" b="1"/>
            </a:lvl3pPr>
            <a:lvl4pPr marL="1370678" indent="0">
              <a:buNone/>
              <a:defRPr sz="1600" b="1"/>
            </a:lvl4pPr>
            <a:lvl5pPr marL="1827569" indent="0">
              <a:buNone/>
              <a:defRPr sz="1600" b="1"/>
            </a:lvl5pPr>
            <a:lvl6pPr marL="2284462" indent="0">
              <a:buNone/>
              <a:defRPr sz="1600" b="1"/>
            </a:lvl6pPr>
            <a:lvl7pPr marL="2741354" indent="0">
              <a:buNone/>
              <a:defRPr sz="1600" b="1"/>
            </a:lvl7pPr>
            <a:lvl8pPr marL="3198244" indent="0">
              <a:buNone/>
              <a:defRPr sz="1600" b="1"/>
            </a:lvl8pPr>
            <a:lvl9pPr marL="3655138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5" indent="0">
              <a:buNone/>
              <a:defRPr sz="1800" b="1"/>
            </a:lvl3pPr>
            <a:lvl4pPr marL="1370678" indent="0">
              <a:buNone/>
              <a:defRPr sz="1600" b="1"/>
            </a:lvl4pPr>
            <a:lvl5pPr marL="1827569" indent="0">
              <a:buNone/>
              <a:defRPr sz="1600" b="1"/>
            </a:lvl5pPr>
            <a:lvl6pPr marL="2284462" indent="0">
              <a:buNone/>
              <a:defRPr sz="1600" b="1"/>
            </a:lvl6pPr>
            <a:lvl7pPr marL="2741354" indent="0">
              <a:buNone/>
              <a:defRPr sz="1600" b="1"/>
            </a:lvl7pPr>
            <a:lvl8pPr marL="3198244" indent="0">
              <a:buNone/>
              <a:defRPr sz="1600" b="1"/>
            </a:lvl8pPr>
            <a:lvl9pPr marL="3655138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2517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8981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372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5" indent="0">
              <a:buNone/>
              <a:defRPr sz="1000"/>
            </a:lvl3pPr>
            <a:lvl4pPr marL="1370678" indent="0">
              <a:buNone/>
              <a:defRPr sz="900"/>
            </a:lvl4pPr>
            <a:lvl5pPr marL="1827569" indent="0">
              <a:buNone/>
              <a:defRPr sz="900"/>
            </a:lvl5pPr>
            <a:lvl6pPr marL="2284462" indent="0">
              <a:buNone/>
              <a:defRPr sz="900"/>
            </a:lvl6pPr>
            <a:lvl7pPr marL="2741354" indent="0">
              <a:buNone/>
              <a:defRPr sz="900"/>
            </a:lvl7pPr>
            <a:lvl8pPr marL="3198244" indent="0">
              <a:buNone/>
              <a:defRPr sz="900"/>
            </a:lvl8pPr>
            <a:lvl9pPr marL="3655138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4432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2" indent="0">
              <a:buNone/>
              <a:defRPr sz="2800"/>
            </a:lvl2pPr>
            <a:lvl3pPr marL="913785" indent="0">
              <a:buNone/>
              <a:defRPr sz="2400"/>
            </a:lvl3pPr>
            <a:lvl4pPr marL="1370678" indent="0">
              <a:buNone/>
              <a:defRPr sz="2000"/>
            </a:lvl4pPr>
            <a:lvl5pPr marL="1827569" indent="0">
              <a:buNone/>
              <a:defRPr sz="2000"/>
            </a:lvl5pPr>
            <a:lvl6pPr marL="2284462" indent="0">
              <a:buNone/>
              <a:defRPr sz="2000"/>
            </a:lvl6pPr>
            <a:lvl7pPr marL="2741354" indent="0">
              <a:buNone/>
              <a:defRPr sz="2000"/>
            </a:lvl7pPr>
            <a:lvl8pPr marL="3198244" indent="0">
              <a:buNone/>
              <a:defRPr sz="2000"/>
            </a:lvl8pPr>
            <a:lvl9pPr marL="3655138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5" indent="0">
              <a:buNone/>
              <a:defRPr sz="1000"/>
            </a:lvl3pPr>
            <a:lvl4pPr marL="1370678" indent="0">
              <a:buNone/>
              <a:defRPr sz="900"/>
            </a:lvl4pPr>
            <a:lvl5pPr marL="1827569" indent="0">
              <a:buNone/>
              <a:defRPr sz="900"/>
            </a:lvl5pPr>
            <a:lvl6pPr marL="2284462" indent="0">
              <a:buNone/>
              <a:defRPr sz="900"/>
            </a:lvl6pPr>
            <a:lvl7pPr marL="2741354" indent="0">
              <a:buNone/>
              <a:defRPr sz="900"/>
            </a:lvl7pPr>
            <a:lvl8pPr marL="3198244" indent="0">
              <a:buNone/>
              <a:defRPr sz="900"/>
            </a:lvl8pPr>
            <a:lvl9pPr marL="3655138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4570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3952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05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8926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D4829-338B-47B1-8EFC-0ED6A327468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2200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68CC4-0431-46A8-A5C5-1F301C304F2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399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8AD76-7F8D-4822-8BF7-49E8E0D7389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7166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5DEBA-15AC-4C58-A93D-4D264A9E13F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7407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FE81-16CF-47AA-B4C2-28A05B33712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7436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75536-0277-416D-B59F-3A5D1598017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2846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09ED7-67EA-4031-8329-CFDD54D92B0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4589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AF382-3AAC-43A6-8869-E0963921A98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8830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F5ADE-AA98-4BDA-8DB0-F86F9D20EB6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318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883D8-E31C-4B88-B6B9-B6AF4A1E687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6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988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B7B5C-1C5D-4823-AA71-4BCC18DAF54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2516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AD64-8A2F-400F-A9CA-735F788851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676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07302-2D37-4F6C-98B5-933452C2D7D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5070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4EA17-960B-4E26-87ED-054047B3EA7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7950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9A87-92FE-41CA-B83C-67AD6622D69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524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05BB9-2442-4584-8E76-661A14DA731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8221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FDE6C-0D11-499D-81BD-6C7CCCC30F1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506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829DE-4B7F-418C-B542-2BD519347DA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4716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982C3-FB19-4236-B28F-3B59EFDD557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621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E0B03-2729-40F6-9A24-B30DAEBF3F1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30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5203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DFDA8-2644-413F-8F6B-0C971928181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0349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A1080-BBA5-49FF-AF91-8F88D2378C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937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94A0D-576C-49D3-AE3B-D0885EEAE58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659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E8D252-DE66-4096-A25D-B3C6ADD0214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5147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3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6841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1294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5271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7827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81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AD64-8A2F-400F-A9CA-735F7888519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9851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23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8422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5458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083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6987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715D-D137-4C4D-8304-ACC55F06F8E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6585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6D20-BB21-4DFA-B0BE-E33530DA233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3E4C-2612-4B8E-BF64-841FAD7BBC6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2414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BE48-A924-4817-B82C-6A533DB4DA0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0405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2BCF-99A6-4EE2-B2CE-40A5E6C715B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55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946611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A970-79DE-4041-A158-041A4B13306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4322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BE5D4-3993-4460-872B-76EB342262A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5251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C9B4B-BF6D-4135-9509-E1247FC6F99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52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3836-0DA3-415E-BD1E-F25FE9BD387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6564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20627-2A00-425E-B91B-1824FF5F662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7117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3BC5-F079-4159-80BC-3925933476A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9978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3497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3FF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2135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327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05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270620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3979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136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0092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785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2002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0808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1251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0485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3FF"/>
                </a:solidFill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0265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78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9799610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5281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045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4709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9739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44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9220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7380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9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16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42938" y="1603375"/>
            <a:ext cx="38100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05338" y="1603375"/>
            <a:ext cx="38100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5807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934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2927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298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63576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9882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1672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72238" y="307975"/>
            <a:ext cx="1943100" cy="62277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42938" y="307975"/>
            <a:ext cx="5676900" cy="62277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0228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77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2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42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23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003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53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59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200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11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17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3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DA8F-273E-324E-92C1-E4BB15A17C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B75D-4804-0746-8681-24A9E17B88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73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kumimoji="0" lang="en-US">
              <a:solidFill>
                <a:prstClr val="black"/>
              </a:solidFill>
            </a:endParaRPr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2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51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EDB5A2-82F0-5F4D-BF81-60CE59EF31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81001"/>
            <a:ext cx="137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200" dirty="0" smtClean="0">
                <a:solidFill>
                  <a:srgbClr val="1F497D"/>
                </a:solidFill>
              </a:rPr>
              <a:t>LIGO-G1500735</a:t>
            </a:r>
            <a:endParaRPr kumimoji="0" lang="en-US" sz="1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4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54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793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2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068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93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10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55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60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2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74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150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29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71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258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468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95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21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895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310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28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03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444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11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016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50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294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26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30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3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65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954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811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2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568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627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49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42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3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34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C539-8B77-3A4D-8DA4-8D21FACE9B6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09/08/2015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A9D3A-3958-6E46-8F75-CD4F3165E5E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6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0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9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7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56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0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9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8.xml"/><Relationship Id="rId10" Type="http://schemas.openxmlformats.org/officeDocument/2006/relationships/theme" Target="../theme/theme2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7.xml"/><Relationship Id="rId10" Type="http://schemas.openxmlformats.org/officeDocument/2006/relationships/theme" Target="../theme/theme24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6.xml"/><Relationship Id="rId10" Type="http://schemas.openxmlformats.org/officeDocument/2006/relationships/theme" Target="../theme/theme25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5.xml"/><Relationship Id="rId10" Type="http://schemas.openxmlformats.org/officeDocument/2006/relationships/theme" Target="../theme/theme26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74.xml"/><Relationship Id="rId10" Type="http://schemas.openxmlformats.org/officeDocument/2006/relationships/theme" Target="../theme/theme27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3.xml"/><Relationship Id="rId10" Type="http://schemas.openxmlformats.org/officeDocument/2006/relationships/theme" Target="../theme/theme2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2.xml"/><Relationship Id="rId10" Type="http://schemas.openxmlformats.org/officeDocument/2006/relationships/theme" Target="../theme/theme29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9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4DC539-8B77-3A4D-8DA4-8D21FACE9B61}" type="datetimeFigureOut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09/08/2015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3A9D3A-3958-6E46-8F75-CD4F3165E5E8}" type="slidenum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1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1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60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04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844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973F-C080-488D-9750-5EB10917C2F2}" type="datetime1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A3D-3C80-42D8-9497-B2E34BC063E0}" type="slidenum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3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973F-C080-488D-9750-5EB10917C2F2}" type="datetime1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A3D-3C80-42D8-9497-B2E34BC063E0}" type="slidenum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973F-C080-488D-9750-5EB10917C2F2}" type="datetime1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A3D-3C80-42D8-9497-B2E34BC063E0}" type="slidenum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2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973F-C080-488D-9750-5EB10917C2F2}" type="datetime1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A3D-3C80-42D8-9497-B2E34BC063E0}" type="slidenum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5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973F-C080-488D-9750-5EB10917C2F2}" type="datetime1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8/9/2015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EA3D-3C80-42D8-9497-B2E34BC063E0}" type="slidenum">
              <a:rPr kumimoji="0"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kumimoji="0"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1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286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47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353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7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6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759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202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49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FCFC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8501122" cy="557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2895600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29586" y="6643710"/>
            <a:ext cx="1214414" cy="214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AD41-78EA-4B6D-BC47-3C061C22D143}" type="slidenum">
              <a:rPr kumimoji="0"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031" descr="AEIlogo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794" y="139700"/>
            <a:ext cx="81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32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</p:sldLayoutIdLst>
  <p:transition spd="med"/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A5002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66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EFC3B-717A-406B-8FB9-35842DC24FE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17EB-C3E8-46E3-AB29-4FA5EF72C7C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0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AF4F8-3EBA-447C-B0B0-7DC60AE0CA2C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0FB0A-F838-4F2E-9BF5-1C10998906A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90" rIns="91376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90" rIns="91376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913785" fontAlgn="base">
              <a:spcBef>
                <a:spcPct val="0"/>
              </a:spcBef>
              <a:spcAft>
                <a:spcPct val="0"/>
              </a:spcAft>
              <a:defRPr/>
            </a:pPr>
            <a:fld id="{AEF871AF-ED5D-44E3-BE93-98D00B3AB5E2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9137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1st Korea-Japan Workshop on LCGT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 defTabSz="913785" fontAlgn="base">
              <a:spcBef>
                <a:spcPct val="0"/>
              </a:spcBef>
              <a:spcAft>
                <a:spcPct val="0"/>
              </a:spcAft>
              <a:defRPr/>
            </a:pPr>
            <a:fld id="{6CF84079-E957-4B47-B616-1B4FAAC7F9C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37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6892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378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0678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7569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668" indent="-3426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0" indent="-28555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4" indent="-22844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4" indent="-22844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16" indent="-22844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0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3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84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2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5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8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9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62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54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4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38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76" tIns="45690" rIns="91376" bIns="4569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376" tIns="45690" rIns="91376" bIns="4569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5"/>
            <a:fld id="{1568AF84-12B9-4D59-8EF8-E1FFBA8C8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3785"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5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376" tIns="45690" rIns="91376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5"/>
            <a:fld id="{1F55A3EF-3CDD-47CE-A5BB-3AD245EC6DB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13785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2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ctr" defTabSz="913785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8" indent="-342668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50" indent="-285556" algn="l" defTabSz="913785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34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4" indent="-228447" algn="l" defTabSz="913785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16" indent="-228447" algn="l" defTabSz="913785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0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3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84" indent="-228447" algn="l" defTabSz="91378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2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5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8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9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62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54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4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38" algn="l" defTabSz="9137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A0766D-D760-4840-88DB-7C4239F42A48}" type="slidenum">
              <a:rPr lang="en-US" altLang="ja-JP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CE0BCE-9349-482E-A3FE-28D3E6995010}" type="slidenum">
              <a:rPr lang="en-US" altLang="ja-JP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0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1D0A8-7D24-4AF4-B504-5749FD53770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FF"/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3C523BC-F184-40EF-BCD3-8CADFCD17A06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3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0D4DE-D9AF-43D1-900A-B6240B78222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4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9C3F-3D64-4277-BB63-E7D4D279F6B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2015/8/9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D3AC0-DB44-436C-9E53-F6D1E863CD6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3079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2938" y="1603375"/>
            <a:ext cx="77724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9252" name="Text Box 4"/>
          <p:cNvSpPr txBox="1">
            <a:spLocks noChangeArrowheads="1"/>
          </p:cNvSpPr>
          <p:nvPr userDrawn="1"/>
        </p:nvSpPr>
        <p:spPr bwMode="auto">
          <a:xfrm>
            <a:off x="8732838" y="6613525"/>
            <a:ext cx="41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264749FC-E183-4D59-AA10-27C443CD0B95}" type="slidenum">
              <a:rPr lang="ja-JP" altLang="en-US" sz="1000" smtClean="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ja-JP" sz="1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rgbClr val="0000FF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6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D93DA8F-273E-324E-92C1-E4BB15A17CB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8/9/2015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2AB75D-4804-0746-8681-24A9E17B887A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8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4DC539-8B77-3A4D-8DA4-8D21FACE9B61}" type="datetimeFigureOut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09/08/2015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3A9D3A-3958-6E46-8F75-CD4F3165E5E8}" type="slidenum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3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4DC539-8B77-3A4D-8DA4-8D21FACE9B61}" type="datetimeFigureOut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09/08/2015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3A9D3A-3958-6E46-8F75-CD4F3165E5E8}" type="slidenum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6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4DC539-8B77-3A4D-8DA4-8D21FACE9B61}" type="datetimeFigureOut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09/08/2015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3A9D3A-3958-6E46-8F75-CD4F3165E5E8}" type="slidenum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2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4DC539-8B77-3A4D-8DA4-8D21FACE9B61}" type="datetimeFigureOut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09/08/2015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3A9D3A-3958-6E46-8F75-CD4F3165E5E8}" type="slidenum">
              <a:rPr kumimoji="0"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0"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4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8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8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73.xml"/><Relationship Id="rId1" Type="http://schemas.openxmlformats.org/officeDocument/2006/relationships/tags" Target="../tags/tag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7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8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33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4667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777240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4800" b="1" dirty="0" smtClean="0">
                <a:solidFill>
                  <a:srgbClr val="FFFF00"/>
                </a:solidFill>
              </a:rPr>
              <a:t>Gravitational Wave Astronomy</a:t>
            </a:r>
            <a:endParaRPr kumimoji="1" lang="ja-JP" alt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075288" y="6213513"/>
            <a:ext cx="5261977" cy="644487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kumimoji="1" lang="en-US" altLang="ja-JP" sz="2800" b="1" dirty="0" smtClean="0">
                <a:solidFill>
                  <a:srgbClr val="FFFF00"/>
                </a:solidFill>
              </a:rPr>
              <a:t>Seiji Kawamura</a:t>
            </a:r>
            <a:r>
              <a:rPr lang="ja-JP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ja-JP" sz="2800" b="1" dirty="0">
                <a:solidFill>
                  <a:srgbClr val="FFFF00"/>
                </a:solidFill>
              </a:rPr>
              <a:t>(ICRR, </a:t>
            </a:r>
            <a:r>
              <a:rPr lang="en-US" altLang="ja-JP" sz="2800" b="1" dirty="0" err="1">
                <a:solidFill>
                  <a:srgbClr val="FFFF00"/>
                </a:solidFill>
              </a:rPr>
              <a:t>UTokyo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)</a:t>
            </a:r>
            <a:endParaRPr lang="en-US" altLang="ja-JP" sz="2800" b="1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5204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FF00"/>
                </a:solidFill>
                <a:latin typeface="+mj-lt"/>
              </a:rPr>
              <a:t>Hot Topics in General Relativity and </a:t>
            </a:r>
            <a:r>
              <a:rPr lang="en-US" altLang="ja-JP" sz="2000" b="1" dirty="0" smtClean="0">
                <a:solidFill>
                  <a:srgbClr val="FFFF00"/>
                </a:solidFill>
                <a:latin typeface="+mj-lt"/>
              </a:rPr>
              <a:t>Gravitation</a:t>
            </a:r>
          </a:p>
          <a:p>
            <a:pPr algn="ctr"/>
            <a:r>
              <a:rPr lang="en-US" altLang="ja-JP" sz="2000" b="1" dirty="0" smtClean="0">
                <a:solidFill>
                  <a:srgbClr val="FFFF00"/>
                </a:solidFill>
                <a:latin typeface="+mj-lt"/>
              </a:rPr>
              <a:t>Aug. 10, 2015</a:t>
            </a:r>
          </a:p>
          <a:p>
            <a:pPr algn="ctr"/>
            <a:r>
              <a:rPr lang="en-US" altLang="ja-JP" sz="2000" b="1" dirty="0" err="1">
                <a:solidFill>
                  <a:srgbClr val="FFFF00"/>
                </a:solidFill>
                <a:latin typeface="+mj-lt"/>
              </a:rPr>
              <a:t>Quy</a:t>
            </a:r>
            <a:r>
              <a:rPr lang="en-US" altLang="ja-JP" sz="2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ja-JP" sz="2000" b="1" dirty="0" err="1">
                <a:solidFill>
                  <a:srgbClr val="FFFF00"/>
                </a:solidFill>
                <a:latin typeface="+mj-lt"/>
              </a:rPr>
              <a:t>Nhon</a:t>
            </a:r>
            <a:r>
              <a:rPr lang="en-US" altLang="ja-JP" sz="2000" b="1" dirty="0">
                <a:solidFill>
                  <a:srgbClr val="FFFF00"/>
                </a:solidFill>
                <a:latin typeface="+mj-lt"/>
              </a:rPr>
              <a:t>, Vietnam</a:t>
            </a:r>
            <a:endParaRPr lang="en-US" altLang="ja-JP" sz="2000" b="1" dirty="0">
              <a:solidFill>
                <a:srgbClr val="FFFF00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192119" y="0"/>
            <a:ext cx="1951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JGW-G1503935-v1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688" y="552090"/>
            <a:ext cx="7229475" cy="1792647"/>
          </a:xfrm>
        </p:spPr>
        <p:txBody>
          <a:bodyPr/>
          <a:lstStyle/>
          <a:p>
            <a:pPr eaLnBrk="1" hangingPunct="1"/>
            <a:r>
              <a:rPr lang="en-US" altLang="ja-JP" sz="4800" dirty="0" smtClean="0"/>
              <a:t>Large-scale interferometer</a:t>
            </a:r>
            <a:endParaRPr lang="ja-JP" altLang="en-US" sz="4800" dirty="0" smtClean="0"/>
          </a:p>
        </p:txBody>
      </p:sp>
      <p:sp>
        <p:nvSpPr>
          <p:cNvPr id="81923" name="Line 5"/>
          <p:cNvSpPr>
            <a:spLocks noChangeShapeType="1"/>
          </p:cNvSpPr>
          <p:nvPr/>
        </p:nvSpPr>
        <p:spPr bwMode="auto">
          <a:xfrm>
            <a:off x="1143000" y="6019800"/>
            <a:ext cx="5092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24" name="Line 7"/>
          <p:cNvSpPr>
            <a:spLocks noChangeShapeType="1"/>
          </p:cNvSpPr>
          <p:nvPr/>
        </p:nvSpPr>
        <p:spPr bwMode="auto">
          <a:xfrm rot="16200000" flipH="1">
            <a:off x="-864394" y="4012407"/>
            <a:ext cx="4624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95400" y="6324600"/>
            <a:ext cx="304800" cy="228600"/>
            <a:chOff x="816" y="3984"/>
            <a:chExt cx="192" cy="144"/>
          </a:xfrm>
        </p:grpSpPr>
        <p:sp>
          <p:nvSpPr>
            <p:cNvPr id="81959" name="Rectangle 11"/>
            <p:cNvSpPr>
              <a:spLocks noChangeArrowheads="1"/>
            </p:cNvSpPr>
            <p:nvPr/>
          </p:nvSpPr>
          <p:spPr bwMode="auto">
            <a:xfrm>
              <a:off x="816" y="3984"/>
              <a:ext cx="192" cy="4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1960" name="Rectangle 12"/>
            <p:cNvSpPr>
              <a:spLocks noChangeArrowheads="1"/>
            </p:cNvSpPr>
            <p:nvPr/>
          </p:nvSpPr>
          <p:spPr bwMode="auto">
            <a:xfrm>
              <a:off x="864" y="4032"/>
              <a:ext cx="96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1926" name="Text Box 13"/>
          <p:cNvSpPr txBox="1">
            <a:spLocks noChangeArrowheads="1"/>
          </p:cNvSpPr>
          <p:nvPr/>
        </p:nvSpPr>
        <p:spPr bwMode="auto">
          <a:xfrm>
            <a:off x="457200" y="5433391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Laser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27" name="Text Box 14"/>
          <p:cNvSpPr txBox="1">
            <a:spLocks noChangeArrowheads="1"/>
          </p:cNvSpPr>
          <p:nvPr/>
        </p:nvSpPr>
        <p:spPr bwMode="auto">
          <a:xfrm>
            <a:off x="1600199" y="6248400"/>
            <a:ext cx="2706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err="1" smtClean="0">
                <a:solidFill>
                  <a:srgbClr val="000000"/>
                </a:solidFill>
              </a:rPr>
              <a:t>Photodetector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28" name="Text Box 15"/>
          <p:cNvSpPr txBox="1">
            <a:spLocks noChangeArrowheads="1"/>
          </p:cNvSpPr>
          <p:nvPr/>
        </p:nvSpPr>
        <p:spPr bwMode="auto">
          <a:xfrm>
            <a:off x="1755774" y="712788"/>
            <a:ext cx="1464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Mirror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29" name="Text Box 16"/>
          <p:cNvSpPr txBox="1">
            <a:spLocks noChangeArrowheads="1"/>
          </p:cNvSpPr>
          <p:nvPr/>
        </p:nvSpPr>
        <p:spPr bwMode="auto">
          <a:xfrm>
            <a:off x="6459537" y="5308600"/>
            <a:ext cx="1465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Mirror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30" name="Line 24"/>
          <p:cNvSpPr>
            <a:spLocks noChangeShapeType="1"/>
          </p:cNvSpPr>
          <p:nvPr/>
        </p:nvSpPr>
        <p:spPr bwMode="auto">
          <a:xfrm>
            <a:off x="3724275" y="4181475"/>
            <a:ext cx="923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31" name="Line 25"/>
          <p:cNvSpPr>
            <a:spLocks noChangeShapeType="1"/>
          </p:cNvSpPr>
          <p:nvPr/>
        </p:nvSpPr>
        <p:spPr bwMode="auto">
          <a:xfrm rot="-5400000">
            <a:off x="3590131" y="4047332"/>
            <a:ext cx="8778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876675" y="4486275"/>
            <a:ext cx="304800" cy="228600"/>
            <a:chOff x="816" y="3984"/>
            <a:chExt cx="192" cy="144"/>
          </a:xfrm>
        </p:grpSpPr>
        <p:sp>
          <p:nvSpPr>
            <p:cNvPr id="81957" name="Rectangle 29"/>
            <p:cNvSpPr>
              <a:spLocks noChangeArrowheads="1"/>
            </p:cNvSpPr>
            <p:nvPr/>
          </p:nvSpPr>
          <p:spPr bwMode="auto">
            <a:xfrm>
              <a:off x="816" y="3984"/>
              <a:ext cx="192" cy="4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1958" name="Rectangle 30"/>
            <p:cNvSpPr>
              <a:spLocks noChangeArrowheads="1"/>
            </p:cNvSpPr>
            <p:nvPr/>
          </p:nvSpPr>
          <p:spPr bwMode="auto">
            <a:xfrm>
              <a:off x="864" y="4032"/>
              <a:ext cx="96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1933" name="Text Box 31"/>
          <p:cNvSpPr txBox="1">
            <a:spLocks noChangeArrowheads="1"/>
          </p:cNvSpPr>
          <p:nvPr/>
        </p:nvSpPr>
        <p:spPr bwMode="auto">
          <a:xfrm>
            <a:off x="3055290" y="363151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Laser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34" name="Text Box 32"/>
          <p:cNvSpPr txBox="1">
            <a:spLocks noChangeArrowheads="1"/>
          </p:cNvSpPr>
          <p:nvPr/>
        </p:nvSpPr>
        <p:spPr bwMode="auto">
          <a:xfrm>
            <a:off x="3048000" y="4714875"/>
            <a:ext cx="2188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err="1" smtClean="0">
                <a:solidFill>
                  <a:srgbClr val="000000"/>
                </a:solidFill>
              </a:rPr>
              <a:t>Photodetector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35" name="Text Box 33"/>
          <p:cNvSpPr txBox="1">
            <a:spLocks noChangeArrowheads="1"/>
          </p:cNvSpPr>
          <p:nvPr/>
        </p:nvSpPr>
        <p:spPr bwMode="auto">
          <a:xfrm>
            <a:off x="4781549" y="3492500"/>
            <a:ext cx="1301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Mirror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36" name="Text Box 34"/>
          <p:cNvSpPr txBox="1">
            <a:spLocks noChangeArrowheads="1"/>
          </p:cNvSpPr>
          <p:nvPr/>
        </p:nvSpPr>
        <p:spPr bwMode="auto">
          <a:xfrm>
            <a:off x="4322762" y="3109913"/>
            <a:ext cx="1335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0000"/>
                </a:solidFill>
              </a:rPr>
              <a:t>Mirror</a:t>
            </a:r>
            <a:endParaRPr lang="ja-JP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81937" name="Rectangle 4"/>
          <p:cNvSpPr>
            <a:spLocks noChangeArrowheads="1"/>
          </p:cNvSpPr>
          <p:nvPr/>
        </p:nvSpPr>
        <p:spPr bwMode="auto">
          <a:xfrm>
            <a:off x="609600" y="5867400"/>
            <a:ext cx="5334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38" name="Line 6"/>
          <p:cNvSpPr>
            <a:spLocks noChangeShapeType="1"/>
          </p:cNvSpPr>
          <p:nvPr/>
        </p:nvSpPr>
        <p:spPr bwMode="auto">
          <a:xfrm flipH="1">
            <a:off x="1295400" y="5867400"/>
            <a:ext cx="304800" cy="3048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39" name="Rectangle 22"/>
          <p:cNvSpPr>
            <a:spLocks noChangeArrowheads="1"/>
          </p:cNvSpPr>
          <p:nvPr/>
        </p:nvSpPr>
        <p:spPr bwMode="auto">
          <a:xfrm>
            <a:off x="3190875" y="4029075"/>
            <a:ext cx="5334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40" name="AutoShape 67"/>
          <p:cNvSpPr>
            <a:spLocks noChangeArrowheads="1"/>
          </p:cNvSpPr>
          <p:nvPr/>
        </p:nvSpPr>
        <p:spPr bwMode="auto">
          <a:xfrm>
            <a:off x="6396038" y="6454775"/>
            <a:ext cx="666750" cy="204788"/>
          </a:xfrm>
          <a:prstGeom prst="leftRightArrow">
            <a:avLst>
              <a:gd name="adj1" fmla="val 50000"/>
              <a:gd name="adj2" fmla="val 65116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81941" name="AutoShape 68"/>
          <p:cNvSpPr>
            <a:spLocks noChangeArrowheads="1"/>
          </p:cNvSpPr>
          <p:nvPr/>
        </p:nvSpPr>
        <p:spPr bwMode="auto">
          <a:xfrm>
            <a:off x="4884738" y="4567238"/>
            <a:ext cx="220662" cy="204787"/>
          </a:xfrm>
          <a:prstGeom prst="leftRightArrow">
            <a:avLst>
              <a:gd name="adj1" fmla="val 50000"/>
              <a:gd name="adj2" fmla="val 2155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4398963" y="3876675"/>
            <a:ext cx="563562" cy="609600"/>
            <a:chOff x="2771" y="2442"/>
            <a:chExt cx="355" cy="384"/>
          </a:xfrm>
        </p:grpSpPr>
        <p:sp>
          <p:nvSpPr>
            <p:cNvPr id="81955" name="Line 58"/>
            <p:cNvSpPr>
              <a:spLocks noChangeShapeType="1"/>
            </p:cNvSpPr>
            <p:nvPr/>
          </p:nvSpPr>
          <p:spPr bwMode="auto">
            <a:xfrm>
              <a:off x="2771" y="2634"/>
              <a:ext cx="2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1956" name="Rectangle 26"/>
            <p:cNvSpPr>
              <a:spLocks noChangeArrowheads="1"/>
            </p:cNvSpPr>
            <p:nvPr/>
          </p:nvSpPr>
          <p:spPr bwMode="auto">
            <a:xfrm rot="-5400000">
              <a:off x="2886" y="2586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3724275" y="3128963"/>
            <a:ext cx="609600" cy="596900"/>
            <a:chOff x="2346" y="1971"/>
            <a:chExt cx="384" cy="376"/>
          </a:xfrm>
        </p:grpSpPr>
        <p:sp>
          <p:nvSpPr>
            <p:cNvPr id="81953" name="Line 59"/>
            <p:cNvSpPr>
              <a:spLocks noChangeShapeType="1"/>
            </p:cNvSpPr>
            <p:nvPr/>
          </p:nvSpPr>
          <p:spPr bwMode="auto">
            <a:xfrm rot="-5400000">
              <a:off x="2394" y="2203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1954" name="Rectangle 27"/>
            <p:cNvSpPr>
              <a:spLocks noChangeArrowheads="1"/>
            </p:cNvSpPr>
            <p:nvPr/>
          </p:nvSpPr>
          <p:spPr bwMode="auto">
            <a:xfrm>
              <a:off x="2346" y="1971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1944" name="AutoShape 72"/>
          <p:cNvSpPr>
            <a:spLocks noChangeArrowheads="1"/>
          </p:cNvSpPr>
          <p:nvPr/>
        </p:nvSpPr>
        <p:spPr bwMode="auto">
          <a:xfrm rot="5400000">
            <a:off x="3432176" y="3213100"/>
            <a:ext cx="220662" cy="204787"/>
          </a:xfrm>
          <a:prstGeom prst="leftRightArrow">
            <a:avLst>
              <a:gd name="adj1" fmla="val 50000"/>
              <a:gd name="adj2" fmla="val 2155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4313238" y="5700713"/>
            <a:ext cx="2157412" cy="609600"/>
            <a:chOff x="2717" y="3600"/>
            <a:chExt cx="1359" cy="384"/>
          </a:xfrm>
        </p:grpSpPr>
        <p:sp>
          <p:nvSpPr>
            <p:cNvPr id="81951" name="Line 54"/>
            <p:cNvSpPr>
              <a:spLocks noChangeShapeType="1"/>
            </p:cNvSpPr>
            <p:nvPr/>
          </p:nvSpPr>
          <p:spPr bwMode="auto">
            <a:xfrm>
              <a:off x="2717" y="3792"/>
              <a:ext cx="125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1952" name="Rectangle 9"/>
            <p:cNvSpPr>
              <a:spLocks noChangeArrowheads="1"/>
            </p:cNvSpPr>
            <p:nvPr/>
          </p:nvSpPr>
          <p:spPr bwMode="auto">
            <a:xfrm rot="-5400000">
              <a:off x="3836" y="3744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1946" name="AutoShape 75"/>
          <p:cNvSpPr>
            <a:spLocks noChangeArrowheads="1"/>
          </p:cNvSpPr>
          <p:nvPr/>
        </p:nvSpPr>
        <p:spPr bwMode="auto">
          <a:xfrm rot="5400000">
            <a:off x="604044" y="770731"/>
            <a:ext cx="666750" cy="204788"/>
          </a:xfrm>
          <a:prstGeom prst="leftRightArrow">
            <a:avLst>
              <a:gd name="adj1" fmla="val 50000"/>
              <a:gd name="adj2" fmla="val 65116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smtClean="0">
              <a:solidFill>
                <a:srgbClr val="000000"/>
              </a:solidFill>
            </a:endParaRPr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1143000" y="457200"/>
            <a:ext cx="609600" cy="1430338"/>
            <a:chOff x="720" y="288"/>
            <a:chExt cx="384" cy="901"/>
          </a:xfrm>
        </p:grpSpPr>
        <p:sp>
          <p:nvSpPr>
            <p:cNvPr id="81949" name="Line 56"/>
            <p:cNvSpPr>
              <a:spLocks noChangeShapeType="1"/>
            </p:cNvSpPr>
            <p:nvPr/>
          </p:nvSpPr>
          <p:spPr bwMode="auto">
            <a:xfrm rot="16200000" flipH="1">
              <a:off x="511" y="788"/>
              <a:ext cx="8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000000"/>
                </a:solidFill>
              </a:endParaRPr>
            </a:p>
          </p:txBody>
        </p:sp>
        <p:sp>
          <p:nvSpPr>
            <p:cNvPr id="81950" name="Rectangle 8"/>
            <p:cNvSpPr>
              <a:spLocks noChangeArrowheads="1"/>
            </p:cNvSpPr>
            <p:nvPr/>
          </p:nvSpPr>
          <p:spPr bwMode="auto">
            <a:xfrm>
              <a:off x="720" y="288"/>
              <a:ext cx="384" cy="9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1948" name="Line 23"/>
          <p:cNvSpPr>
            <a:spLocks noChangeShapeType="1"/>
          </p:cNvSpPr>
          <p:nvPr/>
        </p:nvSpPr>
        <p:spPr bwMode="auto">
          <a:xfrm flipH="1">
            <a:off x="3876675" y="4029075"/>
            <a:ext cx="304800" cy="3048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6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2344 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1.38889E-6 0.0321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69 L 0.07657 0.0006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3.33333E-6 L 0.00035 0.096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角丸四角形 240"/>
          <p:cNvSpPr/>
          <p:nvPr/>
        </p:nvSpPr>
        <p:spPr>
          <a:xfrm>
            <a:off x="6233710" y="3591499"/>
            <a:ext cx="2622015" cy="3095739"/>
          </a:xfrm>
          <a:prstGeom prst="roundRect">
            <a:avLst>
              <a:gd name="adj" fmla="val 11550"/>
            </a:avLst>
          </a:prstGeom>
          <a:solidFill>
            <a:srgbClr val="99CC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角丸四角形 239"/>
          <p:cNvSpPr/>
          <p:nvPr/>
        </p:nvSpPr>
        <p:spPr>
          <a:xfrm>
            <a:off x="6224530" y="1410159"/>
            <a:ext cx="2622015" cy="1597446"/>
          </a:xfrm>
          <a:prstGeom prst="roundRect">
            <a:avLst>
              <a:gd name="adj" fmla="val 11550"/>
            </a:avLst>
          </a:prstGeom>
          <a:solidFill>
            <a:srgbClr val="99FF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110169" y="1410159"/>
            <a:ext cx="5662670" cy="5277080"/>
          </a:xfrm>
          <a:prstGeom prst="roundRect">
            <a:avLst>
              <a:gd name="adj" fmla="val 5394"/>
            </a:avLst>
          </a:prstGeom>
          <a:solidFill>
            <a:srgbClr val="FFCC6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98" y="1"/>
            <a:ext cx="8893834" cy="109067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Detectors in the world</a:t>
            </a:r>
            <a:endParaRPr lang="ja-JP" altLang="en-US" dirty="0"/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39" y="2971535"/>
            <a:ext cx="3342853" cy="195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6" name="Line 4"/>
          <p:cNvSpPr>
            <a:spLocks noChangeShapeType="1"/>
          </p:cNvSpPr>
          <p:nvPr/>
        </p:nvSpPr>
        <p:spPr bwMode="auto">
          <a:xfrm flipH="1">
            <a:off x="958466" y="2776249"/>
            <a:ext cx="308472" cy="7491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 flipH="1">
            <a:off x="2032419" y="2776250"/>
            <a:ext cx="1195522" cy="65887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4678" name="Line 6"/>
          <p:cNvSpPr>
            <a:spLocks noChangeShapeType="1"/>
          </p:cNvSpPr>
          <p:nvPr/>
        </p:nvSpPr>
        <p:spPr bwMode="auto">
          <a:xfrm flipH="1" flipV="1">
            <a:off x="3058922" y="3572219"/>
            <a:ext cx="785964" cy="38283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4679" name="Line 7"/>
          <p:cNvSpPr>
            <a:spLocks noChangeShapeType="1"/>
          </p:cNvSpPr>
          <p:nvPr/>
        </p:nvSpPr>
        <p:spPr bwMode="auto">
          <a:xfrm flipH="1" flipV="1">
            <a:off x="1101686" y="3558448"/>
            <a:ext cx="165253" cy="1575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4680" name="Line 8"/>
          <p:cNvSpPr>
            <a:spLocks noChangeShapeType="1"/>
          </p:cNvSpPr>
          <p:nvPr/>
        </p:nvSpPr>
        <p:spPr bwMode="auto">
          <a:xfrm flipH="1" flipV="1">
            <a:off x="2015051" y="3469318"/>
            <a:ext cx="1334075" cy="164250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284682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99" y="5067758"/>
            <a:ext cx="1781155" cy="143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4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543" y="1597465"/>
            <a:ext cx="1831344" cy="123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5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675" y="5062673"/>
            <a:ext cx="2149619" cy="143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6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73" y="1593381"/>
            <a:ext cx="1751681" cy="122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87" name="Text Box 15"/>
          <p:cNvSpPr txBox="1">
            <a:spLocks noChangeArrowheads="1"/>
          </p:cNvSpPr>
          <p:nvPr/>
        </p:nvSpPr>
        <p:spPr bwMode="auto">
          <a:xfrm>
            <a:off x="397929" y="2409729"/>
            <a:ext cx="835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LIGO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sp>
        <p:nvSpPr>
          <p:cNvPr id="284688" name="Text Box 16"/>
          <p:cNvSpPr txBox="1">
            <a:spLocks noChangeArrowheads="1"/>
          </p:cNvSpPr>
          <p:nvPr/>
        </p:nvSpPr>
        <p:spPr bwMode="auto">
          <a:xfrm>
            <a:off x="364055" y="6075458"/>
            <a:ext cx="781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LIGO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sp>
        <p:nvSpPr>
          <p:cNvPr id="284689" name="Text Box 17"/>
          <p:cNvSpPr txBox="1">
            <a:spLocks noChangeArrowheads="1"/>
          </p:cNvSpPr>
          <p:nvPr/>
        </p:nvSpPr>
        <p:spPr bwMode="auto">
          <a:xfrm>
            <a:off x="2395558" y="6073775"/>
            <a:ext cx="88747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Virgo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sp>
        <p:nvSpPr>
          <p:cNvPr id="284690" name="Text Box 18"/>
          <p:cNvSpPr txBox="1">
            <a:spLocks noChangeArrowheads="1"/>
          </p:cNvSpPr>
          <p:nvPr/>
        </p:nvSpPr>
        <p:spPr bwMode="auto">
          <a:xfrm>
            <a:off x="3520713" y="2426714"/>
            <a:ext cx="74281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GEO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pic>
        <p:nvPicPr>
          <p:cNvPr id="28" name="Picture 3" descr="Lisawave-b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616" y="3745735"/>
            <a:ext cx="1667220" cy="125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2"/>
          <p:cNvGrpSpPr/>
          <p:nvPr/>
        </p:nvGrpSpPr>
        <p:grpSpPr>
          <a:xfrm>
            <a:off x="6907922" y="5175548"/>
            <a:ext cx="1296451" cy="1181185"/>
            <a:chOff x="6907922" y="5175548"/>
            <a:chExt cx="1296451" cy="1181185"/>
          </a:xfrm>
        </p:grpSpPr>
        <p:sp>
          <p:nvSpPr>
            <p:cNvPr id="124" name="Oval 137"/>
            <p:cNvSpPr>
              <a:spLocks noChangeArrowheads="1"/>
            </p:cNvSpPr>
            <p:nvPr/>
          </p:nvSpPr>
          <p:spPr bwMode="auto">
            <a:xfrm>
              <a:off x="6907922" y="5919186"/>
              <a:ext cx="438318" cy="43754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2" name="Oval 209"/>
            <p:cNvSpPr>
              <a:spLocks noChangeArrowheads="1"/>
            </p:cNvSpPr>
            <p:nvPr/>
          </p:nvSpPr>
          <p:spPr bwMode="auto">
            <a:xfrm>
              <a:off x="7336217" y="5175548"/>
              <a:ext cx="438318" cy="43754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3" name="Oval 210"/>
            <p:cNvSpPr>
              <a:spLocks noChangeArrowheads="1"/>
            </p:cNvSpPr>
            <p:nvPr/>
          </p:nvSpPr>
          <p:spPr bwMode="auto">
            <a:xfrm>
              <a:off x="7766055" y="5919186"/>
              <a:ext cx="438318" cy="43754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" name="Freeform 5"/>
            <p:cNvSpPr>
              <a:spLocks/>
            </p:cNvSpPr>
            <p:nvPr/>
          </p:nvSpPr>
          <p:spPr bwMode="auto">
            <a:xfrm rot="14397729">
              <a:off x="7505839" y="5790042"/>
              <a:ext cx="525828" cy="92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 rot="14397729" flipV="1">
              <a:off x="7537836" y="5772309"/>
              <a:ext cx="525828" cy="92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 rot="14397729">
              <a:off x="7526271" y="5736457"/>
              <a:ext cx="487277" cy="46261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C0C0C0"/>
            </a:solidFill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 rot="11744560">
              <a:off x="7583711" y="5419572"/>
              <a:ext cx="9252" cy="4317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 rot="9888311">
              <a:off x="7524729" y="5417645"/>
              <a:ext cx="9638" cy="4317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 rot="10780961">
              <a:off x="7548245" y="5346712"/>
              <a:ext cx="10023" cy="8519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 rot="7209001" flipV="1">
              <a:off x="7385562" y="5396056"/>
              <a:ext cx="339244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 rot="7209001">
              <a:off x="7581398" y="5257275"/>
              <a:ext cx="85196" cy="44719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 rot="7209001">
              <a:off x="7498900" y="5460050"/>
              <a:ext cx="19275" cy="34310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 rot="7209001">
              <a:off x="7513164" y="5485108"/>
              <a:ext cx="1696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 rot="7209001">
              <a:off x="7485793" y="5470459"/>
              <a:ext cx="1657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1" name="Group 16"/>
            <p:cNvGrpSpPr>
              <a:grpSpLocks/>
            </p:cNvGrpSpPr>
            <p:nvPr/>
          </p:nvGrpSpPr>
          <p:grpSpPr bwMode="auto">
            <a:xfrm rot="7209001">
              <a:off x="7369756" y="5531368"/>
              <a:ext cx="145721" cy="121048"/>
              <a:chOff x="4785" y="11039"/>
              <a:chExt cx="829" cy="688"/>
            </a:xfrm>
          </p:grpSpPr>
          <p:sp>
            <p:nvSpPr>
              <p:cNvPr id="23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2" name="Freeform 22"/>
            <p:cNvSpPr>
              <a:spLocks/>
            </p:cNvSpPr>
            <p:nvPr/>
          </p:nvSpPr>
          <p:spPr bwMode="auto">
            <a:xfrm rot="9872463">
              <a:off x="7461121" y="5485108"/>
              <a:ext cx="52814" cy="5204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3" name="Freeform 23"/>
            <p:cNvSpPr>
              <a:spLocks/>
            </p:cNvSpPr>
            <p:nvPr/>
          </p:nvSpPr>
          <p:spPr bwMode="auto">
            <a:xfrm rot="7209001">
              <a:off x="7431822" y="5487421"/>
              <a:ext cx="109483" cy="55127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" name="Arc 24"/>
            <p:cNvSpPr>
              <a:spLocks/>
            </p:cNvSpPr>
            <p:nvPr/>
          </p:nvSpPr>
          <p:spPr bwMode="auto">
            <a:xfrm rot="14146499">
              <a:off x="7506225" y="5458123"/>
              <a:ext cx="70162" cy="81727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Arc 25"/>
            <p:cNvSpPr>
              <a:spLocks/>
            </p:cNvSpPr>
            <p:nvPr/>
          </p:nvSpPr>
          <p:spPr bwMode="auto">
            <a:xfrm rot="271502" flipV="1">
              <a:off x="7437219" y="5418801"/>
              <a:ext cx="70933" cy="8134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6" name="Group 26"/>
            <p:cNvGrpSpPr>
              <a:grpSpLocks/>
            </p:cNvGrpSpPr>
            <p:nvPr/>
          </p:nvGrpSpPr>
          <p:grpSpPr bwMode="auto">
            <a:xfrm rot="7209001">
              <a:off x="7369756" y="5530983"/>
              <a:ext cx="145721" cy="121434"/>
              <a:chOff x="4785" y="11039"/>
              <a:chExt cx="829" cy="688"/>
            </a:xfrm>
          </p:grpSpPr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7" name="Arc 32"/>
            <p:cNvSpPr>
              <a:spLocks/>
            </p:cNvSpPr>
            <p:nvPr/>
          </p:nvSpPr>
          <p:spPr bwMode="auto">
            <a:xfrm rot="9872463" flipH="1" flipV="1">
              <a:off x="7436448" y="5484337"/>
              <a:ext cx="85582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Arc 33"/>
            <p:cNvSpPr>
              <a:spLocks/>
            </p:cNvSpPr>
            <p:nvPr/>
          </p:nvSpPr>
          <p:spPr bwMode="auto">
            <a:xfrm rot="9872463">
              <a:off x="7454182" y="5450798"/>
              <a:ext cx="84811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Arc 34"/>
            <p:cNvSpPr>
              <a:spLocks/>
            </p:cNvSpPr>
            <p:nvPr/>
          </p:nvSpPr>
          <p:spPr bwMode="auto">
            <a:xfrm rot="9872463">
              <a:off x="7498900" y="5446172"/>
              <a:ext cx="33924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Arc 35"/>
            <p:cNvSpPr>
              <a:spLocks/>
            </p:cNvSpPr>
            <p:nvPr/>
          </p:nvSpPr>
          <p:spPr bwMode="auto">
            <a:xfrm rot="9872463" flipH="1" flipV="1">
              <a:off x="7482709" y="5474699"/>
              <a:ext cx="34310" cy="3431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Line 36"/>
            <p:cNvSpPr>
              <a:spLocks noChangeShapeType="1"/>
            </p:cNvSpPr>
            <p:nvPr/>
          </p:nvSpPr>
          <p:spPr bwMode="auto">
            <a:xfrm rot="9016332" flipV="1">
              <a:off x="7602986" y="5379094"/>
              <a:ext cx="0" cy="17810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3616332">
              <a:off x="7597204" y="5460050"/>
              <a:ext cx="18890" cy="34310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" name="Line 38"/>
            <p:cNvSpPr>
              <a:spLocks noChangeShapeType="1"/>
            </p:cNvSpPr>
            <p:nvPr/>
          </p:nvSpPr>
          <p:spPr bwMode="auto">
            <a:xfrm rot="3616332">
              <a:off x="7612238" y="5469688"/>
              <a:ext cx="1696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" name="Line 39"/>
            <p:cNvSpPr>
              <a:spLocks noChangeShapeType="1"/>
            </p:cNvSpPr>
            <p:nvPr/>
          </p:nvSpPr>
          <p:spPr bwMode="auto">
            <a:xfrm rot="3616332">
              <a:off x="7585253" y="5486264"/>
              <a:ext cx="16962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3616332">
              <a:off x="7627273" y="5503998"/>
              <a:ext cx="40863" cy="90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" name="Line 41"/>
            <p:cNvSpPr>
              <a:spLocks noChangeShapeType="1"/>
            </p:cNvSpPr>
            <p:nvPr/>
          </p:nvSpPr>
          <p:spPr bwMode="auto">
            <a:xfrm rot="3616332">
              <a:off x="7637296" y="5482795"/>
              <a:ext cx="0" cy="96762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" name="Line 42"/>
            <p:cNvSpPr>
              <a:spLocks noChangeShapeType="1"/>
            </p:cNvSpPr>
            <p:nvPr/>
          </p:nvSpPr>
          <p:spPr bwMode="auto">
            <a:xfrm rot="3616332">
              <a:off x="7664667" y="5525586"/>
              <a:ext cx="43947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8" name="Line 43"/>
            <p:cNvSpPr>
              <a:spLocks noChangeShapeType="1"/>
            </p:cNvSpPr>
            <p:nvPr/>
          </p:nvSpPr>
          <p:spPr bwMode="auto">
            <a:xfrm rot="3616332">
              <a:off x="7585253" y="5571075"/>
              <a:ext cx="45490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9" name="Arc 44"/>
            <p:cNvSpPr>
              <a:spLocks/>
            </p:cNvSpPr>
            <p:nvPr/>
          </p:nvSpPr>
          <p:spPr bwMode="auto">
            <a:xfrm rot="17144832">
              <a:off x="7617250" y="5539464"/>
              <a:ext cx="121434" cy="12413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 rot="6279794">
              <a:off x="7599902" y="5486650"/>
              <a:ext cx="52814" cy="5242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 rot="3616332">
              <a:off x="7573688" y="5487806"/>
              <a:ext cx="109869" cy="555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Arc 47"/>
            <p:cNvSpPr>
              <a:spLocks/>
            </p:cNvSpPr>
            <p:nvPr/>
          </p:nvSpPr>
          <p:spPr bwMode="auto">
            <a:xfrm rot="10553830">
              <a:off x="7607227" y="5418801"/>
              <a:ext cx="70547" cy="81727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Arc 48"/>
            <p:cNvSpPr>
              <a:spLocks/>
            </p:cNvSpPr>
            <p:nvPr/>
          </p:nvSpPr>
          <p:spPr bwMode="auto">
            <a:xfrm rot="18278834" flipV="1">
              <a:off x="7538222" y="5459279"/>
              <a:ext cx="71318" cy="80956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4" name="Group 49"/>
            <p:cNvGrpSpPr>
              <a:grpSpLocks/>
            </p:cNvGrpSpPr>
            <p:nvPr/>
          </p:nvGrpSpPr>
          <p:grpSpPr bwMode="auto">
            <a:xfrm rot="3616332">
              <a:off x="7600288" y="5530983"/>
              <a:ext cx="145721" cy="121819"/>
              <a:chOff x="4785" y="11039"/>
              <a:chExt cx="829" cy="688"/>
            </a:xfrm>
          </p:grpSpPr>
          <p:sp>
            <p:nvSpPr>
              <p:cNvPr id="22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65" name="Arc 55"/>
            <p:cNvSpPr>
              <a:spLocks/>
            </p:cNvSpPr>
            <p:nvPr/>
          </p:nvSpPr>
          <p:spPr bwMode="auto">
            <a:xfrm rot="6279794" flipH="1" flipV="1">
              <a:off x="7593349" y="5485108"/>
              <a:ext cx="85196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6" name="Arc 56"/>
            <p:cNvSpPr>
              <a:spLocks/>
            </p:cNvSpPr>
            <p:nvPr/>
          </p:nvSpPr>
          <p:spPr bwMode="auto">
            <a:xfrm rot="6279794">
              <a:off x="7573302" y="5453111"/>
              <a:ext cx="84811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" name="Arc 57"/>
            <p:cNvSpPr>
              <a:spLocks/>
            </p:cNvSpPr>
            <p:nvPr/>
          </p:nvSpPr>
          <p:spPr bwMode="auto">
            <a:xfrm rot="6279794">
              <a:off x="7582555" y="5446943"/>
              <a:ext cx="33924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8" name="Arc 58"/>
            <p:cNvSpPr>
              <a:spLocks/>
            </p:cNvSpPr>
            <p:nvPr/>
          </p:nvSpPr>
          <p:spPr bwMode="auto">
            <a:xfrm rot="6279794" flipH="1" flipV="1">
              <a:off x="7598360" y="5474699"/>
              <a:ext cx="34310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" name="Line 59"/>
            <p:cNvSpPr>
              <a:spLocks noChangeShapeType="1"/>
            </p:cNvSpPr>
            <p:nvPr/>
          </p:nvSpPr>
          <p:spPr bwMode="auto">
            <a:xfrm rot="7209001">
              <a:off x="7476926" y="5352109"/>
              <a:ext cx="386" cy="1264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0" name="Line 60"/>
            <p:cNvSpPr>
              <a:spLocks noChangeShapeType="1"/>
            </p:cNvSpPr>
            <p:nvPr/>
          </p:nvSpPr>
          <p:spPr bwMode="auto">
            <a:xfrm rot="14429284">
              <a:off x="7639995" y="5354036"/>
              <a:ext cx="0" cy="12606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1" name="Group 61"/>
            <p:cNvGrpSpPr>
              <a:grpSpLocks/>
            </p:cNvGrpSpPr>
            <p:nvPr/>
          </p:nvGrpSpPr>
          <p:grpSpPr bwMode="auto">
            <a:xfrm rot="14462297">
              <a:off x="7685484" y="5356349"/>
              <a:ext cx="54356" cy="43947"/>
              <a:chOff x="5504" y="8144"/>
              <a:chExt cx="291" cy="236"/>
            </a:xfrm>
          </p:grpSpPr>
          <p:sp>
            <p:nvSpPr>
              <p:cNvPr id="21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2" name="Group 64"/>
            <p:cNvGrpSpPr>
              <a:grpSpLocks/>
            </p:cNvGrpSpPr>
            <p:nvPr/>
          </p:nvGrpSpPr>
          <p:grpSpPr bwMode="auto">
            <a:xfrm rot="7209001">
              <a:off x="7381707" y="5352109"/>
              <a:ext cx="54742" cy="43947"/>
              <a:chOff x="5504" y="8144"/>
              <a:chExt cx="291" cy="236"/>
            </a:xfrm>
          </p:grpSpPr>
          <p:sp>
            <p:nvSpPr>
              <p:cNvPr id="21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73" name="Rectangle 67"/>
            <p:cNvSpPr>
              <a:spLocks noChangeArrowheads="1"/>
            </p:cNvSpPr>
            <p:nvPr/>
          </p:nvSpPr>
          <p:spPr bwMode="auto">
            <a:xfrm rot="10780961">
              <a:off x="7547474" y="5346326"/>
              <a:ext cx="10409" cy="85196"/>
            </a:xfrm>
            <a:prstGeom prst="rect">
              <a:avLst/>
            </a:prstGeom>
            <a:noFill/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" name="Rectangle 68"/>
            <p:cNvSpPr>
              <a:spLocks noChangeArrowheads="1"/>
            </p:cNvSpPr>
            <p:nvPr/>
          </p:nvSpPr>
          <p:spPr bwMode="auto">
            <a:xfrm rot="9888311">
              <a:off x="7524729" y="5417645"/>
              <a:ext cx="9638" cy="43176"/>
            </a:xfrm>
            <a:prstGeom prst="rect">
              <a:avLst/>
            </a:prstGeom>
            <a:noFill/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5" name="Rectangle 69"/>
            <p:cNvSpPr>
              <a:spLocks noChangeArrowheads="1"/>
            </p:cNvSpPr>
            <p:nvPr/>
          </p:nvSpPr>
          <p:spPr bwMode="auto">
            <a:xfrm rot="11744560">
              <a:off x="7583711" y="5419572"/>
              <a:ext cx="9252" cy="43176"/>
            </a:xfrm>
            <a:prstGeom prst="rect">
              <a:avLst/>
            </a:prstGeom>
            <a:noFill/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6" name="Rectangle 70"/>
            <p:cNvSpPr>
              <a:spLocks noChangeArrowheads="1"/>
            </p:cNvSpPr>
            <p:nvPr/>
          </p:nvSpPr>
          <p:spPr bwMode="auto">
            <a:xfrm rot="17064441" flipH="1">
              <a:off x="7957265" y="6064135"/>
              <a:ext cx="9252" cy="4317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7" name="Rectangle 71"/>
            <p:cNvSpPr>
              <a:spLocks noChangeArrowheads="1"/>
            </p:cNvSpPr>
            <p:nvPr/>
          </p:nvSpPr>
          <p:spPr bwMode="auto">
            <a:xfrm rot="18920690" flipH="1">
              <a:off x="7929508" y="6115793"/>
              <a:ext cx="9638" cy="4317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8" name="Rectangle 72"/>
            <p:cNvSpPr>
              <a:spLocks noChangeArrowheads="1"/>
            </p:cNvSpPr>
            <p:nvPr/>
          </p:nvSpPr>
          <p:spPr bwMode="auto">
            <a:xfrm rot="18028040" flipH="1">
              <a:off x="7984250" y="6099216"/>
              <a:ext cx="10023" cy="85196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9" name="Line 73"/>
            <p:cNvSpPr>
              <a:spLocks noChangeShapeType="1"/>
            </p:cNvSpPr>
            <p:nvPr/>
          </p:nvSpPr>
          <p:spPr bwMode="auto">
            <a:xfrm flipH="1" flipV="1">
              <a:off x="7814243" y="6136610"/>
              <a:ext cx="339244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0" name="Rectangle 74"/>
            <p:cNvSpPr>
              <a:spLocks noChangeArrowheads="1"/>
            </p:cNvSpPr>
            <p:nvPr/>
          </p:nvSpPr>
          <p:spPr bwMode="auto">
            <a:xfrm flipH="1">
              <a:off x="8077157" y="6113480"/>
              <a:ext cx="85196" cy="44718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 flipH="1">
              <a:off x="7880935" y="6119262"/>
              <a:ext cx="19275" cy="34310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2" name="Line 76"/>
            <p:cNvSpPr>
              <a:spLocks noChangeShapeType="1"/>
            </p:cNvSpPr>
            <p:nvPr/>
          </p:nvSpPr>
          <p:spPr bwMode="auto">
            <a:xfrm flipH="1">
              <a:off x="7881706" y="6121190"/>
              <a:ext cx="1696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" name="Line 77"/>
            <p:cNvSpPr>
              <a:spLocks noChangeShapeType="1"/>
            </p:cNvSpPr>
            <p:nvPr/>
          </p:nvSpPr>
          <p:spPr bwMode="auto">
            <a:xfrm flipH="1">
              <a:off x="7881320" y="6152416"/>
              <a:ext cx="1657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84" name="Group 78"/>
            <p:cNvGrpSpPr>
              <a:grpSpLocks/>
            </p:cNvGrpSpPr>
            <p:nvPr/>
          </p:nvGrpSpPr>
          <p:grpSpPr bwMode="auto">
            <a:xfrm flipH="1">
              <a:off x="7685484" y="6075700"/>
              <a:ext cx="145721" cy="121048"/>
              <a:chOff x="4785" y="11039"/>
              <a:chExt cx="829" cy="688"/>
            </a:xfrm>
          </p:grpSpPr>
          <p:sp>
            <p:nvSpPr>
              <p:cNvPr id="21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85" name="Freeform 84"/>
            <p:cNvSpPr>
              <a:spLocks/>
            </p:cNvSpPr>
            <p:nvPr/>
          </p:nvSpPr>
          <p:spPr bwMode="auto">
            <a:xfrm rot="18936538" flipH="1">
              <a:off x="7824266" y="6111167"/>
              <a:ext cx="52814" cy="5204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 flipH="1">
              <a:off x="7791883" y="6108854"/>
              <a:ext cx="109483" cy="55127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7" name="Arc 86"/>
            <p:cNvSpPr>
              <a:spLocks/>
            </p:cNvSpPr>
            <p:nvPr/>
          </p:nvSpPr>
          <p:spPr bwMode="auto">
            <a:xfrm rot="14662502" flipH="1">
              <a:off x="7853179" y="6056425"/>
              <a:ext cx="70162" cy="81727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8" name="Arc 87"/>
            <p:cNvSpPr>
              <a:spLocks/>
            </p:cNvSpPr>
            <p:nvPr/>
          </p:nvSpPr>
          <p:spPr bwMode="auto">
            <a:xfrm rot="6937498" flipH="1" flipV="1">
              <a:off x="7852793" y="6135454"/>
              <a:ext cx="70933" cy="8134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89" name="Group 88"/>
            <p:cNvGrpSpPr>
              <a:grpSpLocks/>
            </p:cNvGrpSpPr>
            <p:nvPr/>
          </p:nvGrpSpPr>
          <p:grpSpPr bwMode="auto">
            <a:xfrm flipH="1">
              <a:off x="7685484" y="6075315"/>
              <a:ext cx="145721" cy="121434"/>
              <a:chOff x="4785" y="11039"/>
              <a:chExt cx="829" cy="688"/>
            </a:xfrm>
          </p:grpSpPr>
          <p:sp>
            <p:nvSpPr>
              <p:cNvPr id="20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90" name="Arc 94"/>
            <p:cNvSpPr>
              <a:spLocks/>
            </p:cNvSpPr>
            <p:nvPr/>
          </p:nvSpPr>
          <p:spPr bwMode="auto">
            <a:xfrm rot="18936538" flipV="1">
              <a:off x="7789570" y="6093434"/>
              <a:ext cx="85582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1" name="Arc 95"/>
            <p:cNvSpPr>
              <a:spLocks/>
            </p:cNvSpPr>
            <p:nvPr/>
          </p:nvSpPr>
          <p:spPr bwMode="auto">
            <a:xfrm rot="18936538" flipH="1">
              <a:off x="7827735" y="6095361"/>
              <a:ext cx="84811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" name="Arc 96"/>
            <p:cNvSpPr>
              <a:spLocks/>
            </p:cNvSpPr>
            <p:nvPr/>
          </p:nvSpPr>
          <p:spPr bwMode="auto">
            <a:xfrm rot="18936538" flipH="1">
              <a:off x="7889030" y="6119648"/>
              <a:ext cx="33924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3" name="Arc 97"/>
            <p:cNvSpPr>
              <a:spLocks/>
            </p:cNvSpPr>
            <p:nvPr/>
          </p:nvSpPr>
          <p:spPr bwMode="auto">
            <a:xfrm rot="18936538" flipV="1">
              <a:off x="7856648" y="6119262"/>
              <a:ext cx="34310" cy="3431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4" name="Line 98"/>
            <p:cNvSpPr>
              <a:spLocks noChangeShapeType="1"/>
            </p:cNvSpPr>
            <p:nvPr/>
          </p:nvSpPr>
          <p:spPr bwMode="auto">
            <a:xfrm rot="19792668" flipH="1" flipV="1">
              <a:off x="7945700" y="5970458"/>
              <a:ext cx="0" cy="17810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5" name="Freeform 99"/>
            <p:cNvSpPr>
              <a:spLocks/>
            </p:cNvSpPr>
            <p:nvPr/>
          </p:nvSpPr>
          <p:spPr bwMode="auto">
            <a:xfrm rot="3592668" flipH="1">
              <a:off x="7930665" y="6034066"/>
              <a:ext cx="18890" cy="34310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" name="Line 100"/>
            <p:cNvSpPr>
              <a:spLocks noChangeShapeType="1"/>
            </p:cNvSpPr>
            <p:nvPr/>
          </p:nvSpPr>
          <p:spPr bwMode="auto">
            <a:xfrm rot="3592668" flipH="1">
              <a:off x="7944929" y="6043318"/>
              <a:ext cx="1696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7" name="Line 101"/>
            <p:cNvSpPr>
              <a:spLocks noChangeShapeType="1"/>
            </p:cNvSpPr>
            <p:nvPr/>
          </p:nvSpPr>
          <p:spPr bwMode="auto">
            <a:xfrm rot="3592668" flipH="1">
              <a:off x="7917172" y="6057967"/>
              <a:ext cx="16962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8" name="Freeform 102"/>
            <p:cNvSpPr>
              <a:spLocks/>
            </p:cNvSpPr>
            <p:nvPr/>
          </p:nvSpPr>
          <p:spPr bwMode="auto">
            <a:xfrm rot="3592668" flipH="1">
              <a:off x="7877851" y="5934606"/>
              <a:ext cx="40863" cy="90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9" name="Line 103"/>
            <p:cNvSpPr>
              <a:spLocks noChangeShapeType="1"/>
            </p:cNvSpPr>
            <p:nvPr/>
          </p:nvSpPr>
          <p:spPr bwMode="auto">
            <a:xfrm rot="3592668" flipH="1">
              <a:off x="7908691" y="5949255"/>
              <a:ext cx="0" cy="96762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0" name="Line 104"/>
            <p:cNvSpPr>
              <a:spLocks noChangeShapeType="1"/>
            </p:cNvSpPr>
            <p:nvPr/>
          </p:nvSpPr>
          <p:spPr bwMode="auto">
            <a:xfrm rot="3592668" flipH="1">
              <a:off x="7916016" y="5957351"/>
              <a:ext cx="43947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" name="Line 105"/>
            <p:cNvSpPr>
              <a:spLocks noChangeShapeType="1"/>
            </p:cNvSpPr>
            <p:nvPr/>
          </p:nvSpPr>
          <p:spPr bwMode="auto">
            <a:xfrm rot="3592668" flipH="1">
              <a:off x="7836216" y="6002455"/>
              <a:ext cx="45490" cy="3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2" name="Arc 106"/>
            <p:cNvSpPr>
              <a:spLocks/>
            </p:cNvSpPr>
            <p:nvPr/>
          </p:nvSpPr>
          <p:spPr bwMode="auto">
            <a:xfrm rot="11664170" flipH="1">
              <a:off x="7807304" y="5864830"/>
              <a:ext cx="121434" cy="12413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3" name="Freeform 107"/>
            <p:cNvSpPr>
              <a:spLocks/>
            </p:cNvSpPr>
            <p:nvPr/>
          </p:nvSpPr>
          <p:spPr bwMode="auto">
            <a:xfrm rot="929206" flipH="1">
              <a:off x="7892886" y="5990504"/>
              <a:ext cx="52814" cy="5242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" name="Freeform 108"/>
            <p:cNvSpPr>
              <a:spLocks/>
            </p:cNvSpPr>
            <p:nvPr/>
          </p:nvSpPr>
          <p:spPr bwMode="auto">
            <a:xfrm rot="3592668" flipH="1">
              <a:off x="7862816" y="5985492"/>
              <a:ext cx="109869" cy="555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270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" name="Arc 109"/>
            <p:cNvSpPr>
              <a:spLocks/>
            </p:cNvSpPr>
            <p:nvPr/>
          </p:nvSpPr>
          <p:spPr bwMode="auto">
            <a:xfrm rot="18255170" flipH="1">
              <a:off x="7937604" y="5988576"/>
              <a:ext cx="70547" cy="81727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6" name="Arc 110"/>
            <p:cNvSpPr>
              <a:spLocks/>
            </p:cNvSpPr>
            <p:nvPr/>
          </p:nvSpPr>
          <p:spPr bwMode="auto">
            <a:xfrm rot="10530167" flipH="1" flipV="1">
              <a:off x="7868599" y="6028283"/>
              <a:ext cx="71318" cy="80956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07" name="Group 111"/>
            <p:cNvGrpSpPr>
              <a:grpSpLocks/>
            </p:cNvGrpSpPr>
            <p:nvPr/>
          </p:nvGrpSpPr>
          <p:grpSpPr bwMode="auto">
            <a:xfrm rot="3592668" flipH="1">
              <a:off x="7801136" y="5875624"/>
              <a:ext cx="145721" cy="121819"/>
              <a:chOff x="4785" y="11039"/>
              <a:chExt cx="829" cy="688"/>
            </a:xfrm>
          </p:grpSpPr>
          <p:sp>
            <p:nvSpPr>
              <p:cNvPr id="20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08" name="Arc 117"/>
            <p:cNvSpPr>
              <a:spLocks/>
            </p:cNvSpPr>
            <p:nvPr/>
          </p:nvSpPr>
          <p:spPr bwMode="auto">
            <a:xfrm rot="929206" flipV="1">
              <a:off x="7868213" y="5957351"/>
              <a:ext cx="85196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9" name="Arc 118"/>
            <p:cNvSpPr>
              <a:spLocks/>
            </p:cNvSpPr>
            <p:nvPr/>
          </p:nvSpPr>
          <p:spPr bwMode="auto">
            <a:xfrm rot="929206" flipH="1">
              <a:off x="7885561" y="5991275"/>
              <a:ext cx="84811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0" name="Arc 119"/>
            <p:cNvSpPr>
              <a:spLocks/>
            </p:cNvSpPr>
            <p:nvPr/>
          </p:nvSpPr>
          <p:spPr bwMode="auto">
            <a:xfrm rot="929206" flipH="1">
              <a:off x="7930279" y="6047173"/>
              <a:ext cx="33924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1" name="Arc 120"/>
            <p:cNvSpPr>
              <a:spLocks/>
            </p:cNvSpPr>
            <p:nvPr/>
          </p:nvSpPr>
          <p:spPr bwMode="auto">
            <a:xfrm rot="929206" flipV="1">
              <a:off x="7914474" y="6019031"/>
              <a:ext cx="34310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2" name="Line 121"/>
            <p:cNvSpPr>
              <a:spLocks noChangeShapeType="1"/>
            </p:cNvSpPr>
            <p:nvPr/>
          </p:nvSpPr>
          <p:spPr bwMode="auto">
            <a:xfrm flipH="1">
              <a:off x="7928352" y="6131599"/>
              <a:ext cx="386" cy="1264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3" name="Line 122"/>
            <p:cNvSpPr>
              <a:spLocks noChangeShapeType="1"/>
            </p:cNvSpPr>
            <p:nvPr/>
          </p:nvSpPr>
          <p:spPr bwMode="auto">
            <a:xfrm rot="14379716" flipH="1">
              <a:off x="8008922" y="5989733"/>
              <a:ext cx="0" cy="12606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14" name="Group 123"/>
            <p:cNvGrpSpPr>
              <a:grpSpLocks/>
            </p:cNvGrpSpPr>
            <p:nvPr/>
          </p:nvGrpSpPr>
          <p:grpSpPr bwMode="auto">
            <a:xfrm rot="14346703" flipH="1">
              <a:off x="8051328" y="5987805"/>
              <a:ext cx="54356" cy="43947"/>
              <a:chOff x="5504" y="8144"/>
              <a:chExt cx="291" cy="236"/>
            </a:xfrm>
          </p:grpSpPr>
          <p:sp>
            <p:nvSpPr>
              <p:cNvPr id="20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15" name="Group 126"/>
            <p:cNvGrpSpPr>
              <a:grpSpLocks/>
            </p:cNvGrpSpPr>
            <p:nvPr/>
          </p:nvGrpSpPr>
          <p:grpSpPr bwMode="auto">
            <a:xfrm flipH="1">
              <a:off x="7902523" y="6252647"/>
              <a:ext cx="54742" cy="43947"/>
              <a:chOff x="5504" y="8144"/>
              <a:chExt cx="291" cy="236"/>
            </a:xfrm>
          </p:grpSpPr>
          <p:sp>
            <p:nvSpPr>
              <p:cNvPr id="19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16" name="Rectangle 129"/>
            <p:cNvSpPr>
              <a:spLocks noChangeArrowheads="1"/>
            </p:cNvSpPr>
            <p:nvPr/>
          </p:nvSpPr>
          <p:spPr bwMode="auto">
            <a:xfrm rot="18028040" flipH="1">
              <a:off x="7983865" y="6099602"/>
              <a:ext cx="10409" cy="85196"/>
            </a:xfrm>
            <a:prstGeom prst="rect">
              <a:avLst/>
            </a:prstGeom>
            <a:noFill/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7" name="Rectangle 130"/>
            <p:cNvSpPr>
              <a:spLocks noChangeArrowheads="1"/>
            </p:cNvSpPr>
            <p:nvPr/>
          </p:nvSpPr>
          <p:spPr bwMode="auto">
            <a:xfrm rot="18920690" flipH="1">
              <a:off x="7929508" y="6115793"/>
              <a:ext cx="9638" cy="43176"/>
            </a:xfrm>
            <a:prstGeom prst="rect">
              <a:avLst/>
            </a:prstGeom>
            <a:noFill/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8" name="Rectangle 131"/>
            <p:cNvSpPr>
              <a:spLocks noChangeArrowheads="1"/>
            </p:cNvSpPr>
            <p:nvPr/>
          </p:nvSpPr>
          <p:spPr bwMode="auto">
            <a:xfrm rot="17064441" flipH="1">
              <a:off x="7957265" y="6064135"/>
              <a:ext cx="9252" cy="43176"/>
            </a:xfrm>
            <a:prstGeom prst="rect">
              <a:avLst/>
            </a:prstGeom>
            <a:noFill/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9" name="Rectangle 132"/>
            <p:cNvSpPr>
              <a:spLocks noChangeArrowheads="1"/>
            </p:cNvSpPr>
            <p:nvPr/>
          </p:nvSpPr>
          <p:spPr bwMode="auto">
            <a:xfrm rot="4535559">
              <a:off x="7149248" y="6065677"/>
              <a:ext cx="9252" cy="4317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0" name="Rectangle 133"/>
            <p:cNvSpPr>
              <a:spLocks noChangeArrowheads="1"/>
            </p:cNvSpPr>
            <p:nvPr/>
          </p:nvSpPr>
          <p:spPr bwMode="auto">
            <a:xfrm rot="2679310">
              <a:off x="7176619" y="6116949"/>
              <a:ext cx="9638" cy="4317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1" name="Rectangle 134"/>
            <p:cNvSpPr>
              <a:spLocks noChangeArrowheads="1"/>
            </p:cNvSpPr>
            <p:nvPr/>
          </p:nvSpPr>
          <p:spPr bwMode="auto">
            <a:xfrm rot="3571960">
              <a:off x="7121877" y="6100758"/>
              <a:ext cx="10023" cy="8519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/>
          </p:nvSpPr>
          <p:spPr bwMode="auto">
            <a:xfrm flipV="1">
              <a:off x="6962278" y="6137767"/>
              <a:ext cx="798379" cy="38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3" name="Rectangle 136"/>
            <p:cNvSpPr>
              <a:spLocks noChangeArrowheads="1"/>
            </p:cNvSpPr>
            <p:nvPr/>
          </p:nvSpPr>
          <p:spPr bwMode="auto">
            <a:xfrm>
              <a:off x="6953412" y="6115022"/>
              <a:ext cx="85196" cy="4471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5" name="Freeform 138"/>
            <p:cNvSpPr>
              <a:spLocks/>
            </p:cNvSpPr>
            <p:nvPr/>
          </p:nvSpPr>
          <p:spPr bwMode="auto">
            <a:xfrm>
              <a:off x="7215554" y="6120804"/>
              <a:ext cx="19275" cy="34310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6" name="Line 139"/>
            <p:cNvSpPr>
              <a:spLocks noChangeShapeType="1"/>
            </p:cNvSpPr>
            <p:nvPr/>
          </p:nvSpPr>
          <p:spPr bwMode="auto">
            <a:xfrm>
              <a:off x="7217096" y="6122346"/>
              <a:ext cx="1657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7" name="Line 140"/>
            <p:cNvSpPr>
              <a:spLocks noChangeShapeType="1"/>
            </p:cNvSpPr>
            <p:nvPr/>
          </p:nvSpPr>
          <p:spPr bwMode="auto">
            <a:xfrm>
              <a:off x="7217867" y="6153958"/>
              <a:ext cx="1657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28" name="Group 141"/>
            <p:cNvGrpSpPr>
              <a:grpSpLocks/>
            </p:cNvGrpSpPr>
            <p:nvPr/>
          </p:nvGrpSpPr>
          <p:grpSpPr bwMode="auto">
            <a:xfrm>
              <a:off x="7284560" y="6077242"/>
              <a:ext cx="145721" cy="121434"/>
              <a:chOff x="4785" y="11039"/>
              <a:chExt cx="829" cy="688"/>
            </a:xfrm>
          </p:grpSpPr>
          <p:sp>
            <p:nvSpPr>
              <p:cNvPr id="19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29" name="Freeform 147"/>
            <p:cNvSpPr>
              <a:spLocks/>
            </p:cNvSpPr>
            <p:nvPr/>
          </p:nvSpPr>
          <p:spPr bwMode="auto">
            <a:xfrm>
              <a:off x="7264513" y="6115022"/>
              <a:ext cx="525828" cy="9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0" name="Freeform 148"/>
            <p:cNvSpPr>
              <a:spLocks/>
            </p:cNvSpPr>
            <p:nvPr/>
          </p:nvSpPr>
          <p:spPr bwMode="auto">
            <a:xfrm flipV="1">
              <a:off x="7264128" y="6152416"/>
              <a:ext cx="526213" cy="9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1" name="Freeform 149"/>
            <p:cNvSpPr>
              <a:spLocks/>
            </p:cNvSpPr>
            <p:nvPr/>
          </p:nvSpPr>
          <p:spPr bwMode="auto">
            <a:xfrm rot="2663462">
              <a:off x="7238685" y="6112709"/>
              <a:ext cx="52814" cy="5242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2" name="Freeform 150"/>
            <p:cNvSpPr>
              <a:spLocks/>
            </p:cNvSpPr>
            <p:nvPr/>
          </p:nvSpPr>
          <p:spPr bwMode="auto">
            <a:xfrm>
              <a:off x="7311160" y="6115022"/>
              <a:ext cx="487663" cy="481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3" name="Freeform 151"/>
            <p:cNvSpPr>
              <a:spLocks/>
            </p:cNvSpPr>
            <p:nvPr/>
          </p:nvSpPr>
          <p:spPr bwMode="auto">
            <a:xfrm>
              <a:off x="7214398" y="6110396"/>
              <a:ext cx="109483" cy="55127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" name="Arc 152"/>
            <p:cNvSpPr>
              <a:spLocks/>
            </p:cNvSpPr>
            <p:nvPr/>
          </p:nvSpPr>
          <p:spPr bwMode="auto">
            <a:xfrm rot="6937498">
              <a:off x="7192039" y="6057967"/>
              <a:ext cx="70547" cy="81727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5" name="Arc 153"/>
            <p:cNvSpPr>
              <a:spLocks/>
            </p:cNvSpPr>
            <p:nvPr/>
          </p:nvSpPr>
          <p:spPr bwMode="auto">
            <a:xfrm rot="14662502" flipV="1">
              <a:off x="7192039" y="6136996"/>
              <a:ext cx="71318" cy="8134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6" name="Freeform 154"/>
            <p:cNvSpPr>
              <a:spLocks/>
            </p:cNvSpPr>
            <p:nvPr/>
          </p:nvSpPr>
          <p:spPr bwMode="auto">
            <a:xfrm flipH="1">
              <a:off x="7787643" y="6091892"/>
              <a:ext cx="40863" cy="90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7" name="Line 155"/>
            <p:cNvSpPr>
              <a:spLocks noChangeShapeType="1"/>
            </p:cNvSpPr>
            <p:nvPr/>
          </p:nvSpPr>
          <p:spPr bwMode="auto">
            <a:xfrm flipH="1">
              <a:off x="7828892" y="6088422"/>
              <a:ext cx="0" cy="96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8" name="Line 156"/>
            <p:cNvSpPr>
              <a:spLocks noChangeShapeType="1"/>
            </p:cNvSpPr>
            <p:nvPr/>
          </p:nvSpPr>
          <p:spPr bwMode="auto">
            <a:xfrm flipH="1">
              <a:off x="7786872" y="6091121"/>
              <a:ext cx="4394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9" name="Line 157"/>
            <p:cNvSpPr>
              <a:spLocks noChangeShapeType="1"/>
            </p:cNvSpPr>
            <p:nvPr/>
          </p:nvSpPr>
          <p:spPr bwMode="auto">
            <a:xfrm flipH="1">
              <a:off x="7785715" y="6182100"/>
              <a:ext cx="45490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0" name="Arc 158"/>
            <p:cNvSpPr>
              <a:spLocks/>
            </p:cNvSpPr>
            <p:nvPr/>
          </p:nvSpPr>
          <p:spPr bwMode="auto">
            <a:xfrm rot="8071501" flipH="1">
              <a:off x="7686641" y="6074158"/>
              <a:ext cx="121434" cy="12413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1" name="Freeform 159"/>
            <p:cNvSpPr>
              <a:spLocks/>
            </p:cNvSpPr>
            <p:nvPr/>
          </p:nvSpPr>
          <p:spPr bwMode="auto">
            <a:xfrm>
              <a:off x="7287258" y="6093434"/>
              <a:ext cx="40863" cy="90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2" name="Line 160"/>
            <p:cNvSpPr>
              <a:spLocks noChangeShapeType="1"/>
            </p:cNvSpPr>
            <p:nvPr/>
          </p:nvSpPr>
          <p:spPr bwMode="auto">
            <a:xfrm>
              <a:off x="7286873" y="6089964"/>
              <a:ext cx="0" cy="96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" name="Line 161"/>
            <p:cNvSpPr>
              <a:spLocks noChangeShapeType="1"/>
            </p:cNvSpPr>
            <p:nvPr/>
          </p:nvSpPr>
          <p:spPr bwMode="auto">
            <a:xfrm>
              <a:off x="7284560" y="6183642"/>
              <a:ext cx="45490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4" name="Arc 162"/>
            <p:cNvSpPr>
              <a:spLocks/>
            </p:cNvSpPr>
            <p:nvPr/>
          </p:nvSpPr>
          <p:spPr bwMode="auto">
            <a:xfrm rot="13528499">
              <a:off x="7307304" y="6075700"/>
              <a:ext cx="121434" cy="12413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5" name="Arc 163"/>
            <p:cNvSpPr>
              <a:spLocks/>
            </p:cNvSpPr>
            <p:nvPr/>
          </p:nvSpPr>
          <p:spPr bwMode="auto">
            <a:xfrm rot="2663462" flipH="1" flipV="1">
              <a:off x="7240612" y="6094590"/>
              <a:ext cx="85582" cy="8673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6" name="Arc 164"/>
            <p:cNvSpPr>
              <a:spLocks/>
            </p:cNvSpPr>
            <p:nvPr/>
          </p:nvSpPr>
          <p:spPr bwMode="auto">
            <a:xfrm rot="2663462">
              <a:off x="7202833" y="6096903"/>
              <a:ext cx="85196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7" name="Arc 165"/>
            <p:cNvSpPr>
              <a:spLocks/>
            </p:cNvSpPr>
            <p:nvPr/>
          </p:nvSpPr>
          <p:spPr bwMode="auto">
            <a:xfrm rot="2663462">
              <a:off x="7192810" y="6121190"/>
              <a:ext cx="33924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8" name="Arc 166"/>
            <p:cNvSpPr>
              <a:spLocks/>
            </p:cNvSpPr>
            <p:nvPr/>
          </p:nvSpPr>
          <p:spPr bwMode="auto">
            <a:xfrm rot="2663462" flipH="1" flipV="1">
              <a:off x="7224807" y="6120804"/>
              <a:ext cx="34310" cy="3431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9" name="Line 167"/>
            <p:cNvSpPr>
              <a:spLocks noChangeShapeType="1"/>
            </p:cNvSpPr>
            <p:nvPr/>
          </p:nvSpPr>
          <p:spPr bwMode="auto">
            <a:xfrm rot="1807332" flipV="1">
              <a:off x="7190497" y="5895670"/>
              <a:ext cx="386" cy="25983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0" name="Freeform 168"/>
            <p:cNvSpPr>
              <a:spLocks/>
            </p:cNvSpPr>
            <p:nvPr/>
          </p:nvSpPr>
          <p:spPr bwMode="auto">
            <a:xfrm rot="18007332">
              <a:off x="7166210" y="6035222"/>
              <a:ext cx="19275" cy="34310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1" name="Line 169"/>
            <p:cNvSpPr>
              <a:spLocks noChangeShapeType="1"/>
            </p:cNvSpPr>
            <p:nvPr/>
          </p:nvSpPr>
          <p:spPr bwMode="auto">
            <a:xfrm rot="18007332">
              <a:off x="7154259" y="6044089"/>
              <a:ext cx="1657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2" name="Line 170"/>
            <p:cNvSpPr>
              <a:spLocks noChangeShapeType="1"/>
            </p:cNvSpPr>
            <p:nvPr/>
          </p:nvSpPr>
          <p:spPr bwMode="auto">
            <a:xfrm rot="18007332">
              <a:off x="7182016" y="6059124"/>
              <a:ext cx="1657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3" name="Group 171"/>
            <p:cNvGrpSpPr>
              <a:grpSpLocks/>
            </p:cNvGrpSpPr>
            <p:nvPr/>
          </p:nvGrpSpPr>
          <p:grpSpPr bwMode="auto">
            <a:xfrm rot="18007332">
              <a:off x="7169294" y="5877166"/>
              <a:ext cx="145721" cy="121434"/>
              <a:chOff x="4785" y="11039"/>
              <a:chExt cx="829" cy="688"/>
            </a:xfrm>
          </p:grpSpPr>
          <p:sp>
            <p:nvSpPr>
              <p:cNvPr id="18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54" name="Freeform 177"/>
            <p:cNvSpPr>
              <a:spLocks/>
            </p:cNvSpPr>
            <p:nvPr/>
          </p:nvSpPr>
          <p:spPr bwMode="auto">
            <a:xfrm rot="18007332">
              <a:off x="7049017" y="5776935"/>
              <a:ext cx="525828" cy="9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5" name="Freeform 178"/>
            <p:cNvSpPr>
              <a:spLocks/>
            </p:cNvSpPr>
            <p:nvPr/>
          </p:nvSpPr>
          <p:spPr bwMode="auto">
            <a:xfrm rot="18007332" flipV="1">
              <a:off x="7080628" y="5795824"/>
              <a:ext cx="526213" cy="96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" name="Freeform 179"/>
            <p:cNvSpPr>
              <a:spLocks/>
            </p:cNvSpPr>
            <p:nvPr/>
          </p:nvSpPr>
          <p:spPr bwMode="auto">
            <a:xfrm rot="20670794">
              <a:off x="7170065" y="5992046"/>
              <a:ext cx="52814" cy="5242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" name="Freeform 180"/>
            <p:cNvSpPr>
              <a:spLocks/>
            </p:cNvSpPr>
            <p:nvPr/>
          </p:nvSpPr>
          <p:spPr bwMode="auto">
            <a:xfrm rot="18007332">
              <a:off x="7099518" y="5739541"/>
              <a:ext cx="487277" cy="481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8" name="Freeform 181"/>
            <p:cNvSpPr>
              <a:spLocks/>
            </p:cNvSpPr>
            <p:nvPr/>
          </p:nvSpPr>
          <p:spPr bwMode="auto">
            <a:xfrm rot="18007332">
              <a:off x="7143080" y="5986649"/>
              <a:ext cx="109483" cy="55127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9" name="Arc 182"/>
            <p:cNvSpPr>
              <a:spLocks/>
            </p:cNvSpPr>
            <p:nvPr/>
          </p:nvSpPr>
          <p:spPr bwMode="auto">
            <a:xfrm rot="3344830">
              <a:off x="7107613" y="5989733"/>
              <a:ext cx="70547" cy="8134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0" name="Arc 183"/>
            <p:cNvSpPr>
              <a:spLocks/>
            </p:cNvSpPr>
            <p:nvPr/>
          </p:nvSpPr>
          <p:spPr bwMode="auto">
            <a:xfrm rot="11069833" flipV="1">
              <a:off x="7175847" y="6029054"/>
              <a:ext cx="71318" cy="8134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1" name="Freeform 184"/>
            <p:cNvSpPr>
              <a:spLocks/>
            </p:cNvSpPr>
            <p:nvPr/>
          </p:nvSpPr>
          <p:spPr bwMode="auto">
            <a:xfrm rot="18007332" flipH="1">
              <a:off x="7446857" y="5502841"/>
              <a:ext cx="40863" cy="90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2" name="Line 185"/>
            <p:cNvSpPr>
              <a:spLocks noChangeShapeType="1"/>
            </p:cNvSpPr>
            <p:nvPr/>
          </p:nvSpPr>
          <p:spPr bwMode="auto">
            <a:xfrm rot="18007332" flipH="1">
              <a:off x="7477697" y="5481253"/>
              <a:ext cx="0" cy="96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3" name="Line 186"/>
            <p:cNvSpPr>
              <a:spLocks noChangeShapeType="1"/>
            </p:cNvSpPr>
            <p:nvPr/>
          </p:nvSpPr>
          <p:spPr bwMode="auto">
            <a:xfrm rot="18007332" flipH="1">
              <a:off x="7406379" y="5524044"/>
              <a:ext cx="4394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4" name="Line 187"/>
            <p:cNvSpPr>
              <a:spLocks noChangeShapeType="1"/>
            </p:cNvSpPr>
            <p:nvPr/>
          </p:nvSpPr>
          <p:spPr bwMode="auto">
            <a:xfrm rot="18007332" flipH="1">
              <a:off x="7484251" y="5569919"/>
              <a:ext cx="45490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5" name="Arc 188"/>
            <p:cNvSpPr>
              <a:spLocks/>
            </p:cNvSpPr>
            <p:nvPr/>
          </p:nvSpPr>
          <p:spPr bwMode="auto">
            <a:xfrm rot="4478833" flipH="1">
              <a:off x="7375153" y="5537922"/>
              <a:ext cx="121434" cy="12413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6" name="Freeform 189"/>
            <p:cNvSpPr>
              <a:spLocks/>
            </p:cNvSpPr>
            <p:nvPr/>
          </p:nvSpPr>
          <p:spPr bwMode="auto">
            <a:xfrm rot="18007332">
              <a:off x="7197050" y="5935762"/>
              <a:ext cx="40863" cy="90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7" name="Line 190"/>
            <p:cNvSpPr>
              <a:spLocks noChangeShapeType="1"/>
            </p:cNvSpPr>
            <p:nvPr/>
          </p:nvSpPr>
          <p:spPr bwMode="auto">
            <a:xfrm rot="18007332">
              <a:off x="7207073" y="5950412"/>
              <a:ext cx="0" cy="96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8" name="Line 191"/>
            <p:cNvSpPr>
              <a:spLocks noChangeShapeType="1"/>
            </p:cNvSpPr>
            <p:nvPr/>
          </p:nvSpPr>
          <p:spPr bwMode="auto">
            <a:xfrm rot="18007332">
              <a:off x="7155801" y="5958507"/>
              <a:ext cx="43947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9" name="Line 192"/>
            <p:cNvSpPr>
              <a:spLocks noChangeShapeType="1"/>
            </p:cNvSpPr>
            <p:nvPr/>
          </p:nvSpPr>
          <p:spPr bwMode="auto">
            <a:xfrm rot="18007332">
              <a:off x="7234059" y="6003611"/>
              <a:ext cx="45490" cy="3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0" name="Arc 193"/>
            <p:cNvSpPr>
              <a:spLocks/>
            </p:cNvSpPr>
            <p:nvPr/>
          </p:nvSpPr>
          <p:spPr bwMode="auto">
            <a:xfrm rot="9935830">
              <a:off x="7186642" y="5865986"/>
              <a:ext cx="121434" cy="12413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1" name="Arc 194"/>
            <p:cNvSpPr>
              <a:spLocks/>
            </p:cNvSpPr>
            <p:nvPr/>
          </p:nvSpPr>
          <p:spPr bwMode="auto">
            <a:xfrm rot="20670794" flipH="1" flipV="1">
              <a:off x="7162355" y="5958507"/>
              <a:ext cx="85582" cy="8673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2" name="Arc 195"/>
            <p:cNvSpPr>
              <a:spLocks/>
            </p:cNvSpPr>
            <p:nvPr/>
          </p:nvSpPr>
          <p:spPr bwMode="auto">
            <a:xfrm rot="20670794">
              <a:off x="7145007" y="5992431"/>
              <a:ext cx="85196" cy="8635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3" name="Arc 196"/>
            <p:cNvSpPr>
              <a:spLocks/>
            </p:cNvSpPr>
            <p:nvPr/>
          </p:nvSpPr>
          <p:spPr bwMode="auto">
            <a:xfrm rot="20670794">
              <a:off x="7151561" y="6048715"/>
              <a:ext cx="33924" cy="3469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4" name="Arc 197"/>
            <p:cNvSpPr>
              <a:spLocks/>
            </p:cNvSpPr>
            <p:nvPr/>
          </p:nvSpPr>
          <p:spPr bwMode="auto">
            <a:xfrm rot="20670794" flipH="1" flipV="1">
              <a:off x="7166981" y="6020573"/>
              <a:ext cx="34310" cy="3431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5" name="Line 198"/>
            <p:cNvSpPr>
              <a:spLocks noChangeShapeType="1"/>
            </p:cNvSpPr>
            <p:nvPr/>
          </p:nvSpPr>
          <p:spPr bwMode="auto">
            <a:xfrm>
              <a:off x="7187027" y="6133141"/>
              <a:ext cx="386" cy="12644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6" name="Line 199"/>
            <p:cNvSpPr>
              <a:spLocks noChangeShapeType="1"/>
            </p:cNvSpPr>
            <p:nvPr/>
          </p:nvSpPr>
          <p:spPr bwMode="auto">
            <a:xfrm rot="7220284">
              <a:off x="7107228" y="5991275"/>
              <a:ext cx="0" cy="12644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7" name="Group 200"/>
            <p:cNvGrpSpPr>
              <a:grpSpLocks/>
            </p:cNvGrpSpPr>
            <p:nvPr/>
          </p:nvGrpSpPr>
          <p:grpSpPr bwMode="auto">
            <a:xfrm rot="7253297">
              <a:off x="7009695" y="5988962"/>
              <a:ext cx="54742" cy="43947"/>
              <a:chOff x="5504" y="8144"/>
              <a:chExt cx="291" cy="236"/>
            </a:xfrm>
          </p:grpSpPr>
          <p:sp>
            <p:nvSpPr>
              <p:cNvPr id="18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78" name="Group 203"/>
            <p:cNvGrpSpPr>
              <a:grpSpLocks/>
            </p:cNvGrpSpPr>
            <p:nvPr/>
          </p:nvGrpSpPr>
          <p:grpSpPr bwMode="auto">
            <a:xfrm>
              <a:off x="7158885" y="6254189"/>
              <a:ext cx="54356" cy="43947"/>
              <a:chOff x="5504" y="8144"/>
              <a:chExt cx="291" cy="236"/>
            </a:xfrm>
          </p:grpSpPr>
          <p:sp>
            <p:nvSpPr>
              <p:cNvPr id="18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79" name="Rectangle 206"/>
            <p:cNvSpPr>
              <a:spLocks noChangeArrowheads="1"/>
            </p:cNvSpPr>
            <p:nvPr/>
          </p:nvSpPr>
          <p:spPr bwMode="auto">
            <a:xfrm rot="3571960">
              <a:off x="7121491" y="6100758"/>
              <a:ext cx="10409" cy="8519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0" name="Rectangle 207"/>
            <p:cNvSpPr>
              <a:spLocks noChangeArrowheads="1"/>
            </p:cNvSpPr>
            <p:nvPr/>
          </p:nvSpPr>
          <p:spPr bwMode="auto">
            <a:xfrm rot="2679310">
              <a:off x="7176619" y="6116949"/>
              <a:ext cx="9638" cy="4317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1" name="Rectangle 208"/>
            <p:cNvSpPr>
              <a:spLocks noChangeArrowheads="1"/>
            </p:cNvSpPr>
            <p:nvPr/>
          </p:nvSpPr>
          <p:spPr bwMode="auto">
            <a:xfrm rot="4535559">
              <a:off x="7149248" y="6065292"/>
              <a:ext cx="9252" cy="4317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6" name="図 25" descr="LCGTnewpicture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767" y="3227942"/>
            <a:ext cx="1806765" cy="1355074"/>
          </a:xfrm>
          <a:prstGeom prst="rect">
            <a:avLst/>
          </a:prstGeom>
        </p:spPr>
      </p:pic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4663328" y="4196165"/>
            <a:ext cx="9552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KAGRA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sp>
        <p:nvSpPr>
          <p:cNvPr id="236" name="Line 5"/>
          <p:cNvSpPr>
            <a:spLocks noChangeShapeType="1"/>
          </p:cNvSpPr>
          <p:nvPr/>
        </p:nvSpPr>
        <p:spPr bwMode="auto">
          <a:xfrm flipH="1">
            <a:off x="2019567" y="2555913"/>
            <a:ext cx="4744790" cy="10205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27" name="Immagine 3" descr="ET-infrastructure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309" y="1588543"/>
            <a:ext cx="1977677" cy="1253811"/>
          </a:xfrm>
          <a:prstGeom prst="rect">
            <a:avLst/>
          </a:prstGeom>
        </p:spPr>
      </p:pic>
      <p:sp>
        <p:nvSpPr>
          <p:cNvPr id="237" name="Text Box 18"/>
          <p:cNvSpPr txBox="1">
            <a:spLocks noChangeArrowheads="1"/>
          </p:cNvSpPr>
          <p:nvPr/>
        </p:nvSpPr>
        <p:spPr bwMode="auto">
          <a:xfrm>
            <a:off x="7694270" y="4617235"/>
            <a:ext cx="74281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LISA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sp>
        <p:nvSpPr>
          <p:cNvPr id="238" name="Text Box 18"/>
          <p:cNvSpPr txBox="1">
            <a:spLocks noChangeArrowheads="1"/>
          </p:cNvSpPr>
          <p:nvPr/>
        </p:nvSpPr>
        <p:spPr bwMode="auto">
          <a:xfrm>
            <a:off x="7094863" y="6311996"/>
            <a:ext cx="1042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/>
              <a:t>DECIGO</a:t>
            </a:r>
            <a:endParaRPr lang="en-US" altLang="ja-JP" sz="2000" b="1" dirty="0"/>
          </a:p>
        </p:txBody>
      </p:sp>
      <p:sp>
        <p:nvSpPr>
          <p:cNvPr id="239" name="Text Box 18"/>
          <p:cNvSpPr txBox="1">
            <a:spLocks noChangeArrowheads="1"/>
          </p:cNvSpPr>
          <p:nvPr/>
        </p:nvSpPr>
        <p:spPr bwMode="auto">
          <a:xfrm>
            <a:off x="7601638" y="2509341"/>
            <a:ext cx="644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white"/>
                </a:solidFill>
              </a:rPr>
              <a:t>ET</a:t>
            </a:r>
            <a:endParaRPr lang="en-US" altLang="ja-JP" sz="2000" b="1" dirty="0">
              <a:solidFill>
                <a:prstClr val="white"/>
              </a:solidFill>
            </a:endParaRPr>
          </a:p>
        </p:txBody>
      </p:sp>
      <p:sp>
        <p:nvSpPr>
          <p:cNvPr id="243" name="Text Box 25"/>
          <p:cNvSpPr txBox="1">
            <a:spLocks noChangeArrowheads="1"/>
          </p:cNvSpPr>
          <p:nvPr/>
        </p:nvSpPr>
        <p:spPr bwMode="auto">
          <a:xfrm>
            <a:off x="662369" y="1043505"/>
            <a:ext cx="4460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/>
              <a:t>Ground-based 2nd-generation detectors</a:t>
            </a:r>
            <a:endParaRPr lang="en-US" altLang="ja-JP" sz="2000" b="1" dirty="0"/>
          </a:p>
        </p:txBody>
      </p:sp>
      <p:sp>
        <p:nvSpPr>
          <p:cNvPr id="244" name="Text Box 25"/>
          <p:cNvSpPr txBox="1">
            <a:spLocks noChangeArrowheads="1"/>
          </p:cNvSpPr>
          <p:nvPr/>
        </p:nvSpPr>
        <p:spPr bwMode="auto">
          <a:xfrm>
            <a:off x="5970665" y="887433"/>
            <a:ext cx="2986050" cy="53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altLang="ja-JP" sz="2000" b="1" dirty="0" smtClean="0"/>
              <a:t>Ground-based</a:t>
            </a:r>
          </a:p>
          <a:p>
            <a:pPr algn="ctr">
              <a:lnSpc>
                <a:spcPts val="1000"/>
              </a:lnSpc>
              <a:spcBef>
                <a:spcPct val="50000"/>
              </a:spcBef>
            </a:pPr>
            <a:r>
              <a:rPr lang="en-US" altLang="ja-JP" sz="2000" b="1" dirty="0" smtClean="0"/>
              <a:t>3rd-generation detectors</a:t>
            </a:r>
            <a:endParaRPr lang="en-US" altLang="ja-JP" sz="2000" b="1" dirty="0"/>
          </a:p>
        </p:txBody>
      </p:sp>
      <p:sp>
        <p:nvSpPr>
          <p:cNvPr id="245" name="Text Box 25"/>
          <p:cNvSpPr txBox="1">
            <a:spLocks noChangeArrowheads="1"/>
          </p:cNvSpPr>
          <p:nvPr/>
        </p:nvSpPr>
        <p:spPr bwMode="auto">
          <a:xfrm>
            <a:off x="6598625" y="3200973"/>
            <a:ext cx="20055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/>
              <a:t>Space detectors</a:t>
            </a:r>
            <a:endParaRPr lang="en-US" altLang="ja-JP" sz="2000" b="1" dirty="0"/>
          </a:p>
        </p:txBody>
      </p:sp>
    </p:spTree>
    <p:extLst>
      <p:ext uri="{BB962C8B-B14F-4D97-AF65-F5344CB8AC3E}">
        <p14:creationId xmlns:p14="http://schemas.microsoft.com/office/powerpoint/2010/main" val="3161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9686" y="1"/>
            <a:ext cx="7772400" cy="132202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Key T</a:t>
            </a:r>
            <a:r>
              <a:rPr lang="en-US" altLang="ja-JP" dirty="0" smtClean="0">
                <a:solidFill>
                  <a:srgbClr val="0000FF"/>
                </a:solidFill>
              </a:rPr>
              <a:t>echnologies</a:t>
            </a:r>
            <a:br>
              <a:rPr lang="en-US" altLang="ja-JP" dirty="0" smtClean="0">
                <a:solidFill>
                  <a:srgbClr val="0000FF"/>
                </a:solidFill>
              </a:rPr>
            </a:br>
            <a:r>
              <a:rPr lang="en-US" altLang="ja-JP" dirty="0" smtClean="0">
                <a:solidFill>
                  <a:srgbClr val="0000FF"/>
                </a:solidFill>
              </a:rPr>
              <a:t>for the 2nd-generation detectors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6698256" y="4658987"/>
            <a:ext cx="2445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  <a:latin typeface="ＭＳ Ｐゴシック"/>
              </a:rPr>
              <a:t>Resonant sideband extraction interferometer</a:t>
            </a:r>
          </a:p>
        </p:txBody>
      </p:sp>
      <p:sp>
        <p:nvSpPr>
          <p:cNvPr id="209" name="Text Box 6"/>
          <p:cNvSpPr txBox="1">
            <a:spLocks noChangeArrowheads="1"/>
          </p:cNvSpPr>
          <p:nvPr/>
        </p:nvSpPr>
        <p:spPr bwMode="auto">
          <a:xfrm rot="16200000">
            <a:off x="-364214" y="2347791"/>
            <a:ext cx="1626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000000"/>
                </a:solidFill>
              </a:rPr>
              <a:t>Strain</a:t>
            </a:r>
            <a:endParaRPr lang="ja-JP" alt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216" name="テキスト ボックス 215"/>
          <p:cNvSpPr txBox="1"/>
          <p:nvPr/>
        </p:nvSpPr>
        <p:spPr>
          <a:xfrm rot="4537679">
            <a:off x="1491597" y="1652206"/>
            <a:ext cx="1403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CC6600"/>
                </a:solidFill>
              </a:rPr>
              <a:t>Seismic noise</a:t>
            </a:r>
            <a:endParaRPr lang="ja-JP" altLang="en-US" sz="2800" b="1" dirty="0">
              <a:solidFill>
                <a:srgbClr val="CC6600"/>
              </a:solidFill>
            </a:endParaRPr>
          </a:p>
        </p:txBody>
      </p:sp>
      <p:sp>
        <p:nvSpPr>
          <p:cNvPr id="208" name="Text Box 5"/>
          <p:cNvSpPr txBox="1">
            <a:spLocks noChangeArrowheads="1"/>
          </p:cNvSpPr>
          <p:nvPr/>
        </p:nvSpPr>
        <p:spPr bwMode="auto">
          <a:xfrm>
            <a:off x="3872310" y="3949337"/>
            <a:ext cx="197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000000"/>
                </a:solidFill>
              </a:rPr>
              <a:t>Frequency</a:t>
            </a:r>
            <a:endParaRPr lang="ja-JP" altLang="en-US" sz="2800" b="1" dirty="0" smtClean="0">
              <a:solidFill>
                <a:srgbClr val="000000"/>
              </a:solidFill>
            </a:endParaRPr>
          </a:p>
        </p:txBody>
      </p:sp>
      <p:cxnSp>
        <p:nvCxnSpPr>
          <p:cNvPr id="210" name="直線コネクタ 209"/>
          <p:cNvCxnSpPr/>
          <p:nvPr/>
        </p:nvCxnSpPr>
        <p:spPr>
          <a:xfrm>
            <a:off x="1616527" y="1940515"/>
            <a:ext cx="207500" cy="830864"/>
          </a:xfrm>
          <a:prstGeom prst="line">
            <a:avLst/>
          </a:prstGeom>
          <a:ln w="1270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/>
          <p:cNvCxnSpPr/>
          <p:nvPr/>
        </p:nvCxnSpPr>
        <p:spPr>
          <a:xfrm>
            <a:off x="2446537" y="3427333"/>
            <a:ext cx="1556269" cy="1749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/>
          <p:cNvCxnSpPr/>
          <p:nvPr/>
        </p:nvCxnSpPr>
        <p:spPr>
          <a:xfrm flipV="1">
            <a:off x="5247813" y="2377816"/>
            <a:ext cx="2905016" cy="122443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/>
          <p:cNvCxnSpPr/>
          <p:nvPr/>
        </p:nvCxnSpPr>
        <p:spPr>
          <a:xfrm flipH="1">
            <a:off x="4002806" y="3602248"/>
            <a:ext cx="124500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コネクタ 213"/>
          <p:cNvCxnSpPr/>
          <p:nvPr/>
        </p:nvCxnSpPr>
        <p:spPr>
          <a:xfrm>
            <a:off x="1824030" y="2771384"/>
            <a:ext cx="622505" cy="655947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正方形/長方形 214"/>
          <p:cNvSpPr/>
          <p:nvPr/>
        </p:nvSpPr>
        <p:spPr>
          <a:xfrm>
            <a:off x="890289" y="1765600"/>
            <a:ext cx="7885043" cy="2186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>
              <a:solidFill>
                <a:prstClr val="white"/>
              </a:solidFill>
            </a:endParaRPr>
          </a:p>
        </p:txBody>
      </p:sp>
      <p:sp>
        <p:nvSpPr>
          <p:cNvPr id="217" name="テキスト ボックス 216"/>
          <p:cNvSpPr txBox="1"/>
          <p:nvPr/>
        </p:nvSpPr>
        <p:spPr>
          <a:xfrm rot="908739">
            <a:off x="1961765" y="2793092"/>
            <a:ext cx="253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00FF00"/>
                </a:solidFill>
              </a:rPr>
              <a:t>Thermal Noise</a:t>
            </a:r>
            <a:endParaRPr lang="ja-JP" altLang="en-US" sz="2800" b="1" dirty="0">
              <a:solidFill>
                <a:srgbClr val="00FF00"/>
              </a:solidFill>
            </a:endParaRPr>
          </a:p>
        </p:txBody>
      </p:sp>
      <p:sp>
        <p:nvSpPr>
          <p:cNvPr id="218" name="テキスト ボックス 217"/>
          <p:cNvSpPr txBox="1"/>
          <p:nvPr/>
        </p:nvSpPr>
        <p:spPr>
          <a:xfrm rot="20200595">
            <a:off x="4831390" y="2470354"/>
            <a:ext cx="283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Quantum noise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991518" y="2551399"/>
            <a:ext cx="601138" cy="21307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984133" y="3677834"/>
            <a:ext cx="816686" cy="9933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163566" y="3379025"/>
            <a:ext cx="1206718" cy="1292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51417" y="1790138"/>
            <a:ext cx="483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Typical sensitivity of the 1st generation detectors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3426246" y="4668167"/>
            <a:ext cx="3128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009900"/>
                </a:solidFill>
                <a:latin typeface="ＭＳ Ｐゴシック"/>
              </a:rPr>
              <a:t>Super-low mechanical loss in mirror coating and suspension</a:t>
            </a:r>
            <a:endParaRPr lang="en-US" altLang="ja-JP" sz="2800" b="1" dirty="0" smtClean="0">
              <a:solidFill>
                <a:srgbClr val="FF0000"/>
              </a:solidFill>
              <a:latin typeface="ＭＳ Ｐゴシック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135622" y="4666330"/>
            <a:ext cx="2971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CC6600"/>
                </a:solidFill>
                <a:latin typeface="ＭＳ Ｐゴシック"/>
              </a:rPr>
              <a:t>Super-high vibration isolation system</a:t>
            </a:r>
            <a:endParaRPr lang="en-US" altLang="ja-JP" sz="2800" b="1" dirty="0" smtClean="0">
              <a:solidFill>
                <a:srgbClr val="FF0000"/>
              </a:solidFill>
              <a:latin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448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正方形/長方形 50"/>
          <p:cNvSpPr/>
          <p:nvPr/>
        </p:nvSpPr>
        <p:spPr>
          <a:xfrm>
            <a:off x="3575602" y="5757659"/>
            <a:ext cx="728668" cy="200024"/>
          </a:xfrm>
          <a:prstGeom prst="rect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r>
              <a:rPr lang="en-US" altLang="ja-JP" sz="3200" b="1" dirty="0">
                <a:solidFill>
                  <a:prstClr val="white"/>
                </a:solidFill>
              </a:rPr>
              <a:t> </a:t>
            </a:r>
            <a:endParaRPr lang="ja-JP" altLang="en-US" sz="3200" b="1" dirty="0">
              <a:solidFill>
                <a:prstClr val="white"/>
              </a:solidFill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677353" y="4412152"/>
            <a:ext cx="180976" cy="723904"/>
          </a:xfrm>
          <a:prstGeom prst="rect">
            <a:avLst/>
          </a:prstGeom>
          <a:solidFill>
            <a:srgbClr val="00CC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endParaRPr lang="ja-JP" altLang="en-US" sz="3200" b="1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Resonant Sideband Extraction interferometer</a:t>
            </a:r>
            <a:endParaRPr kumimoji="1" lang="ja-JP" altLang="en-US" b="1" dirty="0"/>
          </a:p>
        </p:txBody>
      </p:sp>
      <p:sp>
        <p:nvSpPr>
          <p:cNvPr id="39" name="正方形/長方形 38"/>
          <p:cNvSpPr/>
          <p:nvPr/>
        </p:nvSpPr>
        <p:spPr>
          <a:xfrm>
            <a:off x="3582229" y="3869224"/>
            <a:ext cx="728668" cy="2000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endParaRPr lang="ja-JP" altLang="en-US" sz="3200" b="1">
              <a:solidFill>
                <a:prstClr val="white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120525" y="4412152"/>
            <a:ext cx="180976" cy="72390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endParaRPr lang="ja-JP" altLang="en-US" sz="3200" b="1">
              <a:solidFill>
                <a:prstClr val="white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 rot="2700000" flipV="1">
            <a:off x="3902154" y="4460611"/>
            <a:ext cx="180976" cy="7239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endParaRPr lang="ja-JP" altLang="en-US" sz="3200" b="1">
              <a:solidFill>
                <a:prstClr val="white"/>
              </a:solidFill>
            </a:endParaRPr>
          </a:p>
        </p:txBody>
      </p:sp>
      <p:cxnSp>
        <p:nvCxnSpPr>
          <p:cNvPr id="8" name="直線コネクタ 7"/>
          <p:cNvCxnSpPr>
            <a:endCxn id="42" idx="1"/>
          </p:cNvCxnSpPr>
          <p:nvPr/>
        </p:nvCxnSpPr>
        <p:spPr>
          <a:xfrm flipV="1">
            <a:off x="1934823" y="4774110"/>
            <a:ext cx="5357421" cy="9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71" idx="2"/>
            <a:endCxn id="13" idx="2"/>
          </p:cNvCxnSpPr>
          <p:nvPr/>
        </p:nvCxnSpPr>
        <p:spPr>
          <a:xfrm flipV="1">
            <a:off x="3944181" y="1897536"/>
            <a:ext cx="2382" cy="4569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/>
          <p:cNvGrpSpPr/>
          <p:nvPr/>
        </p:nvGrpSpPr>
        <p:grpSpPr>
          <a:xfrm>
            <a:off x="3763205" y="6340975"/>
            <a:ext cx="361952" cy="277709"/>
            <a:chOff x="5114928" y="5836776"/>
            <a:chExt cx="361952" cy="277709"/>
          </a:xfrm>
          <a:solidFill>
            <a:schemeClr val="bg2">
              <a:lumMod val="50000"/>
            </a:schemeClr>
          </a:solidFill>
        </p:grpSpPr>
        <p:sp>
          <p:nvSpPr>
            <p:cNvPr id="73" name="弦 72"/>
            <p:cNvSpPr/>
            <p:nvPr/>
          </p:nvSpPr>
          <p:spPr>
            <a:xfrm>
              <a:off x="5188324" y="5836776"/>
              <a:ext cx="208282" cy="277709"/>
            </a:xfrm>
            <a:prstGeom prst="chord">
              <a:avLst>
                <a:gd name="adj1" fmla="val 21268722"/>
                <a:gd name="adj2" fmla="val 11155029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5"/>
              <a:endParaRPr lang="ja-JP" alt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5114928" y="5872176"/>
              <a:ext cx="361952" cy="9048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5"/>
              <a:endParaRPr lang="ja-JP" altLang="en-US" sz="3200" b="1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直線コネクタ 13"/>
          <p:cNvCxnSpPr>
            <a:stCxn id="49" idx="3"/>
            <a:endCxn id="42" idx="1"/>
          </p:cNvCxnSpPr>
          <p:nvPr/>
        </p:nvCxnSpPr>
        <p:spPr>
          <a:xfrm>
            <a:off x="5301502" y="4774104"/>
            <a:ext cx="1990736" cy="0"/>
          </a:xfrm>
          <a:prstGeom prst="line">
            <a:avLst/>
          </a:prstGeom>
          <a:ln w="190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13" idx="2"/>
            <a:endCxn id="39" idx="0"/>
          </p:cNvCxnSpPr>
          <p:nvPr/>
        </p:nvCxnSpPr>
        <p:spPr>
          <a:xfrm>
            <a:off x="3946563" y="1897536"/>
            <a:ext cx="0" cy="1971688"/>
          </a:xfrm>
          <a:prstGeom prst="line">
            <a:avLst/>
          </a:prstGeom>
          <a:ln w="190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67" idx="3"/>
          </p:cNvCxnSpPr>
          <p:nvPr/>
        </p:nvCxnSpPr>
        <p:spPr>
          <a:xfrm>
            <a:off x="2858332" y="4774110"/>
            <a:ext cx="2455795" cy="9931"/>
          </a:xfrm>
          <a:prstGeom prst="line">
            <a:avLst/>
          </a:prstGeom>
          <a:ln w="889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stCxn id="39" idx="0"/>
          </p:cNvCxnSpPr>
          <p:nvPr/>
        </p:nvCxnSpPr>
        <p:spPr>
          <a:xfrm>
            <a:off x="3946565" y="3869225"/>
            <a:ext cx="2583" cy="901559"/>
          </a:xfrm>
          <a:prstGeom prst="line">
            <a:avLst/>
          </a:prstGeom>
          <a:ln w="889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2229" y="1697514"/>
            <a:ext cx="728668" cy="20002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292237" y="4412152"/>
            <a:ext cx="180976" cy="72390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90" rIns="91376" bIns="45690" rtlCol="0" anchor="ctr"/>
          <a:lstStyle/>
          <a:p>
            <a:pPr algn="ctr" defTabSz="913785"/>
            <a:endParaRPr lang="ja-JP" altLang="en-US" sz="3200" b="1">
              <a:solidFill>
                <a:prstClr val="white"/>
              </a:solidFill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108173" y="2292634"/>
            <a:ext cx="4731028" cy="1200329"/>
          </a:xfrm>
          <a:prstGeom prst="rect">
            <a:avLst/>
          </a:prstGeom>
          <a:noFill/>
        </p:spPr>
        <p:txBody>
          <a:bodyPr wrap="square" lIns="91376" tIns="45690" rIns="91376" bIns="45690" rtlCol="0">
            <a:spAutoFit/>
          </a:bodyPr>
          <a:lstStyle/>
          <a:p>
            <a:pPr defTabSz="913785"/>
            <a:r>
              <a:rPr lang="en-US" altLang="ja-JP" sz="2400" b="1" dirty="0" err="1">
                <a:solidFill>
                  <a:srgbClr val="00B0F0"/>
                </a:solidFill>
              </a:rPr>
              <a:t>Fabry</a:t>
            </a:r>
            <a:r>
              <a:rPr lang="en-US" altLang="ja-JP" sz="2400" b="1" dirty="0">
                <a:solidFill>
                  <a:srgbClr val="00B0F0"/>
                </a:solidFill>
              </a:rPr>
              <a:t>-Perot arm cavity</a:t>
            </a:r>
            <a:r>
              <a:rPr lang="en-US" altLang="ja-JP" sz="2400" b="1" dirty="0">
                <a:solidFill>
                  <a:prstClr val="black"/>
                </a:solidFill>
              </a:rPr>
              <a:t>:</a:t>
            </a:r>
          </a:p>
          <a:p>
            <a:pPr defTabSz="913785"/>
            <a:r>
              <a:rPr lang="en-US" altLang="ja-JP" sz="2400" b="1" dirty="0">
                <a:solidFill>
                  <a:prstClr val="black"/>
                </a:solidFill>
              </a:rPr>
              <a:t>Increase the effective arm length</a:t>
            </a:r>
          </a:p>
          <a:p>
            <a:pPr defTabSz="913785"/>
            <a:r>
              <a:rPr lang="en-US" altLang="ja-JP" sz="2400" b="1" dirty="0">
                <a:solidFill>
                  <a:prstClr val="black"/>
                </a:solidFill>
              </a:rPr>
              <a:t>-&gt; Increase the GW signal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" y="3094387"/>
            <a:ext cx="4121425" cy="1200329"/>
          </a:xfrm>
          <a:prstGeom prst="rect">
            <a:avLst/>
          </a:prstGeom>
          <a:noFill/>
        </p:spPr>
        <p:txBody>
          <a:bodyPr wrap="square" lIns="91376" tIns="45690" rIns="91376" bIns="45690" rtlCol="0">
            <a:spAutoFit/>
          </a:bodyPr>
          <a:lstStyle/>
          <a:p>
            <a:pPr defTabSz="913785"/>
            <a:r>
              <a:rPr lang="en-US" altLang="ja-JP" sz="2400" b="1" dirty="0">
                <a:solidFill>
                  <a:srgbClr val="00CC00"/>
                </a:solidFill>
              </a:rPr>
              <a:t>Power recycling mirror</a:t>
            </a:r>
            <a:r>
              <a:rPr lang="en-US" altLang="ja-JP" sz="2400" b="1" dirty="0">
                <a:solidFill>
                  <a:prstClr val="black"/>
                </a:solidFill>
              </a:rPr>
              <a:t>:</a:t>
            </a:r>
          </a:p>
          <a:p>
            <a:pPr defTabSz="913785"/>
            <a:r>
              <a:rPr lang="en-US" altLang="ja-JP" sz="2400" b="1" dirty="0">
                <a:solidFill>
                  <a:prstClr val="black"/>
                </a:solidFill>
              </a:rPr>
              <a:t>Increase the effective power</a:t>
            </a:r>
          </a:p>
          <a:p>
            <a:pPr defTabSz="913785"/>
            <a:r>
              <a:rPr lang="en-US" altLang="ja-JP" sz="2400" b="1" dirty="0">
                <a:solidFill>
                  <a:prstClr val="black"/>
                </a:solidFill>
              </a:rPr>
              <a:t>-&gt; Improve the shot noise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53954" y="5406894"/>
            <a:ext cx="5049077" cy="1200329"/>
          </a:xfrm>
          <a:prstGeom prst="rect">
            <a:avLst/>
          </a:prstGeom>
          <a:noFill/>
        </p:spPr>
        <p:txBody>
          <a:bodyPr wrap="square" lIns="91376" tIns="45690" rIns="91376" bIns="45690" rtlCol="0">
            <a:spAutoFit/>
          </a:bodyPr>
          <a:lstStyle/>
          <a:p>
            <a:pPr defTabSz="913785"/>
            <a:r>
              <a:rPr lang="en-US" altLang="ja-JP" sz="2400" b="1" dirty="0">
                <a:solidFill>
                  <a:srgbClr val="CC00FF"/>
                </a:solidFill>
              </a:rPr>
              <a:t>Signal extraction mirror</a:t>
            </a:r>
            <a:r>
              <a:rPr lang="en-US" altLang="ja-JP" sz="2400" b="1" dirty="0">
                <a:solidFill>
                  <a:prstClr val="black"/>
                </a:solidFill>
              </a:rPr>
              <a:t>:</a:t>
            </a:r>
          </a:p>
          <a:p>
            <a:pPr defTabSz="913785"/>
            <a:r>
              <a:rPr lang="en-US" altLang="ja-JP" sz="2400" b="1" dirty="0">
                <a:solidFill>
                  <a:prstClr val="black"/>
                </a:solidFill>
              </a:rPr>
              <a:t>Extract GW signal before cancellation</a:t>
            </a:r>
          </a:p>
          <a:p>
            <a:pPr defTabSz="913785"/>
            <a:r>
              <a:rPr lang="en-US" altLang="ja-JP" sz="2400" b="1" dirty="0">
                <a:solidFill>
                  <a:prstClr val="black"/>
                </a:solidFill>
              </a:rPr>
              <a:t>-&gt; Optimize the quantum noise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2522" y="5618921"/>
            <a:ext cx="3525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85"/>
            <a:r>
              <a:rPr lang="en-US" altLang="ja-JP" sz="2800" b="1" dirty="0" smtClean="0">
                <a:solidFill>
                  <a:srgbClr val="FF0000"/>
                </a:solidFill>
              </a:rPr>
              <a:t>Detuned for the best NS-NS </a:t>
            </a:r>
            <a:r>
              <a:rPr lang="en-US" altLang="ja-JP" sz="2800" b="1" dirty="0" err="1" smtClean="0">
                <a:solidFill>
                  <a:srgbClr val="FF0000"/>
                </a:solidFill>
              </a:rPr>
              <a:t>inspiral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range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dirty="0" smtClean="0"/>
              <a:t>Advanced LIGO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684" y="5515897"/>
            <a:ext cx="8229600" cy="7430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dirty="0" smtClean="0"/>
              <a:t>The following slides were provided by the LIGO project.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20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66515" y="962177"/>
            <a:ext cx="3952412" cy="1425377"/>
          </a:xfrm>
          <a:prstGeom prst="rect">
            <a:avLst/>
          </a:prstGeom>
          <a:solidFill>
            <a:srgbClr val="618FF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40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348860" y="6400800"/>
            <a:ext cx="2895600" cy="457200"/>
          </a:xfrm>
        </p:spPr>
        <p:txBody>
          <a:bodyPr/>
          <a:lstStyle/>
          <a:p>
            <a:pPr>
              <a:defRPr/>
            </a:pPr>
            <a:fld id="{6573C7FD-5469-884F-A72F-3C87993C8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Advanced LIGO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480687"/>
            <a:ext cx="4924186" cy="4528414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Advanced LIGO is a complete redesign and rebuild 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of the LIGO 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interferometers in the existing vacuum envelope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Cost: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$205M (NSF) and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$16M in hardware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from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partner agencies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in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Germany, UK, </a:t>
            </a:r>
            <a:r>
              <a:rPr lang="en-US" sz="180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and 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Australia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Advanced LIGO construction </a:t>
            </a:r>
            <a:r>
              <a:rPr lang="en-US" sz="1400" dirty="0" smtClean="0">
                <a:solidFill>
                  <a:srgbClr val="000000"/>
                </a:solidFill>
              </a:rPr>
              <a:t>by led by </a:t>
            </a:r>
            <a:r>
              <a:rPr lang="en-US" sz="1400" dirty="0">
                <a:solidFill>
                  <a:srgbClr val="000000"/>
                </a:solidFill>
              </a:rPr>
              <a:t>LIGO Laboratory with participation by member groups of the LIGO Scientific </a:t>
            </a:r>
            <a:r>
              <a:rPr lang="en-US" sz="1400" dirty="0" smtClean="0">
                <a:solidFill>
                  <a:srgbClr val="000000"/>
                </a:solidFill>
              </a:rPr>
              <a:t>Collaboration</a:t>
            </a:r>
            <a:endParaRPr lang="en-US" sz="140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10x more sensitive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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1000x more volume probed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Three 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interferometer 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upgrade: one @ Hanford, one @ Livingston, components of one assembled and stored for installation 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in India late this 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decade</a:t>
            </a:r>
          </a:p>
        </p:txBody>
      </p:sp>
      <p:pic>
        <p:nvPicPr>
          <p:cNvPr id="16" name="Picture 6" descr="Local_Supercluster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840" y="1133718"/>
            <a:ext cx="3737165" cy="348601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5839755" y="2003651"/>
            <a:ext cx="2371108" cy="2371029"/>
          </a:xfrm>
          <a:prstGeom prst="ellipse">
            <a:avLst/>
          </a:prstGeom>
          <a:gradFill flip="none" rotWithShape="1">
            <a:gsLst>
              <a:gs pos="100000">
                <a:srgbClr val="FFFF00">
                  <a:alpha val="64000"/>
                </a:srgbClr>
              </a:gs>
              <a:gs pos="9000">
                <a:srgbClr val="000000">
                  <a:alpha val="11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908818" y="3071374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5282147" y="4267769"/>
            <a:ext cx="2835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/>
            <a:r>
              <a:rPr kumimoji="0" lang="en-US" sz="2000" b="0" dirty="0">
                <a:solidFill>
                  <a:prstClr val="white"/>
                </a:solidFill>
                <a:cs typeface="Arial" charset="0"/>
              </a:rPr>
              <a:t>Advanced </a:t>
            </a:r>
            <a:r>
              <a:rPr kumimoji="0" lang="en-US" sz="2000" b="0" dirty="0" smtClean="0">
                <a:solidFill>
                  <a:prstClr val="white"/>
                </a:solidFill>
                <a:cs typeface="Arial" charset="0"/>
              </a:rPr>
              <a:t>LIGO Reach</a:t>
            </a:r>
            <a:endParaRPr kumimoji="0" lang="en-US" sz="2000" b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4048" y="4777875"/>
            <a:ext cx="3766796" cy="175432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kumimoji="0" lang="en-US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Predicted binary neutron star merger detection rates for Advanced LIGO: </a:t>
            </a:r>
          </a:p>
          <a:p>
            <a:pPr defTabSz="457200"/>
            <a:r>
              <a:rPr kumimoji="0" lang="en-US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 the range of one per week to one per</a:t>
            </a:r>
            <a:r>
              <a:rPr kumimoji="0" lang="en-US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kumimoji="0" lang="en-US" dirty="0" smtClean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month (but could be greater or less)</a:t>
            </a:r>
            <a:endParaRPr kumimoji="0" lang="en-US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185" y="1023448"/>
            <a:ext cx="4572000" cy="13434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6550" defTabSz="457200">
              <a:lnSpc>
                <a:spcPct val="90000"/>
              </a:lnSpc>
            </a:pPr>
            <a:r>
              <a:rPr kumimoji="0" lang="en-US" b="1" i="1" dirty="0">
                <a:solidFill>
                  <a:prstClr val="black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Advanced LIGO is a discovery machine: it will open the field of gravitational-wave astronomy through the direct detection of gravitational waves </a:t>
            </a:r>
            <a:endParaRPr kumimoji="0" lang="en-US" dirty="0">
              <a:solidFill>
                <a:prstClr val="black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6928055" y="1772801"/>
            <a:ext cx="14675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/>
            <a:r>
              <a:rPr kumimoji="0" lang="en-US" sz="2000" b="0" dirty="0" smtClean="0">
                <a:solidFill>
                  <a:prstClr val="white"/>
                </a:solidFill>
                <a:cs typeface="Arial" charset="0"/>
              </a:rPr>
              <a:t>Initial LIGO </a:t>
            </a:r>
          </a:p>
          <a:p>
            <a:pPr defTabSz="457200"/>
            <a:r>
              <a:rPr kumimoji="0" lang="en-US" sz="2000" b="0" dirty="0" smtClean="0">
                <a:solidFill>
                  <a:prstClr val="white"/>
                </a:solidFill>
                <a:cs typeface="Arial" charset="0"/>
              </a:rPr>
              <a:t>Reach</a:t>
            </a:r>
            <a:endParaRPr kumimoji="0" lang="en-US" sz="2000" b="0" dirty="0">
              <a:solidFill>
                <a:prstClr val="white"/>
              </a:solidFill>
              <a:cs typeface="Arial" charset="0"/>
            </a:endParaRPr>
          </a:p>
        </p:txBody>
      </p:sp>
      <p:cxnSp>
        <p:nvCxnSpPr>
          <p:cNvPr id="4" name="Straight Arrow Connector 3"/>
          <p:cNvCxnSpPr>
            <a:endCxn id="19" idx="0"/>
          </p:cNvCxnSpPr>
          <p:nvPr/>
        </p:nvCxnSpPr>
        <p:spPr>
          <a:xfrm flipH="1">
            <a:off x="7026586" y="2480687"/>
            <a:ext cx="419354" cy="5906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839755" y="3797895"/>
            <a:ext cx="211628" cy="60684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3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28" descr="IFO_SYSdiagra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456" y="848931"/>
            <a:ext cx="7672348" cy="58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sl_assembl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2245"/>
            <a:ext cx="2096001" cy="16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36" y="1152971"/>
            <a:ext cx="2176471" cy="144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42" y="1161856"/>
            <a:ext cx="1811674" cy="2425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42" y="4647431"/>
            <a:ext cx="2548357" cy="183228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77" y="4701054"/>
            <a:ext cx="1914698" cy="1567157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1178393" y="2906875"/>
            <a:ext cx="274958" cy="5368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237496" y="5599519"/>
            <a:ext cx="881966" cy="4761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8361870" y="4015140"/>
            <a:ext cx="358236" cy="6070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582638" y="2671183"/>
            <a:ext cx="523730" cy="7332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3754" y="1718956"/>
            <a:ext cx="637914" cy="4022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D:\Work\USA_LIGO_work\LIGO\Install\HAM2\DSC0212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928209"/>
            <a:ext cx="2055641" cy="1541731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2199666" y="3744895"/>
            <a:ext cx="1217673" cy="654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170213" y="1243933"/>
            <a:ext cx="1799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600" dirty="0" smtClean="0">
                <a:solidFill>
                  <a:srgbClr val="1F497D"/>
                </a:solidFill>
              </a:rPr>
              <a:t>Pre-stabilized Laser</a:t>
            </a:r>
            <a:endParaRPr kumimoji="0" lang="en-US" sz="1600" dirty="0">
              <a:solidFill>
                <a:srgbClr val="1F497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8892" y="1121359"/>
            <a:ext cx="2129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600" dirty="0" smtClean="0">
                <a:solidFill>
                  <a:prstClr val="white"/>
                </a:solidFill>
              </a:rPr>
              <a:t>Active Seismic Isolation</a:t>
            </a:r>
            <a:endParaRPr kumimoji="0" lang="en-US" sz="16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6229" y="1213017"/>
            <a:ext cx="171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600" dirty="0" smtClean="0">
                <a:solidFill>
                  <a:srgbClr val="FFFFFF"/>
                </a:solidFill>
              </a:rPr>
              <a:t>‘Test Mass’ Mirror</a:t>
            </a:r>
            <a:endParaRPr kumimoji="0" lang="en-US" sz="16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8588" y="3923482"/>
            <a:ext cx="1199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600" dirty="0" smtClean="0">
                <a:solidFill>
                  <a:srgbClr val="FFFFFF"/>
                </a:solidFill>
              </a:rPr>
              <a:t>Input Optics</a:t>
            </a:r>
            <a:endParaRPr kumimoji="0" lang="en-US" sz="16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16419" y="4809148"/>
            <a:ext cx="2005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600" dirty="0" smtClean="0">
                <a:solidFill>
                  <a:srgbClr val="FFFFFF"/>
                </a:solidFill>
              </a:rPr>
              <a:t>Output Mode Cleaner</a:t>
            </a:r>
            <a:endParaRPr kumimoji="0" lang="en-US" sz="16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56177" y="6105457"/>
            <a:ext cx="138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600" dirty="0" smtClean="0">
                <a:solidFill>
                  <a:srgbClr val="FFFFFF"/>
                </a:solidFill>
              </a:rPr>
              <a:t>Auxiliary Laser </a:t>
            </a:r>
            <a:endParaRPr kumimoji="0"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0" y="1100668"/>
          <a:ext cx="11094701" cy="5757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960" y="0"/>
            <a:ext cx="7239000" cy="910765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Advanced LIGO Commissioning Progress/Timeline to First Observing Run</a:t>
            </a:r>
            <a:endParaRPr lang="en-US" sz="2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C3BEF3-B106-5C44-93C6-65E2CBBA7F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1190656" y="1451546"/>
            <a:ext cx="2948306" cy="721923"/>
          </a:xfrm>
          <a:prstGeom prst="wedgeEllipseCallou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kumimoji="0" lang="en-US" sz="1600" dirty="0" smtClean="0">
                <a:solidFill>
                  <a:prstClr val="black"/>
                </a:solidFill>
              </a:rPr>
              <a:t>Optimistic Sensitivity </a:t>
            </a:r>
          </a:p>
          <a:p>
            <a:pPr algn="ctr" defTabSz="457200"/>
            <a:r>
              <a:rPr kumimoji="0" lang="en-US" sz="1600" dirty="0" smtClean="0">
                <a:solidFill>
                  <a:prstClr val="black"/>
                </a:solidFill>
              </a:rPr>
              <a:t>goal for O1</a:t>
            </a:r>
            <a:endParaRPr kumimoji="0" lang="en-US" sz="1600" dirty="0">
              <a:solidFill>
                <a:prstClr val="black"/>
              </a:solidFill>
            </a:endParaRPr>
          </a:p>
        </p:txBody>
      </p:sp>
      <p:sp>
        <p:nvSpPr>
          <p:cNvPr id="18" name="Oval Callout 17"/>
          <p:cNvSpPr/>
          <p:nvPr/>
        </p:nvSpPr>
        <p:spPr bwMode="auto">
          <a:xfrm>
            <a:off x="1179322" y="3027840"/>
            <a:ext cx="2012102" cy="749579"/>
          </a:xfrm>
          <a:prstGeom prst="wedgeEllipseCallou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kumimoji="0" lang="en-US" sz="1600" dirty="0" smtClean="0">
                <a:solidFill>
                  <a:prstClr val="black"/>
                </a:solidFill>
              </a:rPr>
              <a:t>Conservative</a:t>
            </a:r>
          </a:p>
          <a:p>
            <a:pPr algn="ctr" defTabSz="457200"/>
            <a:r>
              <a:rPr kumimoji="0" lang="en-US" sz="1600" dirty="0" smtClean="0">
                <a:solidFill>
                  <a:prstClr val="black"/>
                </a:solidFill>
              </a:rPr>
              <a:t>goal for O1</a:t>
            </a:r>
            <a:endParaRPr kumimoji="0" lang="en-US" sz="1600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663865" y="5068153"/>
            <a:ext cx="725736" cy="41958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Arial"/>
                <a:cs typeface="Arial"/>
              </a:rPr>
              <a:t>LLO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499892" y="5096801"/>
            <a:ext cx="725736" cy="41958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Arial"/>
                <a:cs typeface="Arial"/>
              </a:rPr>
              <a:t>LHO</a:t>
            </a:r>
          </a:p>
        </p:txBody>
      </p:sp>
      <p:sp>
        <p:nvSpPr>
          <p:cNvPr id="11" name="Oval Callout 10"/>
          <p:cNvSpPr/>
          <p:nvPr/>
        </p:nvSpPr>
        <p:spPr bwMode="auto">
          <a:xfrm>
            <a:off x="2739363" y="4921651"/>
            <a:ext cx="1121885" cy="687295"/>
          </a:xfrm>
          <a:prstGeom prst="wedgeEllipseCallout">
            <a:avLst>
              <a:gd name="adj1" fmla="val 23765"/>
              <a:gd name="adj2" fmla="val -71881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kumimoji="0" lang="en-US" sz="1600" dirty="0" smtClean="0">
                <a:solidFill>
                  <a:prstClr val="black"/>
                </a:solidFill>
              </a:rPr>
              <a:t>Initial </a:t>
            </a:r>
          </a:p>
          <a:p>
            <a:pPr algn="ctr" defTabSz="457200"/>
            <a:r>
              <a:rPr kumimoji="0" lang="en-US" sz="1600" dirty="0" smtClean="0">
                <a:solidFill>
                  <a:prstClr val="black"/>
                </a:solidFill>
              </a:rPr>
              <a:t>LIGO</a:t>
            </a:r>
            <a:endParaRPr kumimoji="0" lang="en-US" sz="1600" dirty="0">
              <a:solidFill>
                <a:prstClr val="black"/>
              </a:solidFill>
            </a:endParaRPr>
          </a:p>
        </p:txBody>
      </p:sp>
      <p:sp>
        <p:nvSpPr>
          <p:cNvPr id="4" name="Cloud 3"/>
          <p:cNvSpPr/>
          <p:nvPr/>
        </p:nvSpPr>
        <p:spPr bwMode="auto">
          <a:xfrm rot="16200000">
            <a:off x="4462051" y="3056211"/>
            <a:ext cx="3844336" cy="771093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  <a:cs typeface="Arial"/>
              </a:rPr>
              <a:t>Improve Duty Cycle</a:t>
            </a:r>
          </a:p>
        </p:txBody>
      </p:sp>
    </p:spTree>
    <p:extLst>
      <p:ext uri="{BB962C8B-B14F-4D97-AF65-F5344CB8AC3E}">
        <p14:creationId xmlns:p14="http://schemas.microsoft.com/office/powerpoint/2010/main" val="33349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33" y="111399"/>
            <a:ext cx="8229600" cy="855812"/>
          </a:xfrm>
        </p:spPr>
        <p:txBody>
          <a:bodyPr>
            <a:noAutofit/>
          </a:bodyPr>
          <a:lstStyle/>
          <a:p>
            <a:r>
              <a:rPr lang="en-US" sz="2800" dirty="0"/>
              <a:t>Current LIGO </a:t>
            </a:r>
            <a:r>
              <a:rPr lang="en-US" sz="2800" dirty="0" smtClean="0"/>
              <a:t>Livingston Sensitivity</a:t>
            </a:r>
            <a:r>
              <a:rPr lang="en-US" sz="2800" dirty="0"/>
              <a:t>: Ready for the First Observing </a:t>
            </a:r>
            <a:r>
              <a:rPr lang="en-US" sz="2800" dirty="0" smtClean="0"/>
              <a:t>Run!</a:t>
            </a:r>
            <a:endParaRPr lang="en-US" sz="2800" i="1" dirty="0"/>
          </a:p>
        </p:txBody>
      </p:sp>
      <p:sp>
        <p:nvSpPr>
          <p:cNvPr id="8" name="Rectangle 7"/>
          <p:cNvSpPr/>
          <p:nvPr/>
        </p:nvSpPr>
        <p:spPr>
          <a:xfrm>
            <a:off x="4233630" y="1103180"/>
            <a:ext cx="1590819" cy="897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60" y="1103180"/>
            <a:ext cx="7228935" cy="57277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33630" y="967211"/>
            <a:ext cx="1411210" cy="2257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946441">
            <a:off x="2283167" y="3208909"/>
            <a:ext cx="1629977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kumimoji="0" lang="en-US" b="1" dirty="0" smtClean="0">
                <a:solidFill>
                  <a:srgbClr val="8064A2">
                    <a:lumMod val="75000"/>
                  </a:srgbClr>
                </a:solidFill>
                <a:cs typeface="Georgia (Body)"/>
              </a:rPr>
              <a:t>Preliminary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04676" y="1831049"/>
            <a:ext cx="2365288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kumimoji="0" lang="en-US" b="1" dirty="0" smtClean="0">
                <a:solidFill>
                  <a:prstClr val="black"/>
                </a:solidFill>
              </a:rPr>
              <a:t>Binary Neutron Star </a:t>
            </a:r>
          </a:p>
          <a:p>
            <a:pPr defTabSz="457200"/>
            <a:r>
              <a:rPr kumimoji="0" lang="en-US" b="1" dirty="0" smtClean="0">
                <a:solidFill>
                  <a:prstClr val="black"/>
                </a:solidFill>
              </a:rPr>
              <a:t>Inspiral Range: 62 </a:t>
            </a:r>
            <a:r>
              <a:rPr kumimoji="0" lang="en-US" b="1" dirty="0" err="1" smtClean="0">
                <a:solidFill>
                  <a:prstClr val="black"/>
                </a:solidFill>
              </a:rPr>
              <a:t>Mpc</a:t>
            </a:r>
            <a:endParaRPr kumimoji="0"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33" y="111399"/>
            <a:ext cx="8229600" cy="855812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Current LIGO Hanford Sensitivity: Ready for the First Observing Run</a:t>
            </a:r>
            <a:endParaRPr lang="en-US" sz="2800" i="1" dirty="0"/>
          </a:p>
        </p:txBody>
      </p:sp>
      <p:sp>
        <p:nvSpPr>
          <p:cNvPr id="8" name="Rectangle 7"/>
          <p:cNvSpPr/>
          <p:nvPr/>
        </p:nvSpPr>
        <p:spPr>
          <a:xfrm>
            <a:off x="4233630" y="1103180"/>
            <a:ext cx="1590819" cy="8979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946441">
            <a:off x="2403446" y="3292871"/>
            <a:ext cx="2590234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kumimoji="0" lang="en-US" sz="2400" b="1" dirty="0" smtClean="0">
                <a:solidFill>
                  <a:srgbClr val="8064A2">
                    <a:lumMod val="75000"/>
                  </a:srgbClr>
                </a:solidFill>
                <a:cs typeface="Georgia (Body)"/>
              </a:rPr>
              <a:t>Preliminary</a:t>
            </a:r>
            <a:endParaRPr kumimoji="0" lang="en-US" sz="2400" b="1" dirty="0">
              <a:solidFill>
                <a:srgbClr val="8064A2">
                  <a:lumMod val="75000"/>
                </a:srgbClr>
              </a:solidFill>
              <a:cs typeface="Georgia (Body)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18" y="1109907"/>
            <a:ext cx="7209363" cy="5748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946441">
            <a:off x="2583441" y="2873562"/>
            <a:ext cx="1629977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kumimoji="0" lang="en-US" b="1" dirty="0" smtClean="0">
                <a:solidFill>
                  <a:srgbClr val="8064A2">
                    <a:lumMod val="75000"/>
                  </a:srgbClr>
                </a:solidFill>
                <a:cs typeface="Georgia (Body)"/>
              </a:rPr>
              <a:t>Preliminary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246081" y="979663"/>
            <a:ext cx="1411210" cy="2257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4676" y="1831049"/>
            <a:ext cx="2365288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kumimoji="0" lang="en-US" b="1" dirty="0" smtClean="0">
                <a:solidFill>
                  <a:prstClr val="black"/>
                </a:solidFill>
              </a:rPr>
              <a:t>Binary Neutron Star </a:t>
            </a:r>
          </a:p>
          <a:p>
            <a:pPr defTabSz="457200"/>
            <a:r>
              <a:rPr kumimoji="0" lang="en-US" b="1" dirty="0" smtClean="0">
                <a:solidFill>
                  <a:prstClr val="black"/>
                </a:solidFill>
              </a:rPr>
              <a:t>Inspiral Range: 65 </a:t>
            </a:r>
            <a:r>
              <a:rPr kumimoji="0" lang="en-US" b="1" dirty="0" err="1" smtClean="0">
                <a:solidFill>
                  <a:prstClr val="black"/>
                </a:solidFill>
              </a:rPr>
              <a:t>Mpc</a:t>
            </a:r>
            <a:endParaRPr kumimoji="0"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4667" cy="6858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72534" y="1937273"/>
            <a:ext cx="86585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</a:rPr>
              <a:t>Outline:</a:t>
            </a:r>
          </a:p>
          <a:p>
            <a:pPr marL="457200" lvl="0" indent="-457200">
              <a:buFont typeface="Wingdings" pitchFamily="2" charset="2"/>
              <a:buChar char="l"/>
            </a:pPr>
            <a:r>
              <a:rPr lang="en-US" altLang="ja-JP" sz="4000" b="1" dirty="0" smtClean="0">
                <a:solidFill>
                  <a:srgbClr val="FFFF00"/>
                </a:solidFill>
              </a:rPr>
              <a:t>Gravitational wave and its detection</a:t>
            </a:r>
            <a:endParaRPr lang="en-US" altLang="ja-JP" sz="4000" b="1" dirty="0">
              <a:solidFill>
                <a:srgbClr val="FFFF00"/>
              </a:solidFill>
            </a:endParaRPr>
          </a:p>
          <a:p>
            <a:pPr marL="457200" lvl="0" indent="-457200">
              <a:buFont typeface="Wingdings" pitchFamily="2" charset="2"/>
              <a:buChar char="l"/>
            </a:pPr>
            <a:r>
              <a:rPr lang="en-US" altLang="ja-JP" sz="4000" b="1" dirty="0">
                <a:solidFill>
                  <a:srgbClr val="FFFF00"/>
                </a:solidFill>
              </a:rPr>
              <a:t>Current </a:t>
            </a:r>
            <a:r>
              <a:rPr lang="en-US" altLang="ja-JP" sz="4000" b="1" dirty="0" smtClean="0">
                <a:solidFill>
                  <a:srgbClr val="FFFF00"/>
                </a:solidFill>
              </a:rPr>
              <a:t>status of detectors</a:t>
            </a:r>
          </a:p>
          <a:p>
            <a:pPr marL="457200" lvl="0" indent="-457200">
              <a:buFont typeface="Wingdings" pitchFamily="2" charset="2"/>
              <a:buChar char="l"/>
            </a:pPr>
            <a:r>
              <a:rPr lang="en-US" altLang="ja-JP" sz="4000" b="1" dirty="0" smtClean="0">
                <a:solidFill>
                  <a:srgbClr val="FFFF00"/>
                </a:solidFill>
              </a:rPr>
              <a:t>Summary</a:t>
            </a:r>
            <a:endParaRPr lang="ja-JP" alt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-17518"/>
            <a:ext cx="7239000" cy="1143000"/>
          </a:xfrm>
        </p:spPr>
        <p:txBody>
          <a:bodyPr/>
          <a:lstStyle/>
          <a:p>
            <a:r>
              <a:rPr lang="en-US" dirty="0" smtClean="0"/>
              <a:t>LIGO Overall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7046" y="1067372"/>
            <a:ext cx="8642987" cy="566610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The Advanced LIGO Construction Project: </a:t>
            </a:r>
            <a:r>
              <a:rPr lang="en-US" sz="2400" dirty="0" smtClean="0">
                <a:solidFill>
                  <a:srgbClr val="000000"/>
                </a:solidFill>
              </a:rPr>
              <a:t>officially completed on March 31, 2015 </a:t>
            </a:r>
            <a:r>
              <a:rPr lang="en-US" sz="2400" i="1" dirty="0" smtClean="0">
                <a:solidFill>
                  <a:srgbClr val="000000"/>
                </a:solidFill>
              </a:rPr>
              <a:t>on schedule and on budget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Interferometer Commissioning: </a:t>
            </a: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Advanced LIGO </a:t>
            </a:r>
            <a:r>
              <a:rPr lang="en-US" sz="2400" dirty="0" smtClean="0">
                <a:solidFill>
                  <a:srgbClr val="000000"/>
                </a:solidFill>
              </a:rPr>
              <a:t>interferometers have </a:t>
            </a:r>
            <a:r>
              <a:rPr lang="en-US" sz="2400" i="1" dirty="0" smtClean="0">
                <a:solidFill>
                  <a:srgbClr val="000000"/>
                </a:solidFill>
              </a:rPr>
              <a:t>already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exceeded</a:t>
            </a:r>
            <a:r>
              <a:rPr lang="en-US" sz="2400" dirty="0" smtClean="0">
                <a:solidFill>
                  <a:srgbClr val="000000"/>
                </a:solidFill>
              </a:rPr>
              <a:t> the sensitivity of the initial LIGO interferometers by </a:t>
            </a:r>
            <a:r>
              <a:rPr lang="en-US" sz="2400" i="1" dirty="0" smtClean="0">
                <a:solidFill>
                  <a:srgbClr val="000000"/>
                </a:solidFill>
              </a:rPr>
              <a:t>more than a factor of three </a:t>
            </a:r>
            <a:r>
              <a:rPr lang="en-US" sz="2400" dirty="0">
                <a:solidFill>
                  <a:srgbClr val="000000"/>
                </a:solidFill>
              </a:rPr>
              <a:t>a</a:t>
            </a:r>
            <a:r>
              <a:rPr lang="en-US" sz="2400" dirty="0" smtClean="0">
                <a:solidFill>
                  <a:srgbClr val="000000"/>
                </a:solidFill>
              </a:rPr>
              <a:t>nd are operating at sensitivities that are interesting from an astrophysical point of view 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First Advanced LIGO Science Run: </a:t>
            </a:r>
            <a:r>
              <a:rPr lang="en-US" sz="2400" dirty="0" smtClean="0">
                <a:solidFill>
                  <a:srgbClr val="000000"/>
                </a:solidFill>
              </a:rPr>
              <a:t>The LIGO Laboratory and the LIGO Scientific Collaboration are making intensive preparations for ‘Observing Run 1’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to start in Sept 2015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LIGO-India: </a:t>
            </a:r>
            <a:r>
              <a:rPr lang="en-US" sz="2400" dirty="0" smtClean="0">
                <a:solidFill>
                  <a:srgbClr val="000000"/>
                </a:solidFill>
              </a:rPr>
              <a:t>LIGO continues to work with institutes in India to plan the LIGO-India Project which will locate an Advanced LIGO interferometer in India; awaiting approval from Government of India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US" sz="1800" i="1" u="sng" dirty="0" smtClean="0">
              <a:solidFill>
                <a:srgbClr val="000000"/>
              </a:solidFill>
            </a:endParaRPr>
          </a:p>
          <a:p>
            <a:pPr lvl="1"/>
            <a:endParaRPr lang="en-US" sz="1600" i="1" u="sng" dirty="0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EDB5A2-82F0-5F4D-BF81-60CE59EF31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dirty="0" smtClean="0"/>
              <a:t>Advanced Virgo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684" y="5515897"/>
            <a:ext cx="8229600" cy="7430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dirty="0" smtClean="0"/>
              <a:t>The following slides were provided by the </a:t>
            </a:r>
            <a:r>
              <a:rPr lang="en-US" altLang="ja-JP" dirty="0" smtClean="0"/>
              <a:t>Virgo </a:t>
            </a:r>
            <a:r>
              <a:rPr lang="en-US" altLang="ja-JP" dirty="0" smtClean="0"/>
              <a:t>project.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97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Virgo-aereo-f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8" descr="advlogo_f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2" y="369484"/>
            <a:ext cx="1143008" cy="621116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1" y="1251075"/>
            <a:ext cx="5471583" cy="3365766"/>
          </a:xfrm>
          <a:solidFill>
            <a:schemeClr val="bg1">
              <a:alpha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2400" dirty="0" smtClean="0"/>
              <a:t>Participated </a:t>
            </a:r>
            <a:r>
              <a:rPr lang="en-US" sz="2400" dirty="0"/>
              <a:t>by scientists from </a:t>
            </a:r>
            <a:r>
              <a:rPr lang="en-US" sz="2400" dirty="0" smtClean="0"/>
              <a:t>Italy </a:t>
            </a:r>
            <a:r>
              <a:rPr lang="en-US" sz="2400" dirty="0"/>
              <a:t>and France (former founders of Virgo), The Netherlands, Poland and </a:t>
            </a:r>
            <a:r>
              <a:rPr lang="en-US" sz="2400" dirty="0" smtClean="0"/>
              <a:t>Hungary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49108" y="0"/>
            <a:ext cx="3094892" cy="1077218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Medium"/>
                <a:cs typeface="Gotham Medium"/>
              </a:rPr>
              <a:t>THE VIRGO COLLABORATION:</a:t>
            </a:r>
          </a:p>
          <a:p>
            <a:pPr algn="ctr"/>
            <a:r>
              <a:rPr kumimoji="0"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Book"/>
                <a:cs typeface="Gotham Book"/>
              </a:rPr>
              <a:t>5 </a:t>
            </a:r>
            <a:r>
              <a:rPr kumimoji="0"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Gotham Book"/>
                <a:cs typeface="Gotham Book"/>
              </a:rPr>
              <a:t>European countries</a:t>
            </a:r>
          </a:p>
          <a:p>
            <a:pPr algn="ctr"/>
            <a:r>
              <a:rPr kumimoji="0"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Gotham Book"/>
                <a:cs typeface="Gotham Book"/>
              </a:rPr>
              <a:t>19 </a:t>
            </a:r>
            <a:r>
              <a:rPr kumimoji="0"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otham Book"/>
                <a:cs typeface="Gotham Book"/>
              </a:rPr>
              <a:t>labs</a:t>
            </a:r>
            <a:endParaRPr kumimoji="0" lang="en-US" sz="1600" dirty="0">
              <a:solidFill>
                <a:prstClr val="black">
                  <a:lumMod val="75000"/>
                  <a:lumOff val="25000"/>
                </a:prstClr>
              </a:solidFill>
              <a:latin typeface="Gotham Book"/>
              <a:cs typeface="Gotham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49520" y="1077218"/>
            <a:ext cx="2294480" cy="3374257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APC Paris 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ARTEMIS Nice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EGO 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Cascina</a:t>
            </a:r>
            <a:endParaRPr kumimoji="0"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Firenze-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Urbino</a:t>
            </a:r>
            <a:endParaRPr kumimoji="0"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Genova</a:t>
            </a:r>
            <a:endParaRPr kumimoji="0"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Napoli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Perugia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Pisa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Roma La 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Sapienza</a:t>
            </a:r>
            <a:endParaRPr kumimoji="0"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Roma Tor 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Vergata</a:t>
            </a:r>
            <a:endParaRPr kumimoji="0"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INFN Trento-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Padova</a:t>
            </a:r>
            <a:endParaRPr kumimoji="0" lang="en-US" sz="1400" dirty="0">
              <a:solidFill>
                <a:prstClr val="black"/>
              </a:solidFill>
              <a:latin typeface="Gotham Book"/>
              <a:cs typeface="Gotham Book"/>
            </a:endParaRP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LAL </a:t>
            </a:r>
            <a:r>
              <a:rPr kumimoji="0" lang="en-US" sz="1400" dirty="0" err="1">
                <a:solidFill>
                  <a:prstClr val="black"/>
                </a:solidFill>
                <a:latin typeface="Gotham Book"/>
                <a:cs typeface="Gotham Book"/>
              </a:rPr>
              <a:t>Orsay</a:t>
            </a: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 – ESPCI Paris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LAPP Annecy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LKB Paris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LMA Lyon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NIKHEF Amsterdam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POLGRAW(Poland)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RADBOUD Uni. Nijmegen</a:t>
            </a:r>
          </a:p>
          <a:p>
            <a:pPr>
              <a:lnSpc>
                <a:spcPct val="80000"/>
              </a:lnSpc>
            </a:pPr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RMKI Budapest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86558" y="2540457"/>
            <a:ext cx="1580328" cy="431800"/>
            <a:chOff x="7142166" y="5638800"/>
            <a:chExt cx="1295400" cy="431800"/>
          </a:xfrm>
        </p:grpSpPr>
        <p:pic>
          <p:nvPicPr>
            <p:cNvPr id="13" name="Picture 12" descr="flag_of_Franc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166" y="5638800"/>
              <a:ext cx="647700" cy="431800"/>
            </a:xfrm>
            <a:prstGeom prst="rect">
              <a:avLst/>
            </a:prstGeom>
            <a:noFill/>
          </p:spPr>
        </p:pic>
        <p:pic>
          <p:nvPicPr>
            <p:cNvPr id="17" name="Picture 16" descr="flag_of_Hungary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866" y="5638800"/>
              <a:ext cx="647700" cy="431800"/>
            </a:xfrm>
            <a:prstGeom prst="rect">
              <a:avLst/>
            </a:prstGeom>
            <a:noFill/>
          </p:spPr>
        </p:pic>
      </p:grpSp>
      <p:sp>
        <p:nvSpPr>
          <p:cNvPr id="18" name="Rectangle 17"/>
          <p:cNvSpPr/>
          <p:nvPr/>
        </p:nvSpPr>
        <p:spPr>
          <a:xfrm>
            <a:off x="4251145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371890" y="2542089"/>
            <a:ext cx="707334" cy="4318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kumimoji="0">
              <a:solidFill>
                <a:prstClr val="black"/>
              </a:solidFill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3366886" y="2538825"/>
            <a:ext cx="704283" cy="4318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kumimoji="0">
              <a:solidFill>
                <a:prstClr val="black"/>
              </a:solidFill>
            </a:endParaRPr>
          </a:p>
        </p:txBody>
      </p:sp>
      <p:sp>
        <p:nvSpPr>
          <p:cNvPr id="24" name="object 13"/>
          <p:cNvSpPr/>
          <p:nvPr/>
        </p:nvSpPr>
        <p:spPr>
          <a:xfrm>
            <a:off x="1079224" y="2540457"/>
            <a:ext cx="707334" cy="43016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kumimoji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5943" y="324433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dirty="0" smtClean="0">
                <a:solidFill>
                  <a:prstClr val="black"/>
                </a:solidFill>
              </a:rPr>
              <a:t>Tot.~300 scientists</a:t>
            </a:r>
            <a:endParaRPr kumimoji="0"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0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4953000" cy="908050"/>
          </a:xfrm>
        </p:spPr>
        <p:txBody>
          <a:bodyPr>
            <a:normAutofit/>
          </a:bodyPr>
          <a:lstStyle/>
          <a:p>
            <a:r>
              <a:rPr lang="it-IT" sz="3800" dirty="0" smtClean="0">
                <a:solidFill>
                  <a:srgbClr val="000000"/>
                </a:solidFill>
              </a:rPr>
              <a:t>Ad </a:t>
            </a:r>
            <a:r>
              <a:rPr lang="it-IT" sz="3800" dirty="0" err="1" smtClean="0">
                <a:solidFill>
                  <a:srgbClr val="000000"/>
                </a:solidFill>
              </a:rPr>
              <a:t>Virgo</a:t>
            </a:r>
            <a:r>
              <a:rPr lang="it-IT" sz="3800" dirty="0" smtClean="0">
                <a:solidFill>
                  <a:srgbClr val="000000"/>
                </a:solidFill>
              </a:rPr>
              <a:t> in a </a:t>
            </a:r>
            <a:r>
              <a:rPr lang="it-IT" sz="3800" dirty="0" err="1" smtClean="0">
                <a:solidFill>
                  <a:srgbClr val="000000"/>
                </a:solidFill>
              </a:rPr>
              <a:t>nutshell</a:t>
            </a:r>
            <a:endParaRPr lang="it-IT" sz="3800" dirty="0">
              <a:solidFill>
                <a:srgbClr val="000000"/>
              </a:solidFill>
            </a:endParaRPr>
          </a:p>
        </p:txBody>
      </p:sp>
      <p:pic>
        <p:nvPicPr>
          <p:cNvPr id="1119236" name="Picture 4" descr="S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479" y="1339855"/>
            <a:ext cx="1887237" cy="4678651"/>
          </a:xfrm>
          <a:prstGeom prst="rect">
            <a:avLst/>
          </a:prstGeom>
          <a:noFill/>
        </p:spPr>
      </p:pic>
      <p:sp>
        <p:nvSpPr>
          <p:cNvPr id="1119237" name="Text Box 5"/>
          <p:cNvSpPr txBox="1">
            <a:spLocks noChangeArrowheads="1"/>
          </p:cNvSpPr>
          <p:nvPr/>
        </p:nvSpPr>
        <p:spPr bwMode="auto">
          <a:xfrm>
            <a:off x="4549670" y="1103314"/>
            <a:ext cx="14670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heavier</a:t>
            </a:r>
            <a:r>
              <a:rPr kumimoji="0" lang="it-IT" sz="1600" dirty="0">
                <a:solidFill>
                  <a:prstClr val="black"/>
                </a:solidFill>
              </a:rPr>
              <a:t> </a:t>
            </a:r>
            <a:r>
              <a:rPr kumimoji="0" lang="it-IT" sz="1600" dirty="0" err="1">
                <a:solidFill>
                  <a:prstClr val="black"/>
                </a:solidFill>
              </a:rPr>
              <a:t>mirrors</a:t>
            </a:r>
            <a:endParaRPr kumimoji="0" lang="it-IT" sz="1600" dirty="0">
              <a:solidFill>
                <a:prstClr val="black"/>
              </a:solidFill>
            </a:endParaRPr>
          </a:p>
          <a:p>
            <a:pPr algn="ctr" defTabSz="457200"/>
            <a:r>
              <a:rPr kumimoji="0" lang="it-IT" sz="1600" dirty="0">
                <a:solidFill>
                  <a:prstClr val="black"/>
                </a:solidFill>
              </a:rPr>
              <a:t>(42 kg)</a:t>
            </a:r>
          </a:p>
        </p:txBody>
      </p:sp>
      <p:sp>
        <p:nvSpPr>
          <p:cNvPr id="1119238" name="Text Box 6"/>
          <p:cNvSpPr txBox="1">
            <a:spLocks noChangeArrowheads="1"/>
          </p:cNvSpPr>
          <p:nvPr/>
        </p:nvSpPr>
        <p:spPr bwMode="auto">
          <a:xfrm>
            <a:off x="4094246" y="2132014"/>
            <a:ext cx="117141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>
                <a:solidFill>
                  <a:prstClr val="black"/>
                </a:solidFill>
              </a:rPr>
              <a:t>high finesse </a:t>
            </a:r>
          </a:p>
          <a:p>
            <a:pPr algn="ctr" defTabSz="457200"/>
            <a:r>
              <a:rPr kumimoji="0" lang="it-IT" sz="1600" dirty="0">
                <a:solidFill>
                  <a:prstClr val="black"/>
                </a:solidFill>
              </a:rPr>
              <a:t>(≈1000)</a:t>
            </a:r>
          </a:p>
        </p:txBody>
      </p:sp>
      <p:sp>
        <p:nvSpPr>
          <p:cNvPr id="1119239" name="Text Box 7"/>
          <p:cNvSpPr txBox="1">
            <a:spLocks noChangeArrowheads="1"/>
          </p:cNvSpPr>
          <p:nvPr/>
        </p:nvSpPr>
        <p:spPr bwMode="auto">
          <a:xfrm>
            <a:off x="4883317" y="3259138"/>
            <a:ext cx="1677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larger</a:t>
            </a:r>
            <a:r>
              <a:rPr kumimoji="0" lang="it-IT" sz="1600" dirty="0">
                <a:solidFill>
                  <a:prstClr val="black"/>
                </a:solidFill>
              </a:rPr>
              <a:t> </a:t>
            </a:r>
            <a:r>
              <a:rPr kumimoji="0" lang="it-IT" sz="1600" dirty="0" err="1">
                <a:solidFill>
                  <a:prstClr val="black"/>
                </a:solidFill>
              </a:rPr>
              <a:t>beam</a:t>
            </a:r>
            <a:r>
              <a:rPr kumimoji="0" lang="it-IT" sz="1600" dirty="0">
                <a:solidFill>
                  <a:prstClr val="black"/>
                </a:solidFill>
              </a:rPr>
              <a:t> </a:t>
            </a:r>
            <a:r>
              <a:rPr kumimoji="0" lang="it-IT" sz="1600" dirty="0" err="1">
                <a:solidFill>
                  <a:prstClr val="black"/>
                </a:solidFill>
              </a:rPr>
              <a:t>waist</a:t>
            </a:r>
            <a:endParaRPr kumimoji="0" lang="it-IT" sz="1600" dirty="0">
              <a:solidFill>
                <a:prstClr val="black"/>
              </a:solidFill>
            </a:endParaRPr>
          </a:p>
        </p:txBody>
      </p:sp>
      <p:sp>
        <p:nvSpPr>
          <p:cNvPr id="1119240" name="Text Box 8"/>
          <p:cNvSpPr txBox="1">
            <a:spLocks noChangeArrowheads="1"/>
          </p:cNvSpPr>
          <p:nvPr/>
        </p:nvSpPr>
        <p:spPr bwMode="auto">
          <a:xfrm>
            <a:off x="3559553" y="5875338"/>
            <a:ext cx="1264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>
                <a:solidFill>
                  <a:prstClr val="black"/>
                </a:solidFill>
              </a:rPr>
              <a:t>DC detection</a:t>
            </a:r>
          </a:p>
        </p:txBody>
      </p:sp>
      <p:sp>
        <p:nvSpPr>
          <p:cNvPr id="1119241" name="Text Box 9"/>
          <p:cNvSpPr txBox="1">
            <a:spLocks noChangeArrowheads="1"/>
          </p:cNvSpPr>
          <p:nvPr/>
        </p:nvSpPr>
        <p:spPr bwMode="auto">
          <a:xfrm>
            <a:off x="4208204" y="4506996"/>
            <a:ext cx="1446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signal</a:t>
            </a:r>
            <a:r>
              <a:rPr kumimoji="0" lang="it-IT" sz="1600" dirty="0">
                <a:solidFill>
                  <a:prstClr val="black"/>
                </a:solidFill>
              </a:rPr>
              <a:t> </a:t>
            </a:r>
            <a:r>
              <a:rPr kumimoji="0" lang="it-IT" sz="1600" dirty="0" err="1">
                <a:solidFill>
                  <a:prstClr val="black"/>
                </a:solidFill>
              </a:rPr>
              <a:t>recycling</a:t>
            </a:r>
            <a:endParaRPr kumimoji="0" lang="it-IT" sz="1600" dirty="0">
              <a:solidFill>
                <a:prstClr val="black"/>
              </a:solidFill>
            </a:endParaRPr>
          </a:p>
        </p:txBody>
      </p:sp>
      <p:sp>
        <p:nvSpPr>
          <p:cNvPr id="1119242" name="Text Box 10"/>
          <p:cNvSpPr txBox="1">
            <a:spLocks noChangeArrowheads="1"/>
          </p:cNvSpPr>
          <p:nvPr/>
        </p:nvSpPr>
        <p:spPr bwMode="auto">
          <a:xfrm>
            <a:off x="6037738" y="2304366"/>
            <a:ext cx="105950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new</a:t>
            </a:r>
            <a:r>
              <a:rPr kumimoji="0" lang="it-IT" sz="1600" dirty="0">
                <a:solidFill>
                  <a:prstClr val="black"/>
                </a:solidFill>
              </a:rPr>
              <a:t> IP</a:t>
            </a:r>
          </a:p>
          <a:p>
            <a:pPr algn="ctr" defTabSz="457200"/>
            <a:r>
              <a:rPr kumimoji="0" lang="it-IT" sz="1600" dirty="0">
                <a:solidFill>
                  <a:prstClr val="black"/>
                </a:solidFill>
              </a:rPr>
              <a:t>tilt </a:t>
            </a:r>
            <a:r>
              <a:rPr kumimoji="0" lang="it-IT" sz="1600" dirty="0" err="1">
                <a:solidFill>
                  <a:prstClr val="black"/>
                </a:solidFill>
              </a:rPr>
              <a:t>control</a:t>
            </a:r>
            <a:endParaRPr kumimoji="0" lang="it-IT" sz="1600" dirty="0">
              <a:solidFill>
                <a:prstClr val="black"/>
              </a:solidFill>
            </a:endParaRPr>
          </a:p>
        </p:txBody>
      </p:sp>
      <p:sp>
        <p:nvSpPr>
          <p:cNvPr id="1119243" name="Text Box 11"/>
          <p:cNvSpPr txBox="1">
            <a:spLocks noChangeArrowheads="1"/>
          </p:cNvSpPr>
          <p:nvPr/>
        </p:nvSpPr>
        <p:spPr bwMode="auto">
          <a:xfrm>
            <a:off x="6035585" y="5011738"/>
            <a:ext cx="1247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new</a:t>
            </a:r>
            <a:r>
              <a:rPr kumimoji="0" lang="it-IT" sz="1600" dirty="0">
                <a:solidFill>
                  <a:prstClr val="black"/>
                </a:solidFill>
              </a:rPr>
              <a:t> </a:t>
            </a:r>
            <a:r>
              <a:rPr kumimoji="0" lang="it-IT" sz="1600" dirty="0" err="1">
                <a:solidFill>
                  <a:prstClr val="black"/>
                </a:solidFill>
              </a:rPr>
              <a:t>payload</a:t>
            </a:r>
            <a:endParaRPr kumimoji="0" lang="it-IT" sz="1600" dirty="0">
              <a:solidFill>
                <a:prstClr val="black"/>
              </a:solidFill>
            </a:endParaRPr>
          </a:p>
        </p:txBody>
      </p:sp>
      <p:sp>
        <p:nvSpPr>
          <p:cNvPr id="1119244" name="Text Box 12"/>
          <p:cNvSpPr txBox="1">
            <a:spLocks noChangeArrowheads="1"/>
          </p:cNvSpPr>
          <p:nvPr/>
        </p:nvSpPr>
        <p:spPr bwMode="auto">
          <a:xfrm>
            <a:off x="6062438" y="5433725"/>
            <a:ext cx="11942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fused</a:t>
            </a:r>
            <a:r>
              <a:rPr kumimoji="0" lang="it-IT" sz="1600" dirty="0">
                <a:solidFill>
                  <a:prstClr val="black"/>
                </a:solidFill>
              </a:rPr>
              <a:t> </a:t>
            </a:r>
            <a:r>
              <a:rPr kumimoji="0" lang="it-IT" sz="1600" dirty="0" err="1">
                <a:solidFill>
                  <a:prstClr val="black"/>
                </a:solidFill>
              </a:rPr>
              <a:t>silica</a:t>
            </a:r>
            <a:endParaRPr kumimoji="0" lang="it-IT" sz="1600" dirty="0">
              <a:solidFill>
                <a:prstClr val="black"/>
              </a:solidFill>
            </a:endParaRPr>
          </a:p>
          <a:p>
            <a:pPr algn="ctr" defTabSz="457200"/>
            <a:r>
              <a:rPr kumimoji="0" lang="it-IT" sz="1600" dirty="0" err="1">
                <a:solidFill>
                  <a:prstClr val="black"/>
                </a:solidFill>
              </a:rPr>
              <a:t>suspensions</a:t>
            </a:r>
            <a:endParaRPr kumimoji="0" lang="it-IT" sz="1600" dirty="0">
              <a:solidFill>
                <a:prstClr val="black"/>
              </a:solidFill>
            </a:endParaRPr>
          </a:p>
        </p:txBody>
      </p:sp>
      <p:sp>
        <p:nvSpPr>
          <p:cNvPr id="1119245" name="Text Box 13"/>
          <p:cNvSpPr txBox="1">
            <a:spLocks noChangeArrowheads="1"/>
          </p:cNvSpPr>
          <p:nvPr/>
        </p:nvSpPr>
        <p:spPr bwMode="auto">
          <a:xfrm>
            <a:off x="524653" y="5726114"/>
            <a:ext cx="144783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kumimoji="0" lang="it-IT" sz="1600">
                <a:solidFill>
                  <a:prstClr val="black"/>
                </a:solidFill>
              </a:rPr>
              <a:t>high power SSL</a:t>
            </a:r>
          </a:p>
          <a:p>
            <a:pPr algn="ctr" defTabSz="457200"/>
            <a:r>
              <a:rPr kumimoji="0" lang="it-IT" sz="1600">
                <a:solidFill>
                  <a:prstClr val="black"/>
                </a:solidFill>
              </a:rPr>
              <a:t>(200 W)</a:t>
            </a:r>
          </a:p>
        </p:txBody>
      </p:sp>
      <p:sp>
        <p:nvSpPr>
          <p:cNvPr id="1119247" name="Rectangle 15"/>
          <p:cNvSpPr>
            <a:spLocks noChangeArrowheads="1"/>
          </p:cNvSpPr>
          <p:nvPr/>
        </p:nvSpPr>
        <p:spPr bwMode="auto">
          <a:xfrm>
            <a:off x="3708404" y="2419350"/>
            <a:ext cx="792163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kumimoji="0" lang="en-US">
              <a:solidFill>
                <a:prstClr val="black"/>
              </a:solidFill>
            </a:endParaRPr>
          </a:p>
        </p:txBody>
      </p:sp>
      <p:pic>
        <p:nvPicPr>
          <p:cNvPr id="16" name="Picture 6" descr="Immagin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2526916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38673" y="610164"/>
            <a:ext cx="2326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500" dirty="0" smtClean="0">
                <a:solidFill>
                  <a:prstClr val="black"/>
                </a:solidFill>
              </a:rPr>
              <a:t>Larger central vacuum links </a:t>
            </a:r>
            <a:endParaRPr kumimoji="0" lang="en-US" sz="1500" dirty="0">
              <a:solidFill>
                <a:prstClr val="black"/>
              </a:solidFill>
            </a:endParaRPr>
          </a:p>
        </p:txBody>
      </p:sp>
      <p:pic>
        <p:nvPicPr>
          <p:cNvPr id="18" name="Picture 20" descr="Immagine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384" y="-6213"/>
            <a:ext cx="2373823" cy="13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616063" y="286992"/>
            <a:ext cx="13913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500" dirty="0" smtClean="0">
                <a:solidFill>
                  <a:prstClr val="black"/>
                </a:solidFill>
              </a:rPr>
              <a:t>Large </a:t>
            </a:r>
            <a:r>
              <a:rPr kumimoji="0" lang="en-US" sz="1500" dirty="0" err="1" smtClean="0">
                <a:solidFill>
                  <a:prstClr val="black"/>
                </a:solidFill>
              </a:rPr>
              <a:t>cryotraps</a:t>
            </a:r>
            <a:r>
              <a:rPr kumimoji="0" lang="en-US" sz="1500" dirty="0" smtClean="0">
                <a:solidFill>
                  <a:prstClr val="black"/>
                </a:solidFill>
              </a:rPr>
              <a:t>  </a:t>
            </a:r>
            <a:endParaRPr kumimoji="0" lang="en-US" sz="1500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4216400" y="4478429"/>
            <a:ext cx="2133600" cy="365125"/>
          </a:xfrm>
        </p:spPr>
        <p:txBody>
          <a:bodyPr/>
          <a:lstStyle/>
          <a:p>
            <a:fld id="{042AED99-7FB4-404E-8A97-64753DCE42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srgbClr val="1F497D">
                  <a:shade val="90000"/>
                </a:srgbClr>
              </a:solidFill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319088" y="1154748"/>
            <a:ext cx="6489700" cy="5152390"/>
            <a:chOff x="319088" y="1154748"/>
            <a:chExt cx="6489700" cy="5152390"/>
          </a:xfrm>
        </p:grpSpPr>
        <p:grpSp>
          <p:nvGrpSpPr>
            <p:cNvPr id="3" name="Group 23"/>
            <p:cNvGrpSpPr/>
            <p:nvPr/>
          </p:nvGrpSpPr>
          <p:grpSpPr>
            <a:xfrm>
              <a:off x="319088" y="1154748"/>
              <a:ext cx="6489700" cy="5152390"/>
              <a:chOff x="319088" y="1154748"/>
              <a:chExt cx="6489700" cy="5152390"/>
            </a:xfrm>
          </p:grpSpPr>
          <p:pic>
            <p:nvPicPr>
              <p:cNvPr id="23" name="Picture 22" descr="AdVMSRC.pd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088" y="1154748"/>
                <a:ext cx="6489700" cy="472059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076700" y="2132013"/>
                <a:ext cx="1206500" cy="574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kumimoji="0"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50900" y="6018501"/>
                <a:ext cx="1116013" cy="288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kumimoji="0"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736600" y="4419600"/>
              <a:ext cx="516467" cy="9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kumimoji="0"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544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14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Where we are: integration in advanced state</a:t>
            </a:r>
            <a:endParaRPr lang="en-US" sz="3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My_AdV_S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2133600"/>
            <a:ext cx="1918996" cy="3505200"/>
          </a:xfrm>
          <a:prstGeom prst="rect">
            <a:avLst/>
          </a:prstGeom>
        </p:spPr>
      </p:pic>
      <p:pic>
        <p:nvPicPr>
          <p:cNvPr id="13" name="Picture 12" descr="AdVirgoMSRC_all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97" y="1219200"/>
            <a:ext cx="739503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914400" y="1981200"/>
            <a:ext cx="2438400" cy="27432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800604"/>
            <a:ext cx="3109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Commissioning of the IMC cavity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3" y="5715000"/>
            <a:ext cx="2879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Upgrade the </a:t>
            </a:r>
            <a:r>
              <a:rPr kumimoji="0" lang="en-US" sz="1400" dirty="0" err="1" smtClean="0">
                <a:solidFill>
                  <a:prstClr val="black"/>
                </a:solidFill>
                <a:latin typeface="Gotham Book"/>
                <a:cs typeface="Gotham Book"/>
              </a:rPr>
              <a:t>superattenuators</a:t>
            </a:r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,</a:t>
            </a:r>
          </a:p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Installation of the  mirror payloads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1" y="6096000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Preparation/installation of the </a:t>
            </a:r>
          </a:p>
          <a:p>
            <a:pPr defTabSz="457200"/>
            <a:r>
              <a:rPr kumimoji="0" lang="en-US" sz="1400" dirty="0">
                <a:solidFill>
                  <a:prstClr val="black"/>
                </a:solidFill>
                <a:latin typeface="Gotham Book"/>
                <a:cs typeface="Gotham Book"/>
              </a:rPr>
              <a:t>s</a:t>
            </a:r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uspended detection benches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9858" y="4343404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Installation of the TCS</a:t>
            </a:r>
          </a:p>
        </p:txBody>
      </p:sp>
      <p:pic>
        <p:nvPicPr>
          <p:cNvPr id="8" name="Picture 7" descr="Schermata 2014-12-02 alle 10.42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143315"/>
            <a:ext cx="1371600" cy="17400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87911" y="5334000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Commissioning of the</a:t>
            </a:r>
          </a:p>
          <a:p>
            <a:pPr defTabSz="457200"/>
            <a:r>
              <a:rPr kumimoji="0" lang="en-US" sz="1400" dirty="0" smtClean="0">
                <a:solidFill>
                  <a:prstClr val="black"/>
                </a:solidFill>
                <a:latin typeface="Gotham Book"/>
                <a:cs typeface="Gotham Book"/>
              </a:rPr>
              <a:t>SIB2/SDB2/SPRB MSAS</a:t>
            </a:r>
          </a:p>
        </p:txBody>
      </p:sp>
      <p:pic>
        <p:nvPicPr>
          <p:cNvPr id="17" name="Picture 28" descr="advlogo_fina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2" y="274638"/>
            <a:ext cx="1143008" cy="62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240" y="0"/>
            <a:ext cx="4698936" cy="561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Payloads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1116"/>
            <a:ext cx="4033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dirty="0" smtClean="0">
                <a:solidFill>
                  <a:prstClr val="black"/>
                </a:solidFill>
              </a:rPr>
              <a:t>Beam Splitter integrated hooked to the super attenuator (now in vacuum )</a:t>
            </a:r>
          </a:p>
          <a:p>
            <a:pPr defTabSz="457200"/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22" y="5528387"/>
            <a:ext cx="3909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dirty="0" smtClean="0">
                <a:solidFill>
                  <a:prstClr val="black"/>
                </a:solidFill>
              </a:rPr>
              <a:t>Input mirror payloads of the FP cavities</a:t>
            </a:r>
          </a:p>
          <a:p>
            <a:pPr defTabSz="457200"/>
            <a:r>
              <a:rPr kumimoji="0" lang="en-US" dirty="0" smtClean="0">
                <a:solidFill>
                  <a:prstClr val="black"/>
                </a:solidFill>
              </a:rPr>
              <a:t>assembled and integrated in the super attenuator vacuum chamber</a:t>
            </a:r>
          </a:p>
        </p:txBody>
      </p:sp>
      <p:sp>
        <p:nvSpPr>
          <p:cNvPr id="7" name="object 7"/>
          <p:cNvSpPr/>
          <p:nvPr/>
        </p:nvSpPr>
        <p:spPr>
          <a:xfrm>
            <a:off x="-74576" y="1453344"/>
            <a:ext cx="4367284" cy="362644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 kumimoji="0">
              <a:solidFill>
                <a:prstClr val="black"/>
              </a:solidFill>
            </a:endParaRPr>
          </a:p>
        </p:txBody>
      </p:sp>
      <p:pic>
        <p:nvPicPr>
          <p:cNvPr id="8" name="Picture 7" descr="IMG_076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77989" y="1742391"/>
            <a:ext cx="7280731" cy="4851292"/>
          </a:xfrm>
          <a:prstGeom prst="rect">
            <a:avLst/>
          </a:prstGeom>
        </p:spPr>
      </p:pic>
      <p:pic>
        <p:nvPicPr>
          <p:cNvPr id="9" name="Picture 28" descr="advlogo_fina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2" y="0"/>
            <a:ext cx="1143008" cy="62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55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353" y="0"/>
            <a:ext cx="8229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Conclusions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0484" y="895754"/>
            <a:ext cx="7877469" cy="1616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340" marR="662305" indent="-167640" defTabSz="457200">
              <a:buFont typeface="Arial"/>
              <a:buChar char="•"/>
              <a:tabLst>
                <a:tab pos="180340" algn="l"/>
              </a:tabLst>
            </a:pPr>
            <a:r>
              <a:rPr kumimoji="0" sz="2600" spc="-135" dirty="0">
                <a:solidFill>
                  <a:srgbClr val="000000"/>
                </a:solidFill>
                <a:cs typeface="Palatino Linotype"/>
              </a:rPr>
              <a:t>W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e </a:t>
            </a:r>
            <a:r>
              <a:rPr kumimoji="0" sz="2600" spc="5" dirty="0">
                <a:solidFill>
                  <a:srgbClr val="000000"/>
                </a:solidFill>
                <a:cs typeface="Palatino Linotype"/>
              </a:rPr>
              <a:t>a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re</a:t>
            </a:r>
            <a:r>
              <a:rPr kumimoji="0" sz="2600" spc="-2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in </a:t>
            </a:r>
            <a:r>
              <a:rPr kumimoji="0" sz="2600" spc="-5" dirty="0">
                <a:solidFill>
                  <a:srgbClr val="000000"/>
                </a:solidFill>
                <a:cs typeface="Palatino Linotype"/>
              </a:rPr>
              <a:t>th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e middle of</a:t>
            </a:r>
            <a:r>
              <a:rPr kumimoji="0" sz="2600" spc="-2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spc="-5" dirty="0">
                <a:solidFill>
                  <a:srgbClr val="000000"/>
                </a:solidFill>
                <a:cs typeface="Palatino Linotype"/>
              </a:rPr>
              <a:t>t</a:t>
            </a:r>
            <a:r>
              <a:rPr kumimoji="0" sz="2600" spc="-10" dirty="0">
                <a:solidFill>
                  <a:srgbClr val="000000"/>
                </a:solidFill>
                <a:cs typeface="Palatino Linotype"/>
              </a:rPr>
              <a:t>h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e integration</a:t>
            </a:r>
            <a:r>
              <a:rPr kumimoji="0" sz="2600" spc="-2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spc="-5" dirty="0">
                <a:solidFill>
                  <a:srgbClr val="000000"/>
                </a:solidFill>
                <a:cs typeface="Palatino Linotype"/>
              </a:rPr>
              <a:t>p</a:t>
            </a:r>
            <a:r>
              <a:rPr kumimoji="0" sz="2600" spc="-10" dirty="0">
                <a:solidFill>
                  <a:srgbClr val="000000"/>
                </a:solidFill>
                <a:cs typeface="Palatino Linotype"/>
              </a:rPr>
              <a:t>h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a</a:t>
            </a:r>
            <a:r>
              <a:rPr kumimoji="0" sz="2600" spc="5" dirty="0">
                <a:solidFill>
                  <a:srgbClr val="000000"/>
                </a:solidFill>
                <a:cs typeface="Palatino Linotype"/>
              </a:rPr>
              <a:t>s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e</a:t>
            </a:r>
          </a:p>
          <a:p>
            <a:pPr marL="180340" marR="28575" indent="-167640" defTabSz="457200">
              <a:spcBef>
                <a:spcPts val="1395"/>
              </a:spcBef>
              <a:buFont typeface="Arial"/>
              <a:buChar char="•"/>
              <a:tabLst>
                <a:tab pos="180340" algn="l"/>
              </a:tabLst>
            </a:pPr>
            <a:r>
              <a:rPr kumimoji="0" sz="2600" spc="5" dirty="0">
                <a:solidFill>
                  <a:srgbClr val="000000"/>
                </a:solidFill>
                <a:cs typeface="Palatino Linotype"/>
              </a:rPr>
              <a:t>80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%</a:t>
            </a:r>
            <a:r>
              <a:rPr kumimoji="0" sz="2600" spc="-2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spc="-5" dirty="0">
                <a:solidFill>
                  <a:srgbClr val="000000"/>
                </a:solidFill>
                <a:cs typeface="Palatino Linotype"/>
              </a:rPr>
              <a:t>o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f</a:t>
            </a:r>
            <a:r>
              <a:rPr kumimoji="0" sz="2600" spc="-2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spc="-5" dirty="0">
                <a:solidFill>
                  <a:srgbClr val="000000"/>
                </a:solidFill>
                <a:cs typeface="Palatino Linotype"/>
              </a:rPr>
              <a:t>pr</a:t>
            </a:r>
            <a:r>
              <a:rPr kumimoji="0" sz="2600" spc="-10" dirty="0">
                <a:solidFill>
                  <a:srgbClr val="000000"/>
                </a:solidFill>
                <a:cs typeface="Palatino Linotype"/>
              </a:rPr>
              <a:t>o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ject</a:t>
            </a:r>
            <a:r>
              <a:rPr kumimoji="0" sz="2600" spc="-2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cost</a:t>
            </a:r>
            <a:r>
              <a:rPr kumimoji="0" sz="2600" spc="-2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co</a:t>
            </a:r>
            <a:r>
              <a:rPr kumimoji="0" sz="2600" spc="-10" dirty="0">
                <a:solidFill>
                  <a:srgbClr val="000000"/>
                </a:solidFill>
                <a:cs typeface="Palatino Linotype"/>
              </a:rPr>
              <a:t>m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mit</a:t>
            </a:r>
            <a:r>
              <a:rPr kumimoji="0" sz="2600" spc="-15" dirty="0">
                <a:solidFill>
                  <a:srgbClr val="000000"/>
                </a:solidFill>
                <a:cs typeface="Palatino Linotype"/>
              </a:rPr>
              <a:t>t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ed</a:t>
            </a:r>
            <a:r>
              <a:rPr kumimoji="0" sz="2600" spc="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so f</a:t>
            </a:r>
            <a:r>
              <a:rPr kumimoji="0" sz="2600" spc="5" dirty="0">
                <a:solidFill>
                  <a:srgbClr val="000000"/>
                </a:solidFill>
                <a:cs typeface="Palatino Linotype"/>
              </a:rPr>
              <a:t>a</a:t>
            </a:r>
            <a:r>
              <a:rPr kumimoji="0" sz="2600" dirty="0">
                <a:solidFill>
                  <a:srgbClr val="000000"/>
                </a:solidFill>
                <a:cs typeface="Palatino Linotype"/>
              </a:rPr>
              <a:t>r</a:t>
            </a:r>
            <a:endParaRPr kumimoji="0" sz="2600" dirty="0" smtClean="0">
              <a:solidFill>
                <a:srgbClr val="000000"/>
              </a:solidFill>
              <a:cs typeface="Palatino Linotype"/>
            </a:endParaRPr>
          </a:p>
          <a:p>
            <a:pPr marL="180340" marR="5080" indent="-167640" defTabSz="457200">
              <a:lnSpc>
                <a:spcPct val="116500"/>
              </a:lnSpc>
              <a:spcBef>
                <a:spcPts val="1405"/>
              </a:spcBef>
              <a:buFont typeface="Arial"/>
              <a:buChar char="•"/>
              <a:tabLst>
                <a:tab pos="180340" algn="l"/>
              </a:tabLst>
            </a:pPr>
            <a:r>
              <a:rPr kumimoji="0" sz="2600" i="1" u="heavy" dirty="0" smtClean="0">
                <a:solidFill>
                  <a:srgbClr val="000000"/>
                </a:solidFill>
                <a:cs typeface="Palatino Linotype"/>
              </a:rPr>
              <a:t>Our</a:t>
            </a:r>
            <a:r>
              <a:rPr kumimoji="0" sz="2600" i="1" u="heavy" spc="-25" dirty="0" smtClean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commit</a:t>
            </a:r>
            <a:r>
              <a:rPr kumimoji="0" sz="2600" i="1" u="heavy" spc="-15" dirty="0">
                <a:solidFill>
                  <a:srgbClr val="000000"/>
                </a:solidFill>
                <a:cs typeface="Palatino Linotype"/>
              </a:rPr>
              <a:t>m</a:t>
            </a:r>
            <a:r>
              <a:rPr kumimoji="0" sz="2600" i="1" u="heavy" spc="-5" dirty="0">
                <a:solidFill>
                  <a:srgbClr val="000000"/>
                </a:solidFill>
                <a:cs typeface="Palatino Linotype"/>
              </a:rPr>
              <a:t>ent:</a:t>
            </a:r>
            <a:r>
              <a:rPr kumimoji="0" sz="2600" i="1" u="heavy" spc="-5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j</a:t>
            </a:r>
            <a:r>
              <a:rPr kumimoji="0" sz="2600" i="1" u="heavy" spc="-10" dirty="0">
                <a:solidFill>
                  <a:srgbClr val="000000"/>
                </a:solidFill>
                <a:cs typeface="Palatino Linotype"/>
              </a:rPr>
              <a:t>o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in</a:t>
            </a:r>
            <a:r>
              <a:rPr kumimoji="0" sz="2600" i="1" u="heavy" spc="-1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spc="-5" dirty="0">
                <a:solidFill>
                  <a:srgbClr val="000000"/>
                </a:solidFill>
                <a:cs typeface="Palatino Linotype"/>
              </a:rPr>
              <a:t>L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I</a:t>
            </a:r>
            <a:r>
              <a:rPr kumimoji="0" sz="2600" i="1" u="heavy" spc="-5" dirty="0">
                <a:solidFill>
                  <a:srgbClr val="000000"/>
                </a:solidFill>
                <a:cs typeface="Palatino Linotype"/>
              </a:rPr>
              <a:t>GO</a:t>
            </a:r>
            <a:r>
              <a:rPr kumimoji="0" sz="2600" i="1" u="heavy" spc="-1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in</a:t>
            </a:r>
            <a:r>
              <a:rPr kumimoji="0" sz="2600" i="1" u="heavy" spc="-1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O2,</a:t>
            </a:r>
            <a:r>
              <a:rPr kumimoji="0" sz="2600" i="1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t</a:t>
            </a:r>
            <a:r>
              <a:rPr kumimoji="0" sz="2600" i="1" u="heavy" spc="5" dirty="0">
                <a:solidFill>
                  <a:srgbClr val="000000"/>
                </a:solidFill>
                <a:cs typeface="Palatino Linotype"/>
              </a:rPr>
              <a:t>h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e</a:t>
            </a:r>
            <a:r>
              <a:rPr kumimoji="0" sz="2600" i="1" u="heavy" spc="-2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2</a:t>
            </a:r>
            <a:r>
              <a:rPr kumimoji="0" sz="2600" i="1" u="heavy" spc="10" dirty="0">
                <a:solidFill>
                  <a:srgbClr val="000000"/>
                </a:solidFill>
                <a:cs typeface="Palatino Linotype"/>
              </a:rPr>
              <a:t>0</a:t>
            </a:r>
            <a:r>
              <a:rPr kumimoji="0" sz="2600" i="1" u="heavy" dirty="0">
                <a:solidFill>
                  <a:srgbClr val="000000"/>
                </a:solidFill>
                <a:cs typeface="Palatino Linotype"/>
              </a:rPr>
              <a:t>16</a:t>
            </a:r>
            <a:r>
              <a:rPr kumimoji="0" sz="2600" i="1" u="heavy" spc="-25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spc="-5" dirty="0">
                <a:solidFill>
                  <a:srgbClr val="000000"/>
                </a:solidFill>
                <a:cs typeface="Palatino Linotype"/>
              </a:rPr>
              <a:t>science</a:t>
            </a:r>
            <a:r>
              <a:rPr kumimoji="0" sz="2600" i="1" u="heavy" spc="-30" dirty="0">
                <a:solidFill>
                  <a:srgbClr val="000000"/>
                </a:solidFill>
                <a:cs typeface="Palatino Linotype"/>
              </a:rPr>
              <a:t> </a:t>
            </a:r>
            <a:r>
              <a:rPr kumimoji="0" sz="2600" i="1" u="heavy" spc="-5" dirty="0">
                <a:solidFill>
                  <a:srgbClr val="000000"/>
                </a:solidFill>
                <a:cs typeface="Palatino Linotype"/>
              </a:rPr>
              <a:t>run!</a:t>
            </a:r>
            <a:endParaRPr kumimoji="0" sz="2600" dirty="0">
              <a:solidFill>
                <a:srgbClr val="000000"/>
              </a:solidFill>
              <a:cs typeface="Palatino Linotype"/>
            </a:endParaRPr>
          </a:p>
        </p:txBody>
      </p:sp>
      <p:pic>
        <p:nvPicPr>
          <p:cNvPr id="7" name="Picture 28" descr="advlogo_f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2" y="274638"/>
            <a:ext cx="1143008" cy="621116"/>
          </a:xfrm>
          <a:prstGeom prst="rect">
            <a:avLst/>
          </a:prstGeom>
          <a:noFill/>
        </p:spPr>
      </p:pic>
      <p:pic>
        <p:nvPicPr>
          <p:cNvPr id="10" name="Picture 9" descr="virg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530" y="2622724"/>
            <a:ext cx="7398442" cy="42352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323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dirty="0" smtClean="0"/>
              <a:t>GEO600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684" y="5515897"/>
            <a:ext cx="8229600" cy="7430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dirty="0" smtClean="0"/>
              <a:t>The following slides were provided by the GEO project.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80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60677E-F30E-4A4C-9D42-516A88CB394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69346" name="Picture 2" descr="Luftb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noFill/>
        </p:spPr>
      </p:pic>
      <p:pic>
        <p:nvPicPr>
          <p:cNvPr id="569347" name="Picture 3" descr="AEI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5630863"/>
            <a:ext cx="904875" cy="1011237"/>
          </a:xfrm>
          <a:prstGeom prst="rect">
            <a:avLst/>
          </a:prstGeom>
          <a:noFill/>
        </p:spPr>
      </p:pic>
      <p:pic>
        <p:nvPicPr>
          <p:cNvPr id="569348" name="Picture 4" descr="Cardiff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5876925"/>
            <a:ext cx="1096962" cy="520700"/>
          </a:xfrm>
          <a:prstGeom prst="rect">
            <a:avLst/>
          </a:prstGeom>
          <a:noFill/>
        </p:spPr>
      </p:pic>
      <p:pic>
        <p:nvPicPr>
          <p:cNvPr id="569349" name="Picture 5" descr="mpq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5805488"/>
            <a:ext cx="1371600" cy="598487"/>
          </a:xfrm>
          <a:prstGeom prst="rect">
            <a:avLst/>
          </a:prstGeom>
          <a:noFill/>
        </p:spPr>
      </p:pic>
      <p:sp>
        <p:nvSpPr>
          <p:cNvPr id="569350" name="Rectangle 6"/>
          <p:cNvSpPr>
            <a:spLocks noChangeArrowheads="1"/>
          </p:cNvSpPr>
          <p:nvPr/>
        </p:nvSpPr>
        <p:spPr bwMode="auto">
          <a:xfrm>
            <a:off x="2286000" y="838200"/>
            <a:ext cx="6184900" cy="3216275"/>
          </a:xfrm>
          <a:prstGeom prst="rect">
            <a:avLst/>
          </a:prstGeom>
          <a:solidFill>
            <a:srgbClr val="FFFF89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en-GB">
              <a:solidFill>
                <a:srgbClr val="FFFF89"/>
              </a:solidFill>
            </a:endParaRP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2317750" y="1635125"/>
            <a:ext cx="5999163" cy="24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279" tIns="43640" rIns="87279" bIns="43640">
            <a:spAutoFit/>
          </a:bodyPr>
          <a:lstStyle/>
          <a:p>
            <a:pPr marL="285750" indent="-285750" defTabSz="873125">
              <a:spcBef>
                <a:spcPct val="50000"/>
              </a:spcBef>
              <a:buFontTx/>
              <a:buChar char="-"/>
            </a:pPr>
            <a:r>
              <a:rPr kumimoji="0" lang="en-US" sz="2800" dirty="0">
                <a:solidFill>
                  <a:prstClr val="black"/>
                </a:solidFill>
              </a:rPr>
              <a:t>German-British collaboration, location Hannover / Germany</a:t>
            </a:r>
          </a:p>
          <a:p>
            <a:pPr marL="285750" indent="-285750" defTabSz="873125">
              <a:spcBef>
                <a:spcPct val="50000"/>
              </a:spcBef>
              <a:buFontTx/>
              <a:buChar char="-"/>
            </a:pPr>
            <a:r>
              <a:rPr kumimoji="0" lang="en-US" sz="2800" dirty="0">
                <a:solidFill>
                  <a:prstClr val="black"/>
                </a:solidFill>
              </a:rPr>
              <a:t>Michelson Interferometer with power- and signal-recycling  (folded 600m long arms, no </a:t>
            </a:r>
            <a:r>
              <a:rPr kumimoji="0" lang="en-US" sz="2800" dirty="0" err="1">
                <a:solidFill>
                  <a:prstClr val="black"/>
                </a:solidFill>
              </a:rPr>
              <a:t>armcavities</a:t>
            </a:r>
            <a:r>
              <a:rPr kumimoji="0" lang="en-US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693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271713" y="661988"/>
            <a:ext cx="6229377" cy="1143000"/>
          </a:xfrm>
          <a:noFill/>
          <a:ln/>
        </p:spPr>
        <p:txBody>
          <a:bodyPr/>
          <a:lstStyle/>
          <a:p>
            <a:pPr algn="l"/>
            <a:r>
              <a:rPr lang="en-US" dirty="0">
                <a:solidFill>
                  <a:srgbClr val="0000CC"/>
                </a:solidFill>
              </a:rPr>
              <a:t>The GEO600 Project</a:t>
            </a:r>
            <a:endParaRPr lang="en-GB" dirty="0">
              <a:solidFill>
                <a:srgbClr val="0000CC"/>
              </a:solidFill>
            </a:endParaRPr>
          </a:p>
        </p:txBody>
      </p:sp>
      <p:graphicFrame>
        <p:nvGraphicFramePr>
          <p:cNvPr id="569353" name="Object 9"/>
          <p:cNvGraphicFramePr>
            <a:graphicFrameLocks noChangeAspect="1"/>
          </p:cNvGraphicFramePr>
          <p:nvPr/>
        </p:nvGraphicFramePr>
        <p:xfrm>
          <a:off x="915988" y="3962400"/>
          <a:ext cx="122237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orelPhotoPaint.Image.7" r:id="rId8" imgW="722194" imgH="649060" progId="">
                  <p:embed/>
                </p:oleObj>
              </mc:Choice>
              <mc:Fallback>
                <p:oleObj name="CorelPhotoPaint.Image.7" r:id="rId8" imgW="722194" imgH="6490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8" y="3962400"/>
                        <a:ext cx="1222375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9354" name="Picture 10" descr="logog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5805488"/>
            <a:ext cx="1584325" cy="615950"/>
          </a:xfrm>
          <a:prstGeom prst="rect">
            <a:avLst/>
          </a:prstGeom>
          <a:noFill/>
        </p:spPr>
      </p:pic>
      <p:pic>
        <p:nvPicPr>
          <p:cNvPr id="569355" name="Picture 11" descr="UnivLogo_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5734050"/>
            <a:ext cx="685800" cy="495300"/>
          </a:xfrm>
          <a:prstGeom prst="rect">
            <a:avLst/>
          </a:prstGeom>
          <a:noFill/>
        </p:spPr>
      </p:pic>
      <p:sp>
        <p:nvSpPr>
          <p:cNvPr id="569356" name="Text Box 12"/>
          <p:cNvSpPr txBox="1">
            <a:spLocks noChangeArrowheads="1"/>
          </p:cNvSpPr>
          <p:nvPr/>
        </p:nvSpPr>
        <p:spPr bwMode="auto">
          <a:xfrm>
            <a:off x="3995738" y="5805488"/>
            <a:ext cx="174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kumimoji="0" lang="de-DE" sz="2000">
                <a:solidFill>
                  <a:prstClr val="black"/>
                </a:solidFill>
                <a:latin typeface="Franklin Gothic Medium" pitchFamily="34" charset="0"/>
              </a:rPr>
              <a:t>U Birmingham</a:t>
            </a:r>
          </a:p>
          <a:p>
            <a:r>
              <a:rPr kumimoji="0" lang="de-DE" sz="2000">
                <a:solidFill>
                  <a:prstClr val="black"/>
                </a:solidFill>
                <a:latin typeface="Franklin Gothic Medium" pitchFamily="34" charset="0"/>
              </a:rPr>
              <a:t>U Mallorca</a:t>
            </a:r>
          </a:p>
        </p:txBody>
      </p:sp>
      <p:sp>
        <p:nvSpPr>
          <p:cNvPr id="569358" name="Text Box 14"/>
          <p:cNvSpPr txBox="1">
            <a:spLocks noChangeArrowheads="1"/>
          </p:cNvSpPr>
          <p:nvPr/>
        </p:nvSpPr>
        <p:spPr bwMode="auto">
          <a:xfrm>
            <a:off x="7502525" y="6308725"/>
            <a:ext cx="1101725" cy="3968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kumimoji="0" lang="en-US" sz="2000">
                <a:solidFill>
                  <a:prstClr val="black"/>
                </a:solidFill>
                <a:latin typeface="Franklin Gothic Medium" pitchFamily="34" charset="0"/>
              </a:rPr>
              <a:t>Glasgow</a:t>
            </a:r>
          </a:p>
        </p:txBody>
      </p:sp>
    </p:spTree>
    <p:extLst>
      <p:ext uri="{BB962C8B-B14F-4D97-AF65-F5344CB8AC3E}">
        <p14:creationId xmlns:p14="http://schemas.microsoft.com/office/powerpoint/2010/main" val="1032415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4625"/>
            <a:ext cx="1905000" cy="333375"/>
          </a:xfrm>
          <a:prstGeom prst="rect">
            <a:avLst/>
          </a:prstGeom>
        </p:spPr>
        <p:txBody>
          <a:bodyPr/>
          <a:lstStyle/>
          <a:p>
            <a:fld id="{4F199DB3-CD16-4FD4-B1CE-09E4AB5CC08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79970" name="Text Box 2"/>
          <p:cNvSpPr txBox="1">
            <a:spLocks noChangeArrowheads="1"/>
          </p:cNvSpPr>
          <p:nvPr/>
        </p:nvSpPr>
        <p:spPr bwMode="auto">
          <a:xfrm>
            <a:off x="511175" y="303213"/>
            <a:ext cx="6953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0" lang="en-GB">
              <a:solidFill>
                <a:prstClr val="black"/>
              </a:solidFill>
            </a:endParaRPr>
          </a:p>
        </p:txBody>
      </p:sp>
      <p:pic>
        <p:nvPicPr>
          <p:cNvPr id="9799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228138" cy="687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810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550275" y="-2667000"/>
            <a:ext cx="18978563" cy="10275888"/>
            <a:chOff x="-5385" y="-1677"/>
            <a:chExt cx="11955" cy="647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5385" y="-1677"/>
              <a:ext cx="4696" cy="2845"/>
              <a:chOff x="1874" y="1951"/>
              <a:chExt cx="4696" cy="2845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 rot="5400000">
                <a:off x="2123" y="1702"/>
                <a:ext cx="1147" cy="1645"/>
                <a:chOff x="1776" y="2016"/>
                <a:chExt cx="1152" cy="1152"/>
              </a:xfrm>
            </p:grpSpPr>
            <p:sp>
              <p:nvSpPr>
                <p:cNvPr id="795653" name="Oval 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54" name="Line 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55" name="Line 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 rot="5400000">
                <a:off x="2637" y="1873"/>
                <a:ext cx="1049" cy="1739"/>
                <a:chOff x="1776" y="2016"/>
                <a:chExt cx="1152" cy="1152"/>
              </a:xfrm>
            </p:grpSpPr>
            <p:sp>
              <p:nvSpPr>
                <p:cNvPr id="795657" name="Oval 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58" name="Line 1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59" name="Line 1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 rot="5400000">
                <a:off x="3042" y="2147"/>
                <a:ext cx="1147" cy="1645"/>
                <a:chOff x="1776" y="2016"/>
                <a:chExt cx="1152" cy="1152"/>
              </a:xfrm>
            </p:grpSpPr>
            <p:sp>
              <p:nvSpPr>
                <p:cNvPr id="795661" name="Oval 13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62" name="Line 14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63" name="Line 15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348" y="2474"/>
                <a:ext cx="1391" cy="1391"/>
                <a:chOff x="1776" y="2016"/>
                <a:chExt cx="1152" cy="1152"/>
              </a:xfrm>
            </p:grpSpPr>
            <p:sp>
              <p:nvSpPr>
                <p:cNvPr id="795665" name="Oval 17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66" name="Line 18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67" name="Line 19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3945" y="2601"/>
                <a:ext cx="1147" cy="1645"/>
                <a:chOff x="1776" y="2016"/>
                <a:chExt cx="1152" cy="1152"/>
              </a:xfrm>
            </p:grpSpPr>
            <p:sp>
              <p:nvSpPr>
                <p:cNvPr id="795669" name="Oval 21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70" name="Line 22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71" name="Line 23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4456" y="2774"/>
                <a:ext cx="1049" cy="1739"/>
                <a:chOff x="1776" y="2016"/>
                <a:chExt cx="1152" cy="1152"/>
              </a:xfrm>
            </p:grpSpPr>
            <p:sp>
              <p:nvSpPr>
                <p:cNvPr id="795673" name="Oval 2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74" name="Line 2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75" name="Line 2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4868" y="3053"/>
                <a:ext cx="1147" cy="1645"/>
                <a:chOff x="1776" y="2016"/>
                <a:chExt cx="1152" cy="1152"/>
              </a:xfrm>
            </p:grpSpPr>
            <p:sp>
              <p:nvSpPr>
                <p:cNvPr id="795677" name="Oval 2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78" name="Line 3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79" name="Line 3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5179" y="3405"/>
                <a:ext cx="1391" cy="1391"/>
                <a:chOff x="1776" y="2016"/>
                <a:chExt cx="1152" cy="1152"/>
              </a:xfrm>
            </p:grpSpPr>
            <p:sp>
              <p:nvSpPr>
                <p:cNvPr id="795681" name="Oval 33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82" name="Line 34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83" name="Line 35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-1745" y="136"/>
              <a:ext cx="4696" cy="2845"/>
              <a:chOff x="1874" y="1951"/>
              <a:chExt cx="4696" cy="2845"/>
            </a:xfrm>
          </p:grpSpPr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 rot="5400000">
                <a:off x="2123" y="1702"/>
                <a:ext cx="1147" cy="1645"/>
                <a:chOff x="1776" y="2016"/>
                <a:chExt cx="1152" cy="1152"/>
              </a:xfrm>
            </p:grpSpPr>
            <p:sp>
              <p:nvSpPr>
                <p:cNvPr id="795686" name="Oval 38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87" name="Line 39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88" name="Line 40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 rot="5400000">
                <a:off x="2637" y="1873"/>
                <a:ext cx="1049" cy="1739"/>
                <a:chOff x="1776" y="2016"/>
                <a:chExt cx="1152" cy="1152"/>
              </a:xfrm>
            </p:grpSpPr>
            <p:sp>
              <p:nvSpPr>
                <p:cNvPr id="795690" name="Oval 42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91" name="Line 43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92" name="Line 44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5" name="Group 45"/>
              <p:cNvGrpSpPr>
                <a:grpSpLocks/>
              </p:cNvGrpSpPr>
              <p:nvPr/>
            </p:nvGrpSpPr>
            <p:grpSpPr bwMode="auto">
              <a:xfrm rot="5400000">
                <a:off x="3042" y="2147"/>
                <a:ext cx="1147" cy="1645"/>
                <a:chOff x="1776" y="2016"/>
                <a:chExt cx="1152" cy="1152"/>
              </a:xfrm>
            </p:grpSpPr>
            <p:sp>
              <p:nvSpPr>
                <p:cNvPr id="795694" name="Oval 46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95" name="Line 47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96" name="Line 48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Group 49"/>
              <p:cNvGrpSpPr>
                <a:grpSpLocks/>
              </p:cNvGrpSpPr>
              <p:nvPr/>
            </p:nvGrpSpPr>
            <p:grpSpPr bwMode="auto">
              <a:xfrm>
                <a:off x="3348" y="2474"/>
                <a:ext cx="1391" cy="1391"/>
                <a:chOff x="1776" y="2016"/>
                <a:chExt cx="1152" cy="1152"/>
              </a:xfrm>
            </p:grpSpPr>
            <p:sp>
              <p:nvSpPr>
                <p:cNvPr id="795698" name="Oval 50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699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00" name="Line 52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Group 53"/>
              <p:cNvGrpSpPr>
                <a:grpSpLocks/>
              </p:cNvGrpSpPr>
              <p:nvPr/>
            </p:nvGrpSpPr>
            <p:grpSpPr bwMode="auto">
              <a:xfrm>
                <a:off x="3945" y="2601"/>
                <a:ext cx="1147" cy="1645"/>
                <a:chOff x="1776" y="2016"/>
                <a:chExt cx="1152" cy="1152"/>
              </a:xfrm>
            </p:grpSpPr>
            <p:sp>
              <p:nvSpPr>
                <p:cNvPr id="795702" name="Oval 54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03" name="Line 55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04" name="Line 56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" name="Group 57"/>
              <p:cNvGrpSpPr>
                <a:grpSpLocks/>
              </p:cNvGrpSpPr>
              <p:nvPr/>
            </p:nvGrpSpPr>
            <p:grpSpPr bwMode="auto">
              <a:xfrm>
                <a:off x="4456" y="2774"/>
                <a:ext cx="1049" cy="1739"/>
                <a:chOff x="1776" y="2016"/>
                <a:chExt cx="1152" cy="1152"/>
              </a:xfrm>
            </p:grpSpPr>
            <p:sp>
              <p:nvSpPr>
                <p:cNvPr id="795706" name="Oval 58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07" name="Line 59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08" name="Line 60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" name="Group 61"/>
              <p:cNvGrpSpPr>
                <a:grpSpLocks/>
              </p:cNvGrpSpPr>
              <p:nvPr/>
            </p:nvGrpSpPr>
            <p:grpSpPr bwMode="auto">
              <a:xfrm>
                <a:off x="4868" y="3053"/>
                <a:ext cx="1147" cy="1645"/>
                <a:chOff x="1776" y="2016"/>
                <a:chExt cx="1152" cy="1152"/>
              </a:xfrm>
            </p:grpSpPr>
            <p:sp>
              <p:nvSpPr>
                <p:cNvPr id="795710" name="Oval 62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11" name="Line 63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12" name="Line 64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" name="Group 65"/>
              <p:cNvGrpSpPr>
                <a:grpSpLocks/>
              </p:cNvGrpSpPr>
              <p:nvPr/>
            </p:nvGrpSpPr>
            <p:grpSpPr bwMode="auto">
              <a:xfrm>
                <a:off x="5179" y="3405"/>
                <a:ext cx="1391" cy="1391"/>
                <a:chOff x="1776" y="2016"/>
                <a:chExt cx="1152" cy="1152"/>
              </a:xfrm>
            </p:grpSpPr>
            <p:sp>
              <p:nvSpPr>
                <p:cNvPr id="795714" name="Oval 66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15" name="Line 67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16" name="Line 68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1" name="Group 69"/>
            <p:cNvGrpSpPr>
              <a:grpSpLocks/>
            </p:cNvGrpSpPr>
            <p:nvPr/>
          </p:nvGrpSpPr>
          <p:grpSpPr bwMode="auto">
            <a:xfrm>
              <a:off x="1874" y="1951"/>
              <a:ext cx="4696" cy="2845"/>
              <a:chOff x="1874" y="1951"/>
              <a:chExt cx="4696" cy="2845"/>
            </a:xfrm>
          </p:grpSpPr>
          <p:grpSp>
            <p:nvGrpSpPr>
              <p:cNvPr id="22" name="Group 70"/>
              <p:cNvGrpSpPr>
                <a:grpSpLocks/>
              </p:cNvGrpSpPr>
              <p:nvPr/>
            </p:nvGrpSpPr>
            <p:grpSpPr bwMode="auto">
              <a:xfrm rot="5400000">
                <a:off x="2123" y="1702"/>
                <a:ext cx="1147" cy="1645"/>
                <a:chOff x="1776" y="2016"/>
                <a:chExt cx="1152" cy="1152"/>
              </a:xfrm>
            </p:grpSpPr>
            <p:sp>
              <p:nvSpPr>
                <p:cNvPr id="795719" name="Oval 71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20" name="Line 72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21" name="Line 73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3" name="Group 74"/>
              <p:cNvGrpSpPr>
                <a:grpSpLocks/>
              </p:cNvGrpSpPr>
              <p:nvPr/>
            </p:nvGrpSpPr>
            <p:grpSpPr bwMode="auto">
              <a:xfrm rot="5400000">
                <a:off x="2637" y="1873"/>
                <a:ext cx="1049" cy="1739"/>
                <a:chOff x="1776" y="2016"/>
                <a:chExt cx="1152" cy="1152"/>
              </a:xfrm>
            </p:grpSpPr>
            <p:sp>
              <p:nvSpPr>
                <p:cNvPr id="795723" name="Oval 7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24" name="Line 7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25" name="Line 7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" name="Group 78"/>
              <p:cNvGrpSpPr>
                <a:grpSpLocks/>
              </p:cNvGrpSpPr>
              <p:nvPr/>
            </p:nvGrpSpPr>
            <p:grpSpPr bwMode="auto">
              <a:xfrm rot="5400000">
                <a:off x="3042" y="2147"/>
                <a:ext cx="1147" cy="1645"/>
                <a:chOff x="1776" y="2016"/>
                <a:chExt cx="1152" cy="1152"/>
              </a:xfrm>
            </p:grpSpPr>
            <p:sp>
              <p:nvSpPr>
                <p:cNvPr id="795727" name="Oval 7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28" name="Line 8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29" name="Line 8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" name="Group 82"/>
              <p:cNvGrpSpPr>
                <a:grpSpLocks/>
              </p:cNvGrpSpPr>
              <p:nvPr/>
            </p:nvGrpSpPr>
            <p:grpSpPr bwMode="auto">
              <a:xfrm>
                <a:off x="3348" y="2474"/>
                <a:ext cx="1391" cy="1391"/>
                <a:chOff x="1776" y="2016"/>
                <a:chExt cx="1152" cy="1152"/>
              </a:xfrm>
            </p:grpSpPr>
            <p:sp>
              <p:nvSpPr>
                <p:cNvPr id="795731" name="Oval 83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32" name="Line 84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33" name="Line 85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" name="Group 86"/>
              <p:cNvGrpSpPr>
                <a:grpSpLocks/>
              </p:cNvGrpSpPr>
              <p:nvPr/>
            </p:nvGrpSpPr>
            <p:grpSpPr bwMode="auto">
              <a:xfrm>
                <a:off x="3945" y="2601"/>
                <a:ext cx="1147" cy="1645"/>
                <a:chOff x="1776" y="2016"/>
                <a:chExt cx="1152" cy="1152"/>
              </a:xfrm>
            </p:grpSpPr>
            <p:sp>
              <p:nvSpPr>
                <p:cNvPr id="795735" name="Oval 87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36" name="Line 88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37" name="Line 89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" name="Group 90"/>
              <p:cNvGrpSpPr>
                <a:grpSpLocks/>
              </p:cNvGrpSpPr>
              <p:nvPr/>
            </p:nvGrpSpPr>
            <p:grpSpPr bwMode="auto">
              <a:xfrm>
                <a:off x="4456" y="2774"/>
                <a:ext cx="1049" cy="1739"/>
                <a:chOff x="1776" y="2016"/>
                <a:chExt cx="1152" cy="1152"/>
              </a:xfrm>
            </p:grpSpPr>
            <p:sp>
              <p:nvSpPr>
                <p:cNvPr id="795739" name="Oval 91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40" name="Line 92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41" name="Line 93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Group 94"/>
              <p:cNvGrpSpPr>
                <a:grpSpLocks/>
              </p:cNvGrpSpPr>
              <p:nvPr/>
            </p:nvGrpSpPr>
            <p:grpSpPr bwMode="auto">
              <a:xfrm>
                <a:off x="4868" y="3053"/>
                <a:ext cx="1147" cy="1645"/>
                <a:chOff x="1776" y="2016"/>
                <a:chExt cx="1152" cy="1152"/>
              </a:xfrm>
            </p:grpSpPr>
            <p:sp>
              <p:nvSpPr>
                <p:cNvPr id="795743" name="Oval 95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44" name="Line 96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45" name="Line 9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" name="Group 98"/>
              <p:cNvGrpSpPr>
                <a:grpSpLocks/>
              </p:cNvGrpSpPr>
              <p:nvPr/>
            </p:nvGrpSpPr>
            <p:grpSpPr bwMode="auto">
              <a:xfrm>
                <a:off x="5179" y="3405"/>
                <a:ext cx="1391" cy="1391"/>
                <a:chOff x="1776" y="2016"/>
                <a:chExt cx="1152" cy="1152"/>
              </a:xfrm>
            </p:grpSpPr>
            <p:sp>
              <p:nvSpPr>
                <p:cNvPr id="795747" name="Oval 99"/>
                <p:cNvSpPr>
                  <a:spLocks noChangeArrowheads="1"/>
                </p:cNvSpPr>
                <p:nvPr/>
              </p:nvSpPr>
              <p:spPr bwMode="auto">
                <a:xfrm>
                  <a:off x="1776" y="2016"/>
                  <a:ext cx="1152" cy="1152"/>
                </a:xfrm>
                <a:prstGeom prst="ellipse">
                  <a:avLst/>
                </a:prstGeom>
                <a:solidFill>
                  <a:schemeClr val="bg1">
                    <a:alpha val="80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48" name="Line 100"/>
                <p:cNvSpPr>
                  <a:spLocks noChangeShapeType="1"/>
                </p:cNvSpPr>
                <p:nvPr/>
              </p:nvSpPr>
              <p:spPr bwMode="auto">
                <a:xfrm>
                  <a:off x="2352" y="2016"/>
                  <a:ext cx="0" cy="1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749" name="Line 101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115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95750" name="Oval 102"/>
          <p:cNvSpPr>
            <a:spLocks noChangeArrowheads="1"/>
          </p:cNvSpPr>
          <p:nvPr/>
        </p:nvSpPr>
        <p:spPr bwMode="auto">
          <a:xfrm rot="5400000">
            <a:off x="4189413" y="2973388"/>
            <a:ext cx="1666875" cy="2759075"/>
          </a:xfrm>
          <a:prstGeom prst="ellipse">
            <a:avLst/>
          </a:prstGeom>
          <a:solidFill>
            <a:srgbClr val="66CCFF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95751" name="Line 103"/>
          <p:cNvSpPr>
            <a:spLocks noChangeShapeType="1"/>
          </p:cNvSpPr>
          <p:nvPr/>
        </p:nvSpPr>
        <p:spPr bwMode="auto">
          <a:xfrm>
            <a:off x="706438" y="2170113"/>
            <a:ext cx="7502525" cy="3762375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30" name="Group 104"/>
          <p:cNvGrpSpPr>
            <a:grpSpLocks/>
          </p:cNvGrpSpPr>
          <p:nvPr/>
        </p:nvGrpSpPr>
        <p:grpSpPr bwMode="auto">
          <a:xfrm>
            <a:off x="3924300" y="3238500"/>
            <a:ext cx="2187575" cy="2187575"/>
            <a:chOff x="1560" y="1600"/>
            <a:chExt cx="1378" cy="1378"/>
          </a:xfrm>
        </p:grpSpPr>
        <p:sp>
          <p:nvSpPr>
            <p:cNvPr id="795753" name="Line 105"/>
            <p:cNvSpPr>
              <a:spLocks noChangeShapeType="1"/>
            </p:cNvSpPr>
            <p:nvPr/>
          </p:nvSpPr>
          <p:spPr bwMode="auto">
            <a:xfrm>
              <a:off x="1560" y="2292"/>
              <a:ext cx="13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54" name="Line 106"/>
            <p:cNvSpPr>
              <a:spLocks noChangeShapeType="1"/>
            </p:cNvSpPr>
            <p:nvPr/>
          </p:nvSpPr>
          <p:spPr bwMode="auto">
            <a:xfrm>
              <a:off x="2256" y="1602"/>
              <a:ext cx="0" cy="1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55" name="Oval 107"/>
            <p:cNvSpPr>
              <a:spLocks noChangeArrowheads="1"/>
            </p:cNvSpPr>
            <p:nvPr/>
          </p:nvSpPr>
          <p:spPr bwMode="auto">
            <a:xfrm>
              <a:off x="1560" y="1600"/>
              <a:ext cx="1378" cy="13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110"/>
          <p:cNvGrpSpPr>
            <a:grpSpLocks/>
          </p:cNvGrpSpPr>
          <p:nvPr/>
        </p:nvGrpSpPr>
        <p:grpSpPr bwMode="auto">
          <a:xfrm>
            <a:off x="4821238" y="3230563"/>
            <a:ext cx="371475" cy="496887"/>
            <a:chOff x="524" y="1780"/>
            <a:chExt cx="382" cy="511"/>
          </a:xfrm>
        </p:grpSpPr>
        <p:sp>
          <p:nvSpPr>
            <p:cNvPr id="795759" name="Oval 111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60" name="Arc 112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61" name="Arc 113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95648" name="Group 114"/>
          <p:cNvGrpSpPr>
            <a:grpSpLocks/>
          </p:cNvGrpSpPr>
          <p:nvPr/>
        </p:nvGrpSpPr>
        <p:grpSpPr bwMode="auto">
          <a:xfrm>
            <a:off x="6183313" y="4041775"/>
            <a:ext cx="371475" cy="496888"/>
            <a:chOff x="524" y="1780"/>
            <a:chExt cx="382" cy="511"/>
          </a:xfrm>
        </p:grpSpPr>
        <p:sp>
          <p:nvSpPr>
            <p:cNvPr id="795763" name="Oval 115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64" name="Arc 116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65" name="Arc 117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95649" name="Group 118"/>
          <p:cNvGrpSpPr>
            <a:grpSpLocks/>
          </p:cNvGrpSpPr>
          <p:nvPr/>
        </p:nvGrpSpPr>
        <p:grpSpPr bwMode="auto">
          <a:xfrm>
            <a:off x="4838700" y="4851400"/>
            <a:ext cx="371475" cy="496888"/>
            <a:chOff x="524" y="1780"/>
            <a:chExt cx="382" cy="511"/>
          </a:xfrm>
        </p:grpSpPr>
        <p:sp>
          <p:nvSpPr>
            <p:cNvPr id="795767" name="Oval 119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68" name="Arc 120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69" name="Arc 121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95650" name="Group 122"/>
          <p:cNvGrpSpPr>
            <a:grpSpLocks/>
          </p:cNvGrpSpPr>
          <p:nvPr/>
        </p:nvGrpSpPr>
        <p:grpSpPr bwMode="auto">
          <a:xfrm>
            <a:off x="3470275" y="4041775"/>
            <a:ext cx="371475" cy="496888"/>
            <a:chOff x="524" y="1780"/>
            <a:chExt cx="382" cy="511"/>
          </a:xfrm>
        </p:grpSpPr>
        <p:sp>
          <p:nvSpPr>
            <p:cNvPr id="795771" name="Oval 123"/>
            <p:cNvSpPr>
              <a:spLocks noChangeArrowheads="1"/>
            </p:cNvSpPr>
            <p:nvPr/>
          </p:nvSpPr>
          <p:spPr bwMode="auto">
            <a:xfrm>
              <a:off x="524" y="1909"/>
              <a:ext cx="382" cy="3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72" name="Arc 124"/>
            <p:cNvSpPr>
              <a:spLocks/>
            </p:cNvSpPr>
            <p:nvPr/>
          </p:nvSpPr>
          <p:spPr bwMode="auto">
            <a:xfrm rot="1950791" flipH="1" flipV="1">
              <a:off x="709" y="1780"/>
              <a:ext cx="53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17"/>
                <a:gd name="T1" fmla="*/ 0 h 21600"/>
                <a:gd name="T2" fmla="*/ 20317 w 20317"/>
                <a:gd name="T3" fmla="*/ 14266 h 21600"/>
                <a:gd name="T4" fmla="*/ 0 w 203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17" h="21600" fill="none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1" y="0"/>
                    <a:pt x="17226" y="5705"/>
                    <a:pt x="20316" y="142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95773" name="Arc 125"/>
            <p:cNvSpPr>
              <a:spLocks/>
            </p:cNvSpPr>
            <p:nvPr/>
          </p:nvSpPr>
          <p:spPr bwMode="auto">
            <a:xfrm rot="3575698" flipV="1">
              <a:off x="683" y="1907"/>
              <a:ext cx="71" cy="97"/>
            </a:xfrm>
            <a:custGeom>
              <a:avLst/>
              <a:gdLst>
                <a:gd name="G0" fmla="+- 2073 0 0"/>
                <a:gd name="G1" fmla="+- 21600 0 0"/>
                <a:gd name="G2" fmla="+- 21600 0 0"/>
                <a:gd name="T0" fmla="*/ 0 w 23673"/>
                <a:gd name="T1" fmla="*/ 100 h 26742"/>
                <a:gd name="T2" fmla="*/ 23052 w 23673"/>
                <a:gd name="T3" fmla="*/ 26742 h 26742"/>
                <a:gd name="T4" fmla="*/ 2073 w 23673"/>
                <a:gd name="T5" fmla="*/ 21600 h 26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673" h="26742" fill="none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</a:path>
                <a:path w="23673" h="26742" stroke="0" extrusionOk="0">
                  <a:moveTo>
                    <a:pt x="-1" y="99"/>
                  </a:moveTo>
                  <a:cubicBezTo>
                    <a:pt x="688" y="33"/>
                    <a:pt x="1380" y="-1"/>
                    <a:pt x="2073" y="0"/>
                  </a:cubicBezTo>
                  <a:cubicBezTo>
                    <a:pt x="14002" y="0"/>
                    <a:pt x="23673" y="9670"/>
                    <a:pt x="23673" y="21600"/>
                  </a:cubicBezTo>
                  <a:cubicBezTo>
                    <a:pt x="23673" y="23332"/>
                    <a:pt x="23464" y="25059"/>
                    <a:pt x="23052" y="26742"/>
                  </a:cubicBezTo>
                  <a:lnTo>
                    <a:pt x="2073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7" name="Rectangle 102"/>
          <p:cNvSpPr>
            <a:spLocks noGrp="1" noChangeArrowheads="1"/>
          </p:cNvSpPr>
          <p:nvPr>
            <p:ph type="title"/>
          </p:nvPr>
        </p:nvSpPr>
        <p:spPr>
          <a:xfrm>
            <a:off x="676275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b="1" dirty="0" smtClean="0">
                <a:solidFill>
                  <a:srgbClr val="0000FF"/>
                </a:solidFill>
              </a:rPr>
              <a:t>Gravitational wave</a:t>
            </a:r>
            <a:endParaRPr lang="ja-JP" altLang="en-US" b="1" dirty="0" smtClean="0">
              <a:solidFill>
                <a:srgbClr val="0000FF"/>
              </a:solidFill>
            </a:endParaRPr>
          </a:p>
        </p:txBody>
      </p:sp>
      <p:sp>
        <p:nvSpPr>
          <p:cNvPr id="128" name="Rectangle 110"/>
          <p:cNvSpPr txBox="1">
            <a:spLocks noChangeArrowheads="1"/>
          </p:cNvSpPr>
          <p:nvPr/>
        </p:nvSpPr>
        <p:spPr>
          <a:xfrm>
            <a:off x="4211954" y="1448747"/>
            <a:ext cx="4622483" cy="1260161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rgbClr val="00FF00"/>
                </a:solidFill>
              </a:rPr>
              <a:t>Predicted by A. Einstein</a:t>
            </a:r>
            <a:endParaRPr lang="ja-JP" altLang="en-US" dirty="0" smtClean="0">
              <a:solidFill>
                <a:srgbClr val="00FF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Not yet detected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30" name="Rectangle 110"/>
          <p:cNvSpPr txBox="1">
            <a:spLocks noChangeArrowheads="1"/>
          </p:cNvSpPr>
          <p:nvPr/>
        </p:nvSpPr>
        <p:spPr>
          <a:xfrm>
            <a:off x="71425" y="5589276"/>
            <a:ext cx="5400690" cy="109759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smtClean="0">
                <a:solidFill>
                  <a:prstClr val="black"/>
                </a:solidFill>
              </a:rPr>
              <a:t>Tidal space distortion of </a:t>
            </a:r>
            <a:r>
              <a:rPr lang="en-US" altLang="ja-JP" sz="2800" smtClean="0">
                <a:solidFill>
                  <a:prstClr val="black"/>
                </a:solidFill>
                <a:sym typeface="Symbol"/>
              </a:rPr>
              <a:t></a:t>
            </a:r>
            <a:r>
              <a:rPr lang="en-US" altLang="ja-JP" sz="2800" smtClean="0">
                <a:solidFill>
                  <a:prstClr val="black"/>
                </a:solidFill>
              </a:rPr>
              <a:t>10</a:t>
            </a:r>
            <a:r>
              <a:rPr lang="en-US" altLang="ja-JP" sz="2800" baseline="30000" smtClean="0">
                <a:solidFill>
                  <a:prstClr val="black"/>
                </a:solidFill>
              </a:rPr>
              <a:t>-22</a:t>
            </a:r>
          </a:p>
          <a:p>
            <a:r>
              <a:rPr lang="en-US" altLang="ja-JP" sz="2800" smtClean="0">
                <a:solidFill>
                  <a:prstClr val="black"/>
                </a:solidFill>
              </a:rPr>
              <a:t>Propagates at the speed of light</a:t>
            </a:r>
            <a:endParaRPr lang="ja-JP" altLang="en-US" sz="2800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95750"/>
                                        </p:tgtEl>
                                      </p:cBhvr>
                                      <p:by x="100000" y="16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795750"/>
                                        </p:tgtEl>
                                      </p:cBhvr>
                                      <p:by x="59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62743 0.4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" y="2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3.88889E-6 -0.0745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05452 -2.96296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95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0.0715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95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0552 -2.96296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795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750" grpId="0" animBg="1"/>
      <p:bldP spid="79575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GEO600, </a:t>
            </a:r>
            <a:r>
              <a:rPr lang="de-DE" dirty="0" err="1" smtClean="0"/>
              <a:t>Virgo</a:t>
            </a:r>
            <a:r>
              <a:rPr lang="de-DE" dirty="0" smtClean="0"/>
              <a:t>, LIGO </a:t>
            </a:r>
            <a:r>
              <a:rPr lang="de-DE" dirty="0" err="1" smtClean="0"/>
              <a:t>Sensitivities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847819"/>
            <a:ext cx="7558360" cy="601018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524328" y="4541058"/>
            <a:ext cx="1614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2000" b="1" dirty="0" smtClean="0">
                <a:solidFill>
                  <a:srgbClr val="A50021"/>
                </a:solidFill>
              </a:rPr>
              <a:t>GEO600 2014</a:t>
            </a:r>
            <a:endParaRPr kumimoji="0" lang="de-DE" sz="2000" b="1" dirty="0">
              <a:solidFill>
                <a:srgbClr val="A5002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524328" y="5045114"/>
            <a:ext cx="1614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2000" b="1" dirty="0" smtClean="0">
                <a:solidFill>
                  <a:prstClr val="black"/>
                </a:solidFill>
              </a:rPr>
              <a:t>GEO600 2015</a:t>
            </a:r>
            <a:endParaRPr kumimoji="0" lang="de-DE" sz="2000" b="1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27784" y="3995772"/>
            <a:ext cx="1609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2000" b="1" dirty="0" smtClean="0">
                <a:solidFill>
                  <a:srgbClr val="FF0000"/>
                </a:solidFill>
              </a:rPr>
              <a:t>GEO600 2012</a:t>
            </a:r>
            <a:endParaRPr kumimoji="0" lang="de-DE" sz="2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31137" y="6093296"/>
            <a:ext cx="6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2000" b="1" dirty="0" smtClean="0">
                <a:solidFill>
                  <a:srgbClr val="008000"/>
                </a:solidFill>
              </a:rPr>
              <a:t>LIGO</a:t>
            </a:r>
            <a:endParaRPr kumimoji="0" lang="de-DE" sz="2000" b="1" dirty="0">
              <a:solidFill>
                <a:srgbClr val="008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68396" y="5363924"/>
            <a:ext cx="749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2000" b="1" dirty="0" err="1" smtClean="0">
                <a:solidFill>
                  <a:srgbClr val="0000FF"/>
                </a:solidFill>
              </a:rPr>
              <a:t>Virgo</a:t>
            </a:r>
            <a:endParaRPr kumimoji="0" lang="de-DE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28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5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8839200" cy="4083050"/>
          </a:xfrm>
          <a:prstGeom prst="rect">
            <a:avLst/>
          </a:prstGeom>
          <a:noFill/>
        </p:spPr>
      </p:pic>
      <p:sp>
        <p:nvSpPr>
          <p:cNvPr id="1773571" name="Rectangle 3"/>
          <p:cNvSpPr>
            <a:spLocks noGrp="1" noChangeArrowheads="1"/>
          </p:cNvSpPr>
          <p:nvPr>
            <p:ph type="title"/>
          </p:nvPr>
        </p:nvSpPr>
        <p:spPr>
          <a:xfrm>
            <a:off x="984250" y="228600"/>
            <a:ext cx="7289800" cy="698500"/>
          </a:xfrm>
          <a:noFill/>
          <a:ln/>
        </p:spPr>
        <p:txBody>
          <a:bodyPr>
            <a:noAutofit/>
          </a:bodyPr>
          <a:lstStyle/>
          <a:p>
            <a:r>
              <a:rPr lang="en-US" dirty="0" smtClean="0"/>
              <a:t>Squeezed Light </a:t>
            </a:r>
            <a:r>
              <a:rPr lang="en-US" dirty="0"/>
              <a:t>in Hannover</a:t>
            </a:r>
          </a:p>
        </p:txBody>
      </p:sp>
    </p:spTree>
    <p:extLst>
      <p:ext uri="{BB962C8B-B14F-4D97-AF65-F5344CB8AC3E}">
        <p14:creationId xmlns:p14="http://schemas.microsoft.com/office/powerpoint/2010/main" val="1834742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800" y="2023432"/>
            <a:ext cx="6480000" cy="46459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6481" y="0"/>
            <a:ext cx="8228160" cy="2060848"/>
          </a:xfrm>
          <a:ln/>
        </p:spPr>
        <p:txBody>
          <a:bodyPr>
            <a:normAutofit/>
          </a:bodyPr>
          <a:lstStyle/>
          <a:p>
            <a:pPr>
              <a:lnSpc>
                <a:spcPct val="104000"/>
              </a:lnSpc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GB" dirty="0"/>
              <a:t>Squeezing result so far: </a:t>
            </a:r>
            <a:r>
              <a:rPr lang="en-GB" dirty="0" smtClean="0"/>
              <a:t>3.4dB</a:t>
            </a:r>
            <a:br>
              <a:rPr lang="en-GB" dirty="0" smtClean="0"/>
            </a:br>
            <a:r>
              <a:rPr lang="en-GB" sz="3556" dirty="0" smtClean="0"/>
              <a:t>3-times increase in observable volume!</a:t>
            </a:r>
            <a:br>
              <a:rPr lang="en-GB" sz="3556" dirty="0" smtClean="0"/>
            </a:br>
            <a:r>
              <a:rPr lang="en-GB" sz="3556" dirty="0" smtClean="0">
                <a:solidFill>
                  <a:srgbClr val="07072A"/>
                </a:solidFill>
              </a:rPr>
              <a:t>Problem in Space: Optical Losses!</a:t>
            </a:r>
            <a:endParaRPr lang="en-GB" sz="3556" dirty="0">
              <a:solidFill>
                <a:srgbClr val="07072A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51920" y="6497983"/>
            <a:ext cx="1720800" cy="315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457200">
              <a:lnSpc>
                <a:spcPct val="104000"/>
              </a:lnSpc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kumimoji="0" lang="en-GB" sz="2000" dirty="0">
                <a:solidFill>
                  <a:srgbClr val="000000"/>
                </a:solidFill>
                <a:ea typeface="msgothic" charset="0"/>
                <a:cs typeface="msgothic" charset="0"/>
              </a:rPr>
              <a:t>Frequency [Hz]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16200000">
            <a:off x="-573966" y="3351973"/>
            <a:ext cx="2394972" cy="380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>
              <a:lnSpc>
                <a:spcPct val="104000"/>
              </a:lnSpc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kumimoji="0" lang="en-GB" sz="2000" dirty="0">
                <a:solidFill>
                  <a:srgbClr val="000000"/>
                </a:solidFill>
                <a:ea typeface="msgothic" charset="0"/>
                <a:cs typeface="msgothic" charset="0"/>
              </a:rPr>
              <a:t>Strain [1/sqrt(Hz)]</a:t>
            </a:r>
          </a:p>
        </p:txBody>
      </p:sp>
    </p:spTree>
    <p:extLst>
      <p:ext uri="{BB962C8B-B14F-4D97-AF65-F5344CB8AC3E}">
        <p14:creationId xmlns:p14="http://schemas.microsoft.com/office/powerpoint/2010/main" val="572994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dirty="0" smtClean="0"/>
              <a:t>KAGRA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1985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0" t="20532" r="9245" b="-706"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/>
          <p:nvPr/>
        </p:nvCxnSpPr>
        <p:spPr>
          <a:xfrm flipH="1">
            <a:off x="5214946" y="2329132"/>
            <a:ext cx="625137" cy="8903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32"/>
          <p:cNvSpPr txBox="1">
            <a:spLocks noChangeArrowheads="1"/>
          </p:cNvSpPr>
          <p:nvPr/>
        </p:nvSpPr>
        <p:spPr bwMode="auto">
          <a:xfrm rot="-1820034">
            <a:off x="5560460" y="4219615"/>
            <a:ext cx="647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</a:rPr>
              <a:t>3km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33"/>
          <p:cNvSpPr txBox="1">
            <a:spLocks noChangeArrowheads="1"/>
          </p:cNvSpPr>
          <p:nvPr/>
        </p:nvSpPr>
        <p:spPr bwMode="auto">
          <a:xfrm rot="3674564">
            <a:off x="2508019" y="3470347"/>
            <a:ext cx="646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</a:rPr>
              <a:t>3km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9921975">
            <a:off x="6277262" y="3433472"/>
            <a:ext cx="1875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pc="600" dirty="0" smtClean="0">
                <a:solidFill>
                  <a:prstClr val="black"/>
                </a:solidFill>
              </a:rPr>
              <a:t> K A G R A</a:t>
            </a:r>
            <a:endParaRPr lang="ja-JP" altLang="en-US" spc="600" dirty="0">
              <a:solidFill>
                <a:prstClr val="black"/>
              </a:solidFill>
            </a:endParaRPr>
          </a:p>
        </p:txBody>
      </p:sp>
      <p:pic>
        <p:nvPicPr>
          <p:cNvPr id="17" name="Picture 2" descr="sk_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678" y="1728711"/>
            <a:ext cx="1400516" cy="1055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2" name="直線コネクタ 31"/>
          <p:cNvCxnSpPr/>
          <p:nvPr/>
        </p:nvCxnSpPr>
        <p:spPr>
          <a:xfrm>
            <a:off x="4283968" y="5589240"/>
            <a:ext cx="1080120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 flipV="1">
            <a:off x="827584" y="1124744"/>
            <a:ext cx="936104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578970" y="1005474"/>
            <a:ext cx="204825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solidFill>
                  <a:prstClr val="black"/>
                </a:solidFill>
              </a:rPr>
              <a:t>Mozumi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 Entrance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453306" y="6220623"/>
            <a:ext cx="239354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Shin-</a:t>
            </a:r>
            <a:r>
              <a:rPr lang="en-US" altLang="ja-JP" sz="2000" b="1" dirty="0" err="1" smtClean="0">
                <a:solidFill>
                  <a:prstClr val="black"/>
                </a:solidFill>
              </a:rPr>
              <a:t>atotsu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 Entrance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3948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Location (</a:t>
            </a:r>
            <a:r>
              <a:rPr lang="en-US" altLang="ja-JP" dirty="0" err="1" smtClean="0"/>
              <a:t>Kamioka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05762" y="2733775"/>
            <a:ext cx="220765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Super-</a:t>
            </a:r>
            <a:r>
              <a:rPr lang="en-US" altLang="ja-JP" sz="2000" b="1" dirty="0" err="1" smtClean="0">
                <a:solidFill>
                  <a:prstClr val="black"/>
                </a:solidFill>
              </a:rPr>
              <a:t>Kamiokande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16045" y="2751154"/>
            <a:ext cx="67197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CLIO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4356340" y="2475781"/>
            <a:ext cx="491705" cy="9402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C:\Users\Seiji Kawamura\Documents\データ\論文・雑誌・印刷物\本・一般雑誌\レーザー研究_20081002\Figure\CLI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276" y="1728414"/>
            <a:ext cx="1593826" cy="10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Seiji Kawamura\Desktop\日本地~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02765"/>
            <a:ext cx="2955235" cy="29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83531" y="5607843"/>
            <a:ext cx="105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◎</a:t>
            </a:r>
            <a:r>
              <a:rPr lang="en-US" altLang="ja-JP" b="1" dirty="0" smtClean="0">
                <a:solidFill>
                  <a:prstClr val="black"/>
                </a:solidFill>
              </a:rPr>
              <a:t>Tokyo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07192" y="5484018"/>
            <a:ext cx="125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solidFill>
                  <a:prstClr val="black"/>
                </a:solidFill>
              </a:rPr>
              <a:t>Kamioka</a:t>
            </a:r>
            <a:r>
              <a:rPr lang="ja-JP" altLang="en-US" b="1" dirty="0" smtClean="0">
                <a:solidFill>
                  <a:srgbClr val="FF0000"/>
                </a:solidFill>
              </a:rPr>
              <a:t>◎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7050157" y="4219557"/>
            <a:ext cx="2093843" cy="2638443"/>
            <a:chOff x="33408" y="3744416"/>
            <a:chExt cx="2378352" cy="2996952"/>
          </a:xfrm>
        </p:grpSpPr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" y="3744416"/>
              <a:ext cx="2378352" cy="2996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284928" y="4608512"/>
              <a:ext cx="16346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Toyama airport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フリーフォーム 44"/>
            <p:cNvSpPr/>
            <p:nvPr/>
          </p:nvSpPr>
          <p:spPr>
            <a:xfrm>
              <a:off x="1194943" y="5011422"/>
              <a:ext cx="528075" cy="1526060"/>
            </a:xfrm>
            <a:custGeom>
              <a:avLst/>
              <a:gdLst>
                <a:gd name="connsiteX0" fmla="*/ 0 w 528075"/>
                <a:gd name="connsiteY0" fmla="*/ 0 h 1526060"/>
                <a:gd name="connsiteX1" fmla="*/ 111211 w 528075"/>
                <a:gd name="connsiteY1" fmla="*/ 6178 h 1526060"/>
                <a:gd name="connsiteX2" fmla="*/ 135924 w 528075"/>
                <a:gd name="connsiteY2" fmla="*/ 12357 h 1526060"/>
                <a:gd name="connsiteX3" fmla="*/ 123568 w 528075"/>
                <a:gd name="connsiteY3" fmla="*/ 92676 h 1526060"/>
                <a:gd name="connsiteX4" fmla="*/ 117389 w 528075"/>
                <a:gd name="connsiteY4" fmla="*/ 117389 h 1526060"/>
                <a:gd name="connsiteX5" fmla="*/ 105033 w 528075"/>
                <a:gd name="connsiteY5" fmla="*/ 154460 h 1526060"/>
                <a:gd name="connsiteX6" fmla="*/ 92676 w 528075"/>
                <a:gd name="connsiteY6" fmla="*/ 284205 h 1526060"/>
                <a:gd name="connsiteX7" fmla="*/ 86497 w 528075"/>
                <a:gd name="connsiteY7" fmla="*/ 383060 h 1526060"/>
                <a:gd name="connsiteX8" fmla="*/ 92676 w 528075"/>
                <a:gd name="connsiteY8" fmla="*/ 475735 h 1526060"/>
                <a:gd name="connsiteX9" fmla="*/ 117389 w 528075"/>
                <a:gd name="connsiteY9" fmla="*/ 494270 h 1526060"/>
                <a:gd name="connsiteX10" fmla="*/ 129746 w 528075"/>
                <a:gd name="connsiteY10" fmla="*/ 512805 h 1526060"/>
                <a:gd name="connsiteX11" fmla="*/ 135924 w 528075"/>
                <a:gd name="connsiteY11" fmla="*/ 531341 h 1526060"/>
                <a:gd name="connsiteX12" fmla="*/ 160638 w 528075"/>
                <a:gd name="connsiteY12" fmla="*/ 630195 h 1526060"/>
                <a:gd name="connsiteX13" fmla="*/ 179173 w 528075"/>
                <a:gd name="connsiteY13" fmla="*/ 636373 h 1526060"/>
                <a:gd name="connsiteX14" fmla="*/ 197708 w 528075"/>
                <a:gd name="connsiteY14" fmla="*/ 691978 h 1526060"/>
                <a:gd name="connsiteX15" fmla="*/ 203887 w 528075"/>
                <a:gd name="connsiteY15" fmla="*/ 710514 h 1526060"/>
                <a:gd name="connsiteX16" fmla="*/ 216243 w 528075"/>
                <a:gd name="connsiteY16" fmla="*/ 729049 h 1526060"/>
                <a:gd name="connsiteX17" fmla="*/ 234779 w 528075"/>
                <a:gd name="connsiteY17" fmla="*/ 766119 h 1526060"/>
                <a:gd name="connsiteX18" fmla="*/ 247135 w 528075"/>
                <a:gd name="connsiteY18" fmla="*/ 994719 h 1526060"/>
                <a:gd name="connsiteX19" fmla="*/ 259492 w 528075"/>
                <a:gd name="connsiteY19" fmla="*/ 1031789 h 1526060"/>
                <a:gd name="connsiteX20" fmla="*/ 265670 w 528075"/>
                <a:gd name="connsiteY20" fmla="*/ 1050324 h 1526060"/>
                <a:gd name="connsiteX21" fmla="*/ 271849 w 528075"/>
                <a:gd name="connsiteY21" fmla="*/ 1155357 h 1526060"/>
                <a:gd name="connsiteX22" fmla="*/ 278027 w 528075"/>
                <a:gd name="connsiteY22" fmla="*/ 1192427 h 1526060"/>
                <a:gd name="connsiteX23" fmla="*/ 284206 w 528075"/>
                <a:gd name="connsiteY23" fmla="*/ 1223319 h 1526060"/>
                <a:gd name="connsiteX24" fmla="*/ 308919 w 528075"/>
                <a:gd name="connsiteY24" fmla="*/ 1229497 h 1526060"/>
                <a:gd name="connsiteX25" fmla="*/ 327454 w 528075"/>
                <a:gd name="connsiteY25" fmla="*/ 1235676 h 1526060"/>
                <a:gd name="connsiteX26" fmla="*/ 333633 w 528075"/>
                <a:gd name="connsiteY26" fmla="*/ 1285103 h 1526060"/>
                <a:gd name="connsiteX27" fmla="*/ 352168 w 528075"/>
                <a:gd name="connsiteY27" fmla="*/ 1297460 h 1526060"/>
                <a:gd name="connsiteX28" fmla="*/ 364524 w 528075"/>
                <a:gd name="connsiteY28" fmla="*/ 1334530 h 1526060"/>
                <a:gd name="connsiteX29" fmla="*/ 376881 w 528075"/>
                <a:gd name="connsiteY29" fmla="*/ 1353065 h 1526060"/>
                <a:gd name="connsiteX30" fmla="*/ 383060 w 528075"/>
                <a:gd name="connsiteY30" fmla="*/ 1396314 h 1526060"/>
                <a:gd name="connsiteX31" fmla="*/ 401595 w 528075"/>
                <a:gd name="connsiteY31" fmla="*/ 1408670 h 1526060"/>
                <a:gd name="connsiteX32" fmla="*/ 451022 w 528075"/>
                <a:gd name="connsiteY32" fmla="*/ 1414849 h 1526060"/>
                <a:gd name="connsiteX33" fmla="*/ 475735 w 528075"/>
                <a:gd name="connsiteY33" fmla="*/ 1421027 h 1526060"/>
                <a:gd name="connsiteX34" fmla="*/ 481914 w 528075"/>
                <a:gd name="connsiteY34" fmla="*/ 1451919 h 1526060"/>
                <a:gd name="connsiteX35" fmla="*/ 488092 w 528075"/>
                <a:gd name="connsiteY35" fmla="*/ 1507524 h 1526060"/>
                <a:gd name="connsiteX36" fmla="*/ 525162 w 528075"/>
                <a:gd name="connsiteY36" fmla="*/ 1526060 h 1526060"/>
                <a:gd name="connsiteX37" fmla="*/ 518984 w 528075"/>
                <a:gd name="connsiteY37" fmla="*/ 1519881 h 152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28075" h="1526060">
                  <a:moveTo>
                    <a:pt x="0" y="0"/>
                  </a:moveTo>
                  <a:cubicBezTo>
                    <a:pt x="37070" y="2059"/>
                    <a:pt x="74236" y="2817"/>
                    <a:pt x="111211" y="6178"/>
                  </a:cubicBezTo>
                  <a:cubicBezTo>
                    <a:pt x="119667" y="6947"/>
                    <a:pt x="133690" y="4165"/>
                    <a:pt x="135924" y="12357"/>
                  </a:cubicBezTo>
                  <a:cubicBezTo>
                    <a:pt x="144935" y="45399"/>
                    <a:pt x="131308" y="65589"/>
                    <a:pt x="123568" y="92676"/>
                  </a:cubicBezTo>
                  <a:cubicBezTo>
                    <a:pt x="121235" y="100841"/>
                    <a:pt x="119829" y="109256"/>
                    <a:pt x="117389" y="117389"/>
                  </a:cubicBezTo>
                  <a:cubicBezTo>
                    <a:pt x="113646" y="129865"/>
                    <a:pt x="105033" y="154460"/>
                    <a:pt x="105033" y="154460"/>
                  </a:cubicBezTo>
                  <a:cubicBezTo>
                    <a:pt x="101820" y="186587"/>
                    <a:pt x="94980" y="253102"/>
                    <a:pt x="92676" y="284205"/>
                  </a:cubicBezTo>
                  <a:cubicBezTo>
                    <a:pt x="90237" y="317131"/>
                    <a:pt x="88557" y="350108"/>
                    <a:pt x="86497" y="383060"/>
                  </a:cubicBezTo>
                  <a:cubicBezTo>
                    <a:pt x="88557" y="413952"/>
                    <a:pt x="84390" y="445904"/>
                    <a:pt x="92676" y="475735"/>
                  </a:cubicBezTo>
                  <a:cubicBezTo>
                    <a:pt x="95432" y="485656"/>
                    <a:pt x="110108" y="486989"/>
                    <a:pt x="117389" y="494270"/>
                  </a:cubicBezTo>
                  <a:cubicBezTo>
                    <a:pt x="122640" y="499521"/>
                    <a:pt x="125627" y="506627"/>
                    <a:pt x="129746" y="512805"/>
                  </a:cubicBezTo>
                  <a:cubicBezTo>
                    <a:pt x="131805" y="518984"/>
                    <a:pt x="135116" y="524878"/>
                    <a:pt x="135924" y="531341"/>
                  </a:cubicBezTo>
                  <a:cubicBezTo>
                    <a:pt x="142200" y="581551"/>
                    <a:pt x="123302" y="605305"/>
                    <a:pt x="160638" y="630195"/>
                  </a:cubicBezTo>
                  <a:cubicBezTo>
                    <a:pt x="166057" y="633807"/>
                    <a:pt x="172995" y="634314"/>
                    <a:pt x="179173" y="636373"/>
                  </a:cubicBezTo>
                  <a:lnTo>
                    <a:pt x="197708" y="691978"/>
                  </a:lnTo>
                  <a:cubicBezTo>
                    <a:pt x="199768" y="698157"/>
                    <a:pt x="200274" y="705095"/>
                    <a:pt x="203887" y="710514"/>
                  </a:cubicBezTo>
                  <a:cubicBezTo>
                    <a:pt x="208006" y="716692"/>
                    <a:pt x="212922" y="722408"/>
                    <a:pt x="216243" y="729049"/>
                  </a:cubicBezTo>
                  <a:cubicBezTo>
                    <a:pt x="241818" y="780199"/>
                    <a:pt x="199372" y="713010"/>
                    <a:pt x="234779" y="766119"/>
                  </a:cubicBezTo>
                  <a:cubicBezTo>
                    <a:pt x="264293" y="854665"/>
                    <a:pt x="228025" y="739922"/>
                    <a:pt x="247135" y="994719"/>
                  </a:cubicBezTo>
                  <a:cubicBezTo>
                    <a:pt x="248109" y="1007708"/>
                    <a:pt x="255373" y="1019432"/>
                    <a:pt x="259492" y="1031789"/>
                  </a:cubicBezTo>
                  <a:lnTo>
                    <a:pt x="265670" y="1050324"/>
                  </a:lnTo>
                  <a:cubicBezTo>
                    <a:pt x="278948" y="1143269"/>
                    <a:pt x="287237" y="1109191"/>
                    <a:pt x="271849" y="1155357"/>
                  </a:cubicBezTo>
                  <a:cubicBezTo>
                    <a:pt x="273908" y="1167714"/>
                    <a:pt x="275786" y="1180102"/>
                    <a:pt x="278027" y="1192427"/>
                  </a:cubicBezTo>
                  <a:cubicBezTo>
                    <a:pt x="279906" y="1202759"/>
                    <a:pt x="277483" y="1215252"/>
                    <a:pt x="284206" y="1223319"/>
                  </a:cubicBezTo>
                  <a:cubicBezTo>
                    <a:pt x="289642" y="1229842"/>
                    <a:pt x="300755" y="1227164"/>
                    <a:pt x="308919" y="1229497"/>
                  </a:cubicBezTo>
                  <a:cubicBezTo>
                    <a:pt x="315181" y="1231286"/>
                    <a:pt x="321276" y="1233616"/>
                    <a:pt x="327454" y="1235676"/>
                  </a:cubicBezTo>
                  <a:cubicBezTo>
                    <a:pt x="329514" y="1252152"/>
                    <a:pt x="327466" y="1269687"/>
                    <a:pt x="333633" y="1285103"/>
                  </a:cubicBezTo>
                  <a:cubicBezTo>
                    <a:pt x="336391" y="1291997"/>
                    <a:pt x="348233" y="1291163"/>
                    <a:pt x="352168" y="1297460"/>
                  </a:cubicBezTo>
                  <a:cubicBezTo>
                    <a:pt x="359071" y="1308505"/>
                    <a:pt x="357299" y="1323693"/>
                    <a:pt x="364524" y="1334530"/>
                  </a:cubicBezTo>
                  <a:lnTo>
                    <a:pt x="376881" y="1353065"/>
                  </a:lnTo>
                  <a:cubicBezTo>
                    <a:pt x="378941" y="1367481"/>
                    <a:pt x="377145" y="1383006"/>
                    <a:pt x="383060" y="1396314"/>
                  </a:cubicBezTo>
                  <a:cubicBezTo>
                    <a:pt x="386076" y="1403099"/>
                    <a:pt x="394431" y="1406716"/>
                    <a:pt x="401595" y="1408670"/>
                  </a:cubicBezTo>
                  <a:cubicBezTo>
                    <a:pt x="417614" y="1413039"/>
                    <a:pt x="434644" y="1412119"/>
                    <a:pt x="451022" y="1414849"/>
                  </a:cubicBezTo>
                  <a:cubicBezTo>
                    <a:pt x="459398" y="1416245"/>
                    <a:pt x="467497" y="1418968"/>
                    <a:pt x="475735" y="1421027"/>
                  </a:cubicBezTo>
                  <a:cubicBezTo>
                    <a:pt x="477795" y="1431324"/>
                    <a:pt x="480429" y="1441523"/>
                    <a:pt x="481914" y="1451919"/>
                  </a:cubicBezTo>
                  <a:cubicBezTo>
                    <a:pt x="484551" y="1470381"/>
                    <a:pt x="481719" y="1489998"/>
                    <a:pt x="488092" y="1507524"/>
                  </a:cubicBezTo>
                  <a:cubicBezTo>
                    <a:pt x="490364" y="1513771"/>
                    <a:pt x="518599" y="1526060"/>
                    <a:pt x="525162" y="1526060"/>
                  </a:cubicBezTo>
                  <a:cubicBezTo>
                    <a:pt x="528075" y="1526060"/>
                    <a:pt x="521043" y="1521941"/>
                    <a:pt x="518984" y="151988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365048" y="5184576"/>
              <a:ext cx="8467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40min.</a:t>
              </a:r>
            </a:p>
            <a:p>
              <a:r>
                <a:rPr lang="en-US" altLang="ja-JP" b="1" dirty="0" smtClean="0">
                  <a:solidFill>
                    <a:srgbClr val="FF0000"/>
                  </a:solidFill>
                </a:rPr>
                <a:t>by car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42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LCGTnewpictu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2" descr="C:\Users\Seiji Kawamura\Pictures\研究画像\研究\LCGT-CryoStat00-v2_120927-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7214"/>
            <a:ext cx="3078053" cy="21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776" y="4753154"/>
            <a:ext cx="2805224" cy="210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459856" y="533997"/>
            <a:ext cx="4606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0" b="1" dirty="0" smtClean="0">
                <a:solidFill>
                  <a:srgbClr val="FFFF00"/>
                </a:solidFill>
              </a:rPr>
              <a:t>Key features of KAGRA</a:t>
            </a:r>
            <a:endParaRPr lang="en-US" altLang="ja-JP" sz="6000" b="1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33381" y="4048752"/>
            <a:ext cx="301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white"/>
                </a:solidFill>
              </a:rPr>
              <a:t>Underground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39337"/>
            <a:ext cx="388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white"/>
                </a:solidFill>
              </a:rPr>
              <a:t>Cryogenic Mirror</a:t>
            </a:r>
            <a:endParaRPr lang="en-US" altLang="ja-JP" sz="4000" b="1" dirty="0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1" y="6135757"/>
            <a:ext cx="7116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prstClr val="white"/>
                </a:solidFill>
              </a:rPr>
              <a:t>Technologies crucial for the 3rd-generation detectors;</a:t>
            </a:r>
          </a:p>
          <a:p>
            <a:r>
              <a:rPr lang="en-US" altLang="ja-JP" sz="2200" b="1" dirty="0" smtClean="0">
                <a:solidFill>
                  <a:prstClr val="white"/>
                </a:solidFill>
              </a:rPr>
              <a:t>KAGRA can be regarded as a 2.5-generation detector.</a:t>
            </a:r>
            <a:endParaRPr lang="ja-JP" altLang="en-US" sz="2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9686" y="1"/>
            <a:ext cx="7772400" cy="75156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Two technologies + one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150312" y="5903893"/>
            <a:ext cx="899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CC6600"/>
                </a:solidFill>
                <a:latin typeface="ＭＳ Ｐゴシック"/>
              </a:rPr>
              <a:t>  Underground</a:t>
            </a:r>
            <a:r>
              <a:rPr lang="ja-JP" altLang="en-US" sz="2800" b="1" dirty="0" smtClean="0">
                <a:solidFill>
                  <a:srgbClr val="009900"/>
                </a:solidFill>
                <a:latin typeface="ＭＳ Ｐゴシック"/>
              </a:rPr>
              <a:t>　     </a:t>
            </a:r>
            <a:r>
              <a:rPr lang="en-US" altLang="ja-JP" sz="2800" b="1" dirty="0" smtClean="0">
                <a:solidFill>
                  <a:srgbClr val="009900"/>
                </a:solidFill>
                <a:latin typeface="ＭＳ Ｐゴシック"/>
              </a:rPr>
              <a:t>Cryogenic Mirror</a:t>
            </a:r>
            <a:r>
              <a:rPr lang="ja-JP" altLang="en-US" sz="2800" b="1" dirty="0" smtClean="0">
                <a:solidFill>
                  <a:srgbClr val="009900"/>
                </a:solidFill>
                <a:latin typeface="ＭＳ Ｐゴシック"/>
              </a:rPr>
              <a:t>　  </a:t>
            </a:r>
            <a:r>
              <a:rPr lang="en-US" altLang="ja-JP" sz="2800" b="1" dirty="0" smtClean="0">
                <a:solidFill>
                  <a:srgbClr val="FF0000"/>
                </a:solidFill>
                <a:latin typeface="ＭＳ Ｐゴシック"/>
              </a:rPr>
              <a:t>Resonant Sideband </a:t>
            </a:r>
          </a:p>
          <a:p>
            <a:r>
              <a:rPr lang="en-US" altLang="ja-JP" sz="2800" b="1" dirty="0">
                <a:solidFill>
                  <a:srgbClr val="FF0000"/>
                </a:solidFill>
                <a:latin typeface="ＭＳ Ｐゴシック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ＭＳ Ｐゴシック"/>
              </a:rPr>
              <a:t>                                                            Extraction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6215269" y="3912474"/>
            <a:ext cx="2544418" cy="1996987"/>
            <a:chOff x="2062163" y="1651000"/>
            <a:chExt cx="6035675" cy="4737101"/>
          </a:xfrm>
        </p:grpSpPr>
        <p:grpSp>
          <p:nvGrpSpPr>
            <p:cNvPr id="2" name="Group 4"/>
            <p:cNvGrpSpPr>
              <a:grpSpLocks noChangeAspect="1"/>
            </p:cNvGrpSpPr>
            <p:nvPr/>
          </p:nvGrpSpPr>
          <p:grpSpPr bwMode="auto">
            <a:xfrm>
              <a:off x="2529681" y="1651000"/>
              <a:ext cx="695325" cy="684213"/>
              <a:chOff x="-732" y="1137"/>
              <a:chExt cx="355" cy="349"/>
            </a:xfrm>
          </p:grpSpPr>
          <p:sp>
            <p:nvSpPr>
              <p:cNvPr id="658437" name="Freeform 5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38" name="Freeform 6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39" name="Freeform 7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0" name="Freeform 8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1" name="Freeform 9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2" name="Freeform 10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3" name="Freeform 11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4" name="Freeform 12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5" name="Freeform 13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6" name="Freeform 14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7" name="Freeform 15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8" name="Freeform 16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49" name="Freeform 17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0" name="Freeform 18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1" name="Freeform 19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2" name="Freeform 20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3" name="Freeform 21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4" name="Freeform 22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5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-692" y="1191"/>
                <a:ext cx="144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6" name="Line 24"/>
              <p:cNvSpPr>
                <a:spLocks noChangeAspect="1" noChangeShapeType="1"/>
              </p:cNvSpPr>
              <p:nvPr/>
            </p:nvSpPr>
            <p:spPr bwMode="auto">
              <a:xfrm>
                <a:off x="-523" y="1182"/>
                <a:ext cx="92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" name="Group 25"/>
            <p:cNvGrpSpPr>
              <a:grpSpLocks noChangeAspect="1"/>
            </p:cNvGrpSpPr>
            <p:nvPr/>
          </p:nvGrpSpPr>
          <p:grpSpPr bwMode="auto">
            <a:xfrm>
              <a:off x="7453313" y="2970213"/>
              <a:ext cx="644525" cy="688975"/>
              <a:chOff x="1792" y="1815"/>
              <a:chExt cx="329" cy="352"/>
            </a:xfrm>
          </p:grpSpPr>
          <p:sp>
            <p:nvSpPr>
              <p:cNvPr id="658458" name="Freeform 26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59" name="Freeform 27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0" name="Freeform 28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1" name="Freeform 29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2" name="Freeform 30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3" name="Freeform 31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4" name="Freeform 32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5" name="Freeform 33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6" name="Freeform 34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7" name="Freeform 35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8" name="Freeform 36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69" name="Freeform 37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0" name="Freeform 38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1" name="Freeform 39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2" name="Freeform 40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3" name="Freeform 41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4" name="Freeform 42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5" name="Freeform 43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6" name="Line 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0" y="1891"/>
                <a:ext cx="41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77" name="Line 45"/>
              <p:cNvSpPr>
                <a:spLocks noChangeAspect="1" noChangeShapeType="1"/>
              </p:cNvSpPr>
              <p:nvPr/>
            </p:nvSpPr>
            <p:spPr bwMode="auto">
              <a:xfrm>
                <a:off x="1901" y="1861"/>
                <a:ext cx="66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8528" name="Line 96"/>
            <p:cNvSpPr>
              <a:spLocks noChangeAspect="1" noChangeShapeType="1"/>
            </p:cNvSpPr>
            <p:nvPr/>
          </p:nvSpPr>
          <p:spPr bwMode="auto">
            <a:xfrm flipH="1" flipV="1">
              <a:off x="2982913" y="2170113"/>
              <a:ext cx="877887" cy="1558925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" name="Group 97"/>
            <p:cNvGrpSpPr>
              <a:grpSpLocks noChangeAspect="1"/>
            </p:cNvGrpSpPr>
            <p:nvPr/>
          </p:nvGrpSpPr>
          <p:grpSpPr bwMode="auto">
            <a:xfrm>
              <a:off x="3571875" y="3541713"/>
              <a:ext cx="698500" cy="681037"/>
              <a:chOff x="-189" y="2107"/>
              <a:chExt cx="356" cy="347"/>
            </a:xfrm>
          </p:grpSpPr>
          <p:sp>
            <p:nvSpPr>
              <p:cNvPr id="658530" name="Freeform 98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1" name="Freeform 99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2" name="Freeform 100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3" name="Freeform 101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4" name="Freeform 102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5" name="Freeform 103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6" name="Freeform 104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7" name="Freeform 105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8" name="Freeform 106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39" name="Freeform 107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0" name="Freeform 108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1" name="Freeform 109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2" name="Freeform 110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3" name="Freeform 111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4" name="Freeform 112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5" name="Freeform 113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6" name="Freeform 114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7" name="Freeform 115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8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49" name="Line 117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8550" name="Line 118"/>
            <p:cNvSpPr>
              <a:spLocks noChangeAspect="1" noChangeShapeType="1"/>
            </p:cNvSpPr>
            <p:nvPr/>
          </p:nvSpPr>
          <p:spPr bwMode="auto">
            <a:xfrm flipH="1">
              <a:off x="5570537" y="3410361"/>
              <a:ext cx="2013743" cy="87589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119"/>
            <p:cNvGrpSpPr>
              <a:grpSpLocks noChangeAspect="1"/>
            </p:cNvGrpSpPr>
            <p:nvPr/>
          </p:nvGrpSpPr>
          <p:grpSpPr bwMode="auto">
            <a:xfrm>
              <a:off x="5100638" y="3968750"/>
              <a:ext cx="639762" cy="693738"/>
              <a:chOff x="591" y="2325"/>
              <a:chExt cx="327" cy="354"/>
            </a:xfrm>
          </p:grpSpPr>
          <p:sp>
            <p:nvSpPr>
              <p:cNvPr id="658552" name="Freeform 120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3" name="Freeform 121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4" name="Freeform 122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5" name="Freeform 123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6" name="Freeform 124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7" name="Freeform 125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8" name="Freeform 126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59" name="Freeform 127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0" name="Freeform 128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1" name="Freeform 129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2" name="Freeform 130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3" name="Freeform 131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4" name="Freeform 132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5" name="Freeform 133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6" name="Freeform 134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7" name="Freeform 135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8" name="Freeform 136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69" name="Freeform 137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70" name="Line 13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86" y="2403"/>
                <a:ext cx="42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71" name="Line 139"/>
              <p:cNvSpPr>
                <a:spLocks noChangeAspect="1" noChangeShapeType="1"/>
              </p:cNvSpPr>
              <p:nvPr/>
            </p:nvSpPr>
            <p:spPr bwMode="auto">
              <a:xfrm>
                <a:off x="698" y="2373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8573" name="Line 141"/>
            <p:cNvSpPr>
              <a:spLocks noChangeAspect="1" noChangeShapeType="1"/>
            </p:cNvSpPr>
            <p:nvPr/>
          </p:nvSpPr>
          <p:spPr bwMode="auto">
            <a:xfrm flipH="1" flipV="1">
              <a:off x="4027508" y="4052888"/>
              <a:ext cx="367070" cy="68937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658574" name="Line 142"/>
            <p:cNvSpPr>
              <a:spLocks noChangeAspect="1" noChangeShapeType="1"/>
            </p:cNvSpPr>
            <p:nvPr/>
          </p:nvSpPr>
          <p:spPr bwMode="auto">
            <a:xfrm flipH="1">
              <a:off x="3487738" y="4708479"/>
              <a:ext cx="879560" cy="3540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143"/>
            <p:cNvGrpSpPr>
              <a:grpSpLocks noChangeAspect="1"/>
            </p:cNvGrpSpPr>
            <p:nvPr/>
          </p:nvGrpSpPr>
          <p:grpSpPr bwMode="auto">
            <a:xfrm>
              <a:off x="3257550" y="4684713"/>
              <a:ext cx="639763" cy="688975"/>
              <a:chOff x="-350" y="2690"/>
              <a:chExt cx="327" cy="352"/>
            </a:xfrm>
          </p:grpSpPr>
          <p:sp>
            <p:nvSpPr>
              <p:cNvPr id="658576" name="Freeform 144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77" name="Freeform 145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78" name="Freeform 146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79" name="Freeform 147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0" name="Freeform 148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1" name="Freeform 149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2" name="Freeform 150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3" name="Freeform 151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4" name="Freeform 152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5" name="Freeform 153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6" name="Freeform 154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7" name="Freeform 155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8" name="Freeform 156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89" name="Freeform 157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90" name="Freeform 158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91" name="Freeform 159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92" name="Freeform 160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93" name="Freeform 161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94" name="Line 16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-154" y="2766"/>
                <a:ext cx="41" cy="21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95" name="Line 163"/>
              <p:cNvSpPr>
                <a:spLocks noChangeAspect="1" noChangeShapeType="1"/>
              </p:cNvSpPr>
              <p:nvPr/>
            </p:nvSpPr>
            <p:spPr bwMode="auto">
              <a:xfrm>
                <a:off x="-242" y="2736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8596" name="Line 164"/>
            <p:cNvSpPr>
              <a:spLocks noChangeAspect="1" noChangeShapeType="1"/>
            </p:cNvSpPr>
            <p:nvPr/>
          </p:nvSpPr>
          <p:spPr bwMode="auto">
            <a:xfrm flipH="1">
              <a:off x="2661348" y="5121275"/>
              <a:ext cx="707327" cy="310534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7" name="Group 46"/>
            <p:cNvGrpSpPr>
              <a:grpSpLocks noChangeAspect="1"/>
            </p:cNvGrpSpPr>
            <p:nvPr/>
          </p:nvGrpSpPr>
          <p:grpSpPr bwMode="auto">
            <a:xfrm>
              <a:off x="2062163" y="5238750"/>
              <a:ext cx="701675" cy="573088"/>
              <a:chOff x="-960" y="2973"/>
              <a:chExt cx="358" cy="292"/>
            </a:xfrm>
          </p:grpSpPr>
          <p:sp>
            <p:nvSpPr>
              <p:cNvPr id="658479" name="Freeform 47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62626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0" name="Freeform 48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</a:path>
                </a:pathLst>
              </a:custGeom>
              <a:noFill/>
              <a:ln w="3175">
                <a:solidFill>
                  <a:srgbClr val="62626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1" name="Freeform 49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2" name="Freeform 50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</a:path>
                </a:pathLst>
              </a:custGeom>
              <a:noFill/>
              <a:ln w="3175">
                <a:solidFill>
                  <a:srgbClr val="B5B5B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3" name="Freeform 51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4" name="Freeform 52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175">
                <a:solidFill>
                  <a:srgbClr val="D9D9D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73"/>
            <p:cNvGrpSpPr>
              <a:grpSpLocks noChangeAspect="1"/>
            </p:cNvGrpSpPr>
            <p:nvPr/>
          </p:nvGrpSpPr>
          <p:grpSpPr bwMode="auto">
            <a:xfrm>
              <a:off x="4232275" y="4383088"/>
              <a:ext cx="347663" cy="679450"/>
              <a:chOff x="148" y="2536"/>
              <a:chExt cx="177" cy="347"/>
            </a:xfrm>
          </p:grpSpPr>
          <p:sp>
            <p:nvSpPr>
              <p:cNvPr id="658506" name="Freeform 74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  <a:close/>
                  </a:path>
                </a:pathLst>
              </a:custGeom>
              <a:solidFill>
                <a:srgbClr val="63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7" name="Freeform 75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</a:path>
                </a:pathLst>
              </a:custGeom>
              <a:noFill/>
              <a:ln w="3175">
                <a:solidFill>
                  <a:srgbClr val="63C9C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8" name="Freeform 76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9" name="Freeform 77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0" name="Freeform 78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rgbClr val="7DE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1" name="Freeform 79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</a:path>
                </a:pathLst>
              </a:custGeom>
              <a:noFill/>
              <a:ln w="3175">
                <a:solidFill>
                  <a:srgbClr val="7DEBE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2" name="Freeform 80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  <a:close/>
                  </a:path>
                </a:pathLst>
              </a:custGeom>
              <a:solidFill>
                <a:srgbClr val="2E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3" name="Freeform 81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</a:path>
                </a:pathLst>
              </a:custGeom>
              <a:noFill/>
              <a:ln w="3175">
                <a:solidFill>
                  <a:srgbClr val="2E828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4" name="Freeform 82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8A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5" name="Freeform 83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</a:path>
                </a:pathLst>
              </a:custGeom>
              <a:noFill/>
              <a:ln w="3175">
                <a:solidFill>
                  <a:srgbClr val="8AFCF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6" name="Freeform 84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  <a:close/>
                  </a:path>
                </a:pathLst>
              </a:custGeom>
              <a:solidFill>
                <a:srgbClr val="55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7" name="Freeform 85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</a:path>
                </a:pathLst>
              </a:custGeom>
              <a:noFill/>
              <a:ln w="3175">
                <a:solidFill>
                  <a:srgbClr val="55B6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8" name="Freeform 86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  <a:close/>
                  </a:path>
                </a:pathLst>
              </a:custGeom>
              <a:solidFill>
                <a:srgbClr val="87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19" name="Freeform 87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</a:path>
                </a:pathLst>
              </a:custGeom>
              <a:noFill/>
              <a:ln w="3175">
                <a:solidFill>
                  <a:srgbClr val="87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20" name="Freeform 88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73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21" name="Freeform 89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</a:path>
                </a:pathLst>
              </a:custGeom>
              <a:noFill/>
              <a:ln w="3175">
                <a:solidFill>
                  <a:srgbClr val="73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22" name="Freeform 90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23" name="Freeform 91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24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240" y="2553"/>
                <a:ext cx="55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25" name="Line 93"/>
              <p:cNvSpPr>
                <a:spLocks noChangeAspect="1" noChangeShapeType="1"/>
              </p:cNvSpPr>
              <p:nvPr/>
            </p:nvSpPr>
            <p:spPr bwMode="auto">
              <a:xfrm flipV="1">
                <a:off x="186" y="2626"/>
                <a:ext cx="37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8527" name="Line 95"/>
            <p:cNvSpPr>
              <a:spLocks noChangeAspect="1" noChangeShapeType="1"/>
            </p:cNvSpPr>
            <p:nvPr/>
          </p:nvSpPr>
          <p:spPr bwMode="auto">
            <a:xfrm flipH="1" flipV="1">
              <a:off x="4478336" y="4727574"/>
              <a:ext cx="425287" cy="777876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658572" name="Line 140"/>
            <p:cNvSpPr>
              <a:spLocks noChangeAspect="1" noChangeShapeType="1"/>
            </p:cNvSpPr>
            <p:nvPr/>
          </p:nvSpPr>
          <p:spPr bwMode="auto">
            <a:xfrm flipH="1">
              <a:off x="4470399" y="4418949"/>
              <a:ext cx="761206" cy="30545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10" name="Group 97"/>
            <p:cNvGrpSpPr>
              <a:grpSpLocks noChangeAspect="1"/>
            </p:cNvGrpSpPr>
            <p:nvPr/>
          </p:nvGrpSpPr>
          <p:grpSpPr bwMode="auto">
            <a:xfrm>
              <a:off x="4488549" y="5045241"/>
              <a:ext cx="698500" cy="681037"/>
              <a:chOff x="-189" y="2107"/>
              <a:chExt cx="356" cy="347"/>
            </a:xfrm>
          </p:grpSpPr>
          <p:sp>
            <p:nvSpPr>
              <p:cNvPr id="167" name="Freeform 98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99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100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101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102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103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104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105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106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107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108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109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110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111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112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113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114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115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117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2" name="Line 95"/>
            <p:cNvSpPr>
              <a:spLocks noChangeAspect="1" noChangeShapeType="1"/>
            </p:cNvSpPr>
            <p:nvPr/>
          </p:nvSpPr>
          <p:spPr bwMode="auto">
            <a:xfrm flipH="1" flipV="1">
              <a:off x="4929506" y="5553074"/>
              <a:ext cx="354117" cy="64770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9" name="Group 53"/>
            <p:cNvGrpSpPr>
              <a:grpSpLocks noChangeAspect="1"/>
            </p:cNvGrpSpPr>
            <p:nvPr/>
          </p:nvGrpSpPr>
          <p:grpSpPr bwMode="auto">
            <a:xfrm>
              <a:off x="5110163" y="6043613"/>
              <a:ext cx="352425" cy="344488"/>
              <a:chOff x="608" y="3376"/>
              <a:chExt cx="180" cy="176"/>
            </a:xfrm>
          </p:grpSpPr>
          <p:sp>
            <p:nvSpPr>
              <p:cNvPr id="658486" name="Freeform 54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7" name="Freeform 55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73730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8" name="Freeform 56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CAC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89" name="Freeform 57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ACAC2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0" name="Freeform 58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1" name="Freeform 59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ADAD3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2" name="Freeform 60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3" name="Freeform 61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4" name="Freeform 62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5" name="Freeform 63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6" name="Freeform 64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7" name="Freeform 65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8" name="Freeform 66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499" name="Freeform 67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0" name="Freeform 68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1" name="Freeform 69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FFFF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2" name="Freeform 70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8383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8503" name="Freeform 71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</a:path>
                </a:pathLst>
              </a:custGeom>
              <a:noFill/>
              <a:ln w="3175">
                <a:solidFill>
                  <a:srgbClr val="83831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9" name="Text Box 6"/>
          <p:cNvSpPr txBox="1">
            <a:spLocks noChangeArrowheads="1"/>
          </p:cNvSpPr>
          <p:nvPr/>
        </p:nvSpPr>
        <p:spPr bwMode="auto">
          <a:xfrm rot="16200000">
            <a:off x="-287095" y="1730846"/>
            <a:ext cx="1626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000000"/>
                </a:solidFill>
              </a:rPr>
              <a:t>Strain</a:t>
            </a:r>
            <a:endParaRPr lang="ja-JP" alt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216" name="テキスト ボックス 215"/>
          <p:cNvSpPr txBox="1"/>
          <p:nvPr/>
        </p:nvSpPr>
        <p:spPr>
          <a:xfrm rot="4537679">
            <a:off x="1568716" y="1035261"/>
            <a:ext cx="1403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CC6600"/>
                </a:solidFill>
              </a:rPr>
              <a:t>Seismic noise</a:t>
            </a:r>
            <a:endParaRPr lang="ja-JP" altLang="en-US" sz="2800" b="1" dirty="0">
              <a:solidFill>
                <a:srgbClr val="CC6600"/>
              </a:solidFill>
            </a:endParaRPr>
          </a:p>
        </p:txBody>
      </p:sp>
      <p:sp>
        <p:nvSpPr>
          <p:cNvPr id="208" name="Text Box 5"/>
          <p:cNvSpPr txBox="1">
            <a:spLocks noChangeArrowheads="1"/>
          </p:cNvSpPr>
          <p:nvPr/>
        </p:nvSpPr>
        <p:spPr bwMode="auto">
          <a:xfrm>
            <a:off x="3949429" y="3332392"/>
            <a:ext cx="197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000000"/>
                </a:solidFill>
              </a:rPr>
              <a:t>Frequency</a:t>
            </a:r>
            <a:endParaRPr lang="ja-JP" altLang="en-US" sz="2800" b="1" dirty="0" smtClean="0">
              <a:solidFill>
                <a:srgbClr val="000000"/>
              </a:solidFill>
            </a:endParaRPr>
          </a:p>
        </p:txBody>
      </p:sp>
      <p:cxnSp>
        <p:nvCxnSpPr>
          <p:cNvPr id="210" name="直線コネクタ 209"/>
          <p:cNvCxnSpPr/>
          <p:nvPr/>
        </p:nvCxnSpPr>
        <p:spPr>
          <a:xfrm>
            <a:off x="1693646" y="1323570"/>
            <a:ext cx="207500" cy="830864"/>
          </a:xfrm>
          <a:prstGeom prst="line">
            <a:avLst/>
          </a:prstGeom>
          <a:ln w="1270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/>
          <p:cNvCxnSpPr/>
          <p:nvPr/>
        </p:nvCxnSpPr>
        <p:spPr>
          <a:xfrm>
            <a:off x="2523656" y="2810388"/>
            <a:ext cx="1556269" cy="1749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/>
          <p:cNvCxnSpPr/>
          <p:nvPr/>
        </p:nvCxnSpPr>
        <p:spPr>
          <a:xfrm flipV="1">
            <a:off x="5324932" y="1760871"/>
            <a:ext cx="2905016" cy="122443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/>
          <p:cNvCxnSpPr/>
          <p:nvPr/>
        </p:nvCxnSpPr>
        <p:spPr>
          <a:xfrm flipH="1">
            <a:off x="4079925" y="2985303"/>
            <a:ext cx="124500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コネクタ 213"/>
          <p:cNvCxnSpPr/>
          <p:nvPr/>
        </p:nvCxnSpPr>
        <p:spPr>
          <a:xfrm>
            <a:off x="1901149" y="2154439"/>
            <a:ext cx="622505" cy="655947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正方形/長方形 214"/>
          <p:cNvSpPr/>
          <p:nvPr/>
        </p:nvSpPr>
        <p:spPr>
          <a:xfrm>
            <a:off x="967408" y="1148655"/>
            <a:ext cx="7885043" cy="2186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>
              <a:solidFill>
                <a:prstClr val="white"/>
              </a:solidFill>
            </a:endParaRPr>
          </a:p>
        </p:txBody>
      </p:sp>
      <p:sp>
        <p:nvSpPr>
          <p:cNvPr id="217" name="テキスト ボックス 216"/>
          <p:cNvSpPr txBox="1"/>
          <p:nvPr/>
        </p:nvSpPr>
        <p:spPr>
          <a:xfrm rot="908739">
            <a:off x="2038884" y="2176147"/>
            <a:ext cx="253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00FF00"/>
                </a:solidFill>
              </a:rPr>
              <a:t>Thermal Noise</a:t>
            </a:r>
            <a:endParaRPr lang="ja-JP" altLang="en-US" sz="2800" b="1" dirty="0">
              <a:solidFill>
                <a:srgbClr val="00FF00"/>
              </a:solidFill>
            </a:endParaRPr>
          </a:p>
        </p:txBody>
      </p:sp>
      <p:sp>
        <p:nvSpPr>
          <p:cNvPr id="218" name="テキスト ボックス 217"/>
          <p:cNvSpPr txBox="1"/>
          <p:nvPr/>
        </p:nvSpPr>
        <p:spPr>
          <a:xfrm rot="20200595">
            <a:off x="4908509" y="1853409"/>
            <a:ext cx="283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Quantum noise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1478071" y="1934454"/>
            <a:ext cx="191704" cy="2023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3061252" y="3060889"/>
            <a:ext cx="871921" cy="8722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240685" y="2762080"/>
            <a:ext cx="310427" cy="10082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65" y="4029392"/>
            <a:ext cx="2592888" cy="194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2" descr="C:\Users\Seiji Kawamura\Pictures\研究画像\研究\LCGT-CryoStat00-v2_120927-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825" y="4027783"/>
            <a:ext cx="2855934" cy="19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028536" y="1173193"/>
            <a:ext cx="483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Typical sensitivity of the 1st generation detectors</a:t>
            </a:r>
            <a:endParaRPr lang="ja-JP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eiji Kawamura\Desktop\愛称公表会\参考\kawamurasei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17" y="735836"/>
            <a:ext cx="6347792" cy="612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661"/>
          </a:xfrm>
        </p:spPr>
        <p:txBody>
          <a:bodyPr/>
          <a:lstStyle/>
          <a:p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Ground motion </a:t>
            </a:r>
            <a:r>
              <a:rPr lang="en-US" altLang="ja-JP" dirty="0" smtClean="0">
                <a:latin typeface="Arial" pitchFamily="34" charset="0"/>
                <a:cs typeface="Arial" pitchFamily="34" charset="0"/>
              </a:rPr>
              <a:t>in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dirty="0" err="1" smtClean="0">
                <a:latin typeface="Arial" pitchFamily="34" charset="0"/>
                <a:cs typeface="Arial" pitchFamily="34" charset="0"/>
              </a:rPr>
              <a:t>Kamioka</a:t>
            </a:r>
            <a:r>
              <a:rPr kumimoji="1" lang="en-US" altLang="ja-JP" dirty="0" smtClean="0">
                <a:latin typeface="Arial" pitchFamily="34" charset="0"/>
                <a:cs typeface="Arial" pitchFamily="34" charset="0"/>
              </a:rPr>
              <a:t> mine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77232" y="2542417"/>
            <a:ext cx="189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</a:rPr>
              <a:t>Kashiwa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07770" y="4003783"/>
            <a:ext cx="165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err="1" smtClean="0">
                <a:solidFill>
                  <a:prstClr val="black"/>
                </a:solidFill>
              </a:rPr>
              <a:t>Kamioka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iji Kawamura\Documents\データ\研究費\特別推進_2012-16\参考\防振システム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845" y="138297"/>
            <a:ext cx="2348046" cy="65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4096011" cy="1164921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 smtClean="0"/>
              <a:t>Vibration isolation system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020505"/>
            <a:ext cx="4020855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CC6600"/>
                </a:solidFill>
              </a:rPr>
              <a:t>2nd floor</a:t>
            </a:r>
          </a:p>
          <a:p>
            <a:r>
              <a:rPr lang="ja-JP" altLang="en-US" sz="2800" b="1" dirty="0" smtClean="0">
                <a:solidFill>
                  <a:prstClr val="black"/>
                </a:solidFill>
              </a:rPr>
              <a:t> 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Inverted pendulum</a:t>
            </a:r>
          </a:p>
          <a:p>
            <a:pPr>
              <a:lnSpc>
                <a:spcPts val="2800"/>
              </a:lnSpc>
            </a:pP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Geometrical </a:t>
            </a:r>
            <a:r>
              <a:rPr lang="en-US" altLang="ja-JP" sz="2800" b="1" dirty="0" err="1" smtClean="0">
                <a:solidFill>
                  <a:prstClr val="black"/>
                </a:solidFill>
              </a:rPr>
              <a:t>antispring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</a:pPr>
            <a:r>
              <a:rPr lang="en-US" altLang="ja-JP" sz="2800" b="1" dirty="0" smtClean="0">
                <a:solidFill>
                  <a:prstClr val="black"/>
                </a:solidFill>
              </a:rPr>
              <a:t>     (GAS) filter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endParaRPr lang="en-US" altLang="ja-JP" sz="2800" b="1" dirty="0">
              <a:solidFill>
                <a:prstClr val="black"/>
              </a:solidFill>
            </a:endParaRPr>
          </a:p>
          <a:p>
            <a:endParaRPr lang="en-US" altLang="ja-JP" sz="2800" b="1" dirty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</a:pPr>
            <a:r>
              <a:rPr lang="en-US" altLang="ja-JP" sz="2800" b="1" dirty="0" smtClean="0">
                <a:solidFill>
                  <a:prstClr val="black"/>
                </a:solidFill>
              </a:rPr>
              <a:t>  Multi-stage pendulum</a:t>
            </a:r>
          </a:p>
          <a:p>
            <a:pPr>
              <a:lnSpc>
                <a:spcPts val="2800"/>
              </a:lnSpc>
            </a:pP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 (with GAS filter)</a:t>
            </a:r>
          </a:p>
          <a:p>
            <a:endParaRPr lang="en-US" altLang="ja-JP" sz="2800" b="1" dirty="0" smtClean="0">
              <a:solidFill>
                <a:srgbClr val="CC6600"/>
              </a:solidFill>
            </a:endParaRPr>
          </a:p>
          <a:p>
            <a:endParaRPr lang="en-US" altLang="ja-JP" sz="2800" b="1" dirty="0" smtClean="0">
              <a:solidFill>
                <a:srgbClr val="CC6600"/>
              </a:solidFill>
            </a:endParaRPr>
          </a:p>
          <a:p>
            <a:r>
              <a:rPr lang="en-US" altLang="ja-JP" sz="2800" b="1" dirty="0" smtClean="0">
                <a:solidFill>
                  <a:srgbClr val="CC6600"/>
                </a:solidFill>
              </a:rPr>
              <a:t>1st </a:t>
            </a:r>
            <a:r>
              <a:rPr lang="en-US" altLang="ja-JP" sz="2800" b="1" dirty="0">
                <a:solidFill>
                  <a:srgbClr val="CC6600"/>
                </a:solidFill>
              </a:rPr>
              <a:t>floor</a:t>
            </a:r>
            <a:endParaRPr lang="ja-JP" altLang="en-US" sz="2800" b="1" dirty="0">
              <a:solidFill>
                <a:srgbClr val="CC6600"/>
              </a:solidFill>
            </a:endParaRPr>
          </a:p>
          <a:p>
            <a:pPr>
              <a:lnSpc>
                <a:spcPts val="2800"/>
              </a:lnSpc>
            </a:pP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Another pendulum</a:t>
            </a:r>
          </a:p>
          <a:p>
            <a:pPr>
              <a:lnSpc>
                <a:spcPts val="2800"/>
              </a:lnSpc>
            </a:pPr>
            <a:r>
              <a:rPr lang="en-US" altLang="ja-JP" sz="2800" b="1" dirty="0" smtClean="0">
                <a:solidFill>
                  <a:prstClr val="black"/>
                </a:solidFill>
              </a:rPr>
              <a:t>  (with GAS filter)</a:t>
            </a:r>
          </a:p>
          <a:p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Mirror suspension</a:t>
            </a:r>
          </a:p>
        </p:txBody>
      </p:sp>
      <p:sp>
        <p:nvSpPr>
          <p:cNvPr id="13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11869" y="4790753"/>
            <a:ext cx="3306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</a:rPr>
              <a:t>Two-layer structure to avoid the resonances of the tall structure.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1453019" y="2567836"/>
            <a:ext cx="0" cy="75156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1455106" y="4273464"/>
            <a:ext cx="0" cy="75156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043" y="1416876"/>
            <a:ext cx="306841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6551112" y="3387016"/>
            <a:ext cx="2160739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ja-JP" sz="2800" b="1" dirty="0" smtClean="0">
                <a:solidFill>
                  <a:prstClr val="black"/>
                </a:solidFill>
              </a:rPr>
              <a:t>GAS </a:t>
            </a:r>
            <a:r>
              <a:rPr lang="en-US" altLang="ja-JP" sz="2800" b="1" dirty="0">
                <a:solidFill>
                  <a:prstClr val="black"/>
                </a:solidFill>
              </a:rPr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7815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7"/>
          <p:cNvSpPr>
            <a:spLocks noChangeArrowheads="1"/>
          </p:cNvSpPr>
          <p:nvPr/>
        </p:nvSpPr>
        <p:spPr bwMode="auto">
          <a:xfrm>
            <a:off x="4257389" y="5133938"/>
            <a:ext cx="269875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1" name="Rectangle 8"/>
          <p:cNvSpPr>
            <a:spLocks noChangeArrowheads="1"/>
          </p:cNvSpPr>
          <p:nvPr/>
        </p:nvSpPr>
        <p:spPr bwMode="auto">
          <a:xfrm>
            <a:off x="4257389" y="4703725"/>
            <a:ext cx="431800" cy="215900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4" name="Line 41"/>
          <p:cNvSpPr>
            <a:spLocks noChangeShapeType="1"/>
          </p:cNvSpPr>
          <p:nvPr/>
        </p:nvSpPr>
        <p:spPr bwMode="auto">
          <a:xfrm flipV="1">
            <a:off x="4473289" y="4005225"/>
            <a:ext cx="0" cy="6985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5" name="Freeform 42"/>
          <p:cNvSpPr>
            <a:spLocks/>
          </p:cNvSpPr>
          <p:nvPr/>
        </p:nvSpPr>
        <p:spPr bwMode="auto">
          <a:xfrm>
            <a:off x="3965289" y="4464013"/>
            <a:ext cx="454025" cy="1100138"/>
          </a:xfrm>
          <a:custGeom>
            <a:avLst/>
            <a:gdLst>
              <a:gd name="T0" fmla="*/ 0 w 286"/>
              <a:gd name="T1" fmla="*/ 693 h 693"/>
              <a:gd name="T2" fmla="*/ 31 w 286"/>
              <a:gd name="T3" fmla="*/ 693 h 693"/>
              <a:gd name="T4" fmla="*/ 31 w 286"/>
              <a:gd name="T5" fmla="*/ 15 h 693"/>
              <a:gd name="T6" fmla="*/ 16 w 286"/>
              <a:gd name="T7" fmla="*/ 15 h 693"/>
              <a:gd name="T8" fmla="*/ 16 w 286"/>
              <a:gd name="T9" fmla="*/ 30 h 693"/>
              <a:gd name="T10" fmla="*/ 286 w 286"/>
              <a:gd name="T11" fmla="*/ 30 h 693"/>
              <a:gd name="T12" fmla="*/ 286 w 286"/>
              <a:gd name="T13" fmla="*/ 0 h 693"/>
              <a:gd name="T14" fmla="*/ 16 w 286"/>
              <a:gd name="T15" fmla="*/ 0 h 693"/>
              <a:gd name="T16" fmla="*/ 0 w 286"/>
              <a:gd name="T17" fmla="*/ 15 h 693"/>
              <a:gd name="T18" fmla="*/ 0 w 286"/>
              <a:gd name="T19" fmla="*/ 693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6" h="693">
                <a:moveTo>
                  <a:pt x="0" y="693"/>
                </a:moveTo>
                <a:lnTo>
                  <a:pt x="31" y="693"/>
                </a:lnTo>
                <a:lnTo>
                  <a:pt x="31" y="15"/>
                </a:lnTo>
                <a:lnTo>
                  <a:pt x="16" y="15"/>
                </a:lnTo>
                <a:lnTo>
                  <a:pt x="16" y="30"/>
                </a:lnTo>
                <a:lnTo>
                  <a:pt x="286" y="30"/>
                </a:lnTo>
                <a:lnTo>
                  <a:pt x="286" y="0"/>
                </a:lnTo>
                <a:lnTo>
                  <a:pt x="16" y="0"/>
                </a:lnTo>
                <a:lnTo>
                  <a:pt x="0" y="15"/>
                </a:lnTo>
                <a:lnTo>
                  <a:pt x="0" y="693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6" name="Freeform 43"/>
          <p:cNvSpPr>
            <a:spLocks/>
          </p:cNvSpPr>
          <p:nvPr/>
        </p:nvSpPr>
        <p:spPr bwMode="auto">
          <a:xfrm>
            <a:off x="4073239" y="5240300"/>
            <a:ext cx="908050" cy="884238"/>
          </a:xfrm>
          <a:custGeom>
            <a:avLst/>
            <a:gdLst>
              <a:gd name="T0" fmla="*/ 30 w 572"/>
              <a:gd name="T1" fmla="*/ 339 h 557"/>
              <a:gd name="T2" fmla="*/ 0 w 572"/>
              <a:gd name="T3" fmla="*/ 339 h 557"/>
              <a:gd name="T4" fmla="*/ 0 w 572"/>
              <a:gd name="T5" fmla="*/ 542 h 557"/>
              <a:gd name="T6" fmla="*/ 15 w 572"/>
              <a:gd name="T7" fmla="*/ 557 h 557"/>
              <a:gd name="T8" fmla="*/ 557 w 572"/>
              <a:gd name="T9" fmla="*/ 557 h 557"/>
              <a:gd name="T10" fmla="*/ 572 w 572"/>
              <a:gd name="T11" fmla="*/ 542 h 557"/>
              <a:gd name="T12" fmla="*/ 572 w 572"/>
              <a:gd name="T13" fmla="*/ 0 h 557"/>
              <a:gd name="T14" fmla="*/ 542 w 572"/>
              <a:gd name="T15" fmla="*/ 0 h 557"/>
              <a:gd name="T16" fmla="*/ 542 w 572"/>
              <a:gd name="T17" fmla="*/ 542 h 557"/>
              <a:gd name="T18" fmla="*/ 557 w 572"/>
              <a:gd name="T19" fmla="*/ 542 h 557"/>
              <a:gd name="T20" fmla="*/ 557 w 572"/>
              <a:gd name="T21" fmla="*/ 527 h 557"/>
              <a:gd name="T22" fmla="*/ 15 w 572"/>
              <a:gd name="T23" fmla="*/ 527 h 557"/>
              <a:gd name="T24" fmla="*/ 15 w 572"/>
              <a:gd name="T25" fmla="*/ 542 h 557"/>
              <a:gd name="T26" fmla="*/ 30 w 572"/>
              <a:gd name="T27" fmla="*/ 542 h 557"/>
              <a:gd name="T28" fmla="*/ 30 w 572"/>
              <a:gd name="T29" fmla="*/ 339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2" h="557">
                <a:moveTo>
                  <a:pt x="30" y="339"/>
                </a:moveTo>
                <a:lnTo>
                  <a:pt x="0" y="339"/>
                </a:lnTo>
                <a:lnTo>
                  <a:pt x="0" y="542"/>
                </a:lnTo>
                <a:lnTo>
                  <a:pt x="15" y="557"/>
                </a:lnTo>
                <a:lnTo>
                  <a:pt x="557" y="557"/>
                </a:lnTo>
                <a:lnTo>
                  <a:pt x="572" y="542"/>
                </a:lnTo>
                <a:lnTo>
                  <a:pt x="572" y="0"/>
                </a:lnTo>
                <a:lnTo>
                  <a:pt x="542" y="0"/>
                </a:lnTo>
                <a:lnTo>
                  <a:pt x="542" y="542"/>
                </a:lnTo>
                <a:lnTo>
                  <a:pt x="557" y="542"/>
                </a:lnTo>
                <a:lnTo>
                  <a:pt x="557" y="527"/>
                </a:lnTo>
                <a:lnTo>
                  <a:pt x="15" y="527"/>
                </a:lnTo>
                <a:lnTo>
                  <a:pt x="15" y="542"/>
                </a:lnTo>
                <a:lnTo>
                  <a:pt x="30" y="542"/>
                </a:lnTo>
                <a:lnTo>
                  <a:pt x="30" y="339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7" name="Freeform 44"/>
          <p:cNvSpPr>
            <a:spLocks/>
          </p:cNvSpPr>
          <p:nvPr/>
        </p:nvSpPr>
        <p:spPr bwMode="auto">
          <a:xfrm>
            <a:off x="2698464" y="5241888"/>
            <a:ext cx="106363" cy="428625"/>
          </a:xfrm>
          <a:custGeom>
            <a:avLst/>
            <a:gdLst>
              <a:gd name="T0" fmla="*/ 0 w 67"/>
              <a:gd name="T1" fmla="*/ 0 h 270"/>
              <a:gd name="T2" fmla="*/ 23 w 67"/>
              <a:gd name="T3" fmla="*/ 20 h 270"/>
              <a:gd name="T4" fmla="*/ 41 w 67"/>
              <a:gd name="T5" fmla="*/ 44 h 270"/>
              <a:gd name="T6" fmla="*/ 55 w 67"/>
              <a:gd name="T7" fmla="*/ 70 h 270"/>
              <a:gd name="T8" fmla="*/ 64 w 67"/>
              <a:gd name="T9" fmla="*/ 98 h 270"/>
              <a:gd name="T10" fmla="*/ 67 w 67"/>
              <a:gd name="T11" fmla="*/ 126 h 270"/>
              <a:gd name="T12" fmla="*/ 66 w 67"/>
              <a:gd name="T13" fmla="*/ 155 h 270"/>
              <a:gd name="T14" fmla="*/ 60 w 67"/>
              <a:gd name="T15" fmla="*/ 183 h 270"/>
              <a:gd name="T16" fmla="*/ 50 w 67"/>
              <a:gd name="T17" fmla="*/ 211 h 270"/>
              <a:gd name="T18" fmla="*/ 34 w 67"/>
              <a:gd name="T19" fmla="*/ 237 h 270"/>
              <a:gd name="T20" fmla="*/ 19 w 67"/>
              <a:gd name="T21" fmla="*/ 255 h 270"/>
              <a:gd name="T22" fmla="*/ 0 w 67"/>
              <a:gd name="T2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7" h="270">
                <a:moveTo>
                  <a:pt x="0" y="0"/>
                </a:moveTo>
                <a:lnTo>
                  <a:pt x="23" y="20"/>
                </a:lnTo>
                <a:lnTo>
                  <a:pt x="41" y="44"/>
                </a:lnTo>
                <a:lnTo>
                  <a:pt x="55" y="70"/>
                </a:lnTo>
                <a:lnTo>
                  <a:pt x="64" y="98"/>
                </a:lnTo>
                <a:lnTo>
                  <a:pt x="67" y="126"/>
                </a:lnTo>
                <a:lnTo>
                  <a:pt x="66" y="155"/>
                </a:lnTo>
                <a:lnTo>
                  <a:pt x="60" y="183"/>
                </a:lnTo>
                <a:lnTo>
                  <a:pt x="50" y="211"/>
                </a:lnTo>
                <a:lnTo>
                  <a:pt x="34" y="237"/>
                </a:lnTo>
                <a:lnTo>
                  <a:pt x="19" y="255"/>
                </a:lnTo>
                <a:lnTo>
                  <a:pt x="0" y="27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18" name="Freeform 45"/>
          <p:cNvSpPr>
            <a:spLocks/>
          </p:cNvSpPr>
          <p:nvPr/>
        </p:nvSpPr>
        <p:spPr bwMode="auto">
          <a:xfrm>
            <a:off x="2592101" y="5668925"/>
            <a:ext cx="111125" cy="434975"/>
          </a:xfrm>
          <a:custGeom>
            <a:avLst/>
            <a:gdLst>
              <a:gd name="T0" fmla="*/ 70 w 70"/>
              <a:gd name="T1" fmla="*/ 0 h 274"/>
              <a:gd name="T2" fmla="*/ 46 w 70"/>
              <a:gd name="T3" fmla="*/ 20 h 274"/>
              <a:gd name="T4" fmla="*/ 28 w 70"/>
              <a:gd name="T5" fmla="*/ 44 h 274"/>
              <a:gd name="T6" fmla="*/ 14 w 70"/>
              <a:gd name="T7" fmla="*/ 69 h 274"/>
              <a:gd name="T8" fmla="*/ 5 w 70"/>
              <a:gd name="T9" fmla="*/ 97 h 274"/>
              <a:gd name="T10" fmla="*/ 0 w 70"/>
              <a:gd name="T11" fmla="*/ 124 h 274"/>
              <a:gd name="T12" fmla="*/ 0 w 70"/>
              <a:gd name="T13" fmla="*/ 153 h 274"/>
              <a:gd name="T14" fmla="*/ 6 w 70"/>
              <a:gd name="T15" fmla="*/ 182 h 274"/>
              <a:gd name="T16" fmla="*/ 16 w 70"/>
              <a:gd name="T17" fmla="*/ 210 h 274"/>
              <a:gd name="T18" fmla="*/ 31 w 70"/>
              <a:gd name="T19" fmla="*/ 237 h 274"/>
              <a:gd name="T20" fmla="*/ 49 w 70"/>
              <a:gd name="T21" fmla="*/ 256 h 274"/>
              <a:gd name="T22" fmla="*/ 70 w 70"/>
              <a:gd name="T23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0" h="274">
                <a:moveTo>
                  <a:pt x="70" y="0"/>
                </a:moveTo>
                <a:lnTo>
                  <a:pt x="46" y="20"/>
                </a:lnTo>
                <a:lnTo>
                  <a:pt x="28" y="44"/>
                </a:lnTo>
                <a:lnTo>
                  <a:pt x="14" y="69"/>
                </a:lnTo>
                <a:lnTo>
                  <a:pt x="5" y="97"/>
                </a:lnTo>
                <a:lnTo>
                  <a:pt x="0" y="124"/>
                </a:lnTo>
                <a:lnTo>
                  <a:pt x="0" y="153"/>
                </a:lnTo>
                <a:lnTo>
                  <a:pt x="6" y="182"/>
                </a:lnTo>
                <a:lnTo>
                  <a:pt x="16" y="210"/>
                </a:lnTo>
                <a:lnTo>
                  <a:pt x="31" y="237"/>
                </a:lnTo>
                <a:lnTo>
                  <a:pt x="49" y="256"/>
                </a:lnTo>
                <a:lnTo>
                  <a:pt x="70" y="274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40" name="Rectangle 67"/>
          <p:cNvSpPr>
            <a:spLocks noChangeArrowheads="1"/>
          </p:cNvSpPr>
          <p:nvPr/>
        </p:nvSpPr>
        <p:spPr bwMode="auto">
          <a:xfrm>
            <a:off x="4581239" y="5564150"/>
            <a:ext cx="107950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41" name="Rectangle 68"/>
          <p:cNvSpPr>
            <a:spLocks noChangeArrowheads="1"/>
          </p:cNvSpPr>
          <p:nvPr/>
        </p:nvSpPr>
        <p:spPr bwMode="auto">
          <a:xfrm>
            <a:off x="4581239" y="5133938"/>
            <a:ext cx="107950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42" name="Line 69"/>
          <p:cNvSpPr>
            <a:spLocks noChangeShapeType="1"/>
          </p:cNvSpPr>
          <p:nvPr/>
        </p:nvSpPr>
        <p:spPr bwMode="auto">
          <a:xfrm flipV="1">
            <a:off x="4635214" y="5348250"/>
            <a:ext cx="0" cy="2159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43" name="Line 70"/>
          <p:cNvSpPr>
            <a:spLocks noChangeShapeType="1"/>
          </p:cNvSpPr>
          <p:nvPr/>
        </p:nvSpPr>
        <p:spPr bwMode="auto">
          <a:xfrm flipV="1">
            <a:off x="4392326" y="4919625"/>
            <a:ext cx="0" cy="214313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44" name="Line 71"/>
          <p:cNvSpPr>
            <a:spLocks noChangeShapeType="1"/>
          </p:cNvSpPr>
          <p:nvPr/>
        </p:nvSpPr>
        <p:spPr bwMode="auto">
          <a:xfrm flipV="1">
            <a:off x="4635214" y="4919625"/>
            <a:ext cx="0" cy="214313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45" name="Rectangle 72"/>
          <p:cNvSpPr>
            <a:spLocks noChangeArrowheads="1"/>
          </p:cNvSpPr>
          <p:nvPr/>
        </p:nvSpPr>
        <p:spPr bwMode="auto">
          <a:xfrm>
            <a:off x="5602001" y="5402225"/>
            <a:ext cx="538163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56" name="Rectangle 83"/>
          <p:cNvSpPr>
            <a:spLocks noChangeArrowheads="1"/>
          </p:cNvSpPr>
          <p:nvPr/>
        </p:nvSpPr>
        <p:spPr bwMode="auto">
          <a:xfrm>
            <a:off x="5819489" y="5616538"/>
            <a:ext cx="106363" cy="376238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57" name="Rectangle 84"/>
          <p:cNvSpPr>
            <a:spLocks noChangeArrowheads="1"/>
          </p:cNvSpPr>
          <p:nvPr/>
        </p:nvSpPr>
        <p:spPr bwMode="auto">
          <a:xfrm>
            <a:off x="5763926" y="5940388"/>
            <a:ext cx="217488" cy="52388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58" name="Rectangle 85"/>
          <p:cNvSpPr>
            <a:spLocks noChangeArrowheads="1"/>
          </p:cNvSpPr>
          <p:nvPr/>
        </p:nvSpPr>
        <p:spPr bwMode="auto">
          <a:xfrm>
            <a:off x="5763926" y="5940388"/>
            <a:ext cx="217488" cy="52388"/>
          </a:xfrm>
          <a:prstGeom prst="rect">
            <a:avLst/>
          </a:prstGeom>
          <a:noFill/>
          <a:ln w="7938">
            <a:solidFill>
              <a:srgbClr val="40404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59" name="Rectangle 86"/>
          <p:cNvSpPr>
            <a:spLocks noChangeArrowheads="1"/>
          </p:cNvSpPr>
          <p:nvPr/>
        </p:nvSpPr>
        <p:spPr bwMode="auto">
          <a:xfrm>
            <a:off x="5763926" y="5672100"/>
            <a:ext cx="217488" cy="52388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0" name="Rectangle 87"/>
          <p:cNvSpPr>
            <a:spLocks noChangeArrowheads="1"/>
          </p:cNvSpPr>
          <p:nvPr/>
        </p:nvSpPr>
        <p:spPr bwMode="auto">
          <a:xfrm>
            <a:off x="5763926" y="5672100"/>
            <a:ext cx="217488" cy="52388"/>
          </a:xfrm>
          <a:prstGeom prst="rect">
            <a:avLst/>
          </a:prstGeom>
          <a:noFill/>
          <a:ln w="7938">
            <a:solidFill>
              <a:srgbClr val="0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1" name="Rectangle 88"/>
          <p:cNvSpPr>
            <a:spLocks noChangeArrowheads="1"/>
          </p:cNvSpPr>
          <p:nvPr/>
        </p:nvSpPr>
        <p:spPr bwMode="auto">
          <a:xfrm>
            <a:off x="4957476" y="6076913"/>
            <a:ext cx="1076325" cy="47625"/>
          </a:xfrm>
          <a:prstGeom prst="rect">
            <a:avLst/>
          </a:prstGeom>
          <a:solidFill>
            <a:srgbClr val="0000FF"/>
          </a:solidFill>
          <a:ln w="0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2" name="Freeform 89"/>
          <p:cNvSpPr>
            <a:spLocks/>
          </p:cNvSpPr>
          <p:nvPr/>
        </p:nvSpPr>
        <p:spPr bwMode="auto">
          <a:xfrm>
            <a:off x="5709951" y="5999125"/>
            <a:ext cx="55563" cy="101600"/>
          </a:xfrm>
          <a:custGeom>
            <a:avLst/>
            <a:gdLst>
              <a:gd name="T0" fmla="*/ 35 w 35"/>
              <a:gd name="T1" fmla="*/ 0 h 64"/>
              <a:gd name="T2" fmla="*/ 21 w 35"/>
              <a:gd name="T3" fmla="*/ 7 h 64"/>
              <a:gd name="T4" fmla="*/ 10 w 35"/>
              <a:gd name="T5" fmla="*/ 18 h 64"/>
              <a:gd name="T6" fmla="*/ 3 w 35"/>
              <a:gd name="T7" fmla="*/ 32 h 64"/>
              <a:gd name="T8" fmla="*/ 0 w 35"/>
              <a:gd name="T9" fmla="*/ 47 h 64"/>
              <a:gd name="T10" fmla="*/ 3 w 35"/>
              <a:gd name="T11" fmla="*/ 63 h 64"/>
              <a:gd name="T12" fmla="*/ 3 w 35"/>
              <a:gd name="T13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64">
                <a:moveTo>
                  <a:pt x="35" y="0"/>
                </a:moveTo>
                <a:lnTo>
                  <a:pt x="21" y="7"/>
                </a:lnTo>
                <a:lnTo>
                  <a:pt x="10" y="18"/>
                </a:lnTo>
                <a:lnTo>
                  <a:pt x="3" y="32"/>
                </a:lnTo>
                <a:lnTo>
                  <a:pt x="0" y="47"/>
                </a:lnTo>
                <a:lnTo>
                  <a:pt x="3" y="63"/>
                </a:lnTo>
                <a:lnTo>
                  <a:pt x="3" y="64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3" name="Freeform 90"/>
          <p:cNvSpPr>
            <a:spLocks/>
          </p:cNvSpPr>
          <p:nvPr/>
        </p:nvSpPr>
        <p:spPr bwMode="auto">
          <a:xfrm>
            <a:off x="5978239" y="5999125"/>
            <a:ext cx="55563" cy="100013"/>
          </a:xfrm>
          <a:custGeom>
            <a:avLst/>
            <a:gdLst>
              <a:gd name="T0" fmla="*/ 0 w 35"/>
              <a:gd name="T1" fmla="*/ 0 h 63"/>
              <a:gd name="T2" fmla="*/ 14 w 35"/>
              <a:gd name="T3" fmla="*/ 7 h 63"/>
              <a:gd name="T4" fmla="*/ 26 w 35"/>
              <a:gd name="T5" fmla="*/ 18 h 63"/>
              <a:gd name="T6" fmla="*/ 33 w 35"/>
              <a:gd name="T7" fmla="*/ 32 h 63"/>
              <a:gd name="T8" fmla="*/ 35 w 35"/>
              <a:gd name="T9" fmla="*/ 47 h 63"/>
              <a:gd name="T10" fmla="*/ 33 w 35"/>
              <a:gd name="T1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" h="63">
                <a:moveTo>
                  <a:pt x="0" y="0"/>
                </a:moveTo>
                <a:lnTo>
                  <a:pt x="14" y="7"/>
                </a:lnTo>
                <a:lnTo>
                  <a:pt x="26" y="18"/>
                </a:lnTo>
                <a:lnTo>
                  <a:pt x="33" y="32"/>
                </a:lnTo>
                <a:lnTo>
                  <a:pt x="35" y="47"/>
                </a:lnTo>
                <a:lnTo>
                  <a:pt x="33" y="63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4" name="Freeform 91"/>
          <p:cNvSpPr>
            <a:spLocks/>
          </p:cNvSpPr>
          <p:nvPr/>
        </p:nvSpPr>
        <p:spPr bwMode="auto">
          <a:xfrm>
            <a:off x="5709951" y="5729250"/>
            <a:ext cx="55563" cy="103188"/>
          </a:xfrm>
          <a:custGeom>
            <a:avLst/>
            <a:gdLst>
              <a:gd name="T0" fmla="*/ 35 w 35"/>
              <a:gd name="T1" fmla="*/ 0 h 65"/>
              <a:gd name="T2" fmla="*/ 21 w 35"/>
              <a:gd name="T3" fmla="*/ 7 h 65"/>
              <a:gd name="T4" fmla="*/ 10 w 35"/>
              <a:gd name="T5" fmla="*/ 18 h 65"/>
              <a:gd name="T6" fmla="*/ 3 w 35"/>
              <a:gd name="T7" fmla="*/ 32 h 65"/>
              <a:gd name="T8" fmla="*/ 0 w 35"/>
              <a:gd name="T9" fmla="*/ 48 h 65"/>
              <a:gd name="T10" fmla="*/ 3 w 35"/>
              <a:gd name="T11" fmla="*/ 63 h 65"/>
              <a:gd name="T12" fmla="*/ 3 w 35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65">
                <a:moveTo>
                  <a:pt x="35" y="0"/>
                </a:moveTo>
                <a:lnTo>
                  <a:pt x="21" y="7"/>
                </a:lnTo>
                <a:lnTo>
                  <a:pt x="10" y="18"/>
                </a:lnTo>
                <a:lnTo>
                  <a:pt x="3" y="32"/>
                </a:lnTo>
                <a:lnTo>
                  <a:pt x="0" y="48"/>
                </a:lnTo>
                <a:lnTo>
                  <a:pt x="3" y="63"/>
                </a:lnTo>
                <a:lnTo>
                  <a:pt x="3" y="65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5" name="Freeform 92"/>
          <p:cNvSpPr>
            <a:spLocks/>
          </p:cNvSpPr>
          <p:nvPr/>
        </p:nvSpPr>
        <p:spPr bwMode="auto">
          <a:xfrm>
            <a:off x="5978239" y="5729250"/>
            <a:ext cx="55563" cy="100013"/>
          </a:xfrm>
          <a:custGeom>
            <a:avLst/>
            <a:gdLst>
              <a:gd name="T0" fmla="*/ 0 w 35"/>
              <a:gd name="T1" fmla="*/ 0 h 63"/>
              <a:gd name="T2" fmla="*/ 14 w 35"/>
              <a:gd name="T3" fmla="*/ 8 h 63"/>
              <a:gd name="T4" fmla="*/ 26 w 35"/>
              <a:gd name="T5" fmla="*/ 19 h 63"/>
              <a:gd name="T6" fmla="*/ 33 w 35"/>
              <a:gd name="T7" fmla="*/ 32 h 63"/>
              <a:gd name="T8" fmla="*/ 35 w 35"/>
              <a:gd name="T9" fmla="*/ 48 h 63"/>
              <a:gd name="T10" fmla="*/ 33 w 35"/>
              <a:gd name="T1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" h="63">
                <a:moveTo>
                  <a:pt x="0" y="0"/>
                </a:moveTo>
                <a:lnTo>
                  <a:pt x="14" y="8"/>
                </a:lnTo>
                <a:lnTo>
                  <a:pt x="26" y="19"/>
                </a:lnTo>
                <a:lnTo>
                  <a:pt x="33" y="32"/>
                </a:lnTo>
                <a:lnTo>
                  <a:pt x="35" y="48"/>
                </a:lnTo>
                <a:lnTo>
                  <a:pt x="33" y="63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66" name="Rectangle 93"/>
          <p:cNvSpPr>
            <a:spLocks noChangeArrowheads="1"/>
          </p:cNvSpPr>
          <p:nvPr/>
        </p:nvSpPr>
        <p:spPr bwMode="auto">
          <a:xfrm>
            <a:off x="5602001" y="4435438"/>
            <a:ext cx="538163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77" name="Rectangle 104"/>
          <p:cNvSpPr>
            <a:spLocks noChangeArrowheads="1"/>
          </p:cNvSpPr>
          <p:nvPr/>
        </p:nvSpPr>
        <p:spPr bwMode="auto">
          <a:xfrm>
            <a:off x="5819489" y="4649750"/>
            <a:ext cx="106363" cy="376238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78" name="Rectangle 105"/>
          <p:cNvSpPr>
            <a:spLocks noChangeArrowheads="1"/>
          </p:cNvSpPr>
          <p:nvPr/>
        </p:nvSpPr>
        <p:spPr bwMode="auto">
          <a:xfrm>
            <a:off x="5763926" y="4972013"/>
            <a:ext cx="217488" cy="53975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79" name="Rectangle 106"/>
          <p:cNvSpPr>
            <a:spLocks noChangeArrowheads="1"/>
          </p:cNvSpPr>
          <p:nvPr/>
        </p:nvSpPr>
        <p:spPr bwMode="auto">
          <a:xfrm>
            <a:off x="5763926" y="4972013"/>
            <a:ext cx="217488" cy="53975"/>
          </a:xfrm>
          <a:prstGeom prst="rect">
            <a:avLst/>
          </a:prstGeom>
          <a:noFill/>
          <a:ln w="7938">
            <a:solidFill>
              <a:srgbClr val="40404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0" name="Rectangle 107"/>
          <p:cNvSpPr>
            <a:spLocks noChangeArrowheads="1"/>
          </p:cNvSpPr>
          <p:nvPr/>
        </p:nvSpPr>
        <p:spPr bwMode="auto">
          <a:xfrm>
            <a:off x="5763926" y="4703725"/>
            <a:ext cx="217488" cy="53975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" name="Rectangle 108"/>
          <p:cNvSpPr>
            <a:spLocks noChangeArrowheads="1"/>
          </p:cNvSpPr>
          <p:nvPr/>
        </p:nvSpPr>
        <p:spPr bwMode="auto">
          <a:xfrm>
            <a:off x="5763926" y="4703725"/>
            <a:ext cx="217488" cy="53975"/>
          </a:xfrm>
          <a:prstGeom prst="rect">
            <a:avLst/>
          </a:prstGeom>
          <a:noFill/>
          <a:ln w="7938">
            <a:solidFill>
              <a:srgbClr val="0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" name="Freeform 109"/>
          <p:cNvSpPr>
            <a:spLocks/>
          </p:cNvSpPr>
          <p:nvPr/>
        </p:nvSpPr>
        <p:spPr bwMode="auto">
          <a:xfrm>
            <a:off x="5709951" y="5029163"/>
            <a:ext cx="55563" cy="103188"/>
          </a:xfrm>
          <a:custGeom>
            <a:avLst/>
            <a:gdLst>
              <a:gd name="T0" fmla="*/ 35 w 35"/>
              <a:gd name="T1" fmla="*/ 0 h 65"/>
              <a:gd name="T2" fmla="*/ 21 w 35"/>
              <a:gd name="T3" fmla="*/ 8 h 65"/>
              <a:gd name="T4" fmla="*/ 10 w 35"/>
              <a:gd name="T5" fmla="*/ 19 h 65"/>
              <a:gd name="T6" fmla="*/ 3 w 35"/>
              <a:gd name="T7" fmla="*/ 33 h 65"/>
              <a:gd name="T8" fmla="*/ 0 w 35"/>
              <a:gd name="T9" fmla="*/ 49 h 65"/>
              <a:gd name="T10" fmla="*/ 3 w 35"/>
              <a:gd name="T11" fmla="*/ 65 h 65"/>
              <a:gd name="T12" fmla="*/ 3 w 35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65">
                <a:moveTo>
                  <a:pt x="35" y="0"/>
                </a:moveTo>
                <a:lnTo>
                  <a:pt x="21" y="8"/>
                </a:lnTo>
                <a:lnTo>
                  <a:pt x="10" y="19"/>
                </a:lnTo>
                <a:lnTo>
                  <a:pt x="3" y="33"/>
                </a:lnTo>
                <a:lnTo>
                  <a:pt x="0" y="49"/>
                </a:lnTo>
                <a:lnTo>
                  <a:pt x="3" y="65"/>
                </a:lnTo>
                <a:lnTo>
                  <a:pt x="3" y="65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3" name="Freeform 110"/>
          <p:cNvSpPr>
            <a:spLocks/>
          </p:cNvSpPr>
          <p:nvPr/>
        </p:nvSpPr>
        <p:spPr bwMode="auto">
          <a:xfrm>
            <a:off x="5978239" y="5030750"/>
            <a:ext cx="55563" cy="101600"/>
          </a:xfrm>
          <a:custGeom>
            <a:avLst/>
            <a:gdLst>
              <a:gd name="T0" fmla="*/ 0 w 35"/>
              <a:gd name="T1" fmla="*/ 0 h 64"/>
              <a:gd name="T2" fmla="*/ 14 w 35"/>
              <a:gd name="T3" fmla="*/ 7 h 64"/>
              <a:gd name="T4" fmla="*/ 26 w 35"/>
              <a:gd name="T5" fmla="*/ 19 h 64"/>
              <a:gd name="T6" fmla="*/ 33 w 35"/>
              <a:gd name="T7" fmla="*/ 33 h 64"/>
              <a:gd name="T8" fmla="*/ 35 w 35"/>
              <a:gd name="T9" fmla="*/ 48 h 64"/>
              <a:gd name="T10" fmla="*/ 33 w 35"/>
              <a:gd name="T1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" h="64">
                <a:moveTo>
                  <a:pt x="0" y="0"/>
                </a:moveTo>
                <a:lnTo>
                  <a:pt x="14" y="7"/>
                </a:lnTo>
                <a:lnTo>
                  <a:pt x="26" y="19"/>
                </a:lnTo>
                <a:lnTo>
                  <a:pt x="33" y="33"/>
                </a:lnTo>
                <a:lnTo>
                  <a:pt x="35" y="48"/>
                </a:lnTo>
                <a:lnTo>
                  <a:pt x="33" y="64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4" name="Freeform 111"/>
          <p:cNvSpPr>
            <a:spLocks/>
          </p:cNvSpPr>
          <p:nvPr/>
        </p:nvSpPr>
        <p:spPr bwMode="auto">
          <a:xfrm>
            <a:off x="5709951" y="4762463"/>
            <a:ext cx="55563" cy="101600"/>
          </a:xfrm>
          <a:custGeom>
            <a:avLst/>
            <a:gdLst>
              <a:gd name="T0" fmla="*/ 35 w 35"/>
              <a:gd name="T1" fmla="*/ 0 h 64"/>
              <a:gd name="T2" fmla="*/ 21 w 35"/>
              <a:gd name="T3" fmla="*/ 6 h 64"/>
              <a:gd name="T4" fmla="*/ 10 w 35"/>
              <a:gd name="T5" fmla="*/ 18 h 64"/>
              <a:gd name="T6" fmla="*/ 3 w 35"/>
              <a:gd name="T7" fmla="*/ 32 h 64"/>
              <a:gd name="T8" fmla="*/ 0 w 35"/>
              <a:gd name="T9" fmla="*/ 47 h 64"/>
              <a:gd name="T10" fmla="*/ 3 w 35"/>
              <a:gd name="T11" fmla="*/ 63 h 64"/>
              <a:gd name="T12" fmla="*/ 3 w 35"/>
              <a:gd name="T13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64">
                <a:moveTo>
                  <a:pt x="35" y="0"/>
                </a:moveTo>
                <a:lnTo>
                  <a:pt x="21" y="6"/>
                </a:lnTo>
                <a:lnTo>
                  <a:pt x="10" y="18"/>
                </a:lnTo>
                <a:lnTo>
                  <a:pt x="3" y="32"/>
                </a:lnTo>
                <a:lnTo>
                  <a:pt x="0" y="47"/>
                </a:lnTo>
                <a:lnTo>
                  <a:pt x="3" y="63"/>
                </a:lnTo>
                <a:lnTo>
                  <a:pt x="3" y="64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5" name="Freeform 112"/>
          <p:cNvSpPr>
            <a:spLocks/>
          </p:cNvSpPr>
          <p:nvPr/>
        </p:nvSpPr>
        <p:spPr bwMode="auto">
          <a:xfrm>
            <a:off x="5978239" y="4762463"/>
            <a:ext cx="55563" cy="100013"/>
          </a:xfrm>
          <a:custGeom>
            <a:avLst/>
            <a:gdLst>
              <a:gd name="T0" fmla="*/ 0 w 35"/>
              <a:gd name="T1" fmla="*/ 0 h 63"/>
              <a:gd name="T2" fmla="*/ 14 w 35"/>
              <a:gd name="T3" fmla="*/ 8 h 63"/>
              <a:gd name="T4" fmla="*/ 26 w 35"/>
              <a:gd name="T5" fmla="*/ 18 h 63"/>
              <a:gd name="T6" fmla="*/ 33 w 35"/>
              <a:gd name="T7" fmla="*/ 32 h 63"/>
              <a:gd name="T8" fmla="*/ 35 w 35"/>
              <a:gd name="T9" fmla="*/ 47 h 63"/>
              <a:gd name="T10" fmla="*/ 33 w 35"/>
              <a:gd name="T1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" h="63">
                <a:moveTo>
                  <a:pt x="0" y="0"/>
                </a:moveTo>
                <a:lnTo>
                  <a:pt x="14" y="8"/>
                </a:lnTo>
                <a:lnTo>
                  <a:pt x="26" y="18"/>
                </a:lnTo>
                <a:lnTo>
                  <a:pt x="33" y="32"/>
                </a:lnTo>
                <a:lnTo>
                  <a:pt x="35" y="47"/>
                </a:lnTo>
                <a:lnTo>
                  <a:pt x="33" y="63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6" name="Freeform 113"/>
          <p:cNvSpPr>
            <a:spLocks/>
          </p:cNvSpPr>
          <p:nvPr/>
        </p:nvSpPr>
        <p:spPr bwMode="auto">
          <a:xfrm>
            <a:off x="3965289" y="4464013"/>
            <a:ext cx="2198688" cy="1770063"/>
          </a:xfrm>
          <a:custGeom>
            <a:avLst/>
            <a:gdLst>
              <a:gd name="T0" fmla="*/ 0 w 1385"/>
              <a:gd name="T1" fmla="*/ 828 h 1115"/>
              <a:gd name="T2" fmla="*/ 16 w 1385"/>
              <a:gd name="T3" fmla="*/ 1115 h 1115"/>
              <a:gd name="T4" fmla="*/ 1385 w 1385"/>
              <a:gd name="T5" fmla="*/ 1100 h 1115"/>
              <a:gd name="T6" fmla="*/ 1370 w 1385"/>
              <a:gd name="T7" fmla="*/ 846 h 1115"/>
              <a:gd name="T8" fmla="*/ 1016 w 1385"/>
              <a:gd name="T9" fmla="*/ 862 h 1115"/>
              <a:gd name="T10" fmla="*/ 1031 w 1385"/>
              <a:gd name="T11" fmla="*/ 963 h 1115"/>
              <a:gd name="T12" fmla="*/ 693 w 1385"/>
              <a:gd name="T13" fmla="*/ 948 h 1115"/>
              <a:gd name="T14" fmla="*/ 708 w 1385"/>
              <a:gd name="T15" fmla="*/ 963 h 1115"/>
              <a:gd name="T16" fmla="*/ 693 w 1385"/>
              <a:gd name="T17" fmla="*/ 489 h 1115"/>
              <a:gd name="T18" fmla="*/ 1370 w 1385"/>
              <a:gd name="T19" fmla="*/ 504 h 1115"/>
              <a:gd name="T20" fmla="*/ 1385 w 1385"/>
              <a:gd name="T21" fmla="*/ 252 h 1115"/>
              <a:gd name="T22" fmla="*/ 1031 w 1385"/>
              <a:gd name="T23" fmla="*/ 237 h 1115"/>
              <a:gd name="T24" fmla="*/ 1016 w 1385"/>
              <a:gd name="T25" fmla="*/ 354 h 1115"/>
              <a:gd name="T26" fmla="*/ 1031 w 1385"/>
              <a:gd name="T27" fmla="*/ 339 h 1115"/>
              <a:gd name="T28" fmla="*/ 693 w 1385"/>
              <a:gd name="T29" fmla="*/ 354 h 1115"/>
              <a:gd name="T30" fmla="*/ 708 w 1385"/>
              <a:gd name="T31" fmla="*/ 15 h 1115"/>
              <a:gd name="T32" fmla="*/ 354 w 1385"/>
              <a:gd name="T33" fmla="*/ 0 h 1115"/>
              <a:gd name="T34" fmla="*/ 693 w 1385"/>
              <a:gd name="T35" fmla="*/ 30 h 1115"/>
              <a:gd name="T36" fmla="*/ 678 w 1385"/>
              <a:gd name="T37" fmla="*/ 15 h 1115"/>
              <a:gd name="T38" fmla="*/ 693 w 1385"/>
              <a:gd name="T39" fmla="*/ 369 h 1115"/>
              <a:gd name="T40" fmla="*/ 1046 w 1385"/>
              <a:gd name="T41" fmla="*/ 354 h 1115"/>
              <a:gd name="T42" fmla="*/ 1031 w 1385"/>
              <a:gd name="T43" fmla="*/ 252 h 1115"/>
              <a:gd name="T44" fmla="*/ 1370 w 1385"/>
              <a:gd name="T45" fmla="*/ 267 h 1115"/>
              <a:gd name="T46" fmla="*/ 1355 w 1385"/>
              <a:gd name="T47" fmla="*/ 252 h 1115"/>
              <a:gd name="T48" fmla="*/ 1370 w 1385"/>
              <a:gd name="T49" fmla="*/ 489 h 1115"/>
              <a:gd name="T50" fmla="*/ 693 w 1385"/>
              <a:gd name="T51" fmla="*/ 474 h 1115"/>
              <a:gd name="T52" fmla="*/ 678 w 1385"/>
              <a:gd name="T53" fmla="*/ 963 h 1115"/>
              <a:gd name="T54" fmla="*/ 1031 w 1385"/>
              <a:gd name="T55" fmla="*/ 978 h 1115"/>
              <a:gd name="T56" fmla="*/ 1046 w 1385"/>
              <a:gd name="T57" fmla="*/ 862 h 1115"/>
              <a:gd name="T58" fmla="*/ 1031 w 1385"/>
              <a:gd name="T59" fmla="*/ 877 h 1115"/>
              <a:gd name="T60" fmla="*/ 1370 w 1385"/>
              <a:gd name="T61" fmla="*/ 862 h 1115"/>
              <a:gd name="T62" fmla="*/ 1355 w 1385"/>
              <a:gd name="T63" fmla="*/ 1100 h 1115"/>
              <a:gd name="T64" fmla="*/ 1370 w 1385"/>
              <a:gd name="T65" fmla="*/ 1085 h 1115"/>
              <a:gd name="T66" fmla="*/ 16 w 1385"/>
              <a:gd name="T67" fmla="*/ 1100 h 1115"/>
              <a:gd name="T68" fmla="*/ 31 w 1385"/>
              <a:gd name="T69" fmla="*/ 828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85" h="1115">
                <a:moveTo>
                  <a:pt x="31" y="828"/>
                </a:moveTo>
                <a:lnTo>
                  <a:pt x="0" y="828"/>
                </a:lnTo>
                <a:lnTo>
                  <a:pt x="0" y="1100"/>
                </a:lnTo>
                <a:lnTo>
                  <a:pt x="16" y="1115"/>
                </a:lnTo>
                <a:lnTo>
                  <a:pt x="1370" y="1115"/>
                </a:lnTo>
                <a:lnTo>
                  <a:pt x="1385" y="1100"/>
                </a:lnTo>
                <a:lnTo>
                  <a:pt x="1385" y="862"/>
                </a:lnTo>
                <a:lnTo>
                  <a:pt x="1370" y="846"/>
                </a:lnTo>
                <a:lnTo>
                  <a:pt x="1031" y="846"/>
                </a:lnTo>
                <a:lnTo>
                  <a:pt x="1016" y="862"/>
                </a:lnTo>
                <a:lnTo>
                  <a:pt x="1016" y="963"/>
                </a:lnTo>
                <a:lnTo>
                  <a:pt x="1031" y="963"/>
                </a:lnTo>
                <a:lnTo>
                  <a:pt x="1031" y="948"/>
                </a:lnTo>
                <a:lnTo>
                  <a:pt x="693" y="948"/>
                </a:lnTo>
                <a:lnTo>
                  <a:pt x="693" y="963"/>
                </a:lnTo>
                <a:lnTo>
                  <a:pt x="708" y="963"/>
                </a:lnTo>
                <a:lnTo>
                  <a:pt x="708" y="489"/>
                </a:lnTo>
                <a:lnTo>
                  <a:pt x="693" y="489"/>
                </a:lnTo>
                <a:lnTo>
                  <a:pt x="693" y="504"/>
                </a:lnTo>
                <a:lnTo>
                  <a:pt x="1370" y="504"/>
                </a:lnTo>
                <a:lnTo>
                  <a:pt x="1385" y="489"/>
                </a:lnTo>
                <a:lnTo>
                  <a:pt x="1385" y="252"/>
                </a:lnTo>
                <a:lnTo>
                  <a:pt x="1370" y="237"/>
                </a:lnTo>
                <a:lnTo>
                  <a:pt x="1031" y="237"/>
                </a:lnTo>
                <a:lnTo>
                  <a:pt x="1016" y="252"/>
                </a:lnTo>
                <a:lnTo>
                  <a:pt x="1016" y="354"/>
                </a:lnTo>
                <a:lnTo>
                  <a:pt x="1031" y="354"/>
                </a:lnTo>
                <a:lnTo>
                  <a:pt x="1031" y="339"/>
                </a:lnTo>
                <a:lnTo>
                  <a:pt x="693" y="339"/>
                </a:lnTo>
                <a:lnTo>
                  <a:pt x="693" y="354"/>
                </a:lnTo>
                <a:lnTo>
                  <a:pt x="708" y="354"/>
                </a:lnTo>
                <a:lnTo>
                  <a:pt x="708" y="15"/>
                </a:lnTo>
                <a:lnTo>
                  <a:pt x="693" y="0"/>
                </a:lnTo>
                <a:lnTo>
                  <a:pt x="354" y="0"/>
                </a:lnTo>
                <a:lnTo>
                  <a:pt x="354" y="30"/>
                </a:lnTo>
                <a:lnTo>
                  <a:pt x="693" y="30"/>
                </a:lnTo>
                <a:lnTo>
                  <a:pt x="693" y="15"/>
                </a:lnTo>
                <a:lnTo>
                  <a:pt x="678" y="15"/>
                </a:lnTo>
                <a:lnTo>
                  <a:pt x="678" y="354"/>
                </a:lnTo>
                <a:lnTo>
                  <a:pt x="693" y="369"/>
                </a:lnTo>
                <a:lnTo>
                  <a:pt x="1031" y="369"/>
                </a:lnTo>
                <a:lnTo>
                  <a:pt x="1046" y="354"/>
                </a:lnTo>
                <a:lnTo>
                  <a:pt x="1046" y="252"/>
                </a:lnTo>
                <a:lnTo>
                  <a:pt x="1031" y="252"/>
                </a:lnTo>
                <a:lnTo>
                  <a:pt x="1031" y="267"/>
                </a:lnTo>
                <a:lnTo>
                  <a:pt x="1370" y="267"/>
                </a:lnTo>
                <a:lnTo>
                  <a:pt x="1370" y="252"/>
                </a:lnTo>
                <a:lnTo>
                  <a:pt x="1355" y="252"/>
                </a:lnTo>
                <a:lnTo>
                  <a:pt x="1355" y="489"/>
                </a:lnTo>
                <a:lnTo>
                  <a:pt x="1370" y="489"/>
                </a:lnTo>
                <a:lnTo>
                  <a:pt x="1370" y="474"/>
                </a:lnTo>
                <a:lnTo>
                  <a:pt x="693" y="474"/>
                </a:lnTo>
                <a:lnTo>
                  <a:pt x="678" y="489"/>
                </a:lnTo>
                <a:lnTo>
                  <a:pt x="678" y="963"/>
                </a:lnTo>
                <a:lnTo>
                  <a:pt x="693" y="978"/>
                </a:lnTo>
                <a:lnTo>
                  <a:pt x="1031" y="978"/>
                </a:lnTo>
                <a:lnTo>
                  <a:pt x="1046" y="963"/>
                </a:lnTo>
                <a:lnTo>
                  <a:pt x="1046" y="862"/>
                </a:lnTo>
                <a:lnTo>
                  <a:pt x="1031" y="862"/>
                </a:lnTo>
                <a:lnTo>
                  <a:pt x="1031" y="877"/>
                </a:lnTo>
                <a:lnTo>
                  <a:pt x="1370" y="877"/>
                </a:lnTo>
                <a:lnTo>
                  <a:pt x="1370" y="862"/>
                </a:lnTo>
                <a:lnTo>
                  <a:pt x="1355" y="862"/>
                </a:lnTo>
                <a:lnTo>
                  <a:pt x="1355" y="1100"/>
                </a:lnTo>
                <a:lnTo>
                  <a:pt x="1370" y="1100"/>
                </a:lnTo>
                <a:lnTo>
                  <a:pt x="1370" y="1085"/>
                </a:lnTo>
                <a:lnTo>
                  <a:pt x="16" y="1085"/>
                </a:lnTo>
                <a:lnTo>
                  <a:pt x="16" y="1100"/>
                </a:lnTo>
                <a:lnTo>
                  <a:pt x="31" y="1100"/>
                </a:lnTo>
                <a:lnTo>
                  <a:pt x="31" y="828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7" name="Freeform 114"/>
          <p:cNvSpPr>
            <a:spLocks/>
          </p:cNvSpPr>
          <p:nvPr/>
        </p:nvSpPr>
        <p:spPr bwMode="auto">
          <a:xfrm>
            <a:off x="4671726" y="5124413"/>
            <a:ext cx="196850" cy="87313"/>
          </a:xfrm>
          <a:custGeom>
            <a:avLst/>
            <a:gdLst>
              <a:gd name="T0" fmla="*/ 27 w 124"/>
              <a:gd name="T1" fmla="*/ 0 h 55"/>
              <a:gd name="T2" fmla="*/ 0 w 124"/>
              <a:gd name="T3" fmla="*/ 11 h 55"/>
              <a:gd name="T4" fmla="*/ 4 w 124"/>
              <a:gd name="T5" fmla="*/ 20 h 55"/>
              <a:gd name="T6" fmla="*/ 8 w 124"/>
              <a:gd name="T7" fmla="*/ 25 h 55"/>
              <a:gd name="T8" fmla="*/ 14 w 124"/>
              <a:gd name="T9" fmla="*/ 33 h 55"/>
              <a:gd name="T10" fmla="*/ 21 w 124"/>
              <a:gd name="T11" fmla="*/ 40 h 55"/>
              <a:gd name="T12" fmla="*/ 25 w 124"/>
              <a:gd name="T13" fmla="*/ 43 h 55"/>
              <a:gd name="T14" fmla="*/ 33 w 124"/>
              <a:gd name="T15" fmla="*/ 49 h 55"/>
              <a:gd name="T16" fmla="*/ 43 w 124"/>
              <a:gd name="T17" fmla="*/ 52 h 55"/>
              <a:gd name="T18" fmla="*/ 48 w 124"/>
              <a:gd name="T19" fmla="*/ 54 h 55"/>
              <a:gd name="T20" fmla="*/ 59 w 124"/>
              <a:gd name="T21" fmla="*/ 55 h 55"/>
              <a:gd name="T22" fmla="*/ 68 w 124"/>
              <a:gd name="T23" fmla="*/ 55 h 55"/>
              <a:gd name="T24" fmla="*/ 74 w 124"/>
              <a:gd name="T25" fmla="*/ 54 h 55"/>
              <a:gd name="T26" fmla="*/ 84 w 124"/>
              <a:gd name="T27" fmla="*/ 51 h 55"/>
              <a:gd name="T28" fmla="*/ 95 w 124"/>
              <a:gd name="T29" fmla="*/ 46 h 55"/>
              <a:gd name="T30" fmla="*/ 108 w 124"/>
              <a:gd name="T31" fmla="*/ 35 h 55"/>
              <a:gd name="T32" fmla="*/ 119 w 124"/>
              <a:gd name="T33" fmla="*/ 21 h 55"/>
              <a:gd name="T34" fmla="*/ 124 w 124"/>
              <a:gd name="T35" fmla="*/ 10 h 55"/>
              <a:gd name="T36" fmla="*/ 96 w 124"/>
              <a:gd name="T37" fmla="*/ 0 h 55"/>
              <a:gd name="T38" fmla="*/ 91 w 124"/>
              <a:gd name="T39" fmla="*/ 10 h 55"/>
              <a:gd name="T40" fmla="*/ 105 w 124"/>
              <a:gd name="T41" fmla="*/ 15 h 55"/>
              <a:gd name="T42" fmla="*/ 95 w 124"/>
              <a:gd name="T43" fmla="*/ 5 h 55"/>
              <a:gd name="T44" fmla="*/ 91 w 124"/>
              <a:gd name="T45" fmla="*/ 10 h 55"/>
              <a:gd name="T46" fmla="*/ 105 w 124"/>
              <a:gd name="T47" fmla="*/ 15 h 55"/>
              <a:gd name="T48" fmla="*/ 95 w 124"/>
              <a:gd name="T49" fmla="*/ 5 h 55"/>
              <a:gd name="T50" fmla="*/ 88 w 124"/>
              <a:gd name="T51" fmla="*/ 14 h 55"/>
              <a:gd name="T52" fmla="*/ 78 w 124"/>
              <a:gd name="T53" fmla="*/ 21 h 55"/>
              <a:gd name="T54" fmla="*/ 89 w 124"/>
              <a:gd name="T55" fmla="*/ 32 h 55"/>
              <a:gd name="T56" fmla="*/ 83 w 124"/>
              <a:gd name="T57" fmla="*/ 18 h 55"/>
              <a:gd name="T58" fmla="*/ 78 w 124"/>
              <a:gd name="T59" fmla="*/ 21 h 55"/>
              <a:gd name="T60" fmla="*/ 89 w 124"/>
              <a:gd name="T61" fmla="*/ 32 h 55"/>
              <a:gd name="T62" fmla="*/ 83 w 124"/>
              <a:gd name="T63" fmla="*/ 18 h 55"/>
              <a:gd name="T64" fmla="*/ 74 w 124"/>
              <a:gd name="T65" fmla="*/ 24 h 55"/>
              <a:gd name="T66" fmla="*/ 62 w 124"/>
              <a:gd name="T67" fmla="*/ 26 h 55"/>
              <a:gd name="T68" fmla="*/ 68 w 124"/>
              <a:gd name="T69" fmla="*/ 40 h 55"/>
              <a:gd name="T70" fmla="*/ 68 w 124"/>
              <a:gd name="T71" fmla="*/ 25 h 55"/>
              <a:gd name="T72" fmla="*/ 62 w 124"/>
              <a:gd name="T73" fmla="*/ 26 h 55"/>
              <a:gd name="T74" fmla="*/ 68 w 124"/>
              <a:gd name="T75" fmla="*/ 40 h 55"/>
              <a:gd name="T76" fmla="*/ 68 w 124"/>
              <a:gd name="T77" fmla="*/ 25 h 55"/>
              <a:gd name="T78" fmla="*/ 59 w 124"/>
              <a:gd name="T79" fmla="*/ 25 h 55"/>
              <a:gd name="T80" fmla="*/ 48 w 124"/>
              <a:gd name="T81" fmla="*/ 24 h 55"/>
              <a:gd name="T82" fmla="*/ 48 w 124"/>
              <a:gd name="T83" fmla="*/ 39 h 55"/>
              <a:gd name="T84" fmla="*/ 54 w 124"/>
              <a:gd name="T85" fmla="*/ 25 h 55"/>
              <a:gd name="T86" fmla="*/ 48 w 124"/>
              <a:gd name="T87" fmla="*/ 24 h 55"/>
              <a:gd name="T88" fmla="*/ 48 w 124"/>
              <a:gd name="T89" fmla="*/ 39 h 55"/>
              <a:gd name="T90" fmla="*/ 54 w 124"/>
              <a:gd name="T91" fmla="*/ 25 h 55"/>
              <a:gd name="T92" fmla="*/ 45 w 124"/>
              <a:gd name="T93" fmla="*/ 21 h 55"/>
              <a:gd name="T94" fmla="*/ 37 w 124"/>
              <a:gd name="T95" fmla="*/ 15 h 55"/>
              <a:gd name="T96" fmla="*/ 31 w 124"/>
              <a:gd name="T97" fmla="*/ 29 h 55"/>
              <a:gd name="T98" fmla="*/ 41 w 124"/>
              <a:gd name="T99" fmla="*/ 19 h 55"/>
              <a:gd name="T100" fmla="*/ 37 w 124"/>
              <a:gd name="T101" fmla="*/ 15 h 55"/>
              <a:gd name="T102" fmla="*/ 31 w 124"/>
              <a:gd name="T103" fmla="*/ 29 h 55"/>
              <a:gd name="T104" fmla="*/ 41 w 124"/>
              <a:gd name="T105" fmla="*/ 19 h 55"/>
              <a:gd name="T106" fmla="*/ 34 w 124"/>
              <a:gd name="T107" fmla="*/ 12 h 55"/>
              <a:gd name="T108" fmla="*/ 29 w 124"/>
              <a:gd name="T109" fmla="*/ 4 h 55"/>
              <a:gd name="T110" fmla="*/ 18 w 124"/>
              <a:gd name="T111" fmla="*/ 14 h 55"/>
              <a:gd name="T112" fmla="*/ 32 w 124"/>
              <a:gd name="T113" fmla="*/ 9 h 55"/>
              <a:gd name="T114" fmla="*/ 29 w 124"/>
              <a:gd name="T115" fmla="*/ 4 h 55"/>
              <a:gd name="T116" fmla="*/ 18 w 124"/>
              <a:gd name="T117" fmla="*/ 14 h 55"/>
              <a:gd name="T118" fmla="*/ 32 w 124"/>
              <a:gd name="T119" fmla="*/ 9 h 55"/>
              <a:gd name="T120" fmla="*/ 27 w 124"/>
              <a:gd name="T121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4" h="55">
                <a:moveTo>
                  <a:pt x="27" y="0"/>
                </a:moveTo>
                <a:lnTo>
                  <a:pt x="0" y="11"/>
                </a:lnTo>
                <a:lnTo>
                  <a:pt x="4" y="20"/>
                </a:lnTo>
                <a:lnTo>
                  <a:pt x="8" y="25"/>
                </a:lnTo>
                <a:lnTo>
                  <a:pt x="14" y="33"/>
                </a:lnTo>
                <a:lnTo>
                  <a:pt x="21" y="40"/>
                </a:lnTo>
                <a:lnTo>
                  <a:pt x="25" y="43"/>
                </a:lnTo>
                <a:lnTo>
                  <a:pt x="33" y="49"/>
                </a:lnTo>
                <a:lnTo>
                  <a:pt x="43" y="52"/>
                </a:lnTo>
                <a:lnTo>
                  <a:pt x="48" y="54"/>
                </a:lnTo>
                <a:lnTo>
                  <a:pt x="59" y="55"/>
                </a:lnTo>
                <a:lnTo>
                  <a:pt x="68" y="55"/>
                </a:lnTo>
                <a:lnTo>
                  <a:pt x="74" y="54"/>
                </a:lnTo>
                <a:lnTo>
                  <a:pt x="84" y="51"/>
                </a:lnTo>
                <a:lnTo>
                  <a:pt x="95" y="46"/>
                </a:lnTo>
                <a:lnTo>
                  <a:pt x="108" y="35"/>
                </a:lnTo>
                <a:lnTo>
                  <a:pt x="119" y="21"/>
                </a:lnTo>
                <a:lnTo>
                  <a:pt x="124" y="10"/>
                </a:lnTo>
                <a:lnTo>
                  <a:pt x="96" y="0"/>
                </a:lnTo>
                <a:lnTo>
                  <a:pt x="91" y="10"/>
                </a:lnTo>
                <a:lnTo>
                  <a:pt x="105" y="15"/>
                </a:lnTo>
                <a:lnTo>
                  <a:pt x="95" y="5"/>
                </a:lnTo>
                <a:lnTo>
                  <a:pt x="91" y="10"/>
                </a:lnTo>
                <a:lnTo>
                  <a:pt x="105" y="15"/>
                </a:lnTo>
                <a:lnTo>
                  <a:pt x="95" y="5"/>
                </a:lnTo>
                <a:lnTo>
                  <a:pt x="88" y="14"/>
                </a:lnTo>
                <a:lnTo>
                  <a:pt x="78" y="21"/>
                </a:lnTo>
                <a:lnTo>
                  <a:pt x="89" y="32"/>
                </a:lnTo>
                <a:lnTo>
                  <a:pt x="83" y="18"/>
                </a:lnTo>
                <a:lnTo>
                  <a:pt x="78" y="21"/>
                </a:lnTo>
                <a:lnTo>
                  <a:pt x="89" y="32"/>
                </a:lnTo>
                <a:lnTo>
                  <a:pt x="83" y="18"/>
                </a:lnTo>
                <a:lnTo>
                  <a:pt x="74" y="24"/>
                </a:lnTo>
                <a:lnTo>
                  <a:pt x="62" y="26"/>
                </a:lnTo>
                <a:lnTo>
                  <a:pt x="68" y="40"/>
                </a:lnTo>
                <a:lnTo>
                  <a:pt x="68" y="25"/>
                </a:lnTo>
                <a:lnTo>
                  <a:pt x="62" y="26"/>
                </a:lnTo>
                <a:lnTo>
                  <a:pt x="68" y="40"/>
                </a:lnTo>
                <a:lnTo>
                  <a:pt x="68" y="25"/>
                </a:lnTo>
                <a:lnTo>
                  <a:pt x="59" y="25"/>
                </a:lnTo>
                <a:lnTo>
                  <a:pt x="48" y="24"/>
                </a:lnTo>
                <a:lnTo>
                  <a:pt x="48" y="39"/>
                </a:lnTo>
                <a:lnTo>
                  <a:pt x="54" y="25"/>
                </a:lnTo>
                <a:lnTo>
                  <a:pt x="48" y="24"/>
                </a:lnTo>
                <a:lnTo>
                  <a:pt x="48" y="39"/>
                </a:lnTo>
                <a:lnTo>
                  <a:pt x="54" y="25"/>
                </a:lnTo>
                <a:lnTo>
                  <a:pt x="45" y="21"/>
                </a:lnTo>
                <a:lnTo>
                  <a:pt x="37" y="15"/>
                </a:lnTo>
                <a:lnTo>
                  <a:pt x="31" y="29"/>
                </a:lnTo>
                <a:lnTo>
                  <a:pt x="41" y="19"/>
                </a:lnTo>
                <a:lnTo>
                  <a:pt x="37" y="15"/>
                </a:lnTo>
                <a:lnTo>
                  <a:pt x="31" y="29"/>
                </a:lnTo>
                <a:lnTo>
                  <a:pt x="41" y="19"/>
                </a:lnTo>
                <a:lnTo>
                  <a:pt x="34" y="12"/>
                </a:lnTo>
                <a:lnTo>
                  <a:pt x="29" y="4"/>
                </a:lnTo>
                <a:lnTo>
                  <a:pt x="18" y="14"/>
                </a:lnTo>
                <a:lnTo>
                  <a:pt x="32" y="9"/>
                </a:lnTo>
                <a:lnTo>
                  <a:pt x="29" y="4"/>
                </a:lnTo>
                <a:lnTo>
                  <a:pt x="18" y="14"/>
                </a:lnTo>
                <a:lnTo>
                  <a:pt x="32" y="9"/>
                </a:lnTo>
                <a:lnTo>
                  <a:pt x="27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8" name="Freeform 115"/>
          <p:cNvSpPr>
            <a:spLocks/>
          </p:cNvSpPr>
          <p:nvPr/>
        </p:nvSpPr>
        <p:spPr bwMode="auto">
          <a:xfrm>
            <a:off x="4825714" y="5110125"/>
            <a:ext cx="1208088" cy="49213"/>
          </a:xfrm>
          <a:custGeom>
            <a:avLst/>
            <a:gdLst>
              <a:gd name="T0" fmla="*/ 0 w 761"/>
              <a:gd name="T1" fmla="*/ 31 h 31"/>
              <a:gd name="T2" fmla="*/ 30 w 761"/>
              <a:gd name="T3" fmla="*/ 31 h 31"/>
              <a:gd name="T4" fmla="*/ 30 w 761"/>
              <a:gd name="T5" fmla="*/ 15 h 31"/>
              <a:gd name="T6" fmla="*/ 15 w 761"/>
              <a:gd name="T7" fmla="*/ 15 h 31"/>
              <a:gd name="T8" fmla="*/ 15 w 761"/>
              <a:gd name="T9" fmla="*/ 30 h 31"/>
              <a:gd name="T10" fmla="*/ 761 w 761"/>
              <a:gd name="T11" fmla="*/ 30 h 31"/>
              <a:gd name="T12" fmla="*/ 761 w 761"/>
              <a:gd name="T13" fmla="*/ 0 h 31"/>
              <a:gd name="T14" fmla="*/ 15 w 761"/>
              <a:gd name="T15" fmla="*/ 0 h 31"/>
              <a:gd name="T16" fmla="*/ 0 w 761"/>
              <a:gd name="T17" fmla="*/ 15 h 31"/>
              <a:gd name="T18" fmla="*/ 0 w 761"/>
              <a:gd name="T1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1" h="31">
                <a:moveTo>
                  <a:pt x="0" y="31"/>
                </a:moveTo>
                <a:lnTo>
                  <a:pt x="30" y="31"/>
                </a:lnTo>
                <a:lnTo>
                  <a:pt x="30" y="15"/>
                </a:lnTo>
                <a:lnTo>
                  <a:pt x="15" y="15"/>
                </a:lnTo>
                <a:lnTo>
                  <a:pt x="15" y="30"/>
                </a:lnTo>
                <a:lnTo>
                  <a:pt x="761" y="30"/>
                </a:lnTo>
                <a:lnTo>
                  <a:pt x="761" y="0"/>
                </a:lnTo>
                <a:lnTo>
                  <a:pt x="15" y="0"/>
                </a:lnTo>
                <a:lnTo>
                  <a:pt x="0" y="15"/>
                </a:lnTo>
                <a:lnTo>
                  <a:pt x="0" y="31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9" name="Freeform 116"/>
          <p:cNvSpPr>
            <a:spLocks/>
          </p:cNvSpPr>
          <p:nvPr/>
        </p:nvSpPr>
        <p:spPr bwMode="auto">
          <a:xfrm>
            <a:off x="4527264" y="4571963"/>
            <a:ext cx="454025" cy="454025"/>
          </a:xfrm>
          <a:custGeom>
            <a:avLst/>
            <a:gdLst>
              <a:gd name="T0" fmla="*/ 0 w 286"/>
              <a:gd name="T1" fmla="*/ 0 h 286"/>
              <a:gd name="T2" fmla="*/ 0 w 286"/>
              <a:gd name="T3" fmla="*/ 31 h 286"/>
              <a:gd name="T4" fmla="*/ 271 w 286"/>
              <a:gd name="T5" fmla="*/ 31 h 286"/>
              <a:gd name="T6" fmla="*/ 271 w 286"/>
              <a:gd name="T7" fmla="*/ 15 h 286"/>
              <a:gd name="T8" fmla="*/ 256 w 286"/>
              <a:gd name="T9" fmla="*/ 15 h 286"/>
              <a:gd name="T10" fmla="*/ 256 w 286"/>
              <a:gd name="T11" fmla="*/ 286 h 286"/>
              <a:gd name="T12" fmla="*/ 286 w 286"/>
              <a:gd name="T13" fmla="*/ 286 h 286"/>
              <a:gd name="T14" fmla="*/ 286 w 286"/>
              <a:gd name="T15" fmla="*/ 15 h 286"/>
              <a:gd name="T16" fmla="*/ 271 w 286"/>
              <a:gd name="T17" fmla="*/ 0 h 286"/>
              <a:gd name="T18" fmla="*/ 0 w 286"/>
              <a:gd name="T19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6" h="286">
                <a:moveTo>
                  <a:pt x="0" y="0"/>
                </a:moveTo>
                <a:lnTo>
                  <a:pt x="0" y="31"/>
                </a:lnTo>
                <a:lnTo>
                  <a:pt x="271" y="31"/>
                </a:lnTo>
                <a:lnTo>
                  <a:pt x="271" y="15"/>
                </a:lnTo>
                <a:lnTo>
                  <a:pt x="256" y="15"/>
                </a:lnTo>
                <a:lnTo>
                  <a:pt x="256" y="286"/>
                </a:lnTo>
                <a:lnTo>
                  <a:pt x="286" y="286"/>
                </a:lnTo>
                <a:lnTo>
                  <a:pt x="286" y="15"/>
                </a:lnTo>
                <a:lnTo>
                  <a:pt x="2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90" name="Freeform 117"/>
          <p:cNvSpPr>
            <a:spLocks/>
          </p:cNvSpPr>
          <p:nvPr/>
        </p:nvSpPr>
        <p:spPr bwMode="auto">
          <a:xfrm>
            <a:off x="4073239" y="4571963"/>
            <a:ext cx="346075" cy="992188"/>
          </a:xfrm>
          <a:custGeom>
            <a:avLst/>
            <a:gdLst>
              <a:gd name="T0" fmla="*/ 218 w 218"/>
              <a:gd name="T1" fmla="*/ 31 h 625"/>
              <a:gd name="T2" fmla="*/ 218 w 218"/>
              <a:gd name="T3" fmla="*/ 0 h 625"/>
              <a:gd name="T4" fmla="*/ 15 w 218"/>
              <a:gd name="T5" fmla="*/ 0 h 625"/>
              <a:gd name="T6" fmla="*/ 0 w 218"/>
              <a:gd name="T7" fmla="*/ 15 h 625"/>
              <a:gd name="T8" fmla="*/ 0 w 218"/>
              <a:gd name="T9" fmla="*/ 625 h 625"/>
              <a:gd name="T10" fmla="*/ 30 w 218"/>
              <a:gd name="T11" fmla="*/ 625 h 625"/>
              <a:gd name="T12" fmla="*/ 30 w 218"/>
              <a:gd name="T13" fmla="*/ 15 h 625"/>
              <a:gd name="T14" fmla="*/ 15 w 218"/>
              <a:gd name="T15" fmla="*/ 15 h 625"/>
              <a:gd name="T16" fmla="*/ 15 w 218"/>
              <a:gd name="T17" fmla="*/ 31 h 625"/>
              <a:gd name="T18" fmla="*/ 218 w 218"/>
              <a:gd name="T19" fmla="*/ 31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8" h="625">
                <a:moveTo>
                  <a:pt x="218" y="31"/>
                </a:moveTo>
                <a:lnTo>
                  <a:pt x="218" y="0"/>
                </a:lnTo>
                <a:lnTo>
                  <a:pt x="15" y="0"/>
                </a:lnTo>
                <a:lnTo>
                  <a:pt x="0" y="15"/>
                </a:lnTo>
                <a:lnTo>
                  <a:pt x="0" y="625"/>
                </a:lnTo>
                <a:lnTo>
                  <a:pt x="30" y="625"/>
                </a:lnTo>
                <a:lnTo>
                  <a:pt x="30" y="15"/>
                </a:lnTo>
                <a:lnTo>
                  <a:pt x="15" y="15"/>
                </a:lnTo>
                <a:lnTo>
                  <a:pt x="15" y="31"/>
                </a:lnTo>
                <a:lnTo>
                  <a:pt x="218" y="31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91" name="Rectangle 118"/>
          <p:cNvSpPr>
            <a:spLocks noChangeArrowheads="1"/>
          </p:cNvSpPr>
          <p:nvPr/>
        </p:nvSpPr>
        <p:spPr bwMode="auto">
          <a:xfrm>
            <a:off x="4151026" y="5540338"/>
            <a:ext cx="80963" cy="47625"/>
          </a:xfrm>
          <a:prstGeom prst="rect">
            <a:avLst/>
          </a:prstGeom>
          <a:solidFill>
            <a:srgbClr val="0000FF"/>
          </a:solidFill>
          <a:ln w="0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92" name="Rectangle 119"/>
          <p:cNvSpPr>
            <a:spLocks noChangeArrowheads="1"/>
          </p:cNvSpPr>
          <p:nvPr/>
        </p:nvSpPr>
        <p:spPr bwMode="auto">
          <a:xfrm>
            <a:off x="4151026" y="5754650"/>
            <a:ext cx="80963" cy="47625"/>
          </a:xfrm>
          <a:prstGeom prst="rect">
            <a:avLst/>
          </a:prstGeom>
          <a:solidFill>
            <a:srgbClr val="0000FF"/>
          </a:solidFill>
          <a:ln w="0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93" name="Rectangle 120"/>
          <p:cNvSpPr>
            <a:spLocks noChangeArrowheads="1"/>
          </p:cNvSpPr>
          <p:nvPr/>
        </p:nvSpPr>
        <p:spPr bwMode="auto">
          <a:xfrm>
            <a:off x="3074701" y="5430800"/>
            <a:ext cx="860425" cy="49213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94" name="Rectangle 121"/>
          <p:cNvSpPr>
            <a:spLocks noChangeArrowheads="1"/>
          </p:cNvSpPr>
          <p:nvPr/>
        </p:nvSpPr>
        <p:spPr bwMode="auto">
          <a:xfrm>
            <a:off x="3074701" y="5862600"/>
            <a:ext cx="860425" cy="47625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95" name="Rectangle 122"/>
          <p:cNvSpPr>
            <a:spLocks noChangeArrowheads="1"/>
          </p:cNvSpPr>
          <p:nvPr/>
        </p:nvSpPr>
        <p:spPr bwMode="auto">
          <a:xfrm>
            <a:off x="2646076" y="4649750"/>
            <a:ext cx="536575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06" name="Rectangle 133"/>
          <p:cNvSpPr>
            <a:spLocks noChangeArrowheads="1"/>
          </p:cNvSpPr>
          <p:nvPr/>
        </p:nvSpPr>
        <p:spPr bwMode="auto">
          <a:xfrm>
            <a:off x="2860389" y="4864063"/>
            <a:ext cx="106363" cy="107950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07" name="Rectangle 134"/>
          <p:cNvSpPr>
            <a:spLocks noChangeArrowheads="1"/>
          </p:cNvSpPr>
          <p:nvPr/>
        </p:nvSpPr>
        <p:spPr bwMode="auto">
          <a:xfrm>
            <a:off x="2804826" y="4919625"/>
            <a:ext cx="217488" cy="52388"/>
          </a:xfrm>
          <a:prstGeom prst="rect">
            <a:avLst/>
          </a:prstGeom>
          <a:solidFill>
            <a:srgbClr val="00FFFF"/>
          </a:solidFill>
          <a:ln w="0">
            <a:solidFill>
              <a:srgbClr val="00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08" name="Rectangle 135"/>
          <p:cNvSpPr>
            <a:spLocks noChangeArrowheads="1"/>
          </p:cNvSpPr>
          <p:nvPr/>
        </p:nvSpPr>
        <p:spPr bwMode="auto">
          <a:xfrm>
            <a:off x="2804826" y="4919625"/>
            <a:ext cx="217488" cy="52388"/>
          </a:xfrm>
          <a:prstGeom prst="rect">
            <a:avLst/>
          </a:prstGeom>
          <a:noFill/>
          <a:ln w="7938">
            <a:solidFill>
              <a:srgbClr val="0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09" name="Freeform 136"/>
          <p:cNvSpPr>
            <a:spLocks/>
          </p:cNvSpPr>
          <p:nvPr/>
        </p:nvSpPr>
        <p:spPr bwMode="auto">
          <a:xfrm>
            <a:off x="2752439" y="4976775"/>
            <a:ext cx="55563" cy="103188"/>
          </a:xfrm>
          <a:custGeom>
            <a:avLst/>
            <a:gdLst>
              <a:gd name="T0" fmla="*/ 35 w 35"/>
              <a:gd name="T1" fmla="*/ 0 h 65"/>
              <a:gd name="T2" fmla="*/ 21 w 35"/>
              <a:gd name="T3" fmla="*/ 7 h 65"/>
              <a:gd name="T4" fmla="*/ 9 w 35"/>
              <a:gd name="T5" fmla="*/ 18 h 65"/>
              <a:gd name="T6" fmla="*/ 2 w 35"/>
              <a:gd name="T7" fmla="*/ 32 h 65"/>
              <a:gd name="T8" fmla="*/ 0 w 35"/>
              <a:gd name="T9" fmla="*/ 47 h 65"/>
              <a:gd name="T10" fmla="*/ 2 w 35"/>
              <a:gd name="T11" fmla="*/ 63 h 65"/>
              <a:gd name="T12" fmla="*/ 3 w 35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65">
                <a:moveTo>
                  <a:pt x="35" y="0"/>
                </a:moveTo>
                <a:lnTo>
                  <a:pt x="21" y="7"/>
                </a:lnTo>
                <a:lnTo>
                  <a:pt x="9" y="18"/>
                </a:lnTo>
                <a:lnTo>
                  <a:pt x="2" y="32"/>
                </a:lnTo>
                <a:lnTo>
                  <a:pt x="0" y="47"/>
                </a:lnTo>
                <a:lnTo>
                  <a:pt x="2" y="63"/>
                </a:lnTo>
                <a:lnTo>
                  <a:pt x="3" y="65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0" name="Freeform 137"/>
          <p:cNvSpPr>
            <a:spLocks/>
          </p:cNvSpPr>
          <p:nvPr/>
        </p:nvSpPr>
        <p:spPr bwMode="auto">
          <a:xfrm>
            <a:off x="3020726" y="4976775"/>
            <a:ext cx="53975" cy="100013"/>
          </a:xfrm>
          <a:custGeom>
            <a:avLst/>
            <a:gdLst>
              <a:gd name="T0" fmla="*/ 0 w 34"/>
              <a:gd name="T1" fmla="*/ 0 h 63"/>
              <a:gd name="T2" fmla="*/ 14 w 34"/>
              <a:gd name="T3" fmla="*/ 8 h 63"/>
              <a:gd name="T4" fmla="*/ 25 w 34"/>
              <a:gd name="T5" fmla="*/ 18 h 63"/>
              <a:gd name="T6" fmla="*/ 32 w 34"/>
              <a:gd name="T7" fmla="*/ 32 h 63"/>
              <a:gd name="T8" fmla="*/ 34 w 34"/>
              <a:gd name="T9" fmla="*/ 48 h 63"/>
              <a:gd name="T10" fmla="*/ 32 w 34"/>
              <a:gd name="T1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" h="63">
                <a:moveTo>
                  <a:pt x="0" y="0"/>
                </a:moveTo>
                <a:lnTo>
                  <a:pt x="14" y="8"/>
                </a:lnTo>
                <a:lnTo>
                  <a:pt x="25" y="18"/>
                </a:lnTo>
                <a:lnTo>
                  <a:pt x="32" y="32"/>
                </a:lnTo>
                <a:lnTo>
                  <a:pt x="34" y="48"/>
                </a:lnTo>
                <a:lnTo>
                  <a:pt x="32" y="63"/>
                </a:lnTo>
              </a:path>
            </a:pathLst>
          </a:custGeom>
          <a:noFill/>
          <a:ln w="12700">
            <a:solidFill>
              <a:srgbClr val="40404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1" name="Freeform 138"/>
          <p:cNvSpPr>
            <a:spLocks/>
          </p:cNvSpPr>
          <p:nvPr/>
        </p:nvSpPr>
        <p:spPr bwMode="auto">
          <a:xfrm>
            <a:off x="2698464" y="5054563"/>
            <a:ext cx="454025" cy="401638"/>
          </a:xfrm>
          <a:custGeom>
            <a:avLst/>
            <a:gdLst>
              <a:gd name="T0" fmla="*/ 256 w 286"/>
              <a:gd name="T1" fmla="*/ 253 h 253"/>
              <a:gd name="T2" fmla="*/ 286 w 286"/>
              <a:gd name="T3" fmla="*/ 253 h 253"/>
              <a:gd name="T4" fmla="*/ 286 w 286"/>
              <a:gd name="T5" fmla="*/ 16 h 253"/>
              <a:gd name="T6" fmla="*/ 271 w 286"/>
              <a:gd name="T7" fmla="*/ 0 h 253"/>
              <a:gd name="T8" fmla="*/ 0 w 286"/>
              <a:gd name="T9" fmla="*/ 0 h 253"/>
              <a:gd name="T10" fmla="*/ 0 w 286"/>
              <a:gd name="T11" fmla="*/ 31 h 253"/>
              <a:gd name="T12" fmla="*/ 271 w 286"/>
              <a:gd name="T13" fmla="*/ 31 h 253"/>
              <a:gd name="T14" fmla="*/ 271 w 286"/>
              <a:gd name="T15" fmla="*/ 16 h 253"/>
              <a:gd name="T16" fmla="*/ 256 w 286"/>
              <a:gd name="T17" fmla="*/ 16 h 253"/>
              <a:gd name="T18" fmla="*/ 256 w 286"/>
              <a:gd name="T19" fmla="*/ 25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6" h="253">
                <a:moveTo>
                  <a:pt x="256" y="253"/>
                </a:moveTo>
                <a:lnTo>
                  <a:pt x="286" y="253"/>
                </a:lnTo>
                <a:lnTo>
                  <a:pt x="286" y="16"/>
                </a:lnTo>
                <a:lnTo>
                  <a:pt x="271" y="0"/>
                </a:lnTo>
                <a:lnTo>
                  <a:pt x="0" y="0"/>
                </a:lnTo>
                <a:lnTo>
                  <a:pt x="0" y="31"/>
                </a:lnTo>
                <a:lnTo>
                  <a:pt x="271" y="31"/>
                </a:lnTo>
                <a:lnTo>
                  <a:pt x="271" y="16"/>
                </a:lnTo>
                <a:lnTo>
                  <a:pt x="256" y="16"/>
                </a:lnTo>
                <a:lnTo>
                  <a:pt x="256" y="253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2" name="Freeform 139"/>
          <p:cNvSpPr>
            <a:spLocks/>
          </p:cNvSpPr>
          <p:nvPr/>
        </p:nvSpPr>
        <p:spPr bwMode="auto">
          <a:xfrm>
            <a:off x="2580989" y="4854538"/>
            <a:ext cx="1300163" cy="504825"/>
          </a:xfrm>
          <a:custGeom>
            <a:avLst/>
            <a:gdLst>
              <a:gd name="T0" fmla="*/ 819 w 819"/>
              <a:gd name="T1" fmla="*/ 318 h 318"/>
              <a:gd name="T2" fmla="*/ 819 w 819"/>
              <a:gd name="T3" fmla="*/ 306 h 318"/>
              <a:gd name="T4" fmla="*/ 413 w 819"/>
              <a:gd name="T5" fmla="*/ 306 h 318"/>
              <a:gd name="T6" fmla="*/ 413 w 819"/>
              <a:gd name="T7" fmla="*/ 311 h 318"/>
              <a:gd name="T8" fmla="*/ 420 w 819"/>
              <a:gd name="T9" fmla="*/ 311 h 318"/>
              <a:gd name="T10" fmla="*/ 420 w 819"/>
              <a:gd name="T11" fmla="*/ 6 h 318"/>
              <a:gd name="T12" fmla="*/ 413 w 819"/>
              <a:gd name="T13" fmla="*/ 0 h 318"/>
              <a:gd name="T14" fmla="*/ 6 w 819"/>
              <a:gd name="T15" fmla="*/ 0 h 318"/>
              <a:gd name="T16" fmla="*/ 0 w 819"/>
              <a:gd name="T17" fmla="*/ 6 h 318"/>
              <a:gd name="T18" fmla="*/ 0 w 819"/>
              <a:gd name="T19" fmla="*/ 210 h 318"/>
              <a:gd name="T20" fmla="*/ 6 w 819"/>
              <a:gd name="T21" fmla="*/ 217 h 318"/>
              <a:gd name="T22" fmla="*/ 278 w 819"/>
              <a:gd name="T23" fmla="*/ 217 h 318"/>
              <a:gd name="T24" fmla="*/ 278 w 819"/>
              <a:gd name="T25" fmla="*/ 210 h 318"/>
              <a:gd name="T26" fmla="*/ 272 w 819"/>
              <a:gd name="T27" fmla="*/ 210 h 318"/>
              <a:gd name="T28" fmla="*/ 272 w 819"/>
              <a:gd name="T29" fmla="*/ 311 h 318"/>
              <a:gd name="T30" fmla="*/ 278 w 819"/>
              <a:gd name="T31" fmla="*/ 311 h 318"/>
              <a:gd name="T32" fmla="*/ 278 w 819"/>
              <a:gd name="T33" fmla="*/ 306 h 318"/>
              <a:gd name="T34" fmla="*/ 141 w 819"/>
              <a:gd name="T35" fmla="*/ 306 h 318"/>
              <a:gd name="T36" fmla="*/ 141 w 819"/>
              <a:gd name="T37" fmla="*/ 318 h 318"/>
              <a:gd name="T38" fmla="*/ 278 w 819"/>
              <a:gd name="T39" fmla="*/ 318 h 318"/>
              <a:gd name="T40" fmla="*/ 285 w 819"/>
              <a:gd name="T41" fmla="*/ 311 h 318"/>
              <a:gd name="T42" fmla="*/ 285 w 819"/>
              <a:gd name="T43" fmla="*/ 210 h 318"/>
              <a:gd name="T44" fmla="*/ 278 w 819"/>
              <a:gd name="T45" fmla="*/ 204 h 318"/>
              <a:gd name="T46" fmla="*/ 6 w 819"/>
              <a:gd name="T47" fmla="*/ 204 h 318"/>
              <a:gd name="T48" fmla="*/ 6 w 819"/>
              <a:gd name="T49" fmla="*/ 210 h 318"/>
              <a:gd name="T50" fmla="*/ 13 w 819"/>
              <a:gd name="T51" fmla="*/ 210 h 318"/>
              <a:gd name="T52" fmla="*/ 13 w 819"/>
              <a:gd name="T53" fmla="*/ 6 h 318"/>
              <a:gd name="T54" fmla="*/ 6 w 819"/>
              <a:gd name="T55" fmla="*/ 6 h 318"/>
              <a:gd name="T56" fmla="*/ 6 w 819"/>
              <a:gd name="T57" fmla="*/ 13 h 318"/>
              <a:gd name="T58" fmla="*/ 413 w 819"/>
              <a:gd name="T59" fmla="*/ 13 h 318"/>
              <a:gd name="T60" fmla="*/ 413 w 819"/>
              <a:gd name="T61" fmla="*/ 6 h 318"/>
              <a:gd name="T62" fmla="*/ 407 w 819"/>
              <a:gd name="T63" fmla="*/ 6 h 318"/>
              <a:gd name="T64" fmla="*/ 407 w 819"/>
              <a:gd name="T65" fmla="*/ 311 h 318"/>
              <a:gd name="T66" fmla="*/ 413 w 819"/>
              <a:gd name="T67" fmla="*/ 318 h 318"/>
              <a:gd name="T68" fmla="*/ 819 w 819"/>
              <a:gd name="T69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19" h="318">
                <a:moveTo>
                  <a:pt x="819" y="318"/>
                </a:moveTo>
                <a:lnTo>
                  <a:pt x="819" y="306"/>
                </a:lnTo>
                <a:lnTo>
                  <a:pt x="413" y="306"/>
                </a:lnTo>
                <a:lnTo>
                  <a:pt x="413" y="311"/>
                </a:lnTo>
                <a:lnTo>
                  <a:pt x="420" y="311"/>
                </a:lnTo>
                <a:lnTo>
                  <a:pt x="420" y="6"/>
                </a:lnTo>
                <a:lnTo>
                  <a:pt x="413" y="0"/>
                </a:lnTo>
                <a:lnTo>
                  <a:pt x="6" y="0"/>
                </a:lnTo>
                <a:lnTo>
                  <a:pt x="0" y="6"/>
                </a:lnTo>
                <a:lnTo>
                  <a:pt x="0" y="210"/>
                </a:lnTo>
                <a:lnTo>
                  <a:pt x="6" y="217"/>
                </a:lnTo>
                <a:lnTo>
                  <a:pt x="278" y="217"/>
                </a:lnTo>
                <a:lnTo>
                  <a:pt x="278" y="210"/>
                </a:lnTo>
                <a:lnTo>
                  <a:pt x="272" y="210"/>
                </a:lnTo>
                <a:lnTo>
                  <a:pt x="272" y="311"/>
                </a:lnTo>
                <a:lnTo>
                  <a:pt x="278" y="311"/>
                </a:lnTo>
                <a:lnTo>
                  <a:pt x="278" y="306"/>
                </a:lnTo>
                <a:lnTo>
                  <a:pt x="141" y="306"/>
                </a:lnTo>
                <a:lnTo>
                  <a:pt x="141" y="318"/>
                </a:lnTo>
                <a:lnTo>
                  <a:pt x="278" y="318"/>
                </a:lnTo>
                <a:lnTo>
                  <a:pt x="285" y="311"/>
                </a:lnTo>
                <a:lnTo>
                  <a:pt x="285" y="210"/>
                </a:lnTo>
                <a:lnTo>
                  <a:pt x="278" y="204"/>
                </a:lnTo>
                <a:lnTo>
                  <a:pt x="6" y="204"/>
                </a:lnTo>
                <a:lnTo>
                  <a:pt x="6" y="210"/>
                </a:lnTo>
                <a:lnTo>
                  <a:pt x="13" y="210"/>
                </a:lnTo>
                <a:lnTo>
                  <a:pt x="13" y="6"/>
                </a:lnTo>
                <a:lnTo>
                  <a:pt x="6" y="6"/>
                </a:lnTo>
                <a:lnTo>
                  <a:pt x="6" y="13"/>
                </a:lnTo>
                <a:lnTo>
                  <a:pt x="413" y="13"/>
                </a:lnTo>
                <a:lnTo>
                  <a:pt x="413" y="6"/>
                </a:lnTo>
                <a:lnTo>
                  <a:pt x="407" y="6"/>
                </a:lnTo>
                <a:lnTo>
                  <a:pt x="407" y="311"/>
                </a:lnTo>
                <a:lnTo>
                  <a:pt x="413" y="318"/>
                </a:lnTo>
                <a:lnTo>
                  <a:pt x="819" y="3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3" name="Freeform 140"/>
          <p:cNvSpPr>
            <a:spLocks/>
          </p:cNvSpPr>
          <p:nvPr/>
        </p:nvSpPr>
        <p:spPr bwMode="auto">
          <a:xfrm>
            <a:off x="3162014" y="5445088"/>
            <a:ext cx="96838" cy="130175"/>
          </a:xfrm>
          <a:custGeom>
            <a:avLst/>
            <a:gdLst>
              <a:gd name="T0" fmla="*/ 26 w 61"/>
              <a:gd name="T1" fmla="*/ 0 h 82"/>
              <a:gd name="T2" fmla="*/ 0 w 61"/>
              <a:gd name="T3" fmla="*/ 13 h 82"/>
              <a:gd name="T4" fmla="*/ 34 w 61"/>
              <a:gd name="T5" fmla="*/ 82 h 82"/>
              <a:gd name="T6" fmla="*/ 61 w 61"/>
              <a:gd name="T7" fmla="*/ 68 h 82"/>
              <a:gd name="T8" fmla="*/ 26 w 61"/>
              <a:gd name="T9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82">
                <a:moveTo>
                  <a:pt x="26" y="0"/>
                </a:moveTo>
                <a:lnTo>
                  <a:pt x="0" y="13"/>
                </a:lnTo>
                <a:lnTo>
                  <a:pt x="34" y="82"/>
                </a:lnTo>
                <a:lnTo>
                  <a:pt x="61" y="68"/>
                </a:lnTo>
                <a:lnTo>
                  <a:pt x="26" y="0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4" name="Freeform 141"/>
          <p:cNvSpPr>
            <a:spLocks/>
          </p:cNvSpPr>
          <p:nvPr/>
        </p:nvSpPr>
        <p:spPr bwMode="auto">
          <a:xfrm>
            <a:off x="3377914" y="5446675"/>
            <a:ext cx="95250" cy="128588"/>
          </a:xfrm>
          <a:custGeom>
            <a:avLst/>
            <a:gdLst>
              <a:gd name="T0" fmla="*/ 27 w 60"/>
              <a:gd name="T1" fmla="*/ 0 h 81"/>
              <a:gd name="T2" fmla="*/ 0 w 60"/>
              <a:gd name="T3" fmla="*/ 12 h 81"/>
              <a:gd name="T4" fmla="*/ 34 w 60"/>
              <a:gd name="T5" fmla="*/ 81 h 81"/>
              <a:gd name="T6" fmla="*/ 60 w 60"/>
              <a:gd name="T7" fmla="*/ 68 h 81"/>
              <a:gd name="T8" fmla="*/ 27 w 60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0" y="12"/>
                </a:lnTo>
                <a:lnTo>
                  <a:pt x="34" y="81"/>
                </a:lnTo>
                <a:lnTo>
                  <a:pt x="60" y="68"/>
                </a:lnTo>
                <a:lnTo>
                  <a:pt x="27" y="0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5" name="Freeform 142"/>
          <p:cNvSpPr>
            <a:spLocks/>
          </p:cNvSpPr>
          <p:nvPr/>
        </p:nvSpPr>
        <p:spPr bwMode="auto">
          <a:xfrm>
            <a:off x="3593814" y="5446675"/>
            <a:ext cx="95250" cy="128588"/>
          </a:xfrm>
          <a:custGeom>
            <a:avLst/>
            <a:gdLst>
              <a:gd name="T0" fmla="*/ 26 w 60"/>
              <a:gd name="T1" fmla="*/ 0 h 81"/>
              <a:gd name="T2" fmla="*/ 0 w 60"/>
              <a:gd name="T3" fmla="*/ 12 h 81"/>
              <a:gd name="T4" fmla="*/ 33 w 60"/>
              <a:gd name="T5" fmla="*/ 81 h 81"/>
              <a:gd name="T6" fmla="*/ 60 w 60"/>
              <a:gd name="T7" fmla="*/ 68 h 81"/>
              <a:gd name="T8" fmla="*/ 26 w 60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81">
                <a:moveTo>
                  <a:pt x="26" y="0"/>
                </a:moveTo>
                <a:lnTo>
                  <a:pt x="0" y="12"/>
                </a:lnTo>
                <a:lnTo>
                  <a:pt x="33" y="81"/>
                </a:lnTo>
                <a:lnTo>
                  <a:pt x="60" y="68"/>
                </a:lnTo>
                <a:lnTo>
                  <a:pt x="26" y="0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6" name="Freeform 143"/>
          <p:cNvSpPr>
            <a:spLocks/>
          </p:cNvSpPr>
          <p:nvPr/>
        </p:nvSpPr>
        <p:spPr bwMode="auto">
          <a:xfrm>
            <a:off x="3808126" y="5446675"/>
            <a:ext cx="95250" cy="128588"/>
          </a:xfrm>
          <a:custGeom>
            <a:avLst/>
            <a:gdLst>
              <a:gd name="T0" fmla="*/ 27 w 60"/>
              <a:gd name="T1" fmla="*/ 0 h 81"/>
              <a:gd name="T2" fmla="*/ 0 w 60"/>
              <a:gd name="T3" fmla="*/ 12 h 81"/>
              <a:gd name="T4" fmla="*/ 34 w 60"/>
              <a:gd name="T5" fmla="*/ 81 h 81"/>
              <a:gd name="T6" fmla="*/ 60 w 60"/>
              <a:gd name="T7" fmla="*/ 68 h 81"/>
              <a:gd name="T8" fmla="*/ 27 w 60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0" y="12"/>
                </a:lnTo>
                <a:lnTo>
                  <a:pt x="34" y="81"/>
                </a:lnTo>
                <a:lnTo>
                  <a:pt x="60" y="68"/>
                </a:lnTo>
                <a:lnTo>
                  <a:pt x="27" y="0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7" name="Freeform 144"/>
          <p:cNvSpPr>
            <a:spLocks/>
          </p:cNvSpPr>
          <p:nvPr/>
        </p:nvSpPr>
        <p:spPr bwMode="auto">
          <a:xfrm>
            <a:off x="3162014" y="5767350"/>
            <a:ext cx="96838" cy="130175"/>
          </a:xfrm>
          <a:custGeom>
            <a:avLst/>
            <a:gdLst>
              <a:gd name="T0" fmla="*/ 61 w 61"/>
              <a:gd name="T1" fmla="*/ 14 h 82"/>
              <a:gd name="T2" fmla="*/ 34 w 61"/>
              <a:gd name="T3" fmla="*/ 0 h 82"/>
              <a:gd name="T4" fmla="*/ 0 w 61"/>
              <a:gd name="T5" fmla="*/ 68 h 82"/>
              <a:gd name="T6" fmla="*/ 26 w 61"/>
              <a:gd name="T7" fmla="*/ 82 h 82"/>
              <a:gd name="T8" fmla="*/ 61 w 61"/>
              <a:gd name="T9" fmla="*/ 1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82">
                <a:moveTo>
                  <a:pt x="61" y="14"/>
                </a:moveTo>
                <a:lnTo>
                  <a:pt x="34" y="0"/>
                </a:lnTo>
                <a:lnTo>
                  <a:pt x="0" y="68"/>
                </a:lnTo>
                <a:lnTo>
                  <a:pt x="26" y="82"/>
                </a:lnTo>
                <a:lnTo>
                  <a:pt x="61" y="14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8" name="Freeform 145"/>
          <p:cNvSpPr>
            <a:spLocks/>
          </p:cNvSpPr>
          <p:nvPr/>
        </p:nvSpPr>
        <p:spPr bwMode="auto">
          <a:xfrm>
            <a:off x="3377914" y="5768938"/>
            <a:ext cx="95250" cy="128588"/>
          </a:xfrm>
          <a:custGeom>
            <a:avLst/>
            <a:gdLst>
              <a:gd name="T0" fmla="*/ 60 w 60"/>
              <a:gd name="T1" fmla="*/ 13 h 81"/>
              <a:gd name="T2" fmla="*/ 34 w 60"/>
              <a:gd name="T3" fmla="*/ 0 h 81"/>
              <a:gd name="T4" fmla="*/ 0 w 60"/>
              <a:gd name="T5" fmla="*/ 68 h 81"/>
              <a:gd name="T6" fmla="*/ 27 w 60"/>
              <a:gd name="T7" fmla="*/ 81 h 81"/>
              <a:gd name="T8" fmla="*/ 60 w 60"/>
              <a:gd name="T9" fmla="*/ 1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81">
                <a:moveTo>
                  <a:pt x="60" y="13"/>
                </a:moveTo>
                <a:lnTo>
                  <a:pt x="34" y="0"/>
                </a:lnTo>
                <a:lnTo>
                  <a:pt x="0" y="68"/>
                </a:lnTo>
                <a:lnTo>
                  <a:pt x="27" y="81"/>
                </a:lnTo>
                <a:lnTo>
                  <a:pt x="60" y="13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19" name="Freeform 146"/>
          <p:cNvSpPr>
            <a:spLocks/>
          </p:cNvSpPr>
          <p:nvPr/>
        </p:nvSpPr>
        <p:spPr bwMode="auto">
          <a:xfrm>
            <a:off x="3593814" y="5768938"/>
            <a:ext cx="95250" cy="128588"/>
          </a:xfrm>
          <a:custGeom>
            <a:avLst/>
            <a:gdLst>
              <a:gd name="T0" fmla="*/ 60 w 60"/>
              <a:gd name="T1" fmla="*/ 13 h 81"/>
              <a:gd name="T2" fmla="*/ 33 w 60"/>
              <a:gd name="T3" fmla="*/ 0 h 81"/>
              <a:gd name="T4" fmla="*/ 0 w 60"/>
              <a:gd name="T5" fmla="*/ 68 h 81"/>
              <a:gd name="T6" fmla="*/ 26 w 60"/>
              <a:gd name="T7" fmla="*/ 81 h 81"/>
              <a:gd name="T8" fmla="*/ 60 w 60"/>
              <a:gd name="T9" fmla="*/ 1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81">
                <a:moveTo>
                  <a:pt x="60" y="13"/>
                </a:moveTo>
                <a:lnTo>
                  <a:pt x="33" y="0"/>
                </a:lnTo>
                <a:lnTo>
                  <a:pt x="0" y="68"/>
                </a:lnTo>
                <a:lnTo>
                  <a:pt x="26" y="81"/>
                </a:lnTo>
                <a:lnTo>
                  <a:pt x="60" y="13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20" name="Freeform 147"/>
          <p:cNvSpPr>
            <a:spLocks/>
          </p:cNvSpPr>
          <p:nvPr/>
        </p:nvSpPr>
        <p:spPr bwMode="auto">
          <a:xfrm>
            <a:off x="3808126" y="5768938"/>
            <a:ext cx="95250" cy="128588"/>
          </a:xfrm>
          <a:custGeom>
            <a:avLst/>
            <a:gdLst>
              <a:gd name="T0" fmla="*/ 60 w 60"/>
              <a:gd name="T1" fmla="*/ 13 h 81"/>
              <a:gd name="T2" fmla="*/ 34 w 60"/>
              <a:gd name="T3" fmla="*/ 0 h 81"/>
              <a:gd name="T4" fmla="*/ 0 w 60"/>
              <a:gd name="T5" fmla="*/ 68 h 81"/>
              <a:gd name="T6" fmla="*/ 27 w 60"/>
              <a:gd name="T7" fmla="*/ 81 h 81"/>
              <a:gd name="T8" fmla="*/ 60 w 60"/>
              <a:gd name="T9" fmla="*/ 1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81">
                <a:moveTo>
                  <a:pt x="60" y="13"/>
                </a:moveTo>
                <a:lnTo>
                  <a:pt x="34" y="0"/>
                </a:lnTo>
                <a:lnTo>
                  <a:pt x="0" y="68"/>
                </a:lnTo>
                <a:lnTo>
                  <a:pt x="27" y="81"/>
                </a:lnTo>
                <a:lnTo>
                  <a:pt x="60" y="13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31" name="Rectangle 158"/>
          <p:cNvSpPr>
            <a:spLocks noChangeArrowheads="1"/>
          </p:cNvSpPr>
          <p:nvPr/>
        </p:nvSpPr>
        <p:spPr bwMode="auto">
          <a:xfrm>
            <a:off x="2171700" y="5651561"/>
            <a:ext cx="2083308" cy="45719"/>
          </a:xfrm>
          <a:prstGeom prst="rect">
            <a:avLst/>
          </a:prstGeom>
          <a:solidFill>
            <a:srgbClr val="FF0000"/>
          </a:solidFill>
          <a:ln w="0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6" name="Freeform 231"/>
          <p:cNvSpPr>
            <a:spLocks/>
          </p:cNvSpPr>
          <p:nvPr/>
        </p:nvSpPr>
        <p:spPr bwMode="auto">
          <a:xfrm>
            <a:off x="4674901" y="4900575"/>
            <a:ext cx="92075" cy="252412"/>
          </a:xfrm>
          <a:custGeom>
            <a:avLst/>
            <a:gdLst>
              <a:gd name="T0" fmla="*/ 19 w 58"/>
              <a:gd name="T1" fmla="*/ 0 h 159"/>
              <a:gd name="T2" fmla="*/ 1 w 58"/>
              <a:gd name="T3" fmla="*/ 24 h 159"/>
              <a:gd name="T4" fmla="*/ 12 w 58"/>
              <a:gd name="T5" fmla="*/ 34 h 159"/>
              <a:gd name="T6" fmla="*/ 21 w 58"/>
              <a:gd name="T7" fmla="*/ 48 h 159"/>
              <a:gd name="T8" fmla="*/ 31 w 58"/>
              <a:gd name="T9" fmla="*/ 37 h 159"/>
              <a:gd name="T10" fmla="*/ 17 w 58"/>
              <a:gd name="T11" fmla="*/ 43 h 159"/>
              <a:gd name="T12" fmla="*/ 21 w 58"/>
              <a:gd name="T13" fmla="*/ 48 h 159"/>
              <a:gd name="T14" fmla="*/ 31 w 58"/>
              <a:gd name="T15" fmla="*/ 37 h 159"/>
              <a:gd name="T16" fmla="*/ 17 w 58"/>
              <a:gd name="T17" fmla="*/ 43 h 159"/>
              <a:gd name="T18" fmla="*/ 24 w 58"/>
              <a:gd name="T19" fmla="*/ 57 h 159"/>
              <a:gd name="T20" fmla="*/ 28 w 58"/>
              <a:gd name="T21" fmla="*/ 73 h 159"/>
              <a:gd name="T22" fmla="*/ 42 w 58"/>
              <a:gd name="T23" fmla="*/ 67 h 159"/>
              <a:gd name="T24" fmla="*/ 27 w 58"/>
              <a:gd name="T25" fmla="*/ 67 h 159"/>
              <a:gd name="T26" fmla="*/ 28 w 58"/>
              <a:gd name="T27" fmla="*/ 73 h 159"/>
              <a:gd name="T28" fmla="*/ 42 w 58"/>
              <a:gd name="T29" fmla="*/ 67 h 159"/>
              <a:gd name="T30" fmla="*/ 27 w 58"/>
              <a:gd name="T31" fmla="*/ 67 h 159"/>
              <a:gd name="T32" fmla="*/ 28 w 58"/>
              <a:gd name="T33" fmla="*/ 84 h 159"/>
              <a:gd name="T34" fmla="*/ 24 w 58"/>
              <a:gd name="T35" fmla="*/ 100 h 159"/>
              <a:gd name="T36" fmla="*/ 39 w 58"/>
              <a:gd name="T37" fmla="*/ 100 h 159"/>
              <a:gd name="T38" fmla="*/ 25 w 58"/>
              <a:gd name="T39" fmla="*/ 94 h 159"/>
              <a:gd name="T40" fmla="*/ 24 w 58"/>
              <a:gd name="T41" fmla="*/ 100 h 159"/>
              <a:gd name="T42" fmla="*/ 39 w 58"/>
              <a:gd name="T43" fmla="*/ 100 h 159"/>
              <a:gd name="T44" fmla="*/ 25 w 58"/>
              <a:gd name="T45" fmla="*/ 94 h 159"/>
              <a:gd name="T46" fmla="*/ 21 w 58"/>
              <a:gd name="T47" fmla="*/ 109 h 159"/>
              <a:gd name="T48" fmla="*/ 35 w 58"/>
              <a:gd name="T49" fmla="*/ 115 h 159"/>
              <a:gd name="T50" fmla="*/ 24 w 58"/>
              <a:gd name="T51" fmla="*/ 104 h 159"/>
              <a:gd name="T52" fmla="*/ 21 w 58"/>
              <a:gd name="T53" fmla="*/ 109 h 159"/>
              <a:gd name="T54" fmla="*/ 35 w 58"/>
              <a:gd name="T55" fmla="*/ 115 h 159"/>
              <a:gd name="T56" fmla="*/ 24 w 58"/>
              <a:gd name="T57" fmla="*/ 104 h 159"/>
              <a:gd name="T58" fmla="*/ 14 w 58"/>
              <a:gd name="T59" fmla="*/ 122 h 159"/>
              <a:gd name="T60" fmla="*/ 14 w 58"/>
              <a:gd name="T61" fmla="*/ 121 h 159"/>
              <a:gd name="T62" fmla="*/ 14 w 58"/>
              <a:gd name="T63" fmla="*/ 122 h 159"/>
              <a:gd name="T64" fmla="*/ 4 w 58"/>
              <a:gd name="T65" fmla="*/ 133 h 159"/>
              <a:gd name="T66" fmla="*/ 17 w 58"/>
              <a:gd name="T67" fmla="*/ 139 h 159"/>
              <a:gd name="T68" fmla="*/ 7 w 58"/>
              <a:gd name="T69" fmla="*/ 129 h 159"/>
              <a:gd name="T70" fmla="*/ 4 w 58"/>
              <a:gd name="T71" fmla="*/ 133 h 159"/>
              <a:gd name="T72" fmla="*/ 17 w 58"/>
              <a:gd name="T73" fmla="*/ 139 h 159"/>
              <a:gd name="T74" fmla="*/ 7 w 58"/>
              <a:gd name="T75" fmla="*/ 129 h 159"/>
              <a:gd name="T76" fmla="*/ 0 w 58"/>
              <a:gd name="T77" fmla="*/ 136 h 159"/>
              <a:gd name="T78" fmla="*/ 19 w 58"/>
              <a:gd name="T79" fmla="*/ 159 h 159"/>
              <a:gd name="T80" fmla="*/ 28 w 58"/>
              <a:gd name="T81" fmla="*/ 150 h 159"/>
              <a:gd name="T82" fmla="*/ 31 w 58"/>
              <a:gd name="T83" fmla="*/ 145 h 159"/>
              <a:gd name="T84" fmla="*/ 38 w 58"/>
              <a:gd name="T85" fmla="*/ 138 h 159"/>
              <a:gd name="T86" fmla="*/ 25 w 58"/>
              <a:gd name="T87" fmla="*/ 130 h 159"/>
              <a:gd name="T88" fmla="*/ 37 w 58"/>
              <a:gd name="T89" fmla="*/ 139 h 159"/>
              <a:gd name="T90" fmla="*/ 45 w 58"/>
              <a:gd name="T91" fmla="*/ 125 h 159"/>
              <a:gd name="T92" fmla="*/ 49 w 58"/>
              <a:gd name="T93" fmla="*/ 121 h 159"/>
              <a:gd name="T94" fmla="*/ 53 w 58"/>
              <a:gd name="T95" fmla="*/ 106 h 159"/>
              <a:gd name="T96" fmla="*/ 54 w 58"/>
              <a:gd name="T97" fmla="*/ 100 h 159"/>
              <a:gd name="T98" fmla="*/ 58 w 58"/>
              <a:gd name="T99" fmla="*/ 84 h 159"/>
              <a:gd name="T100" fmla="*/ 57 w 58"/>
              <a:gd name="T101" fmla="*/ 67 h 159"/>
              <a:gd name="T102" fmla="*/ 56 w 58"/>
              <a:gd name="T103" fmla="*/ 62 h 159"/>
              <a:gd name="T104" fmla="*/ 52 w 58"/>
              <a:gd name="T105" fmla="*/ 45 h 159"/>
              <a:gd name="T106" fmla="*/ 45 w 58"/>
              <a:gd name="T107" fmla="*/ 32 h 159"/>
              <a:gd name="T108" fmla="*/ 42 w 58"/>
              <a:gd name="T109" fmla="*/ 27 h 159"/>
              <a:gd name="T110" fmla="*/ 32 w 58"/>
              <a:gd name="T111" fmla="*/ 13 h 159"/>
              <a:gd name="T112" fmla="*/ 19 w 58"/>
              <a:gd name="T113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159">
                <a:moveTo>
                  <a:pt x="19" y="0"/>
                </a:moveTo>
                <a:lnTo>
                  <a:pt x="1" y="24"/>
                </a:lnTo>
                <a:lnTo>
                  <a:pt x="12" y="34"/>
                </a:lnTo>
                <a:lnTo>
                  <a:pt x="21" y="48"/>
                </a:lnTo>
                <a:lnTo>
                  <a:pt x="31" y="37"/>
                </a:lnTo>
                <a:lnTo>
                  <a:pt x="17" y="43"/>
                </a:lnTo>
                <a:lnTo>
                  <a:pt x="21" y="48"/>
                </a:lnTo>
                <a:lnTo>
                  <a:pt x="31" y="37"/>
                </a:lnTo>
                <a:lnTo>
                  <a:pt x="17" y="43"/>
                </a:lnTo>
                <a:lnTo>
                  <a:pt x="24" y="57"/>
                </a:lnTo>
                <a:lnTo>
                  <a:pt x="28" y="73"/>
                </a:lnTo>
                <a:lnTo>
                  <a:pt x="42" y="67"/>
                </a:lnTo>
                <a:lnTo>
                  <a:pt x="27" y="67"/>
                </a:lnTo>
                <a:lnTo>
                  <a:pt x="28" y="73"/>
                </a:lnTo>
                <a:lnTo>
                  <a:pt x="42" y="67"/>
                </a:lnTo>
                <a:lnTo>
                  <a:pt x="27" y="67"/>
                </a:lnTo>
                <a:lnTo>
                  <a:pt x="28" y="84"/>
                </a:lnTo>
                <a:lnTo>
                  <a:pt x="24" y="100"/>
                </a:lnTo>
                <a:lnTo>
                  <a:pt x="39" y="100"/>
                </a:lnTo>
                <a:lnTo>
                  <a:pt x="25" y="94"/>
                </a:lnTo>
                <a:lnTo>
                  <a:pt x="24" y="100"/>
                </a:lnTo>
                <a:lnTo>
                  <a:pt x="39" y="100"/>
                </a:lnTo>
                <a:lnTo>
                  <a:pt x="25" y="94"/>
                </a:lnTo>
                <a:lnTo>
                  <a:pt x="21" y="109"/>
                </a:lnTo>
                <a:lnTo>
                  <a:pt x="35" y="115"/>
                </a:lnTo>
                <a:lnTo>
                  <a:pt x="24" y="104"/>
                </a:lnTo>
                <a:lnTo>
                  <a:pt x="21" y="109"/>
                </a:lnTo>
                <a:lnTo>
                  <a:pt x="35" y="115"/>
                </a:lnTo>
                <a:lnTo>
                  <a:pt x="24" y="104"/>
                </a:lnTo>
                <a:lnTo>
                  <a:pt x="14" y="122"/>
                </a:lnTo>
                <a:lnTo>
                  <a:pt x="14" y="121"/>
                </a:lnTo>
                <a:lnTo>
                  <a:pt x="14" y="122"/>
                </a:lnTo>
                <a:lnTo>
                  <a:pt x="4" y="133"/>
                </a:lnTo>
                <a:lnTo>
                  <a:pt x="17" y="139"/>
                </a:lnTo>
                <a:lnTo>
                  <a:pt x="7" y="129"/>
                </a:lnTo>
                <a:lnTo>
                  <a:pt x="4" y="133"/>
                </a:lnTo>
                <a:lnTo>
                  <a:pt x="17" y="139"/>
                </a:lnTo>
                <a:lnTo>
                  <a:pt x="7" y="129"/>
                </a:lnTo>
                <a:lnTo>
                  <a:pt x="0" y="136"/>
                </a:lnTo>
                <a:lnTo>
                  <a:pt x="19" y="159"/>
                </a:lnTo>
                <a:lnTo>
                  <a:pt x="28" y="150"/>
                </a:lnTo>
                <a:lnTo>
                  <a:pt x="31" y="145"/>
                </a:lnTo>
                <a:lnTo>
                  <a:pt x="38" y="138"/>
                </a:lnTo>
                <a:lnTo>
                  <a:pt x="25" y="130"/>
                </a:lnTo>
                <a:lnTo>
                  <a:pt x="37" y="139"/>
                </a:lnTo>
                <a:lnTo>
                  <a:pt x="45" y="125"/>
                </a:lnTo>
                <a:lnTo>
                  <a:pt x="49" y="121"/>
                </a:lnTo>
                <a:lnTo>
                  <a:pt x="53" y="106"/>
                </a:lnTo>
                <a:lnTo>
                  <a:pt x="54" y="100"/>
                </a:lnTo>
                <a:lnTo>
                  <a:pt x="58" y="84"/>
                </a:lnTo>
                <a:lnTo>
                  <a:pt x="57" y="67"/>
                </a:lnTo>
                <a:lnTo>
                  <a:pt x="56" y="62"/>
                </a:lnTo>
                <a:lnTo>
                  <a:pt x="52" y="45"/>
                </a:lnTo>
                <a:lnTo>
                  <a:pt x="45" y="32"/>
                </a:lnTo>
                <a:lnTo>
                  <a:pt x="42" y="27"/>
                </a:lnTo>
                <a:lnTo>
                  <a:pt x="32" y="13"/>
                </a:lnTo>
                <a:lnTo>
                  <a:pt x="19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7" name="Freeform 232"/>
          <p:cNvSpPr>
            <a:spLocks/>
          </p:cNvSpPr>
          <p:nvPr/>
        </p:nvSpPr>
        <p:spPr bwMode="auto">
          <a:xfrm>
            <a:off x="4181189" y="4898987"/>
            <a:ext cx="93663" cy="255587"/>
          </a:xfrm>
          <a:custGeom>
            <a:avLst/>
            <a:gdLst>
              <a:gd name="T0" fmla="*/ 59 w 59"/>
              <a:gd name="T1" fmla="*/ 25 h 161"/>
              <a:gd name="T2" fmla="*/ 41 w 59"/>
              <a:gd name="T3" fmla="*/ 0 h 161"/>
              <a:gd name="T4" fmla="*/ 26 w 59"/>
              <a:gd name="T5" fmla="*/ 13 h 161"/>
              <a:gd name="T6" fmla="*/ 16 w 59"/>
              <a:gd name="T7" fmla="*/ 26 h 161"/>
              <a:gd name="T8" fmla="*/ 13 w 59"/>
              <a:gd name="T9" fmla="*/ 30 h 161"/>
              <a:gd name="T10" fmla="*/ 6 w 59"/>
              <a:gd name="T11" fmla="*/ 45 h 161"/>
              <a:gd name="T12" fmla="*/ 2 w 59"/>
              <a:gd name="T13" fmla="*/ 61 h 161"/>
              <a:gd name="T14" fmla="*/ 1 w 59"/>
              <a:gd name="T15" fmla="*/ 67 h 161"/>
              <a:gd name="T16" fmla="*/ 0 w 59"/>
              <a:gd name="T17" fmla="*/ 83 h 161"/>
              <a:gd name="T18" fmla="*/ 2 w 59"/>
              <a:gd name="T19" fmla="*/ 100 h 161"/>
              <a:gd name="T20" fmla="*/ 3 w 59"/>
              <a:gd name="T21" fmla="*/ 105 h 161"/>
              <a:gd name="T22" fmla="*/ 8 w 59"/>
              <a:gd name="T23" fmla="*/ 120 h 161"/>
              <a:gd name="T24" fmla="*/ 11 w 59"/>
              <a:gd name="T25" fmla="*/ 125 h 161"/>
              <a:gd name="T26" fmla="*/ 20 w 59"/>
              <a:gd name="T27" fmla="*/ 139 h 161"/>
              <a:gd name="T28" fmla="*/ 31 w 59"/>
              <a:gd name="T29" fmla="*/ 130 h 161"/>
              <a:gd name="T30" fmla="*/ 20 w 59"/>
              <a:gd name="T31" fmla="*/ 138 h 161"/>
              <a:gd name="T32" fmla="*/ 25 w 59"/>
              <a:gd name="T33" fmla="*/ 146 h 161"/>
              <a:gd name="T34" fmla="*/ 29 w 59"/>
              <a:gd name="T35" fmla="*/ 151 h 161"/>
              <a:gd name="T36" fmla="*/ 33 w 59"/>
              <a:gd name="T37" fmla="*/ 154 h 161"/>
              <a:gd name="T38" fmla="*/ 41 w 59"/>
              <a:gd name="T39" fmla="*/ 161 h 161"/>
              <a:gd name="T40" fmla="*/ 58 w 59"/>
              <a:gd name="T41" fmla="*/ 137 h 161"/>
              <a:gd name="T42" fmla="*/ 45 w 59"/>
              <a:gd name="T43" fmla="*/ 126 h 161"/>
              <a:gd name="T44" fmla="*/ 39 w 59"/>
              <a:gd name="T45" fmla="*/ 140 h 161"/>
              <a:gd name="T46" fmla="*/ 53 w 59"/>
              <a:gd name="T47" fmla="*/ 134 h 161"/>
              <a:gd name="T48" fmla="*/ 50 w 59"/>
              <a:gd name="T49" fmla="*/ 130 h 161"/>
              <a:gd name="T50" fmla="*/ 45 w 59"/>
              <a:gd name="T51" fmla="*/ 126 h 161"/>
              <a:gd name="T52" fmla="*/ 39 w 59"/>
              <a:gd name="T53" fmla="*/ 140 h 161"/>
              <a:gd name="T54" fmla="*/ 53 w 59"/>
              <a:gd name="T55" fmla="*/ 134 h 161"/>
              <a:gd name="T56" fmla="*/ 44 w 59"/>
              <a:gd name="T57" fmla="*/ 122 h 161"/>
              <a:gd name="T58" fmla="*/ 45 w 59"/>
              <a:gd name="T59" fmla="*/ 123 h 161"/>
              <a:gd name="T60" fmla="*/ 44 w 59"/>
              <a:gd name="T61" fmla="*/ 122 h 161"/>
              <a:gd name="T62" fmla="*/ 32 w 59"/>
              <a:gd name="T63" fmla="*/ 104 h 161"/>
              <a:gd name="T64" fmla="*/ 22 w 59"/>
              <a:gd name="T65" fmla="*/ 115 h 161"/>
              <a:gd name="T66" fmla="*/ 36 w 59"/>
              <a:gd name="T67" fmla="*/ 109 h 161"/>
              <a:gd name="T68" fmla="*/ 32 w 59"/>
              <a:gd name="T69" fmla="*/ 104 h 161"/>
              <a:gd name="T70" fmla="*/ 22 w 59"/>
              <a:gd name="T71" fmla="*/ 115 h 161"/>
              <a:gd name="T72" fmla="*/ 36 w 59"/>
              <a:gd name="T73" fmla="*/ 109 h 161"/>
              <a:gd name="T74" fmla="*/ 31 w 59"/>
              <a:gd name="T75" fmla="*/ 94 h 161"/>
              <a:gd name="T76" fmla="*/ 17 w 59"/>
              <a:gd name="T77" fmla="*/ 100 h 161"/>
              <a:gd name="T78" fmla="*/ 32 w 59"/>
              <a:gd name="T79" fmla="*/ 100 h 161"/>
              <a:gd name="T80" fmla="*/ 31 w 59"/>
              <a:gd name="T81" fmla="*/ 94 h 161"/>
              <a:gd name="T82" fmla="*/ 17 w 59"/>
              <a:gd name="T83" fmla="*/ 100 h 161"/>
              <a:gd name="T84" fmla="*/ 32 w 59"/>
              <a:gd name="T85" fmla="*/ 100 h 161"/>
              <a:gd name="T86" fmla="*/ 30 w 59"/>
              <a:gd name="T87" fmla="*/ 83 h 161"/>
              <a:gd name="T88" fmla="*/ 31 w 59"/>
              <a:gd name="T89" fmla="*/ 67 h 161"/>
              <a:gd name="T90" fmla="*/ 16 w 59"/>
              <a:gd name="T91" fmla="*/ 67 h 161"/>
              <a:gd name="T92" fmla="*/ 30 w 59"/>
              <a:gd name="T93" fmla="*/ 73 h 161"/>
              <a:gd name="T94" fmla="*/ 31 w 59"/>
              <a:gd name="T95" fmla="*/ 67 h 161"/>
              <a:gd name="T96" fmla="*/ 16 w 59"/>
              <a:gd name="T97" fmla="*/ 67 h 161"/>
              <a:gd name="T98" fmla="*/ 30 w 59"/>
              <a:gd name="T99" fmla="*/ 73 h 161"/>
              <a:gd name="T100" fmla="*/ 33 w 59"/>
              <a:gd name="T101" fmla="*/ 57 h 161"/>
              <a:gd name="T102" fmla="*/ 40 w 59"/>
              <a:gd name="T103" fmla="*/ 42 h 161"/>
              <a:gd name="T104" fmla="*/ 26 w 59"/>
              <a:gd name="T105" fmla="*/ 36 h 161"/>
              <a:gd name="T106" fmla="*/ 37 w 59"/>
              <a:gd name="T107" fmla="*/ 46 h 161"/>
              <a:gd name="T108" fmla="*/ 40 w 59"/>
              <a:gd name="T109" fmla="*/ 42 h 161"/>
              <a:gd name="T110" fmla="*/ 26 w 59"/>
              <a:gd name="T111" fmla="*/ 36 h 161"/>
              <a:gd name="T112" fmla="*/ 37 w 59"/>
              <a:gd name="T113" fmla="*/ 46 h 161"/>
              <a:gd name="T114" fmla="*/ 47 w 59"/>
              <a:gd name="T115" fmla="*/ 34 h 161"/>
              <a:gd name="T116" fmla="*/ 59 w 59"/>
              <a:gd name="T117" fmla="*/ 2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" h="161">
                <a:moveTo>
                  <a:pt x="59" y="25"/>
                </a:moveTo>
                <a:lnTo>
                  <a:pt x="41" y="0"/>
                </a:lnTo>
                <a:lnTo>
                  <a:pt x="26" y="13"/>
                </a:lnTo>
                <a:lnTo>
                  <a:pt x="16" y="26"/>
                </a:lnTo>
                <a:lnTo>
                  <a:pt x="13" y="30"/>
                </a:lnTo>
                <a:lnTo>
                  <a:pt x="6" y="45"/>
                </a:lnTo>
                <a:lnTo>
                  <a:pt x="2" y="61"/>
                </a:lnTo>
                <a:lnTo>
                  <a:pt x="1" y="67"/>
                </a:lnTo>
                <a:lnTo>
                  <a:pt x="0" y="83"/>
                </a:lnTo>
                <a:lnTo>
                  <a:pt x="2" y="100"/>
                </a:lnTo>
                <a:lnTo>
                  <a:pt x="3" y="105"/>
                </a:lnTo>
                <a:lnTo>
                  <a:pt x="8" y="120"/>
                </a:lnTo>
                <a:lnTo>
                  <a:pt x="11" y="125"/>
                </a:lnTo>
                <a:lnTo>
                  <a:pt x="20" y="139"/>
                </a:lnTo>
                <a:lnTo>
                  <a:pt x="31" y="130"/>
                </a:lnTo>
                <a:lnTo>
                  <a:pt x="20" y="138"/>
                </a:lnTo>
                <a:lnTo>
                  <a:pt x="25" y="146"/>
                </a:lnTo>
                <a:lnTo>
                  <a:pt x="29" y="151"/>
                </a:lnTo>
                <a:lnTo>
                  <a:pt x="33" y="154"/>
                </a:lnTo>
                <a:lnTo>
                  <a:pt x="41" y="161"/>
                </a:lnTo>
                <a:lnTo>
                  <a:pt x="58" y="137"/>
                </a:lnTo>
                <a:lnTo>
                  <a:pt x="45" y="126"/>
                </a:lnTo>
                <a:lnTo>
                  <a:pt x="39" y="140"/>
                </a:lnTo>
                <a:lnTo>
                  <a:pt x="53" y="134"/>
                </a:lnTo>
                <a:lnTo>
                  <a:pt x="50" y="130"/>
                </a:lnTo>
                <a:lnTo>
                  <a:pt x="45" y="126"/>
                </a:lnTo>
                <a:lnTo>
                  <a:pt x="39" y="140"/>
                </a:lnTo>
                <a:lnTo>
                  <a:pt x="53" y="134"/>
                </a:lnTo>
                <a:lnTo>
                  <a:pt x="44" y="122"/>
                </a:lnTo>
                <a:lnTo>
                  <a:pt x="45" y="123"/>
                </a:lnTo>
                <a:lnTo>
                  <a:pt x="44" y="122"/>
                </a:lnTo>
                <a:lnTo>
                  <a:pt x="32" y="104"/>
                </a:lnTo>
                <a:lnTo>
                  <a:pt x="22" y="115"/>
                </a:lnTo>
                <a:lnTo>
                  <a:pt x="36" y="109"/>
                </a:lnTo>
                <a:lnTo>
                  <a:pt x="32" y="104"/>
                </a:lnTo>
                <a:lnTo>
                  <a:pt x="22" y="115"/>
                </a:lnTo>
                <a:lnTo>
                  <a:pt x="36" y="109"/>
                </a:lnTo>
                <a:lnTo>
                  <a:pt x="31" y="94"/>
                </a:lnTo>
                <a:lnTo>
                  <a:pt x="17" y="100"/>
                </a:lnTo>
                <a:lnTo>
                  <a:pt x="32" y="100"/>
                </a:lnTo>
                <a:lnTo>
                  <a:pt x="31" y="94"/>
                </a:lnTo>
                <a:lnTo>
                  <a:pt x="17" y="100"/>
                </a:lnTo>
                <a:lnTo>
                  <a:pt x="32" y="100"/>
                </a:lnTo>
                <a:lnTo>
                  <a:pt x="30" y="83"/>
                </a:lnTo>
                <a:lnTo>
                  <a:pt x="31" y="67"/>
                </a:lnTo>
                <a:lnTo>
                  <a:pt x="16" y="67"/>
                </a:lnTo>
                <a:lnTo>
                  <a:pt x="30" y="73"/>
                </a:lnTo>
                <a:lnTo>
                  <a:pt x="31" y="67"/>
                </a:lnTo>
                <a:lnTo>
                  <a:pt x="16" y="67"/>
                </a:lnTo>
                <a:lnTo>
                  <a:pt x="30" y="73"/>
                </a:lnTo>
                <a:lnTo>
                  <a:pt x="33" y="57"/>
                </a:lnTo>
                <a:lnTo>
                  <a:pt x="40" y="42"/>
                </a:lnTo>
                <a:lnTo>
                  <a:pt x="26" y="36"/>
                </a:lnTo>
                <a:lnTo>
                  <a:pt x="37" y="46"/>
                </a:lnTo>
                <a:lnTo>
                  <a:pt x="40" y="42"/>
                </a:lnTo>
                <a:lnTo>
                  <a:pt x="26" y="36"/>
                </a:lnTo>
                <a:lnTo>
                  <a:pt x="37" y="46"/>
                </a:lnTo>
                <a:lnTo>
                  <a:pt x="47" y="34"/>
                </a:lnTo>
                <a:lnTo>
                  <a:pt x="59" y="2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8" name="Freeform 233"/>
          <p:cNvSpPr>
            <a:spLocks/>
          </p:cNvSpPr>
          <p:nvPr/>
        </p:nvSpPr>
        <p:spPr bwMode="auto">
          <a:xfrm>
            <a:off x="4674901" y="5330787"/>
            <a:ext cx="92075" cy="250825"/>
          </a:xfrm>
          <a:custGeom>
            <a:avLst/>
            <a:gdLst>
              <a:gd name="T0" fmla="*/ 19 w 58"/>
              <a:gd name="T1" fmla="*/ 0 h 158"/>
              <a:gd name="T2" fmla="*/ 1 w 58"/>
              <a:gd name="T3" fmla="*/ 23 h 158"/>
              <a:gd name="T4" fmla="*/ 12 w 58"/>
              <a:gd name="T5" fmla="*/ 33 h 158"/>
              <a:gd name="T6" fmla="*/ 21 w 58"/>
              <a:gd name="T7" fmla="*/ 47 h 158"/>
              <a:gd name="T8" fmla="*/ 31 w 58"/>
              <a:gd name="T9" fmla="*/ 37 h 158"/>
              <a:gd name="T10" fmla="*/ 17 w 58"/>
              <a:gd name="T11" fmla="*/ 43 h 158"/>
              <a:gd name="T12" fmla="*/ 21 w 58"/>
              <a:gd name="T13" fmla="*/ 47 h 158"/>
              <a:gd name="T14" fmla="*/ 31 w 58"/>
              <a:gd name="T15" fmla="*/ 37 h 158"/>
              <a:gd name="T16" fmla="*/ 17 w 58"/>
              <a:gd name="T17" fmla="*/ 43 h 158"/>
              <a:gd name="T18" fmla="*/ 24 w 58"/>
              <a:gd name="T19" fmla="*/ 57 h 158"/>
              <a:gd name="T20" fmla="*/ 28 w 58"/>
              <a:gd name="T21" fmla="*/ 73 h 158"/>
              <a:gd name="T22" fmla="*/ 42 w 58"/>
              <a:gd name="T23" fmla="*/ 67 h 158"/>
              <a:gd name="T24" fmla="*/ 27 w 58"/>
              <a:gd name="T25" fmla="*/ 67 h 158"/>
              <a:gd name="T26" fmla="*/ 28 w 58"/>
              <a:gd name="T27" fmla="*/ 73 h 158"/>
              <a:gd name="T28" fmla="*/ 42 w 58"/>
              <a:gd name="T29" fmla="*/ 67 h 158"/>
              <a:gd name="T30" fmla="*/ 27 w 58"/>
              <a:gd name="T31" fmla="*/ 67 h 158"/>
              <a:gd name="T32" fmla="*/ 28 w 58"/>
              <a:gd name="T33" fmla="*/ 83 h 158"/>
              <a:gd name="T34" fmla="*/ 24 w 58"/>
              <a:gd name="T35" fmla="*/ 99 h 158"/>
              <a:gd name="T36" fmla="*/ 39 w 58"/>
              <a:gd name="T37" fmla="*/ 99 h 158"/>
              <a:gd name="T38" fmla="*/ 25 w 58"/>
              <a:gd name="T39" fmla="*/ 94 h 158"/>
              <a:gd name="T40" fmla="*/ 24 w 58"/>
              <a:gd name="T41" fmla="*/ 99 h 158"/>
              <a:gd name="T42" fmla="*/ 39 w 58"/>
              <a:gd name="T43" fmla="*/ 99 h 158"/>
              <a:gd name="T44" fmla="*/ 25 w 58"/>
              <a:gd name="T45" fmla="*/ 94 h 158"/>
              <a:gd name="T46" fmla="*/ 21 w 58"/>
              <a:gd name="T47" fmla="*/ 110 h 158"/>
              <a:gd name="T48" fmla="*/ 35 w 58"/>
              <a:gd name="T49" fmla="*/ 116 h 158"/>
              <a:gd name="T50" fmla="*/ 24 w 58"/>
              <a:gd name="T51" fmla="*/ 105 h 158"/>
              <a:gd name="T52" fmla="*/ 21 w 58"/>
              <a:gd name="T53" fmla="*/ 110 h 158"/>
              <a:gd name="T54" fmla="*/ 35 w 58"/>
              <a:gd name="T55" fmla="*/ 116 h 158"/>
              <a:gd name="T56" fmla="*/ 24 w 58"/>
              <a:gd name="T57" fmla="*/ 105 h 158"/>
              <a:gd name="T58" fmla="*/ 14 w 58"/>
              <a:gd name="T59" fmla="*/ 122 h 158"/>
              <a:gd name="T60" fmla="*/ 25 w 58"/>
              <a:gd name="T61" fmla="*/ 131 h 158"/>
              <a:gd name="T62" fmla="*/ 14 w 58"/>
              <a:gd name="T63" fmla="*/ 121 h 158"/>
              <a:gd name="T64" fmla="*/ 0 w 58"/>
              <a:gd name="T65" fmla="*/ 135 h 158"/>
              <a:gd name="T66" fmla="*/ 19 w 58"/>
              <a:gd name="T67" fmla="*/ 158 h 158"/>
              <a:gd name="T68" fmla="*/ 37 w 58"/>
              <a:gd name="T69" fmla="*/ 140 h 158"/>
              <a:gd name="T70" fmla="*/ 38 w 58"/>
              <a:gd name="T71" fmla="*/ 140 h 158"/>
              <a:gd name="T72" fmla="*/ 45 w 58"/>
              <a:gd name="T73" fmla="*/ 126 h 158"/>
              <a:gd name="T74" fmla="*/ 49 w 58"/>
              <a:gd name="T75" fmla="*/ 121 h 158"/>
              <a:gd name="T76" fmla="*/ 53 w 58"/>
              <a:gd name="T77" fmla="*/ 105 h 158"/>
              <a:gd name="T78" fmla="*/ 54 w 58"/>
              <a:gd name="T79" fmla="*/ 99 h 158"/>
              <a:gd name="T80" fmla="*/ 58 w 58"/>
              <a:gd name="T81" fmla="*/ 83 h 158"/>
              <a:gd name="T82" fmla="*/ 57 w 58"/>
              <a:gd name="T83" fmla="*/ 67 h 158"/>
              <a:gd name="T84" fmla="*/ 56 w 58"/>
              <a:gd name="T85" fmla="*/ 61 h 158"/>
              <a:gd name="T86" fmla="*/ 52 w 58"/>
              <a:gd name="T87" fmla="*/ 45 h 158"/>
              <a:gd name="T88" fmla="*/ 45 w 58"/>
              <a:gd name="T89" fmla="*/ 31 h 158"/>
              <a:gd name="T90" fmla="*/ 42 w 58"/>
              <a:gd name="T91" fmla="*/ 26 h 158"/>
              <a:gd name="T92" fmla="*/ 32 w 58"/>
              <a:gd name="T93" fmla="*/ 13 h 158"/>
              <a:gd name="T94" fmla="*/ 19 w 58"/>
              <a:gd name="T9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" h="158">
                <a:moveTo>
                  <a:pt x="19" y="0"/>
                </a:moveTo>
                <a:lnTo>
                  <a:pt x="1" y="23"/>
                </a:lnTo>
                <a:lnTo>
                  <a:pt x="12" y="33"/>
                </a:lnTo>
                <a:lnTo>
                  <a:pt x="21" y="47"/>
                </a:lnTo>
                <a:lnTo>
                  <a:pt x="31" y="37"/>
                </a:lnTo>
                <a:lnTo>
                  <a:pt x="17" y="43"/>
                </a:lnTo>
                <a:lnTo>
                  <a:pt x="21" y="47"/>
                </a:lnTo>
                <a:lnTo>
                  <a:pt x="31" y="37"/>
                </a:lnTo>
                <a:lnTo>
                  <a:pt x="17" y="43"/>
                </a:lnTo>
                <a:lnTo>
                  <a:pt x="24" y="57"/>
                </a:lnTo>
                <a:lnTo>
                  <a:pt x="28" y="73"/>
                </a:lnTo>
                <a:lnTo>
                  <a:pt x="42" y="67"/>
                </a:lnTo>
                <a:lnTo>
                  <a:pt x="27" y="67"/>
                </a:lnTo>
                <a:lnTo>
                  <a:pt x="28" y="73"/>
                </a:lnTo>
                <a:lnTo>
                  <a:pt x="42" y="67"/>
                </a:lnTo>
                <a:lnTo>
                  <a:pt x="27" y="67"/>
                </a:lnTo>
                <a:lnTo>
                  <a:pt x="28" y="83"/>
                </a:lnTo>
                <a:lnTo>
                  <a:pt x="24" y="99"/>
                </a:lnTo>
                <a:lnTo>
                  <a:pt x="39" y="99"/>
                </a:lnTo>
                <a:lnTo>
                  <a:pt x="25" y="94"/>
                </a:lnTo>
                <a:lnTo>
                  <a:pt x="24" y="99"/>
                </a:lnTo>
                <a:lnTo>
                  <a:pt x="39" y="99"/>
                </a:lnTo>
                <a:lnTo>
                  <a:pt x="25" y="94"/>
                </a:lnTo>
                <a:lnTo>
                  <a:pt x="21" y="110"/>
                </a:lnTo>
                <a:lnTo>
                  <a:pt x="35" y="116"/>
                </a:lnTo>
                <a:lnTo>
                  <a:pt x="24" y="105"/>
                </a:lnTo>
                <a:lnTo>
                  <a:pt x="21" y="110"/>
                </a:lnTo>
                <a:lnTo>
                  <a:pt x="35" y="116"/>
                </a:lnTo>
                <a:lnTo>
                  <a:pt x="24" y="105"/>
                </a:lnTo>
                <a:lnTo>
                  <a:pt x="14" y="122"/>
                </a:lnTo>
                <a:lnTo>
                  <a:pt x="25" y="131"/>
                </a:lnTo>
                <a:lnTo>
                  <a:pt x="14" y="121"/>
                </a:lnTo>
                <a:lnTo>
                  <a:pt x="0" y="135"/>
                </a:lnTo>
                <a:lnTo>
                  <a:pt x="19" y="158"/>
                </a:lnTo>
                <a:lnTo>
                  <a:pt x="37" y="140"/>
                </a:lnTo>
                <a:lnTo>
                  <a:pt x="38" y="140"/>
                </a:lnTo>
                <a:lnTo>
                  <a:pt x="45" y="126"/>
                </a:lnTo>
                <a:lnTo>
                  <a:pt x="49" y="121"/>
                </a:lnTo>
                <a:lnTo>
                  <a:pt x="53" y="105"/>
                </a:lnTo>
                <a:lnTo>
                  <a:pt x="54" y="99"/>
                </a:lnTo>
                <a:lnTo>
                  <a:pt x="58" y="83"/>
                </a:lnTo>
                <a:lnTo>
                  <a:pt x="57" y="67"/>
                </a:lnTo>
                <a:lnTo>
                  <a:pt x="56" y="61"/>
                </a:lnTo>
                <a:lnTo>
                  <a:pt x="52" y="45"/>
                </a:lnTo>
                <a:lnTo>
                  <a:pt x="45" y="31"/>
                </a:lnTo>
                <a:lnTo>
                  <a:pt x="42" y="26"/>
                </a:lnTo>
                <a:lnTo>
                  <a:pt x="32" y="13"/>
                </a:lnTo>
                <a:lnTo>
                  <a:pt x="19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8" name="Freeform 253"/>
          <p:cNvSpPr>
            <a:spLocks/>
          </p:cNvSpPr>
          <p:nvPr/>
        </p:nvSpPr>
        <p:spPr bwMode="auto">
          <a:xfrm>
            <a:off x="4670139" y="5402225"/>
            <a:ext cx="39688" cy="53975"/>
          </a:xfrm>
          <a:custGeom>
            <a:avLst/>
            <a:gdLst>
              <a:gd name="T0" fmla="*/ 12 w 25"/>
              <a:gd name="T1" fmla="*/ 0 h 34"/>
              <a:gd name="T2" fmla="*/ 25 w 25"/>
              <a:gd name="T3" fmla="*/ 34 h 34"/>
              <a:gd name="T4" fmla="*/ 0 w 25"/>
              <a:gd name="T5" fmla="*/ 34 h 34"/>
              <a:gd name="T6" fmla="*/ 12 w 25"/>
              <a:gd name="T7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4">
                <a:moveTo>
                  <a:pt x="12" y="0"/>
                </a:moveTo>
                <a:lnTo>
                  <a:pt x="25" y="34"/>
                </a:lnTo>
                <a:lnTo>
                  <a:pt x="0" y="34"/>
                </a:lnTo>
                <a:lnTo>
                  <a:pt x="12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1" name="Freeform 256"/>
          <p:cNvSpPr>
            <a:spLocks/>
          </p:cNvSpPr>
          <p:nvPr/>
        </p:nvSpPr>
        <p:spPr bwMode="auto">
          <a:xfrm>
            <a:off x="4238339" y="4972012"/>
            <a:ext cx="39688" cy="53975"/>
          </a:xfrm>
          <a:custGeom>
            <a:avLst/>
            <a:gdLst>
              <a:gd name="T0" fmla="*/ 12 w 25"/>
              <a:gd name="T1" fmla="*/ 0 h 34"/>
              <a:gd name="T2" fmla="*/ 25 w 25"/>
              <a:gd name="T3" fmla="*/ 34 h 34"/>
              <a:gd name="T4" fmla="*/ 0 w 25"/>
              <a:gd name="T5" fmla="*/ 34 h 34"/>
              <a:gd name="T6" fmla="*/ 12 w 25"/>
              <a:gd name="T7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4">
                <a:moveTo>
                  <a:pt x="12" y="0"/>
                </a:moveTo>
                <a:lnTo>
                  <a:pt x="25" y="34"/>
                </a:lnTo>
                <a:lnTo>
                  <a:pt x="0" y="34"/>
                </a:lnTo>
                <a:lnTo>
                  <a:pt x="12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4" name="Freeform 259"/>
          <p:cNvSpPr>
            <a:spLocks/>
          </p:cNvSpPr>
          <p:nvPr/>
        </p:nvSpPr>
        <p:spPr bwMode="auto">
          <a:xfrm>
            <a:off x="4670139" y="5025987"/>
            <a:ext cx="39688" cy="53975"/>
          </a:xfrm>
          <a:custGeom>
            <a:avLst/>
            <a:gdLst>
              <a:gd name="T0" fmla="*/ 12 w 25"/>
              <a:gd name="T1" fmla="*/ 34 h 34"/>
              <a:gd name="T2" fmla="*/ 0 w 25"/>
              <a:gd name="T3" fmla="*/ 0 h 34"/>
              <a:gd name="T4" fmla="*/ 25 w 25"/>
              <a:gd name="T5" fmla="*/ 0 h 34"/>
              <a:gd name="T6" fmla="*/ 12 w 25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" h="34">
                <a:moveTo>
                  <a:pt x="12" y="34"/>
                </a:moveTo>
                <a:lnTo>
                  <a:pt x="0" y="0"/>
                </a:lnTo>
                <a:lnTo>
                  <a:pt x="25" y="0"/>
                </a:lnTo>
                <a:lnTo>
                  <a:pt x="12" y="3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7" name="Freeform 262"/>
          <p:cNvSpPr>
            <a:spLocks/>
          </p:cNvSpPr>
          <p:nvPr/>
        </p:nvSpPr>
        <p:spPr bwMode="auto">
          <a:xfrm>
            <a:off x="4795551" y="5221250"/>
            <a:ext cx="53975" cy="39687"/>
          </a:xfrm>
          <a:custGeom>
            <a:avLst/>
            <a:gdLst>
              <a:gd name="T0" fmla="*/ 34 w 34"/>
              <a:gd name="T1" fmla="*/ 12 h 25"/>
              <a:gd name="T2" fmla="*/ 0 w 34"/>
              <a:gd name="T3" fmla="*/ 25 h 25"/>
              <a:gd name="T4" fmla="*/ 0 w 34"/>
              <a:gd name="T5" fmla="*/ 0 h 25"/>
              <a:gd name="T6" fmla="*/ 34 w 34"/>
              <a:gd name="T7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25">
                <a:moveTo>
                  <a:pt x="34" y="12"/>
                </a:moveTo>
                <a:lnTo>
                  <a:pt x="0" y="25"/>
                </a:lnTo>
                <a:lnTo>
                  <a:pt x="0" y="0"/>
                </a:lnTo>
                <a:lnTo>
                  <a:pt x="34" y="12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7" name="Freeform 282"/>
          <p:cNvSpPr>
            <a:spLocks/>
          </p:cNvSpPr>
          <p:nvPr/>
        </p:nvSpPr>
        <p:spPr bwMode="auto">
          <a:xfrm>
            <a:off x="4097051" y="5430800"/>
            <a:ext cx="104775" cy="133350"/>
          </a:xfrm>
          <a:custGeom>
            <a:avLst/>
            <a:gdLst>
              <a:gd name="T0" fmla="*/ 35 w 66"/>
              <a:gd name="T1" fmla="*/ 84 h 84"/>
              <a:gd name="T2" fmla="*/ 66 w 66"/>
              <a:gd name="T3" fmla="*/ 84 h 84"/>
              <a:gd name="T4" fmla="*/ 64 w 66"/>
              <a:gd name="T5" fmla="*/ 70 h 84"/>
              <a:gd name="T6" fmla="*/ 63 w 66"/>
              <a:gd name="T7" fmla="*/ 64 h 84"/>
              <a:gd name="T8" fmla="*/ 61 w 66"/>
              <a:gd name="T9" fmla="*/ 51 h 84"/>
              <a:gd name="T10" fmla="*/ 56 w 66"/>
              <a:gd name="T11" fmla="*/ 40 h 84"/>
              <a:gd name="T12" fmla="*/ 39 w 66"/>
              <a:gd name="T13" fmla="*/ 17 h 84"/>
              <a:gd name="T14" fmla="*/ 30 w 66"/>
              <a:gd name="T15" fmla="*/ 11 h 84"/>
              <a:gd name="T16" fmla="*/ 25 w 66"/>
              <a:gd name="T17" fmla="*/ 7 h 84"/>
              <a:gd name="T18" fmla="*/ 16 w 66"/>
              <a:gd name="T19" fmla="*/ 3 h 84"/>
              <a:gd name="T20" fmla="*/ 10 w 66"/>
              <a:gd name="T21" fmla="*/ 2 h 84"/>
              <a:gd name="T22" fmla="*/ 0 w 66"/>
              <a:gd name="T23" fmla="*/ 0 h 84"/>
              <a:gd name="T24" fmla="*/ 0 w 66"/>
              <a:gd name="T25" fmla="*/ 31 h 84"/>
              <a:gd name="T26" fmla="*/ 10 w 66"/>
              <a:gd name="T27" fmla="*/ 32 h 84"/>
              <a:gd name="T28" fmla="*/ 10 w 66"/>
              <a:gd name="T29" fmla="*/ 17 h 84"/>
              <a:gd name="T30" fmla="*/ 4 w 66"/>
              <a:gd name="T31" fmla="*/ 31 h 84"/>
              <a:gd name="T32" fmla="*/ 10 w 66"/>
              <a:gd name="T33" fmla="*/ 32 h 84"/>
              <a:gd name="T34" fmla="*/ 10 w 66"/>
              <a:gd name="T35" fmla="*/ 17 h 84"/>
              <a:gd name="T36" fmla="*/ 4 w 66"/>
              <a:gd name="T37" fmla="*/ 31 h 84"/>
              <a:gd name="T38" fmla="*/ 14 w 66"/>
              <a:gd name="T39" fmla="*/ 35 h 84"/>
              <a:gd name="T40" fmla="*/ 19 w 66"/>
              <a:gd name="T41" fmla="*/ 21 h 84"/>
              <a:gd name="T42" fmla="*/ 9 w 66"/>
              <a:gd name="T43" fmla="*/ 32 h 84"/>
              <a:gd name="T44" fmla="*/ 14 w 66"/>
              <a:gd name="T45" fmla="*/ 35 h 84"/>
              <a:gd name="T46" fmla="*/ 19 w 66"/>
              <a:gd name="T47" fmla="*/ 21 h 84"/>
              <a:gd name="T48" fmla="*/ 9 w 66"/>
              <a:gd name="T49" fmla="*/ 32 h 84"/>
              <a:gd name="T50" fmla="*/ 18 w 66"/>
              <a:gd name="T51" fmla="*/ 37 h 84"/>
              <a:gd name="T52" fmla="*/ 25 w 66"/>
              <a:gd name="T53" fmla="*/ 47 h 84"/>
              <a:gd name="T54" fmla="*/ 35 w 66"/>
              <a:gd name="T55" fmla="*/ 36 h 84"/>
              <a:gd name="T56" fmla="*/ 22 w 66"/>
              <a:gd name="T57" fmla="*/ 42 h 84"/>
              <a:gd name="T58" fmla="*/ 25 w 66"/>
              <a:gd name="T59" fmla="*/ 47 h 84"/>
              <a:gd name="T60" fmla="*/ 35 w 66"/>
              <a:gd name="T61" fmla="*/ 36 h 84"/>
              <a:gd name="T62" fmla="*/ 22 w 66"/>
              <a:gd name="T63" fmla="*/ 42 h 84"/>
              <a:gd name="T64" fmla="*/ 29 w 66"/>
              <a:gd name="T65" fmla="*/ 51 h 84"/>
              <a:gd name="T66" fmla="*/ 33 w 66"/>
              <a:gd name="T67" fmla="*/ 63 h 84"/>
              <a:gd name="T68" fmla="*/ 35 w 66"/>
              <a:gd name="T69" fmla="*/ 76 h 84"/>
              <a:gd name="T70" fmla="*/ 49 w 66"/>
              <a:gd name="T71" fmla="*/ 70 h 84"/>
              <a:gd name="T72" fmla="*/ 34 w 66"/>
              <a:gd name="T73" fmla="*/ 70 h 84"/>
              <a:gd name="T74" fmla="*/ 35 w 66"/>
              <a:gd name="T75" fmla="*/ 76 h 84"/>
              <a:gd name="T76" fmla="*/ 49 w 66"/>
              <a:gd name="T77" fmla="*/ 70 h 84"/>
              <a:gd name="T78" fmla="*/ 34 w 66"/>
              <a:gd name="T79" fmla="*/ 70 h 84"/>
              <a:gd name="T80" fmla="*/ 35 w 66"/>
              <a:gd name="T8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6" h="84">
                <a:moveTo>
                  <a:pt x="35" y="84"/>
                </a:moveTo>
                <a:lnTo>
                  <a:pt x="66" y="84"/>
                </a:lnTo>
                <a:lnTo>
                  <a:pt x="64" y="70"/>
                </a:lnTo>
                <a:lnTo>
                  <a:pt x="63" y="64"/>
                </a:lnTo>
                <a:lnTo>
                  <a:pt x="61" y="51"/>
                </a:lnTo>
                <a:lnTo>
                  <a:pt x="56" y="40"/>
                </a:lnTo>
                <a:lnTo>
                  <a:pt x="39" y="17"/>
                </a:lnTo>
                <a:lnTo>
                  <a:pt x="30" y="11"/>
                </a:lnTo>
                <a:lnTo>
                  <a:pt x="25" y="7"/>
                </a:lnTo>
                <a:lnTo>
                  <a:pt x="16" y="3"/>
                </a:lnTo>
                <a:lnTo>
                  <a:pt x="10" y="2"/>
                </a:lnTo>
                <a:lnTo>
                  <a:pt x="0" y="0"/>
                </a:lnTo>
                <a:lnTo>
                  <a:pt x="0" y="31"/>
                </a:lnTo>
                <a:lnTo>
                  <a:pt x="10" y="32"/>
                </a:lnTo>
                <a:lnTo>
                  <a:pt x="10" y="17"/>
                </a:lnTo>
                <a:lnTo>
                  <a:pt x="4" y="31"/>
                </a:lnTo>
                <a:lnTo>
                  <a:pt x="10" y="32"/>
                </a:lnTo>
                <a:lnTo>
                  <a:pt x="10" y="17"/>
                </a:lnTo>
                <a:lnTo>
                  <a:pt x="4" y="31"/>
                </a:lnTo>
                <a:lnTo>
                  <a:pt x="14" y="35"/>
                </a:lnTo>
                <a:lnTo>
                  <a:pt x="19" y="21"/>
                </a:lnTo>
                <a:lnTo>
                  <a:pt x="9" y="32"/>
                </a:lnTo>
                <a:lnTo>
                  <a:pt x="14" y="35"/>
                </a:lnTo>
                <a:lnTo>
                  <a:pt x="19" y="21"/>
                </a:lnTo>
                <a:lnTo>
                  <a:pt x="9" y="32"/>
                </a:lnTo>
                <a:lnTo>
                  <a:pt x="18" y="37"/>
                </a:lnTo>
                <a:lnTo>
                  <a:pt x="25" y="47"/>
                </a:lnTo>
                <a:lnTo>
                  <a:pt x="35" y="36"/>
                </a:lnTo>
                <a:lnTo>
                  <a:pt x="22" y="42"/>
                </a:lnTo>
                <a:lnTo>
                  <a:pt x="25" y="47"/>
                </a:lnTo>
                <a:lnTo>
                  <a:pt x="35" y="36"/>
                </a:lnTo>
                <a:lnTo>
                  <a:pt x="22" y="42"/>
                </a:lnTo>
                <a:lnTo>
                  <a:pt x="29" y="51"/>
                </a:lnTo>
                <a:lnTo>
                  <a:pt x="33" y="63"/>
                </a:lnTo>
                <a:lnTo>
                  <a:pt x="35" y="76"/>
                </a:lnTo>
                <a:lnTo>
                  <a:pt x="49" y="70"/>
                </a:lnTo>
                <a:lnTo>
                  <a:pt x="34" y="70"/>
                </a:lnTo>
                <a:lnTo>
                  <a:pt x="35" y="76"/>
                </a:lnTo>
                <a:lnTo>
                  <a:pt x="49" y="70"/>
                </a:lnTo>
                <a:lnTo>
                  <a:pt x="34" y="70"/>
                </a:lnTo>
                <a:lnTo>
                  <a:pt x="35" y="84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9" name="Freeform 284"/>
          <p:cNvSpPr>
            <a:spLocks/>
          </p:cNvSpPr>
          <p:nvPr/>
        </p:nvSpPr>
        <p:spPr bwMode="auto">
          <a:xfrm>
            <a:off x="4151026" y="5402225"/>
            <a:ext cx="52388" cy="53975"/>
          </a:xfrm>
          <a:custGeom>
            <a:avLst/>
            <a:gdLst>
              <a:gd name="T0" fmla="*/ 0 w 33"/>
              <a:gd name="T1" fmla="*/ 0 h 34"/>
              <a:gd name="T2" fmla="*/ 33 w 33"/>
              <a:gd name="T3" fmla="*/ 15 h 34"/>
              <a:gd name="T4" fmla="*/ 15 w 33"/>
              <a:gd name="T5" fmla="*/ 34 h 34"/>
              <a:gd name="T6" fmla="*/ 0 w 33"/>
              <a:gd name="T7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34">
                <a:moveTo>
                  <a:pt x="0" y="0"/>
                </a:moveTo>
                <a:lnTo>
                  <a:pt x="33" y="15"/>
                </a:lnTo>
                <a:lnTo>
                  <a:pt x="15" y="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1" name="Rectangle 286"/>
          <p:cNvSpPr>
            <a:spLocks noChangeArrowheads="1"/>
          </p:cNvSpPr>
          <p:nvPr/>
        </p:nvSpPr>
        <p:spPr bwMode="auto">
          <a:xfrm>
            <a:off x="4257389" y="3843300"/>
            <a:ext cx="431800" cy="215900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2" name="Line 287"/>
          <p:cNvSpPr>
            <a:spLocks noChangeShapeType="1"/>
          </p:cNvSpPr>
          <p:nvPr/>
        </p:nvSpPr>
        <p:spPr bwMode="auto">
          <a:xfrm flipV="1">
            <a:off x="4473289" y="3144800"/>
            <a:ext cx="0" cy="6985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3" name="Rectangle 288"/>
          <p:cNvSpPr>
            <a:spLocks noChangeArrowheads="1"/>
          </p:cNvSpPr>
          <p:nvPr/>
        </p:nvSpPr>
        <p:spPr bwMode="auto">
          <a:xfrm>
            <a:off x="4257389" y="2982875"/>
            <a:ext cx="431800" cy="215900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4" name="Line 289"/>
          <p:cNvSpPr>
            <a:spLocks noChangeShapeType="1"/>
          </p:cNvSpPr>
          <p:nvPr/>
        </p:nvSpPr>
        <p:spPr bwMode="auto">
          <a:xfrm flipV="1">
            <a:off x="4473289" y="2284375"/>
            <a:ext cx="0" cy="6985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5" name="Rectangle 290"/>
          <p:cNvSpPr>
            <a:spLocks noChangeArrowheads="1"/>
          </p:cNvSpPr>
          <p:nvPr/>
        </p:nvSpPr>
        <p:spPr bwMode="auto">
          <a:xfrm>
            <a:off x="4257389" y="2122450"/>
            <a:ext cx="431800" cy="217487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6" name="Line 291"/>
          <p:cNvSpPr>
            <a:spLocks noChangeShapeType="1"/>
          </p:cNvSpPr>
          <p:nvPr/>
        </p:nvSpPr>
        <p:spPr bwMode="auto">
          <a:xfrm flipV="1">
            <a:off x="4473289" y="1425537"/>
            <a:ext cx="0" cy="696912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7" name="Rectangle 292"/>
          <p:cNvSpPr>
            <a:spLocks noChangeArrowheads="1"/>
          </p:cNvSpPr>
          <p:nvPr/>
        </p:nvSpPr>
        <p:spPr bwMode="auto">
          <a:xfrm>
            <a:off x="4257389" y="1263612"/>
            <a:ext cx="431800" cy="214312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8" name="Rectangle 293"/>
          <p:cNvSpPr>
            <a:spLocks noChangeArrowheads="1"/>
          </p:cNvSpPr>
          <p:nvPr/>
        </p:nvSpPr>
        <p:spPr bwMode="auto">
          <a:xfrm>
            <a:off x="4097051" y="941350"/>
            <a:ext cx="752475" cy="107950"/>
          </a:xfrm>
          <a:prstGeom prst="rect">
            <a:avLst/>
          </a:prstGeom>
          <a:noFill/>
          <a:ln w="19050">
            <a:solidFill>
              <a:srgbClr val="40404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9" name="Freeform 294"/>
          <p:cNvSpPr>
            <a:spLocks/>
          </p:cNvSpPr>
          <p:nvPr/>
        </p:nvSpPr>
        <p:spPr bwMode="auto">
          <a:xfrm>
            <a:off x="4246276" y="1355687"/>
            <a:ext cx="215900" cy="79375"/>
          </a:xfrm>
          <a:custGeom>
            <a:avLst/>
            <a:gdLst>
              <a:gd name="T0" fmla="*/ 0 w 136"/>
              <a:gd name="T1" fmla="*/ 39 h 50"/>
              <a:gd name="T2" fmla="*/ 18 w 136"/>
              <a:gd name="T3" fmla="*/ 50 h 50"/>
              <a:gd name="T4" fmla="*/ 26 w 136"/>
              <a:gd name="T5" fmla="*/ 37 h 50"/>
              <a:gd name="T6" fmla="*/ 17 w 136"/>
              <a:gd name="T7" fmla="*/ 32 h 50"/>
              <a:gd name="T8" fmla="*/ 24 w 136"/>
              <a:gd name="T9" fmla="*/ 40 h 50"/>
              <a:gd name="T10" fmla="*/ 26 w 136"/>
              <a:gd name="T11" fmla="*/ 37 h 50"/>
              <a:gd name="T12" fmla="*/ 17 w 136"/>
              <a:gd name="T13" fmla="*/ 32 h 50"/>
              <a:gd name="T14" fmla="*/ 24 w 136"/>
              <a:gd name="T15" fmla="*/ 40 h 50"/>
              <a:gd name="T16" fmla="*/ 34 w 136"/>
              <a:gd name="T17" fmla="*/ 31 h 50"/>
              <a:gd name="T18" fmla="*/ 26 w 136"/>
              <a:gd name="T19" fmla="*/ 24 h 50"/>
              <a:gd name="T20" fmla="*/ 31 w 136"/>
              <a:gd name="T21" fmla="*/ 33 h 50"/>
              <a:gd name="T22" fmla="*/ 34 w 136"/>
              <a:gd name="T23" fmla="*/ 31 h 50"/>
              <a:gd name="T24" fmla="*/ 26 w 136"/>
              <a:gd name="T25" fmla="*/ 24 h 50"/>
              <a:gd name="T26" fmla="*/ 31 w 136"/>
              <a:gd name="T27" fmla="*/ 33 h 50"/>
              <a:gd name="T28" fmla="*/ 41 w 136"/>
              <a:gd name="T29" fmla="*/ 26 h 50"/>
              <a:gd name="T30" fmla="*/ 54 w 136"/>
              <a:gd name="T31" fmla="*/ 22 h 50"/>
              <a:gd name="T32" fmla="*/ 50 w 136"/>
              <a:gd name="T33" fmla="*/ 13 h 50"/>
              <a:gd name="T34" fmla="*/ 50 w 136"/>
              <a:gd name="T35" fmla="*/ 23 h 50"/>
              <a:gd name="T36" fmla="*/ 54 w 136"/>
              <a:gd name="T37" fmla="*/ 22 h 50"/>
              <a:gd name="T38" fmla="*/ 50 w 136"/>
              <a:gd name="T39" fmla="*/ 13 h 50"/>
              <a:gd name="T40" fmla="*/ 50 w 136"/>
              <a:gd name="T41" fmla="*/ 23 h 50"/>
              <a:gd name="T42" fmla="*/ 63 w 136"/>
              <a:gd name="T43" fmla="*/ 21 h 50"/>
              <a:gd name="T44" fmla="*/ 76 w 136"/>
              <a:gd name="T45" fmla="*/ 21 h 50"/>
              <a:gd name="T46" fmla="*/ 76 w 136"/>
              <a:gd name="T47" fmla="*/ 10 h 50"/>
              <a:gd name="T48" fmla="*/ 71 w 136"/>
              <a:gd name="T49" fmla="*/ 20 h 50"/>
              <a:gd name="T50" fmla="*/ 76 w 136"/>
              <a:gd name="T51" fmla="*/ 21 h 50"/>
              <a:gd name="T52" fmla="*/ 76 w 136"/>
              <a:gd name="T53" fmla="*/ 10 h 50"/>
              <a:gd name="T54" fmla="*/ 71 w 136"/>
              <a:gd name="T55" fmla="*/ 20 h 50"/>
              <a:gd name="T56" fmla="*/ 85 w 136"/>
              <a:gd name="T57" fmla="*/ 23 h 50"/>
              <a:gd name="T58" fmla="*/ 97 w 136"/>
              <a:gd name="T59" fmla="*/ 28 h 50"/>
              <a:gd name="T60" fmla="*/ 101 w 136"/>
              <a:gd name="T61" fmla="*/ 18 h 50"/>
              <a:gd name="T62" fmla="*/ 95 w 136"/>
              <a:gd name="T63" fmla="*/ 28 h 50"/>
              <a:gd name="T64" fmla="*/ 112 w 136"/>
              <a:gd name="T65" fmla="*/ 40 h 50"/>
              <a:gd name="T66" fmla="*/ 116 w 136"/>
              <a:gd name="T67" fmla="*/ 30 h 50"/>
              <a:gd name="T68" fmla="*/ 108 w 136"/>
              <a:gd name="T69" fmla="*/ 38 h 50"/>
              <a:gd name="T70" fmla="*/ 112 w 136"/>
              <a:gd name="T71" fmla="*/ 40 h 50"/>
              <a:gd name="T72" fmla="*/ 116 w 136"/>
              <a:gd name="T73" fmla="*/ 30 h 50"/>
              <a:gd name="T74" fmla="*/ 108 w 136"/>
              <a:gd name="T75" fmla="*/ 38 h 50"/>
              <a:gd name="T76" fmla="*/ 114 w 136"/>
              <a:gd name="T77" fmla="*/ 45 h 50"/>
              <a:gd name="T78" fmla="*/ 122 w 136"/>
              <a:gd name="T79" fmla="*/ 37 h 50"/>
              <a:gd name="T80" fmla="*/ 112 w 136"/>
              <a:gd name="T81" fmla="*/ 41 h 50"/>
              <a:gd name="T82" fmla="*/ 114 w 136"/>
              <a:gd name="T83" fmla="*/ 45 h 50"/>
              <a:gd name="T84" fmla="*/ 122 w 136"/>
              <a:gd name="T85" fmla="*/ 37 h 50"/>
              <a:gd name="T86" fmla="*/ 112 w 136"/>
              <a:gd name="T87" fmla="*/ 41 h 50"/>
              <a:gd name="T88" fmla="*/ 117 w 136"/>
              <a:gd name="T89" fmla="*/ 50 h 50"/>
              <a:gd name="T90" fmla="*/ 136 w 136"/>
              <a:gd name="T91" fmla="*/ 40 h 50"/>
              <a:gd name="T92" fmla="*/ 129 w 136"/>
              <a:gd name="T93" fmla="*/ 30 h 50"/>
              <a:gd name="T94" fmla="*/ 123 w 136"/>
              <a:gd name="T95" fmla="*/ 23 h 50"/>
              <a:gd name="T96" fmla="*/ 120 w 136"/>
              <a:gd name="T97" fmla="*/ 21 h 50"/>
              <a:gd name="T98" fmla="*/ 107 w 136"/>
              <a:gd name="T99" fmla="*/ 10 h 50"/>
              <a:gd name="T100" fmla="*/ 93 w 136"/>
              <a:gd name="T101" fmla="*/ 3 h 50"/>
              <a:gd name="T102" fmla="*/ 79 w 136"/>
              <a:gd name="T103" fmla="*/ 0 h 50"/>
              <a:gd name="T104" fmla="*/ 63 w 136"/>
              <a:gd name="T105" fmla="*/ 0 h 50"/>
              <a:gd name="T106" fmla="*/ 50 w 136"/>
              <a:gd name="T107" fmla="*/ 2 h 50"/>
              <a:gd name="T108" fmla="*/ 46 w 136"/>
              <a:gd name="T109" fmla="*/ 2 h 50"/>
              <a:gd name="T110" fmla="*/ 33 w 136"/>
              <a:gd name="T111" fmla="*/ 7 h 50"/>
              <a:gd name="T112" fmla="*/ 19 w 136"/>
              <a:gd name="T113" fmla="*/ 16 h 50"/>
              <a:gd name="T114" fmla="*/ 9 w 136"/>
              <a:gd name="T115" fmla="*/ 25 h 50"/>
              <a:gd name="T116" fmla="*/ 6 w 136"/>
              <a:gd name="T117" fmla="*/ 29 h 50"/>
              <a:gd name="T118" fmla="*/ 0 w 136"/>
              <a:gd name="T119" fmla="*/ 3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" h="50">
                <a:moveTo>
                  <a:pt x="0" y="39"/>
                </a:moveTo>
                <a:lnTo>
                  <a:pt x="18" y="50"/>
                </a:lnTo>
                <a:lnTo>
                  <a:pt x="26" y="37"/>
                </a:lnTo>
                <a:lnTo>
                  <a:pt x="17" y="32"/>
                </a:lnTo>
                <a:lnTo>
                  <a:pt x="24" y="40"/>
                </a:lnTo>
                <a:lnTo>
                  <a:pt x="26" y="37"/>
                </a:lnTo>
                <a:lnTo>
                  <a:pt x="17" y="32"/>
                </a:lnTo>
                <a:lnTo>
                  <a:pt x="24" y="40"/>
                </a:lnTo>
                <a:lnTo>
                  <a:pt x="34" y="31"/>
                </a:lnTo>
                <a:lnTo>
                  <a:pt x="26" y="24"/>
                </a:lnTo>
                <a:lnTo>
                  <a:pt x="31" y="33"/>
                </a:lnTo>
                <a:lnTo>
                  <a:pt x="34" y="31"/>
                </a:lnTo>
                <a:lnTo>
                  <a:pt x="26" y="24"/>
                </a:lnTo>
                <a:lnTo>
                  <a:pt x="31" y="33"/>
                </a:lnTo>
                <a:lnTo>
                  <a:pt x="41" y="26"/>
                </a:lnTo>
                <a:lnTo>
                  <a:pt x="54" y="22"/>
                </a:lnTo>
                <a:lnTo>
                  <a:pt x="50" y="13"/>
                </a:lnTo>
                <a:lnTo>
                  <a:pt x="50" y="23"/>
                </a:lnTo>
                <a:lnTo>
                  <a:pt x="54" y="22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6" y="21"/>
                </a:lnTo>
                <a:lnTo>
                  <a:pt x="76" y="10"/>
                </a:lnTo>
                <a:lnTo>
                  <a:pt x="71" y="20"/>
                </a:lnTo>
                <a:lnTo>
                  <a:pt x="76" y="21"/>
                </a:lnTo>
                <a:lnTo>
                  <a:pt x="76" y="10"/>
                </a:lnTo>
                <a:lnTo>
                  <a:pt x="71" y="20"/>
                </a:lnTo>
                <a:lnTo>
                  <a:pt x="85" y="23"/>
                </a:lnTo>
                <a:lnTo>
                  <a:pt x="97" y="28"/>
                </a:lnTo>
                <a:lnTo>
                  <a:pt x="101" y="18"/>
                </a:lnTo>
                <a:lnTo>
                  <a:pt x="95" y="28"/>
                </a:lnTo>
                <a:lnTo>
                  <a:pt x="112" y="40"/>
                </a:lnTo>
                <a:lnTo>
                  <a:pt x="116" y="30"/>
                </a:lnTo>
                <a:lnTo>
                  <a:pt x="108" y="38"/>
                </a:lnTo>
                <a:lnTo>
                  <a:pt x="112" y="40"/>
                </a:lnTo>
                <a:lnTo>
                  <a:pt x="116" y="30"/>
                </a:lnTo>
                <a:lnTo>
                  <a:pt x="108" y="38"/>
                </a:lnTo>
                <a:lnTo>
                  <a:pt x="114" y="45"/>
                </a:lnTo>
                <a:lnTo>
                  <a:pt x="122" y="37"/>
                </a:lnTo>
                <a:lnTo>
                  <a:pt x="112" y="41"/>
                </a:lnTo>
                <a:lnTo>
                  <a:pt x="114" y="45"/>
                </a:lnTo>
                <a:lnTo>
                  <a:pt x="122" y="37"/>
                </a:lnTo>
                <a:lnTo>
                  <a:pt x="112" y="41"/>
                </a:lnTo>
                <a:lnTo>
                  <a:pt x="117" y="50"/>
                </a:lnTo>
                <a:lnTo>
                  <a:pt x="136" y="40"/>
                </a:lnTo>
                <a:lnTo>
                  <a:pt x="129" y="30"/>
                </a:lnTo>
                <a:lnTo>
                  <a:pt x="123" y="23"/>
                </a:lnTo>
                <a:lnTo>
                  <a:pt x="120" y="21"/>
                </a:lnTo>
                <a:lnTo>
                  <a:pt x="107" y="10"/>
                </a:lnTo>
                <a:lnTo>
                  <a:pt x="93" y="3"/>
                </a:lnTo>
                <a:lnTo>
                  <a:pt x="79" y="0"/>
                </a:lnTo>
                <a:lnTo>
                  <a:pt x="63" y="0"/>
                </a:lnTo>
                <a:lnTo>
                  <a:pt x="50" y="2"/>
                </a:lnTo>
                <a:lnTo>
                  <a:pt x="46" y="2"/>
                </a:lnTo>
                <a:lnTo>
                  <a:pt x="33" y="7"/>
                </a:lnTo>
                <a:lnTo>
                  <a:pt x="19" y="16"/>
                </a:lnTo>
                <a:lnTo>
                  <a:pt x="9" y="25"/>
                </a:lnTo>
                <a:lnTo>
                  <a:pt x="6" y="29"/>
                </a:lnTo>
                <a:lnTo>
                  <a:pt x="0" y="39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0" name="Freeform 295"/>
          <p:cNvSpPr>
            <a:spLocks/>
          </p:cNvSpPr>
          <p:nvPr/>
        </p:nvSpPr>
        <p:spPr bwMode="auto">
          <a:xfrm>
            <a:off x="4489164" y="1355687"/>
            <a:ext cx="215900" cy="80962"/>
          </a:xfrm>
          <a:custGeom>
            <a:avLst/>
            <a:gdLst>
              <a:gd name="T0" fmla="*/ 0 w 136"/>
              <a:gd name="T1" fmla="*/ 39 h 51"/>
              <a:gd name="T2" fmla="*/ 18 w 136"/>
              <a:gd name="T3" fmla="*/ 50 h 51"/>
              <a:gd name="T4" fmla="*/ 26 w 136"/>
              <a:gd name="T5" fmla="*/ 37 h 51"/>
              <a:gd name="T6" fmla="*/ 16 w 136"/>
              <a:gd name="T7" fmla="*/ 32 h 51"/>
              <a:gd name="T8" fmla="*/ 23 w 136"/>
              <a:gd name="T9" fmla="*/ 40 h 51"/>
              <a:gd name="T10" fmla="*/ 26 w 136"/>
              <a:gd name="T11" fmla="*/ 37 h 51"/>
              <a:gd name="T12" fmla="*/ 16 w 136"/>
              <a:gd name="T13" fmla="*/ 32 h 51"/>
              <a:gd name="T14" fmla="*/ 23 w 136"/>
              <a:gd name="T15" fmla="*/ 40 h 51"/>
              <a:gd name="T16" fmla="*/ 34 w 136"/>
              <a:gd name="T17" fmla="*/ 31 h 51"/>
              <a:gd name="T18" fmla="*/ 26 w 136"/>
              <a:gd name="T19" fmla="*/ 24 h 51"/>
              <a:gd name="T20" fmla="*/ 30 w 136"/>
              <a:gd name="T21" fmla="*/ 33 h 51"/>
              <a:gd name="T22" fmla="*/ 34 w 136"/>
              <a:gd name="T23" fmla="*/ 31 h 51"/>
              <a:gd name="T24" fmla="*/ 26 w 136"/>
              <a:gd name="T25" fmla="*/ 24 h 51"/>
              <a:gd name="T26" fmla="*/ 30 w 136"/>
              <a:gd name="T27" fmla="*/ 33 h 51"/>
              <a:gd name="T28" fmla="*/ 41 w 136"/>
              <a:gd name="T29" fmla="*/ 26 h 51"/>
              <a:gd name="T30" fmla="*/ 53 w 136"/>
              <a:gd name="T31" fmla="*/ 22 h 51"/>
              <a:gd name="T32" fmla="*/ 50 w 136"/>
              <a:gd name="T33" fmla="*/ 13 h 51"/>
              <a:gd name="T34" fmla="*/ 50 w 136"/>
              <a:gd name="T35" fmla="*/ 23 h 51"/>
              <a:gd name="T36" fmla="*/ 53 w 136"/>
              <a:gd name="T37" fmla="*/ 22 h 51"/>
              <a:gd name="T38" fmla="*/ 50 w 136"/>
              <a:gd name="T39" fmla="*/ 13 h 51"/>
              <a:gd name="T40" fmla="*/ 50 w 136"/>
              <a:gd name="T41" fmla="*/ 23 h 51"/>
              <a:gd name="T42" fmla="*/ 63 w 136"/>
              <a:gd name="T43" fmla="*/ 21 h 51"/>
              <a:gd name="T44" fmla="*/ 75 w 136"/>
              <a:gd name="T45" fmla="*/ 21 h 51"/>
              <a:gd name="T46" fmla="*/ 75 w 136"/>
              <a:gd name="T47" fmla="*/ 10 h 51"/>
              <a:gd name="T48" fmla="*/ 71 w 136"/>
              <a:gd name="T49" fmla="*/ 20 h 51"/>
              <a:gd name="T50" fmla="*/ 75 w 136"/>
              <a:gd name="T51" fmla="*/ 21 h 51"/>
              <a:gd name="T52" fmla="*/ 75 w 136"/>
              <a:gd name="T53" fmla="*/ 10 h 51"/>
              <a:gd name="T54" fmla="*/ 71 w 136"/>
              <a:gd name="T55" fmla="*/ 20 h 51"/>
              <a:gd name="T56" fmla="*/ 85 w 136"/>
              <a:gd name="T57" fmla="*/ 23 h 51"/>
              <a:gd name="T58" fmla="*/ 96 w 136"/>
              <a:gd name="T59" fmla="*/ 28 h 51"/>
              <a:gd name="T60" fmla="*/ 101 w 136"/>
              <a:gd name="T61" fmla="*/ 18 h 51"/>
              <a:gd name="T62" fmla="*/ 95 w 136"/>
              <a:gd name="T63" fmla="*/ 28 h 51"/>
              <a:gd name="T64" fmla="*/ 111 w 136"/>
              <a:gd name="T65" fmla="*/ 40 h 51"/>
              <a:gd name="T66" fmla="*/ 115 w 136"/>
              <a:gd name="T67" fmla="*/ 30 h 51"/>
              <a:gd name="T68" fmla="*/ 108 w 136"/>
              <a:gd name="T69" fmla="*/ 38 h 51"/>
              <a:gd name="T70" fmla="*/ 111 w 136"/>
              <a:gd name="T71" fmla="*/ 40 h 51"/>
              <a:gd name="T72" fmla="*/ 115 w 136"/>
              <a:gd name="T73" fmla="*/ 30 h 51"/>
              <a:gd name="T74" fmla="*/ 108 w 136"/>
              <a:gd name="T75" fmla="*/ 38 h 51"/>
              <a:gd name="T76" fmla="*/ 114 w 136"/>
              <a:gd name="T77" fmla="*/ 45 h 51"/>
              <a:gd name="T78" fmla="*/ 121 w 136"/>
              <a:gd name="T79" fmla="*/ 37 h 51"/>
              <a:gd name="T80" fmla="*/ 111 w 136"/>
              <a:gd name="T81" fmla="*/ 41 h 51"/>
              <a:gd name="T82" fmla="*/ 114 w 136"/>
              <a:gd name="T83" fmla="*/ 45 h 51"/>
              <a:gd name="T84" fmla="*/ 121 w 136"/>
              <a:gd name="T85" fmla="*/ 37 h 51"/>
              <a:gd name="T86" fmla="*/ 111 w 136"/>
              <a:gd name="T87" fmla="*/ 41 h 51"/>
              <a:gd name="T88" fmla="*/ 118 w 136"/>
              <a:gd name="T89" fmla="*/ 51 h 51"/>
              <a:gd name="T90" fmla="*/ 136 w 136"/>
              <a:gd name="T91" fmla="*/ 40 h 51"/>
              <a:gd name="T92" fmla="*/ 129 w 136"/>
              <a:gd name="T93" fmla="*/ 30 h 51"/>
              <a:gd name="T94" fmla="*/ 123 w 136"/>
              <a:gd name="T95" fmla="*/ 23 h 51"/>
              <a:gd name="T96" fmla="*/ 119 w 136"/>
              <a:gd name="T97" fmla="*/ 21 h 51"/>
              <a:gd name="T98" fmla="*/ 107 w 136"/>
              <a:gd name="T99" fmla="*/ 10 h 51"/>
              <a:gd name="T100" fmla="*/ 93 w 136"/>
              <a:gd name="T101" fmla="*/ 3 h 51"/>
              <a:gd name="T102" fmla="*/ 79 w 136"/>
              <a:gd name="T103" fmla="*/ 0 h 51"/>
              <a:gd name="T104" fmla="*/ 63 w 136"/>
              <a:gd name="T105" fmla="*/ 0 h 51"/>
              <a:gd name="T106" fmla="*/ 50 w 136"/>
              <a:gd name="T107" fmla="*/ 2 h 51"/>
              <a:gd name="T108" fmla="*/ 45 w 136"/>
              <a:gd name="T109" fmla="*/ 2 h 51"/>
              <a:gd name="T110" fmla="*/ 33 w 136"/>
              <a:gd name="T111" fmla="*/ 7 h 51"/>
              <a:gd name="T112" fmla="*/ 19 w 136"/>
              <a:gd name="T113" fmla="*/ 16 h 51"/>
              <a:gd name="T114" fmla="*/ 8 w 136"/>
              <a:gd name="T115" fmla="*/ 25 h 51"/>
              <a:gd name="T116" fmla="*/ 6 w 136"/>
              <a:gd name="T117" fmla="*/ 29 h 51"/>
              <a:gd name="T118" fmla="*/ 0 w 136"/>
              <a:gd name="T119" fmla="*/ 3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" h="51">
                <a:moveTo>
                  <a:pt x="0" y="39"/>
                </a:moveTo>
                <a:lnTo>
                  <a:pt x="18" y="50"/>
                </a:lnTo>
                <a:lnTo>
                  <a:pt x="26" y="37"/>
                </a:lnTo>
                <a:lnTo>
                  <a:pt x="16" y="32"/>
                </a:lnTo>
                <a:lnTo>
                  <a:pt x="23" y="40"/>
                </a:lnTo>
                <a:lnTo>
                  <a:pt x="26" y="37"/>
                </a:lnTo>
                <a:lnTo>
                  <a:pt x="16" y="32"/>
                </a:lnTo>
                <a:lnTo>
                  <a:pt x="23" y="40"/>
                </a:lnTo>
                <a:lnTo>
                  <a:pt x="34" y="31"/>
                </a:lnTo>
                <a:lnTo>
                  <a:pt x="26" y="24"/>
                </a:lnTo>
                <a:lnTo>
                  <a:pt x="30" y="33"/>
                </a:lnTo>
                <a:lnTo>
                  <a:pt x="34" y="31"/>
                </a:lnTo>
                <a:lnTo>
                  <a:pt x="26" y="24"/>
                </a:lnTo>
                <a:lnTo>
                  <a:pt x="30" y="33"/>
                </a:lnTo>
                <a:lnTo>
                  <a:pt x="41" y="26"/>
                </a:lnTo>
                <a:lnTo>
                  <a:pt x="53" y="22"/>
                </a:lnTo>
                <a:lnTo>
                  <a:pt x="50" y="13"/>
                </a:lnTo>
                <a:lnTo>
                  <a:pt x="50" y="23"/>
                </a:lnTo>
                <a:lnTo>
                  <a:pt x="53" y="22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5" y="21"/>
                </a:lnTo>
                <a:lnTo>
                  <a:pt x="75" y="10"/>
                </a:lnTo>
                <a:lnTo>
                  <a:pt x="71" y="20"/>
                </a:lnTo>
                <a:lnTo>
                  <a:pt x="75" y="21"/>
                </a:lnTo>
                <a:lnTo>
                  <a:pt x="75" y="10"/>
                </a:lnTo>
                <a:lnTo>
                  <a:pt x="71" y="20"/>
                </a:lnTo>
                <a:lnTo>
                  <a:pt x="85" y="23"/>
                </a:lnTo>
                <a:lnTo>
                  <a:pt x="96" y="28"/>
                </a:lnTo>
                <a:lnTo>
                  <a:pt x="101" y="18"/>
                </a:lnTo>
                <a:lnTo>
                  <a:pt x="95" y="28"/>
                </a:lnTo>
                <a:lnTo>
                  <a:pt x="111" y="40"/>
                </a:lnTo>
                <a:lnTo>
                  <a:pt x="115" y="30"/>
                </a:lnTo>
                <a:lnTo>
                  <a:pt x="108" y="38"/>
                </a:lnTo>
                <a:lnTo>
                  <a:pt x="111" y="40"/>
                </a:lnTo>
                <a:lnTo>
                  <a:pt x="115" y="30"/>
                </a:lnTo>
                <a:lnTo>
                  <a:pt x="108" y="38"/>
                </a:lnTo>
                <a:lnTo>
                  <a:pt x="114" y="45"/>
                </a:lnTo>
                <a:lnTo>
                  <a:pt x="121" y="37"/>
                </a:lnTo>
                <a:lnTo>
                  <a:pt x="111" y="41"/>
                </a:lnTo>
                <a:lnTo>
                  <a:pt x="114" y="45"/>
                </a:lnTo>
                <a:lnTo>
                  <a:pt x="121" y="37"/>
                </a:lnTo>
                <a:lnTo>
                  <a:pt x="111" y="41"/>
                </a:lnTo>
                <a:lnTo>
                  <a:pt x="118" y="51"/>
                </a:lnTo>
                <a:lnTo>
                  <a:pt x="136" y="40"/>
                </a:lnTo>
                <a:lnTo>
                  <a:pt x="129" y="30"/>
                </a:lnTo>
                <a:lnTo>
                  <a:pt x="123" y="23"/>
                </a:lnTo>
                <a:lnTo>
                  <a:pt x="119" y="21"/>
                </a:lnTo>
                <a:lnTo>
                  <a:pt x="107" y="10"/>
                </a:lnTo>
                <a:lnTo>
                  <a:pt x="93" y="3"/>
                </a:lnTo>
                <a:lnTo>
                  <a:pt x="79" y="0"/>
                </a:lnTo>
                <a:lnTo>
                  <a:pt x="63" y="0"/>
                </a:lnTo>
                <a:lnTo>
                  <a:pt x="50" y="2"/>
                </a:lnTo>
                <a:lnTo>
                  <a:pt x="45" y="2"/>
                </a:lnTo>
                <a:lnTo>
                  <a:pt x="33" y="7"/>
                </a:lnTo>
                <a:lnTo>
                  <a:pt x="19" y="16"/>
                </a:lnTo>
                <a:lnTo>
                  <a:pt x="8" y="25"/>
                </a:lnTo>
                <a:lnTo>
                  <a:pt x="6" y="29"/>
                </a:lnTo>
                <a:lnTo>
                  <a:pt x="0" y="39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1" name="Rectangle 296"/>
          <p:cNvSpPr>
            <a:spLocks noChangeArrowheads="1"/>
          </p:cNvSpPr>
          <p:nvPr/>
        </p:nvSpPr>
        <p:spPr bwMode="auto">
          <a:xfrm>
            <a:off x="4447889" y="1408075"/>
            <a:ext cx="52388" cy="33337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2" name="Freeform 297"/>
          <p:cNvSpPr>
            <a:spLocks/>
          </p:cNvSpPr>
          <p:nvPr/>
        </p:nvSpPr>
        <p:spPr bwMode="auto">
          <a:xfrm>
            <a:off x="4246276" y="2214525"/>
            <a:ext cx="215900" cy="80962"/>
          </a:xfrm>
          <a:custGeom>
            <a:avLst/>
            <a:gdLst>
              <a:gd name="T0" fmla="*/ 0 w 136"/>
              <a:gd name="T1" fmla="*/ 39 h 51"/>
              <a:gd name="T2" fmla="*/ 18 w 136"/>
              <a:gd name="T3" fmla="*/ 50 h 51"/>
              <a:gd name="T4" fmla="*/ 26 w 136"/>
              <a:gd name="T5" fmla="*/ 37 h 51"/>
              <a:gd name="T6" fmla="*/ 17 w 136"/>
              <a:gd name="T7" fmla="*/ 32 h 51"/>
              <a:gd name="T8" fmla="*/ 24 w 136"/>
              <a:gd name="T9" fmla="*/ 40 h 51"/>
              <a:gd name="T10" fmla="*/ 26 w 136"/>
              <a:gd name="T11" fmla="*/ 37 h 51"/>
              <a:gd name="T12" fmla="*/ 17 w 136"/>
              <a:gd name="T13" fmla="*/ 32 h 51"/>
              <a:gd name="T14" fmla="*/ 24 w 136"/>
              <a:gd name="T15" fmla="*/ 40 h 51"/>
              <a:gd name="T16" fmla="*/ 34 w 136"/>
              <a:gd name="T17" fmla="*/ 31 h 51"/>
              <a:gd name="T18" fmla="*/ 26 w 136"/>
              <a:gd name="T19" fmla="*/ 24 h 51"/>
              <a:gd name="T20" fmla="*/ 31 w 136"/>
              <a:gd name="T21" fmla="*/ 33 h 51"/>
              <a:gd name="T22" fmla="*/ 34 w 136"/>
              <a:gd name="T23" fmla="*/ 31 h 51"/>
              <a:gd name="T24" fmla="*/ 26 w 136"/>
              <a:gd name="T25" fmla="*/ 24 h 51"/>
              <a:gd name="T26" fmla="*/ 31 w 136"/>
              <a:gd name="T27" fmla="*/ 33 h 51"/>
              <a:gd name="T28" fmla="*/ 41 w 136"/>
              <a:gd name="T29" fmla="*/ 27 h 51"/>
              <a:gd name="T30" fmla="*/ 54 w 136"/>
              <a:gd name="T31" fmla="*/ 23 h 51"/>
              <a:gd name="T32" fmla="*/ 50 w 136"/>
              <a:gd name="T33" fmla="*/ 13 h 51"/>
              <a:gd name="T34" fmla="*/ 50 w 136"/>
              <a:gd name="T35" fmla="*/ 23 h 51"/>
              <a:gd name="T36" fmla="*/ 54 w 136"/>
              <a:gd name="T37" fmla="*/ 23 h 51"/>
              <a:gd name="T38" fmla="*/ 50 w 136"/>
              <a:gd name="T39" fmla="*/ 13 h 51"/>
              <a:gd name="T40" fmla="*/ 50 w 136"/>
              <a:gd name="T41" fmla="*/ 23 h 51"/>
              <a:gd name="T42" fmla="*/ 63 w 136"/>
              <a:gd name="T43" fmla="*/ 21 h 51"/>
              <a:gd name="T44" fmla="*/ 76 w 136"/>
              <a:gd name="T45" fmla="*/ 22 h 51"/>
              <a:gd name="T46" fmla="*/ 76 w 136"/>
              <a:gd name="T47" fmla="*/ 11 h 51"/>
              <a:gd name="T48" fmla="*/ 71 w 136"/>
              <a:gd name="T49" fmla="*/ 21 h 51"/>
              <a:gd name="T50" fmla="*/ 76 w 136"/>
              <a:gd name="T51" fmla="*/ 22 h 51"/>
              <a:gd name="T52" fmla="*/ 76 w 136"/>
              <a:gd name="T53" fmla="*/ 11 h 51"/>
              <a:gd name="T54" fmla="*/ 71 w 136"/>
              <a:gd name="T55" fmla="*/ 21 h 51"/>
              <a:gd name="T56" fmla="*/ 85 w 136"/>
              <a:gd name="T57" fmla="*/ 24 h 51"/>
              <a:gd name="T58" fmla="*/ 97 w 136"/>
              <a:gd name="T59" fmla="*/ 29 h 51"/>
              <a:gd name="T60" fmla="*/ 105 w 136"/>
              <a:gd name="T61" fmla="*/ 35 h 51"/>
              <a:gd name="T62" fmla="*/ 109 w 136"/>
              <a:gd name="T63" fmla="*/ 24 h 51"/>
              <a:gd name="T64" fmla="*/ 101 w 136"/>
              <a:gd name="T65" fmla="*/ 32 h 51"/>
              <a:gd name="T66" fmla="*/ 105 w 136"/>
              <a:gd name="T67" fmla="*/ 35 h 51"/>
              <a:gd name="T68" fmla="*/ 109 w 136"/>
              <a:gd name="T69" fmla="*/ 24 h 51"/>
              <a:gd name="T70" fmla="*/ 101 w 136"/>
              <a:gd name="T71" fmla="*/ 32 h 51"/>
              <a:gd name="T72" fmla="*/ 108 w 136"/>
              <a:gd name="T73" fmla="*/ 38 h 51"/>
              <a:gd name="T74" fmla="*/ 114 w 136"/>
              <a:gd name="T75" fmla="*/ 45 h 51"/>
              <a:gd name="T76" fmla="*/ 122 w 136"/>
              <a:gd name="T77" fmla="*/ 38 h 51"/>
              <a:gd name="T78" fmla="*/ 112 w 136"/>
              <a:gd name="T79" fmla="*/ 42 h 51"/>
              <a:gd name="T80" fmla="*/ 114 w 136"/>
              <a:gd name="T81" fmla="*/ 45 h 51"/>
              <a:gd name="T82" fmla="*/ 122 w 136"/>
              <a:gd name="T83" fmla="*/ 38 h 51"/>
              <a:gd name="T84" fmla="*/ 112 w 136"/>
              <a:gd name="T85" fmla="*/ 42 h 51"/>
              <a:gd name="T86" fmla="*/ 117 w 136"/>
              <a:gd name="T87" fmla="*/ 51 h 51"/>
              <a:gd name="T88" fmla="*/ 136 w 136"/>
              <a:gd name="T89" fmla="*/ 40 h 51"/>
              <a:gd name="T90" fmla="*/ 129 w 136"/>
              <a:gd name="T91" fmla="*/ 30 h 51"/>
              <a:gd name="T92" fmla="*/ 123 w 136"/>
              <a:gd name="T93" fmla="*/ 23 h 51"/>
              <a:gd name="T94" fmla="*/ 116 w 136"/>
              <a:gd name="T95" fmla="*/ 17 h 51"/>
              <a:gd name="T96" fmla="*/ 113 w 136"/>
              <a:gd name="T97" fmla="*/ 15 h 51"/>
              <a:gd name="T98" fmla="*/ 107 w 136"/>
              <a:gd name="T99" fmla="*/ 10 h 51"/>
              <a:gd name="T100" fmla="*/ 101 w 136"/>
              <a:gd name="T101" fmla="*/ 20 h 51"/>
              <a:gd name="T102" fmla="*/ 107 w 136"/>
              <a:gd name="T103" fmla="*/ 11 h 51"/>
              <a:gd name="T104" fmla="*/ 93 w 136"/>
              <a:gd name="T105" fmla="*/ 5 h 51"/>
              <a:gd name="T106" fmla="*/ 79 w 136"/>
              <a:gd name="T107" fmla="*/ 1 h 51"/>
              <a:gd name="T108" fmla="*/ 76 w 136"/>
              <a:gd name="T109" fmla="*/ 1 h 51"/>
              <a:gd name="T110" fmla="*/ 63 w 136"/>
              <a:gd name="T111" fmla="*/ 0 h 51"/>
              <a:gd name="T112" fmla="*/ 50 w 136"/>
              <a:gd name="T113" fmla="*/ 2 h 51"/>
              <a:gd name="T114" fmla="*/ 46 w 136"/>
              <a:gd name="T115" fmla="*/ 3 h 51"/>
              <a:gd name="T116" fmla="*/ 33 w 136"/>
              <a:gd name="T117" fmla="*/ 7 h 51"/>
              <a:gd name="T118" fmla="*/ 19 w 136"/>
              <a:gd name="T119" fmla="*/ 16 h 51"/>
              <a:gd name="T120" fmla="*/ 9 w 136"/>
              <a:gd name="T121" fmla="*/ 25 h 51"/>
              <a:gd name="T122" fmla="*/ 6 w 136"/>
              <a:gd name="T123" fmla="*/ 29 h 51"/>
              <a:gd name="T124" fmla="*/ 0 w 136"/>
              <a:gd name="T125" fmla="*/ 3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6" h="51">
                <a:moveTo>
                  <a:pt x="0" y="39"/>
                </a:moveTo>
                <a:lnTo>
                  <a:pt x="18" y="50"/>
                </a:lnTo>
                <a:lnTo>
                  <a:pt x="26" y="37"/>
                </a:lnTo>
                <a:lnTo>
                  <a:pt x="17" y="32"/>
                </a:lnTo>
                <a:lnTo>
                  <a:pt x="24" y="40"/>
                </a:lnTo>
                <a:lnTo>
                  <a:pt x="26" y="37"/>
                </a:lnTo>
                <a:lnTo>
                  <a:pt x="17" y="32"/>
                </a:lnTo>
                <a:lnTo>
                  <a:pt x="24" y="40"/>
                </a:lnTo>
                <a:lnTo>
                  <a:pt x="34" y="31"/>
                </a:lnTo>
                <a:lnTo>
                  <a:pt x="26" y="24"/>
                </a:lnTo>
                <a:lnTo>
                  <a:pt x="31" y="33"/>
                </a:lnTo>
                <a:lnTo>
                  <a:pt x="34" y="31"/>
                </a:lnTo>
                <a:lnTo>
                  <a:pt x="26" y="24"/>
                </a:lnTo>
                <a:lnTo>
                  <a:pt x="31" y="33"/>
                </a:lnTo>
                <a:lnTo>
                  <a:pt x="41" y="27"/>
                </a:lnTo>
                <a:lnTo>
                  <a:pt x="54" y="23"/>
                </a:lnTo>
                <a:lnTo>
                  <a:pt x="50" y="13"/>
                </a:lnTo>
                <a:lnTo>
                  <a:pt x="50" y="23"/>
                </a:lnTo>
                <a:lnTo>
                  <a:pt x="54" y="23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6" y="22"/>
                </a:lnTo>
                <a:lnTo>
                  <a:pt x="76" y="11"/>
                </a:lnTo>
                <a:lnTo>
                  <a:pt x="71" y="21"/>
                </a:lnTo>
                <a:lnTo>
                  <a:pt x="76" y="22"/>
                </a:lnTo>
                <a:lnTo>
                  <a:pt x="76" y="11"/>
                </a:lnTo>
                <a:lnTo>
                  <a:pt x="71" y="21"/>
                </a:lnTo>
                <a:lnTo>
                  <a:pt x="85" y="24"/>
                </a:lnTo>
                <a:lnTo>
                  <a:pt x="97" y="29"/>
                </a:lnTo>
                <a:lnTo>
                  <a:pt x="105" y="35"/>
                </a:lnTo>
                <a:lnTo>
                  <a:pt x="109" y="24"/>
                </a:lnTo>
                <a:lnTo>
                  <a:pt x="101" y="32"/>
                </a:lnTo>
                <a:lnTo>
                  <a:pt x="105" y="35"/>
                </a:lnTo>
                <a:lnTo>
                  <a:pt x="109" y="24"/>
                </a:lnTo>
                <a:lnTo>
                  <a:pt x="101" y="32"/>
                </a:lnTo>
                <a:lnTo>
                  <a:pt x="108" y="38"/>
                </a:lnTo>
                <a:lnTo>
                  <a:pt x="114" y="45"/>
                </a:lnTo>
                <a:lnTo>
                  <a:pt x="122" y="38"/>
                </a:lnTo>
                <a:lnTo>
                  <a:pt x="112" y="42"/>
                </a:lnTo>
                <a:lnTo>
                  <a:pt x="114" y="45"/>
                </a:lnTo>
                <a:lnTo>
                  <a:pt x="122" y="38"/>
                </a:lnTo>
                <a:lnTo>
                  <a:pt x="112" y="42"/>
                </a:lnTo>
                <a:lnTo>
                  <a:pt x="117" y="51"/>
                </a:lnTo>
                <a:lnTo>
                  <a:pt x="136" y="40"/>
                </a:lnTo>
                <a:lnTo>
                  <a:pt x="129" y="30"/>
                </a:lnTo>
                <a:lnTo>
                  <a:pt x="123" y="23"/>
                </a:lnTo>
                <a:lnTo>
                  <a:pt x="116" y="17"/>
                </a:lnTo>
                <a:lnTo>
                  <a:pt x="113" y="15"/>
                </a:lnTo>
                <a:lnTo>
                  <a:pt x="107" y="10"/>
                </a:lnTo>
                <a:lnTo>
                  <a:pt x="101" y="20"/>
                </a:lnTo>
                <a:lnTo>
                  <a:pt x="107" y="11"/>
                </a:lnTo>
                <a:lnTo>
                  <a:pt x="93" y="5"/>
                </a:lnTo>
                <a:lnTo>
                  <a:pt x="79" y="1"/>
                </a:lnTo>
                <a:lnTo>
                  <a:pt x="76" y="1"/>
                </a:lnTo>
                <a:lnTo>
                  <a:pt x="63" y="0"/>
                </a:lnTo>
                <a:lnTo>
                  <a:pt x="50" y="2"/>
                </a:lnTo>
                <a:lnTo>
                  <a:pt x="46" y="3"/>
                </a:lnTo>
                <a:lnTo>
                  <a:pt x="33" y="7"/>
                </a:lnTo>
                <a:lnTo>
                  <a:pt x="19" y="16"/>
                </a:lnTo>
                <a:lnTo>
                  <a:pt x="9" y="25"/>
                </a:lnTo>
                <a:lnTo>
                  <a:pt x="6" y="29"/>
                </a:lnTo>
                <a:lnTo>
                  <a:pt x="0" y="39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3" name="Freeform 298"/>
          <p:cNvSpPr>
            <a:spLocks/>
          </p:cNvSpPr>
          <p:nvPr/>
        </p:nvSpPr>
        <p:spPr bwMode="auto">
          <a:xfrm>
            <a:off x="4489164" y="2214525"/>
            <a:ext cx="215900" cy="80962"/>
          </a:xfrm>
          <a:custGeom>
            <a:avLst/>
            <a:gdLst>
              <a:gd name="T0" fmla="*/ 0 w 136"/>
              <a:gd name="T1" fmla="*/ 39 h 51"/>
              <a:gd name="T2" fmla="*/ 18 w 136"/>
              <a:gd name="T3" fmla="*/ 50 h 51"/>
              <a:gd name="T4" fmla="*/ 26 w 136"/>
              <a:gd name="T5" fmla="*/ 37 h 51"/>
              <a:gd name="T6" fmla="*/ 16 w 136"/>
              <a:gd name="T7" fmla="*/ 32 h 51"/>
              <a:gd name="T8" fmla="*/ 23 w 136"/>
              <a:gd name="T9" fmla="*/ 40 h 51"/>
              <a:gd name="T10" fmla="*/ 26 w 136"/>
              <a:gd name="T11" fmla="*/ 37 h 51"/>
              <a:gd name="T12" fmla="*/ 16 w 136"/>
              <a:gd name="T13" fmla="*/ 32 h 51"/>
              <a:gd name="T14" fmla="*/ 23 w 136"/>
              <a:gd name="T15" fmla="*/ 40 h 51"/>
              <a:gd name="T16" fmla="*/ 34 w 136"/>
              <a:gd name="T17" fmla="*/ 31 h 51"/>
              <a:gd name="T18" fmla="*/ 26 w 136"/>
              <a:gd name="T19" fmla="*/ 24 h 51"/>
              <a:gd name="T20" fmla="*/ 30 w 136"/>
              <a:gd name="T21" fmla="*/ 33 h 51"/>
              <a:gd name="T22" fmla="*/ 34 w 136"/>
              <a:gd name="T23" fmla="*/ 31 h 51"/>
              <a:gd name="T24" fmla="*/ 26 w 136"/>
              <a:gd name="T25" fmla="*/ 24 h 51"/>
              <a:gd name="T26" fmla="*/ 30 w 136"/>
              <a:gd name="T27" fmla="*/ 33 h 51"/>
              <a:gd name="T28" fmla="*/ 41 w 136"/>
              <a:gd name="T29" fmla="*/ 27 h 51"/>
              <a:gd name="T30" fmla="*/ 53 w 136"/>
              <a:gd name="T31" fmla="*/ 23 h 51"/>
              <a:gd name="T32" fmla="*/ 50 w 136"/>
              <a:gd name="T33" fmla="*/ 13 h 51"/>
              <a:gd name="T34" fmla="*/ 50 w 136"/>
              <a:gd name="T35" fmla="*/ 23 h 51"/>
              <a:gd name="T36" fmla="*/ 53 w 136"/>
              <a:gd name="T37" fmla="*/ 23 h 51"/>
              <a:gd name="T38" fmla="*/ 50 w 136"/>
              <a:gd name="T39" fmla="*/ 13 h 51"/>
              <a:gd name="T40" fmla="*/ 50 w 136"/>
              <a:gd name="T41" fmla="*/ 23 h 51"/>
              <a:gd name="T42" fmla="*/ 63 w 136"/>
              <a:gd name="T43" fmla="*/ 21 h 51"/>
              <a:gd name="T44" fmla="*/ 75 w 136"/>
              <a:gd name="T45" fmla="*/ 22 h 51"/>
              <a:gd name="T46" fmla="*/ 75 w 136"/>
              <a:gd name="T47" fmla="*/ 11 h 51"/>
              <a:gd name="T48" fmla="*/ 71 w 136"/>
              <a:gd name="T49" fmla="*/ 21 h 51"/>
              <a:gd name="T50" fmla="*/ 75 w 136"/>
              <a:gd name="T51" fmla="*/ 22 h 51"/>
              <a:gd name="T52" fmla="*/ 75 w 136"/>
              <a:gd name="T53" fmla="*/ 11 h 51"/>
              <a:gd name="T54" fmla="*/ 71 w 136"/>
              <a:gd name="T55" fmla="*/ 21 h 51"/>
              <a:gd name="T56" fmla="*/ 85 w 136"/>
              <a:gd name="T57" fmla="*/ 24 h 51"/>
              <a:gd name="T58" fmla="*/ 96 w 136"/>
              <a:gd name="T59" fmla="*/ 29 h 51"/>
              <a:gd name="T60" fmla="*/ 104 w 136"/>
              <a:gd name="T61" fmla="*/ 35 h 51"/>
              <a:gd name="T62" fmla="*/ 108 w 136"/>
              <a:gd name="T63" fmla="*/ 24 h 51"/>
              <a:gd name="T64" fmla="*/ 101 w 136"/>
              <a:gd name="T65" fmla="*/ 32 h 51"/>
              <a:gd name="T66" fmla="*/ 104 w 136"/>
              <a:gd name="T67" fmla="*/ 35 h 51"/>
              <a:gd name="T68" fmla="*/ 108 w 136"/>
              <a:gd name="T69" fmla="*/ 24 h 51"/>
              <a:gd name="T70" fmla="*/ 101 w 136"/>
              <a:gd name="T71" fmla="*/ 32 h 51"/>
              <a:gd name="T72" fmla="*/ 108 w 136"/>
              <a:gd name="T73" fmla="*/ 38 h 51"/>
              <a:gd name="T74" fmla="*/ 115 w 136"/>
              <a:gd name="T75" fmla="*/ 31 h 51"/>
              <a:gd name="T76" fmla="*/ 105 w 136"/>
              <a:gd name="T77" fmla="*/ 35 h 51"/>
              <a:gd name="T78" fmla="*/ 108 w 136"/>
              <a:gd name="T79" fmla="*/ 38 h 51"/>
              <a:gd name="T80" fmla="*/ 115 w 136"/>
              <a:gd name="T81" fmla="*/ 31 h 51"/>
              <a:gd name="T82" fmla="*/ 105 w 136"/>
              <a:gd name="T83" fmla="*/ 35 h 51"/>
              <a:gd name="T84" fmla="*/ 118 w 136"/>
              <a:gd name="T85" fmla="*/ 51 h 51"/>
              <a:gd name="T86" fmla="*/ 136 w 136"/>
              <a:gd name="T87" fmla="*/ 39 h 51"/>
              <a:gd name="T88" fmla="*/ 125 w 136"/>
              <a:gd name="T89" fmla="*/ 27 h 51"/>
              <a:gd name="T90" fmla="*/ 123 w 136"/>
              <a:gd name="T91" fmla="*/ 23 h 51"/>
              <a:gd name="T92" fmla="*/ 116 w 136"/>
              <a:gd name="T93" fmla="*/ 17 h 51"/>
              <a:gd name="T94" fmla="*/ 112 w 136"/>
              <a:gd name="T95" fmla="*/ 15 h 51"/>
              <a:gd name="T96" fmla="*/ 107 w 136"/>
              <a:gd name="T97" fmla="*/ 10 h 51"/>
              <a:gd name="T98" fmla="*/ 101 w 136"/>
              <a:gd name="T99" fmla="*/ 20 h 51"/>
              <a:gd name="T100" fmla="*/ 107 w 136"/>
              <a:gd name="T101" fmla="*/ 11 h 51"/>
              <a:gd name="T102" fmla="*/ 93 w 136"/>
              <a:gd name="T103" fmla="*/ 5 h 51"/>
              <a:gd name="T104" fmla="*/ 79 w 136"/>
              <a:gd name="T105" fmla="*/ 1 h 51"/>
              <a:gd name="T106" fmla="*/ 75 w 136"/>
              <a:gd name="T107" fmla="*/ 1 h 51"/>
              <a:gd name="T108" fmla="*/ 63 w 136"/>
              <a:gd name="T109" fmla="*/ 0 h 51"/>
              <a:gd name="T110" fmla="*/ 50 w 136"/>
              <a:gd name="T111" fmla="*/ 2 h 51"/>
              <a:gd name="T112" fmla="*/ 45 w 136"/>
              <a:gd name="T113" fmla="*/ 3 h 51"/>
              <a:gd name="T114" fmla="*/ 33 w 136"/>
              <a:gd name="T115" fmla="*/ 7 h 51"/>
              <a:gd name="T116" fmla="*/ 19 w 136"/>
              <a:gd name="T117" fmla="*/ 16 h 51"/>
              <a:gd name="T118" fmla="*/ 8 w 136"/>
              <a:gd name="T119" fmla="*/ 25 h 51"/>
              <a:gd name="T120" fmla="*/ 6 w 136"/>
              <a:gd name="T121" fmla="*/ 29 h 51"/>
              <a:gd name="T122" fmla="*/ 0 w 136"/>
              <a:gd name="T123" fmla="*/ 3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" h="51">
                <a:moveTo>
                  <a:pt x="0" y="39"/>
                </a:moveTo>
                <a:lnTo>
                  <a:pt x="18" y="50"/>
                </a:lnTo>
                <a:lnTo>
                  <a:pt x="26" y="37"/>
                </a:lnTo>
                <a:lnTo>
                  <a:pt x="16" y="32"/>
                </a:lnTo>
                <a:lnTo>
                  <a:pt x="23" y="40"/>
                </a:lnTo>
                <a:lnTo>
                  <a:pt x="26" y="37"/>
                </a:lnTo>
                <a:lnTo>
                  <a:pt x="16" y="32"/>
                </a:lnTo>
                <a:lnTo>
                  <a:pt x="23" y="40"/>
                </a:lnTo>
                <a:lnTo>
                  <a:pt x="34" y="31"/>
                </a:lnTo>
                <a:lnTo>
                  <a:pt x="26" y="24"/>
                </a:lnTo>
                <a:lnTo>
                  <a:pt x="30" y="33"/>
                </a:lnTo>
                <a:lnTo>
                  <a:pt x="34" y="31"/>
                </a:lnTo>
                <a:lnTo>
                  <a:pt x="26" y="24"/>
                </a:lnTo>
                <a:lnTo>
                  <a:pt x="30" y="33"/>
                </a:lnTo>
                <a:lnTo>
                  <a:pt x="41" y="27"/>
                </a:lnTo>
                <a:lnTo>
                  <a:pt x="53" y="23"/>
                </a:lnTo>
                <a:lnTo>
                  <a:pt x="50" y="13"/>
                </a:lnTo>
                <a:lnTo>
                  <a:pt x="50" y="23"/>
                </a:lnTo>
                <a:lnTo>
                  <a:pt x="53" y="23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5" y="22"/>
                </a:lnTo>
                <a:lnTo>
                  <a:pt x="75" y="11"/>
                </a:lnTo>
                <a:lnTo>
                  <a:pt x="71" y="21"/>
                </a:lnTo>
                <a:lnTo>
                  <a:pt x="75" y="22"/>
                </a:lnTo>
                <a:lnTo>
                  <a:pt x="75" y="11"/>
                </a:lnTo>
                <a:lnTo>
                  <a:pt x="71" y="21"/>
                </a:lnTo>
                <a:lnTo>
                  <a:pt x="85" y="24"/>
                </a:lnTo>
                <a:lnTo>
                  <a:pt x="96" y="29"/>
                </a:lnTo>
                <a:lnTo>
                  <a:pt x="104" y="35"/>
                </a:lnTo>
                <a:lnTo>
                  <a:pt x="108" y="24"/>
                </a:lnTo>
                <a:lnTo>
                  <a:pt x="101" y="32"/>
                </a:lnTo>
                <a:lnTo>
                  <a:pt x="104" y="35"/>
                </a:lnTo>
                <a:lnTo>
                  <a:pt x="108" y="24"/>
                </a:lnTo>
                <a:lnTo>
                  <a:pt x="101" y="32"/>
                </a:lnTo>
                <a:lnTo>
                  <a:pt x="108" y="38"/>
                </a:lnTo>
                <a:lnTo>
                  <a:pt x="115" y="31"/>
                </a:lnTo>
                <a:lnTo>
                  <a:pt x="105" y="35"/>
                </a:lnTo>
                <a:lnTo>
                  <a:pt x="108" y="38"/>
                </a:lnTo>
                <a:lnTo>
                  <a:pt x="115" y="31"/>
                </a:lnTo>
                <a:lnTo>
                  <a:pt x="105" y="35"/>
                </a:lnTo>
                <a:lnTo>
                  <a:pt x="118" y="51"/>
                </a:lnTo>
                <a:lnTo>
                  <a:pt x="136" y="39"/>
                </a:lnTo>
                <a:lnTo>
                  <a:pt x="125" y="27"/>
                </a:lnTo>
                <a:lnTo>
                  <a:pt x="123" y="23"/>
                </a:lnTo>
                <a:lnTo>
                  <a:pt x="116" y="17"/>
                </a:lnTo>
                <a:lnTo>
                  <a:pt x="112" y="15"/>
                </a:lnTo>
                <a:lnTo>
                  <a:pt x="107" y="10"/>
                </a:lnTo>
                <a:lnTo>
                  <a:pt x="101" y="20"/>
                </a:lnTo>
                <a:lnTo>
                  <a:pt x="107" y="11"/>
                </a:lnTo>
                <a:lnTo>
                  <a:pt x="93" y="5"/>
                </a:lnTo>
                <a:lnTo>
                  <a:pt x="79" y="1"/>
                </a:lnTo>
                <a:lnTo>
                  <a:pt x="75" y="1"/>
                </a:lnTo>
                <a:lnTo>
                  <a:pt x="63" y="0"/>
                </a:lnTo>
                <a:lnTo>
                  <a:pt x="50" y="2"/>
                </a:lnTo>
                <a:lnTo>
                  <a:pt x="45" y="3"/>
                </a:lnTo>
                <a:lnTo>
                  <a:pt x="33" y="7"/>
                </a:lnTo>
                <a:lnTo>
                  <a:pt x="19" y="16"/>
                </a:lnTo>
                <a:lnTo>
                  <a:pt x="8" y="25"/>
                </a:lnTo>
                <a:lnTo>
                  <a:pt x="6" y="29"/>
                </a:lnTo>
                <a:lnTo>
                  <a:pt x="0" y="39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4" name="Rectangle 299"/>
          <p:cNvSpPr>
            <a:spLocks noChangeArrowheads="1"/>
          </p:cNvSpPr>
          <p:nvPr/>
        </p:nvSpPr>
        <p:spPr bwMode="auto">
          <a:xfrm>
            <a:off x="4447889" y="2266912"/>
            <a:ext cx="52388" cy="33337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5" name="Freeform 300"/>
          <p:cNvSpPr>
            <a:spLocks/>
          </p:cNvSpPr>
          <p:nvPr/>
        </p:nvSpPr>
        <p:spPr bwMode="auto">
          <a:xfrm>
            <a:off x="4246276" y="3074950"/>
            <a:ext cx="215900" cy="80962"/>
          </a:xfrm>
          <a:custGeom>
            <a:avLst/>
            <a:gdLst>
              <a:gd name="T0" fmla="*/ 0 w 136"/>
              <a:gd name="T1" fmla="*/ 39 h 51"/>
              <a:gd name="T2" fmla="*/ 18 w 136"/>
              <a:gd name="T3" fmla="*/ 50 h 51"/>
              <a:gd name="T4" fmla="*/ 26 w 136"/>
              <a:gd name="T5" fmla="*/ 37 h 51"/>
              <a:gd name="T6" fmla="*/ 17 w 136"/>
              <a:gd name="T7" fmla="*/ 32 h 51"/>
              <a:gd name="T8" fmla="*/ 24 w 136"/>
              <a:gd name="T9" fmla="*/ 41 h 51"/>
              <a:gd name="T10" fmla="*/ 26 w 136"/>
              <a:gd name="T11" fmla="*/ 37 h 51"/>
              <a:gd name="T12" fmla="*/ 17 w 136"/>
              <a:gd name="T13" fmla="*/ 32 h 51"/>
              <a:gd name="T14" fmla="*/ 24 w 136"/>
              <a:gd name="T15" fmla="*/ 41 h 51"/>
              <a:gd name="T16" fmla="*/ 34 w 136"/>
              <a:gd name="T17" fmla="*/ 31 h 51"/>
              <a:gd name="T18" fmla="*/ 26 w 136"/>
              <a:gd name="T19" fmla="*/ 24 h 51"/>
              <a:gd name="T20" fmla="*/ 31 w 136"/>
              <a:gd name="T21" fmla="*/ 34 h 51"/>
              <a:gd name="T22" fmla="*/ 34 w 136"/>
              <a:gd name="T23" fmla="*/ 31 h 51"/>
              <a:gd name="T24" fmla="*/ 26 w 136"/>
              <a:gd name="T25" fmla="*/ 24 h 51"/>
              <a:gd name="T26" fmla="*/ 31 w 136"/>
              <a:gd name="T27" fmla="*/ 34 h 51"/>
              <a:gd name="T28" fmla="*/ 41 w 136"/>
              <a:gd name="T29" fmla="*/ 27 h 51"/>
              <a:gd name="T30" fmla="*/ 54 w 136"/>
              <a:gd name="T31" fmla="*/ 22 h 51"/>
              <a:gd name="T32" fmla="*/ 50 w 136"/>
              <a:gd name="T33" fmla="*/ 13 h 51"/>
              <a:gd name="T34" fmla="*/ 50 w 136"/>
              <a:gd name="T35" fmla="*/ 23 h 51"/>
              <a:gd name="T36" fmla="*/ 54 w 136"/>
              <a:gd name="T37" fmla="*/ 22 h 51"/>
              <a:gd name="T38" fmla="*/ 50 w 136"/>
              <a:gd name="T39" fmla="*/ 13 h 51"/>
              <a:gd name="T40" fmla="*/ 50 w 136"/>
              <a:gd name="T41" fmla="*/ 23 h 51"/>
              <a:gd name="T42" fmla="*/ 63 w 136"/>
              <a:gd name="T43" fmla="*/ 21 h 51"/>
              <a:gd name="T44" fmla="*/ 76 w 136"/>
              <a:gd name="T45" fmla="*/ 21 h 51"/>
              <a:gd name="T46" fmla="*/ 76 w 136"/>
              <a:gd name="T47" fmla="*/ 11 h 51"/>
              <a:gd name="T48" fmla="*/ 71 w 136"/>
              <a:gd name="T49" fmla="*/ 21 h 51"/>
              <a:gd name="T50" fmla="*/ 76 w 136"/>
              <a:gd name="T51" fmla="*/ 21 h 51"/>
              <a:gd name="T52" fmla="*/ 76 w 136"/>
              <a:gd name="T53" fmla="*/ 11 h 51"/>
              <a:gd name="T54" fmla="*/ 71 w 136"/>
              <a:gd name="T55" fmla="*/ 21 h 51"/>
              <a:gd name="T56" fmla="*/ 85 w 136"/>
              <a:gd name="T57" fmla="*/ 23 h 51"/>
              <a:gd name="T58" fmla="*/ 97 w 136"/>
              <a:gd name="T59" fmla="*/ 29 h 51"/>
              <a:gd name="T60" fmla="*/ 105 w 136"/>
              <a:gd name="T61" fmla="*/ 35 h 51"/>
              <a:gd name="T62" fmla="*/ 109 w 136"/>
              <a:gd name="T63" fmla="*/ 24 h 51"/>
              <a:gd name="T64" fmla="*/ 101 w 136"/>
              <a:gd name="T65" fmla="*/ 32 h 51"/>
              <a:gd name="T66" fmla="*/ 105 w 136"/>
              <a:gd name="T67" fmla="*/ 35 h 51"/>
              <a:gd name="T68" fmla="*/ 109 w 136"/>
              <a:gd name="T69" fmla="*/ 24 h 51"/>
              <a:gd name="T70" fmla="*/ 101 w 136"/>
              <a:gd name="T71" fmla="*/ 32 h 51"/>
              <a:gd name="T72" fmla="*/ 108 w 136"/>
              <a:gd name="T73" fmla="*/ 38 h 51"/>
              <a:gd name="T74" fmla="*/ 114 w 136"/>
              <a:gd name="T75" fmla="*/ 45 h 51"/>
              <a:gd name="T76" fmla="*/ 122 w 136"/>
              <a:gd name="T77" fmla="*/ 38 h 51"/>
              <a:gd name="T78" fmla="*/ 112 w 136"/>
              <a:gd name="T79" fmla="*/ 42 h 51"/>
              <a:gd name="T80" fmla="*/ 114 w 136"/>
              <a:gd name="T81" fmla="*/ 45 h 51"/>
              <a:gd name="T82" fmla="*/ 122 w 136"/>
              <a:gd name="T83" fmla="*/ 38 h 51"/>
              <a:gd name="T84" fmla="*/ 112 w 136"/>
              <a:gd name="T85" fmla="*/ 42 h 51"/>
              <a:gd name="T86" fmla="*/ 117 w 136"/>
              <a:gd name="T87" fmla="*/ 51 h 51"/>
              <a:gd name="T88" fmla="*/ 136 w 136"/>
              <a:gd name="T89" fmla="*/ 41 h 51"/>
              <a:gd name="T90" fmla="*/ 129 w 136"/>
              <a:gd name="T91" fmla="*/ 30 h 51"/>
              <a:gd name="T92" fmla="*/ 123 w 136"/>
              <a:gd name="T93" fmla="*/ 23 h 51"/>
              <a:gd name="T94" fmla="*/ 116 w 136"/>
              <a:gd name="T95" fmla="*/ 17 h 51"/>
              <a:gd name="T96" fmla="*/ 113 w 136"/>
              <a:gd name="T97" fmla="*/ 15 h 51"/>
              <a:gd name="T98" fmla="*/ 107 w 136"/>
              <a:gd name="T99" fmla="*/ 11 h 51"/>
              <a:gd name="T100" fmla="*/ 101 w 136"/>
              <a:gd name="T101" fmla="*/ 20 h 51"/>
              <a:gd name="T102" fmla="*/ 107 w 136"/>
              <a:gd name="T103" fmla="*/ 12 h 51"/>
              <a:gd name="T104" fmla="*/ 93 w 136"/>
              <a:gd name="T105" fmla="*/ 4 h 51"/>
              <a:gd name="T106" fmla="*/ 79 w 136"/>
              <a:gd name="T107" fmla="*/ 1 h 51"/>
              <a:gd name="T108" fmla="*/ 76 w 136"/>
              <a:gd name="T109" fmla="*/ 0 h 51"/>
              <a:gd name="T110" fmla="*/ 63 w 136"/>
              <a:gd name="T111" fmla="*/ 0 h 51"/>
              <a:gd name="T112" fmla="*/ 50 w 136"/>
              <a:gd name="T113" fmla="*/ 2 h 51"/>
              <a:gd name="T114" fmla="*/ 46 w 136"/>
              <a:gd name="T115" fmla="*/ 2 h 51"/>
              <a:gd name="T116" fmla="*/ 33 w 136"/>
              <a:gd name="T117" fmla="*/ 7 h 51"/>
              <a:gd name="T118" fmla="*/ 19 w 136"/>
              <a:gd name="T119" fmla="*/ 16 h 51"/>
              <a:gd name="T120" fmla="*/ 9 w 136"/>
              <a:gd name="T121" fmla="*/ 26 h 51"/>
              <a:gd name="T122" fmla="*/ 6 w 136"/>
              <a:gd name="T123" fmla="*/ 29 h 51"/>
              <a:gd name="T124" fmla="*/ 0 w 136"/>
              <a:gd name="T125" fmla="*/ 3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6" h="51">
                <a:moveTo>
                  <a:pt x="0" y="39"/>
                </a:moveTo>
                <a:lnTo>
                  <a:pt x="18" y="50"/>
                </a:lnTo>
                <a:lnTo>
                  <a:pt x="26" y="37"/>
                </a:lnTo>
                <a:lnTo>
                  <a:pt x="17" y="32"/>
                </a:lnTo>
                <a:lnTo>
                  <a:pt x="24" y="41"/>
                </a:lnTo>
                <a:lnTo>
                  <a:pt x="26" y="37"/>
                </a:lnTo>
                <a:lnTo>
                  <a:pt x="17" y="32"/>
                </a:lnTo>
                <a:lnTo>
                  <a:pt x="24" y="41"/>
                </a:lnTo>
                <a:lnTo>
                  <a:pt x="34" y="31"/>
                </a:lnTo>
                <a:lnTo>
                  <a:pt x="26" y="24"/>
                </a:lnTo>
                <a:lnTo>
                  <a:pt x="31" y="34"/>
                </a:lnTo>
                <a:lnTo>
                  <a:pt x="34" y="31"/>
                </a:lnTo>
                <a:lnTo>
                  <a:pt x="26" y="24"/>
                </a:lnTo>
                <a:lnTo>
                  <a:pt x="31" y="34"/>
                </a:lnTo>
                <a:lnTo>
                  <a:pt x="41" y="27"/>
                </a:lnTo>
                <a:lnTo>
                  <a:pt x="54" y="22"/>
                </a:lnTo>
                <a:lnTo>
                  <a:pt x="50" y="13"/>
                </a:lnTo>
                <a:lnTo>
                  <a:pt x="50" y="23"/>
                </a:lnTo>
                <a:lnTo>
                  <a:pt x="54" y="22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6" y="21"/>
                </a:lnTo>
                <a:lnTo>
                  <a:pt x="76" y="11"/>
                </a:lnTo>
                <a:lnTo>
                  <a:pt x="71" y="21"/>
                </a:lnTo>
                <a:lnTo>
                  <a:pt x="76" y="21"/>
                </a:lnTo>
                <a:lnTo>
                  <a:pt x="76" y="11"/>
                </a:lnTo>
                <a:lnTo>
                  <a:pt x="71" y="21"/>
                </a:lnTo>
                <a:lnTo>
                  <a:pt x="85" y="23"/>
                </a:lnTo>
                <a:lnTo>
                  <a:pt x="97" y="29"/>
                </a:lnTo>
                <a:lnTo>
                  <a:pt x="105" y="35"/>
                </a:lnTo>
                <a:lnTo>
                  <a:pt x="109" y="24"/>
                </a:lnTo>
                <a:lnTo>
                  <a:pt x="101" y="32"/>
                </a:lnTo>
                <a:lnTo>
                  <a:pt x="105" y="35"/>
                </a:lnTo>
                <a:lnTo>
                  <a:pt x="109" y="24"/>
                </a:lnTo>
                <a:lnTo>
                  <a:pt x="101" y="32"/>
                </a:lnTo>
                <a:lnTo>
                  <a:pt x="108" y="38"/>
                </a:lnTo>
                <a:lnTo>
                  <a:pt x="114" y="45"/>
                </a:lnTo>
                <a:lnTo>
                  <a:pt x="122" y="38"/>
                </a:lnTo>
                <a:lnTo>
                  <a:pt x="112" y="42"/>
                </a:lnTo>
                <a:lnTo>
                  <a:pt x="114" y="45"/>
                </a:lnTo>
                <a:lnTo>
                  <a:pt x="122" y="38"/>
                </a:lnTo>
                <a:lnTo>
                  <a:pt x="112" y="42"/>
                </a:lnTo>
                <a:lnTo>
                  <a:pt x="117" y="51"/>
                </a:lnTo>
                <a:lnTo>
                  <a:pt x="136" y="41"/>
                </a:lnTo>
                <a:lnTo>
                  <a:pt x="129" y="30"/>
                </a:lnTo>
                <a:lnTo>
                  <a:pt x="123" y="23"/>
                </a:lnTo>
                <a:lnTo>
                  <a:pt x="116" y="17"/>
                </a:lnTo>
                <a:lnTo>
                  <a:pt x="113" y="15"/>
                </a:lnTo>
                <a:lnTo>
                  <a:pt x="107" y="11"/>
                </a:lnTo>
                <a:lnTo>
                  <a:pt x="101" y="20"/>
                </a:lnTo>
                <a:lnTo>
                  <a:pt x="107" y="12"/>
                </a:lnTo>
                <a:lnTo>
                  <a:pt x="93" y="4"/>
                </a:lnTo>
                <a:lnTo>
                  <a:pt x="79" y="1"/>
                </a:lnTo>
                <a:lnTo>
                  <a:pt x="76" y="0"/>
                </a:lnTo>
                <a:lnTo>
                  <a:pt x="63" y="0"/>
                </a:lnTo>
                <a:lnTo>
                  <a:pt x="50" y="2"/>
                </a:lnTo>
                <a:lnTo>
                  <a:pt x="46" y="2"/>
                </a:lnTo>
                <a:lnTo>
                  <a:pt x="33" y="7"/>
                </a:lnTo>
                <a:lnTo>
                  <a:pt x="19" y="16"/>
                </a:lnTo>
                <a:lnTo>
                  <a:pt x="9" y="26"/>
                </a:lnTo>
                <a:lnTo>
                  <a:pt x="6" y="29"/>
                </a:lnTo>
                <a:lnTo>
                  <a:pt x="0" y="39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6" name="Freeform 301"/>
          <p:cNvSpPr>
            <a:spLocks/>
          </p:cNvSpPr>
          <p:nvPr/>
        </p:nvSpPr>
        <p:spPr bwMode="auto">
          <a:xfrm>
            <a:off x="4489164" y="3074950"/>
            <a:ext cx="215900" cy="80962"/>
          </a:xfrm>
          <a:custGeom>
            <a:avLst/>
            <a:gdLst>
              <a:gd name="T0" fmla="*/ 0 w 136"/>
              <a:gd name="T1" fmla="*/ 39 h 51"/>
              <a:gd name="T2" fmla="*/ 18 w 136"/>
              <a:gd name="T3" fmla="*/ 50 h 51"/>
              <a:gd name="T4" fmla="*/ 26 w 136"/>
              <a:gd name="T5" fmla="*/ 37 h 51"/>
              <a:gd name="T6" fmla="*/ 16 w 136"/>
              <a:gd name="T7" fmla="*/ 32 h 51"/>
              <a:gd name="T8" fmla="*/ 23 w 136"/>
              <a:gd name="T9" fmla="*/ 41 h 51"/>
              <a:gd name="T10" fmla="*/ 26 w 136"/>
              <a:gd name="T11" fmla="*/ 37 h 51"/>
              <a:gd name="T12" fmla="*/ 16 w 136"/>
              <a:gd name="T13" fmla="*/ 32 h 51"/>
              <a:gd name="T14" fmla="*/ 23 w 136"/>
              <a:gd name="T15" fmla="*/ 41 h 51"/>
              <a:gd name="T16" fmla="*/ 34 w 136"/>
              <a:gd name="T17" fmla="*/ 31 h 51"/>
              <a:gd name="T18" fmla="*/ 26 w 136"/>
              <a:gd name="T19" fmla="*/ 24 h 51"/>
              <a:gd name="T20" fmla="*/ 30 w 136"/>
              <a:gd name="T21" fmla="*/ 34 h 51"/>
              <a:gd name="T22" fmla="*/ 34 w 136"/>
              <a:gd name="T23" fmla="*/ 31 h 51"/>
              <a:gd name="T24" fmla="*/ 26 w 136"/>
              <a:gd name="T25" fmla="*/ 24 h 51"/>
              <a:gd name="T26" fmla="*/ 30 w 136"/>
              <a:gd name="T27" fmla="*/ 34 h 51"/>
              <a:gd name="T28" fmla="*/ 41 w 136"/>
              <a:gd name="T29" fmla="*/ 27 h 51"/>
              <a:gd name="T30" fmla="*/ 53 w 136"/>
              <a:gd name="T31" fmla="*/ 22 h 51"/>
              <a:gd name="T32" fmla="*/ 50 w 136"/>
              <a:gd name="T33" fmla="*/ 13 h 51"/>
              <a:gd name="T34" fmla="*/ 50 w 136"/>
              <a:gd name="T35" fmla="*/ 23 h 51"/>
              <a:gd name="T36" fmla="*/ 53 w 136"/>
              <a:gd name="T37" fmla="*/ 22 h 51"/>
              <a:gd name="T38" fmla="*/ 50 w 136"/>
              <a:gd name="T39" fmla="*/ 13 h 51"/>
              <a:gd name="T40" fmla="*/ 50 w 136"/>
              <a:gd name="T41" fmla="*/ 23 h 51"/>
              <a:gd name="T42" fmla="*/ 63 w 136"/>
              <a:gd name="T43" fmla="*/ 21 h 51"/>
              <a:gd name="T44" fmla="*/ 75 w 136"/>
              <a:gd name="T45" fmla="*/ 21 h 51"/>
              <a:gd name="T46" fmla="*/ 75 w 136"/>
              <a:gd name="T47" fmla="*/ 11 h 51"/>
              <a:gd name="T48" fmla="*/ 71 w 136"/>
              <a:gd name="T49" fmla="*/ 21 h 51"/>
              <a:gd name="T50" fmla="*/ 75 w 136"/>
              <a:gd name="T51" fmla="*/ 21 h 51"/>
              <a:gd name="T52" fmla="*/ 75 w 136"/>
              <a:gd name="T53" fmla="*/ 11 h 51"/>
              <a:gd name="T54" fmla="*/ 71 w 136"/>
              <a:gd name="T55" fmla="*/ 21 h 51"/>
              <a:gd name="T56" fmla="*/ 85 w 136"/>
              <a:gd name="T57" fmla="*/ 23 h 51"/>
              <a:gd name="T58" fmla="*/ 96 w 136"/>
              <a:gd name="T59" fmla="*/ 29 h 51"/>
              <a:gd name="T60" fmla="*/ 104 w 136"/>
              <a:gd name="T61" fmla="*/ 35 h 51"/>
              <a:gd name="T62" fmla="*/ 108 w 136"/>
              <a:gd name="T63" fmla="*/ 24 h 51"/>
              <a:gd name="T64" fmla="*/ 101 w 136"/>
              <a:gd name="T65" fmla="*/ 32 h 51"/>
              <a:gd name="T66" fmla="*/ 104 w 136"/>
              <a:gd name="T67" fmla="*/ 35 h 51"/>
              <a:gd name="T68" fmla="*/ 108 w 136"/>
              <a:gd name="T69" fmla="*/ 24 h 51"/>
              <a:gd name="T70" fmla="*/ 101 w 136"/>
              <a:gd name="T71" fmla="*/ 32 h 51"/>
              <a:gd name="T72" fmla="*/ 108 w 136"/>
              <a:gd name="T73" fmla="*/ 38 h 51"/>
              <a:gd name="T74" fmla="*/ 115 w 136"/>
              <a:gd name="T75" fmla="*/ 31 h 51"/>
              <a:gd name="T76" fmla="*/ 105 w 136"/>
              <a:gd name="T77" fmla="*/ 35 h 51"/>
              <a:gd name="T78" fmla="*/ 108 w 136"/>
              <a:gd name="T79" fmla="*/ 38 h 51"/>
              <a:gd name="T80" fmla="*/ 115 w 136"/>
              <a:gd name="T81" fmla="*/ 31 h 51"/>
              <a:gd name="T82" fmla="*/ 105 w 136"/>
              <a:gd name="T83" fmla="*/ 35 h 51"/>
              <a:gd name="T84" fmla="*/ 118 w 136"/>
              <a:gd name="T85" fmla="*/ 51 h 51"/>
              <a:gd name="T86" fmla="*/ 136 w 136"/>
              <a:gd name="T87" fmla="*/ 39 h 51"/>
              <a:gd name="T88" fmla="*/ 125 w 136"/>
              <a:gd name="T89" fmla="*/ 27 h 51"/>
              <a:gd name="T90" fmla="*/ 123 w 136"/>
              <a:gd name="T91" fmla="*/ 23 h 51"/>
              <a:gd name="T92" fmla="*/ 116 w 136"/>
              <a:gd name="T93" fmla="*/ 17 h 51"/>
              <a:gd name="T94" fmla="*/ 112 w 136"/>
              <a:gd name="T95" fmla="*/ 15 h 51"/>
              <a:gd name="T96" fmla="*/ 107 w 136"/>
              <a:gd name="T97" fmla="*/ 11 h 51"/>
              <a:gd name="T98" fmla="*/ 101 w 136"/>
              <a:gd name="T99" fmla="*/ 20 h 51"/>
              <a:gd name="T100" fmla="*/ 107 w 136"/>
              <a:gd name="T101" fmla="*/ 12 h 51"/>
              <a:gd name="T102" fmla="*/ 93 w 136"/>
              <a:gd name="T103" fmla="*/ 4 h 51"/>
              <a:gd name="T104" fmla="*/ 79 w 136"/>
              <a:gd name="T105" fmla="*/ 1 h 51"/>
              <a:gd name="T106" fmla="*/ 75 w 136"/>
              <a:gd name="T107" fmla="*/ 0 h 51"/>
              <a:gd name="T108" fmla="*/ 63 w 136"/>
              <a:gd name="T109" fmla="*/ 0 h 51"/>
              <a:gd name="T110" fmla="*/ 50 w 136"/>
              <a:gd name="T111" fmla="*/ 2 h 51"/>
              <a:gd name="T112" fmla="*/ 45 w 136"/>
              <a:gd name="T113" fmla="*/ 2 h 51"/>
              <a:gd name="T114" fmla="*/ 33 w 136"/>
              <a:gd name="T115" fmla="*/ 7 h 51"/>
              <a:gd name="T116" fmla="*/ 19 w 136"/>
              <a:gd name="T117" fmla="*/ 16 h 51"/>
              <a:gd name="T118" fmla="*/ 8 w 136"/>
              <a:gd name="T119" fmla="*/ 26 h 51"/>
              <a:gd name="T120" fmla="*/ 6 w 136"/>
              <a:gd name="T121" fmla="*/ 29 h 51"/>
              <a:gd name="T122" fmla="*/ 0 w 136"/>
              <a:gd name="T123" fmla="*/ 39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" h="51">
                <a:moveTo>
                  <a:pt x="0" y="39"/>
                </a:moveTo>
                <a:lnTo>
                  <a:pt x="18" y="50"/>
                </a:lnTo>
                <a:lnTo>
                  <a:pt x="26" y="37"/>
                </a:lnTo>
                <a:lnTo>
                  <a:pt x="16" y="32"/>
                </a:lnTo>
                <a:lnTo>
                  <a:pt x="23" y="41"/>
                </a:lnTo>
                <a:lnTo>
                  <a:pt x="26" y="37"/>
                </a:lnTo>
                <a:lnTo>
                  <a:pt x="16" y="32"/>
                </a:lnTo>
                <a:lnTo>
                  <a:pt x="23" y="41"/>
                </a:lnTo>
                <a:lnTo>
                  <a:pt x="34" y="31"/>
                </a:lnTo>
                <a:lnTo>
                  <a:pt x="26" y="24"/>
                </a:lnTo>
                <a:lnTo>
                  <a:pt x="30" y="34"/>
                </a:lnTo>
                <a:lnTo>
                  <a:pt x="34" y="31"/>
                </a:lnTo>
                <a:lnTo>
                  <a:pt x="26" y="24"/>
                </a:lnTo>
                <a:lnTo>
                  <a:pt x="30" y="34"/>
                </a:lnTo>
                <a:lnTo>
                  <a:pt x="41" y="27"/>
                </a:lnTo>
                <a:lnTo>
                  <a:pt x="53" y="22"/>
                </a:lnTo>
                <a:lnTo>
                  <a:pt x="50" y="13"/>
                </a:lnTo>
                <a:lnTo>
                  <a:pt x="50" y="23"/>
                </a:lnTo>
                <a:lnTo>
                  <a:pt x="53" y="22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5" y="21"/>
                </a:lnTo>
                <a:lnTo>
                  <a:pt x="75" y="11"/>
                </a:lnTo>
                <a:lnTo>
                  <a:pt x="71" y="21"/>
                </a:lnTo>
                <a:lnTo>
                  <a:pt x="75" y="21"/>
                </a:lnTo>
                <a:lnTo>
                  <a:pt x="75" y="11"/>
                </a:lnTo>
                <a:lnTo>
                  <a:pt x="71" y="21"/>
                </a:lnTo>
                <a:lnTo>
                  <a:pt x="85" y="23"/>
                </a:lnTo>
                <a:lnTo>
                  <a:pt x="96" y="29"/>
                </a:lnTo>
                <a:lnTo>
                  <a:pt x="104" y="35"/>
                </a:lnTo>
                <a:lnTo>
                  <a:pt x="108" y="24"/>
                </a:lnTo>
                <a:lnTo>
                  <a:pt x="101" y="32"/>
                </a:lnTo>
                <a:lnTo>
                  <a:pt x="104" y="35"/>
                </a:lnTo>
                <a:lnTo>
                  <a:pt x="108" y="24"/>
                </a:lnTo>
                <a:lnTo>
                  <a:pt x="101" y="32"/>
                </a:lnTo>
                <a:lnTo>
                  <a:pt x="108" y="38"/>
                </a:lnTo>
                <a:lnTo>
                  <a:pt x="115" y="31"/>
                </a:lnTo>
                <a:lnTo>
                  <a:pt x="105" y="35"/>
                </a:lnTo>
                <a:lnTo>
                  <a:pt x="108" y="38"/>
                </a:lnTo>
                <a:lnTo>
                  <a:pt x="115" y="31"/>
                </a:lnTo>
                <a:lnTo>
                  <a:pt x="105" y="35"/>
                </a:lnTo>
                <a:lnTo>
                  <a:pt x="118" y="51"/>
                </a:lnTo>
                <a:lnTo>
                  <a:pt x="136" y="39"/>
                </a:lnTo>
                <a:lnTo>
                  <a:pt x="125" y="27"/>
                </a:lnTo>
                <a:lnTo>
                  <a:pt x="123" y="23"/>
                </a:lnTo>
                <a:lnTo>
                  <a:pt x="116" y="17"/>
                </a:lnTo>
                <a:lnTo>
                  <a:pt x="112" y="15"/>
                </a:lnTo>
                <a:lnTo>
                  <a:pt x="107" y="11"/>
                </a:lnTo>
                <a:lnTo>
                  <a:pt x="101" y="20"/>
                </a:lnTo>
                <a:lnTo>
                  <a:pt x="107" y="12"/>
                </a:lnTo>
                <a:lnTo>
                  <a:pt x="93" y="4"/>
                </a:lnTo>
                <a:lnTo>
                  <a:pt x="79" y="1"/>
                </a:lnTo>
                <a:lnTo>
                  <a:pt x="75" y="0"/>
                </a:lnTo>
                <a:lnTo>
                  <a:pt x="63" y="0"/>
                </a:lnTo>
                <a:lnTo>
                  <a:pt x="50" y="2"/>
                </a:lnTo>
                <a:lnTo>
                  <a:pt x="45" y="2"/>
                </a:lnTo>
                <a:lnTo>
                  <a:pt x="33" y="7"/>
                </a:lnTo>
                <a:lnTo>
                  <a:pt x="19" y="16"/>
                </a:lnTo>
                <a:lnTo>
                  <a:pt x="8" y="26"/>
                </a:lnTo>
                <a:lnTo>
                  <a:pt x="6" y="29"/>
                </a:lnTo>
                <a:lnTo>
                  <a:pt x="0" y="39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7" name="Rectangle 302"/>
          <p:cNvSpPr>
            <a:spLocks noChangeArrowheads="1"/>
          </p:cNvSpPr>
          <p:nvPr/>
        </p:nvSpPr>
        <p:spPr bwMode="auto">
          <a:xfrm>
            <a:off x="4447889" y="3128925"/>
            <a:ext cx="52388" cy="31750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8" name="Freeform 303"/>
          <p:cNvSpPr>
            <a:spLocks/>
          </p:cNvSpPr>
          <p:nvPr/>
        </p:nvSpPr>
        <p:spPr bwMode="auto">
          <a:xfrm>
            <a:off x="4246276" y="3935375"/>
            <a:ext cx="215900" cy="79375"/>
          </a:xfrm>
          <a:custGeom>
            <a:avLst/>
            <a:gdLst>
              <a:gd name="T0" fmla="*/ 0 w 136"/>
              <a:gd name="T1" fmla="*/ 40 h 50"/>
              <a:gd name="T2" fmla="*/ 18 w 136"/>
              <a:gd name="T3" fmla="*/ 50 h 50"/>
              <a:gd name="T4" fmla="*/ 26 w 136"/>
              <a:gd name="T5" fmla="*/ 37 h 50"/>
              <a:gd name="T6" fmla="*/ 17 w 136"/>
              <a:gd name="T7" fmla="*/ 33 h 50"/>
              <a:gd name="T8" fmla="*/ 24 w 136"/>
              <a:gd name="T9" fmla="*/ 41 h 50"/>
              <a:gd name="T10" fmla="*/ 26 w 136"/>
              <a:gd name="T11" fmla="*/ 37 h 50"/>
              <a:gd name="T12" fmla="*/ 17 w 136"/>
              <a:gd name="T13" fmla="*/ 33 h 50"/>
              <a:gd name="T14" fmla="*/ 24 w 136"/>
              <a:gd name="T15" fmla="*/ 41 h 50"/>
              <a:gd name="T16" fmla="*/ 34 w 136"/>
              <a:gd name="T17" fmla="*/ 32 h 50"/>
              <a:gd name="T18" fmla="*/ 26 w 136"/>
              <a:gd name="T19" fmla="*/ 25 h 50"/>
              <a:gd name="T20" fmla="*/ 31 w 136"/>
              <a:gd name="T21" fmla="*/ 34 h 50"/>
              <a:gd name="T22" fmla="*/ 34 w 136"/>
              <a:gd name="T23" fmla="*/ 32 h 50"/>
              <a:gd name="T24" fmla="*/ 26 w 136"/>
              <a:gd name="T25" fmla="*/ 25 h 50"/>
              <a:gd name="T26" fmla="*/ 31 w 136"/>
              <a:gd name="T27" fmla="*/ 34 h 50"/>
              <a:gd name="T28" fmla="*/ 41 w 136"/>
              <a:gd name="T29" fmla="*/ 27 h 50"/>
              <a:gd name="T30" fmla="*/ 54 w 136"/>
              <a:gd name="T31" fmla="*/ 22 h 50"/>
              <a:gd name="T32" fmla="*/ 50 w 136"/>
              <a:gd name="T33" fmla="*/ 13 h 50"/>
              <a:gd name="T34" fmla="*/ 50 w 136"/>
              <a:gd name="T35" fmla="*/ 23 h 50"/>
              <a:gd name="T36" fmla="*/ 54 w 136"/>
              <a:gd name="T37" fmla="*/ 22 h 50"/>
              <a:gd name="T38" fmla="*/ 50 w 136"/>
              <a:gd name="T39" fmla="*/ 13 h 50"/>
              <a:gd name="T40" fmla="*/ 50 w 136"/>
              <a:gd name="T41" fmla="*/ 23 h 50"/>
              <a:gd name="T42" fmla="*/ 63 w 136"/>
              <a:gd name="T43" fmla="*/ 21 h 50"/>
              <a:gd name="T44" fmla="*/ 76 w 136"/>
              <a:gd name="T45" fmla="*/ 21 h 50"/>
              <a:gd name="T46" fmla="*/ 76 w 136"/>
              <a:gd name="T47" fmla="*/ 11 h 50"/>
              <a:gd name="T48" fmla="*/ 71 w 136"/>
              <a:gd name="T49" fmla="*/ 20 h 50"/>
              <a:gd name="T50" fmla="*/ 76 w 136"/>
              <a:gd name="T51" fmla="*/ 21 h 50"/>
              <a:gd name="T52" fmla="*/ 76 w 136"/>
              <a:gd name="T53" fmla="*/ 11 h 50"/>
              <a:gd name="T54" fmla="*/ 71 w 136"/>
              <a:gd name="T55" fmla="*/ 20 h 50"/>
              <a:gd name="T56" fmla="*/ 85 w 136"/>
              <a:gd name="T57" fmla="*/ 23 h 50"/>
              <a:gd name="T58" fmla="*/ 97 w 136"/>
              <a:gd name="T59" fmla="*/ 28 h 50"/>
              <a:gd name="T60" fmla="*/ 101 w 136"/>
              <a:gd name="T61" fmla="*/ 19 h 50"/>
              <a:gd name="T62" fmla="*/ 95 w 136"/>
              <a:gd name="T63" fmla="*/ 28 h 50"/>
              <a:gd name="T64" fmla="*/ 112 w 136"/>
              <a:gd name="T65" fmla="*/ 41 h 50"/>
              <a:gd name="T66" fmla="*/ 116 w 136"/>
              <a:gd name="T67" fmla="*/ 30 h 50"/>
              <a:gd name="T68" fmla="*/ 108 w 136"/>
              <a:gd name="T69" fmla="*/ 38 h 50"/>
              <a:gd name="T70" fmla="*/ 112 w 136"/>
              <a:gd name="T71" fmla="*/ 41 h 50"/>
              <a:gd name="T72" fmla="*/ 116 w 136"/>
              <a:gd name="T73" fmla="*/ 30 h 50"/>
              <a:gd name="T74" fmla="*/ 108 w 136"/>
              <a:gd name="T75" fmla="*/ 38 h 50"/>
              <a:gd name="T76" fmla="*/ 114 w 136"/>
              <a:gd name="T77" fmla="*/ 45 h 50"/>
              <a:gd name="T78" fmla="*/ 122 w 136"/>
              <a:gd name="T79" fmla="*/ 37 h 50"/>
              <a:gd name="T80" fmla="*/ 112 w 136"/>
              <a:gd name="T81" fmla="*/ 42 h 50"/>
              <a:gd name="T82" fmla="*/ 114 w 136"/>
              <a:gd name="T83" fmla="*/ 45 h 50"/>
              <a:gd name="T84" fmla="*/ 122 w 136"/>
              <a:gd name="T85" fmla="*/ 37 h 50"/>
              <a:gd name="T86" fmla="*/ 112 w 136"/>
              <a:gd name="T87" fmla="*/ 42 h 50"/>
              <a:gd name="T88" fmla="*/ 117 w 136"/>
              <a:gd name="T89" fmla="*/ 50 h 50"/>
              <a:gd name="T90" fmla="*/ 136 w 136"/>
              <a:gd name="T91" fmla="*/ 41 h 50"/>
              <a:gd name="T92" fmla="*/ 129 w 136"/>
              <a:gd name="T93" fmla="*/ 30 h 50"/>
              <a:gd name="T94" fmla="*/ 123 w 136"/>
              <a:gd name="T95" fmla="*/ 23 h 50"/>
              <a:gd name="T96" fmla="*/ 120 w 136"/>
              <a:gd name="T97" fmla="*/ 21 h 50"/>
              <a:gd name="T98" fmla="*/ 107 w 136"/>
              <a:gd name="T99" fmla="*/ 11 h 50"/>
              <a:gd name="T100" fmla="*/ 93 w 136"/>
              <a:gd name="T101" fmla="*/ 4 h 50"/>
              <a:gd name="T102" fmla="*/ 79 w 136"/>
              <a:gd name="T103" fmla="*/ 0 h 50"/>
              <a:gd name="T104" fmla="*/ 63 w 136"/>
              <a:gd name="T105" fmla="*/ 0 h 50"/>
              <a:gd name="T106" fmla="*/ 50 w 136"/>
              <a:gd name="T107" fmla="*/ 3 h 50"/>
              <a:gd name="T108" fmla="*/ 46 w 136"/>
              <a:gd name="T109" fmla="*/ 3 h 50"/>
              <a:gd name="T110" fmla="*/ 33 w 136"/>
              <a:gd name="T111" fmla="*/ 7 h 50"/>
              <a:gd name="T112" fmla="*/ 19 w 136"/>
              <a:gd name="T113" fmla="*/ 16 h 50"/>
              <a:gd name="T114" fmla="*/ 9 w 136"/>
              <a:gd name="T115" fmla="*/ 26 h 50"/>
              <a:gd name="T116" fmla="*/ 6 w 136"/>
              <a:gd name="T117" fmla="*/ 29 h 50"/>
              <a:gd name="T118" fmla="*/ 0 w 136"/>
              <a:gd name="T119" fmla="*/ 4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" h="50">
                <a:moveTo>
                  <a:pt x="0" y="40"/>
                </a:moveTo>
                <a:lnTo>
                  <a:pt x="18" y="50"/>
                </a:lnTo>
                <a:lnTo>
                  <a:pt x="26" y="37"/>
                </a:lnTo>
                <a:lnTo>
                  <a:pt x="17" y="33"/>
                </a:lnTo>
                <a:lnTo>
                  <a:pt x="24" y="41"/>
                </a:lnTo>
                <a:lnTo>
                  <a:pt x="26" y="37"/>
                </a:lnTo>
                <a:lnTo>
                  <a:pt x="17" y="33"/>
                </a:lnTo>
                <a:lnTo>
                  <a:pt x="24" y="41"/>
                </a:lnTo>
                <a:lnTo>
                  <a:pt x="34" y="32"/>
                </a:lnTo>
                <a:lnTo>
                  <a:pt x="26" y="25"/>
                </a:lnTo>
                <a:lnTo>
                  <a:pt x="31" y="34"/>
                </a:lnTo>
                <a:lnTo>
                  <a:pt x="34" y="32"/>
                </a:lnTo>
                <a:lnTo>
                  <a:pt x="26" y="25"/>
                </a:lnTo>
                <a:lnTo>
                  <a:pt x="31" y="34"/>
                </a:lnTo>
                <a:lnTo>
                  <a:pt x="41" y="27"/>
                </a:lnTo>
                <a:lnTo>
                  <a:pt x="54" y="22"/>
                </a:lnTo>
                <a:lnTo>
                  <a:pt x="50" y="13"/>
                </a:lnTo>
                <a:lnTo>
                  <a:pt x="50" y="23"/>
                </a:lnTo>
                <a:lnTo>
                  <a:pt x="54" y="22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6" y="21"/>
                </a:lnTo>
                <a:lnTo>
                  <a:pt x="76" y="11"/>
                </a:lnTo>
                <a:lnTo>
                  <a:pt x="71" y="20"/>
                </a:lnTo>
                <a:lnTo>
                  <a:pt x="76" y="21"/>
                </a:lnTo>
                <a:lnTo>
                  <a:pt x="76" y="11"/>
                </a:lnTo>
                <a:lnTo>
                  <a:pt x="71" y="20"/>
                </a:lnTo>
                <a:lnTo>
                  <a:pt x="85" y="23"/>
                </a:lnTo>
                <a:lnTo>
                  <a:pt x="97" y="28"/>
                </a:lnTo>
                <a:lnTo>
                  <a:pt x="101" y="19"/>
                </a:lnTo>
                <a:lnTo>
                  <a:pt x="95" y="28"/>
                </a:lnTo>
                <a:lnTo>
                  <a:pt x="112" y="41"/>
                </a:lnTo>
                <a:lnTo>
                  <a:pt x="116" y="30"/>
                </a:lnTo>
                <a:lnTo>
                  <a:pt x="108" y="38"/>
                </a:lnTo>
                <a:lnTo>
                  <a:pt x="112" y="41"/>
                </a:lnTo>
                <a:lnTo>
                  <a:pt x="116" y="30"/>
                </a:lnTo>
                <a:lnTo>
                  <a:pt x="108" y="38"/>
                </a:lnTo>
                <a:lnTo>
                  <a:pt x="114" y="45"/>
                </a:lnTo>
                <a:lnTo>
                  <a:pt x="122" y="37"/>
                </a:lnTo>
                <a:lnTo>
                  <a:pt x="112" y="42"/>
                </a:lnTo>
                <a:lnTo>
                  <a:pt x="114" y="45"/>
                </a:lnTo>
                <a:lnTo>
                  <a:pt x="122" y="37"/>
                </a:lnTo>
                <a:lnTo>
                  <a:pt x="112" y="42"/>
                </a:lnTo>
                <a:lnTo>
                  <a:pt x="117" y="50"/>
                </a:lnTo>
                <a:lnTo>
                  <a:pt x="136" y="41"/>
                </a:lnTo>
                <a:lnTo>
                  <a:pt x="129" y="30"/>
                </a:lnTo>
                <a:lnTo>
                  <a:pt x="123" y="23"/>
                </a:lnTo>
                <a:lnTo>
                  <a:pt x="120" y="21"/>
                </a:lnTo>
                <a:lnTo>
                  <a:pt x="107" y="11"/>
                </a:lnTo>
                <a:lnTo>
                  <a:pt x="93" y="4"/>
                </a:lnTo>
                <a:lnTo>
                  <a:pt x="79" y="0"/>
                </a:lnTo>
                <a:lnTo>
                  <a:pt x="63" y="0"/>
                </a:lnTo>
                <a:lnTo>
                  <a:pt x="50" y="3"/>
                </a:lnTo>
                <a:lnTo>
                  <a:pt x="46" y="3"/>
                </a:lnTo>
                <a:lnTo>
                  <a:pt x="33" y="7"/>
                </a:lnTo>
                <a:lnTo>
                  <a:pt x="19" y="16"/>
                </a:lnTo>
                <a:lnTo>
                  <a:pt x="9" y="26"/>
                </a:lnTo>
                <a:lnTo>
                  <a:pt x="6" y="29"/>
                </a:lnTo>
                <a:lnTo>
                  <a:pt x="0" y="40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9" name="Freeform 304"/>
          <p:cNvSpPr>
            <a:spLocks/>
          </p:cNvSpPr>
          <p:nvPr/>
        </p:nvSpPr>
        <p:spPr bwMode="auto">
          <a:xfrm>
            <a:off x="4489164" y="3935375"/>
            <a:ext cx="215900" cy="80962"/>
          </a:xfrm>
          <a:custGeom>
            <a:avLst/>
            <a:gdLst>
              <a:gd name="T0" fmla="*/ 0 w 136"/>
              <a:gd name="T1" fmla="*/ 40 h 51"/>
              <a:gd name="T2" fmla="*/ 18 w 136"/>
              <a:gd name="T3" fmla="*/ 50 h 51"/>
              <a:gd name="T4" fmla="*/ 26 w 136"/>
              <a:gd name="T5" fmla="*/ 37 h 51"/>
              <a:gd name="T6" fmla="*/ 16 w 136"/>
              <a:gd name="T7" fmla="*/ 33 h 51"/>
              <a:gd name="T8" fmla="*/ 23 w 136"/>
              <a:gd name="T9" fmla="*/ 41 h 51"/>
              <a:gd name="T10" fmla="*/ 26 w 136"/>
              <a:gd name="T11" fmla="*/ 37 h 51"/>
              <a:gd name="T12" fmla="*/ 16 w 136"/>
              <a:gd name="T13" fmla="*/ 33 h 51"/>
              <a:gd name="T14" fmla="*/ 23 w 136"/>
              <a:gd name="T15" fmla="*/ 41 h 51"/>
              <a:gd name="T16" fmla="*/ 34 w 136"/>
              <a:gd name="T17" fmla="*/ 32 h 51"/>
              <a:gd name="T18" fmla="*/ 26 w 136"/>
              <a:gd name="T19" fmla="*/ 25 h 51"/>
              <a:gd name="T20" fmla="*/ 30 w 136"/>
              <a:gd name="T21" fmla="*/ 34 h 51"/>
              <a:gd name="T22" fmla="*/ 34 w 136"/>
              <a:gd name="T23" fmla="*/ 32 h 51"/>
              <a:gd name="T24" fmla="*/ 26 w 136"/>
              <a:gd name="T25" fmla="*/ 25 h 51"/>
              <a:gd name="T26" fmla="*/ 30 w 136"/>
              <a:gd name="T27" fmla="*/ 34 h 51"/>
              <a:gd name="T28" fmla="*/ 41 w 136"/>
              <a:gd name="T29" fmla="*/ 27 h 51"/>
              <a:gd name="T30" fmla="*/ 53 w 136"/>
              <a:gd name="T31" fmla="*/ 22 h 51"/>
              <a:gd name="T32" fmla="*/ 50 w 136"/>
              <a:gd name="T33" fmla="*/ 13 h 51"/>
              <a:gd name="T34" fmla="*/ 50 w 136"/>
              <a:gd name="T35" fmla="*/ 23 h 51"/>
              <a:gd name="T36" fmla="*/ 53 w 136"/>
              <a:gd name="T37" fmla="*/ 22 h 51"/>
              <a:gd name="T38" fmla="*/ 50 w 136"/>
              <a:gd name="T39" fmla="*/ 13 h 51"/>
              <a:gd name="T40" fmla="*/ 50 w 136"/>
              <a:gd name="T41" fmla="*/ 23 h 51"/>
              <a:gd name="T42" fmla="*/ 63 w 136"/>
              <a:gd name="T43" fmla="*/ 21 h 51"/>
              <a:gd name="T44" fmla="*/ 75 w 136"/>
              <a:gd name="T45" fmla="*/ 21 h 51"/>
              <a:gd name="T46" fmla="*/ 75 w 136"/>
              <a:gd name="T47" fmla="*/ 11 h 51"/>
              <a:gd name="T48" fmla="*/ 71 w 136"/>
              <a:gd name="T49" fmla="*/ 20 h 51"/>
              <a:gd name="T50" fmla="*/ 75 w 136"/>
              <a:gd name="T51" fmla="*/ 21 h 51"/>
              <a:gd name="T52" fmla="*/ 75 w 136"/>
              <a:gd name="T53" fmla="*/ 11 h 51"/>
              <a:gd name="T54" fmla="*/ 71 w 136"/>
              <a:gd name="T55" fmla="*/ 20 h 51"/>
              <a:gd name="T56" fmla="*/ 85 w 136"/>
              <a:gd name="T57" fmla="*/ 23 h 51"/>
              <a:gd name="T58" fmla="*/ 96 w 136"/>
              <a:gd name="T59" fmla="*/ 28 h 51"/>
              <a:gd name="T60" fmla="*/ 101 w 136"/>
              <a:gd name="T61" fmla="*/ 19 h 51"/>
              <a:gd name="T62" fmla="*/ 95 w 136"/>
              <a:gd name="T63" fmla="*/ 28 h 51"/>
              <a:gd name="T64" fmla="*/ 111 w 136"/>
              <a:gd name="T65" fmla="*/ 41 h 51"/>
              <a:gd name="T66" fmla="*/ 115 w 136"/>
              <a:gd name="T67" fmla="*/ 30 h 51"/>
              <a:gd name="T68" fmla="*/ 108 w 136"/>
              <a:gd name="T69" fmla="*/ 38 h 51"/>
              <a:gd name="T70" fmla="*/ 111 w 136"/>
              <a:gd name="T71" fmla="*/ 41 h 51"/>
              <a:gd name="T72" fmla="*/ 115 w 136"/>
              <a:gd name="T73" fmla="*/ 30 h 51"/>
              <a:gd name="T74" fmla="*/ 108 w 136"/>
              <a:gd name="T75" fmla="*/ 38 h 51"/>
              <a:gd name="T76" fmla="*/ 114 w 136"/>
              <a:gd name="T77" fmla="*/ 45 h 51"/>
              <a:gd name="T78" fmla="*/ 121 w 136"/>
              <a:gd name="T79" fmla="*/ 37 h 51"/>
              <a:gd name="T80" fmla="*/ 111 w 136"/>
              <a:gd name="T81" fmla="*/ 42 h 51"/>
              <a:gd name="T82" fmla="*/ 114 w 136"/>
              <a:gd name="T83" fmla="*/ 45 h 51"/>
              <a:gd name="T84" fmla="*/ 121 w 136"/>
              <a:gd name="T85" fmla="*/ 37 h 51"/>
              <a:gd name="T86" fmla="*/ 111 w 136"/>
              <a:gd name="T87" fmla="*/ 42 h 51"/>
              <a:gd name="T88" fmla="*/ 118 w 136"/>
              <a:gd name="T89" fmla="*/ 51 h 51"/>
              <a:gd name="T90" fmla="*/ 136 w 136"/>
              <a:gd name="T91" fmla="*/ 41 h 51"/>
              <a:gd name="T92" fmla="*/ 129 w 136"/>
              <a:gd name="T93" fmla="*/ 30 h 51"/>
              <a:gd name="T94" fmla="*/ 123 w 136"/>
              <a:gd name="T95" fmla="*/ 23 h 51"/>
              <a:gd name="T96" fmla="*/ 119 w 136"/>
              <a:gd name="T97" fmla="*/ 21 h 51"/>
              <a:gd name="T98" fmla="*/ 107 w 136"/>
              <a:gd name="T99" fmla="*/ 11 h 51"/>
              <a:gd name="T100" fmla="*/ 93 w 136"/>
              <a:gd name="T101" fmla="*/ 4 h 51"/>
              <a:gd name="T102" fmla="*/ 79 w 136"/>
              <a:gd name="T103" fmla="*/ 0 h 51"/>
              <a:gd name="T104" fmla="*/ 63 w 136"/>
              <a:gd name="T105" fmla="*/ 0 h 51"/>
              <a:gd name="T106" fmla="*/ 50 w 136"/>
              <a:gd name="T107" fmla="*/ 3 h 51"/>
              <a:gd name="T108" fmla="*/ 45 w 136"/>
              <a:gd name="T109" fmla="*/ 3 h 51"/>
              <a:gd name="T110" fmla="*/ 33 w 136"/>
              <a:gd name="T111" fmla="*/ 7 h 51"/>
              <a:gd name="T112" fmla="*/ 19 w 136"/>
              <a:gd name="T113" fmla="*/ 16 h 51"/>
              <a:gd name="T114" fmla="*/ 8 w 136"/>
              <a:gd name="T115" fmla="*/ 26 h 51"/>
              <a:gd name="T116" fmla="*/ 6 w 136"/>
              <a:gd name="T117" fmla="*/ 29 h 51"/>
              <a:gd name="T118" fmla="*/ 0 w 136"/>
              <a:gd name="T119" fmla="*/ 4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" h="51">
                <a:moveTo>
                  <a:pt x="0" y="40"/>
                </a:moveTo>
                <a:lnTo>
                  <a:pt x="18" y="50"/>
                </a:lnTo>
                <a:lnTo>
                  <a:pt x="26" y="37"/>
                </a:lnTo>
                <a:lnTo>
                  <a:pt x="16" y="33"/>
                </a:lnTo>
                <a:lnTo>
                  <a:pt x="23" y="41"/>
                </a:lnTo>
                <a:lnTo>
                  <a:pt x="26" y="37"/>
                </a:lnTo>
                <a:lnTo>
                  <a:pt x="16" y="33"/>
                </a:lnTo>
                <a:lnTo>
                  <a:pt x="23" y="41"/>
                </a:lnTo>
                <a:lnTo>
                  <a:pt x="34" y="32"/>
                </a:lnTo>
                <a:lnTo>
                  <a:pt x="26" y="25"/>
                </a:lnTo>
                <a:lnTo>
                  <a:pt x="30" y="34"/>
                </a:lnTo>
                <a:lnTo>
                  <a:pt x="34" y="32"/>
                </a:lnTo>
                <a:lnTo>
                  <a:pt x="26" y="25"/>
                </a:lnTo>
                <a:lnTo>
                  <a:pt x="30" y="34"/>
                </a:lnTo>
                <a:lnTo>
                  <a:pt x="41" y="27"/>
                </a:lnTo>
                <a:lnTo>
                  <a:pt x="53" y="22"/>
                </a:lnTo>
                <a:lnTo>
                  <a:pt x="50" y="13"/>
                </a:lnTo>
                <a:lnTo>
                  <a:pt x="50" y="23"/>
                </a:lnTo>
                <a:lnTo>
                  <a:pt x="53" y="22"/>
                </a:lnTo>
                <a:lnTo>
                  <a:pt x="50" y="13"/>
                </a:lnTo>
                <a:lnTo>
                  <a:pt x="50" y="23"/>
                </a:lnTo>
                <a:lnTo>
                  <a:pt x="63" y="21"/>
                </a:lnTo>
                <a:lnTo>
                  <a:pt x="75" y="21"/>
                </a:lnTo>
                <a:lnTo>
                  <a:pt x="75" y="11"/>
                </a:lnTo>
                <a:lnTo>
                  <a:pt x="71" y="20"/>
                </a:lnTo>
                <a:lnTo>
                  <a:pt x="75" y="21"/>
                </a:lnTo>
                <a:lnTo>
                  <a:pt x="75" y="11"/>
                </a:lnTo>
                <a:lnTo>
                  <a:pt x="71" y="20"/>
                </a:lnTo>
                <a:lnTo>
                  <a:pt x="85" y="23"/>
                </a:lnTo>
                <a:lnTo>
                  <a:pt x="96" y="28"/>
                </a:lnTo>
                <a:lnTo>
                  <a:pt x="101" y="19"/>
                </a:lnTo>
                <a:lnTo>
                  <a:pt x="95" y="28"/>
                </a:lnTo>
                <a:lnTo>
                  <a:pt x="111" y="41"/>
                </a:lnTo>
                <a:lnTo>
                  <a:pt x="115" y="30"/>
                </a:lnTo>
                <a:lnTo>
                  <a:pt x="108" y="38"/>
                </a:lnTo>
                <a:lnTo>
                  <a:pt x="111" y="41"/>
                </a:lnTo>
                <a:lnTo>
                  <a:pt x="115" y="30"/>
                </a:lnTo>
                <a:lnTo>
                  <a:pt x="108" y="38"/>
                </a:lnTo>
                <a:lnTo>
                  <a:pt x="114" y="45"/>
                </a:lnTo>
                <a:lnTo>
                  <a:pt x="121" y="37"/>
                </a:lnTo>
                <a:lnTo>
                  <a:pt x="111" y="42"/>
                </a:lnTo>
                <a:lnTo>
                  <a:pt x="114" y="45"/>
                </a:lnTo>
                <a:lnTo>
                  <a:pt x="121" y="37"/>
                </a:lnTo>
                <a:lnTo>
                  <a:pt x="111" y="42"/>
                </a:lnTo>
                <a:lnTo>
                  <a:pt x="118" y="51"/>
                </a:lnTo>
                <a:lnTo>
                  <a:pt x="136" y="41"/>
                </a:lnTo>
                <a:lnTo>
                  <a:pt x="129" y="30"/>
                </a:lnTo>
                <a:lnTo>
                  <a:pt x="123" y="23"/>
                </a:lnTo>
                <a:lnTo>
                  <a:pt x="119" y="21"/>
                </a:lnTo>
                <a:lnTo>
                  <a:pt x="107" y="11"/>
                </a:lnTo>
                <a:lnTo>
                  <a:pt x="93" y="4"/>
                </a:lnTo>
                <a:lnTo>
                  <a:pt x="79" y="0"/>
                </a:lnTo>
                <a:lnTo>
                  <a:pt x="63" y="0"/>
                </a:lnTo>
                <a:lnTo>
                  <a:pt x="50" y="3"/>
                </a:lnTo>
                <a:lnTo>
                  <a:pt x="45" y="3"/>
                </a:lnTo>
                <a:lnTo>
                  <a:pt x="33" y="7"/>
                </a:lnTo>
                <a:lnTo>
                  <a:pt x="19" y="16"/>
                </a:lnTo>
                <a:lnTo>
                  <a:pt x="8" y="26"/>
                </a:lnTo>
                <a:lnTo>
                  <a:pt x="6" y="29"/>
                </a:lnTo>
                <a:lnTo>
                  <a:pt x="0" y="40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0" name="Rectangle 305"/>
          <p:cNvSpPr>
            <a:spLocks noChangeArrowheads="1"/>
          </p:cNvSpPr>
          <p:nvPr/>
        </p:nvSpPr>
        <p:spPr bwMode="auto">
          <a:xfrm>
            <a:off x="4447889" y="3989350"/>
            <a:ext cx="52388" cy="33337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1" name="Freeform 306"/>
          <p:cNvSpPr>
            <a:spLocks/>
          </p:cNvSpPr>
          <p:nvPr/>
        </p:nvSpPr>
        <p:spPr bwMode="auto">
          <a:xfrm>
            <a:off x="2580989" y="1201700"/>
            <a:ext cx="1635125" cy="4157662"/>
          </a:xfrm>
          <a:custGeom>
            <a:avLst/>
            <a:gdLst>
              <a:gd name="T0" fmla="*/ 141 w 1030"/>
              <a:gd name="T1" fmla="*/ 2607 h 2619"/>
              <a:gd name="T2" fmla="*/ 141 w 1030"/>
              <a:gd name="T3" fmla="*/ 2619 h 2619"/>
              <a:gd name="T4" fmla="*/ 278 w 1030"/>
              <a:gd name="T5" fmla="*/ 2619 h 2619"/>
              <a:gd name="T6" fmla="*/ 285 w 1030"/>
              <a:gd name="T7" fmla="*/ 2612 h 2619"/>
              <a:gd name="T8" fmla="*/ 285 w 1030"/>
              <a:gd name="T9" fmla="*/ 2511 h 2619"/>
              <a:gd name="T10" fmla="*/ 278 w 1030"/>
              <a:gd name="T11" fmla="*/ 2505 h 2619"/>
              <a:gd name="T12" fmla="*/ 6 w 1030"/>
              <a:gd name="T13" fmla="*/ 2505 h 2619"/>
              <a:gd name="T14" fmla="*/ 6 w 1030"/>
              <a:gd name="T15" fmla="*/ 2511 h 2619"/>
              <a:gd name="T16" fmla="*/ 13 w 1030"/>
              <a:gd name="T17" fmla="*/ 2511 h 2619"/>
              <a:gd name="T18" fmla="*/ 13 w 1030"/>
              <a:gd name="T19" fmla="*/ 2307 h 2619"/>
              <a:gd name="T20" fmla="*/ 6 w 1030"/>
              <a:gd name="T21" fmla="*/ 2307 h 2619"/>
              <a:gd name="T22" fmla="*/ 6 w 1030"/>
              <a:gd name="T23" fmla="*/ 2314 h 2619"/>
              <a:gd name="T24" fmla="*/ 413 w 1030"/>
              <a:gd name="T25" fmla="*/ 2314 h 2619"/>
              <a:gd name="T26" fmla="*/ 413 w 1030"/>
              <a:gd name="T27" fmla="*/ 2307 h 2619"/>
              <a:gd name="T28" fmla="*/ 407 w 1030"/>
              <a:gd name="T29" fmla="*/ 2307 h 2619"/>
              <a:gd name="T30" fmla="*/ 407 w 1030"/>
              <a:gd name="T31" fmla="*/ 2612 h 2619"/>
              <a:gd name="T32" fmla="*/ 413 w 1030"/>
              <a:gd name="T33" fmla="*/ 2619 h 2619"/>
              <a:gd name="T34" fmla="*/ 819 w 1030"/>
              <a:gd name="T35" fmla="*/ 2619 h 2619"/>
              <a:gd name="T36" fmla="*/ 826 w 1030"/>
              <a:gd name="T37" fmla="*/ 2612 h 2619"/>
              <a:gd name="T38" fmla="*/ 826 w 1030"/>
              <a:gd name="T39" fmla="*/ 2003 h 2619"/>
              <a:gd name="T40" fmla="*/ 819 w 1030"/>
              <a:gd name="T41" fmla="*/ 2003 h 2619"/>
              <a:gd name="T42" fmla="*/ 819 w 1030"/>
              <a:gd name="T43" fmla="*/ 2010 h 2619"/>
              <a:gd name="T44" fmla="*/ 1023 w 1030"/>
              <a:gd name="T45" fmla="*/ 2010 h 2619"/>
              <a:gd name="T46" fmla="*/ 1030 w 1030"/>
              <a:gd name="T47" fmla="*/ 2003 h 2619"/>
              <a:gd name="T48" fmla="*/ 1030 w 1030"/>
              <a:gd name="T49" fmla="*/ 6 h 2619"/>
              <a:gd name="T50" fmla="*/ 1023 w 1030"/>
              <a:gd name="T51" fmla="*/ 0 h 2619"/>
              <a:gd name="T52" fmla="*/ 819 w 1030"/>
              <a:gd name="T53" fmla="*/ 0 h 2619"/>
              <a:gd name="T54" fmla="*/ 819 w 1030"/>
              <a:gd name="T55" fmla="*/ 12 h 2619"/>
              <a:gd name="T56" fmla="*/ 1023 w 1030"/>
              <a:gd name="T57" fmla="*/ 12 h 2619"/>
              <a:gd name="T58" fmla="*/ 1023 w 1030"/>
              <a:gd name="T59" fmla="*/ 6 h 2619"/>
              <a:gd name="T60" fmla="*/ 1017 w 1030"/>
              <a:gd name="T61" fmla="*/ 6 h 2619"/>
              <a:gd name="T62" fmla="*/ 1017 w 1030"/>
              <a:gd name="T63" fmla="*/ 2003 h 2619"/>
              <a:gd name="T64" fmla="*/ 1023 w 1030"/>
              <a:gd name="T65" fmla="*/ 2003 h 2619"/>
              <a:gd name="T66" fmla="*/ 1023 w 1030"/>
              <a:gd name="T67" fmla="*/ 1997 h 2619"/>
              <a:gd name="T68" fmla="*/ 819 w 1030"/>
              <a:gd name="T69" fmla="*/ 1997 h 2619"/>
              <a:gd name="T70" fmla="*/ 813 w 1030"/>
              <a:gd name="T71" fmla="*/ 2003 h 2619"/>
              <a:gd name="T72" fmla="*/ 813 w 1030"/>
              <a:gd name="T73" fmla="*/ 2612 h 2619"/>
              <a:gd name="T74" fmla="*/ 819 w 1030"/>
              <a:gd name="T75" fmla="*/ 2612 h 2619"/>
              <a:gd name="T76" fmla="*/ 819 w 1030"/>
              <a:gd name="T77" fmla="*/ 2607 h 2619"/>
              <a:gd name="T78" fmla="*/ 413 w 1030"/>
              <a:gd name="T79" fmla="*/ 2607 h 2619"/>
              <a:gd name="T80" fmla="*/ 413 w 1030"/>
              <a:gd name="T81" fmla="*/ 2612 h 2619"/>
              <a:gd name="T82" fmla="*/ 420 w 1030"/>
              <a:gd name="T83" fmla="*/ 2612 h 2619"/>
              <a:gd name="T84" fmla="*/ 420 w 1030"/>
              <a:gd name="T85" fmla="*/ 2307 h 2619"/>
              <a:gd name="T86" fmla="*/ 413 w 1030"/>
              <a:gd name="T87" fmla="*/ 2301 h 2619"/>
              <a:gd name="T88" fmla="*/ 6 w 1030"/>
              <a:gd name="T89" fmla="*/ 2301 h 2619"/>
              <a:gd name="T90" fmla="*/ 0 w 1030"/>
              <a:gd name="T91" fmla="*/ 2307 h 2619"/>
              <a:gd name="T92" fmla="*/ 0 w 1030"/>
              <a:gd name="T93" fmla="*/ 2511 h 2619"/>
              <a:gd name="T94" fmla="*/ 6 w 1030"/>
              <a:gd name="T95" fmla="*/ 2518 h 2619"/>
              <a:gd name="T96" fmla="*/ 278 w 1030"/>
              <a:gd name="T97" fmla="*/ 2518 h 2619"/>
              <a:gd name="T98" fmla="*/ 278 w 1030"/>
              <a:gd name="T99" fmla="*/ 2511 h 2619"/>
              <a:gd name="T100" fmla="*/ 272 w 1030"/>
              <a:gd name="T101" fmla="*/ 2511 h 2619"/>
              <a:gd name="T102" fmla="*/ 272 w 1030"/>
              <a:gd name="T103" fmla="*/ 2612 h 2619"/>
              <a:gd name="T104" fmla="*/ 278 w 1030"/>
              <a:gd name="T105" fmla="*/ 2612 h 2619"/>
              <a:gd name="T106" fmla="*/ 278 w 1030"/>
              <a:gd name="T107" fmla="*/ 2607 h 2619"/>
              <a:gd name="T108" fmla="*/ 141 w 1030"/>
              <a:gd name="T109" fmla="*/ 2607 h 2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30" h="2619">
                <a:moveTo>
                  <a:pt x="141" y="2607"/>
                </a:moveTo>
                <a:lnTo>
                  <a:pt x="141" y="2619"/>
                </a:lnTo>
                <a:lnTo>
                  <a:pt x="278" y="2619"/>
                </a:lnTo>
                <a:lnTo>
                  <a:pt x="285" y="2612"/>
                </a:lnTo>
                <a:lnTo>
                  <a:pt x="285" y="2511"/>
                </a:lnTo>
                <a:lnTo>
                  <a:pt x="278" y="2505"/>
                </a:lnTo>
                <a:lnTo>
                  <a:pt x="6" y="2505"/>
                </a:lnTo>
                <a:lnTo>
                  <a:pt x="6" y="2511"/>
                </a:lnTo>
                <a:lnTo>
                  <a:pt x="13" y="2511"/>
                </a:lnTo>
                <a:lnTo>
                  <a:pt x="13" y="2307"/>
                </a:lnTo>
                <a:lnTo>
                  <a:pt x="6" y="2307"/>
                </a:lnTo>
                <a:lnTo>
                  <a:pt x="6" y="2314"/>
                </a:lnTo>
                <a:lnTo>
                  <a:pt x="413" y="2314"/>
                </a:lnTo>
                <a:lnTo>
                  <a:pt x="413" y="2307"/>
                </a:lnTo>
                <a:lnTo>
                  <a:pt x="407" y="2307"/>
                </a:lnTo>
                <a:lnTo>
                  <a:pt x="407" y="2612"/>
                </a:lnTo>
                <a:lnTo>
                  <a:pt x="413" y="2619"/>
                </a:lnTo>
                <a:lnTo>
                  <a:pt x="819" y="2619"/>
                </a:lnTo>
                <a:lnTo>
                  <a:pt x="826" y="2612"/>
                </a:lnTo>
                <a:lnTo>
                  <a:pt x="826" y="2003"/>
                </a:lnTo>
                <a:lnTo>
                  <a:pt x="819" y="2003"/>
                </a:lnTo>
                <a:lnTo>
                  <a:pt x="819" y="2010"/>
                </a:lnTo>
                <a:lnTo>
                  <a:pt x="1023" y="2010"/>
                </a:lnTo>
                <a:lnTo>
                  <a:pt x="1030" y="2003"/>
                </a:lnTo>
                <a:lnTo>
                  <a:pt x="1030" y="6"/>
                </a:lnTo>
                <a:lnTo>
                  <a:pt x="1023" y="0"/>
                </a:lnTo>
                <a:lnTo>
                  <a:pt x="819" y="0"/>
                </a:lnTo>
                <a:lnTo>
                  <a:pt x="819" y="12"/>
                </a:lnTo>
                <a:lnTo>
                  <a:pt x="1023" y="12"/>
                </a:lnTo>
                <a:lnTo>
                  <a:pt x="1023" y="6"/>
                </a:lnTo>
                <a:lnTo>
                  <a:pt x="1017" y="6"/>
                </a:lnTo>
                <a:lnTo>
                  <a:pt x="1017" y="2003"/>
                </a:lnTo>
                <a:lnTo>
                  <a:pt x="1023" y="2003"/>
                </a:lnTo>
                <a:lnTo>
                  <a:pt x="1023" y="1997"/>
                </a:lnTo>
                <a:lnTo>
                  <a:pt x="819" y="1997"/>
                </a:lnTo>
                <a:lnTo>
                  <a:pt x="813" y="2003"/>
                </a:lnTo>
                <a:lnTo>
                  <a:pt x="813" y="2612"/>
                </a:lnTo>
                <a:lnTo>
                  <a:pt x="819" y="2612"/>
                </a:lnTo>
                <a:lnTo>
                  <a:pt x="819" y="2607"/>
                </a:lnTo>
                <a:lnTo>
                  <a:pt x="413" y="2607"/>
                </a:lnTo>
                <a:lnTo>
                  <a:pt x="413" y="2612"/>
                </a:lnTo>
                <a:lnTo>
                  <a:pt x="420" y="2612"/>
                </a:lnTo>
                <a:lnTo>
                  <a:pt x="420" y="2307"/>
                </a:lnTo>
                <a:lnTo>
                  <a:pt x="413" y="2301"/>
                </a:lnTo>
                <a:lnTo>
                  <a:pt x="6" y="2301"/>
                </a:lnTo>
                <a:lnTo>
                  <a:pt x="0" y="2307"/>
                </a:lnTo>
                <a:lnTo>
                  <a:pt x="0" y="2511"/>
                </a:lnTo>
                <a:lnTo>
                  <a:pt x="6" y="2518"/>
                </a:lnTo>
                <a:lnTo>
                  <a:pt x="278" y="2518"/>
                </a:lnTo>
                <a:lnTo>
                  <a:pt x="278" y="2511"/>
                </a:lnTo>
                <a:lnTo>
                  <a:pt x="272" y="2511"/>
                </a:lnTo>
                <a:lnTo>
                  <a:pt x="272" y="2612"/>
                </a:lnTo>
                <a:lnTo>
                  <a:pt x="278" y="2612"/>
                </a:lnTo>
                <a:lnTo>
                  <a:pt x="278" y="2607"/>
                </a:lnTo>
                <a:lnTo>
                  <a:pt x="141" y="2607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2" name="Freeform 307"/>
          <p:cNvSpPr>
            <a:spLocks/>
          </p:cNvSpPr>
          <p:nvPr/>
        </p:nvSpPr>
        <p:spPr bwMode="auto">
          <a:xfrm>
            <a:off x="2646076" y="1201700"/>
            <a:ext cx="3613150" cy="5126037"/>
          </a:xfrm>
          <a:custGeom>
            <a:avLst/>
            <a:gdLst>
              <a:gd name="T0" fmla="*/ 0 w 2276"/>
              <a:gd name="T1" fmla="*/ 3060 h 3229"/>
              <a:gd name="T2" fmla="*/ 778 w 2276"/>
              <a:gd name="T3" fmla="*/ 3053 h 3229"/>
              <a:gd name="T4" fmla="*/ 772 w 2276"/>
              <a:gd name="T5" fmla="*/ 3222 h 3229"/>
              <a:gd name="T6" fmla="*/ 2269 w 2276"/>
              <a:gd name="T7" fmla="*/ 3229 h 3229"/>
              <a:gd name="T8" fmla="*/ 2276 w 2276"/>
              <a:gd name="T9" fmla="*/ 2781 h 3229"/>
              <a:gd name="T10" fmla="*/ 1795 w 2276"/>
              <a:gd name="T11" fmla="*/ 2775 h 3229"/>
              <a:gd name="T12" fmla="*/ 1789 w 2276"/>
              <a:gd name="T13" fmla="*/ 2951 h 3229"/>
              <a:gd name="T14" fmla="*/ 1795 w 2276"/>
              <a:gd name="T15" fmla="*/ 2945 h 3229"/>
              <a:gd name="T16" fmla="*/ 1592 w 2276"/>
              <a:gd name="T17" fmla="*/ 2951 h 3229"/>
              <a:gd name="T18" fmla="*/ 1598 w 2276"/>
              <a:gd name="T19" fmla="*/ 2612 h 3229"/>
              <a:gd name="T20" fmla="*/ 1592 w 2276"/>
              <a:gd name="T21" fmla="*/ 2619 h 3229"/>
              <a:gd name="T22" fmla="*/ 2276 w 2276"/>
              <a:gd name="T23" fmla="*/ 2612 h 3229"/>
              <a:gd name="T24" fmla="*/ 2269 w 2276"/>
              <a:gd name="T25" fmla="*/ 2166 h 3229"/>
              <a:gd name="T26" fmla="*/ 1789 w 2276"/>
              <a:gd name="T27" fmla="*/ 2172 h 3229"/>
              <a:gd name="T28" fmla="*/ 1795 w 2276"/>
              <a:gd name="T29" fmla="*/ 2342 h 3229"/>
              <a:gd name="T30" fmla="*/ 1592 w 2276"/>
              <a:gd name="T31" fmla="*/ 2336 h 3229"/>
              <a:gd name="T32" fmla="*/ 1598 w 2276"/>
              <a:gd name="T33" fmla="*/ 2342 h 3229"/>
              <a:gd name="T34" fmla="*/ 1592 w 2276"/>
              <a:gd name="T35" fmla="*/ 1997 h 3229"/>
              <a:gd name="T36" fmla="*/ 1321 w 2276"/>
              <a:gd name="T37" fmla="*/ 2003 h 3229"/>
              <a:gd name="T38" fmla="*/ 1328 w 2276"/>
              <a:gd name="T39" fmla="*/ 6 h 3229"/>
              <a:gd name="T40" fmla="*/ 1321 w 2276"/>
              <a:gd name="T41" fmla="*/ 12 h 3229"/>
              <a:gd name="T42" fmla="*/ 1524 w 2276"/>
              <a:gd name="T43" fmla="*/ 0 h 3229"/>
              <a:gd name="T44" fmla="*/ 1315 w 2276"/>
              <a:gd name="T45" fmla="*/ 6 h 3229"/>
              <a:gd name="T46" fmla="*/ 1321 w 2276"/>
              <a:gd name="T47" fmla="*/ 2010 h 3229"/>
              <a:gd name="T48" fmla="*/ 1592 w 2276"/>
              <a:gd name="T49" fmla="*/ 2003 h 3229"/>
              <a:gd name="T50" fmla="*/ 1586 w 2276"/>
              <a:gd name="T51" fmla="*/ 2342 h 3229"/>
              <a:gd name="T52" fmla="*/ 1795 w 2276"/>
              <a:gd name="T53" fmla="*/ 2349 h 3229"/>
              <a:gd name="T54" fmla="*/ 1802 w 2276"/>
              <a:gd name="T55" fmla="*/ 2172 h 3229"/>
              <a:gd name="T56" fmla="*/ 1795 w 2276"/>
              <a:gd name="T57" fmla="*/ 2179 h 3229"/>
              <a:gd name="T58" fmla="*/ 2269 w 2276"/>
              <a:gd name="T59" fmla="*/ 2172 h 3229"/>
              <a:gd name="T60" fmla="*/ 2264 w 2276"/>
              <a:gd name="T61" fmla="*/ 2612 h 3229"/>
              <a:gd name="T62" fmla="*/ 2269 w 2276"/>
              <a:gd name="T63" fmla="*/ 2607 h 3229"/>
              <a:gd name="T64" fmla="*/ 1586 w 2276"/>
              <a:gd name="T65" fmla="*/ 2612 h 3229"/>
              <a:gd name="T66" fmla="*/ 1592 w 2276"/>
              <a:gd name="T67" fmla="*/ 2958 h 3229"/>
              <a:gd name="T68" fmla="*/ 1802 w 2276"/>
              <a:gd name="T69" fmla="*/ 2951 h 3229"/>
              <a:gd name="T70" fmla="*/ 1795 w 2276"/>
              <a:gd name="T71" fmla="*/ 2781 h 3229"/>
              <a:gd name="T72" fmla="*/ 2269 w 2276"/>
              <a:gd name="T73" fmla="*/ 2788 h 3229"/>
              <a:gd name="T74" fmla="*/ 2264 w 2276"/>
              <a:gd name="T75" fmla="*/ 2781 h 3229"/>
              <a:gd name="T76" fmla="*/ 2269 w 2276"/>
              <a:gd name="T77" fmla="*/ 3222 h 3229"/>
              <a:gd name="T78" fmla="*/ 778 w 2276"/>
              <a:gd name="T79" fmla="*/ 3216 h 3229"/>
              <a:gd name="T80" fmla="*/ 785 w 2276"/>
              <a:gd name="T81" fmla="*/ 3222 h 3229"/>
              <a:gd name="T82" fmla="*/ 778 w 2276"/>
              <a:gd name="T83" fmla="*/ 3047 h 3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76" h="3229">
                <a:moveTo>
                  <a:pt x="0" y="3047"/>
                </a:moveTo>
                <a:lnTo>
                  <a:pt x="0" y="3060"/>
                </a:lnTo>
                <a:lnTo>
                  <a:pt x="778" y="3060"/>
                </a:lnTo>
                <a:lnTo>
                  <a:pt x="778" y="3053"/>
                </a:lnTo>
                <a:lnTo>
                  <a:pt x="772" y="3053"/>
                </a:lnTo>
                <a:lnTo>
                  <a:pt x="772" y="3222"/>
                </a:lnTo>
                <a:lnTo>
                  <a:pt x="778" y="3229"/>
                </a:lnTo>
                <a:lnTo>
                  <a:pt x="2269" y="3229"/>
                </a:lnTo>
                <a:lnTo>
                  <a:pt x="2276" y="3222"/>
                </a:lnTo>
                <a:lnTo>
                  <a:pt x="2276" y="2781"/>
                </a:lnTo>
                <a:lnTo>
                  <a:pt x="2269" y="2775"/>
                </a:lnTo>
                <a:lnTo>
                  <a:pt x="1795" y="2775"/>
                </a:lnTo>
                <a:lnTo>
                  <a:pt x="1789" y="2781"/>
                </a:lnTo>
                <a:lnTo>
                  <a:pt x="1789" y="2951"/>
                </a:lnTo>
                <a:lnTo>
                  <a:pt x="1795" y="2951"/>
                </a:lnTo>
                <a:lnTo>
                  <a:pt x="1795" y="2945"/>
                </a:lnTo>
                <a:lnTo>
                  <a:pt x="1592" y="2945"/>
                </a:lnTo>
                <a:lnTo>
                  <a:pt x="1592" y="2951"/>
                </a:lnTo>
                <a:lnTo>
                  <a:pt x="1598" y="2951"/>
                </a:lnTo>
                <a:lnTo>
                  <a:pt x="1598" y="2612"/>
                </a:lnTo>
                <a:lnTo>
                  <a:pt x="1592" y="2612"/>
                </a:lnTo>
                <a:lnTo>
                  <a:pt x="1592" y="2619"/>
                </a:lnTo>
                <a:lnTo>
                  <a:pt x="2269" y="2619"/>
                </a:lnTo>
                <a:lnTo>
                  <a:pt x="2276" y="2612"/>
                </a:lnTo>
                <a:lnTo>
                  <a:pt x="2276" y="2172"/>
                </a:lnTo>
                <a:lnTo>
                  <a:pt x="2269" y="2166"/>
                </a:lnTo>
                <a:lnTo>
                  <a:pt x="1795" y="2166"/>
                </a:lnTo>
                <a:lnTo>
                  <a:pt x="1789" y="2172"/>
                </a:lnTo>
                <a:lnTo>
                  <a:pt x="1789" y="2342"/>
                </a:lnTo>
                <a:lnTo>
                  <a:pt x="1795" y="2342"/>
                </a:lnTo>
                <a:lnTo>
                  <a:pt x="1795" y="2336"/>
                </a:lnTo>
                <a:lnTo>
                  <a:pt x="1592" y="2336"/>
                </a:lnTo>
                <a:lnTo>
                  <a:pt x="1592" y="2342"/>
                </a:lnTo>
                <a:lnTo>
                  <a:pt x="1598" y="2342"/>
                </a:lnTo>
                <a:lnTo>
                  <a:pt x="1598" y="2003"/>
                </a:lnTo>
                <a:lnTo>
                  <a:pt x="1592" y="1997"/>
                </a:lnTo>
                <a:lnTo>
                  <a:pt x="1321" y="1997"/>
                </a:lnTo>
                <a:lnTo>
                  <a:pt x="1321" y="2003"/>
                </a:lnTo>
                <a:lnTo>
                  <a:pt x="1328" y="2003"/>
                </a:lnTo>
                <a:lnTo>
                  <a:pt x="1328" y="6"/>
                </a:lnTo>
                <a:lnTo>
                  <a:pt x="1321" y="6"/>
                </a:lnTo>
                <a:lnTo>
                  <a:pt x="1321" y="12"/>
                </a:lnTo>
                <a:lnTo>
                  <a:pt x="1524" y="12"/>
                </a:lnTo>
                <a:lnTo>
                  <a:pt x="1524" y="0"/>
                </a:lnTo>
                <a:lnTo>
                  <a:pt x="1321" y="0"/>
                </a:lnTo>
                <a:lnTo>
                  <a:pt x="1315" y="6"/>
                </a:lnTo>
                <a:lnTo>
                  <a:pt x="1315" y="2003"/>
                </a:lnTo>
                <a:lnTo>
                  <a:pt x="1321" y="2010"/>
                </a:lnTo>
                <a:lnTo>
                  <a:pt x="1592" y="2010"/>
                </a:lnTo>
                <a:lnTo>
                  <a:pt x="1592" y="2003"/>
                </a:lnTo>
                <a:lnTo>
                  <a:pt x="1586" y="2003"/>
                </a:lnTo>
                <a:lnTo>
                  <a:pt x="1586" y="2342"/>
                </a:lnTo>
                <a:lnTo>
                  <a:pt x="1592" y="2349"/>
                </a:lnTo>
                <a:lnTo>
                  <a:pt x="1795" y="2349"/>
                </a:lnTo>
                <a:lnTo>
                  <a:pt x="1802" y="2342"/>
                </a:lnTo>
                <a:lnTo>
                  <a:pt x="1802" y="2172"/>
                </a:lnTo>
                <a:lnTo>
                  <a:pt x="1795" y="2172"/>
                </a:lnTo>
                <a:lnTo>
                  <a:pt x="1795" y="2179"/>
                </a:lnTo>
                <a:lnTo>
                  <a:pt x="2269" y="2179"/>
                </a:lnTo>
                <a:lnTo>
                  <a:pt x="2269" y="2172"/>
                </a:lnTo>
                <a:lnTo>
                  <a:pt x="2264" y="2172"/>
                </a:lnTo>
                <a:lnTo>
                  <a:pt x="2264" y="2612"/>
                </a:lnTo>
                <a:lnTo>
                  <a:pt x="2269" y="2612"/>
                </a:lnTo>
                <a:lnTo>
                  <a:pt x="2269" y="2607"/>
                </a:lnTo>
                <a:lnTo>
                  <a:pt x="1592" y="2607"/>
                </a:lnTo>
                <a:lnTo>
                  <a:pt x="1586" y="2612"/>
                </a:lnTo>
                <a:lnTo>
                  <a:pt x="1586" y="2951"/>
                </a:lnTo>
                <a:lnTo>
                  <a:pt x="1592" y="2958"/>
                </a:lnTo>
                <a:lnTo>
                  <a:pt x="1795" y="2958"/>
                </a:lnTo>
                <a:lnTo>
                  <a:pt x="1802" y="2951"/>
                </a:lnTo>
                <a:lnTo>
                  <a:pt x="1802" y="2781"/>
                </a:lnTo>
                <a:lnTo>
                  <a:pt x="1795" y="2781"/>
                </a:lnTo>
                <a:lnTo>
                  <a:pt x="1795" y="2788"/>
                </a:lnTo>
                <a:lnTo>
                  <a:pt x="2269" y="2788"/>
                </a:lnTo>
                <a:lnTo>
                  <a:pt x="2269" y="2781"/>
                </a:lnTo>
                <a:lnTo>
                  <a:pt x="2264" y="2781"/>
                </a:lnTo>
                <a:lnTo>
                  <a:pt x="2264" y="3222"/>
                </a:lnTo>
                <a:lnTo>
                  <a:pt x="2269" y="3222"/>
                </a:lnTo>
                <a:lnTo>
                  <a:pt x="2269" y="3216"/>
                </a:lnTo>
                <a:lnTo>
                  <a:pt x="778" y="3216"/>
                </a:lnTo>
                <a:lnTo>
                  <a:pt x="778" y="3222"/>
                </a:lnTo>
                <a:lnTo>
                  <a:pt x="785" y="3222"/>
                </a:lnTo>
                <a:lnTo>
                  <a:pt x="785" y="3053"/>
                </a:lnTo>
                <a:lnTo>
                  <a:pt x="778" y="3047"/>
                </a:lnTo>
                <a:lnTo>
                  <a:pt x="0" y="3047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3" name="Freeform 308"/>
          <p:cNvSpPr>
            <a:spLocks/>
          </p:cNvSpPr>
          <p:nvPr/>
        </p:nvSpPr>
        <p:spPr bwMode="auto">
          <a:xfrm>
            <a:off x="3871626" y="449225"/>
            <a:ext cx="1204913" cy="600075"/>
          </a:xfrm>
          <a:custGeom>
            <a:avLst/>
            <a:gdLst>
              <a:gd name="T0" fmla="*/ 13 w 759"/>
              <a:gd name="T1" fmla="*/ 378 h 378"/>
              <a:gd name="T2" fmla="*/ 20 w 759"/>
              <a:gd name="T3" fmla="*/ 303 h 378"/>
              <a:gd name="T4" fmla="*/ 42 w 759"/>
              <a:gd name="T5" fmla="*/ 233 h 378"/>
              <a:gd name="T6" fmla="*/ 40 w 759"/>
              <a:gd name="T7" fmla="*/ 238 h 378"/>
              <a:gd name="T8" fmla="*/ 35 w 759"/>
              <a:gd name="T9" fmla="*/ 233 h 378"/>
              <a:gd name="T10" fmla="*/ 56 w 759"/>
              <a:gd name="T11" fmla="*/ 204 h 378"/>
              <a:gd name="T12" fmla="*/ 97 w 759"/>
              <a:gd name="T13" fmla="*/ 145 h 378"/>
              <a:gd name="T14" fmla="*/ 146 w 759"/>
              <a:gd name="T15" fmla="*/ 96 h 378"/>
              <a:gd name="T16" fmla="*/ 205 w 759"/>
              <a:gd name="T17" fmla="*/ 55 h 378"/>
              <a:gd name="T18" fmla="*/ 234 w 759"/>
              <a:gd name="T19" fmla="*/ 34 h 378"/>
              <a:gd name="T20" fmla="*/ 239 w 759"/>
              <a:gd name="T21" fmla="*/ 39 h 378"/>
              <a:gd name="T22" fmla="*/ 234 w 759"/>
              <a:gd name="T23" fmla="*/ 41 h 378"/>
              <a:gd name="T24" fmla="*/ 304 w 759"/>
              <a:gd name="T25" fmla="*/ 19 h 378"/>
              <a:gd name="T26" fmla="*/ 379 w 759"/>
              <a:gd name="T27" fmla="*/ 12 h 378"/>
              <a:gd name="T28" fmla="*/ 454 w 759"/>
              <a:gd name="T29" fmla="*/ 19 h 378"/>
              <a:gd name="T30" fmla="*/ 525 w 759"/>
              <a:gd name="T31" fmla="*/ 41 h 378"/>
              <a:gd name="T32" fmla="*/ 520 w 759"/>
              <a:gd name="T33" fmla="*/ 39 h 378"/>
              <a:gd name="T34" fmla="*/ 525 w 759"/>
              <a:gd name="T35" fmla="*/ 34 h 378"/>
              <a:gd name="T36" fmla="*/ 552 w 759"/>
              <a:gd name="T37" fmla="*/ 55 h 378"/>
              <a:gd name="T38" fmla="*/ 611 w 759"/>
              <a:gd name="T39" fmla="*/ 96 h 378"/>
              <a:gd name="T40" fmla="*/ 662 w 759"/>
              <a:gd name="T41" fmla="*/ 145 h 378"/>
              <a:gd name="T42" fmla="*/ 703 w 759"/>
              <a:gd name="T43" fmla="*/ 204 h 378"/>
              <a:gd name="T44" fmla="*/ 724 w 759"/>
              <a:gd name="T45" fmla="*/ 233 h 378"/>
              <a:gd name="T46" fmla="*/ 719 w 759"/>
              <a:gd name="T47" fmla="*/ 238 h 378"/>
              <a:gd name="T48" fmla="*/ 717 w 759"/>
              <a:gd name="T49" fmla="*/ 233 h 378"/>
              <a:gd name="T50" fmla="*/ 739 w 759"/>
              <a:gd name="T51" fmla="*/ 303 h 378"/>
              <a:gd name="T52" fmla="*/ 747 w 759"/>
              <a:gd name="T53" fmla="*/ 378 h 378"/>
              <a:gd name="T54" fmla="*/ 757 w 759"/>
              <a:gd name="T55" fmla="*/ 340 h 378"/>
              <a:gd name="T56" fmla="*/ 742 w 759"/>
              <a:gd name="T57" fmla="*/ 267 h 378"/>
              <a:gd name="T58" fmla="*/ 728 w 759"/>
              <a:gd name="T59" fmla="*/ 229 h 378"/>
              <a:gd name="T60" fmla="*/ 693 w 759"/>
              <a:gd name="T61" fmla="*/ 165 h 378"/>
              <a:gd name="T62" fmla="*/ 647 w 759"/>
              <a:gd name="T63" fmla="*/ 110 h 378"/>
              <a:gd name="T64" fmla="*/ 592 w 759"/>
              <a:gd name="T65" fmla="*/ 65 h 378"/>
              <a:gd name="T66" fmla="*/ 529 w 759"/>
              <a:gd name="T67" fmla="*/ 30 h 378"/>
              <a:gd name="T68" fmla="*/ 490 w 759"/>
              <a:gd name="T69" fmla="*/ 16 h 378"/>
              <a:gd name="T70" fmla="*/ 417 w 759"/>
              <a:gd name="T71" fmla="*/ 1 h 378"/>
              <a:gd name="T72" fmla="*/ 341 w 759"/>
              <a:gd name="T73" fmla="*/ 1 h 378"/>
              <a:gd name="T74" fmla="*/ 268 w 759"/>
              <a:gd name="T75" fmla="*/ 16 h 378"/>
              <a:gd name="T76" fmla="*/ 230 w 759"/>
              <a:gd name="T77" fmla="*/ 30 h 378"/>
              <a:gd name="T78" fmla="*/ 166 w 759"/>
              <a:gd name="T79" fmla="*/ 65 h 378"/>
              <a:gd name="T80" fmla="*/ 110 w 759"/>
              <a:gd name="T81" fmla="*/ 110 h 378"/>
              <a:gd name="T82" fmla="*/ 65 w 759"/>
              <a:gd name="T83" fmla="*/ 165 h 378"/>
              <a:gd name="T84" fmla="*/ 31 w 759"/>
              <a:gd name="T85" fmla="*/ 229 h 378"/>
              <a:gd name="T86" fmla="*/ 17 w 759"/>
              <a:gd name="T87" fmla="*/ 267 h 378"/>
              <a:gd name="T88" fmla="*/ 2 w 759"/>
              <a:gd name="T89" fmla="*/ 34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59" h="378">
                <a:moveTo>
                  <a:pt x="0" y="378"/>
                </a:moveTo>
                <a:lnTo>
                  <a:pt x="13" y="378"/>
                </a:lnTo>
                <a:lnTo>
                  <a:pt x="14" y="340"/>
                </a:lnTo>
                <a:lnTo>
                  <a:pt x="20" y="303"/>
                </a:lnTo>
                <a:lnTo>
                  <a:pt x="29" y="267"/>
                </a:lnTo>
                <a:lnTo>
                  <a:pt x="42" y="233"/>
                </a:lnTo>
                <a:lnTo>
                  <a:pt x="35" y="233"/>
                </a:lnTo>
                <a:lnTo>
                  <a:pt x="40" y="238"/>
                </a:lnTo>
                <a:lnTo>
                  <a:pt x="42" y="233"/>
                </a:lnTo>
                <a:lnTo>
                  <a:pt x="35" y="233"/>
                </a:lnTo>
                <a:lnTo>
                  <a:pt x="40" y="238"/>
                </a:lnTo>
                <a:lnTo>
                  <a:pt x="56" y="204"/>
                </a:lnTo>
                <a:lnTo>
                  <a:pt x="75" y="174"/>
                </a:lnTo>
                <a:lnTo>
                  <a:pt x="97" y="145"/>
                </a:lnTo>
                <a:lnTo>
                  <a:pt x="120" y="119"/>
                </a:lnTo>
                <a:lnTo>
                  <a:pt x="146" y="96"/>
                </a:lnTo>
                <a:lnTo>
                  <a:pt x="175" y="74"/>
                </a:lnTo>
                <a:lnTo>
                  <a:pt x="205" y="55"/>
                </a:lnTo>
                <a:lnTo>
                  <a:pt x="239" y="39"/>
                </a:lnTo>
                <a:lnTo>
                  <a:pt x="234" y="34"/>
                </a:lnTo>
                <a:lnTo>
                  <a:pt x="234" y="41"/>
                </a:lnTo>
                <a:lnTo>
                  <a:pt x="239" y="39"/>
                </a:lnTo>
                <a:lnTo>
                  <a:pt x="234" y="34"/>
                </a:lnTo>
                <a:lnTo>
                  <a:pt x="234" y="41"/>
                </a:lnTo>
                <a:lnTo>
                  <a:pt x="268" y="29"/>
                </a:lnTo>
                <a:lnTo>
                  <a:pt x="304" y="19"/>
                </a:lnTo>
                <a:lnTo>
                  <a:pt x="341" y="14"/>
                </a:lnTo>
                <a:lnTo>
                  <a:pt x="379" y="12"/>
                </a:lnTo>
                <a:lnTo>
                  <a:pt x="417" y="14"/>
                </a:lnTo>
                <a:lnTo>
                  <a:pt x="454" y="19"/>
                </a:lnTo>
                <a:lnTo>
                  <a:pt x="490" y="29"/>
                </a:lnTo>
                <a:lnTo>
                  <a:pt x="525" y="41"/>
                </a:lnTo>
                <a:lnTo>
                  <a:pt x="525" y="34"/>
                </a:lnTo>
                <a:lnTo>
                  <a:pt x="520" y="39"/>
                </a:lnTo>
                <a:lnTo>
                  <a:pt x="525" y="41"/>
                </a:lnTo>
                <a:lnTo>
                  <a:pt x="525" y="34"/>
                </a:lnTo>
                <a:lnTo>
                  <a:pt x="520" y="39"/>
                </a:lnTo>
                <a:lnTo>
                  <a:pt x="552" y="55"/>
                </a:lnTo>
                <a:lnTo>
                  <a:pt x="582" y="74"/>
                </a:lnTo>
                <a:lnTo>
                  <a:pt x="611" y="96"/>
                </a:lnTo>
                <a:lnTo>
                  <a:pt x="638" y="119"/>
                </a:lnTo>
                <a:lnTo>
                  <a:pt x="662" y="145"/>
                </a:lnTo>
                <a:lnTo>
                  <a:pt x="684" y="174"/>
                </a:lnTo>
                <a:lnTo>
                  <a:pt x="703" y="204"/>
                </a:lnTo>
                <a:lnTo>
                  <a:pt x="719" y="238"/>
                </a:lnTo>
                <a:lnTo>
                  <a:pt x="724" y="233"/>
                </a:lnTo>
                <a:lnTo>
                  <a:pt x="717" y="233"/>
                </a:lnTo>
                <a:lnTo>
                  <a:pt x="719" y="238"/>
                </a:lnTo>
                <a:lnTo>
                  <a:pt x="724" y="233"/>
                </a:lnTo>
                <a:lnTo>
                  <a:pt x="717" y="233"/>
                </a:lnTo>
                <a:lnTo>
                  <a:pt x="729" y="267"/>
                </a:lnTo>
                <a:lnTo>
                  <a:pt x="739" y="303"/>
                </a:lnTo>
                <a:lnTo>
                  <a:pt x="744" y="340"/>
                </a:lnTo>
                <a:lnTo>
                  <a:pt x="747" y="378"/>
                </a:lnTo>
                <a:lnTo>
                  <a:pt x="759" y="378"/>
                </a:lnTo>
                <a:lnTo>
                  <a:pt x="757" y="340"/>
                </a:lnTo>
                <a:lnTo>
                  <a:pt x="751" y="303"/>
                </a:lnTo>
                <a:lnTo>
                  <a:pt x="742" y="267"/>
                </a:lnTo>
                <a:lnTo>
                  <a:pt x="729" y="233"/>
                </a:lnTo>
                <a:lnTo>
                  <a:pt x="728" y="229"/>
                </a:lnTo>
                <a:lnTo>
                  <a:pt x="712" y="195"/>
                </a:lnTo>
                <a:lnTo>
                  <a:pt x="693" y="165"/>
                </a:lnTo>
                <a:lnTo>
                  <a:pt x="671" y="136"/>
                </a:lnTo>
                <a:lnTo>
                  <a:pt x="647" y="110"/>
                </a:lnTo>
                <a:lnTo>
                  <a:pt x="621" y="86"/>
                </a:lnTo>
                <a:lnTo>
                  <a:pt x="592" y="65"/>
                </a:lnTo>
                <a:lnTo>
                  <a:pt x="562" y="46"/>
                </a:lnTo>
                <a:lnTo>
                  <a:pt x="529" y="30"/>
                </a:lnTo>
                <a:lnTo>
                  <a:pt x="525" y="29"/>
                </a:lnTo>
                <a:lnTo>
                  <a:pt x="490" y="16"/>
                </a:lnTo>
                <a:lnTo>
                  <a:pt x="454" y="7"/>
                </a:lnTo>
                <a:lnTo>
                  <a:pt x="417" y="1"/>
                </a:lnTo>
                <a:lnTo>
                  <a:pt x="379" y="0"/>
                </a:lnTo>
                <a:lnTo>
                  <a:pt x="341" y="1"/>
                </a:lnTo>
                <a:lnTo>
                  <a:pt x="304" y="7"/>
                </a:lnTo>
                <a:lnTo>
                  <a:pt x="268" y="16"/>
                </a:lnTo>
                <a:lnTo>
                  <a:pt x="234" y="29"/>
                </a:lnTo>
                <a:lnTo>
                  <a:pt x="230" y="30"/>
                </a:lnTo>
                <a:lnTo>
                  <a:pt x="196" y="46"/>
                </a:lnTo>
                <a:lnTo>
                  <a:pt x="166" y="65"/>
                </a:lnTo>
                <a:lnTo>
                  <a:pt x="137" y="86"/>
                </a:lnTo>
                <a:lnTo>
                  <a:pt x="110" y="110"/>
                </a:lnTo>
                <a:lnTo>
                  <a:pt x="87" y="136"/>
                </a:lnTo>
                <a:lnTo>
                  <a:pt x="65" y="165"/>
                </a:lnTo>
                <a:lnTo>
                  <a:pt x="47" y="195"/>
                </a:lnTo>
                <a:lnTo>
                  <a:pt x="31" y="229"/>
                </a:lnTo>
                <a:lnTo>
                  <a:pt x="29" y="233"/>
                </a:lnTo>
                <a:lnTo>
                  <a:pt x="17" y="267"/>
                </a:lnTo>
                <a:lnTo>
                  <a:pt x="7" y="303"/>
                </a:lnTo>
                <a:lnTo>
                  <a:pt x="2" y="340"/>
                </a:lnTo>
                <a:lnTo>
                  <a:pt x="0" y="378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4" name="Rectangle 309"/>
          <p:cNvSpPr>
            <a:spLocks noChangeArrowheads="1"/>
          </p:cNvSpPr>
          <p:nvPr/>
        </p:nvSpPr>
        <p:spPr bwMode="auto">
          <a:xfrm>
            <a:off x="3871626" y="1049300"/>
            <a:ext cx="20638" cy="161925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5" name="Rectangle 310"/>
          <p:cNvSpPr>
            <a:spLocks noChangeArrowheads="1"/>
          </p:cNvSpPr>
          <p:nvPr/>
        </p:nvSpPr>
        <p:spPr bwMode="auto">
          <a:xfrm>
            <a:off x="5057489" y="1049300"/>
            <a:ext cx="19050" cy="161925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6" name="Rectangle 311"/>
          <p:cNvSpPr>
            <a:spLocks noChangeArrowheads="1"/>
          </p:cNvSpPr>
          <p:nvPr/>
        </p:nvSpPr>
        <p:spPr bwMode="auto">
          <a:xfrm>
            <a:off x="4135151" y="1049300"/>
            <a:ext cx="33338" cy="161925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7" name="Rectangle 312"/>
          <p:cNvSpPr>
            <a:spLocks noChangeArrowheads="1"/>
          </p:cNvSpPr>
          <p:nvPr/>
        </p:nvSpPr>
        <p:spPr bwMode="auto">
          <a:xfrm>
            <a:off x="4779676" y="1049300"/>
            <a:ext cx="33338" cy="161925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8" name="Freeform 313"/>
          <p:cNvSpPr>
            <a:spLocks/>
          </p:cNvSpPr>
          <p:nvPr/>
        </p:nvSpPr>
        <p:spPr bwMode="auto">
          <a:xfrm>
            <a:off x="4085939" y="871500"/>
            <a:ext cx="374650" cy="84137"/>
          </a:xfrm>
          <a:custGeom>
            <a:avLst/>
            <a:gdLst>
              <a:gd name="T0" fmla="*/ 0 w 236"/>
              <a:gd name="T1" fmla="*/ 37 h 53"/>
              <a:gd name="T2" fmla="*/ 14 w 236"/>
              <a:gd name="T3" fmla="*/ 52 h 53"/>
              <a:gd name="T4" fmla="*/ 30 w 236"/>
              <a:gd name="T5" fmla="*/ 40 h 53"/>
              <a:gd name="T6" fmla="*/ 22 w 236"/>
              <a:gd name="T7" fmla="*/ 32 h 53"/>
              <a:gd name="T8" fmla="*/ 26 w 236"/>
              <a:gd name="T9" fmla="*/ 42 h 53"/>
              <a:gd name="T10" fmla="*/ 30 w 236"/>
              <a:gd name="T11" fmla="*/ 40 h 53"/>
              <a:gd name="T12" fmla="*/ 22 w 236"/>
              <a:gd name="T13" fmla="*/ 32 h 53"/>
              <a:gd name="T14" fmla="*/ 26 w 236"/>
              <a:gd name="T15" fmla="*/ 42 h 53"/>
              <a:gd name="T16" fmla="*/ 45 w 236"/>
              <a:gd name="T17" fmla="*/ 33 h 53"/>
              <a:gd name="T18" fmla="*/ 66 w 236"/>
              <a:gd name="T19" fmla="*/ 26 h 53"/>
              <a:gd name="T20" fmla="*/ 88 w 236"/>
              <a:gd name="T21" fmla="*/ 22 h 53"/>
              <a:gd name="T22" fmla="*/ 84 w 236"/>
              <a:gd name="T23" fmla="*/ 12 h 53"/>
              <a:gd name="T24" fmla="*/ 84 w 236"/>
              <a:gd name="T25" fmla="*/ 23 h 53"/>
              <a:gd name="T26" fmla="*/ 88 w 236"/>
              <a:gd name="T27" fmla="*/ 22 h 53"/>
              <a:gd name="T28" fmla="*/ 84 w 236"/>
              <a:gd name="T29" fmla="*/ 12 h 53"/>
              <a:gd name="T30" fmla="*/ 84 w 236"/>
              <a:gd name="T31" fmla="*/ 23 h 53"/>
              <a:gd name="T32" fmla="*/ 107 w 236"/>
              <a:gd name="T33" fmla="*/ 20 h 53"/>
              <a:gd name="T34" fmla="*/ 133 w 236"/>
              <a:gd name="T35" fmla="*/ 20 h 53"/>
              <a:gd name="T36" fmla="*/ 157 w 236"/>
              <a:gd name="T37" fmla="*/ 24 h 53"/>
              <a:gd name="T38" fmla="*/ 157 w 236"/>
              <a:gd name="T39" fmla="*/ 14 h 53"/>
              <a:gd name="T40" fmla="*/ 152 w 236"/>
              <a:gd name="T41" fmla="*/ 23 h 53"/>
              <a:gd name="T42" fmla="*/ 157 w 236"/>
              <a:gd name="T43" fmla="*/ 24 h 53"/>
              <a:gd name="T44" fmla="*/ 157 w 236"/>
              <a:gd name="T45" fmla="*/ 14 h 53"/>
              <a:gd name="T46" fmla="*/ 152 w 236"/>
              <a:gd name="T47" fmla="*/ 23 h 53"/>
              <a:gd name="T48" fmla="*/ 177 w 236"/>
              <a:gd name="T49" fmla="*/ 30 h 53"/>
              <a:gd name="T50" fmla="*/ 178 w 236"/>
              <a:gd name="T51" fmla="*/ 30 h 53"/>
              <a:gd name="T52" fmla="*/ 191 w 236"/>
              <a:gd name="T53" fmla="*/ 34 h 53"/>
              <a:gd name="T54" fmla="*/ 204 w 236"/>
              <a:gd name="T55" fmla="*/ 40 h 53"/>
              <a:gd name="T56" fmla="*/ 215 w 236"/>
              <a:gd name="T57" fmla="*/ 47 h 53"/>
              <a:gd name="T58" fmla="*/ 219 w 236"/>
              <a:gd name="T59" fmla="*/ 38 h 53"/>
              <a:gd name="T60" fmla="*/ 211 w 236"/>
              <a:gd name="T61" fmla="*/ 45 h 53"/>
              <a:gd name="T62" fmla="*/ 215 w 236"/>
              <a:gd name="T63" fmla="*/ 47 h 53"/>
              <a:gd name="T64" fmla="*/ 219 w 236"/>
              <a:gd name="T65" fmla="*/ 38 h 53"/>
              <a:gd name="T66" fmla="*/ 211 w 236"/>
              <a:gd name="T67" fmla="*/ 45 h 53"/>
              <a:gd name="T68" fmla="*/ 222 w 236"/>
              <a:gd name="T69" fmla="*/ 53 h 53"/>
              <a:gd name="T70" fmla="*/ 236 w 236"/>
              <a:gd name="T71" fmla="*/ 38 h 53"/>
              <a:gd name="T72" fmla="*/ 226 w 236"/>
              <a:gd name="T73" fmla="*/ 30 h 53"/>
              <a:gd name="T74" fmla="*/ 213 w 236"/>
              <a:gd name="T75" fmla="*/ 20 h 53"/>
              <a:gd name="T76" fmla="*/ 199 w 236"/>
              <a:gd name="T77" fmla="*/ 15 h 53"/>
              <a:gd name="T78" fmla="*/ 184 w 236"/>
              <a:gd name="T79" fmla="*/ 10 h 53"/>
              <a:gd name="T80" fmla="*/ 180 w 236"/>
              <a:gd name="T81" fmla="*/ 19 h 53"/>
              <a:gd name="T82" fmla="*/ 184 w 236"/>
              <a:gd name="T83" fmla="*/ 10 h 53"/>
              <a:gd name="T84" fmla="*/ 160 w 236"/>
              <a:gd name="T85" fmla="*/ 3 h 53"/>
              <a:gd name="T86" fmla="*/ 157 w 236"/>
              <a:gd name="T87" fmla="*/ 3 h 53"/>
              <a:gd name="T88" fmla="*/ 133 w 236"/>
              <a:gd name="T89" fmla="*/ 0 h 53"/>
              <a:gd name="T90" fmla="*/ 107 w 236"/>
              <a:gd name="T91" fmla="*/ 0 h 53"/>
              <a:gd name="T92" fmla="*/ 84 w 236"/>
              <a:gd name="T93" fmla="*/ 2 h 53"/>
              <a:gd name="T94" fmla="*/ 80 w 236"/>
              <a:gd name="T95" fmla="*/ 2 h 53"/>
              <a:gd name="T96" fmla="*/ 58 w 236"/>
              <a:gd name="T97" fmla="*/ 7 h 53"/>
              <a:gd name="T98" fmla="*/ 37 w 236"/>
              <a:gd name="T99" fmla="*/ 14 h 53"/>
              <a:gd name="T100" fmla="*/ 18 w 236"/>
              <a:gd name="T101" fmla="*/ 23 h 53"/>
              <a:gd name="T102" fmla="*/ 15 w 236"/>
              <a:gd name="T103" fmla="*/ 25 h 53"/>
              <a:gd name="T104" fmla="*/ 0 w 236"/>
              <a:gd name="T105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6" h="53">
                <a:moveTo>
                  <a:pt x="0" y="37"/>
                </a:moveTo>
                <a:lnTo>
                  <a:pt x="14" y="52"/>
                </a:lnTo>
                <a:lnTo>
                  <a:pt x="30" y="40"/>
                </a:lnTo>
                <a:lnTo>
                  <a:pt x="22" y="32"/>
                </a:lnTo>
                <a:lnTo>
                  <a:pt x="26" y="42"/>
                </a:lnTo>
                <a:lnTo>
                  <a:pt x="30" y="40"/>
                </a:lnTo>
                <a:lnTo>
                  <a:pt x="22" y="32"/>
                </a:lnTo>
                <a:lnTo>
                  <a:pt x="26" y="42"/>
                </a:lnTo>
                <a:lnTo>
                  <a:pt x="45" y="33"/>
                </a:lnTo>
                <a:lnTo>
                  <a:pt x="66" y="26"/>
                </a:lnTo>
                <a:lnTo>
                  <a:pt x="88" y="22"/>
                </a:lnTo>
                <a:lnTo>
                  <a:pt x="84" y="12"/>
                </a:lnTo>
                <a:lnTo>
                  <a:pt x="84" y="23"/>
                </a:lnTo>
                <a:lnTo>
                  <a:pt x="88" y="22"/>
                </a:lnTo>
                <a:lnTo>
                  <a:pt x="84" y="12"/>
                </a:lnTo>
                <a:lnTo>
                  <a:pt x="84" y="23"/>
                </a:lnTo>
                <a:lnTo>
                  <a:pt x="107" y="20"/>
                </a:lnTo>
                <a:lnTo>
                  <a:pt x="133" y="20"/>
                </a:lnTo>
                <a:lnTo>
                  <a:pt x="157" y="24"/>
                </a:lnTo>
                <a:lnTo>
                  <a:pt x="157" y="14"/>
                </a:lnTo>
                <a:lnTo>
                  <a:pt x="152" y="23"/>
                </a:lnTo>
                <a:lnTo>
                  <a:pt x="157" y="24"/>
                </a:lnTo>
                <a:lnTo>
                  <a:pt x="157" y="14"/>
                </a:lnTo>
                <a:lnTo>
                  <a:pt x="152" y="23"/>
                </a:lnTo>
                <a:lnTo>
                  <a:pt x="177" y="30"/>
                </a:lnTo>
                <a:lnTo>
                  <a:pt x="178" y="30"/>
                </a:lnTo>
                <a:lnTo>
                  <a:pt x="191" y="34"/>
                </a:lnTo>
                <a:lnTo>
                  <a:pt x="204" y="40"/>
                </a:lnTo>
                <a:lnTo>
                  <a:pt x="215" y="47"/>
                </a:lnTo>
                <a:lnTo>
                  <a:pt x="219" y="38"/>
                </a:lnTo>
                <a:lnTo>
                  <a:pt x="211" y="45"/>
                </a:lnTo>
                <a:lnTo>
                  <a:pt x="215" y="47"/>
                </a:lnTo>
                <a:lnTo>
                  <a:pt x="219" y="38"/>
                </a:lnTo>
                <a:lnTo>
                  <a:pt x="211" y="45"/>
                </a:lnTo>
                <a:lnTo>
                  <a:pt x="222" y="53"/>
                </a:lnTo>
                <a:lnTo>
                  <a:pt x="236" y="38"/>
                </a:lnTo>
                <a:lnTo>
                  <a:pt x="226" y="30"/>
                </a:lnTo>
                <a:lnTo>
                  <a:pt x="213" y="20"/>
                </a:lnTo>
                <a:lnTo>
                  <a:pt x="199" y="15"/>
                </a:lnTo>
                <a:lnTo>
                  <a:pt x="184" y="10"/>
                </a:lnTo>
                <a:lnTo>
                  <a:pt x="180" y="19"/>
                </a:lnTo>
                <a:lnTo>
                  <a:pt x="184" y="10"/>
                </a:lnTo>
                <a:lnTo>
                  <a:pt x="160" y="3"/>
                </a:lnTo>
                <a:lnTo>
                  <a:pt x="157" y="3"/>
                </a:lnTo>
                <a:lnTo>
                  <a:pt x="133" y="0"/>
                </a:lnTo>
                <a:lnTo>
                  <a:pt x="107" y="0"/>
                </a:lnTo>
                <a:lnTo>
                  <a:pt x="84" y="2"/>
                </a:lnTo>
                <a:lnTo>
                  <a:pt x="80" y="2"/>
                </a:lnTo>
                <a:lnTo>
                  <a:pt x="58" y="7"/>
                </a:lnTo>
                <a:lnTo>
                  <a:pt x="37" y="14"/>
                </a:lnTo>
                <a:lnTo>
                  <a:pt x="18" y="23"/>
                </a:lnTo>
                <a:lnTo>
                  <a:pt x="15" y="25"/>
                </a:lnTo>
                <a:lnTo>
                  <a:pt x="0" y="37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9" name="Freeform 314"/>
          <p:cNvSpPr>
            <a:spLocks/>
          </p:cNvSpPr>
          <p:nvPr/>
        </p:nvSpPr>
        <p:spPr bwMode="auto">
          <a:xfrm>
            <a:off x="4489164" y="871500"/>
            <a:ext cx="374650" cy="84137"/>
          </a:xfrm>
          <a:custGeom>
            <a:avLst/>
            <a:gdLst>
              <a:gd name="T0" fmla="*/ 0 w 236"/>
              <a:gd name="T1" fmla="*/ 37 h 53"/>
              <a:gd name="T2" fmla="*/ 14 w 236"/>
              <a:gd name="T3" fmla="*/ 52 h 53"/>
              <a:gd name="T4" fmla="*/ 29 w 236"/>
              <a:gd name="T5" fmla="*/ 40 h 53"/>
              <a:gd name="T6" fmla="*/ 22 w 236"/>
              <a:gd name="T7" fmla="*/ 32 h 53"/>
              <a:gd name="T8" fmla="*/ 26 w 236"/>
              <a:gd name="T9" fmla="*/ 42 h 53"/>
              <a:gd name="T10" fmla="*/ 29 w 236"/>
              <a:gd name="T11" fmla="*/ 40 h 53"/>
              <a:gd name="T12" fmla="*/ 22 w 236"/>
              <a:gd name="T13" fmla="*/ 32 h 53"/>
              <a:gd name="T14" fmla="*/ 26 w 236"/>
              <a:gd name="T15" fmla="*/ 42 h 53"/>
              <a:gd name="T16" fmla="*/ 44 w 236"/>
              <a:gd name="T17" fmla="*/ 33 h 53"/>
              <a:gd name="T18" fmla="*/ 65 w 236"/>
              <a:gd name="T19" fmla="*/ 26 h 53"/>
              <a:gd name="T20" fmla="*/ 88 w 236"/>
              <a:gd name="T21" fmla="*/ 22 h 53"/>
              <a:gd name="T22" fmla="*/ 85 w 236"/>
              <a:gd name="T23" fmla="*/ 12 h 53"/>
              <a:gd name="T24" fmla="*/ 85 w 236"/>
              <a:gd name="T25" fmla="*/ 23 h 53"/>
              <a:gd name="T26" fmla="*/ 88 w 236"/>
              <a:gd name="T27" fmla="*/ 22 h 53"/>
              <a:gd name="T28" fmla="*/ 85 w 236"/>
              <a:gd name="T29" fmla="*/ 12 h 53"/>
              <a:gd name="T30" fmla="*/ 85 w 236"/>
              <a:gd name="T31" fmla="*/ 23 h 53"/>
              <a:gd name="T32" fmla="*/ 109 w 236"/>
              <a:gd name="T33" fmla="*/ 20 h 53"/>
              <a:gd name="T34" fmla="*/ 133 w 236"/>
              <a:gd name="T35" fmla="*/ 20 h 53"/>
              <a:gd name="T36" fmla="*/ 158 w 236"/>
              <a:gd name="T37" fmla="*/ 24 h 53"/>
              <a:gd name="T38" fmla="*/ 158 w 236"/>
              <a:gd name="T39" fmla="*/ 14 h 53"/>
              <a:gd name="T40" fmla="*/ 153 w 236"/>
              <a:gd name="T41" fmla="*/ 23 h 53"/>
              <a:gd name="T42" fmla="*/ 158 w 236"/>
              <a:gd name="T43" fmla="*/ 24 h 53"/>
              <a:gd name="T44" fmla="*/ 158 w 236"/>
              <a:gd name="T45" fmla="*/ 14 h 53"/>
              <a:gd name="T46" fmla="*/ 153 w 236"/>
              <a:gd name="T47" fmla="*/ 23 h 53"/>
              <a:gd name="T48" fmla="*/ 177 w 236"/>
              <a:gd name="T49" fmla="*/ 30 h 53"/>
              <a:gd name="T50" fmla="*/ 180 w 236"/>
              <a:gd name="T51" fmla="*/ 30 h 53"/>
              <a:gd name="T52" fmla="*/ 178 w 236"/>
              <a:gd name="T53" fmla="*/ 30 h 53"/>
              <a:gd name="T54" fmla="*/ 191 w 236"/>
              <a:gd name="T55" fmla="*/ 34 h 53"/>
              <a:gd name="T56" fmla="*/ 204 w 236"/>
              <a:gd name="T57" fmla="*/ 40 h 53"/>
              <a:gd name="T58" fmla="*/ 215 w 236"/>
              <a:gd name="T59" fmla="*/ 47 h 53"/>
              <a:gd name="T60" fmla="*/ 219 w 236"/>
              <a:gd name="T61" fmla="*/ 38 h 53"/>
              <a:gd name="T62" fmla="*/ 212 w 236"/>
              <a:gd name="T63" fmla="*/ 45 h 53"/>
              <a:gd name="T64" fmla="*/ 215 w 236"/>
              <a:gd name="T65" fmla="*/ 47 h 53"/>
              <a:gd name="T66" fmla="*/ 219 w 236"/>
              <a:gd name="T67" fmla="*/ 38 h 53"/>
              <a:gd name="T68" fmla="*/ 212 w 236"/>
              <a:gd name="T69" fmla="*/ 45 h 53"/>
              <a:gd name="T70" fmla="*/ 221 w 236"/>
              <a:gd name="T71" fmla="*/ 53 h 53"/>
              <a:gd name="T72" fmla="*/ 236 w 236"/>
              <a:gd name="T73" fmla="*/ 38 h 53"/>
              <a:gd name="T74" fmla="*/ 227 w 236"/>
              <a:gd name="T75" fmla="*/ 30 h 53"/>
              <a:gd name="T76" fmla="*/ 223 w 236"/>
              <a:gd name="T77" fmla="*/ 27 h 53"/>
              <a:gd name="T78" fmla="*/ 212 w 236"/>
              <a:gd name="T79" fmla="*/ 20 h 53"/>
              <a:gd name="T80" fmla="*/ 199 w 236"/>
              <a:gd name="T81" fmla="*/ 15 h 53"/>
              <a:gd name="T82" fmla="*/ 184 w 236"/>
              <a:gd name="T83" fmla="*/ 10 h 53"/>
              <a:gd name="T84" fmla="*/ 181 w 236"/>
              <a:gd name="T85" fmla="*/ 19 h 53"/>
              <a:gd name="T86" fmla="*/ 184 w 236"/>
              <a:gd name="T87" fmla="*/ 10 h 53"/>
              <a:gd name="T88" fmla="*/ 161 w 236"/>
              <a:gd name="T89" fmla="*/ 3 h 53"/>
              <a:gd name="T90" fmla="*/ 158 w 236"/>
              <a:gd name="T91" fmla="*/ 3 h 53"/>
              <a:gd name="T92" fmla="*/ 133 w 236"/>
              <a:gd name="T93" fmla="*/ 0 h 53"/>
              <a:gd name="T94" fmla="*/ 109 w 236"/>
              <a:gd name="T95" fmla="*/ 0 h 53"/>
              <a:gd name="T96" fmla="*/ 85 w 236"/>
              <a:gd name="T97" fmla="*/ 2 h 53"/>
              <a:gd name="T98" fmla="*/ 80 w 236"/>
              <a:gd name="T99" fmla="*/ 2 h 53"/>
              <a:gd name="T100" fmla="*/ 57 w 236"/>
              <a:gd name="T101" fmla="*/ 7 h 53"/>
              <a:gd name="T102" fmla="*/ 36 w 236"/>
              <a:gd name="T103" fmla="*/ 14 h 53"/>
              <a:gd name="T104" fmla="*/ 18 w 236"/>
              <a:gd name="T105" fmla="*/ 23 h 53"/>
              <a:gd name="T106" fmla="*/ 14 w 236"/>
              <a:gd name="T107" fmla="*/ 25 h 53"/>
              <a:gd name="T108" fmla="*/ 0 w 236"/>
              <a:gd name="T10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6" h="53">
                <a:moveTo>
                  <a:pt x="0" y="37"/>
                </a:moveTo>
                <a:lnTo>
                  <a:pt x="14" y="52"/>
                </a:lnTo>
                <a:lnTo>
                  <a:pt x="29" y="40"/>
                </a:lnTo>
                <a:lnTo>
                  <a:pt x="22" y="32"/>
                </a:lnTo>
                <a:lnTo>
                  <a:pt x="26" y="42"/>
                </a:lnTo>
                <a:lnTo>
                  <a:pt x="29" y="40"/>
                </a:lnTo>
                <a:lnTo>
                  <a:pt x="22" y="32"/>
                </a:lnTo>
                <a:lnTo>
                  <a:pt x="26" y="42"/>
                </a:lnTo>
                <a:lnTo>
                  <a:pt x="44" y="33"/>
                </a:lnTo>
                <a:lnTo>
                  <a:pt x="65" y="26"/>
                </a:lnTo>
                <a:lnTo>
                  <a:pt x="88" y="22"/>
                </a:lnTo>
                <a:lnTo>
                  <a:pt x="85" y="12"/>
                </a:lnTo>
                <a:lnTo>
                  <a:pt x="85" y="23"/>
                </a:lnTo>
                <a:lnTo>
                  <a:pt x="88" y="22"/>
                </a:lnTo>
                <a:lnTo>
                  <a:pt x="85" y="12"/>
                </a:lnTo>
                <a:lnTo>
                  <a:pt x="85" y="23"/>
                </a:lnTo>
                <a:lnTo>
                  <a:pt x="109" y="20"/>
                </a:lnTo>
                <a:lnTo>
                  <a:pt x="133" y="20"/>
                </a:lnTo>
                <a:lnTo>
                  <a:pt x="158" y="24"/>
                </a:lnTo>
                <a:lnTo>
                  <a:pt x="158" y="14"/>
                </a:lnTo>
                <a:lnTo>
                  <a:pt x="153" y="23"/>
                </a:lnTo>
                <a:lnTo>
                  <a:pt x="158" y="24"/>
                </a:lnTo>
                <a:lnTo>
                  <a:pt x="158" y="14"/>
                </a:lnTo>
                <a:lnTo>
                  <a:pt x="153" y="23"/>
                </a:lnTo>
                <a:lnTo>
                  <a:pt x="177" y="30"/>
                </a:lnTo>
                <a:lnTo>
                  <a:pt x="180" y="30"/>
                </a:lnTo>
                <a:lnTo>
                  <a:pt x="178" y="30"/>
                </a:lnTo>
                <a:lnTo>
                  <a:pt x="191" y="34"/>
                </a:lnTo>
                <a:lnTo>
                  <a:pt x="204" y="40"/>
                </a:lnTo>
                <a:lnTo>
                  <a:pt x="215" y="47"/>
                </a:lnTo>
                <a:lnTo>
                  <a:pt x="219" y="38"/>
                </a:lnTo>
                <a:lnTo>
                  <a:pt x="212" y="45"/>
                </a:lnTo>
                <a:lnTo>
                  <a:pt x="215" y="47"/>
                </a:lnTo>
                <a:lnTo>
                  <a:pt x="219" y="38"/>
                </a:lnTo>
                <a:lnTo>
                  <a:pt x="212" y="45"/>
                </a:lnTo>
                <a:lnTo>
                  <a:pt x="221" y="53"/>
                </a:lnTo>
                <a:lnTo>
                  <a:pt x="236" y="38"/>
                </a:lnTo>
                <a:lnTo>
                  <a:pt x="227" y="30"/>
                </a:lnTo>
                <a:lnTo>
                  <a:pt x="223" y="27"/>
                </a:lnTo>
                <a:lnTo>
                  <a:pt x="212" y="20"/>
                </a:lnTo>
                <a:lnTo>
                  <a:pt x="199" y="15"/>
                </a:lnTo>
                <a:lnTo>
                  <a:pt x="184" y="10"/>
                </a:lnTo>
                <a:lnTo>
                  <a:pt x="181" y="19"/>
                </a:lnTo>
                <a:lnTo>
                  <a:pt x="184" y="10"/>
                </a:lnTo>
                <a:lnTo>
                  <a:pt x="161" y="3"/>
                </a:lnTo>
                <a:lnTo>
                  <a:pt x="158" y="3"/>
                </a:lnTo>
                <a:lnTo>
                  <a:pt x="133" y="0"/>
                </a:lnTo>
                <a:lnTo>
                  <a:pt x="109" y="0"/>
                </a:lnTo>
                <a:lnTo>
                  <a:pt x="85" y="2"/>
                </a:lnTo>
                <a:lnTo>
                  <a:pt x="80" y="2"/>
                </a:lnTo>
                <a:lnTo>
                  <a:pt x="57" y="7"/>
                </a:lnTo>
                <a:lnTo>
                  <a:pt x="36" y="14"/>
                </a:lnTo>
                <a:lnTo>
                  <a:pt x="18" y="23"/>
                </a:lnTo>
                <a:lnTo>
                  <a:pt x="14" y="25"/>
                </a:lnTo>
                <a:lnTo>
                  <a:pt x="0" y="37"/>
                </a:lnTo>
                <a:close/>
              </a:path>
            </a:pathLst>
          </a:custGeom>
          <a:solidFill>
            <a:srgbClr val="404040"/>
          </a:solidFill>
          <a:ln w="0">
            <a:solidFill>
              <a:srgbClr val="4040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0" name="Rectangle 315"/>
          <p:cNvSpPr>
            <a:spLocks noChangeArrowheads="1"/>
          </p:cNvSpPr>
          <p:nvPr/>
        </p:nvSpPr>
        <p:spPr bwMode="auto">
          <a:xfrm>
            <a:off x="4447889" y="923887"/>
            <a:ext cx="52388" cy="33337"/>
          </a:xfrm>
          <a:prstGeom prst="rect">
            <a:avLst/>
          </a:prstGeom>
          <a:solidFill>
            <a:srgbClr val="404040"/>
          </a:solidFill>
          <a:ln w="0">
            <a:solidFill>
              <a:srgbClr val="40404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1" name="Line 316"/>
          <p:cNvSpPr>
            <a:spLocks noChangeShapeType="1"/>
          </p:cNvSpPr>
          <p:nvPr/>
        </p:nvSpPr>
        <p:spPr bwMode="auto">
          <a:xfrm flipV="1">
            <a:off x="4473289" y="941350"/>
            <a:ext cx="0" cy="322262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78" name="Line 70"/>
          <p:cNvSpPr>
            <a:spLocks noChangeShapeType="1"/>
          </p:cNvSpPr>
          <p:nvPr/>
        </p:nvSpPr>
        <p:spPr bwMode="auto">
          <a:xfrm flipV="1">
            <a:off x="4392326" y="5345869"/>
            <a:ext cx="0" cy="214313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79" name="テキスト ボックス 378"/>
          <p:cNvSpPr txBox="1"/>
          <p:nvPr/>
        </p:nvSpPr>
        <p:spPr>
          <a:xfrm>
            <a:off x="1293249" y="3384824"/>
            <a:ext cx="2225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Platform (14 K)</a:t>
            </a:r>
          </a:p>
          <a:p>
            <a:r>
              <a:rPr lang="en-US" altLang="ja-JP" sz="2000" b="1" dirty="0" smtClean="0">
                <a:solidFill>
                  <a:prstClr val="black"/>
                </a:solidFill>
              </a:rPr>
              <a:t>Upper mass (15 K)</a:t>
            </a:r>
          </a:p>
          <a:p>
            <a:r>
              <a:rPr lang="en-US" altLang="ja-JP" sz="2000" b="1" dirty="0" smtClean="0">
                <a:solidFill>
                  <a:prstClr val="black"/>
                </a:solidFill>
              </a:rPr>
              <a:t>Mirror (20 K)</a:t>
            </a:r>
          </a:p>
        </p:txBody>
      </p:sp>
      <p:cxnSp>
        <p:nvCxnSpPr>
          <p:cNvPr id="380" name="直線矢印コネクタ 379"/>
          <p:cNvCxnSpPr>
            <a:stCxn id="388" idx="1"/>
          </p:cNvCxnSpPr>
          <p:nvPr/>
        </p:nvCxnSpPr>
        <p:spPr>
          <a:xfrm flipH="1">
            <a:off x="4919356" y="3891822"/>
            <a:ext cx="750615" cy="574482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直線矢印コネクタ 381"/>
          <p:cNvCxnSpPr/>
          <p:nvPr/>
        </p:nvCxnSpPr>
        <p:spPr>
          <a:xfrm flipH="1">
            <a:off x="4262088" y="4186410"/>
            <a:ext cx="1422616" cy="835909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直線矢印コネクタ 383"/>
          <p:cNvCxnSpPr/>
          <p:nvPr/>
        </p:nvCxnSpPr>
        <p:spPr>
          <a:xfrm flipH="1">
            <a:off x="4624787" y="3580482"/>
            <a:ext cx="1081950" cy="999876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テキスト ボックス 386"/>
          <p:cNvSpPr txBox="1"/>
          <p:nvPr/>
        </p:nvSpPr>
        <p:spPr>
          <a:xfrm>
            <a:off x="6205794" y="4347464"/>
            <a:ext cx="1394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>
                <a:solidFill>
                  <a:prstClr val="black"/>
                </a:solidFill>
              </a:rPr>
              <a:t>Cryocooler</a:t>
            </a:r>
            <a:endParaRPr lang="en-US" altLang="ja-JP" sz="2000" b="1" dirty="0" smtClean="0">
              <a:solidFill>
                <a:prstClr val="black"/>
              </a:solidFill>
            </a:endParaRPr>
          </a:p>
          <a:p>
            <a:endParaRPr lang="en-US" altLang="ja-JP" sz="2000" b="1" dirty="0">
              <a:solidFill>
                <a:prstClr val="black"/>
              </a:solidFill>
            </a:endParaRPr>
          </a:p>
          <a:p>
            <a:endParaRPr lang="en-US" altLang="ja-JP" sz="2000" b="1" dirty="0" smtClean="0">
              <a:solidFill>
                <a:prstClr val="black"/>
              </a:solidFill>
            </a:endParaRPr>
          </a:p>
          <a:p>
            <a:r>
              <a:rPr lang="en-US" altLang="ja-JP" sz="2000" b="1" dirty="0" err="1" smtClean="0">
                <a:solidFill>
                  <a:prstClr val="black"/>
                </a:solidFill>
              </a:rPr>
              <a:t>Cryocooler</a:t>
            </a:r>
            <a:endParaRPr lang="en-US" altLang="ja-JP" sz="2000" b="1" dirty="0" smtClean="0">
              <a:solidFill>
                <a:prstClr val="black"/>
              </a:solidFill>
            </a:endParaRPr>
          </a:p>
        </p:txBody>
      </p:sp>
      <p:sp>
        <p:nvSpPr>
          <p:cNvPr id="388" name="テキスト ボックス 387"/>
          <p:cNvSpPr txBox="1"/>
          <p:nvPr/>
        </p:nvSpPr>
        <p:spPr>
          <a:xfrm>
            <a:off x="5669971" y="3383990"/>
            <a:ext cx="2225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Inner shield (8 K)</a:t>
            </a:r>
          </a:p>
          <a:p>
            <a:r>
              <a:rPr lang="en-US" altLang="ja-JP" sz="2000" b="1" dirty="0" smtClean="0">
                <a:solidFill>
                  <a:prstClr val="black"/>
                </a:solidFill>
              </a:rPr>
              <a:t>Outer shield (80 K)</a:t>
            </a:r>
          </a:p>
          <a:p>
            <a:r>
              <a:rPr lang="en-US" altLang="ja-JP" sz="2000" b="1" dirty="0" smtClean="0">
                <a:solidFill>
                  <a:prstClr val="black"/>
                </a:solidFill>
              </a:rPr>
              <a:t>Heat link</a:t>
            </a:r>
          </a:p>
        </p:txBody>
      </p:sp>
      <p:sp>
        <p:nvSpPr>
          <p:cNvPr id="389" name="テキスト ボックス 388"/>
          <p:cNvSpPr txBox="1"/>
          <p:nvPr/>
        </p:nvSpPr>
        <p:spPr>
          <a:xfrm>
            <a:off x="1287430" y="4535489"/>
            <a:ext cx="1394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>
                <a:solidFill>
                  <a:prstClr val="black"/>
                </a:solidFill>
              </a:rPr>
              <a:t>Cryocooler</a:t>
            </a:r>
            <a:endParaRPr lang="en-US" altLang="ja-JP" sz="2000" b="1" dirty="0" smtClean="0">
              <a:solidFill>
                <a:prstClr val="black"/>
              </a:solidFill>
            </a:endParaRPr>
          </a:p>
        </p:txBody>
      </p:sp>
      <p:cxnSp>
        <p:nvCxnSpPr>
          <p:cNvPr id="390" name="直線矢印コネクタ 389"/>
          <p:cNvCxnSpPr/>
          <p:nvPr/>
        </p:nvCxnSpPr>
        <p:spPr>
          <a:xfrm>
            <a:off x="3095739" y="3602516"/>
            <a:ext cx="1189822" cy="1079653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直線矢印コネクタ 391"/>
          <p:cNvCxnSpPr>
            <a:endCxn id="180" idx="1"/>
          </p:cNvCxnSpPr>
          <p:nvPr/>
        </p:nvCxnSpPr>
        <p:spPr>
          <a:xfrm>
            <a:off x="3340544" y="3938458"/>
            <a:ext cx="916845" cy="1302637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テキスト ボックス 393"/>
          <p:cNvSpPr txBox="1"/>
          <p:nvPr/>
        </p:nvSpPr>
        <p:spPr>
          <a:xfrm>
            <a:off x="1329661" y="6053980"/>
            <a:ext cx="218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Beam tube shield</a:t>
            </a:r>
          </a:p>
        </p:txBody>
      </p:sp>
      <p:cxnSp>
        <p:nvCxnSpPr>
          <p:cNvPr id="395" name="直線矢印コネクタ 394"/>
          <p:cNvCxnSpPr/>
          <p:nvPr/>
        </p:nvCxnSpPr>
        <p:spPr>
          <a:xfrm flipV="1">
            <a:off x="3305060" y="5919742"/>
            <a:ext cx="219660" cy="348856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テキスト ボックス 397"/>
          <p:cNvSpPr txBox="1"/>
          <p:nvPr/>
        </p:nvSpPr>
        <p:spPr>
          <a:xfrm>
            <a:off x="844918" y="5448053"/>
            <a:ext cx="157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Main beam</a:t>
            </a:r>
          </a:p>
        </p:txBody>
      </p:sp>
      <p:cxnSp>
        <p:nvCxnSpPr>
          <p:cNvPr id="404" name="直線矢印コネクタ 403"/>
          <p:cNvCxnSpPr/>
          <p:nvPr/>
        </p:nvCxnSpPr>
        <p:spPr>
          <a:xfrm>
            <a:off x="2809301" y="4208443"/>
            <a:ext cx="1520329" cy="1333041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直線矢印コネクタ 409"/>
          <p:cNvCxnSpPr/>
          <p:nvPr/>
        </p:nvCxnSpPr>
        <p:spPr>
          <a:xfrm flipH="1">
            <a:off x="4789061" y="4186410"/>
            <a:ext cx="895643" cy="812039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6"/>
          <p:cNvSpPr>
            <a:spLocks noChangeArrowheads="1"/>
          </p:cNvSpPr>
          <p:nvPr/>
        </p:nvSpPr>
        <p:spPr bwMode="auto">
          <a:xfrm>
            <a:off x="4257389" y="5564150"/>
            <a:ext cx="269875" cy="214313"/>
          </a:xfrm>
          <a:prstGeom prst="rect">
            <a:avLst/>
          </a:prstGeom>
          <a:noFill/>
          <a:ln w="1905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4096011" cy="1164921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smtClean="0">
                <a:solidFill>
                  <a:srgbClr val="0000FF"/>
                </a:solidFill>
              </a:rPr>
              <a:t>Cryogenic system</a:t>
            </a:r>
            <a:endParaRPr kumimoji="1" lang="ja-JP" alt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307975"/>
            <a:ext cx="8529638" cy="1143000"/>
          </a:xfrm>
          <a:ln/>
        </p:spPr>
        <p:txBody>
          <a:bodyPr lIns="96437" tIns="0" rIns="115725" bIns="0"/>
          <a:lstStyle/>
          <a:p>
            <a:r>
              <a:rPr lang="en-US" altLang="ja-JP" sz="4800" dirty="0" smtClean="0">
                <a:latin typeface="Calibri" panose="020F0502020204030204" pitchFamily="34" charset="0"/>
              </a:rPr>
              <a:t>GW exists!</a:t>
            </a:r>
            <a:endParaRPr lang="ja-JP" altLang="en-US" sz="4800" dirty="0">
              <a:latin typeface="Calibri" panose="020F0502020204030204" pitchFamily="34" charset="0"/>
            </a:endParaRPr>
          </a:p>
        </p:txBody>
      </p:sp>
      <p:pic>
        <p:nvPicPr>
          <p:cNvPr id="3246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3" y="1625600"/>
            <a:ext cx="36798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5408613" y="6291263"/>
            <a:ext cx="3186112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spAutoFit/>
          </a:bodyPr>
          <a:lstStyle/>
          <a:p>
            <a:pPr defTabSz="642938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smtClean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Taylor et al., ApJ.345(1989) p435</a:t>
            </a:r>
            <a:endParaRPr kumimoji="0" lang="en-US" altLang="ja-JP" sz="2500" smtClean="0">
              <a:solidFill>
                <a:srgbClr val="000000"/>
              </a:solidFill>
              <a:latin typeface="ヒラギノ角ゴ Pro W6" charset="0"/>
              <a:sym typeface="ヒラギノ角ゴ Pro W6" charset="0"/>
            </a:endParaRP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138113" y="1504950"/>
            <a:ext cx="54054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l"/>
            </a:pPr>
            <a:r>
              <a:rPr lang="ja-JP" altLang="en-US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 </a:t>
            </a:r>
            <a:r>
              <a:rPr lang="en-US" altLang="ja-JP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PSR1913+16 found by </a:t>
            </a:r>
            <a:r>
              <a:rPr lang="en-US" altLang="ja-JP" sz="2800" b="1" dirty="0" err="1" smtClean="0">
                <a:solidFill>
                  <a:srgbClr val="000000"/>
                </a:solidFill>
                <a:latin typeface="ＭＳ Ｐゴシック" pitchFamily="50" charset="-128"/>
              </a:rPr>
              <a:t>Hulse</a:t>
            </a:r>
            <a:r>
              <a:rPr lang="en-US" altLang="ja-JP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 and Taylor</a:t>
            </a:r>
            <a:endParaRPr lang="en-US" altLang="ja-JP" sz="2800" b="1" dirty="0">
              <a:solidFill>
                <a:srgbClr val="000000"/>
              </a:solidFill>
              <a:latin typeface="ＭＳ Ｐゴシック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l"/>
            </a:pPr>
            <a:r>
              <a:rPr lang="ja-JP" altLang="en-US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 </a:t>
            </a:r>
            <a:r>
              <a:rPr lang="en-US" altLang="ja-JP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Period of rotation decreases by GW</a:t>
            </a:r>
            <a:endParaRPr lang="ja-JP" altLang="en-US" sz="2800" b="1" dirty="0" smtClean="0">
              <a:solidFill>
                <a:srgbClr val="000000"/>
              </a:solidFill>
              <a:latin typeface="ＭＳ Ｐゴシック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Char char="l"/>
            </a:pPr>
            <a:r>
              <a:rPr lang="ja-JP" altLang="en-US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 </a:t>
            </a:r>
            <a:r>
              <a:rPr lang="en-US" altLang="ja-JP" sz="2800" b="1" dirty="0" smtClean="0">
                <a:solidFill>
                  <a:srgbClr val="000000"/>
                </a:solidFill>
                <a:latin typeface="ＭＳ Ｐゴシック" pitchFamily="50" charset="-128"/>
              </a:rPr>
              <a:t>Nobel prize in 1993</a:t>
            </a:r>
            <a:endParaRPr lang="ja-JP" altLang="en-US" sz="2800" b="1" dirty="0" smtClean="0">
              <a:solidFill>
                <a:srgbClr val="000000"/>
              </a:solidFill>
              <a:latin typeface="ＭＳ Ｐゴシック" pitchFamily="50" charset="-128"/>
            </a:endParaRPr>
          </a:p>
        </p:txBody>
      </p:sp>
      <p:pic>
        <p:nvPicPr>
          <p:cNvPr id="324614" name="Picture 6" descr="nobelpr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771900"/>
            <a:ext cx="3860800" cy="294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712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05948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Sapphire Mirror</a:t>
            </a:r>
            <a:endParaRPr lang="ja-JP" altLang="ja-JP" b="1" dirty="0">
              <a:solidFill>
                <a:srgbClr val="0000FF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68625" y="5517232"/>
            <a:ext cx="7659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85"/>
            <a:r>
              <a:rPr lang="en-US" altLang="ja-JP" sz="2800" b="1" dirty="0" smtClean="0">
                <a:solidFill>
                  <a:prstClr val="black"/>
                </a:solidFill>
              </a:rPr>
              <a:t>Φ220mm, t 150mm, c-axis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pic>
        <p:nvPicPr>
          <p:cNvPr id="15" name="Picture 2" descr="\\133.11.143.101\My Documents\My Pictures\fig\重力波\装置準備の写真\サファイア\1207\2012-07-21_00-40-00_7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906" y="1196752"/>
            <a:ext cx="7303502" cy="411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3378456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Ultimate </a:t>
            </a:r>
            <a:r>
              <a:rPr kumimoji="1" lang="en-US" altLang="ja-JP" dirty="0" smtClean="0"/>
              <a:t>Sensitivity Limit of KAGRA</a:t>
            </a:r>
            <a:endParaRPr kumimoji="1" lang="ja-JP" altLang="en-US" dirty="0"/>
          </a:p>
        </p:txBody>
      </p:sp>
      <p:pic>
        <p:nvPicPr>
          <p:cNvPr id="3074" name="Picture 2" descr="C:\Users\Seiji Kawamura\Documents\データ\論文・雑誌・印刷物\本・一般雑誌\h_20120609\提出\Sensitivity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79" y="1602891"/>
            <a:ext cx="8923511" cy="48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>
          <a:xfrm>
            <a:off x="3769743" y="3821502"/>
            <a:ext cx="948906" cy="9489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41275" y="2579298"/>
            <a:ext cx="527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</a:rPr>
              <a:t>Beating the standard quantum limit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545457" y="2976113"/>
            <a:ext cx="465826" cy="854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308246" y="1729908"/>
            <a:ext cx="329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prstClr val="black"/>
                </a:solidFill>
              </a:rPr>
              <a:t>Duty factor: &gt; 80%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9287"/>
            <a:ext cx="8229600" cy="139352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Expected event rate for NS-NS coalescence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3626" y="1822508"/>
            <a:ext cx="91607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0" lang="en-US" altLang="ja-JP" sz="3600" b="1" kern="0" dirty="0" err="1" smtClean="0">
                <a:solidFill>
                  <a:prstClr val="black"/>
                </a:solidFill>
              </a:rPr>
              <a:t>Inspiral</a:t>
            </a:r>
            <a:r>
              <a:rPr kumimoji="0" lang="en-US" altLang="ja-JP" sz="3600" b="1" kern="0" dirty="0" smtClean="0">
                <a:solidFill>
                  <a:prstClr val="black"/>
                </a:solidFill>
              </a:rPr>
              <a:t> range: 176 </a:t>
            </a:r>
            <a:r>
              <a:rPr kumimoji="0" lang="en-US" altLang="ja-JP" sz="3600" b="1" kern="0" dirty="0" err="1" smtClean="0">
                <a:solidFill>
                  <a:prstClr val="black"/>
                </a:solidFill>
              </a:rPr>
              <a:t>Mpc</a:t>
            </a:r>
            <a:endParaRPr kumimoji="0" lang="en-US" altLang="ja-JP" sz="3600" b="1" kern="0" dirty="0" smtClean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kumimoji="0" lang="en-US" altLang="ja-JP" sz="3600" b="1" kern="0" dirty="0" smtClean="0">
                <a:solidFill>
                  <a:prstClr val="black"/>
                </a:solidFill>
              </a:rPr>
              <a:t>(the same definition as LIGO/Virgo)</a:t>
            </a:r>
          </a:p>
          <a:p>
            <a:pPr defTabSz="457200">
              <a:defRPr/>
            </a:pPr>
            <a:endParaRPr kumimoji="0" lang="en-US" altLang="ja-JP" sz="3600" b="1" kern="0" dirty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kumimoji="0" lang="en-US" altLang="ja-JP" sz="3600" b="1" kern="0" dirty="0" smtClean="0">
                <a:solidFill>
                  <a:prstClr val="black"/>
                </a:solidFill>
              </a:rPr>
              <a:t>Assuming </a:t>
            </a:r>
            <a:r>
              <a:rPr kumimoji="0" lang="en-US" altLang="ja-JP" sz="3600" b="1" kern="0" dirty="0" err="1" smtClean="0">
                <a:solidFill>
                  <a:prstClr val="black"/>
                </a:solidFill>
              </a:rPr>
              <a:t>Inspiral</a:t>
            </a:r>
            <a:r>
              <a:rPr kumimoji="0" lang="en-US" altLang="ja-JP" sz="3600" b="1" kern="0" dirty="0" smtClean="0">
                <a:solidFill>
                  <a:prstClr val="black"/>
                </a:solidFill>
              </a:rPr>
              <a:t> rate per galaxy: </a:t>
            </a:r>
            <a:r>
              <a:rPr kumimoji="0" lang="en-US" altLang="ja-JP" sz="3600" b="1" kern="0" dirty="0" smtClean="0">
                <a:solidFill>
                  <a:prstClr val="black"/>
                </a:solidFill>
                <a:sym typeface="Symbol"/>
              </a:rPr>
              <a:t></a:t>
            </a:r>
            <a:r>
              <a:rPr kumimoji="0" lang="en-US" altLang="ja-JP" sz="3600" b="1" kern="0" dirty="0" smtClean="0">
                <a:solidFill>
                  <a:prstClr val="black"/>
                </a:solidFill>
              </a:rPr>
              <a:t>100 Myr</a:t>
            </a:r>
            <a:r>
              <a:rPr kumimoji="0" lang="en-US" altLang="ja-JP" sz="3600" b="1" kern="0" baseline="30000" dirty="0" smtClean="0">
                <a:solidFill>
                  <a:prstClr val="black"/>
                </a:solidFill>
              </a:rPr>
              <a:t>-1</a:t>
            </a:r>
          </a:p>
          <a:p>
            <a:pPr defTabSz="457200">
              <a:defRPr/>
            </a:pPr>
            <a:endParaRPr kumimoji="0" lang="en-US" altLang="ja-JP" sz="3600" b="1" kern="0" dirty="0" smtClean="0">
              <a:solidFill>
                <a:prstClr val="black"/>
              </a:solidFill>
            </a:endParaRPr>
          </a:p>
          <a:p>
            <a:pPr defTabSz="457200">
              <a:defRPr/>
            </a:pPr>
            <a:endParaRPr kumimoji="0" lang="en-US" altLang="ja-JP" sz="3600" b="1" kern="0" dirty="0" smtClean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kumimoji="0" lang="en-US" altLang="ja-JP" sz="3600" b="1" kern="0" dirty="0" smtClean="0">
                <a:solidFill>
                  <a:prstClr val="black"/>
                </a:solidFill>
              </a:rPr>
              <a:t>Expected </a:t>
            </a:r>
            <a:r>
              <a:rPr kumimoji="0" lang="en-US" altLang="ja-JP" sz="3600" b="1" kern="0" dirty="0">
                <a:solidFill>
                  <a:prstClr val="black"/>
                </a:solidFill>
              </a:rPr>
              <a:t>event rate: </a:t>
            </a:r>
            <a:r>
              <a:rPr kumimoji="0" lang="en-US" altLang="ja-JP" sz="3600" b="1" kern="0" dirty="0">
                <a:solidFill>
                  <a:prstClr val="black"/>
                </a:solidFill>
                <a:sym typeface="Symbol"/>
              </a:rPr>
              <a:t></a:t>
            </a:r>
            <a:r>
              <a:rPr kumimoji="0" lang="en-US" altLang="ja-JP" sz="3600" b="1" kern="0" dirty="0">
                <a:solidFill>
                  <a:prstClr val="black"/>
                </a:solidFill>
              </a:rPr>
              <a:t>10 yr</a:t>
            </a:r>
            <a:r>
              <a:rPr kumimoji="0" lang="en-US" altLang="ja-JP" sz="3600" b="1" kern="0" baseline="30000" dirty="0">
                <a:solidFill>
                  <a:prstClr val="black"/>
                </a:solidFill>
              </a:rPr>
              <a:t>-1</a:t>
            </a:r>
          </a:p>
          <a:p>
            <a:pPr defTabSz="457200">
              <a:defRPr/>
            </a:pPr>
            <a:endParaRPr kumimoji="0" lang="en-US" altLang="ja-JP" sz="3600" b="1" kern="0" dirty="0" smtClean="0">
              <a:solidFill>
                <a:prstClr val="black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3770792" y="4420258"/>
            <a:ext cx="532263" cy="500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Other GW sources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351722"/>
            <a:ext cx="8548777" cy="5327374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BH-BH coalescence</a:t>
            </a:r>
            <a:r>
              <a:rPr kumimoji="1" lang="en-US" altLang="ja-JP" dirty="0" smtClean="0"/>
              <a:t>: e.g. 20 M</a:t>
            </a:r>
            <a:r>
              <a:rPr kumimoji="1" lang="en-US" altLang="ja-JP" baseline="-25000" dirty="0" smtClean="0">
                <a:latin typeface="Wingdings 2" panose="05020102010507070707" pitchFamily="18" charset="2"/>
                <a:sym typeface="Wingdings 2"/>
              </a:rPr>
              <a:t></a:t>
            </a:r>
            <a:r>
              <a:rPr kumimoji="1" lang="en-US" altLang="ja-JP" dirty="0" smtClean="0"/>
              <a:t> at 2 </a:t>
            </a:r>
            <a:r>
              <a:rPr kumimoji="1" lang="en-US" altLang="ja-JP" dirty="0" err="1" smtClean="0"/>
              <a:t>Gpc</a:t>
            </a:r>
            <a:r>
              <a:rPr kumimoji="1" lang="en-US" altLang="ja-JP" dirty="0" smtClean="0"/>
              <a:t>, 0.4</a:t>
            </a:r>
            <a:r>
              <a:rPr kumimoji="1" lang="en-US" altLang="ja-JP" dirty="0" smtClean="0">
                <a:sym typeface="Symbol"/>
              </a:rPr>
              <a:t>1000 </a:t>
            </a:r>
            <a:r>
              <a:rPr kumimoji="1" lang="en-US" altLang="ja-JP" dirty="0" smtClean="0"/>
              <a:t>events per year</a:t>
            </a:r>
          </a:p>
          <a:p>
            <a:r>
              <a:rPr lang="en-US" altLang="ja-JP" dirty="0" smtClean="0">
                <a:solidFill>
                  <a:srgbClr val="00B050"/>
                </a:solidFill>
              </a:rPr>
              <a:t>Quasi-normal mode of BH</a:t>
            </a:r>
            <a:r>
              <a:rPr lang="en-US" altLang="ja-JP" dirty="0" smtClean="0"/>
              <a:t>: e.g. 100</a:t>
            </a:r>
            <a:r>
              <a:rPr lang="en-US" altLang="ja-JP" dirty="0" smtClean="0">
                <a:sym typeface="Symbol"/>
              </a:rPr>
              <a:t></a:t>
            </a:r>
            <a:r>
              <a:rPr lang="en-US" altLang="ja-JP" dirty="0" smtClean="0"/>
              <a:t>300 </a:t>
            </a:r>
            <a:r>
              <a:rPr lang="en-US" altLang="ja-JP" dirty="0">
                <a:solidFill>
                  <a:prstClr val="black"/>
                </a:solidFill>
              </a:rPr>
              <a:t>M</a:t>
            </a:r>
            <a:r>
              <a:rPr lang="en-US" altLang="ja-JP" baseline="-25000" dirty="0">
                <a:solidFill>
                  <a:prstClr val="black"/>
                </a:solidFill>
                <a:latin typeface="Wingdings 2" panose="05020102010507070707" pitchFamily="18" charset="2"/>
                <a:sym typeface="Wingdings 2"/>
              </a:rPr>
              <a:t></a:t>
            </a:r>
            <a:r>
              <a:rPr lang="en-US" altLang="ja-JP" dirty="0" smtClean="0"/>
              <a:t> at 3 </a:t>
            </a:r>
            <a:r>
              <a:rPr lang="en-US" altLang="ja-JP" dirty="0" err="1" smtClean="0"/>
              <a:t>Gpc</a:t>
            </a:r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Supernova</a:t>
            </a:r>
            <a:r>
              <a:rPr kumimoji="1" lang="en-US" altLang="ja-JP" dirty="0" smtClean="0"/>
              <a:t>: Hopefully </a:t>
            </a:r>
            <a:r>
              <a:rPr kumimoji="1" lang="en-US" altLang="ja-JP" dirty="0" smtClean="0">
                <a:sym typeface="Symbol"/>
              </a:rPr>
              <a:t></a:t>
            </a:r>
            <a:r>
              <a:rPr kumimoji="1" lang="en-US" altLang="ja-JP" dirty="0" smtClean="0"/>
              <a:t>1 </a:t>
            </a:r>
            <a:r>
              <a:rPr kumimoji="1" lang="en-US" altLang="ja-JP" dirty="0" err="1" smtClean="0"/>
              <a:t>Mpc</a:t>
            </a:r>
            <a:r>
              <a:rPr lang="en-US" altLang="ja-JP" dirty="0"/>
              <a:t>, </a:t>
            </a:r>
            <a:r>
              <a:rPr lang="en-US" altLang="ja-JP" dirty="0" smtClean="0">
                <a:sym typeface="Symbol"/>
              </a:rPr>
              <a:t></a:t>
            </a:r>
            <a:r>
              <a:rPr lang="en-US" altLang="ja-JP" dirty="0" smtClean="0"/>
              <a:t>1 event </a:t>
            </a:r>
            <a:r>
              <a:rPr kumimoji="1" lang="en-US" altLang="ja-JP" dirty="0" smtClean="0"/>
              <a:t>per 30 years</a:t>
            </a:r>
          </a:p>
          <a:p>
            <a:r>
              <a:rPr lang="en-US" altLang="ja-JP" dirty="0" smtClean="0">
                <a:solidFill>
                  <a:srgbClr val="00B050"/>
                </a:solidFill>
              </a:rPr>
              <a:t>Pulsar</a:t>
            </a:r>
            <a:r>
              <a:rPr lang="en-US" altLang="ja-JP" dirty="0" smtClean="0"/>
              <a:t>: Crab and Vela, possibly other invisible pulsars</a:t>
            </a:r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Beginning of the Universe</a:t>
            </a:r>
            <a:r>
              <a:rPr kumimoji="1" lang="en-US" altLang="ja-JP" dirty="0" smtClean="0"/>
              <a:t>: non-standard model</a:t>
            </a:r>
          </a:p>
          <a:p>
            <a:r>
              <a:rPr lang="en-US" altLang="ja-JP" dirty="0" smtClean="0">
                <a:solidFill>
                  <a:srgbClr val="00B050"/>
                </a:solidFill>
              </a:rPr>
              <a:t>Unknown</a:t>
            </a:r>
            <a:r>
              <a:rPr lang="en-US" altLang="ja-JP" dirty="0" smtClean="0"/>
              <a:t>: Nature likes to surprise us.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82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60252" y="5519451"/>
            <a:ext cx="4872587" cy="133854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Shin-</a:t>
            </a:r>
            <a:r>
              <a:rPr lang="en-US" altLang="ja-JP" dirty="0" err="1" smtClean="0">
                <a:solidFill>
                  <a:schemeClr val="bg1"/>
                </a:solidFill>
              </a:rPr>
              <a:t>Atotsu</a:t>
            </a:r>
            <a:r>
              <a:rPr lang="en-US" altLang="ja-JP" dirty="0" smtClean="0">
                <a:solidFill>
                  <a:schemeClr val="bg1"/>
                </a:solidFill>
              </a:rPr>
              <a:t> entrance</a:t>
            </a:r>
            <a:r>
              <a:rPr lang="en-US" altLang="ja-JP" dirty="0">
                <a:solidFill>
                  <a:schemeClr val="bg1"/>
                </a:solidFill>
              </a:rPr>
              <a:t/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(2015.3.10)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92826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Central area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2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92826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Cryostat and shaft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332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Slope to the 2nd floor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332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2nd floor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2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17987" y="5825612"/>
            <a:ext cx="9026013" cy="1032388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Pre-stabilized laser (2015.3.10</a:t>
            </a:r>
            <a:r>
              <a:rPr lang="en-US" altLang="ja-JP" dirty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GW sources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1" y="1600200"/>
            <a:ext cx="4697896" cy="507056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Binary coalescence:</a:t>
            </a:r>
            <a:endParaRPr lang="en-US" altLang="ja-JP" dirty="0"/>
          </a:p>
          <a:p>
            <a:pPr lvl="1"/>
            <a:r>
              <a:rPr lang="en-US" altLang="ja-JP" dirty="0"/>
              <a:t>Neutron </a:t>
            </a:r>
            <a:r>
              <a:rPr lang="en-US" altLang="ja-JP" dirty="0" smtClean="0"/>
              <a:t>star</a:t>
            </a:r>
            <a:endParaRPr lang="en-US" altLang="ja-JP" dirty="0"/>
          </a:p>
          <a:p>
            <a:pPr lvl="1"/>
            <a:r>
              <a:rPr lang="en-US" altLang="ja-JP" dirty="0"/>
              <a:t>Black </a:t>
            </a:r>
            <a:r>
              <a:rPr lang="en-US" altLang="ja-JP" dirty="0" smtClean="0"/>
              <a:t>hole</a:t>
            </a:r>
            <a:endParaRPr lang="en-US" altLang="ja-JP" dirty="0"/>
          </a:p>
          <a:p>
            <a:r>
              <a:rPr lang="en-US" altLang="ja-JP" dirty="0" smtClean="0"/>
              <a:t>Burst:</a:t>
            </a:r>
          </a:p>
          <a:p>
            <a:pPr lvl="1"/>
            <a:r>
              <a:rPr lang="en-US" altLang="ja-JP" dirty="0" smtClean="0"/>
              <a:t>Supernovae</a:t>
            </a:r>
            <a:endParaRPr lang="en-US" altLang="ja-JP" dirty="0"/>
          </a:p>
          <a:p>
            <a:r>
              <a:rPr lang="en-US" altLang="ja-JP" dirty="0" smtClean="0"/>
              <a:t>Black hole </a:t>
            </a:r>
            <a:r>
              <a:rPr lang="en-US" altLang="ja-JP" dirty="0" err="1" smtClean="0"/>
              <a:t>ringdown</a:t>
            </a:r>
            <a:r>
              <a:rPr lang="en-US" altLang="ja-JP" dirty="0" smtClean="0"/>
              <a:t>:</a:t>
            </a:r>
            <a:endParaRPr lang="en-US" altLang="ja-JP" dirty="0"/>
          </a:p>
          <a:p>
            <a:r>
              <a:rPr lang="en-US" altLang="ja-JP" dirty="0" smtClean="0"/>
              <a:t>Continuous:</a:t>
            </a:r>
            <a:endParaRPr lang="en-US" altLang="ja-JP" dirty="0"/>
          </a:p>
          <a:p>
            <a:pPr lvl="1"/>
            <a:r>
              <a:rPr lang="en-US" altLang="ja-JP" dirty="0" smtClean="0"/>
              <a:t>Pulsar</a:t>
            </a:r>
            <a:endParaRPr lang="en-US" altLang="ja-JP" dirty="0"/>
          </a:p>
          <a:p>
            <a:pPr lvl="1"/>
            <a:r>
              <a:rPr lang="en-US" altLang="ja-JP" dirty="0" smtClean="0"/>
              <a:t>Binary</a:t>
            </a:r>
            <a:endParaRPr lang="en-US" altLang="ja-JP" dirty="0"/>
          </a:p>
          <a:p>
            <a:r>
              <a:rPr lang="en-US" altLang="ja-JP" dirty="0"/>
              <a:t>Stochastic Background</a:t>
            </a:r>
          </a:p>
          <a:p>
            <a:pPr lvl="1"/>
            <a:r>
              <a:rPr lang="en-US" altLang="ja-JP" dirty="0"/>
              <a:t>Early universe (i.e. Inflation)</a:t>
            </a:r>
          </a:p>
          <a:p>
            <a:pPr lvl="1"/>
            <a:r>
              <a:rPr lang="en-US" altLang="ja-JP" dirty="0"/>
              <a:t>Cosmic string</a:t>
            </a:r>
          </a:p>
          <a:p>
            <a:r>
              <a:rPr lang="en-US" altLang="ja-JP" dirty="0" smtClean="0"/>
              <a:t>Unknown</a:t>
            </a:r>
            <a:endParaRPr kumimoji="1" lang="ja-JP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4196" y="1674747"/>
            <a:ext cx="3092687" cy="885571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691" y="2814029"/>
            <a:ext cx="2315508" cy="17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279" y="4926913"/>
            <a:ext cx="2836522" cy="141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332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Vacuum chamber for beam splitter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332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Beam tubes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332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Control room in KAGRA research building (2015.6.17)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7086" y="0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Cryogenic suspension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7243-8844-4760-A166-15267937880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043697" y="1122218"/>
            <a:ext cx="5323086" cy="5735782"/>
            <a:chOff x="0" y="0"/>
            <a:chExt cx="3044" cy="3279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44" cy="3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2"/>
            <p:cNvSpPr>
              <a:spLocks noChangeShapeType="1"/>
            </p:cNvSpPr>
            <p:nvPr/>
          </p:nvSpPr>
          <p:spPr bwMode="auto">
            <a:xfrm rot="10800000" flipH="1">
              <a:off x="1828" y="1015"/>
              <a:ext cx="105" cy="55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 rot="10800000" flipH="1">
              <a:off x="2109" y="853"/>
              <a:ext cx="104" cy="56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 rot="10800000" flipH="1">
              <a:off x="2109" y="2493"/>
              <a:ext cx="104" cy="56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rot="10800000" flipH="1">
              <a:off x="1829" y="2664"/>
              <a:ext cx="104" cy="56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rot="10800000">
              <a:off x="1736" y="1011"/>
              <a:ext cx="98" cy="68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rot="10800000">
              <a:off x="2013" y="845"/>
              <a:ext cx="98" cy="67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rot="10800000">
              <a:off x="1740" y="2656"/>
              <a:ext cx="97" cy="67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rot="10800000">
              <a:off x="631" y="382"/>
              <a:ext cx="77" cy="39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rot="10800000">
              <a:off x="919" y="221"/>
              <a:ext cx="78" cy="39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rot="10800000" flipH="1">
              <a:off x="1749" y="2277"/>
              <a:ext cx="379" cy="246"/>
            </a:xfrm>
            <a:prstGeom prst="line">
              <a:avLst/>
            </a:prstGeom>
            <a:noFill/>
            <a:ln w="508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rot="10800000" flipH="1">
              <a:off x="1713" y="2525"/>
              <a:ext cx="36" cy="127"/>
            </a:xfrm>
            <a:prstGeom prst="line">
              <a:avLst/>
            </a:prstGeom>
            <a:noFill/>
            <a:ln w="508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3"/>
            <p:cNvSpPr>
              <a:spLocks/>
            </p:cNvSpPr>
            <p:nvPr/>
          </p:nvSpPr>
          <p:spPr bwMode="auto">
            <a:xfrm>
              <a:off x="420" y="2924"/>
              <a:ext cx="2618" cy="3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619" y="1653"/>
              <a:ext cx="767" cy="1199"/>
            </a:xfrm>
            <a:prstGeom prst="line">
              <a:avLst/>
            </a:prstGeom>
            <a:noFill/>
            <a:ln w="38100" cap="flat">
              <a:solidFill>
                <a:srgbClr val="FFFF3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15"/>
            <p:cNvSpPr>
              <a:spLocks/>
            </p:cNvSpPr>
            <p:nvPr/>
          </p:nvSpPr>
          <p:spPr bwMode="auto">
            <a:xfrm rot="3427678">
              <a:off x="811" y="1984"/>
              <a:ext cx="737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9pPr>
            </a:lstStyle>
            <a:p>
              <a:pPr algn="ctr"/>
              <a:r>
                <a:rPr lang="en-US" altLang="ja-JP" sz="2500">
                  <a:solidFill>
                    <a:srgbClr val="F3EB00"/>
                  </a:solidFill>
                </a:rPr>
                <a:t>22cm</a:t>
              </a: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6345715" y="3525397"/>
            <a:ext cx="2537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prstClr val="black"/>
                </a:solidFill>
              </a:rPr>
              <a:t>Sapphire mirror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cxnSp>
        <p:nvCxnSpPr>
          <p:cNvPr id="23" name="直線矢印コネクタ 22"/>
          <p:cNvCxnSpPr>
            <a:stCxn id="21" idx="1"/>
          </p:cNvCxnSpPr>
          <p:nvPr/>
        </p:nvCxnSpPr>
        <p:spPr>
          <a:xfrm flipH="1">
            <a:off x="5927078" y="3787007"/>
            <a:ext cx="418637" cy="34432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588086" y="2686280"/>
            <a:ext cx="228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prstClr val="black"/>
                </a:solidFill>
              </a:rPr>
              <a:t>Sapphire fiber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5616767" y="4726236"/>
            <a:ext cx="717932" cy="40578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32" idx="1"/>
          </p:cNvCxnSpPr>
          <p:nvPr/>
        </p:nvCxnSpPr>
        <p:spPr>
          <a:xfrm flipH="1" flipV="1">
            <a:off x="5934419" y="5515781"/>
            <a:ext cx="484741" cy="14960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 flipV="1">
            <a:off x="5833433" y="5745297"/>
            <a:ext cx="402114" cy="29194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5798547" y="2974554"/>
            <a:ext cx="767506" cy="40028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024391" y="5956453"/>
            <a:ext cx="2957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prstClr val="black"/>
                </a:solidFill>
              </a:rPr>
              <a:t>Sapphire nail head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19160" y="5403773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prstClr val="black"/>
                </a:solidFill>
              </a:rPr>
              <a:t>Indium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Bonding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63413" y="4256183"/>
            <a:ext cx="3080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prstClr val="black"/>
                </a:solidFill>
              </a:rPr>
              <a:t>Hydroxide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Catalysis</a:t>
            </a:r>
          </a:p>
          <a:p>
            <a:pPr algn="ctr"/>
            <a:r>
              <a:rPr lang="en-US" altLang="ja-JP" sz="2800" b="1" dirty="0" smtClean="0">
                <a:solidFill>
                  <a:prstClr val="black"/>
                </a:solidFill>
              </a:rPr>
              <a:t>Bonding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518314" y="1096179"/>
            <a:ext cx="2498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prstClr val="black"/>
                </a:solidFill>
              </a:rPr>
              <a:t>Sapphire spring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cxnSp>
        <p:nvCxnSpPr>
          <p:cNvPr id="38" name="直線矢印コネクタ 37"/>
          <p:cNvCxnSpPr>
            <a:stCxn id="37" idx="1"/>
          </p:cNvCxnSpPr>
          <p:nvPr/>
        </p:nvCxnSpPr>
        <p:spPr>
          <a:xfrm flipH="1">
            <a:off x="5328494" y="1357789"/>
            <a:ext cx="1189820" cy="77581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186972" y="1889394"/>
            <a:ext cx="2957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prstClr val="black"/>
                </a:solidFill>
              </a:rPr>
              <a:t>Sapphire nail head</a:t>
            </a:r>
            <a:endParaRPr lang="ja-JP" altLang="en-US" sz="2800" b="1" dirty="0">
              <a:solidFill>
                <a:prstClr val="black"/>
              </a:solidFill>
            </a:endParaRPr>
          </a:p>
        </p:txBody>
      </p:sp>
      <p:cxnSp>
        <p:nvCxnSpPr>
          <p:cNvPr id="41" name="直線矢印コネクタ 40"/>
          <p:cNvCxnSpPr>
            <a:stCxn id="40" idx="1"/>
          </p:cNvCxnSpPr>
          <p:nvPr/>
        </p:nvCxnSpPr>
        <p:spPr>
          <a:xfrm flipH="1">
            <a:off x="5921568" y="2151004"/>
            <a:ext cx="265404" cy="256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1927952" y="6290631"/>
            <a:ext cx="969484" cy="40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4691" y="1265600"/>
            <a:ext cx="3026133" cy="54546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 smtClean="0"/>
              <a:t>[Requirements]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Strength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Heat conductivity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Mechanical loss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The</a:t>
            </a:r>
            <a:r>
              <a:rPr kumimoji="1" lang="en-US" altLang="ja-JP" dirty="0" smtClean="0"/>
              <a:t> component test showed the current design is OK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lang="en-US" altLang="ja-JP" dirty="0"/>
              <a:t>W</a:t>
            </a:r>
            <a:r>
              <a:rPr kumimoji="1" lang="en-US" altLang="ja-JP" dirty="0" smtClean="0"/>
              <a:t>e plan to do the prototype test.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i="1" dirty="0" smtClean="0"/>
              <a:t>In collaboration with ET</a:t>
            </a:r>
            <a:endParaRPr kumimoji="1" lang="en-US" altLang="ja-JP" i="1" dirty="0" smtClean="0"/>
          </a:p>
        </p:txBody>
      </p:sp>
    </p:spTree>
    <p:extLst>
      <p:ext uri="{BB962C8B-B14F-4D97-AF65-F5344CB8AC3E}">
        <p14:creationId xmlns:p14="http://schemas.microsoft.com/office/powerpoint/2010/main" val="32687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46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Schedule of KAGRA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1907706" y="815502"/>
          <a:ext cx="6912770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  <a:gridCol w="691277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2010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2011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2012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2013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2014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2015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2016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2017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2018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251520" y="815502"/>
          <a:ext cx="2304256" cy="3169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256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Calendar year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Project start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Tunnel excavation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0066CC"/>
                          </a:solidFill>
                        </a:rPr>
                        <a:t>initial-KAGRA</a:t>
                      </a:r>
                      <a:endParaRPr kumimoji="1" lang="ja-JP" altLang="en-US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         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8E3836"/>
                          </a:solidFill>
                        </a:rPr>
                        <a:t>baseline-KAGRA</a:t>
                      </a:r>
                      <a:endParaRPr kumimoji="1" lang="ja-JP" altLang="en-US" sz="2000" b="1" dirty="0">
                        <a:solidFill>
                          <a:srgbClr val="8E383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Observation</a:t>
                      </a:r>
                      <a:r>
                        <a:rPr kumimoji="1" lang="en-US" altLang="ja-JP" sz="2000" baseline="0" dirty="0" smtClean="0"/>
                        <a:t> </a:t>
                      </a:r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直線コネクタ 5"/>
          <p:cNvCxnSpPr/>
          <p:nvPr/>
        </p:nvCxnSpPr>
        <p:spPr>
          <a:xfrm>
            <a:off x="2915816" y="1247550"/>
            <a:ext cx="0" cy="360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3995936" y="1691221"/>
            <a:ext cx="1512168" cy="216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915816" y="1319558"/>
            <a:ext cx="576064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915815" y="2096896"/>
            <a:ext cx="3765203" cy="218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686520" y="2507225"/>
            <a:ext cx="45719" cy="208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761736" y="2888986"/>
            <a:ext cx="936104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 flipV="1">
            <a:off x="7668343" y="3263772"/>
            <a:ext cx="530083" cy="237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8208818" y="3623814"/>
            <a:ext cx="791165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48064" y="2399678"/>
            <a:ext cx="146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black"/>
                </a:solidFill>
              </a:rPr>
              <a:t>iKAGRA</a:t>
            </a:r>
            <a:r>
              <a:rPr lang="en-US" altLang="ja-JP" sz="2000" dirty="0" smtClean="0">
                <a:solidFill>
                  <a:prstClr val="black"/>
                </a:solidFill>
              </a:rPr>
              <a:t> obs.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63888" y="2831726"/>
            <a:ext cx="313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Adv. Optics system and tests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52120" y="3191766"/>
            <a:ext cx="1990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</a:rPr>
              <a:t>Cryogenic system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2119" y="3872567"/>
            <a:ext cx="469021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err="1" smtClean="0">
                <a:solidFill>
                  <a:srgbClr val="0066CC"/>
                </a:solidFill>
              </a:rPr>
              <a:t>iKAGRA</a:t>
            </a:r>
            <a:endParaRPr lang="en-US" altLang="ja-JP" sz="3200" b="1" dirty="0" smtClean="0">
              <a:solidFill>
                <a:srgbClr val="0066CC"/>
              </a:solidFill>
            </a:endParaRPr>
          </a:p>
          <a:p>
            <a:endParaRPr lang="en-US" altLang="ja-JP" sz="3200" b="1" dirty="0">
              <a:solidFill>
                <a:srgbClr val="0066CC"/>
              </a:solidFill>
            </a:endParaRPr>
          </a:p>
          <a:p>
            <a:endParaRPr lang="en-US" altLang="ja-JP" sz="3200" b="1" dirty="0" smtClean="0">
              <a:solidFill>
                <a:srgbClr val="0066CC"/>
              </a:solidFill>
            </a:endParaRPr>
          </a:p>
          <a:p>
            <a:endParaRPr lang="en-US" altLang="ja-JP" sz="3200" b="1" dirty="0" smtClean="0">
              <a:solidFill>
                <a:srgbClr val="0066CC"/>
              </a:solidFill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</a:rPr>
              <a:t>Michelson interferometer</a:t>
            </a:r>
            <a:endParaRPr lang="en-US" altLang="ja-JP" sz="2000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</a:rPr>
              <a:t>Room temperature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</a:rPr>
              <a:t>Simple seismic isolation system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01185" y="3872567"/>
            <a:ext cx="420969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err="1" smtClean="0">
                <a:solidFill>
                  <a:srgbClr val="8E3836"/>
                </a:solidFill>
              </a:rPr>
              <a:t>bKAGRA</a:t>
            </a:r>
            <a:endParaRPr lang="en-US" altLang="ja-JP" sz="3200" b="1" dirty="0" smtClean="0">
              <a:solidFill>
                <a:srgbClr val="8E3836"/>
              </a:solidFill>
            </a:endParaRPr>
          </a:p>
          <a:p>
            <a:endParaRPr lang="en-US" altLang="ja-JP" sz="3200" b="1" dirty="0">
              <a:solidFill>
                <a:srgbClr val="8E3836"/>
              </a:solidFill>
            </a:endParaRPr>
          </a:p>
          <a:p>
            <a:endParaRPr lang="en-US" altLang="ja-JP" sz="3200" b="1" dirty="0" smtClean="0">
              <a:solidFill>
                <a:srgbClr val="8E3836"/>
              </a:solidFill>
            </a:endParaRPr>
          </a:p>
          <a:p>
            <a:endParaRPr lang="en-US" altLang="ja-JP" sz="3200" b="1" dirty="0" smtClean="0">
              <a:solidFill>
                <a:srgbClr val="8E3836"/>
              </a:solidFill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</a:rPr>
              <a:t>Resonant sideband extraction</a:t>
            </a:r>
            <a:endParaRPr lang="en-US" altLang="ja-JP" sz="2000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</a:rPr>
              <a:t>Cryogenic temperature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</a:rPr>
              <a:t>Advanced seismic isolation system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0" name="右矢印 19"/>
          <p:cNvSpPr/>
          <p:nvPr/>
        </p:nvSpPr>
        <p:spPr>
          <a:xfrm>
            <a:off x="4109204" y="4889318"/>
            <a:ext cx="621102" cy="34505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00" y="6203413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1661718" y="4162968"/>
            <a:ext cx="1962439" cy="1538672"/>
            <a:chOff x="2051772" y="1111539"/>
            <a:chExt cx="6035675" cy="4732338"/>
          </a:xfrm>
        </p:grpSpPr>
        <p:sp>
          <p:nvSpPr>
            <p:cNvPr id="25" name="Line 3"/>
            <p:cNvSpPr>
              <a:spLocks noChangeAspect="1" noChangeShapeType="1"/>
            </p:cNvSpPr>
            <p:nvPr/>
          </p:nvSpPr>
          <p:spPr bwMode="auto">
            <a:xfrm flipH="1">
              <a:off x="2674072" y="4164302"/>
              <a:ext cx="1719262" cy="717550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26" name="Group 4"/>
            <p:cNvGrpSpPr>
              <a:grpSpLocks noChangeAspect="1"/>
            </p:cNvGrpSpPr>
            <p:nvPr/>
          </p:nvGrpSpPr>
          <p:grpSpPr bwMode="auto">
            <a:xfrm>
              <a:off x="2497859" y="1111539"/>
              <a:ext cx="695325" cy="684213"/>
              <a:chOff x="-732" y="1137"/>
              <a:chExt cx="355" cy="349"/>
            </a:xfrm>
          </p:grpSpPr>
          <p:sp>
            <p:nvSpPr>
              <p:cNvPr id="99" name="Freeform 5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6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7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8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9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10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11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12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13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14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15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16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17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18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19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20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21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22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-692" y="1191"/>
                <a:ext cx="144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Line 24"/>
              <p:cNvSpPr>
                <a:spLocks noChangeAspect="1" noChangeShapeType="1"/>
              </p:cNvSpPr>
              <p:nvPr/>
            </p:nvSpPr>
            <p:spPr bwMode="auto">
              <a:xfrm>
                <a:off x="-523" y="1182"/>
                <a:ext cx="92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Group 25"/>
            <p:cNvGrpSpPr>
              <a:grpSpLocks noChangeAspect="1"/>
            </p:cNvGrpSpPr>
            <p:nvPr/>
          </p:nvGrpSpPr>
          <p:grpSpPr bwMode="auto">
            <a:xfrm>
              <a:off x="7442922" y="2440277"/>
              <a:ext cx="644525" cy="688975"/>
              <a:chOff x="1792" y="1815"/>
              <a:chExt cx="329" cy="352"/>
            </a:xfrm>
          </p:grpSpPr>
          <p:sp>
            <p:nvSpPr>
              <p:cNvPr id="79" name="Freeform 26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27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28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29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30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31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32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33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34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35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36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37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38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39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40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41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42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43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Line 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0" y="1891"/>
                <a:ext cx="41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45"/>
              <p:cNvSpPr>
                <a:spLocks noChangeAspect="1" noChangeShapeType="1"/>
              </p:cNvSpPr>
              <p:nvPr/>
            </p:nvSpPr>
            <p:spPr bwMode="auto">
              <a:xfrm>
                <a:off x="1901" y="1861"/>
                <a:ext cx="66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" name="Group 46"/>
            <p:cNvGrpSpPr>
              <a:grpSpLocks noChangeAspect="1"/>
            </p:cNvGrpSpPr>
            <p:nvPr/>
          </p:nvGrpSpPr>
          <p:grpSpPr bwMode="auto">
            <a:xfrm>
              <a:off x="2051772" y="4708814"/>
              <a:ext cx="701675" cy="573088"/>
              <a:chOff x="-960" y="2973"/>
              <a:chExt cx="358" cy="292"/>
            </a:xfrm>
          </p:grpSpPr>
          <p:sp>
            <p:nvSpPr>
              <p:cNvPr id="73" name="Freeform 47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62626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Freeform 48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</a:path>
                </a:pathLst>
              </a:custGeom>
              <a:noFill/>
              <a:ln w="3175">
                <a:solidFill>
                  <a:srgbClr val="62626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49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50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</a:path>
                </a:pathLst>
              </a:custGeom>
              <a:noFill/>
              <a:ln w="3175">
                <a:solidFill>
                  <a:srgbClr val="B5B5B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51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52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175">
                <a:solidFill>
                  <a:srgbClr val="D9D9D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Group 53"/>
            <p:cNvGrpSpPr>
              <a:grpSpLocks noChangeAspect="1"/>
            </p:cNvGrpSpPr>
            <p:nvPr/>
          </p:nvGrpSpPr>
          <p:grpSpPr bwMode="auto">
            <a:xfrm>
              <a:off x="5123584" y="5499389"/>
              <a:ext cx="352425" cy="344488"/>
              <a:chOff x="608" y="3376"/>
              <a:chExt cx="180" cy="176"/>
            </a:xfrm>
          </p:grpSpPr>
          <p:sp>
            <p:nvSpPr>
              <p:cNvPr id="55" name="Freeform 54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55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73730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56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CAC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Freeform 57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ACAC2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58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59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ADAD3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60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61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62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63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64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65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 66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 67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68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69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FFFF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Freeform 70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8383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71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</a:path>
                </a:pathLst>
              </a:custGeom>
              <a:noFill/>
              <a:ln w="3175">
                <a:solidFill>
                  <a:srgbClr val="83831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" name="Line 72"/>
            <p:cNvSpPr>
              <a:spLocks noChangeAspect="1" noChangeShapeType="1"/>
            </p:cNvSpPr>
            <p:nvPr/>
          </p:nvSpPr>
          <p:spPr bwMode="auto">
            <a:xfrm flipH="1" flipV="1">
              <a:off x="2956647" y="1616364"/>
              <a:ext cx="1374775" cy="2506663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31" name="Group 73"/>
            <p:cNvGrpSpPr>
              <a:grpSpLocks noChangeAspect="1"/>
            </p:cNvGrpSpPr>
            <p:nvPr/>
          </p:nvGrpSpPr>
          <p:grpSpPr bwMode="auto">
            <a:xfrm>
              <a:off x="4221884" y="3853152"/>
              <a:ext cx="347663" cy="679450"/>
              <a:chOff x="148" y="2536"/>
              <a:chExt cx="177" cy="347"/>
            </a:xfrm>
          </p:grpSpPr>
          <p:sp>
            <p:nvSpPr>
              <p:cNvPr id="35" name="Freeform 74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  <a:close/>
                  </a:path>
                </a:pathLst>
              </a:custGeom>
              <a:solidFill>
                <a:srgbClr val="63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75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</a:path>
                </a:pathLst>
              </a:custGeom>
              <a:noFill/>
              <a:ln w="3175">
                <a:solidFill>
                  <a:srgbClr val="63C9C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76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77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78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rgbClr val="7DE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79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</a:path>
                </a:pathLst>
              </a:custGeom>
              <a:noFill/>
              <a:ln w="3175">
                <a:solidFill>
                  <a:srgbClr val="7DEBE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80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  <a:close/>
                  </a:path>
                </a:pathLst>
              </a:custGeom>
              <a:solidFill>
                <a:srgbClr val="2E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81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</a:path>
                </a:pathLst>
              </a:custGeom>
              <a:noFill/>
              <a:ln w="3175">
                <a:solidFill>
                  <a:srgbClr val="2E828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82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8A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83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</a:path>
                </a:pathLst>
              </a:custGeom>
              <a:noFill/>
              <a:ln w="3175">
                <a:solidFill>
                  <a:srgbClr val="8AFCF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84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  <a:close/>
                  </a:path>
                </a:pathLst>
              </a:custGeom>
              <a:solidFill>
                <a:srgbClr val="55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85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</a:path>
                </a:pathLst>
              </a:custGeom>
              <a:noFill/>
              <a:ln w="3175">
                <a:solidFill>
                  <a:srgbClr val="55B6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86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  <a:close/>
                  </a:path>
                </a:pathLst>
              </a:custGeom>
              <a:solidFill>
                <a:srgbClr val="87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87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</a:path>
                </a:pathLst>
              </a:custGeom>
              <a:noFill/>
              <a:ln w="3175">
                <a:solidFill>
                  <a:srgbClr val="87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88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73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89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</a:path>
                </a:pathLst>
              </a:custGeom>
              <a:noFill/>
              <a:ln w="3175">
                <a:solidFill>
                  <a:srgbClr val="73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90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91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240" y="2553"/>
                <a:ext cx="55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93"/>
              <p:cNvSpPr>
                <a:spLocks noChangeAspect="1" noChangeShapeType="1"/>
              </p:cNvSpPr>
              <p:nvPr/>
            </p:nvSpPr>
            <p:spPr bwMode="auto">
              <a:xfrm flipV="1">
                <a:off x="186" y="2626"/>
                <a:ext cx="37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2" name="Line 94"/>
            <p:cNvSpPr>
              <a:spLocks noChangeAspect="1" noChangeShapeType="1"/>
            </p:cNvSpPr>
            <p:nvPr/>
          </p:nvSpPr>
          <p:spPr bwMode="auto">
            <a:xfrm flipH="1">
              <a:off x="4460009" y="2876839"/>
              <a:ext cx="3122613" cy="1330325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Line 95"/>
            <p:cNvSpPr>
              <a:spLocks noChangeAspect="1" noChangeShapeType="1"/>
            </p:cNvSpPr>
            <p:nvPr/>
          </p:nvSpPr>
          <p:spPr bwMode="auto">
            <a:xfrm flipH="1" flipV="1">
              <a:off x="4467947" y="4197639"/>
              <a:ext cx="742950" cy="135890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Line 164"/>
            <p:cNvSpPr>
              <a:spLocks noChangeAspect="1" noChangeShapeType="1"/>
            </p:cNvSpPr>
            <p:nvPr/>
          </p:nvSpPr>
          <p:spPr bwMode="auto">
            <a:xfrm flipH="1">
              <a:off x="2902672" y="4591339"/>
              <a:ext cx="455612" cy="200025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19" name="グループ化 118"/>
          <p:cNvGrpSpPr/>
          <p:nvPr/>
        </p:nvGrpSpPr>
        <p:grpSpPr>
          <a:xfrm>
            <a:off x="6435568" y="4143190"/>
            <a:ext cx="1962439" cy="1542051"/>
            <a:chOff x="2051772" y="1111539"/>
            <a:chExt cx="6035675" cy="4742729"/>
          </a:xfrm>
        </p:grpSpPr>
        <p:sp>
          <p:nvSpPr>
            <p:cNvPr id="120" name="Line 3"/>
            <p:cNvSpPr>
              <a:spLocks noChangeAspect="1" noChangeShapeType="1"/>
            </p:cNvSpPr>
            <p:nvPr/>
          </p:nvSpPr>
          <p:spPr bwMode="auto">
            <a:xfrm flipH="1">
              <a:off x="2674072" y="4164302"/>
              <a:ext cx="1719262" cy="717550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21" name="Group 4"/>
            <p:cNvGrpSpPr>
              <a:grpSpLocks noChangeAspect="1"/>
            </p:cNvGrpSpPr>
            <p:nvPr/>
          </p:nvGrpSpPr>
          <p:grpSpPr bwMode="auto">
            <a:xfrm>
              <a:off x="2497859" y="1111539"/>
              <a:ext cx="695325" cy="684213"/>
              <a:chOff x="-732" y="1137"/>
              <a:chExt cx="355" cy="349"/>
            </a:xfrm>
          </p:grpSpPr>
          <p:sp>
            <p:nvSpPr>
              <p:cNvPr id="284" name="Freeform 5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6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7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8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9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0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1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2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3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4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5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6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7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9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20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21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22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-692" y="1191"/>
                <a:ext cx="144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Line 24"/>
              <p:cNvSpPr>
                <a:spLocks noChangeAspect="1" noChangeShapeType="1"/>
              </p:cNvSpPr>
              <p:nvPr/>
            </p:nvSpPr>
            <p:spPr bwMode="auto">
              <a:xfrm>
                <a:off x="-523" y="1182"/>
                <a:ext cx="92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2" name="Group 25"/>
            <p:cNvGrpSpPr>
              <a:grpSpLocks noChangeAspect="1"/>
            </p:cNvGrpSpPr>
            <p:nvPr/>
          </p:nvGrpSpPr>
          <p:grpSpPr bwMode="auto">
            <a:xfrm>
              <a:off x="7442922" y="2440277"/>
              <a:ext cx="644525" cy="688975"/>
              <a:chOff x="1792" y="1815"/>
              <a:chExt cx="329" cy="352"/>
            </a:xfrm>
          </p:grpSpPr>
          <p:sp>
            <p:nvSpPr>
              <p:cNvPr id="264" name="Freeform 26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27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28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29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30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31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32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33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34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35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36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37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38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39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40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41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42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43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Line 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0" y="1891"/>
                <a:ext cx="41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Line 45"/>
              <p:cNvSpPr>
                <a:spLocks noChangeAspect="1" noChangeShapeType="1"/>
              </p:cNvSpPr>
              <p:nvPr/>
            </p:nvSpPr>
            <p:spPr bwMode="auto">
              <a:xfrm>
                <a:off x="1901" y="1861"/>
                <a:ext cx="66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" name="Group 46"/>
            <p:cNvGrpSpPr>
              <a:grpSpLocks noChangeAspect="1"/>
            </p:cNvGrpSpPr>
            <p:nvPr/>
          </p:nvGrpSpPr>
          <p:grpSpPr bwMode="auto">
            <a:xfrm>
              <a:off x="2051772" y="4708814"/>
              <a:ext cx="701675" cy="573088"/>
              <a:chOff x="-960" y="2973"/>
              <a:chExt cx="358" cy="292"/>
            </a:xfrm>
          </p:grpSpPr>
          <p:sp>
            <p:nvSpPr>
              <p:cNvPr id="258" name="Freeform 47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62626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48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</a:path>
                </a:pathLst>
              </a:custGeom>
              <a:noFill/>
              <a:ln w="3175">
                <a:solidFill>
                  <a:srgbClr val="62626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49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50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</a:path>
                </a:pathLst>
              </a:custGeom>
              <a:noFill/>
              <a:ln w="3175">
                <a:solidFill>
                  <a:srgbClr val="B5B5B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51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52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175">
                <a:solidFill>
                  <a:srgbClr val="D9D9D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4" name="Line 72"/>
            <p:cNvSpPr>
              <a:spLocks noChangeAspect="1" noChangeShapeType="1"/>
            </p:cNvSpPr>
            <p:nvPr/>
          </p:nvSpPr>
          <p:spPr bwMode="auto">
            <a:xfrm flipH="1" flipV="1">
              <a:off x="2956647" y="1616364"/>
              <a:ext cx="1374775" cy="2506663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25" name="Group 73"/>
            <p:cNvGrpSpPr>
              <a:grpSpLocks noChangeAspect="1"/>
            </p:cNvGrpSpPr>
            <p:nvPr/>
          </p:nvGrpSpPr>
          <p:grpSpPr bwMode="auto">
            <a:xfrm>
              <a:off x="4221884" y="3853152"/>
              <a:ext cx="347663" cy="679450"/>
              <a:chOff x="148" y="2536"/>
              <a:chExt cx="177" cy="347"/>
            </a:xfrm>
          </p:grpSpPr>
          <p:sp>
            <p:nvSpPr>
              <p:cNvPr id="238" name="Freeform 74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  <a:close/>
                  </a:path>
                </a:pathLst>
              </a:custGeom>
              <a:solidFill>
                <a:srgbClr val="63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75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</a:path>
                </a:pathLst>
              </a:custGeom>
              <a:noFill/>
              <a:ln w="3175">
                <a:solidFill>
                  <a:srgbClr val="63C9C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76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77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78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rgbClr val="7DE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79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</a:path>
                </a:pathLst>
              </a:custGeom>
              <a:noFill/>
              <a:ln w="3175">
                <a:solidFill>
                  <a:srgbClr val="7DEBE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80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  <a:close/>
                  </a:path>
                </a:pathLst>
              </a:custGeom>
              <a:solidFill>
                <a:srgbClr val="2E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81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</a:path>
                </a:pathLst>
              </a:custGeom>
              <a:noFill/>
              <a:ln w="3175">
                <a:solidFill>
                  <a:srgbClr val="2E828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82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8A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83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</a:path>
                </a:pathLst>
              </a:custGeom>
              <a:noFill/>
              <a:ln w="3175">
                <a:solidFill>
                  <a:srgbClr val="8AFCF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84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  <a:close/>
                  </a:path>
                </a:pathLst>
              </a:custGeom>
              <a:solidFill>
                <a:srgbClr val="55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85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</a:path>
                </a:pathLst>
              </a:custGeom>
              <a:noFill/>
              <a:ln w="3175">
                <a:solidFill>
                  <a:srgbClr val="55B6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86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  <a:close/>
                  </a:path>
                </a:pathLst>
              </a:custGeom>
              <a:solidFill>
                <a:srgbClr val="87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87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</a:path>
                </a:pathLst>
              </a:custGeom>
              <a:noFill/>
              <a:ln w="3175">
                <a:solidFill>
                  <a:srgbClr val="87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88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73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89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</a:path>
                </a:pathLst>
              </a:custGeom>
              <a:noFill/>
              <a:ln w="3175">
                <a:solidFill>
                  <a:srgbClr val="73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90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91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240" y="2553"/>
                <a:ext cx="55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Line 93"/>
              <p:cNvSpPr>
                <a:spLocks noChangeAspect="1" noChangeShapeType="1"/>
              </p:cNvSpPr>
              <p:nvPr/>
            </p:nvSpPr>
            <p:spPr bwMode="auto">
              <a:xfrm flipV="1">
                <a:off x="186" y="2626"/>
                <a:ext cx="37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6" name="Line 94"/>
            <p:cNvSpPr>
              <a:spLocks noChangeAspect="1" noChangeShapeType="1"/>
            </p:cNvSpPr>
            <p:nvPr/>
          </p:nvSpPr>
          <p:spPr bwMode="auto">
            <a:xfrm flipH="1">
              <a:off x="4460009" y="2876839"/>
              <a:ext cx="3122613" cy="1330325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27" name="Line 95"/>
            <p:cNvSpPr>
              <a:spLocks noChangeAspect="1" noChangeShapeType="1"/>
            </p:cNvSpPr>
            <p:nvPr/>
          </p:nvSpPr>
          <p:spPr bwMode="auto">
            <a:xfrm flipH="1" flipV="1">
              <a:off x="4467947" y="4197639"/>
              <a:ext cx="466001" cy="852343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28" name="Line 96"/>
            <p:cNvSpPr>
              <a:spLocks noChangeAspect="1" noChangeShapeType="1"/>
            </p:cNvSpPr>
            <p:nvPr/>
          </p:nvSpPr>
          <p:spPr bwMode="auto">
            <a:xfrm flipH="1" flipV="1">
              <a:off x="2972522" y="1640177"/>
              <a:ext cx="877887" cy="1558925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29" name="Group 97"/>
            <p:cNvGrpSpPr>
              <a:grpSpLocks noChangeAspect="1"/>
            </p:cNvGrpSpPr>
            <p:nvPr/>
          </p:nvGrpSpPr>
          <p:grpSpPr bwMode="auto">
            <a:xfrm>
              <a:off x="3561484" y="3011777"/>
              <a:ext cx="698500" cy="681037"/>
              <a:chOff x="-189" y="2107"/>
              <a:chExt cx="356" cy="347"/>
            </a:xfrm>
          </p:grpSpPr>
          <p:sp>
            <p:nvSpPr>
              <p:cNvPr id="218" name="Freeform 98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99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0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1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2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3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Freeform 104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05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06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07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08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09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0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1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2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3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4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15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Line 117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0" name="Line 118"/>
            <p:cNvSpPr>
              <a:spLocks noChangeAspect="1" noChangeShapeType="1"/>
            </p:cNvSpPr>
            <p:nvPr/>
          </p:nvSpPr>
          <p:spPr bwMode="auto">
            <a:xfrm flipH="1">
              <a:off x="5560147" y="2891127"/>
              <a:ext cx="1989137" cy="865187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1" name="Group 119"/>
            <p:cNvGrpSpPr>
              <a:grpSpLocks noChangeAspect="1"/>
            </p:cNvGrpSpPr>
            <p:nvPr/>
          </p:nvGrpSpPr>
          <p:grpSpPr bwMode="auto">
            <a:xfrm>
              <a:off x="5090247" y="3438814"/>
              <a:ext cx="639762" cy="693738"/>
              <a:chOff x="591" y="2325"/>
              <a:chExt cx="327" cy="354"/>
            </a:xfrm>
          </p:grpSpPr>
          <p:sp>
            <p:nvSpPr>
              <p:cNvPr id="198" name="Freeform 120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121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122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123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124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125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Freeform 126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127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128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129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130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131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132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133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134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135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136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37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Line 13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86" y="2403"/>
                <a:ext cx="42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Line 139"/>
              <p:cNvSpPr>
                <a:spLocks noChangeAspect="1" noChangeShapeType="1"/>
              </p:cNvSpPr>
              <p:nvPr/>
            </p:nvSpPr>
            <p:spPr bwMode="auto">
              <a:xfrm>
                <a:off x="698" y="2373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2" name="Line 140"/>
            <p:cNvSpPr>
              <a:spLocks noChangeAspect="1" noChangeShapeType="1"/>
            </p:cNvSpPr>
            <p:nvPr/>
          </p:nvSpPr>
          <p:spPr bwMode="auto">
            <a:xfrm flipH="1">
              <a:off x="4460009" y="3894427"/>
              <a:ext cx="747713" cy="300037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33" name="Line 141"/>
            <p:cNvSpPr>
              <a:spLocks noChangeAspect="1" noChangeShapeType="1"/>
            </p:cNvSpPr>
            <p:nvPr/>
          </p:nvSpPr>
          <p:spPr bwMode="auto">
            <a:xfrm flipH="1" flipV="1">
              <a:off x="4029797" y="3546764"/>
              <a:ext cx="260350" cy="488950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34" name="Line 142"/>
            <p:cNvSpPr>
              <a:spLocks noChangeAspect="1" noChangeShapeType="1"/>
            </p:cNvSpPr>
            <p:nvPr/>
          </p:nvSpPr>
          <p:spPr bwMode="auto">
            <a:xfrm flipH="1">
              <a:off x="3477347" y="4230977"/>
              <a:ext cx="749300" cy="301625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5" name="Group 143"/>
            <p:cNvGrpSpPr>
              <a:grpSpLocks noChangeAspect="1"/>
            </p:cNvGrpSpPr>
            <p:nvPr/>
          </p:nvGrpSpPr>
          <p:grpSpPr bwMode="auto">
            <a:xfrm>
              <a:off x="3247159" y="4154777"/>
              <a:ext cx="639763" cy="688975"/>
              <a:chOff x="-350" y="2690"/>
              <a:chExt cx="327" cy="352"/>
            </a:xfrm>
          </p:grpSpPr>
          <p:sp>
            <p:nvSpPr>
              <p:cNvPr id="178" name="Freeform 144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145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146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147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148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149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150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151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152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153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154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155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156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157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158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159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160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161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Line 16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-154" y="2766"/>
                <a:ext cx="41" cy="21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Line 163"/>
              <p:cNvSpPr>
                <a:spLocks noChangeAspect="1" noChangeShapeType="1"/>
              </p:cNvSpPr>
              <p:nvPr/>
            </p:nvSpPr>
            <p:spPr bwMode="auto">
              <a:xfrm>
                <a:off x="-242" y="2736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6" name="Line 164"/>
            <p:cNvSpPr>
              <a:spLocks noChangeAspect="1" noChangeShapeType="1"/>
            </p:cNvSpPr>
            <p:nvPr/>
          </p:nvSpPr>
          <p:spPr bwMode="auto">
            <a:xfrm flipH="1">
              <a:off x="2902672" y="4591339"/>
              <a:ext cx="455612" cy="200025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7" name="Group 97"/>
            <p:cNvGrpSpPr>
              <a:grpSpLocks noChangeAspect="1"/>
            </p:cNvGrpSpPr>
            <p:nvPr/>
          </p:nvGrpSpPr>
          <p:grpSpPr bwMode="auto">
            <a:xfrm>
              <a:off x="4524375" y="4598123"/>
              <a:ext cx="698500" cy="681037"/>
              <a:chOff x="-189" y="2107"/>
              <a:chExt cx="356" cy="347"/>
            </a:xfrm>
          </p:grpSpPr>
          <p:sp>
            <p:nvSpPr>
              <p:cNvPr id="158" name="Freeform 98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99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100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101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102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103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104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105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106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107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108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109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110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111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112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113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114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115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117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8" name="Line 95"/>
            <p:cNvSpPr>
              <a:spLocks noChangeAspect="1" noChangeShapeType="1"/>
            </p:cNvSpPr>
            <p:nvPr/>
          </p:nvSpPr>
          <p:spPr bwMode="auto">
            <a:xfrm flipH="1" flipV="1">
              <a:off x="4977244" y="5126007"/>
              <a:ext cx="316338" cy="578602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9" name="Group 53"/>
            <p:cNvGrpSpPr>
              <a:grpSpLocks noChangeAspect="1"/>
            </p:cNvGrpSpPr>
            <p:nvPr/>
          </p:nvGrpSpPr>
          <p:grpSpPr bwMode="auto">
            <a:xfrm>
              <a:off x="5113193" y="5509780"/>
              <a:ext cx="352425" cy="344488"/>
              <a:chOff x="608" y="3376"/>
              <a:chExt cx="180" cy="176"/>
            </a:xfrm>
          </p:grpSpPr>
          <p:sp>
            <p:nvSpPr>
              <p:cNvPr id="140" name="Freeform 54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55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73730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56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CAC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57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ACAC2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58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59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ADAD3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60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61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62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63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64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65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66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67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68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69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FFFF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70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8383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71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</a:path>
                </a:pathLst>
              </a:custGeom>
              <a:noFill/>
              <a:ln w="3175">
                <a:solidFill>
                  <a:srgbClr val="83831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22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</a:t>
            </a:r>
            <a:r>
              <a:rPr kumimoji="1" lang="en-US" altLang="ja-JP" dirty="0" smtClean="0"/>
              <a:t> in network</a:t>
            </a:r>
            <a:endParaRPr kumimoji="1" lang="ja-JP" altLang="en-US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91067" y="2388358"/>
            <a:ext cx="4477548" cy="4469642"/>
            <a:chOff x="0" y="0"/>
            <a:chExt cx="3398" cy="3392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92" cy="3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704" y="0"/>
              <a:ext cx="2694" cy="4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>
                  <a:solidFill>
                    <a:prstClr val="black"/>
                  </a:solidFill>
                </a:rPr>
                <a:t>L/H+L/L+V 50%</a:t>
              </a:r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627208" y="2333766"/>
            <a:ext cx="4707859" cy="4707859"/>
            <a:chOff x="0" y="0"/>
            <a:chExt cx="3560" cy="3560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60" cy="3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9" name="Rectangle 12"/>
            <p:cNvSpPr>
              <a:spLocks/>
            </p:cNvSpPr>
            <p:nvPr/>
          </p:nvSpPr>
          <p:spPr bwMode="auto">
            <a:xfrm>
              <a:off x="444" y="0"/>
              <a:ext cx="3101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en-US" altLang="ja-JP">
                  <a:solidFill>
                    <a:prstClr val="black"/>
                  </a:solidFill>
                </a:rPr>
                <a:t>L/H+L/L+V+LCGT </a:t>
              </a:r>
            </a:p>
            <a:p>
              <a:pPr algn="r"/>
              <a:r>
                <a:rPr lang="en-US" altLang="ja-JP">
                  <a:solidFill>
                    <a:prstClr val="black"/>
                  </a:solidFill>
                </a:rPr>
                <a:t>50%</a:t>
              </a:r>
            </a:p>
          </p:txBody>
        </p:sp>
      </p:grpSp>
      <p:sp>
        <p:nvSpPr>
          <p:cNvPr id="10" name="右矢印 9"/>
          <p:cNvSpPr/>
          <p:nvPr/>
        </p:nvSpPr>
        <p:spPr>
          <a:xfrm>
            <a:off x="4012442" y="4421875"/>
            <a:ext cx="1009934" cy="518615"/>
          </a:xfrm>
          <a:prstGeom prst="rightArrow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07726" y="6209731"/>
            <a:ext cx="171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F. </a:t>
            </a:r>
            <a:r>
              <a:rPr lang="en-US" altLang="ja-JP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Schutz</a:t>
            </a:r>
            <a:endParaRPr lang="ja-JP" alt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9600" y="2484120"/>
            <a:ext cx="643128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3360" y="1371600"/>
            <a:ext cx="448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LIGO(H)+LIGO(L)+Virgo</a:t>
            </a:r>
          </a:p>
          <a:p>
            <a:endParaRPr lang="en-US" altLang="ja-JP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5000"/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Coverage at 0.5 M.S.: 72%</a:t>
            </a:r>
          </a:p>
          <a:p>
            <a:pPr>
              <a:buSzPct val="75000"/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detector duty factor:  51%</a:t>
            </a:r>
            <a:endParaRPr lang="ja-JP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11960" y="1370007"/>
            <a:ext cx="4932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LIGO(H)+LIGO(L)+</a:t>
            </a:r>
            <a:r>
              <a:rPr lang="en-US" altLang="ja-JP" sz="2400" b="1" dirty="0" err="1" smtClean="0">
                <a:solidFill>
                  <a:srgbClr val="00CC00"/>
                </a:solidFill>
                <a:latin typeface="Arial" pitchFamily="34" charset="0"/>
                <a:cs typeface="Arial" pitchFamily="34" charset="0"/>
              </a:rPr>
              <a:t>Virgo+</a:t>
            </a:r>
            <a:r>
              <a:rPr lang="en-US" altLang="ja-JP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KAGRA</a:t>
            </a:r>
            <a:endParaRPr lang="en-US" altLang="ja-JP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5000"/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Max sensitivity (M.S.): +13%</a:t>
            </a:r>
          </a:p>
          <a:p>
            <a:pPr>
              <a:buSzPct val="75000"/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Coverage at 0.5 M.S.: 100%</a:t>
            </a:r>
          </a:p>
          <a:p>
            <a:pPr>
              <a:buSzPct val="75000"/>
              <a:buFont typeface="Wingdings" pitchFamily="2" charset="2"/>
              <a:buChar char="l"/>
            </a:pPr>
            <a:r>
              <a:rPr lang="en-US" altLang="ja-JP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detector duty factor:  82%</a:t>
            </a:r>
            <a:endParaRPr lang="ja-JP" alt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8808720" y="2773680"/>
            <a:ext cx="533400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dirty="0" smtClean="0"/>
              <a:t>ET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684" y="5515897"/>
            <a:ext cx="8229600" cy="7430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dirty="0" smtClean="0"/>
              <a:t>The following slides were provided by the ET project.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49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 Telescope (ET) Project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ET project born in 2008 thanks to the support of the </a:t>
            </a:r>
            <a:r>
              <a:rPr lang="en-US" dirty="0" err="1" smtClean="0"/>
              <a:t>Europen</a:t>
            </a:r>
            <a:r>
              <a:rPr lang="en-US" dirty="0" smtClean="0"/>
              <a:t> Commission who funded its design study with a 3 years grant</a:t>
            </a:r>
          </a:p>
          <a:p>
            <a:r>
              <a:rPr lang="en-US" dirty="0" smtClean="0"/>
              <a:t>It is based on the assumption that the upgrade of the 2</a:t>
            </a:r>
            <a:r>
              <a:rPr lang="en-US" baseline="30000" dirty="0" smtClean="0"/>
              <a:t>nd</a:t>
            </a:r>
            <a:r>
              <a:rPr lang="en-US" dirty="0" smtClean="0"/>
              <a:t> generation (or advanced) interferometers after the detection of GW will be limited by the research infrastructure hosting the detector</a:t>
            </a:r>
          </a:p>
          <a:p>
            <a:r>
              <a:rPr lang="en-US" dirty="0" smtClean="0"/>
              <a:t>For this reason the ET project focused mainly on the design of the infrastructure rather than on the technologies for future (3G) observatories</a:t>
            </a:r>
          </a:p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57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T-infrastructu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75837"/>
            <a:ext cx="3635896" cy="230509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4211960" cy="381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r>
              <a:rPr lang="en-US" dirty="0" smtClean="0"/>
              <a:t>The ET infrastructure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96" y="1196752"/>
            <a:ext cx="5544616" cy="115212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triangular, 10 km each side, underground infrastructure has been drafted</a:t>
            </a:r>
            <a:endParaRPr lang="en-US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5496" y="2276872"/>
            <a:ext cx="5472608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dirty="0" smtClean="0">
                <a:solidFill>
                  <a:srgbClr val="FFFFFF"/>
                </a:solidFill>
              </a:rPr>
              <a:t>The triangular shape allows to host up to three detectors, each composed up to two interferometers, each </a:t>
            </a:r>
            <a:r>
              <a:rPr kumimoji="0" lang="en-US" sz="3200" dirty="0" err="1" smtClean="0">
                <a:solidFill>
                  <a:srgbClr val="FFFFFF"/>
                </a:solidFill>
              </a:rPr>
              <a:t>specialised</a:t>
            </a:r>
            <a:r>
              <a:rPr kumimoji="0" lang="en-US" sz="3200" dirty="0" smtClean="0">
                <a:solidFill>
                  <a:srgbClr val="FFFFFF"/>
                </a:solidFill>
              </a:rPr>
              <a:t> in a frequency range (Xylophone design)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dirty="0" smtClean="0">
                <a:solidFill>
                  <a:srgbClr val="FFFFFF"/>
                </a:solidFill>
              </a:rPr>
              <a:t>In this configuration, ET will be able to fully reconstruct the </a:t>
            </a:r>
            <a:r>
              <a:rPr kumimoji="0" lang="en-US" sz="3200" dirty="0" err="1" smtClean="0">
                <a:solidFill>
                  <a:srgbClr val="FFFFFF"/>
                </a:solidFill>
              </a:rPr>
              <a:t>polarisation</a:t>
            </a:r>
            <a:r>
              <a:rPr kumimoji="0" lang="en-US" sz="3200" dirty="0" smtClean="0">
                <a:solidFill>
                  <a:srgbClr val="FFFFFF"/>
                </a:solidFill>
              </a:rPr>
              <a:t> of the GW signal (through virtual </a:t>
            </a:r>
            <a:r>
              <a:rPr kumimoji="0" lang="en-US" sz="3200" dirty="0" err="1" smtClean="0">
                <a:solidFill>
                  <a:srgbClr val="FFFFFF"/>
                </a:solidFill>
              </a:rPr>
              <a:t>interferometry</a:t>
            </a:r>
            <a:r>
              <a:rPr kumimoji="0" lang="en-US" sz="3200" dirty="0" smtClean="0">
                <a:solidFill>
                  <a:srgbClr val="FFFFFF"/>
                </a:solidFill>
              </a:rPr>
              <a:t>), will produce a null stream (for false </a:t>
            </a:r>
            <a:r>
              <a:rPr kumimoji="0" lang="en-US" sz="3200" dirty="0" err="1" smtClean="0">
                <a:solidFill>
                  <a:srgbClr val="FFFFFF"/>
                </a:solidFill>
              </a:rPr>
              <a:t>allarm</a:t>
            </a:r>
            <a:r>
              <a:rPr kumimoji="0" lang="en-US" sz="3200" dirty="0" smtClean="0">
                <a:solidFill>
                  <a:srgbClr val="FFFFFF"/>
                </a:solidFill>
              </a:rPr>
              <a:t> suppression) and will show an high redundancy level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EA3D-3C80-42D8-9497-B2E34BC063E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M.Punturo - INFN/EGO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59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1681" name="Pictur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6705045" cy="530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708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Sites investigation</a:t>
            </a:r>
            <a:endParaRPr lang="en-US" sz="3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51520" y="62068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ET site still undecided, but a few sites in Europe have been found compliant with the requirements during a first investigation campaign </a:t>
            </a:r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9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7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eutron </a:t>
            </a:r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star binary </a:t>
            </a:r>
            <a:r>
              <a:rPr lang="en-US" altLang="ja-JP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coalescence</a:t>
            </a:r>
            <a:endParaRPr kumimoji="1" lang="ja-JP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7309507" y="1207740"/>
            <a:ext cx="1134070" cy="1982391"/>
          </a:xfrm>
          <a:prstGeom prst="rect">
            <a:avLst/>
          </a:prstGeom>
          <a:solidFill>
            <a:srgbClr val="FFFFFF">
              <a:alpha val="89999"/>
            </a:srgbClr>
          </a:solidFill>
          <a:ln w="25400" cap="flat">
            <a:solidFill>
              <a:srgbClr val="FFFFFF">
                <a:alpha val="8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5693234" y="1207740"/>
            <a:ext cx="1134070" cy="1982391"/>
          </a:xfrm>
          <a:prstGeom prst="rect">
            <a:avLst/>
          </a:prstGeom>
          <a:solidFill>
            <a:srgbClr val="FFFFFF">
              <a:alpha val="89999"/>
            </a:srgbClr>
          </a:solidFill>
          <a:ln w="25400" cap="flat">
            <a:solidFill>
              <a:srgbClr val="FFFFFF">
                <a:alpha val="8999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59" y="1430982"/>
            <a:ext cx="2408783" cy="152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515" y="1341686"/>
            <a:ext cx="1730127" cy="170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/>
          </p:cNvSpPr>
          <p:nvPr/>
        </p:nvSpPr>
        <p:spPr bwMode="auto">
          <a:xfrm>
            <a:off x="2844663" y="2020341"/>
            <a:ext cx="433090" cy="3270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7193"/>
                </a:moveTo>
                <a:lnTo>
                  <a:pt x="0" y="14407"/>
                </a:lnTo>
                <a:lnTo>
                  <a:pt x="12960" y="14407"/>
                </a:lnTo>
                <a:lnTo>
                  <a:pt x="12960" y="21600"/>
                </a:lnTo>
                <a:lnTo>
                  <a:pt x="21600" y="10800"/>
                </a:lnTo>
                <a:lnTo>
                  <a:pt x="12960" y="0"/>
                </a:lnTo>
                <a:lnTo>
                  <a:pt x="12960" y="7193"/>
                </a:lnTo>
                <a:close/>
                <a:moveTo>
                  <a:pt x="0" y="7193"/>
                </a:moveTo>
              </a:path>
            </a:pathLst>
          </a:custGeom>
          <a:solidFill>
            <a:srgbClr val="B3B3B3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601" y="1475630"/>
            <a:ext cx="991195" cy="13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8"/>
          <p:cNvSpPr>
            <a:spLocks/>
          </p:cNvSpPr>
          <p:nvPr/>
        </p:nvSpPr>
        <p:spPr bwMode="auto">
          <a:xfrm>
            <a:off x="5211030" y="2011412"/>
            <a:ext cx="433090" cy="3270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7193"/>
                </a:moveTo>
                <a:lnTo>
                  <a:pt x="0" y="14407"/>
                </a:lnTo>
                <a:lnTo>
                  <a:pt x="12960" y="14407"/>
                </a:lnTo>
                <a:lnTo>
                  <a:pt x="12960" y="21600"/>
                </a:lnTo>
                <a:lnTo>
                  <a:pt x="21600" y="10800"/>
                </a:lnTo>
                <a:lnTo>
                  <a:pt x="12960" y="0"/>
                </a:lnTo>
                <a:lnTo>
                  <a:pt x="12960" y="7193"/>
                </a:lnTo>
                <a:close/>
                <a:moveTo>
                  <a:pt x="0" y="7193"/>
                </a:moveTo>
              </a:path>
            </a:pathLst>
          </a:custGeom>
          <a:solidFill>
            <a:srgbClr val="B3B3B3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6871952" y="2002482"/>
            <a:ext cx="433090" cy="3270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7193"/>
                </a:moveTo>
                <a:lnTo>
                  <a:pt x="0" y="14407"/>
                </a:lnTo>
                <a:lnTo>
                  <a:pt x="12960" y="14407"/>
                </a:lnTo>
                <a:lnTo>
                  <a:pt x="12960" y="21600"/>
                </a:lnTo>
                <a:lnTo>
                  <a:pt x="21600" y="10800"/>
                </a:lnTo>
                <a:lnTo>
                  <a:pt x="12960" y="0"/>
                </a:lnTo>
                <a:lnTo>
                  <a:pt x="12960" y="7193"/>
                </a:lnTo>
                <a:close/>
                <a:moveTo>
                  <a:pt x="0" y="7193"/>
                </a:moveTo>
              </a:path>
            </a:pathLst>
          </a:custGeom>
          <a:solidFill>
            <a:srgbClr val="B3B3B3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12" y="1234529"/>
            <a:ext cx="823764" cy="19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499" y="4096860"/>
            <a:ext cx="4714875" cy="26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242369" y="3776869"/>
            <a:ext cx="547346" cy="925759"/>
          </a:xfrm>
          <a:prstGeom prst="line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5773601" y="3755187"/>
            <a:ext cx="287392" cy="871061"/>
          </a:xfrm>
          <a:prstGeom prst="line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rot="10800000" flipH="1">
            <a:off x="6396689" y="4096860"/>
            <a:ext cx="1064623" cy="1131703"/>
          </a:xfrm>
          <a:prstGeom prst="line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6513649" y="6330731"/>
            <a:ext cx="4071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altLang="ja-JP" sz="1700">
                <a:ea typeface="ＭＳ Ｐゴシック" charset="-128"/>
              </a:rPr>
              <a:t>time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 rot="-5400000">
            <a:off x="1896805" y="5005997"/>
            <a:ext cx="14469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altLang="ja-JP" sz="1700">
                <a:ea typeface="ＭＳ Ｐゴシック" charset="-128"/>
              </a:rPr>
              <a:t>strain amplitude</a:t>
            </a: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>
            <a:off x="3383095" y="3249505"/>
            <a:ext cx="17645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altLang="ja-JP" sz="2400" b="1" dirty="0" err="1">
                <a:solidFill>
                  <a:srgbClr val="FF0000"/>
                </a:solidFill>
                <a:ea typeface="ＭＳ Ｐゴシック" charset="-128"/>
              </a:rPr>
              <a:t>inspiral</a:t>
            </a:r>
            <a:r>
              <a:rPr lang="en-US" altLang="ja-JP" sz="2400" b="1" dirty="0">
                <a:solidFill>
                  <a:srgbClr val="FF0000"/>
                </a:solidFill>
                <a:ea typeface="ＭＳ Ｐゴシック" charset="-128"/>
              </a:rPr>
              <a:t> phase</a:t>
            </a:r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>
            <a:off x="5608337" y="3249505"/>
            <a:ext cx="918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ea typeface="ＭＳ Ｐゴシック" charset="-128"/>
              </a:rPr>
              <a:t>merger</a:t>
            </a:r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6871952" y="3255427"/>
            <a:ext cx="21512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a typeface="ＭＳ Ｐゴシック" charset="-128"/>
              </a:rPr>
              <a:t>Black hole</a:t>
            </a:r>
            <a:r>
              <a:rPr lang="en-US" altLang="ja-JP" sz="2400" b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ea typeface="ＭＳ Ｐゴシック" charset="-128"/>
              </a:rPr>
              <a:t>quasi-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  <a:ea typeface="ＭＳ Ｐゴシック" charset="-128"/>
              </a:rPr>
              <a:t>normal </a:t>
            </a:r>
            <a:r>
              <a:rPr lang="en-US" altLang="ja-JP" sz="2400" b="1" dirty="0">
                <a:solidFill>
                  <a:srgbClr val="FF0000"/>
                </a:solidFill>
                <a:ea typeface="ＭＳ Ｐゴシック" charset="-128"/>
              </a:rPr>
              <a:t>mode</a:t>
            </a:r>
          </a:p>
        </p:txBody>
      </p:sp>
    </p:spTree>
    <p:extLst>
      <p:ext uri="{BB962C8B-B14F-4D97-AF65-F5344CB8AC3E}">
        <p14:creationId xmlns:p14="http://schemas.microsoft.com/office/powerpoint/2010/main" val="19292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 smtClean="0"/>
              <a:t>ET technologies</a:t>
            </a:r>
            <a:endParaRPr lang="en-US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0" y="764704"/>
            <a:ext cx="8712968" cy="201622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ET design study focused on the “research infrastructure”, designing an observatory able to host the evolution of the GW detectors in the next decades</a:t>
            </a:r>
          </a:p>
          <a:p>
            <a:r>
              <a:rPr lang="en-US" dirty="0" smtClean="0"/>
              <a:t>Nevertheless, a (brute force) attempt to describe the ET technologies has been performed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1A4D9-D8DC-4611-9CFA-2F44EFF8776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60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egnaposto contenuto 5"/>
          <p:cNvSpPr txBox="1">
            <a:spLocks/>
          </p:cNvSpPr>
          <p:nvPr/>
        </p:nvSpPr>
        <p:spPr>
          <a:xfrm>
            <a:off x="107504" y="2564904"/>
            <a:ext cx="5040560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dirty="0" smtClean="0">
                <a:solidFill>
                  <a:srgbClr val="FFFFFF"/>
                </a:solidFill>
              </a:rPr>
              <a:t>Low frequency interferometer ET-LF: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Long suspension chains of seismic filters (“à la Virgo”)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Cryogenic and massive payloads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Silicon mirrors (~200kg) and new 1.55</a:t>
            </a:r>
            <a:r>
              <a:rPr kumimoji="0" lang="en-US" sz="2800" dirty="0" smtClean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kumimoji="0" lang="en-US" sz="2800" dirty="0" smtClean="0">
                <a:solidFill>
                  <a:srgbClr val="FFFFFF"/>
                </a:solidFill>
              </a:rPr>
              <a:t>m wavelength laser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Frequency dependent squeezing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dirty="0" smtClean="0">
                <a:solidFill>
                  <a:srgbClr val="FFFFFF"/>
                </a:solidFill>
              </a:rPr>
              <a:t>High Frequency interferometer ET-HF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High power 1064nm wavelength laser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High mass (~200kg) fused silica test masses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Low absorption coatings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Advanced thermal correction of the aberrations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dirty="0" smtClean="0">
                <a:solidFill>
                  <a:srgbClr val="FFFFFF"/>
                </a:solidFill>
              </a:rPr>
              <a:t>Frequency dependent squeezing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919" y="3284984"/>
            <a:ext cx="4151081" cy="260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e 77"/>
          <p:cNvSpPr/>
          <p:nvPr/>
        </p:nvSpPr>
        <p:spPr>
          <a:xfrm>
            <a:off x="-612576" y="44624"/>
            <a:ext cx="576064" cy="576064"/>
          </a:xfrm>
          <a:prstGeom prst="ellipse">
            <a:avLst/>
          </a:prstGeom>
          <a:solidFill>
            <a:srgbClr val="9A2EA2"/>
          </a:solidFill>
          <a:scene3d>
            <a:camera prst="orthographicFront">
              <a:rot lat="0" lon="4500000" rev="0"/>
            </a:camera>
            <a:lightRig rig="sunset" dir="t"/>
          </a:scene3d>
          <a:sp3d prstMaterial="translucentPowder">
            <a:bevelB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77" name="Ovale 76"/>
          <p:cNvSpPr/>
          <p:nvPr/>
        </p:nvSpPr>
        <p:spPr>
          <a:xfrm>
            <a:off x="3491880" y="1340768"/>
            <a:ext cx="648072" cy="288032"/>
          </a:xfrm>
          <a:prstGeom prst="ellipse">
            <a:avLst/>
          </a:prstGeom>
          <a:solidFill>
            <a:srgbClr val="B0028B"/>
          </a:solidFill>
          <a:scene3d>
            <a:camera prst="orthographicFront">
              <a:rot lat="0" lon="15599976" rev="0"/>
            </a:camera>
            <a:lightRig rig="threePt" dir="t"/>
          </a:scene3d>
          <a:sp3d prstMaterial="flat">
            <a:bevelT w="114300" h="444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-35496" y="6018204"/>
            <a:ext cx="9144000" cy="3084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rot="5400000">
            <a:off x="-234044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-184486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rot="5400000">
            <a:off x="-1349280" y="3212657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5400000">
            <a:off x="-8536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rot="5400000">
            <a:off x="-3581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rot="5400000">
            <a:off x="13747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rot="5400000">
            <a:off x="63305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rot="5400000">
            <a:off x="112864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rot="5400000">
            <a:off x="211980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rot="5400000">
            <a:off x="261539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 rot="5400000">
            <a:off x="311097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 rot="5400000">
            <a:off x="3606560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rot="5400000">
            <a:off x="4102144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rot="5400000">
            <a:off x="459772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6200000">
            <a:off x="414927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2020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 rot="16200000">
            <a:off x="20615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2012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 rot="16200000">
            <a:off x="69904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2013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 rot="16200000">
            <a:off x="119193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2014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 rot="16200000">
            <a:off x="168482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2015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 rot="16200000">
            <a:off x="217771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2016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 rot="16200000">
            <a:off x="267060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2017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 rot="16200000">
            <a:off x="316349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2018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 rot="16200000">
            <a:off x="365638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2019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3" name="CasellaDiTesto 52"/>
          <p:cNvSpPr txBox="1"/>
          <p:nvPr/>
        </p:nvSpPr>
        <p:spPr>
          <a:xfrm rot="16200000">
            <a:off x="464216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2021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 rot="16200000">
            <a:off x="513505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2022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 rot="16200000">
            <a:off x="562794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2023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 rot="16200000">
            <a:off x="612083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2024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57" name="CasellaDiTesto 56"/>
          <p:cNvSpPr txBox="1"/>
          <p:nvPr/>
        </p:nvSpPr>
        <p:spPr>
          <a:xfrm rot="16200000">
            <a:off x="661372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2025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5436096" y="620688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R&amp;D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3995936" y="1331476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Technical design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74" name="Ovale 73"/>
          <p:cNvSpPr/>
          <p:nvPr/>
        </p:nvSpPr>
        <p:spPr>
          <a:xfrm>
            <a:off x="1115616" y="1196752"/>
            <a:ext cx="576064" cy="576064"/>
          </a:xfrm>
          <a:prstGeom prst="ellipse">
            <a:avLst/>
          </a:prstGeom>
          <a:solidFill>
            <a:srgbClr val="B0028B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1079500"/>
            <a:bevelB h="1079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755576" y="1340768"/>
            <a:ext cx="648072" cy="288032"/>
          </a:xfrm>
          <a:prstGeom prst="ellipse">
            <a:avLst/>
          </a:prstGeom>
          <a:solidFill>
            <a:srgbClr val="B0028B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444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79" name="Ovale 78"/>
          <p:cNvSpPr/>
          <p:nvPr/>
        </p:nvSpPr>
        <p:spPr>
          <a:xfrm>
            <a:off x="-324544" y="620688"/>
            <a:ext cx="576064" cy="432048"/>
          </a:xfrm>
          <a:prstGeom prst="ellipse">
            <a:avLst/>
          </a:prstGeom>
          <a:ln>
            <a:solidFill>
              <a:srgbClr val="002060"/>
            </a:solidFill>
          </a:ln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317500" h="2540000"/>
            <a:bevelB w="254000" h="33020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84" name="Ovale 83"/>
          <p:cNvSpPr/>
          <p:nvPr/>
        </p:nvSpPr>
        <p:spPr>
          <a:xfrm>
            <a:off x="3347864" y="2420888"/>
            <a:ext cx="576064" cy="57606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635000"/>
            <a:bevelB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85" name="Ovale 84"/>
          <p:cNvSpPr/>
          <p:nvPr/>
        </p:nvSpPr>
        <p:spPr>
          <a:xfrm>
            <a:off x="2987824" y="2564904"/>
            <a:ext cx="648072" cy="28803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355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0" name="Ovale 89"/>
          <p:cNvSpPr/>
          <p:nvPr/>
        </p:nvSpPr>
        <p:spPr>
          <a:xfrm>
            <a:off x="5617969" y="3140968"/>
            <a:ext cx="648072" cy="288032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15599976" rev="0"/>
            </a:camera>
            <a:lightRig rig="threePt" dir="t"/>
          </a:scene3d>
          <a:sp3d prstMaterial="flat">
            <a:bevelT w="114300" h="355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1" name="Ovale 90"/>
          <p:cNvSpPr/>
          <p:nvPr/>
        </p:nvSpPr>
        <p:spPr>
          <a:xfrm>
            <a:off x="4465841" y="2996952"/>
            <a:ext cx="576064" cy="576064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444500"/>
            <a:bevelB h="444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2" name="Ovale 91"/>
          <p:cNvSpPr/>
          <p:nvPr/>
        </p:nvSpPr>
        <p:spPr>
          <a:xfrm>
            <a:off x="4105801" y="3140968"/>
            <a:ext cx="648072" cy="288032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355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6122025" y="3068960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Site preparation</a:t>
            </a:r>
            <a:endParaRPr kumimoji="0" lang="en-US" dirty="0">
              <a:solidFill>
                <a:srgbClr val="FFFFFF"/>
              </a:solidFill>
            </a:endParaRPr>
          </a:p>
        </p:txBody>
      </p:sp>
      <p:cxnSp>
        <p:nvCxnSpPr>
          <p:cNvPr id="110" name="Connettore 1 109"/>
          <p:cNvCxnSpPr/>
          <p:nvPr/>
        </p:nvCxnSpPr>
        <p:spPr>
          <a:xfrm rot="5400000">
            <a:off x="1619992" y="3356672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1 110"/>
          <p:cNvCxnSpPr/>
          <p:nvPr/>
        </p:nvCxnSpPr>
        <p:spPr>
          <a:xfrm rot="5400000">
            <a:off x="5093312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1 111"/>
          <p:cNvCxnSpPr/>
          <p:nvPr/>
        </p:nvCxnSpPr>
        <p:spPr>
          <a:xfrm rot="5400000">
            <a:off x="5588896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 rot="5400000">
            <a:off x="6084488" y="3212656"/>
            <a:ext cx="57600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 rot="16200000">
            <a:off x="710661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2026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17" name="CasellaDiTesto 116"/>
          <p:cNvSpPr txBox="1"/>
          <p:nvPr/>
        </p:nvSpPr>
        <p:spPr>
          <a:xfrm rot="16200000">
            <a:off x="759950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2027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18" name="CasellaDiTesto 117"/>
          <p:cNvSpPr txBox="1"/>
          <p:nvPr/>
        </p:nvSpPr>
        <p:spPr>
          <a:xfrm rot="16200000">
            <a:off x="8092393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2028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19" name="Esplosione 1 118"/>
          <p:cNvSpPr/>
          <p:nvPr/>
        </p:nvSpPr>
        <p:spPr>
          <a:xfrm>
            <a:off x="2483768" y="1772816"/>
            <a:ext cx="1080120" cy="648072"/>
          </a:xfrm>
          <a:prstGeom prst="irregularSeal1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3500154" y="1844824"/>
            <a:ext cx="431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0000"/>
                </a:solidFill>
              </a:rPr>
              <a:t>First detection on advanced interferometers</a:t>
            </a:r>
            <a:endParaRPr kumimoji="0" lang="en-US" dirty="0">
              <a:solidFill>
                <a:srgbClr val="FF0000"/>
              </a:solidFill>
            </a:endParaRPr>
          </a:p>
        </p:txBody>
      </p:sp>
      <p:sp>
        <p:nvSpPr>
          <p:cNvPr id="88" name="CasellaDiTesto 87"/>
          <p:cNvSpPr txBox="1"/>
          <p:nvPr/>
        </p:nvSpPr>
        <p:spPr>
          <a:xfrm rot="16200000">
            <a:off x="8597466" y="6302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2029</a:t>
            </a:r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89" name="Immagine 88" descr="ET-new-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114" name="Segnaposto numero diapositiva 1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61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395536" y="116632"/>
            <a:ext cx="218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ET Conceptual design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5432519" y="2492896"/>
            <a:ext cx="250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ET Observatory Funding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3" name="Ovale 82"/>
          <p:cNvSpPr/>
          <p:nvPr/>
        </p:nvSpPr>
        <p:spPr>
          <a:xfrm>
            <a:off x="8028384" y="3717032"/>
            <a:ext cx="648072" cy="288032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15599976" rev="0"/>
            </a:camera>
            <a:lightRig rig="threePt" dir="t"/>
          </a:scene3d>
          <a:sp3d prstMaterial="flat">
            <a:bevelT w="114300" h="609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7" name="Ovale 96"/>
          <p:cNvSpPr/>
          <p:nvPr/>
        </p:nvSpPr>
        <p:spPr>
          <a:xfrm>
            <a:off x="5364088" y="3573016"/>
            <a:ext cx="576064" cy="576064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h="1143000"/>
            <a:bevelB h="1143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8" name="Ovale 97"/>
          <p:cNvSpPr/>
          <p:nvPr/>
        </p:nvSpPr>
        <p:spPr>
          <a:xfrm>
            <a:off x="4716016" y="3717032"/>
            <a:ext cx="648072" cy="288032"/>
          </a:xfrm>
          <a:prstGeom prst="ellipse">
            <a:avLst/>
          </a:prstGeom>
          <a:solidFill>
            <a:srgbClr val="00B0F0"/>
          </a:solidFill>
          <a:scene3d>
            <a:camera prst="orthographicFront">
              <a:rot lat="0" lon="3900000" rev="0"/>
            </a:camera>
            <a:lightRig rig="threePt" dir="t"/>
          </a:scene3d>
          <a:sp3d prstMaterial="flat">
            <a:bevelT w="114300" h="6096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srgbClr val="646B86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1259632" y="3645024"/>
            <a:ext cx="373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 smtClean="0">
                <a:solidFill>
                  <a:srgbClr val="FFFFFF"/>
                </a:solidFill>
              </a:rPr>
              <a:t>ET Site  and infrastructures </a:t>
            </a:r>
            <a:r>
              <a:rPr kumimoji="0" lang="en-US" dirty="0" err="1" smtClean="0">
                <a:solidFill>
                  <a:srgbClr val="FFFFFF"/>
                </a:solidFill>
              </a:rPr>
              <a:t>realisation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3203848" y="4636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dirty="0" smtClean="0">
                <a:solidFill>
                  <a:srgbClr val="FFFFFF"/>
                </a:solidFill>
              </a:rPr>
              <a:t>ET possible Roadmap </a:t>
            </a:r>
            <a:endParaRPr kumimoji="0"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dirty="0" smtClean="0"/>
              <a:t>LISA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4684" y="5515897"/>
            <a:ext cx="8229600" cy="7430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dirty="0" smtClean="0"/>
              <a:t>The following slides were provided by the LISA project.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43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3" descr="Lisawave-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9DAE5E-A78D-4BF6-A8C5-ACE3A560F7C9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7829" name="Rectangle 9"/>
          <p:cNvSpPr>
            <a:spLocks noGrp="1" noChangeArrowheads="1"/>
          </p:cNvSpPr>
          <p:nvPr>
            <p:ph type="ctrTitle" idx="4294967295"/>
          </p:nvPr>
        </p:nvSpPr>
        <p:spPr>
          <a:xfrm>
            <a:off x="1500166" y="928670"/>
            <a:ext cx="7429552" cy="1143000"/>
          </a:xfrm>
          <a:noFill/>
        </p:spPr>
        <p:txBody>
          <a:bodyPr>
            <a:noAutofit/>
          </a:bodyPr>
          <a:lstStyle/>
          <a:p>
            <a:pPr algn="l" eaLnBrk="1" hangingPunct="1"/>
            <a:r>
              <a:rPr lang="en-US" sz="4000" dirty="0" smtClean="0">
                <a:solidFill>
                  <a:srgbClr val="FFFF25"/>
                </a:solidFill>
              </a:rPr>
              <a:t>LISA: </a:t>
            </a:r>
            <a:br>
              <a:rPr lang="en-US" sz="4000" dirty="0" smtClean="0">
                <a:solidFill>
                  <a:srgbClr val="FFFF25"/>
                </a:solidFill>
              </a:rPr>
            </a:br>
            <a:r>
              <a:rPr lang="en-US" sz="4000" dirty="0" smtClean="0">
                <a:solidFill>
                  <a:srgbClr val="FFFF25"/>
                </a:solidFill>
              </a:rPr>
              <a:t>An Observatory for Gravitational Waves in Space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86182" y="5715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kumimoji="0" lang="en-GB" dirty="0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28992" y="4857760"/>
            <a:ext cx="41351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GB" sz="2800" dirty="0" smtClean="0">
                <a:solidFill>
                  <a:prstClr val="white"/>
                </a:solidFill>
              </a:rPr>
              <a:t>3 Satellites</a:t>
            </a:r>
          </a:p>
          <a:p>
            <a:pPr defTabSz="457200"/>
            <a:r>
              <a:rPr kumimoji="0" lang="en-GB" sz="2800" dirty="0" smtClean="0">
                <a:solidFill>
                  <a:prstClr val="white"/>
                </a:solidFill>
              </a:rPr>
              <a:t>Million km arms</a:t>
            </a:r>
          </a:p>
          <a:p>
            <a:pPr defTabSz="457200"/>
            <a:r>
              <a:rPr kumimoji="0" lang="en-GB" sz="2800" dirty="0" smtClean="0">
                <a:solidFill>
                  <a:prstClr val="white"/>
                </a:solidFill>
              </a:rPr>
              <a:t>50 Million km behind Earth</a:t>
            </a:r>
          </a:p>
        </p:txBody>
      </p:sp>
      <p:pic>
        <p:nvPicPr>
          <p:cNvPr id="11" name="Picture 6" descr="nasa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950" y="0"/>
            <a:ext cx="654050" cy="566738"/>
          </a:xfrm>
          <a:prstGeom prst="rect">
            <a:avLst/>
          </a:prstGeom>
          <a:noFill/>
        </p:spPr>
      </p:pic>
      <p:pic>
        <p:nvPicPr>
          <p:cNvPr id="14" name="Picture 10" descr="ESAlog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3" cy="322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569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9" t="14961" r="13857" b="16796"/>
          <a:stretch/>
        </p:blipFill>
        <p:spPr>
          <a:xfrm>
            <a:off x="2071876" y="940407"/>
            <a:ext cx="5729553" cy="5112000"/>
          </a:xfrm>
          <a:prstGeom prst="rect">
            <a:avLst/>
          </a:prstGeom>
        </p:spPr>
      </p:pic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"/>
          <a:stretch/>
        </p:blipFill>
        <p:spPr>
          <a:xfrm>
            <a:off x="1619672" y="692696"/>
            <a:ext cx="6486801" cy="5688632"/>
          </a:xfrm>
        </p:spPr>
      </p:pic>
      <p:sp useBgFill="1">
        <p:nvSpPr>
          <p:cNvPr id="1553418" name="Rechteck 1553417"/>
          <p:cNvSpPr/>
          <p:nvPr/>
        </p:nvSpPr>
        <p:spPr>
          <a:xfrm>
            <a:off x="7092280" y="878480"/>
            <a:ext cx="1080120" cy="518457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de-DE">
              <a:solidFill>
                <a:prstClr val="white"/>
              </a:solidFill>
            </a:endParaRPr>
          </a:p>
        </p:txBody>
      </p:sp>
      <p:sp>
        <p:nvSpPr>
          <p:cNvPr id="155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964488" cy="980728"/>
          </a:xfrm>
        </p:spPr>
        <p:txBody>
          <a:bodyPr>
            <a:normAutofit/>
          </a:bodyPr>
          <a:lstStyle/>
          <a:p>
            <a:r>
              <a:rPr lang="en-US" dirty="0" smtClean="0"/>
              <a:t>Black Hole Astronomy by 2030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53411" name="Rectangle 3"/>
          <p:cNvSpPr>
            <a:spLocks noChangeArrowheads="1"/>
          </p:cNvSpPr>
          <p:nvPr/>
        </p:nvSpPr>
        <p:spPr bwMode="auto">
          <a:xfrm>
            <a:off x="3494088" y="-889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/>
            <a:endParaRPr kumimoji="0" lang="de-DE" sz="24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553414" name="Rectangle 6"/>
          <p:cNvSpPr>
            <a:spLocks noChangeArrowheads="1"/>
          </p:cNvSpPr>
          <p:nvPr/>
        </p:nvSpPr>
        <p:spPr bwMode="auto">
          <a:xfrm>
            <a:off x="8440738" y="16383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/>
            <a:endParaRPr kumimoji="0" lang="de-DE" sz="2400">
              <a:solidFill>
                <a:prstClr val="white"/>
              </a:solidFill>
              <a:latin typeface="Arial" charset="0"/>
            </a:endParaRPr>
          </a:p>
        </p:txBody>
      </p:sp>
      <p:sp useBgFill="1">
        <p:nvSpPr>
          <p:cNvPr id="1553412" name="Rectangle 4"/>
          <p:cNvSpPr>
            <a:spLocks noChangeArrowheads="1"/>
          </p:cNvSpPr>
          <p:nvPr/>
        </p:nvSpPr>
        <p:spPr bwMode="auto">
          <a:xfrm rot="-5400000">
            <a:off x="211724" y="3681374"/>
            <a:ext cx="2262560" cy="461665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/>
            <a:r>
              <a:rPr kumimoji="0" lang="en-US" sz="2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kumimoji="0" lang="en-US" sz="2400" dirty="0" smtClean="0">
                <a:solidFill>
                  <a:prstClr val="black"/>
                </a:solidFill>
                <a:latin typeface="Arial" charset="0"/>
              </a:rPr>
              <a:t>Redshift   Z </a:t>
            </a:r>
            <a:r>
              <a:rPr kumimoji="0" lang="en-US" sz="2400" dirty="0" smtClean="0">
                <a:solidFill>
                  <a:prstClr val="black"/>
                </a:solidFill>
                <a:latin typeface="Arial" charset="0"/>
                <a:sym typeface="Wingdings" pitchFamily="2" charset="2"/>
              </a:rPr>
              <a:t></a:t>
            </a:r>
            <a:endParaRPr kumimoji="0" lang="en-US" sz="2400" dirty="0">
              <a:solidFill>
                <a:prstClr val="black"/>
              </a:solidFill>
              <a:latin typeface="Arial" charset="0"/>
            </a:endParaRPr>
          </a:p>
        </p:txBody>
      </p:sp>
      <p:sp useBgFill="1">
        <p:nvSpPr>
          <p:cNvPr id="1553413" name="Rectangle 5"/>
          <p:cNvSpPr>
            <a:spLocks noChangeArrowheads="1"/>
          </p:cNvSpPr>
          <p:nvPr/>
        </p:nvSpPr>
        <p:spPr bwMode="auto">
          <a:xfrm>
            <a:off x="3995936" y="6351711"/>
            <a:ext cx="2794756" cy="461665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/>
            <a:r>
              <a:rPr kumimoji="0" lang="en-US" sz="2400" dirty="0" smtClean="0">
                <a:solidFill>
                  <a:prstClr val="black"/>
                </a:solidFill>
                <a:latin typeface="Arial" charset="0"/>
              </a:rPr>
              <a:t>Mass [log M/M</a:t>
            </a:r>
            <a:r>
              <a:rPr kumimoji="0" lang="en-US" sz="2400" baseline="-25000" dirty="0" smtClean="0">
                <a:solidFill>
                  <a:prstClr val="black"/>
                </a:solidFill>
                <a:latin typeface="Arial" charset="0"/>
              </a:rPr>
              <a:t>☉</a:t>
            </a:r>
            <a:r>
              <a:rPr kumimoji="0" lang="en-US" sz="2400" dirty="0" smtClean="0">
                <a:solidFill>
                  <a:prstClr val="black"/>
                </a:solidFill>
                <a:latin typeface="Arial" charset="0"/>
              </a:rPr>
              <a:t>]</a:t>
            </a:r>
            <a:r>
              <a:rPr kumimoji="0" lang="en-US" sz="2400" dirty="0" smtClean="0">
                <a:solidFill>
                  <a:prstClr val="black"/>
                </a:solidFill>
                <a:latin typeface="Arial" charset="0"/>
                <a:sym typeface="Wingdings" pitchFamily="2" charset="2"/>
              </a:rPr>
              <a:t></a:t>
            </a:r>
            <a:endParaRPr kumimoji="0" lang="en-US" sz="24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553415" name="Gruppierung 1553414"/>
          <p:cNvGrpSpPr/>
          <p:nvPr/>
        </p:nvGrpSpPr>
        <p:grpSpPr>
          <a:xfrm>
            <a:off x="4304351" y="3501008"/>
            <a:ext cx="2787929" cy="2520280"/>
            <a:chOff x="4304351" y="3501008"/>
            <a:chExt cx="2787929" cy="2520280"/>
          </a:xfrm>
        </p:grpSpPr>
        <p:sp>
          <p:nvSpPr>
            <p:cNvPr id="24" name="Rechteck 23"/>
            <p:cNvSpPr/>
            <p:nvPr/>
          </p:nvSpPr>
          <p:spPr>
            <a:xfrm>
              <a:off x="6464858" y="3501008"/>
              <a:ext cx="627422" cy="252028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kumimoji="0" lang="de-DE">
                <a:solidFill>
                  <a:prstClr val="white"/>
                </a:solidFill>
              </a:endParaRPr>
            </a:p>
          </p:txBody>
        </p:sp>
        <p:sp>
          <p:nvSpPr>
            <p:cNvPr id="25" name="Rechtwinkliges Dreieck 24"/>
            <p:cNvSpPr/>
            <p:nvPr/>
          </p:nvSpPr>
          <p:spPr>
            <a:xfrm flipH="1">
              <a:off x="4304351" y="3501008"/>
              <a:ext cx="2160240" cy="2520280"/>
            </a:xfrm>
            <a:prstGeom prst="rtTriangl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kumimoji="0"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5384308" y="4509120"/>
            <a:ext cx="1779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dirty="0" smtClean="0">
                <a:solidFill>
                  <a:prstClr val="black"/>
                </a:solidFill>
              </a:rPr>
              <a:t>Future EM </a:t>
            </a:r>
            <a:r>
              <a:rPr kumimoji="0" lang="de-DE" dirty="0">
                <a:solidFill>
                  <a:prstClr val="black"/>
                </a:solidFill>
              </a:rPr>
              <a:t>O</a:t>
            </a:r>
            <a:r>
              <a:rPr kumimoji="0" lang="de-DE" dirty="0" smtClean="0">
                <a:solidFill>
                  <a:prstClr val="black"/>
                </a:solidFill>
              </a:rPr>
              <a:t>bs.</a:t>
            </a:r>
          </a:p>
          <a:p>
            <a:pPr defTabSz="457200"/>
            <a:r>
              <a:rPr kumimoji="0" lang="de-DE" dirty="0" smtClean="0">
                <a:solidFill>
                  <a:prstClr val="black"/>
                </a:solidFill>
              </a:rPr>
              <a:t>LSST, JWST, EELT</a:t>
            </a:r>
            <a:endParaRPr kumimoji="0" lang="de-DE" dirty="0">
              <a:solidFill>
                <a:prstClr val="black"/>
              </a:solidFill>
            </a:endParaRPr>
          </a:p>
        </p:txBody>
      </p:sp>
      <p:sp useBgFill="1">
        <p:nvSpPr>
          <p:cNvPr id="45" name="Rechteck 44"/>
          <p:cNvSpPr/>
          <p:nvPr/>
        </p:nvSpPr>
        <p:spPr>
          <a:xfrm>
            <a:off x="7452320" y="6021288"/>
            <a:ext cx="1080120" cy="69822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de-DE">
              <a:solidFill>
                <a:prstClr val="white"/>
              </a:solidFill>
            </a:endParaRPr>
          </a:p>
        </p:txBody>
      </p:sp>
      <p:pic>
        <p:nvPicPr>
          <p:cNvPr id="22" name="Picture 5" descr="NGO.png"/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264"/>
            <a:ext cx="4499992" cy="468488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3710986" y="2060848"/>
            <a:ext cx="19324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kumimoji="0" lang="de-DE" sz="6000" b="1" dirty="0" smtClean="0">
                <a:solidFill>
                  <a:srgbClr val="FF0000"/>
                </a:solidFill>
              </a:rPr>
              <a:t>eLISA</a:t>
            </a:r>
            <a:endParaRPr kumimoji="0" lang="de-DE" sz="6000" b="1" dirty="0">
              <a:solidFill>
                <a:srgbClr val="FF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388301" y="400506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SNR</a:t>
            </a:r>
            <a:endParaRPr kumimoji="0" lang="de-DE"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Rechtwinkliges Dreieck 27"/>
          <p:cNvSpPr/>
          <p:nvPr/>
        </p:nvSpPr>
        <p:spPr>
          <a:xfrm>
            <a:off x="2051720" y="3501008"/>
            <a:ext cx="1440160" cy="2520280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de-DE">
              <a:solidFill>
                <a:prstClr val="white"/>
              </a:solidFill>
            </a:endParaRPr>
          </a:p>
        </p:txBody>
      </p:sp>
      <p:sp>
        <p:nvSpPr>
          <p:cNvPr id="31" name="Rechtwinkliges Dreieck 30"/>
          <p:cNvSpPr/>
          <p:nvPr/>
        </p:nvSpPr>
        <p:spPr>
          <a:xfrm>
            <a:off x="2051720" y="5517232"/>
            <a:ext cx="720080" cy="504056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de-DE">
              <a:solidFill>
                <a:prstClr val="white"/>
              </a:solidFill>
            </a:endParaRPr>
          </a:p>
        </p:txBody>
      </p:sp>
      <p:sp>
        <p:nvSpPr>
          <p:cNvPr id="32" name="Rechtwinkliges Dreieck 31"/>
          <p:cNvSpPr/>
          <p:nvPr/>
        </p:nvSpPr>
        <p:spPr>
          <a:xfrm flipH="1">
            <a:off x="5652120" y="5517232"/>
            <a:ext cx="1440160" cy="504056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de-DE">
              <a:solidFill>
                <a:prstClr val="white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491880" y="960983"/>
            <a:ext cx="707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de-DE" sz="1400" dirty="0" smtClean="0">
                <a:solidFill>
                  <a:prstClr val="white"/>
                </a:solidFill>
              </a:rPr>
              <a:t>E. Berti</a:t>
            </a:r>
            <a:endParaRPr kumimoji="0" lang="de-DE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02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19675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All Binary Black Holes </a:t>
            </a:r>
            <a:r>
              <a:rPr lang="de-DE" dirty="0" err="1" smtClean="0"/>
              <a:t>cross</a:t>
            </a:r>
            <a:r>
              <a:rPr lang="de-DE" dirty="0" smtClean="0"/>
              <a:t> eLISA band:</a:t>
            </a:r>
            <a:br>
              <a:rPr lang="de-DE" dirty="0" smtClean="0"/>
            </a:br>
            <a:r>
              <a:rPr lang="de-DE" dirty="0" smtClean="0"/>
              <a:t>Trace </a:t>
            </a:r>
            <a:r>
              <a:rPr lang="de-DE" dirty="0" err="1" smtClean="0"/>
              <a:t>Galaxy</a:t>
            </a:r>
            <a:r>
              <a:rPr lang="de-DE" dirty="0" smtClean="0"/>
              <a:t> Mergers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magine 9" descr="BHMtrace-new3-01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1" r="-1790"/>
          <a:stretch/>
        </p:blipFill>
        <p:spPr>
          <a:xfrm>
            <a:off x="179512" y="1313220"/>
            <a:ext cx="6873749" cy="55721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Bild 6" descr="cartoon_standalo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2564904"/>
            <a:ext cx="3131840" cy="30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2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7" name="Picture 9" descr="constellation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439863"/>
            <a:ext cx="4821238" cy="4445000"/>
          </a:xfrm>
          <a:prstGeom prst="rect">
            <a:avLst/>
          </a:prstGeom>
          <a:noFill/>
        </p:spPr>
      </p:pic>
      <p:sp>
        <p:nvSpPr>
          <p:cNvPr id="157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LISA Layout</a:t>
            </a:r>
          </a:p>
        </p:txBody>
      </p:sp>
      <p:sp>
        <p:nvSpPr>
          <p:cNvPr id="157901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981074"/>
            <a:ext cx="7924800" cy="5734074"/>
          </a:xfrm>
        </p:spPr>
        <p:txBody>
          <a:bodyPr>
            <a:normAutofit/>
          </a:bodyPr>
          <a:lstStyle/>
          <a:p>
            <a:r>
              <a:rPr lang="en-US" dirty="0"/>
              <a:t>Laser transponder with 6 links, all transmitted to ground</a:t>
            </a:r>
          </a:p>
          <a:p>
            <a:r>
              <a:rPr lang="en-US" dirty="0"/>
              <a:t>Diffraction widens the laser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beams to </a:t>
            </a:r>
            <a:r>
              <a:rPr lang="en-US" dirty="0"/>
              <a:t>many kilometers</a:t>
            </a:r>
          </a:p>
          <a:p>
            <a:pPr lvl="1"/>
            <a:r>
              <a:rPr lang="en-US" dirty="0"/>
              <a:t>1 W sent, 100 </a:t>
            </a:r>
            <a:r>
              <a:rPr lang="en-US" dirty="0" err="1"/>
              <a:t>pW</a:t>
            </a:r>
            <a:r>
              <a:rPr lang="en-US" dirty="0"/>
              <a:t> received </a:t>
            </a:r>
            <a:br>
              <a:rPr lang="en-US" dirty="0"/>
            </a:br>
            <a:r>
              <a:rPr lang="en-US" dirty="0"/>
              <a:t>by 40 cm </a:t>
            </a:r>
            <a:r>
              <a:rPr lang="en-US" dirty="0" err="1"/>
              <a:t>Cassegrain</a:t>
            </a:r>
            <a:endParaRPr lang="en-US" dirty="0"/>
          </a:p>
          <a:p>
            <a:r>
              <a:rPr lang="en-US" dirty="0">
                <a:sym typeface="Monotype Sorts" pitchFamily="112" charset="2"/>
              </a:rPr>
              <a:t>Michelson with  3rd arm </a:t>
            </a:r>
            <a:br>
              <a:rPr lang="en-US" dirty="0">
                <a:sym typeface="Monotype Sorts" pitchFamily="112" charset="2"/>
              </a:rPr>
            </a:br>
            <a:r>
              <a:rPr lang="en-US" dirty="0">
                <a:sym typeface="Monotype Sorts" pitchFamily="112" charset="2"/>
              </a:rPr>
              <a:t>and </a:t>
            </a:r>
            <a:r>
              <a:rPr lang="en-US" dirty="0" err="1">
                <a:sym typeface="Monotype Sorts" pitchFamily="112" charset="2"/>
              </a:rPr>
              <a:t>Sagnac</a:t>
            </a:r>
            <a:r>
              <a:rPr lang="en-US" dirty="0">
                <a:sym typeface="Monotype Sorts" pitchFamily="112" charset="2"/>
              </a:rPr>
              <a:t> mode</a:t>
            </a:r>
          </a:p>
          <a:p>
            <a:r>
              <a:rPr lang="en-US" dirty="0">
                <a:sym typeface="Monotype Sorts" pitchFamily="112" charset="2"/>
              </a:rPr>
              <a:t>Can distinguish both</a:t>
            </a:r>
            <a:br>
              <a:rPr lang="en-US" dirty="0">
                <a:sym typeface="Monotype Sorts" pitchFamily="112" charset="2"/>
              </a:rPr>
            </a:br>
            <a:r>
              <a:rPr lang="en-US" dirty="0">
                <a:sym typeface="Monotype Sorts" pitchFamily="112" charset="2"/>
              </a:rPr>
              <a:t>polarizations of a GW</a:t>
            </a:r>
          </a:p>
          <a:p>
            <a:r>
              <a:rPr lang="en-US" dirty="0">
                <a:sym typeface="Monotype Sorts" pitchFamily="112" charset="2"/>
              </a:rPr>
              <a:t>Can form Null combination</a:t>
            </a:r>
            <a:r>
              <a:rPr lang="en-US" dirty="0" smtClean="0">
                <a:sym typeface="Monotype Sorts" pitchFamily="112" charset="2"/>
              </a:rPr>
              <a:t>!</a:t>
            </a:r>
            <a:endParaRPr lang="en-US" dirty="0">
              <a:sym typeface="Monotype Sorts" pitchFamily="112" charset="2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79012" name="Text Box 4"/>
          <p:cNvSpPr txBox="1">
            <a:spLocks noChangeAspect="1" noChangeArrowheads="1"/>
          </p:cNvSpPr>
          <p:nvPr/>
        </p:nvSpPr>
        <p:spPr bwMode="auto">
          <a:xfrm>
            <a:off x="5643570" y="4348173"/>
            <a:ext cx="1809750" cy="5810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/>
            <a:r>
              <a:rPr kumimoji="0" lang="en-GB" sz="1600" dirty="0">
                <a:solidFill>
                  <a:srgbClr val="333399"/>
                </a:solidFill>
                <a:latin typeface="Arial" charset="0"/>
              </a:rPr>
              <a:t>main </a:t>
            </a:r>
            <a:r>
              <a:rPr kumimoji="0" lang="en-GB" sz="1600" dirty="0" err="1">
                <a:solidFill>
                  <a:srgbClr val="333399"/>
                </a:solidFill>
                <a:latin typeface="Arial" charset="0"/>
              </a:rPr>
              <a:t>transponded</a:t>
            </a:r>
            <a:endParaRPr kumimoji="0" lang="en-GB" sz="1600" dirty="0">
              <a:solidFill>
                <a:srgbClr val="333399"/>
              </a:solidFill>
              <a:latin typeface="Arial" charset="0"/>
            </a:endParaRPr>
          </a:p>
          <a:p>
            <a:pPr algn="ctr" defTabSz="457200"/>
            <a:r>
              <a:rPr kumimoji="0" lang="en-GB" sz="1600" dirty="0">
                <a:solidFill>
                  <a:srgbClr val="333399"/>
                </a:solidFill>
                <a:latin typeface="Arial" charset="0"/>
              </a:rPr>
              <a:t>laser beams</a:t>
            </a:r>
          </a:p>
        </p:txBody>
      </p:sp>
      <p:sp>
        <p:nvSpPr>
          <p:cNvPr id="1579013" name="Line 5"/>
          <p:cNvSpPr>
            <a:spLocks noChangeAspect="1" noChangeShapeType="1"/>
          </p:cNvSpPr>
          <p:nvPr/>
        </p:nvSpPr>
        <p:spPr bwMode="auto">
          <a:xfrm flipV="1">
            <a:off x="7143768" y="4143380"/>
            <a:ext cx="574675" cy="2794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14" name="Line 6"/>
          <p:cNvSpPr>
            <a:spLocks noChangeAspect="1" noChangeShapeType="1"/>
          </p:cNvSpPr>
          <p:nvPr/>
        </p:nvSpPr>
        <p:spPr bwMode="auto">
          <a:xfrm flipH="1" flipV="1">
            <a:off x="5429256" y="4143380"/>
            <a:ext cx="693738" cy="254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15" name="Text Box 7"/>
          <p:cNvSpPr txBox="1">
            <a:spLocks noChangeArrowheads="1"/>
          </p:cNvSpPr>
          <p:nvPr/>
        </p:nvSpPr>
        <p:spPr bwMode="auto">
          <a:xfrm>
            <a:off x="7110413" y="1460500"/>
            <a:ext cx="1290637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/>
            <a:r>
              <a:rPr kumimoji="0" lang="en-GB" sz="1600">
                <a:solidFill>
                  <a:srgbClr val="333399"/>
                </a:solidFill>
                <a:latin typeface="Arial" charset="0"/>
              </a:rPr>
              <a:t>reference</a:t>
            </a:r>
          </a:p>
          <a:p>
            <a:pPr defTabSz="457200"/>
            <a:r>
              <a:rPr kumimoji="0" lang="en-GB" sz="1600">
                <a:solidFill>
                  <a:srgbClr val="333399"/>
                </a:solidFill>
                <a:latin typeface="Arial" charset="0"/>
              </a:rPr>
              <a:t>laser beams</a:t>
            </a:r>
          </a:p>
        </p:txBody>
      </p:sp>
      <p:sp>
        <p:nvSpPr>
          <p:cNvPr id="1579016" name="Line 8"/>
          <p:cNvSpPr>
            <a:spLocks noChangeShapeType="1"/>
          </p:cNvSpPr>
          <p:nvPr/>
        </p:nvSpPr>
        <p:spPr bwMode="auto">
          <a:xfrm flipH="1">
            <a:off x="6332538" y="1795463"/>
            <a:ext cx="76835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18" name="Line 10"/>
          <p:cNvSpPr>
            <a:spLocks noChangeShapeType="1"/>
          </p:cNvSpPr>
          <p:nvPr/>
        </p:nvSpPr>
        <p:spPr bwMode="auto">
          <a:xfrm flipV="1">
            <a:off x="5072066" y="3643314"/>
            <a:ext cx="217488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19" name="Line 11"/>
          <p:cNvSpPr>
            <a:spLocks noChangeShapeType="1"/>
          </p:cNvSpPr>
          <p:nvPr/>
        </p:nvSpPr>
        <p:spPr bwMode="auto">
          <a:xfrm rot="10800000" flipV="1">
            <a:off x="5500694" y="2857496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20" name="Line 12"/>
          <p:cNvSpPr>
            <a:spLocks noChangeShapeType="1"/>
          </p:cNvSpPr>
          <p:nvPr/>
        </p:nvSpPr>
        <p:spPr bwMode="auto">
          <a:xfrm rot="3660000" flipV="1">
            <a:off x="5905368" y="5278446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21" name="Line 13"/>
          <p:cNvSpPr>
            <a:spLocks noChangeShapeType="1"/>
          </p:cNvSpPr>
          <p:nvPr/>
        </p:nvSpPr>
        <p:spPr bwMode="auto">
          <a:xfrm rot="14460000" flipV="1">
            <a:off x="6976939" y="5278447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22" name="Line 14"/>
          <p:cNvSpPr>
            <a:spLocks noChangeShapeType="1"/>
          </p:cNvSpPr>
          <p:nvPr/>
        </p:nvSpPr>
        <p:spPr bwMode="auto">
          <a:xfrm rot="7200000" flipV="1">
            <a:off x="7334061" y="2851658"/>
            <a:ext cx="217488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  <p:sp>
        <p:nvSpPr>
          <p:cNvPr id="1579023" name="Line 15"/>
          <p:cNvSpPr>
            <a:spLocks noChangeShapeType="1"/>
          </p:cNvSpPr>
          <p:nvPr/>
        </p:nvSpPr>
        <p:spPr bwMode="auto">
          <a:xfrm rot="18120000" flipV="1">
            <a:off x="7833784" y="3641506"/>
            <a:ext cx="217487" cy="400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defTabSz="457200"/>
            <a:endParaRPr kumimoji="0"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lum bright="-10000" contras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67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r>
              <a:rPr lang="en-GB" sz="6000" dirty="0" smtClean="0"/>
              <a:t>LISA Pathfinder</a:t>
            </a:r>
            <a:endParaRPr lang="en-GB" sz="6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8338" cy="193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57158" y="5500702"/>
            <a:ext cx="8501122" cy="1143008"/>
          </a:xfrm>
        </p:spPr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Testing</a:t>
            </a:r>
            <a:r>
              <a:rPr lang="de-DE" dirty="0" smtClean="0">
                <a:solidFill>
                  <a:schemeClr val="bg1"/>
                </a:solidFill>
              </a:rPr>
              <a:t> LISA </a:t>
            </a:r>
            <a:r>
              <a:rPr lang="de-DE" dirty="0" err="1" smtClean="0">
                <a:solidFill>
                  <a:schemeClr val="bg1"/>
                </a:solidFill>
              </a:rPr>
              <a:t>technology</a:t>
            </a:r>
            <a:r>
              <a:rPr lang="de-DE" dirty="0" smtClean="0">
                <a:solidFill>
                  <a:schemeClr val="bg1"/>
                </a:solidFill>
              </a:rPr>
              <a:t> in </a:t>
            </a:r>
            <a:r>
              <a:rPr lang="de-DE" dirty="0" err="1" smtClean="0">
                <a:solidFill>
                  <a:schemeClr val="bg1"/>
                </a:solidFill>
              </a:rPr>
              <a:t>space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70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1316061"/>
            <a:ext cx="643413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235200" y="1932011"/>
            <a:ext cx="635000" cy="644525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kumimoji="0" lang="en-US" sz="1400">
                <a:solidFill>
                  <a:srgbClr val="FF0000"/>
                </a:solidFill>
              </a:rPr>
              <a:t>Test-mass</a:t>
            </a:r>
          </a:p>
        </p:txBody>
      </p:sp>
      <p:sp>
        <p:nvSpPr>
          <p:cNvPr id="21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128586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One LISA Arm:</a:t>
            </a:r>
            <a:br>
              <a:rPr lang="en-US" sz="4000" dirty="0" smtClean="0"/>
            </a:br>
            <a:r>
              <a:rPr lang="en-US" sz="4000" dirty="0" smtClean="0"/>
              <a:t>Few Million </a:t>
            </a:r>
            <a:r>
              <a:rPr lang="en-US" sz="4000" dirty="0" err="1" smtClean="0"/>
              <a:t>kms</a:t>
            </a:r>
            <a:r>
              <a:rPr lang="en-US" sz="4000" dirty="0" smtClean="0"/>
              <a:t> – two test masses</a:t>
            </a:r>
            <a:endParaRPr lang="it-IT" sz="4000" dirty="0" smtClean="0"/>
          </a:p>
        </p:txBody>
      </p:sp>
      <p:sp>
        <p:nvSpPr>
          <p:cNvPr id="30725" name="Segnaposto numero diapositiva 10"/>
          <p:cNvSpPr>
            <a:spLocks noGrp="1"/>
          </p:cNvSpPr>
          <p:nvPr>
            <p:ph type="sldNum" sz="quarter" idx="4294967295"/>
          </p:nvPr>
        </p:nvSpPr>
        <p:spPr>
          <a:xfrm>
            <a:off x="8561388" y="6462713"/>
            <a:ext cx="358775" cy="228600"/>
          </a:xfrm>
          <a:prstGeom prst="rect">
            <a:avLst/>
          </a:prstGeom>
          <a:noFill/>
        </p:spPr>
        <p:txBody>
          <a:bodyPr/>
          <a:lstStyle/>
          <a:p>
            <a:fld id="{46710850-2E86-48E0-BF25-9ECCC46E4E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68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588000" y="1932011"/>
            <a:ext cx="635000" cy="644525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kumimoji="0" lang="en-US" sz="1400">
                <a:solidFill>
                  <a:srgbClr val="FF0000"/>
                </a:solidFill>
              </a:rPr>
              <a:t>Test-mass</a:t>
            </a:r>
          </a:p>
        </p:txBody>
      </p: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2870200" y="1941540"/>
            <a:ext cx="2717800" cy="385762"/>
            <a:chOff x="2907333" y="1726161"/>
            <a:chExt cx="2718319" cy="386842"/>
          </a:xfrm>
        </p:grpSpPr>
        <p:cxnSp>
          <p:nvCxnSpPr>
            <p:cNvPr id="12" name="Connettore 2 11"/>
            <p:cNvCxnSpPr>
              <a:stCxn id="8" idx="3"/>
              <a:endCxn id="13" idx="1"/>
            </p:cNvCxnSpPr>
            <p:nvPr/>
          </p:nvCxnSpPr>
          <p:spPr>
            <a:xfrm>
              <a:off x="2907333" y="2111411"/>
              <a:ext cx="2718319" cy="159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29" name="CasellaDiTesto 15"/>
            <p:cNvSpPr txBox="1">
              <a:spLocks noChangeArrowheads="1"/>
            </p:cNvSpPr>
            <p:nvPr/>
          </p:nvSpPr>
          <p:spPr bwMode="auto">
            <a:xfrm>
              <a:off x="3526972" y="1726161"/>
              <a:ext cx="17821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kumimoji="0" lang="it-IT" i="1">
                  <a:solidFill>
                    <a:srgbClr val="FF0000"/>
                  </a:solidFill>
                </a:rPr>
                <a:t>Laser link</a:t>
              </a:r>
              <a:endParaRPr kumimoji="0" lang="en-US" i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4686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Spacecraft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7158" y="1071546"/>
            <a:ext cx="8501122" cy="1205326"/>
          </a:xfrm>
        </p:spPr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acoustic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, </a:t>
            </a:r>
            <a:r>
              <a:rPr lang="de-DE" dirty="0" err="1" smtClean="0"/>
              <a:t>functional</a:t>
            </a:r>
            <a:r>
              <a:rPr lang="de-DE" dirty="0" smtClean="0"/>
              <a:t> </a:t>
            </a:r>
            <a:r>
              <a:rPr lang="de-DE" dirty="0" err="1" smtClean="0"/>
              <a:t>checkout</a:t>
            </a:r>
            <a:endParaRPr lang="de-DE" dirty="0" smtClean="0"/>
          </a:p>
          <a:p>
            <a:r>
              <a:rPr lang="de-DE" dirty="0" err="1" smtClean="0"/>
              <a:t>Ready</a:t>
            </a:r>
            <a:r>
              <a:rPr lang="de-DE" dirty="0" smtClean="0"/>
              <a:t> for </a:t>
            </a:r>
            <a:r>
              <a:rPr lang="de-DE" dirty="0" err="1" smtClean="0"/>
              <a:t>shipping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launch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r>
              <a:rPr lang="de-DE" dirty="0" smtClean="0"/>
              <a:t> in August 2015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 5" descr="LISA_Pathfinder_science_module_testing_2015061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2276872"/>
            <a:ext cx="6154533" cy="43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69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ChangeArrowheads="1"/>
          </p:cNvSpPr>
          <p:nvPr/>
        </p:nvSpPr>
        <p:spPr bwMode="auto">
          <a:xfrm>
            <a:off x="0" y="414338"/>
            <a:ext cx="9144000" cy="6149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3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68300"/>
            <a:ext cx="7772400" cy="782638"/>
          </a:xfrm>
        </p:spPr>
        <p:txBody>
          <a:bodyPr/>
          <a:lstStyle/>
          <a:p>
            <a:pPr marL="339725" indent="-339725" defTabSz="427038"/>
            <a:r>
              <a:rPr lang="en-US" altLang="ja-JP" dirty="0" smtClean="0"/>
              <a:t>Matched filter</a:t>
            </a:r>
            <a:endParaRPr lang="ja-JP" altLang="en-US" dirty="0"/>
          </a:p>
        </p:txBody>
      </p:sp>
      <p:pic>
        <p:nvPicPr>
          <p:cNvPr id="103834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093788"/>
            <a:ext cx="8132763" cy="13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34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3682386"/>
            <a:ext cx="8132763" cy="13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587375" y="5175250"/>
            <a:ext cx="813276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06425" y="5245100"/>
            <a:ext cx="381000" cy="1108075"/>
            <a:chOff x="382" y="3304"/>
            <a:chExt cx="240" cy="698"/>
          </a:xfrm>
        </p:grpSpPr>
        <p:sp>
          <p:nvSpPr>
            <p:cNvPr id="1038366" name="Line 5"/>
            <p:cNvSpPr>
              <a:spLocks noChangeShapeType="1"/>
            </p:cNvSpPr>
            <p:nvPr/>
          </p:nvSpPr>
          <p:spPr bwMode="auto">
            <a:xfrm>
              <a:off x="622" y="3304"/>
              <a:ext cx="0" cy="697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67" name="Line 6"/>
            <p:cNvSpPr>
              <a:spLocks noChangeShapeType="1"/>
            </p:cNvSpPr>
            <p:nvPr/>
          </p:nvSpPr>
          <p:spPr bwMode="auto">
            <a:xfrm>
              <a:off x="588" y="3400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68" name="Rectangle 7"/>
            <p:cNvSpPr>
              <a:spLocks noChangeArrowheads="1"/>
            </p:cNvSpPr>
            <p:nvPr/>
          </p:nvSpPr>
          <p:spPr bwMode="auto">
            <a:xfrm>
              <a:off x="506" y="3386"/>
              <a:ext cx="71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20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69" name="Line 8"/>
            <p:cNvSpPr>
              <a:spLocks noChangeShapeType="1"/>
            </p:cNvSpPr>
            <p:nvPr/>
          </p:nvSpPr>
          <p:spPr bwMode="auto">
            <a:xfrm>
              <a:off x="588" y="3544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70" name="Rectangle 9"/>
            <p:cNvSpPr>
              <a:spLocks noChangeArrowheads="1"/>
            </p:cNvSpPr>
            <p:nvPr/>
          </p:nvSpPr>
          <p:spPr bwMode="auto">
            <a:xfrm>
              <a:off x="506" y="3530"/>
              <a:ext cx="71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71" name="Line 10"/>
            <p:cNvSpPr>
              <a:spLocks noChangeShapeType="1"/>
            </p:cNvSpPr>
            <p:nvPr/>
          </p:nvSpPr>
          <p:spPr bwMode="auto">
            <a:xfrm>
              <a:off x="588" y="3687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72" name="Rectangle 11"/>
            <p:cNvSpPr>
              <a:spLocks noChangeArrowheads="1"/>
            </p:cNvSpPr>
            <p:nvPr/>
          </p:nvSpPr>
          <p:spPr bwMode="auto">
            <a:xfrm>
              <a:off x="538" y="3673"/>
              <a:ext cx="48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73" name="Line 12"/>
            <p:cNvSpPr>
              <a:spLocks noChangeShapeType="1"/>
            </p:cNvSpPr>
            <p:nvPr/>
          </p:nvSpPr>
          <p:spPr bwMode="auto">
            <a:xfrm>
              <a:off x="588" y="3830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74" name="Rectangle 13"/>
            <p:cNvSpPr>
              <a:spLocks noChangeArrowheads="1"/>
            </p:cNvSpPr>
            <p:nvPr/>
          </p:nvSpPr>
          <p:spPr bwMode="auto">
            <a:xfrm>
              <a:off x="488" y="3816"/>
              <a:ext cx="10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-10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75" name="Line 14"/>
            <p:cNvSpPr>
              <a:spLocks noChangeShapeType="1"/>
            </p:cNvSpPr>
            <p:nvPr/>
          </p:nvSpPr>
          <p:spPr bwMode="auto">
            <a:xfrm>
              <a:off x="588" y="3973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76" name="Rectangle 15"/>
            <p:cNvSpPr>
              <a:spLocks noChangeArrowheads="1"/>
            </p:cNvSpPr>
            <p:nvPr/>
          </p:nvSpPr>
          <p:spPr bwMode="auto">
            <a:xfrm>
              <a:off x="488" y="3959"/>
              <a:ext cx="10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-20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77" name="Rectangle 16"/>
            <p:cNvSpPr>
              <a:spLocks noChangeArrowheads="1"/>
            </p:cNvSpPr>
            <p:nvPr/>
          </p:nvSpPr>
          <p:spPr bwMode="auto">
            <a:xfrm rot="16200000">
              <a:off x="383" y="3638"/>
              <a:ext cx="92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x10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78" name="Rectangle 17"/>
            <p:cNvSpPr>
              <a:spLocks noChangeArrowheads="1"/>
            </p:cNvSpPr>
            <p:nvPr/>
          </p:nvSpPr>
          <p:spPr bwMode="auto">
            <a:xfrm rot="16200000">
              <a:off x="364" y="3598"/>
              <a:ext cx="62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3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-15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79" name="Rectangle 18"/>
            <p:cNvSpPr>
              <a:spLocks noChangeArrowheads="1"/>
            </p:cNvSpPr>
            <p:nvPr/>
          </p:nvSpPr>
          <p:spPr bwMode="auto">
            <a:xfrm rot="16200000">
              <a:off x="408" y="3558"/>
              <a:ext cx="42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 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87425" y="6356350"/>
            <a:ext cx="7513638" cy="141288"/>
            <a:chOff x="622" y="4004"/>
            <a:chExt cx="4733" cy="89"/>
          </a:xfrm>
        </p:grpSpPr>
        <p:sp>
          <p:nvSpPr>
            <p:cNvPr id="1038357" name="Line 20"/>
            <p:cNvSpPr>
              <a:spLocks noChangeShapeType="1"/>
            </p:cNvSpPr>
            <p:nvPr/>
          </p:nvSpPr>
          <p:spPr bwMode="auto">
            <a:xfrm>
              <a:off x="622" y="4004"/>
              <a:ext cx="4733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8" name="Line 21"/>
            <p:cNvSpPr>
              <a:spLocks noChangeShapeType="1"/>
            </p:cNvSpPr>
            <p:nvPr/>
          </p:nvSpPr>
          <p:spPr bwMode="auto">
            <a:xfrm>
              <a:off x="4703" y="4004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9" name="Rectangle 22"/>
            <p:cNvSpPr>
              <a:spLocks noChangeArrowheads="1"/>
            </p:cNvSpPr>
            <p:nvPr/>
          </p:nvSpPr>
          <p:spPr bwMode="auto">
            <a:xfrm>
              <a:off x="4632" y="4050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18.00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60" name="Line 23"/>
            <p:cNvSpPr>
              <a:spLocks noChangeShapeType="1"/>
            </p:cNvSpPr>
            <p:nvPr/>
          </p:nvSpPr>
          <p:spPr bwMode="auto">
            <a:xfrm>
              <a:off x="3380" y="4004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61" name="Rectangle 24"/>
            <p:cNvSpPr>
              <a:spLocks noChangeArrowheads="1"/>
            </p:cNvSpPr>
            <p:nvPr/>
          </p:nvSpPr>
          <p:spPr bwMode="auto">
            <a:xfrm>
              <a:off x="3309" y="4050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17.95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62" name="Line 25"/>
            <p:cNvSpPr>
              <a:spLocks noChangeShapeType="1"/>
            </p:cNvSpPr>
            <p:nvPr/>
          </p:nvSpPr>
          <p:spPr bwMode="auto">
            <a:xfrm>
              <a:off x="2057" y="4004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63" name="Rectangle 26"/>
            <p:cNvSpPr>
              <a:spLocks noChangeArrowheads="1"/>
            </p:cNvSpPr>
            <p:nvPr/>
          </p:nvSpPr>
          <p:spPr bwMode="auto">
            <a:xfrm>
              <a:off x="1986" y="4050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17.90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364" name="Line 27"/>
            <p:cNvSpPr>
              <a:spLocks noChangeShapeType="1"/>
            </p:cNvSpPr>
            <p:nvPr/>
          </p:nvSpPr>
          <p:spPr bwMode="auto">
            <a:xfrm>
              <a:off x="735" y="4004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65" name="Rectangle 28"/>
            <p:cNvSpPr>
              <a:spLocks noChangeArrowheads="1"/>
            </p:cNvSpPr>
            <p:nvPr/>
          </p:nvSpPr>
          <p:spPr bwMode="auto">
            <a:xfrm>
              <a:off x="664" y="4050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17.85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1006475" y="5268913"/>
            <a:ext cx="7497763" cy="1042988"/>
            <a:chOff x="634" y="3319"/>
            <a:chExt cx="4723" cy="657"/>
          </a:xfrm>
        </p:grpSpPr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634" y="3549"/>
              <a:ext cx="257" cy="294"/>
            </a:xfrm>
            <a:custGeom>
              <a:avLst/>
              <a:gdLst>
                <a:gd name="T0" fmla="*/ 6 w 515"/>
                <a:gd name="T1" fmla="*/ 388 h 881"/>
                <a:gd name="T2" fmla="*/ 17 w 515"/>
                <a:gd name="T3" fmla="*/ 349 h 881"/>
                <a:gd name="T4" fmla="*/ 28 w 515"/>
                <a:gd name="T5" fmla="*/ 185 h 881"/>
                <a:gd name="T6" fmla="*/ 38 w 515"/>
                <a:gd name="T7" fmla="*/ 74 h 881"/>
                <a:gd name="T8" fmla="*/ 49 w 515"/>
                <a:gd name="T9" fmla="*/ 13 h 881"/>
                <a:gd name="T10" fmla="*/ 60 w 515"/>
                <a:gd name="T11" fmla="*/ 0 h 881"/>
                <a:gd name="T12" fmla="*/ 69 w 515"/>
                <a:gd name="T13" fmla="*/ 83 h 881"/>
                <a:gd name="T14" fmla="*/ 80 w 515"/>
                <a:gd name="T15" fmla="*/ 241 h 881"/>
                <a:gd name="T16" fmla="*/ 91 w 515"/>
                <a:gd name="T17" fmla="*/ 392 h 881"/>
                <a:gd name="T18" fmla="*/ 101 w 515"/>
                <a:gd name="T19" fmla="*/ 467 h 881"/>
                <a:gd name="T20" fmla="*/ 112 w 515"/>
                <a:gd name="T21" fmla="*/ 565 h 881"/>
                <a:gd name="T22" fmla="*/ 123 w 515"/>
                <a:gd name="T23" fmla="*/ 600 h 881"/>
                <a:gd name="T24" fmla="*/ 134 w 515"/>
                <a:gd name="T25" fmla="*/ 645 h 881"/>
                <a:gd name="T26" fmla="*/ 144 w 515"/>
                <a:gd name="T27" fmla="*/ 755 h 881"/>
                <a:gd name="T28" fmla="*/ 155 w 515"/>
                <a:gd name="T29" fmla="*/ 792 h 881"/>
                <a:gd name="T30" fmla="*/ 165 w 515"/>
                <a:gd name="T31" fmla="*/ 833 h 881"/>
                <a:gd name="T32" fmla="*/ 175 w 515"/>
                <a:gd name="T33" fmla="*/ 876 h 881"/>
                <a:gd name="T34" fmla="*/ 186 w 515"/>
                <a:gd name="T35" fmla="*/ 802 h 881"/>
                <a:gd name="T36" fmla="*/ 197 w 515"/>
                <a:gd name="T37" fmla="*/ 654 h 881"/>
                <a:gd name="T38" fmla="*/ 207 w 515"/>
                <a:gd name="T39" fmla="*/ 470 h 881"/>
                <a:gd name="T40" fmla="*/ 218 w 515"/>
                <a:gd name="T41" fmla="*/ 263 h 881"/>
                <a:gd name="T42" fmla="*/ 229 w 515"/>
                <a:gd name="T43" fmla="*/ 160 h 881"/>
                <a:gd name="T44" fmla="*/ 240 w 515"/>
                <a:gd name="T45" fmla="*/ 138 h 881"/>
                <a:gd name="T46" fmla="*/ 250 w 515"/>
                <a:gd name="T47" fmla="*/ 127 h 881"/>
                <a:gd name="T48" fmla="*/ 261 w 515"/>
                <a:gd name="T49" fmla="*/ 161 h 881"/>
                <a:gd name="T50" fmla="*/ 270 w 515"/>
                <a:gd name="T51" fmla="*/ 197 h 881"/>
                <a:gd name="T52" fmla="*/ 281 w 515"/>
                <a:gd name="T53" fmla="*/ 176 h 881"/>
                <a:gd name="T54" fmla="*/ 292 w 515"/>
                <a:gd name="T55" fmla="*/ 173 h 881"/>
                <a:gd name="T56" fmla="*/ 303 w 515"/>
                <a:gd name="T57" fmla="*/ 183 h 881"/>
                <a:gd name="T58" fmla="*/ 313 w 515"/>
                <a:gd name="T59" fmla="*/ 298 h 881"/>
                <a:gd name="T60" fmla="*/ 324 w 515"/>
                <a:gd name="T61" fmla="*/ 429 h 881"/>
                <a:gd name="T62" fmla="*/ 335 w 515"/>
                <a:gd name="T63" fmla="*/ 565 h 881"/>
                <a:gd name="T64" fmla="*/ 345 w 515"/>
                <a:gd name="T65" fmla="*/ 650 h 881"/>
                <a:gd name="T66" fmla="*/ 356 w 515"/>
                <a:gd name="T67" fmla="*/ 701 h 881"/>
                <a:gd name="T68" fmla="*/ 366 w 515"/>
                <a:gd name="T69" fmla="*/ 651 h 881"/>
                <a:gd name="T70" fmla="*/ 376 w 515"/>
                <a:gd name="T71" fmla="*/ 567 h 881"/>
                <a:gd name="T72" fmla="*/ 387 w 515"/>
                <a:gd name="T73" fmla="*/ 423 h 881"/>
                <a:gd name="T74" fmla="*/ 398 w 515"/>
                <a:gd name="T75" fmla="*/ 307 h 881"/>
                <a:gd name="T76" fmla="*/ 409 w 515"/>
                <a:gd name="T77" fmla="*/ 293 h 881"/>
                <a:gd name="T78" fmla="*/ 419 w 515"/>
                <a:gd name="T79" fmla="*/ 263 h 881"/>
                <a:gd name="T80" fmla="*/ 430 w 515"/>
                <a:gd name="T81" fmla="*/ 280 h 881"/>
                <a:gd name="T82" fmla="*/ 441 w 515"/>
                <a:gd name="T83" fmla="*/ 268 h 881"/>
                <a:gd name="T84" fmla="*/ 451 w 515"/>
                <a:gd name="T85" fmla="*/ 208 h 881"/>
                <a:gd name="T86" fmla="*/ 461 w 515"/>
                <a:gd name="T87" fmla="*/ 170 h 881"/>
                <a:gd name="T88" fmla="*/ 472 w 515"/>
                <a:gd name="T89" fmla="*/ 179 h 881"/>
                <a:gd name="T90" fmla="*/ 482 w 515"/>
                <a:gd name="T91" fmla="*/ 282 h 881"/>
                <a:gd name="T92" fmla="*/ 493 w 515"/>
                <a:gd name="T93" fmla="*/ 405 h 881"/>
                <a:gd name="T94" fmla="*/ 504 w 515"/>
                <a:gd name="T95" fmla="*/ 595 h 881"/>
                <a:gd name="T96" fmla="*/ 515 w 515"/>
                <a:gd name="T97" fmla="*/ 73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881">
                  <a:moveTo>
                    <a:pt x="0" y="414"/>
                  </a:moveTo>
                  <a:lnTo>
                    <a:pt x="1" y="415"/>
                  </a:lnTo>
                  <a:lnTo>
                    <a:pt x="4" y="413"/>
                  </a:lnTo>
                  <a:lnTo>
                    <a:pt x="6" y="388"/>
                  </a:lnTo>
                  <a:lnTo>
                    <a:pt x="9" y="354"/>
                  </a:lnTo>
                  <a:lnTo>
                    <a:pt x="12" y="336"/>
                  </a:lnTo>
                  <a:lnTo>
                    <a:pt x="15" y="344"/>
                  </a:lnTo>
                  <a:lnTo>
                    <a:pt x="17" y="349"/>
                  </a:lnTo>
                  <a:lnTo>
                    <a:pt x="19" y="319"/>
                  </a:lnTo>
                  <a:lnTo>
                    <a:pt x="22" y="258"/>
                  </a:lnTo>
                  <a:lnTo>
                    <a:pt x="25" y="207"/>
                  </a:lnTo>
                  <a:lnTo>
                    <a:pt x="28" y="185"/>
                  </a:lnTo>
                  <a:lnTo>
                    <a:pt x="30" y="176"/>
                  </a:lnTo>
                  <a:lnTo>
                    <a:pt x="32" y="148"/>
                  </a:lnTo>
                  <a:lnTo>
                    <a:pt x="36" y="105"/>
                  </a:lnTo>
                  <a:lnTo>
                    <a:pt x="38" y="74"/>
                  </a:lnTo>
                  <a:lnTo>
                    <a:pt x="41" y="65"/>
                  </a:lnTo>
                  <a:lnTo>
                    <a:pt x="43" y="55"/>
                  </a:lnTo>
                  <a:lnTo>
                    <a:pt x="46" y="32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4" y="17"/>
                  </a:lnTo>
                  <a:lnTo>
                    <a:pt x="56" y="9"/>
                  </a:lnTo>
                  <a:lnTo>
                    <a:pt x="60" y="0"/>
                  </a:lnTo>
                  <a:lnTo>
                    <a:pt x="62" y="18"/>
                  </a:lnTo>
                  <a:lnTo>
                    <a:pt x="65" y="60"/>
                  </a:lnTo>
                  <a:lnTo>
                    <a:pt x="67" y="87"/>
                  </a:lnTo>
                  <a:lnTo>
                    <a:pt x="69" y="83"/>
                  </a:lnTo>
                  <a:lnTo>
                    <a:pt x="73" y="84"/>
                  </a:lnTo>
                  <a:lnTo>
                    <a:pt x="75" y="129"/>
                  </a:lnTo>
                  <a:lnTo>
                    <a:pt x="78" y="198"/>
                  </a:lnTo>
                  <a:lnTo>
                    <a:pt x="80" y="241"/>
                  </a:lnTo>
                  <a:lnTo>
                    <a:pt x="84" y="252"/>
                  </a:lnTo>
                  <a:lnTo>
                    <a:pt x="86" y="271"/>
                  </a:lnTo>
                  <a:lnTo>
                    <a:pt x="88" y="328"/>
                  </a:lnTo>
                  <a:lnTo>
                    <a:pt x="91" y="392"/>
                  </a:lnTo>
                  <a:lnTo>
                    <a:pt x="93" y="418"/>
                  </a:lnTo>
                  <a:lnTo>
                    <a:pt x="97" y="415"/>
                  </a:lnTo>
                  <a:lnTo>
                    <a:pt x="99" y="427"/>
                  </a:lnTo>
                  <a:lnTo>
                    <a:pt x="101" y="467"/>
                  </a:lnTo>
                  <a:lnTo>
                    <a:pt x="104" y="506"/>
                  </a:lnTo>
                  <a:lnTo>
                    <a:pt x="107" y="520"/>
                  </a:lnTo>
                  <a:lnTo>
                    <a:pt x="110" y="530"/>
                  </a:lnTo>
                  <a:lnTo>
                    <a:pt x="112" y="565"/>
                  </a:lnTo>
                  <a:lnTo>
                    <a:pt x="115" y="608"/>
                  </a:lnTo>
                  <a:lnTo>
                    <a:pt x="117" y="626"/>
                  </a:lnTo>
                  <a:lnTo>
                    <a:pt x="121" y="612"/>
                  </a:lnTo>
                  <a:lnTo>
                    <a:pt x="123" y="600"/>
                  </a:lnTo>
                  <a:lnTo>
                    <a:pt x="125" y="610"/>
                  </a:lnTo>
                  <a:lnTo>
                    <a:pt x="128" y="628"/>
                  </a:lnTo>
                  <a:lnTo>
                    <a:pt x="131" y="636"/>
                  </a:lnTo>
                  <a:lnTo>
                    <a:pt x="134" y="645"/>
                  </a:lnTo>
                  <a:lnTo>
                    <a:pt x="136" y="674"/>
                  </a:lnTo>
                  <a:lnTo>
                    <a:pt x="138" y="715"/>
                  </a:lnTo>
                  <a:lnTo>
                    <a:pt x="141" y="743"/>
                  </a:lnTo>
                  <a:lnTo>
                    <a:pt x="144" y="755"/>
                  </a:lnTo>
                  <a:lnTo>
                    <a:pt x="147" y="765"/>
                  </a:lnTo>
                  <a:lnTo>
                    <a:pt x="149" y="776"/>
                  </a:lnTo>
                  <a:lnTo>
                    <a:pt x="151" y="785"/>
                  </a:lnTo>
                  <a:lnTo>
                    <a:pt x="155" y="792"/>
                  </a:lnTo>
                  <a:lnTo>
                    <a:pt x="157" y="807"/>
                  </a:lnTo>
                  <a:lnTo>
                    <a:pt x="160" y="830"/>
                  </a:lnTo>
                  <a:lnTo>
                    <a:pt x="162" y="840"/>
                  </a:lnTo>
                  <a:lnTo>
                    <a:pt x="165" y="833"/>
                  </a:lnTo>
                  <a:lnTo>
                    <a:pt x="168" y="829"/>
                  </a:lnTo>
                  <a:lnTo>
                    <a:pt x="171" y="852"/>
                  </a:lnTo>
                  <a:lnTo>
                    <a:pt x="173" y="881"/>
                  </a:lnTo>
                  <a:lnTo>
                    <a:pt x="175" y="876"/>
                  </a:lnTo>
                  <a:lnTo>
                    <a:pt x="179" y="838"/>
                  </a:lnTo>
                  <a:lnTo>
                    <a:pt x="181" y="807"/>
                  </a:lnTo>
                  <a:lnTo>
                    <a:pt x="184" y="805"/>
                  </a:lnTo>
                  <a:lnTo>
                    <a:pt x="186" y="802"/>
                  </a:lnTo>
                  <a:lnTo>
                    <a:pt x="188" y="765"/>
                  </a:lnTo>
                  <a:lnTo>
                    <a:pt x="192" y="709"/>
                  </a:lnTo>
                  <a:lnTo>
                    <a:pt x="194" y="673"/>
                  </a:lnTo>
                  <a:lnTo>
                    <a:pt x="197" y="654"/>
                  </a:lnTo>
                  <a:lnTo>
                    <a:pt x="199" y="613"/>
                  </a:lnTo>
                  <a:lnTo>
                    <a:pt x="203" y="543"/>
                  </a:lnTo>
                  <a:lnTo>
                    <a:pt x="205" y="484"/>
                  </a:lnTo>
                  <a:lnTo>
                    <a:pt x="207" y="470"/>
                  </a:lnTo>
                  <a:lnTo>
                    <a:pt x="210" y="467"/>
                  </a:lnTo>
                  <a:lnTo>
                    <a:pt x="212" y="422"/>
                  </a:lnTo>
                  <a:lnTo>
                    <a:pt x="216" y="335"/>
                  </a:lnTo>
                  <a:lnTo>
                    <a:pt x="218" y="263"/>
                  </a:lnTo>
                  <a:lnTo>
                    <a:pt x="221" y="238"/>
                  </a:lnTo>
                  <a:lnTo>
                    <a:pt x="223" y="229"/>
                  </a:lnTo>
                  <a:lnTo>
                    <a:pt x="226" y="199"/>
                  </a:lnTo>
                  <a:lnTo>
                    <a:pt x="229" y="160"/>
                  </a:lnTo>
                  <a:lnTo>
                    <a:pt x="231" y="147"/>
                  </a:lnTo>
                  <a:lnTo>
                    <a:pt x="234" y="157"/>
                  </a:lnTo>
                  <a:lnTo>
                    <a:pt x="237" y="157"/>
                  </a:lnTo>
                  <a:lnTo>
                    <a:pt x="240" y="138"/>
                  </a:lnTo>
                  <a:lnTo>
                    <a:pt x="242" y="123"/>
                  </a:lnTo>
                  <a:lnTo>
                    <a:pt x="244" y="128"/>
                  </a:lnTo>
                  <a:lnTo>
                    <a:pt x="247" y="134"/>
                  </a:lnTo>
                  <a:lnTo>
                    <a:pt x="250" y="127"/>
                  </a:lnTo>
                  <a:lnTo>
                    <a:pt x="253" y="120"/>
                  </a:lnTo>
                  <a:lnTo>
                    <a:pt x="255" y="139"/>
                  </a:lnTo>
                  <a:lnTo>
                    <a:pt x="257" y="165"/>
                  </a:lnTo>
                  <a:lnTo>
                    <a:pt x="261" y="161"/>
                  </a:lnTo>
                  <a:lnTo>
                    <a:pt x="263" y="129"/>
                  </a:lnTo>
                  <a:lnTo>
                    <a:pt x="266" y="119"/>
                  </a:lnTo>
                  <a:lnTo>
                    <a:pt x="268" y="155"/>
                  </a:lnTo>
                  <a:lnTo>
                    <a:pt x="270" y="197"/>
                  </a:lnTo>
                  <a:lnTo>
                    <a:pt x="274" y="198"/>
                  </a:lnTo>
                  <a:lnTo>
                    <a:pt x="276" y="170"/>
                  </a:lnTo>
                  <a:lnTo>
                    <a:pt x="279" y="157"/>
                  </a:lnTo>
                  <a:lnTo>
                    <a:pt x="281" y="176"/>
                  </a:lnTo>
                  <a:lnTo>
                    <a:pt x="285" y="190"/>
                  </a:lnTo>
                  <a:lnTo>
                    <a:pt x="287" y="175"/>
                  </a:lnTo>
                  <a:lnTo>
                    <a:pt x="290" y="157"/>
                  </a:lnTo>
                  <a:lnTo>
                    <a:pt x="292" y="173"/>
                  </a:lnTo>
                  <a:lnTo>
                    <a:pt x="294" y="204"/>
                  </a:lnTo>
                  <a:lnTo>
                    <a:pt x="298" y="212"/>
                  </a:lnTo>
                  <a:lnTo>
                    <a:pt x="300" y="190"/>
                  </a:lnTo>
                  <a:lnTo>
                    <a:pt x="303" y="183"/>
                  </a:lnTo>
                  <a:lnTo>
                    <a:pt x="305" y="216"/>
                  </a:lnTo>
                  <a:lnTo>
                    <a:pt x="309" y="267"/>
                  </a:lnTo>
                  <a:lnTo>
                    <a:pt x="311" y="293"/>
                  </a:lnTo>
                  <a:lnTo>
                    <a:pt x="313" y="298"/>
                  </a:lnTo>
                  <a:lnTo>
                    <a:pt x="316" y="318"/>
                  </a:lnTo>
                  <a:lnTo>
                    <a:pt x="318" y="365"/>
                  </a:lnTo>
                  <a:lnTo>
                    <a:pt x="322" y="411"/>
                  </a:lnTo>
                  <a:lnTo>
                    <a:pt x="324" y="429"/>
                  </a:lnTo>
                  <a:lnTo>
                    <a:pt x="326" y="436"/>
                  </a:lnTo>
                  <a:lnTo>
                    <a:pt x="329" y="461"/>
                  </a:lnTo>
                  <a:lnTo>
                    <a:pt x="332" y="513"/>
                  </a:lnTo>
                  <a:lnTo>
                    <a:pt x="335" y="565"/>
                  </a:lnTo>
                  <a:lnTo>
                    <a:pt x="337" y="594"/>
                  </a:lnTo>
                  <a:lnTo>
                    <a:pt x="340" y="605"/>
                  </a:lnTo>
                  <a:lnTo>
                    <a:pt x="342" y="621"/>
                  </a:lnTo>
                  <a:lnTo>
                    <a:pt x="345" y="650"/>
                  </a:lnTo>
                  <a:lnTo>
                    <a:pt x="348" y="685"/>
                  </a:lnTo>
                  <a:lnTo>
                    <a:pt x="350" y="708"/>
                  </a:lnTo>
                  <a:lnTo>
                    <a:pt x="353" y="713"/>
                  </a:lnTo>
                  <a:lnTo>
                    <a:pt x="356" y="701"/>
                  </a:lnTo>
                  <a:lnTo>
                    <a:pt x="359" y="687"/>
                  </a:lnTo>
                  <a:lnTo>
                    <a:pt x="361" y="679"/>
                  </a:lnTo>
                  <a:lnTo>
                    <a:pt x="363" y="672"/>
                  </a:lnTo>
                  <a:lnTo>
                    <a:pt x="366" y="651"/>
                  </a:lnTo>
                  <a:lnTo>
                    <a:pt x="369" y="618"/>
                  </a:lnTo>
                  <a:lnTo>
                    <a:pt x="372" y="591"/>
                  </a:lnTo>
                  <a:lnTo>
                    <a:pt x="374" y="580"/>
                  </a:lnTo>
                  <a:lnTo>
                    <a:pt x="376" y="567"/>
                  </a:lnTo>
                  <a:lnTo>
                    <a:pt x="380" y="526"/>
                  </a:lnTo>
                  <a:lnTo>
                    <a:pt x="382" y="462"/>
                  </a:lnTo>
                  <a:lnTo>
                    <a:pt x="385" y="422"/>
                  </a:lnTo>
                  <a:lnTo>
                    <a:pt x="387" y="423"/>
                  </a:lnTo>
                  <a:lnTo>
                    <a:pt x="390" y="436"/>
                  </a:lnTo>
                  <a:lnTo>
                    <a:pt x="393" y="413"/>
                  </a:lnTo>
                  <a:lnTo>
                    <a:pt x="395" y="354"/>
                  </a:lnTo>
                  <a:lnTo>
                    <a:pt x="398" y="307"/>
                  </a:lnTo>
                  <a:lnTo>
                    <a:pt x="400" y="304"/>
                  </a:lnTo>
                  <a:lnTo>
                    <a:pt x="404" y="321"/>
                  </a:lnTo>
                  <a:lnTo>
                    <a:pt x="406" y="317"/>
                  </a:lnTo>
                  <a:lnTo>
                    <a:pt x="409" y="293"/>
                  </a:lnTo>
                  <a:lnTo>
                    <a:pt x="411" y="276"/>
                  </a:lnTo>
                  <a:lnTo>
                    <a:pt x="413" y="277"/>
                  </a:lnTo>
                  <a:lnTo>
                    <a:pt x="417" y="277"/>
                  </a:lnTo>
                  <a:lnTo>
                    <a:pt x="419" y="263"/>
                  </a:lnTo>
                  <a:lnTo>
                    <a:pt x="422" y="254"/>
                  </a:lnTo>
                  <a:lnTo>
                    <a:pt x="424" y="268"/>
                  </a:lnTo>
                  <a:lnTo>
                    <a:pt x="428" y="287"/>
                  </a:lnTo>
                  <a:lnTo>
                    <a:pt x="430" y="280"/>
                  </a:lnTo>
                  <a:lnTo>
                    <a:pt x="432" y="252"/>
                  </a:lnTo>
                  <a:lnTo>
                    <a:pt x="435" y="238"/>
                  </a:lnTo>
                  <a:lnTo>
                    <a:pt x="437" y="254"/>
                  </a:lnTo>
                  <a:lnTo>
                    <a:pt x="441" y="268"/>
                  </a:lnTo>
                  <a:lnTo>
                    <a:pt x="443" y="250"/>
                  </a:lnTo>
                  <a:lnTo>
                    <a:pt x="445" y="215"/>
                  </a:lnTo>
                  <a:lnTo>
                    <a:pt x="448" y="199"/>
                  </a:lnTo>
                  <a:lnTo>
                    <a:pt x="451" y="208"/>
                  </a:lnTo>
                  <a:lnTo>
                    <a:pt x="454" y="210"/>
                  </a:lnTo>
                  <a:lnTo>
                    <a:pt x="456" y="187"/>
                  </a:lnTo>
                  <a:lnTo>
                    <a:pt x="459" y="165"/>
                  </a:lnTo>
                  <a:lnTo>
                    <a:pt x="461" y="170"/>
                  </a:lnTo>
                  <a:lnTo>
                    <a:pt x="465" y="190"/>
                  </a:lnTo>
                  <a:lnTo>
                    <a:pt x="467" y="194"/>
                  </a:lnTo>
                  <a:lnTo>
                    <a:pt x="469" y="180"/>
                  </a:lnTo>
                  <a:lnTo>
                    <a:pt x="472" y="179"/>
                  </a:lnTo>
                  <a:lnTo>
                    <a:pt x="475" y="208"/>
                  </a:lnTo>
                  <a:lnTo>
                    <a:pt x="478" y="249"/>
                  </a:lnTo>
                  <a:lnTo>
                    <a:pt x="480" y="272"/>
                  </a:lnTo>
                  <a:lnTo>
                    <a:pt x="482" y="282"/>
                  </a:lnTo>
                  <a:lnTo>
                    <a:pt x="485" y="302"/>
                  </a:lnTo>
                  <a:lnTo>
                    <a:pt x="488" y="340"/>
                  </a:lnTo>
                  <a:lnTo>
                    <a:pt x="491" y="377"/>
                  </a:lnTo>
                  <a:lnTo>
                    <a:pt x="493" y="405"/>
                  </a:lnTo>
                  <a:lnTo>
                    <a:pt x="495" y="438"/>
                  </a:lnTo>
                  <a:lnTo>
                    <a:pt x="499" y="490"/>
                  </a:lnTo>
                  <a:lnTo>
                    <a:pt x="501" y="549"/>
                  </a:lnTo>
                  <a:lnTo>
                    <a:pt x="504" y="595"/>
                  </a:lnTo>
                  <a:lnTo>
                    <a:pt x="506" y="623"/>
                  </a:lnTo>
                  <a:lnTo>
                    <a:pt x="509" y="653"/>
                  </a:lnTo>
                  <a:lnTo>
                    <a:pt x="512" y="693"/>
                  </a:lnTo>
                  <a:lnTo>
                    <a:pt x="515" y="737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891" y="3527"/>
              <a:ext cx="257" cy="305"/>
            </a:xfrm>
            <a:custGeom>
              <a:avLst/>
              <a:gdLst>
                <a:gd name="T0" fmla="*/ 8 w 515"/>
                <a:gd name="T1" fmla="*/ 869 h 915"/>
                <a:gd name="T2" fmla="*/ 17 w 515"/>
                <a:gd name="T3" fmla="*/ 908 h 915"/>
                <a:gd name="T4" fmla="*/ 28 w 515"/>
                <a:gd name="T5" fmla="*/ 856 h 915"/>
                <a:gd name="T6" fmla="*/ 39 w 515"/>
                <a:gd name="T7" fmla="*/ 818 h 915"/>
                <a:gd name="T8" fmla="*/ 49 w 515"/>
                <a:gd name="T9" fmla="*/ 728 h 915"/>
                <a:gd name="T10" fmla="*/ 60 w 515"/>
                <a:gd name="T11" fmla="*/ 651 h 915"/>
                <a:gd name="T12" fmla="*/ 71 w 515"/>
                <a:gd name="T13" fmla="*/ 569 h 915"/>
                <a:gd name="T14" fmla="*/ 82 w 515"/>
                <a:gd name="T15" fmla="*/ 527 h 915"/>
                <a:gd name="T16" fmla="*/ 92 w 515"/>
                <a:gd name="T17" fmla="*/ 436 h 915"/>
                <a:gd name="T18" fmla="*/ 103 w 515"/>
                <a:gd name="T19" fmla="*/ 283 h 915"/>
                <a:gd name="T20" fmla="*/ 113 w 515"/>
                <a:gd name="T21" fmla="*/ 127 h 915"/>
                <a:gd name="T22" fmla="*/ 123 w 515"/>
                <a:gd name="T23" fmla="*/ 32 h 915"/>
                <a:gd name="T24" fmla="*/ 134 w 515"/>
                <a:gd name="T25" fmla="*/ 19 h 915"/>
                <a:gd name="T26" fmla="*/ 145 w 515"/>
                <a:gd name="T27" fmla="*/ 102 h 915"/>
                <a:gd name="T28" fmla="*/ 155 w 515"/>
                <a:gd name="T29" fmla="*/ 145 h 915"/>
                <a:gd name="T30" fmla="*/ 166 w 515"/>
                <a:gd name="T31" fmla="*/ 281 h 915"/>
                <a:gd name="T32" fmla="*/ 177 w 515"/>
                <a:gd name="T33" fmla="*/ 461 h 915"/>
                <a:gd name="T34" fmla="*/ 188 w 515"/>
                <a:gd name="T35" fmla="*/ 512 h 915"/>
                <a:gd name="T36" fmla="*/ 198 w 515"/>
                <a:gd name="T37" fmla="*/ 558 h 915"/>
                <a:gd name="T38" fmla="*/ 208 w 515"/>
                <a:gd name="T39" fmla="*/ 611 h 915"/>
                <a:gd name="T40" fmla="*/ 219 w 515"/>
                <a:gd name="T41" fmla="*/ 650 h 915"/>
                <a:gd name="T42" fmla="*/ 229 w 515"/>
                <a:gd name="T43" fmla="*/ 699 h 915"/>
                <a:gd name="T44" fmla="*/ 240 w 515"/>
                <a:gd name="T45" fmla="*/ 751 h 915"/>
                <a:gd name="T46" fmla="*/ 251 w 515"/>
                <a:gd name="T47" fmla="*/ 717 h 915"/>
                <a:gd name="T48" fmla="*/ 261 w 515"/>
                <a:gd name="T49" fmla="*/ 674 h 915"/>
                <a:gd name="T50" fmla="*/ 272 w 515"/>
                <a:gd name="T51" fmla="*/ 618 h 915"/>
                <a:gd name="T52" fmla="*/ 283 w 515"/>
                <a:gd name="T53" fmla="*/ 426 h 915"/>
                <a:gd name="T54" fmla="*/ 294 w 515"/>
                <a:gd name="T55" fmla="*/ 292 h 915"/>
                <a:gd name="T56" fmla="*/ 304 w 515"/>
                <a:gd name="T57" fmla="*/ 270 h 915"/>
                <a:gd name="T58" fmla="*/ 314 w 515"/>
                <a:gd name="T59" fmla="*/ 222 h 915"/>
                <a:gd name="T60" fmla="*/ 324 w 515"/>
                <a:gd name="T61" fmla="*/ 278 h 915"/>
                <a:gd name="T62" fmla="*/ 335 w 515"/>
                <a:gd name="T63" fmla="*/ 352 h 915"/>
                <a:gd name="T64" fmla="*/ 346 w 515"/>
                <a:gd name="T65" fmla="*/ 454 h 915"/>
                <a:gd name="T66" fmla="*/ 357 w 515"/>
                <a:gd name="T67" fmla="*/ 533 h 915"/>
                <a:gd name="T68" fmla="*/ 367 w 515"/>
                <a:gd name="T69" fmla="*/ 564 h 915"/>
                <a:gd name="T70" fmla="*/ 378 w 515"/>
                <a:gd name="T71" fmla="*/ 579 h 915"/>
                <a:gd name="T72" fmla="*/ 389 w 515"/>
                <a:gd name="T73" fmla="*/ 636 h 915"/>
                <a:gd name="T74" fmla="*/ 399 w 515"/>
                <a:gd name="T75" fmla="*/ 751 h 915"/>
                <a:gd name="T76" fmla="*/ 409 w 515"/>
                <a:gd name="T77" fmla="*/ 826 h 915"/>
                <a:gd name="T78" fmla="*/ 420 w 515"/>
                <a:gd name="T79" fmla="*/ 835 h 915"/>
                <a:gd name="T80" fmla="*/ 430 w 515"/>
                <a:gd name="T81" fmla="*/ 793 h 915"/>
                <a:gd name="T82" fmla="*/ 441 w 515"/>
                <a:gd name="T83" fmla="*/ 688 h 915"/>
                <a:gd name="T84" fmla="*/ 452 w 515"/>
                <a:gd name="T85" fmla="*/ 562 h 915"/>
                <a:gd name="T86" fmla="*/ 463 w 515"/>
                <a:gd name="T87" fmla="*/ 394 h 915"/>
                <a:gd name="T88" fmla="*/ 473 w 515"/>
                <a:gd name="T89" fmla="*/ 240 h 915"/>
                <a:gd name="T90" fmla="*/ 484 w 515"/>
                <a:gd name="T91" fmla="*/ 193 h 915"/>
                <a:gd name="T92" fmla="*/ 495 w 515"/>
                <a:gd name="T93" fmla="*/ 147 h 915"/>
                <a:gd name="T94" fmla="*/ 504 w 515"/>
                <a:gd name="T95" fmla="*/ 148 h 915"/>
                <a:gd name="T96" fmla="*/ 515 w 515"/>
                <a:gd name="T97" fmla="*/ 142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915">
                  <a:moveTo>
                    <a:pt x="0" y="803"/>
                  </a:moveTo>
                  <a:lnTo>
                    <a:pt x="2" y="835"/>
                  </a:lnTo>
                  <a:lnTo>
                    <a:pt x="4" y="855"/>
                  </a:lnTo>
                  <a:lnTo>
                    <a:pt x="8" y="869"/>
                  </a:lnTo>
                  <a:lnTo>
                    <a:pt x="10" y="882"/>
                  </a:lnTo>
                  <a:lnTo>
                    <a:pt x="13" y="890"/>
                  </a:lnTo>
                  <a:lnTo>
                    <a:pt x="15" y="897"/>
                  </a:lnTo>
                  <a:lnTo>
                    <a:pt x="17" y="908"/>
                  </a:lnTo>
                  <a:lnTo>
                    <a:pt x="21" y="915"/>
                  </a:lnTo>
                  <a:lnTo>
                    <a:pt x="23" y="906"/>
                  </a:lnTo>
                  <a:lnTo>
                    <a:pt x="26" y="882"/>
                  </a:lnTo>
                  <a:lnTo>
                    <a:pt x="28" y="856"/>
                  </a:lnTo>
                  <a:lnTo>
                    <a:pt x="32" y="842"/>
                  </a:lnTo>
                  <a:lnTo>
                    <a:pt x="34" y="839"/>
                  </a:lnTo>
                  <a:lnTo>
                    <a:pt x="36" y="834"/>
                  </a:lnTo>
                  <a:lnTo>
                    <a:pt x="39" y="818"/>
                  </a:lnTo>
                  <a:lnTo>
                    <a:pt x="41" y="794"/>
                  </a:lnTo>
                  <a:lnTo>
                    <a:pt x="45" y="770"/>
                  </a:lnTo>
                  <a:lnTo>
                    <a:pt x="47" y="747"/>
                  </a:lnTo>
                  <a:lnTo>
                    <a:pt x="49" y="728"/>
                  </a:lnTo>
                  <a:lnTo>
                    <a:pt x="52" y="707"/>
                  </a:lnTo>
                  <a:lnTo>
                    <a:pt x="55" y="684"/>
                  </a:lnTo>
                  <a:lnTo>
                    <a:pt x="58" y="662"/>
                  </a:lnTo>
                  <a:lnTo>
                    <a:pt x="60" y="651"/>
                  </a:lnTo>
                  <a:lnTo>
                    <a:pt x="63" y="648"/>
                  </a:lnTo>
                  <a:lnTo>
                    <a:pt x="65" y="637"/>
                  </a:lnTo>
                  <a:lnTo>
                    <a:pt x="69" y="608"/>
                  </a:lnTo>
                  <a:lnTo>
                    <a:pt x="71" y="569"/>
                  </a:lnTo>
                  <a:lnTo>
                    <a:pt x="73" y="546"/>
                  </a:lnTo>
                  <a:lnTo>
                    <a:pt x="76" y="546"/>
                  </a:lnTo>
                  <a:lnTo>
                    <a:pt x="79" y="549"/>
                  </a:lnTo>
                  <a:lnTo>
                    <a:pt x="82" y="527"/>
                  </a:lnTo>
                  <a:lnTo>
                    <a:pt x="84" y="488"/>
                  </a:lnTo>
                  <a:lnTo>
                    <a:pt x="86" y="461"/>
                  </a:lnTo>
                  <a:lnTo>
                    <a:pt x="89" y="453"/>
                  </a:lnTo>
                  <a:lnTo>
                    <a:pt x="92" y="436"/>
                  </a:lnTo>
                  <a:lnTo>
                    <a:pt x="95" y="389"/>
                  </a:lnTo>
                  <a:lnTo>
                    <a:pt x="97" y="328"/>
                  </a:lnTo>
                  <a:lnTo>
                    <a:pt x="99" y="291"/>
                  </a:lnTo>
                  <a:lnTo>
                    <a:pt x="103" y="283"/>
                  </a:lnTo>
                  <a:lnTo>
                    <a:pt x="105" y="270"/>
                  </a:lnTo>
                  <a:lnTo>
                    <a:pt x="108" y="223"/>
                  </a:lnTo>
                  <a:lnTo>
                    <a:pt x="110" y="163"/>
                  </a:lnTo>
                  <a:lnTo>
                    <a:pt x="113" y="127"/>
                  </a:lnTo>
                  <a:lnTo>
                    <a:pt x="116" y="121"/>
                  </a:lnTo>
                  <a:lnTo>
                    <a:pt x="119" y="111"/>
                  </a:lnTo>
                  <a:lnTo>
                    <a:pt x="121" y="75"/>
                  </a:lnTo>
                  <a:lnTo>
                    <a:pt x="123" y="32"/>
                  </a:lnTo>
                  <a:lnTo>
                    <a:pt x="127" y="13"/>
                  </a:lnTo>
                  <a:lnTo>
                    <a:pt x="129" y="23"/>
                  </a:lnTo>
                  <a:lnTo>
                    <a:pt x="132" y="32"/>
                  </a:lnTo>
                  <a:lnTo>
                    <a:pt x="134" y="19"/>
                  </a:lnTo>
                  <a:lnTo>
                    <a:pt x="136" y="0"/>
                  </a:lnTo>
                  <a:lnTo>
                    <a:pt x="140" y="9"/>
                  </a:lnTo>
                  <a:lnTo>
                    <a:pt x="142" y="53"/>
                  </a:lnTo>
                  <a:lnTo>
                    <a:pt x="145" y="102"/>
                  </a:lnTo>
                  <a:lnTo>
                    <a:pt x="147" y="117"/>
                  </a:lnTo>
                  <a:lnTo>
                    <a:pt x="151" y="106"/>
                  </a:lnTo>
                  <a:lnTo>
                    <a:pt x="153" y="104"/>
                  </a:lnTo>
                  <a:lnTo>
                    <a:pt x="155" y="145"/>
                  </a:lnTo>
                  <a:lnTo>
                    <a:pt x="158" y="212"/>
                  </a:lnTo>
                  <a:lnTo>
                    <a:pt x="160" y="263"/>
                  </a:lnTo>
                  <a:lnTo>
                    <a:pt x="164" y="277"/>
                  </a:lnTo>
                  <a:lnTo>
                    <a:pt x="166" y="281"/>
                  </a:lnTo>
                  <a:lnTo>
                    <a:pt x="169" y="315"/>
                  </a:lnTo>
                  <a:lnTo>
                    <a:pt x="171" y="380"/>
                  </a:lnTo>
                  <a:lnTo>
                    <a:pt x="174" y="439"/>
                  </a:lnTo>
                  <a:lnTo>
                    <a:pt x="177" y="461"/>
                  </a:lnTo>
                  <a:lnTo>
                    <a:pt x="179" y="453"/>
                  </a:lnTo>
                  <a:lnTo>
                    <a:pt x="182" y="452"/>
                  </a:lnTo>
                  <a:lnTo>
                    <a:pt x="184" y="475"/>
                  </a:lnTo>
                  <a:lnTo>
                    <a:pt x="188" y="512"/>
                  </a:lnTo>
                  <a:lnTo>
                    <a:pt x="190" y="541"/>
                  </a:lnTo>
                  <a:lnTo>
                    <a:pt x="192" y="556"/>
                  </a:lnTo>
                  <a:lnTo>
                    <a:pt x="195" y="559"/>
                  </a:lnTo>
                  <a:lnTo>
                    <a:pt x="198" y="558"/>
                  </a:lnTo>
                  <a:lnTo>
                    <a:pt x="201" y="563"/>
                  </a:lnTo>
                  <a:lnTo>
                    <a:pt x="203" y="577"/>
                  </a:lnTo>
                  <a:lnTo>
                    <a:pt x="205" y="597"/>
                  </a:lnTo>
                  <a:lnTo>
                    <a:pt x="208" y="611"/>
                  </a:lnTo>
                  <a:lnTo>
                    <a:pt x="211" y="614"/>
                  </a:lnTo>
                  <a:lnTo>
                    <a:pt x="214" y="615"/>
                  </a:lnTo>
                  <a:lnTo>
                    <a:pt x="216" y="627"/>
                  </a:lnTo>
                  <a:lnTo>
                    <a:pt x="219" y="650"/>
                  </a:lnTo>
                  <a:lnTo>
                    <a:pt x="222" y="668"/>
                  </a:lnTo>
                  <a:lnTo>
                    <a:pt x="224" y="676"/>
                  </a:lnTo>
                  <a:lnTo>
                    <a:pt x="227" y="684"/>
                  </a:lnTo>
                  <a:lnTo>
                    <a:pt x="229" y="699"/>
                  </a:lnTo>
                  <a:lnTo>
                    <a:pt x="232" y="716"/>
                  </a:lnTo>
                  <a:lnTo>
                    <a:pt x="235" y="728"/>
                  </a:lnTo>
                  <a:lnTo>
                    <a:pt x="238" y="736"/>
                  </a:lnTo>
                  <a:lnTo>
                    <a:pt x="240" y="751"/>
                  </a:lnTo>
                  <a:lnTo>
                    <a:pt x="242" y="759"/>
                  </a:lnTo>
                  <a:lnTo>
                    <a:pt x="246" y="748"/>
                  </a:lnTo>
                  <a:lnTo>
                    <a:pt x="248" y="724"/>
                  </a:lnTo>
                  <a:lnTo>
                    <a:pt x="251" y="717"/>
                  </a:lnTo>
                  <a:lnTo>
                    <a:pt x="253" y="740"/>
                  </a:lnTo>
                  <a:lnTo>
                    <a:pt x="255" y="757"/>
                  </a:lnTo>
                  <a:lnTo>
                    <a:pt x="259" y="733"/>
                  </a:lnTo>
                  <a:lnTo>
                    <a:pt x="261" y="674"/>
                  </a:lnTo>
                  <a:lnTo>
                    <a:pt x="264" y="628"/>
                  </a:lnTo>
                  <a:lnTo>
                    <a:pt x="266" y="623"/>
                  </a:lnTo>
                  <a:lnTo>
                    <a:pt x="270" y="633"/>
                  </a:lnTo>
                  <a:lnTo>
                    <a:pt x="272" y="618"/>
                  </a:lnTo>
                  <a:lnTo>
                    <a:pt x="274" y="567"/>
                  </a:lnTo>
                  <a:lnTo>
                    <a:pt x="277" y="505"/>
                  </a:lnTo>
                  <a:lnTo>
                    <a:pt x="280" y="457"/>
                  </a:lnTo>
                  <a:lnTo>
                    <a:pt x="283" y="426"/>
                  </a:lnTo>
                  <a:lnTo>
                    <a:pt x="285" y="403"/>
                  </a:lnTo>
                  <a:lnTo>
                    <a:pt x="288" y="376"/>
                  </a:lnTo>
                  <a:lnTo>
                    <a:pt x="290" y="338"/>
                  </a:lnTo>
                  <a:lnTo>
                    <a:pt x="294" y="292"/>
                  </a:lnTo>
                  <a:lnTo>
                    <a:pt x="296" y="256"/>
                  </a:lnTo>
                  <a:lnTo>
                    <a:pt x="298" y="251"/>
                  </a:lnTo>
                  <a:lnTo>
                    <a:pt x="301" y="269"/>
                  </a:lnTo>
                  <a:lnTo>
                    <a:pt x="304" y="270"/>
                  </a:lnTo>
                  <a:lnTo>
                    <a:pt x="307" y="236"/>
                  </a:lnTo>
                  <a:lnTo>
                    <a:pt x="309" y="195"/>
                  </a:lnTo>
                  <a:lnTo>
                    <a:pt x="311" y="191"/>
                  </a:lnTo>
                  <a:lnTo>
                    <a:pt x="314" y="222"/>
                  </a:lnTo>
                  <a:lnTo>
                    <a:pt x="317" y="246"/>
                  </a:lnTo>
                  <a:lnTo>
                    <a:pt x="320" y="244"/>
                  </a:lnTo>
                  <a:lnTo>
                    <a:pt x="322" y="242"/>
                  </a:lnTo>
                  <a:lnTo>
                    <a:pt x="324" y="278"/>
                  </a:lnTo>
                  <a:lnTo>
                    <a:pt x="328" y="330"/>
                  </a:lnTo>
                  <a:lnTo>
                    <a:pt x="330" y="357"/>
                  </a:lnTo>
                  <a:lnTo>
                    <a:pt x="333" y="351"/>
                  </a:lnTo>
                  <a:lnTo>
                    <a:pt x="335" y="352"/>
                  </a:lnTo>
                  <a:lnTo>
                    <a:pt x="338" y="389"/>
                  </a:lnTo>
                  <a:lnTo>
                    <a:pt x="341" y="438"/>
                  </a:lnTo>
                  <a:lnTo>
                    <a:pt x="343" y="457"/>
                  </a:lnTo>
                  <a:lnTo>
                    <a:pt x="346" y="454"/>
                  </a:lnTo>
                  <a:lnTo>
                    <a:pt x="348" y="465"/>
                  </a:lnTo>
                  <a:lnTo>
                    <a:pt x="352" y="503"/>
                  </a:lnTo>
                  <a:lnTo>
                    <a:pt x="354" y="535"/>
                  </a:lnTo>
                  <a:lnTo>
                    <a:pt x="357" y="533"/>
                  </a:lnTo>
                  <a:lnTo>
                    <a:pt x="359" y="513"/>
                  </a:lnTo>
                  <a:lnTo>
                    <a:pt x="361" y="511"/>
                  </a:lnTo>
                  <a:lnTo>
                    <a:pt x="365" y="536"/>
                  </a:lnTo>
                  <a:lnTo>
                    <a:pt x="367" y="564"/>
                  </a:lnTo>
                  <a:lnTo>
                    <a:pt x="370" y="571"/>
                  </a:lnTo>
                  <a:lnTo>
                    <a:pt x="372" y="562"/>
                  </a:lnTo>
                  <a:lnTo>
                    <a:pt x="376" y="559"/>
                  </a:lnTo>
                  <a:lnTo>
                    <a:pt x="378" y="579"/>
                  </a:lnTo>
                  <a:lnTo>
                    <a:pt x="380" y="613"/>
                  </a:lnTo>
                  <a:lnTo>
                    <a:pt x="383" y="639"/>
                  </a:lnTo>
                  <a:lnTo>
                    <a:pt x="385" y="643"/>
                  </a:lnTo>
                  <a:lnTo>
                    <a:pt x="389" y="636"/>
                  </a:lnTo>
                  <a:lnTo>
                    <a:pt x="391" y="645"/>
                  </a:lnTo>
                  <a:lnTo>
                    <a:pt x="393" y="683"/>
                  </a:lnTo>
                  <a:lnTo>
                    <a:pt x="396" y="729"/>
                  </a:lnTo>
                  <a:lnTo>
                    <a:pt x="399" y="751"/>
                  </a:lnTo>
                  <a:lnTo>
                    <a:pt x="402" y="744"/>
                  </a:lnTo>
                  <a:lnTo>
                    <a:pt x="404" y="745"/>
                  </a:lnTo>
                  <a:lnTo>
                    <a:pt x="407" y="781"/>
                  </a:lnTo>
                  <a:lnTo>
                    <a:pt x="409" y="826"/>
                  </a:lnTo>
                  <a:lnTo>
                    <a:pt x="413" y="840"/>
                  </a:lnTo>
                  <a:lnTo>
                    <a:pt x="415" y="821"/>
                  </a:lnTo>
                  <a:lnTo>
                    <a:pt x="417" y="812"/>
                  </a:lnTo>
                  <a:lnTo>
                    <a:pt x="420" y="835"/>
                  </a:lnTo>
                  <a:lnTo>
                    <a:pt x="423" y="858"/>
                  </a:lnTo>
                  <a:lnTo>
                    <a:pt x="426" y="845"/>
                  </a:lnTo>
                  <a:lnTo>
                    <a:pt x="428" y="808"/>
                  </a:lnTo>
                  <a:lnTo>
                    <a:pt x="430" y="793"/>
                  </a:lnTo>
                  <a:lnTo>
                    <a:pt x="433" y="804"/>
                  </a:lnTo>
                  <a:lnTo>
                    <a:pt x="436" y="800"/>
                  </a:lnTo>
                  <a:lnTo>
                    <a:pt x="439" y="752"/>
                  </a:lnTo>
                  <a:lnTo>
                    <a:pt x="441" y="688"/>
                  </a:lnTo>
                  <a:lnTo>
                    <a:pt x="443" y="653"/>
                  </a:lnTo>
                  <a:lnTo>
                    <a:pt x="447" y="645"/>
                  </a:lnTo>
                  <a:lnTo>
                    <a:pt x="449" y="620"/>
                  </a:lnTo>
                  <a:lnTo>
                    <a:pt x="452" y="562"/>
                  </a:lnTo>
                  <a:lnTo>
                    <a:pt x="454" y="499"/>
                  </a:lnTo>
                  <a:lnTo>
                    <a:pt x="457" y="462"/>
                  </a:lnTo>
                  <a:lnTo>
                    <a:pt x="460" y="435"/>
                  </a:lnTo>
                  <a:lnTo>
                    <a:pt x="463" y="394"/>
                  </a:lnTo>
                  <a:lnTo>
                    <a:pt x="465" y="338"/>
                  </a:lnTo>
                  <a:lnTo>
                    <a:pt x="467" y="293"/>
                  </a:lnTo>
                  <a:lnTo>
                    <a:pt x="471" y="265"/>
                  </a:lnTo>
                  <a:lnTo>
                    <a:pt x="473" y="240"/>
                  </a:lnTo>
                  <a:lnTo>
                    <a:pt x="476" y="209"/>
                  </a:lnTo>
                  <a:lnTo>
                    <a:pt x="478" y="191"/>
                  </a:lnTo>
                  <a:lnTo>
                    <a:pt x="480" y="193"/>
                  </a:lnTo>
                  <a:lnTo>
                    <a:pt x="484" y="193"/>
                  </a:lnTo>
                  <a:lnTo>
                    <a:pt x="486" y="170"/>
                  </a:lnTo>
                  <a:lnTo>
                    <a:pt x="489" y="139"/>
                  </a:lnTo>
                  <a:lnTo>
                    <a:pt x="491" y="131"/>
                  </a:lnTo>
                  <a:lnTo>
                    <a:pt x="495" y="147"/>
                  </a:lnTo>
                  <a:lnTo>
                    <a:pt x="497" y="154"/>
                  </a:lnTo>
                  <a:lnTo>
                    <a:pt x="499" y="140"/>
                  </a:lnTo>
                  <a:lnTo>
                    <a:pt x="502" y="130"/>
                  </a:lnTo>
                  <a:lnTo>
                    <a:pt x="504" y="148"/>
                  </a:lnTo>
                  <a:lnTo>
                    <a:pt x="508" y="176"/>
                  </a:lnTo>
                  <a:lnTo>
                    <a:pt x="510" y="180"/>
                  </a:lnTo>
                  <a:lnTo>
                    <a:pt x="513" y="157"/>
                  </a:lnTo>
                  <a:lnTo>
                    <a:pt x="515" y="142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1148" y="3538"/>
              <a:ext cx="259" cy="265"/>
            </a:xfrm>
            <a:custGeom>
              <a:avLst/>
              <a:gdLst>
                <a:gd name="T0" fmla="*/ 8 w 516"/>
                <a:gd name="T1" fmla="*/ 152 h 795"/>
                <a:gd name="T2" fmla="*/ 19 w 516"/>
                <a:gd name="T3" fmla="*/ 180 h 795"/>
                <a:gd name="T4" fmla="*/ 30 w 516"/>
                <a:gd name="T5" fmla="*/ 167 h 795"/>
                <a:gd name="T6" fmla="*/ 40 w 516"/>
                <a:gd name="T7" fmla="*/ 223 h 795"/>
                <a:gd name="T8" fmla="*/ 51 w 516"/>
                <a:gd name="T9" fmla="*/ 385 h 795"/>
                <a:gd name="T10" fmla="*/ 61 w 516"/>
                <a:gd name="T11" fmla="*/ 508 h 795"/>
                <a:gd name="T12" fmla="*/ 71 w 516"/>
                <a:gd name="T13" fmla="*/ 652 h 795"/>
                <a:gd name="T14" fmla="*/ 82 w 516"/>
                <a:gd name="T15" fmla="*/ 757 h 795"/>
                <a:gd name="T16" fmla="*/ 93 w 516"/>
                <a:gd name="T17" fmla="*/ 794 h 795"/>
                <a:gd name="T18" fmla="*/ 103 w 516"/>
                <a:gd name="T19" fmla="*/ 684 h 795"/>
                <a:gd name="T20" fmla="*/ 114 w 516"/>
                <a:gd name="T21" fmla="*/ 633 h 795"/>
                <a:gd name="T22" fmla="*/ 125 w 516"/>
                <a:gd name="T23" fmla="*/ 540 h 795"/>
                <a:gd name="T24" fmla="*/ 136 w 516"/>
                <a:gd name="T25" fmla="*/ 484 h 795"/>
                <a:gd name="T26" fmla="*/ 146 w 516"/>
                <a:gd name="T27" fmla="*/ 418 h 795"/>
                <a:gd name="T28" fmla="*/ 156 w 516"/>
                <a:gd name="T29" fmla="*/ 408 h 795"/>
                <a:gd name="T30" fmla="*/ 167 w 516"/>
                <a:gd name="T31" fmla="*/ 418 h 795"/>
                <a:gd name="T32" fmla="*/ 177 w 516"/>
                <a:gd name="T33" fmla="*/ 388 h 795"/>
                <a:gd name="T34" fmla="*/ 188 w 516"/>
                <a:gd name="T35" fmla="*/ 325 h 795"/>
                <a:gd name="T36" fmla="*/ 199 w 516"/>
                <a:gd name="T37" fmla="*/ 309 h 795"/>
                <a:gd name="T38" fmla="*/ 209 w 516"/>
                <a:gd name="T39" fmla="*/ 352 h 795"/>
                <a:gd name="T40" fmla="*/ 220 w 516"/>
                <a:gd name="T41" fmla="*/ 454 h 795"/>
                <a:gd name="T42" fmla="*/ 231 w 516"/>
                <a:gd name="T43" fmla="*/ 535 h 795"/>
                <a:gd name="T44" fmla="*/ 242 w 516"/>
                <a:gd name="T45" fmla="*/ 688 h 795"/>
                <a:gd name="T46" fmla="*/ 251 w 516"/>
                <a:gd name="T47" fmla="*/ 775 h 795"/>
                <a:gd name="T48" fmla="*/ 262 w 516"/>
                <a:gd name="T49" fmla="*/ 784 h 795"/>
                <a:gd name="T50" fmla="*/ 272 w 516"/>
                <a:gd name="T51" fmla="*/ 711 h 795"/>
                <a:gd name="T52" fmla="*/ 283 w 516"/>
                <a:gd name="T53" fmla="*/ 613 h 795"/>
                <a:gd name="T54" fmla="*/ 294 w 516"/>
                <a:gd name="T55" fmla="*/ 482 h 795"/>
                <a:gd name="T56" fmla="*/ 305 w 516"/>
                <a:gd name="T57" fmla="*/ 421 h 795"/>
                <a:gd name="T58" fmla="*/ 315 w 516"/>
                <a:gd name="T59" fmla="*/ 378 h 795"/>
                <a:gd name="T60" fmla="*/ 326 w 516"/>
                <a:gd name="T61" fmla="*/ 298 h 795"/>
                <a:gd name="T62" fmla="*/ 337 w 516"/>
                <a:gd name="T63" fmla="*/ 223 h 795"/>
                <a:gd name="T64" fmla="*/ 347 w 516"/>
                <a:gd name="T65" fmla="*/ 147 h 795"/>
                <a:gd name="T66" fmla="*/ 357 w 516"/>
                <a:gd name="T67" fmla="*/ 30 h 795"/>
                <a:gd name="T68" fmla="*/ 368 w 516"/>
                <a:gd name="T69" fmla="*/ 10 h 795"/>
                <a:gd name="T70" fmla="*/ 378 w 516"/>
                <a:gd name="T71" fmla="*/ 25 h 795"/>
                <a:gd name="T72" fmla="*/ 389 w 516"/>
                <a:gd name="T73" fmla="*/ 116 h 795"/>
                <a:gd name="T74" fmla="*/ 400 w 516"/>
                <a:gd name="T75" fmla="*/ 258 h 795"/>
                <a:gd name="T76" fmla="*/ 411 w 516"/>
                <a:gd name="T77" fmla="*/ 425 h 795"/>
                <a:gd name="T78" fmla="*/ 421 w 516"/>
                <a:gd name="T79" fmla="*/ 602 h 795"/>
                <a:gd name="T80" fmla="*/ 432 w 516"/>
                <a:gd name="T81" fmla="*/ 697 h 795"/>
                <a:gd name="T82" fmla="*/ 443 w 516"/>
                <a:gd name="T83" fmla="*/ 724 h 795"/>
                <a:gd name="T84" fmla="*/ 452 w 516"/>
                <a:gd name="T85" fmla="*/ 665 h 795"/>
                <a:gd name="T86" fmla="*/ 463 w 516"/>
                <a:gd name="T87" fmla="*/ 667 h 795"/>
                <a:gd name="T88" fmla="*/ 474 w 516"/>
                <a:gd name="T89" fmla="*/ 680 h 795"/>
                <a:gd name="T90" fmla="*/ 484 w 516"/>
                <a:gd name="T91" fmla="*/ 639 h 795"/>
                <a:gd name="T92" fmla="*/ 495 w 516"/>
                <a:gd name="T93" fmla="*/ 624 h 795"/>
                <a:gd name="T94" fmla="*/ 506 w 516"/>
                <a:gd name="T95" fmla="*/ 576 h 795"/>
                <a:gd name="T96" fmla="*/ 516 w 516"/>
                <a:gd name="T97" fmla="*/ 49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795">
                  <a:moveTo>
                    <a:pt x="0" y="110"/>
                  </a:moveTo>
                  <a:lnTo>
                    <a:pt x="3" y="125"/>
                  </a:lnTo>
                  <a:lnTo>
                    <a:pt x="6" y="148"/>
                  </a:lnTo>
                  <a:lnTo>
                    <a:pt x="8" y="152"/>
                  </a:lnTo>
                  <a:lnTo>
                    <a:pt x="11" y="139"/>
                  </a:lnTo>
                  <a:lnTo>
                    <a:pt x="13" y="140"/>
                  </a:lnTo>
                  <a:lnTo>
                    <a:pt x="17" y="162"/>
                  </a:lnTo>
                  <a:lnTo>
                    <a:pt x="19" y="180"/>
                  </a:lnTo>
                  <a:lnTo>
                    <a:pt x="21" y="168"/>
                  </a:lnTo>
                  <a:lnTo>
                    <a:pt x="24" y="144"/>
                  </a:lnTo>
                  <a:lnTo>
                    <a:pt x="27" y="140"/>
                  </a:lnTo>
                  <a:lnTo>
                    <a:pt x="30" y="167"/>
                  </a:lnTo>
                  <a:lnTo>
                    <a:pt x="32" y="201"/>
                  </a:lnTo>
                  <a:lnTo>
                    <a:pt x="34" y="218"/>
                  </a:lnTo>
                  <a:lnTo>
                    <a:pt x="37" y="217"/>
                  </a:lnTo>
                  <a:lnTo>
                    <a:pt x="40" y="223"/>
                  </a:lnTo>
                  <a:lnTo>
                    <a:pt x="43" y="253"/>
                  </a:lnTo>
                  <a:lnTo>
                    <a:pt x="45" y="301"/>
                  </a:lnTo>
                  <a:lnTo>
                    <a:pt x="48" y="348"/>
                  </a:lnTo>
                  <a:lnTo>
                    <a:pt x="51" y="385"/>
                  </a:lnTo>
                  <a:lnTo>
                    <a:pt x="53" y="411"/>
                  </a:lnTo>
                  <a:lnTo>
                    <a:pt x="56" y="435"/>
                  </a:lnTo>
                  <a:lnTo>
                    <a:pt x="58" y="467"/>
                  </a:lnTo>
                  <a:lnTo>
                    <a:pt x="61" y="508"/>
                  </a:lnTo>
                  <a:lnTo>
                    <a:pt x="64" y="550"/>
                  </a:lnTo>
                  <a:lnTo>
                    <a:pt x="67" y="588"/>
                  </a:lnTo>
                  <a:lnTo>
                    <a:pt x="69" y="621"/>
                  </a:lnTo>
                  <a:lnTo>
                    <a:pt x="71" y="652"/>
                  </a:lnTo>
                  <a:lnTo>
                    <a:pt x="75" y="688"/>
                  </a:lnTo>
                  <a:lnTo>
                    <a:pt x="77" y="725"/>
                  </a:lnTo>
                  <a:lnTo>
                    <a:pt x="80" y="750"/>
                  </a:lnTo>
                  <a:lnTo>
                    <a:pt x="82" y="757"/>
                  </a:lnTo>
                  <a:lnTo>
                    <a:pt x="84" y="750"/>
                  </a:lnTo>
                  <a:lnTo>
                    <a:pt x="88" y="750"/>
                  </a:lnTo>
                  <a:lnTo>
                    <a:pt x="90" y="770"/>
                  </a:lnTo>
                  <a:lnTo>
                    <a:pt x="93" y="794"/>
                  </a:lnTo>
                  <a:lnTo>
                    <a:pt x="95" y="795"/>
                  </a:lnTo>
                  <a:lnTo>
                    <a:pt x="99" y="759"/>
                  </a:lnTo>
                  <a:lnTo>
                    <a:pt x="101" y="710"/>
                  </a:lnTo>
                  <a:lnTo>
                    <a:pt x="103" y="684"/>
                  </a:lnTo>
                  <a:lnTo>
                    <a:pt x="106" y="692"/>
                  </a:lnTo>
                  <a:lnTo>
                    <a:pt x="108" y="702"/>
                  </a:lnTo>
                  <a:lnTo>
                    <a:pt x="112" y="683"/>
                  </a:lnTo>
                  <a:lnTo>
                    <a:pt x="114" y="633"/>
                  </a:lnTo>
                  <a:lnTo>
                    <a:pt x="117" y="590"/>
                  </a:lnTo>
                  <a:lnTo>
                    <a:pt x="119" y="570"/>
                  </a:lnTo>
                  <a:lnTo>
                    <a:pt x="122" y="563"/>
                  </a:lnTo>
                  <a:lnTo>
                    <a:pt x="125" y="540"/>
                  </a:lnTo>
                  <a:lnTo>
                    <a:pt x="127" y="499"/>
                  </a:lnTo>
                  <a:lnTo>
                    <a:pt x="130" y="468"/>
                  </a:lnTo>
                  <a:lnTo>
                    <a:pt x="132" y="466"/>
                  </a:lnTo>
                  <a:lnTo>
                    <a:pt x="136" y="484"/>
                  </a:lnTo>
                  <a:lnTo>
                    <a:pt x="138" y="491"/>
                  </a:lnTo>
                  <a:lnTo>
                    <a:pt x="140" y="473"/>
                  </a:lnTo>
                  <a:lnTo>
                    <a:pt x="143" y="441"/>
                  </a:lnTo>
                  <a:lnTo>
                    <a:pt x="146" y="418"/>
                  </a:lnTo>
                  <a:lnTo>
                    <a:pt x="149" y="415"/>
                  </a:lnTo>
                  <a:lnTo>
                    <a:pt x="151" y="420"/>
                  </a:lnTo>
                  <a:lnTo>
                    <a:pt x="153" y="418"/>
                  </a:lnTo>
                  <a:lnTo>
                    <a:pt x="156" y="408"/>
                  </a:lnTo>
                  <a:lnTo>
                    <a:pt x="159" y="399"/>
                  </a:lnTo>
                  <a:lnTo>
                    <a:pt x="162" y="401"/>
                  </a:lnTo>
                  <a:lnTo>
                    <a:pt x="164" y="412"/>
                  </a:lnTo>
                  <a:lnTo>
                    <a:pt x="167" y="418"/>
                  </a:lnTo>
                  <a:lnTo>
                    <a:pt x="170" y="416"/>
                  </a:lnTo>
                  <a:lnTo>
                    <a:pt x="172" y="407"/>
                  </a:lnTo>
                  <a:lnTo>
                    <a:pt x="175" y="398"/>
                  </a:lnTo>
                  <a:lnTo>
                    <a:pt x="177" y="388"/>
                  </a:lnTo>
                  <a:lnTo>
                    <a:pt x="180" y="373"/>
                  </a:lnTo>
                  <a:lnTo>
                    <a:pt x="183" y="353"/>
                  </a:lnTo>
                  <a:lnTo>
                    <a:pt x="186" y="337"/>
                  </a:lnTo>
                  <a:lnTo>
                    <a:pt x="188" y="325"/>
                  </a:lnTo>
                  <a:lnTo>
                    <a:pt x="190" y="315"/>
                  </a:lnTo>
                  <a:lnTo>
                    <a:pt x="194" y="305"/>
                  </a:lnTo>
                  <a:lnTo>
                    <a:pt x="196" y="300"/>
                  </a:lnTo>
                  <a:lnTo>
                    <a:pt x="199" y="309"/>
                  </a:lnTo>
                  <a:lnTo>
                    <a:pt x="201" y="324"/>
                  </a:lnTo>
                  <a:lnTo>
                    <a:pt x="203" y="337"/>
                  </a:lnTo>
                  <a:lnTo>
                    <a:pt x="207" y="343"/>
                  </a:lnTo>
                  <a:lnTo>
                    <a:pt x="209" y="352"/>
                  </a:lnTo>
                  <a:lnTo>
                    <a:pt x="212" y="370"/>
                  </a:lnTo>
                  <a:lnTo>
                    <a:pt x="214" y="396"/>
                  </a:lnTo>
                  <a:lnTo>
                    <a:pt x="218" y="424"/>
                  </a:lnTo>
                  <a:lnTo>
                    <a:pt x="220" y="454"/>
                  </a:lnTo>
                  <a:lnTo>
                    <a:pt x="222" y="485"/>
                  </a:lnTo>
                  <a:lnTo>
                    <a:pt x="225" y="508"/>
                  </a:lnTo>
                  <a:lnTo>
                    <a:pt x="227" y="519"/>
                  </a:lnTo>
                  <a:lnTo>
                    <a:pt x="231" y="535"/>
                  </a:lnTo>
                  <a:lnTo>
                    <a:pt x="233" y="572"/>
                  </a:lnTo>
                  <a:lnTo>
                    <a:pt x="236" y="627"/>
                  </a:lnTo>
                  <a:lnTo>
                    <a:pt x="238" y="671"/>
                  </a:lnTo>
                  <a:lnTo>
                    <a:pt x="242" y="688"/>
                  </a:lnTo>
                  <a:lnTo>
                    <a:pt x="244" y="692"/>
                  </a:lnTo>
                  <a:lnTo>
                    <a:pt x="246" y="712"/>
                  </a:lnTo>
                  <a:lnTo>
                    <a:pt x="249" y="748"/>
                  </a:lnTo>
                  <a:lnTo>
                    <a:pt x="251" y="775"/>
                  </a:lnTo>
                  <a:lnTo>
                    <a:pt x="255" y="775"/>
                  </a:lnTo>
                  <a:lnTo>
                    <a:pt x="257" y="766"/>
                  </a:lnTo>
                  <a:lnTo>
                    <a:pt x="259" y="770"/>
                  </a:lnTo>
                  <a:lnTo>
                    <a:pt x="262" y="784"/>
                  </a:lnTo>
                  <a:lnTo>
                    <a:pt x="265" y="782"/>
                  </a:lnTo>
                  <a:lnTo>
                    <a:pt x="268" y="759"/>
                  </a:lnTo>
                  <a:lnTo>
                    <a:pt x="270" y="731"/>
                  </a:lnTo>
                  <a:lnTo>
                    <a:pt x="272" y="711"/>
                  </a:lnTo>
                  <a:lnTo>
                    <a:pt x="275" y="687"/>
                  </a:lnTo>
                  <a:lnTo>
                    <a:pt x="278" y="653"/>
                  </a:lnTo>
                  <a:lnTo>
                    <a:pt x="281" y="624"/>
                  </a:lnTo>
                  <a:lnTo>
                    <a:pt x="283" y="613"/>
                  </a:lnTo>
                  <a:lnTo>
                    <a:pt x="286" y="609"/>
                  </a:lnTo>
                  <a:lnTo>
                    <a:pt x="289" y="582"/>
                  </a:lnTo>
                  <a:lnTo>
                    <a:pt x="292" y="530"/>
                  </a:lnTo>
                  <a:lnTo>
                    <a:pt x="294" y="482"/>
                  </a:lnTo>
                  <a:lnTo>
                    <a:pt x="296" y="472"/>
                  </a:lnTo>
                  <a:lnTo>
                    <a:pt x="300" y="480"/>
                  </a:lnTo>
                  <a:lnTo>
                    <a:pt x="302" y="467"/>
                  </a:lnTo>
                  <a:lnTo>
                    <a:pt x="305" y="421"/>
                  </a:lnTo>
                  <a:lnTo>
                    <a:pt x="307" y="376"/>
                  </a:lnTo>
                  <a:lnTo>
                    <a:pt x="309" y="365"/>
                  </a:lnTo>
                  <a:lnTo>
                    <a:pt x="313" y="376"/>
                  </a:lnTo>
                  <a:lnTo>
                    <a:pt x="315" y="378"/>
                  </a:lnTo>
                  <a:lnTo>
                    <a:pt x="318" y="352"/>
                  </a:lnTo>
                  <a:lnTo>
                    <a:pt x="320" y="320"/>
                  </a:lnTo>
                  <a:lnTo>
                    <a:pt x="324" y="302"/>
                  </a:lnTo>
                  <a:lnTo>
                    <a:pt x="326" y="298"/>
                  </a:lnTo>
                  <a:lnTo>
                    <a:pt x="328" y="295"/>
                  </a:lnTo>
                  <a:lnTo>
                    <a:pt x="331" y="278"/>
                  </a:lnTo>
                  <a:lnTo>
                    <a:pt x="333" y="253"/>
                  </a:lnTo>
                  <a:lnTo>
                    <a:pt x="337" y="223"/>
                  </a:lnTo>
                  <a:lnTo>
                    <a:pt x="339" y="196"/>
                  </a:lnTo>
                  <a:lnTo>
                    <a:pt x="342" y="177"/>
                  </a:lnTo>
                  <a:lnTo>
                    <a:pt x="344" y="164"/>
                  </a:lnTo>
                  <a:lnTo>
                    <a:pt x="347" y="147"/>
                  </a:lnTo>
                  <a:lnTo>
                    <a:pt x="350" y="115"/>
                  </a:lnTo>
                  <a:lnTo>
                    <a:pt x="352" y="71"/>
                  </a:lnTo>
                  <a:lnTo>
                    <a:pt x="355" y="38"/>
                  </a:lnTo>
                  <a:lnTo>
                    <a:pt x="357" y="30"/>
                  </a:lnTo>
                  <a:lnTo>
                    <a:pt x="361" y="39"/>
                  </a:lnTo>
                  <a:lnTo>
                    <a:pt x="363" y="42"/>
                  </a:lnTo>
                  <a:lnTo>
                    <a:pt x="365" y="30"/>
                  </a:lnTo>
                  <a:lnTo>
                    <a:pt x="368" y="10"/>
                  </a:lnTo>
                  <a:lnTo>
                    <a:pt x="371" y="0"/>
                  </a:lnTo>
                  <a:lnTo>
                    <a:pt x="374" y="4"/>
                  </a:lnTo>
                  <a:lnTo>
                    <a:pt x="376" y="15"/>
                  </a:lnTo>
                  <a:lnTo>
                    <a:pt x="378" y="25"/>
                  </a:lnTo>
                  <a:lnTo>
                    <a:pt x="381" y="35"/>
                  </a:lnTo>
                  <a:lnTo>
                    <a:pt x="384" y="51"/>
                  </a:lnTo>
                  <a:lnTo>
                    <a:pt x="387" y="78"/>
                  </a:lnTo>
                  <a:lnTo>
                    <a:pt x="389" y="116"/>
                  </a:lnTo>
                  <a:lnTo>
                    <a:pt x="392" y="155"/>
                  </a:lnTo>
                  <a:lnTo>
                    <a:pt x="395" y="186"/>
                  </a:lnTo>
                  <a:lnTo>
                    <a:pt x="397" y="217"/>
                  </a:lnTo>
                  <a:lnTo>
                    <a:pt x="400" y="258"/>
                  </a:lnTo>
                  <a:lnTo>
                    <a:pt x="402" y="311"/>
                  </a:lnTo>
                  <a:lnTo>
                    <a:pt x="405" y="364"/>
                  </a:lnTo>
                  <a:lnTo>
                    <a:pt x="408" y="398"/>
                  </a:lnTo>
                  <a:lnTo>
                    <a:pt x="411" y="425"/>
                  </a:lnTo>
                  <a:lnTo>
                    <a:pt x="413" y="466"/>
                  </a:lnTo>
                  <a:lnTo>
                    <a:pt x="415" y="526"/>
                  </a:lnTo>
                  <a:lnTo>
                    <a:pt x="419" y="579"/>
                  </a:lnTo>
                  <a:lnTo>
                    <a:pt x="421" y="602"/>
                  </a:lnTo>
                  <a:lnTo>
                    <a:pt x="424" y="609"/>
                  </a:lnTo>
                  <a:lnTo>
                    <a:pt x="426" y="629"/>
                  </a:lnTo>
                  <a:lnTo>
                    <a:pt x="428" y="669"/>
                  </a:lnTo>
                  <a:lnTo>
                    <a:pt x="432" y="697"/>
                  </a:lnTo>
                  <a:lnTo>
                    <a:pt x="434" y="696"/>
                  </a:lnTo>
                  <a:lnTo>
                    <a:pt x="437" y="684"/>
                  </a:lnTo>
                  <a:lnTo>
                    <a:pt x="439" y="693"/>
                  </a:lnTo>
                  <a:lnTo>
                    <a:pt x="443" y="724"/>
                  </a:lnTo>
                  <a:lnTo>
                    <a:pt x="445" y="739"/>
                  </a:lnTo>
                  <a:lnTo>
                    <a:pt x="447" y="717"/>
                  </a:lnTo>
                  <a:lnTo>
                    <a:pt x="450" y="680"/>
                  </a:lnTo>
                  <a:lnTo>
                    <a:pt x="452" y="665"/>
                  </a:lnTo>
                  <a:lnTo>
                    <a:pt x="456" y="679"/>
                  </a:lnTo>
                  <a:lnTo>
                    <a:pt x="458" y="694"/>
                  </a:lnTo>
                  <a:lnTo>
                    <a:pt x="461" y="688"/>
                  </a:lnTo>
                  <a:lnTo>
                    <a:pt x="463" y="667"/>
                  </a:lnTo>
                  <a:lnTo>
                    <a:pt x="466" y="657"/>
                  </a:lnTo>
                  <a:lnTo>
                    <a:pt x="469" y="664"/>
                  </a:lnTo>
                  <a:lnTo>
                    <a:pt x="471" y="676"/>
                  </a:lnTo>
                  <a:lnTo>
                    <a:pt x="474" y="680"/>
                  </a:lnTo>
                  <a:lnTo>
                    <a:pt x="476" y="674"/>
                  </a:lnTo>
                  <a:lnTo>
                    <a:pt x="480" y="660"/>
                  </a:lnTo>
                  <a:lnTo>
                    <a:pt x="482" y="644"/>
                  </a:lnTo>
                  <a:lnTo>
                    <a:pt x="484" y="639"/>
                  </a:lnTo>
                  <a:lnTo>
                    <a:pt x="487" y="647"/>
                  </a:lnTo>
                  <a:lnTo>
                    <a:pt x="490" y="655"/>
                  </a:lnTo>
                  <a:lnTo>
                    <a:pt x="493" y="646"/>
                  </a:lnTo>
                  <a:lnTo>
                    <a:pt x="495" y="624"/>
                  </a:lnTo>
                  <a:lnTo>
                    <a:pt x="497" y="609"/>
                  </a:lnTo>
                  <a:lnTo>
                    <a:pt x="500" y="606"/>
                  </a:lnTo>
                  <a:lnTo>
                    <a:pt x="503" y="601"/>
                  </a:lnTo>
                  <a:lnTo>
                    <a:pt x="506" y="576"/>
                  </a:lnTo>
                  <a:lnTo>
                    <a:pt x="508" y="537"/>
                  </a:lnTo>
                  <a:lnTo>
                    <a:pt x="511" y="512"/>
                  </a:lnTo>
                  <a:lnTo>
                    <a:pt x="514" y="504"/>
                  </a:lnTo>
                  <a:lnTo>
                    <a:pt x="516" y="490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1407" y="3508"/>
              <a:ext cx="257" cy="306"/>
            </a:xfrm>
            <a:custGeom>
              <a:avLst/>
              <a:gdLst>
                <a:gd name="T0" fmla="*/ 8 w 516"/>
                <a:gd name="T1" fmla="*/ 480 h 918"/>
                <a:gd name="T2" fmla="*/ 18 w 516"/>
                <a:gd name="T3" fmla="*/ 351 h 918"/>
                <a:gd name="T4" fmla="*/ 29 w 516"/>
                <a:gd name="T5" fmla="*/ 272 h 918"/>
                <a:gd name="T6" fmla="*/ 40 w 516"/>
                <a:gd name="T7" fmla="*/ 340 h 918"/>
                <a:gd name="T8" fmla="*/ 50 w 516"/>
                <a:gd name="T9" fmla="*/ 404 h 918"/>
                <a:gd name="T10" fmla="*/ 61 w 516"/>
                <a:gd name="T11" fmla="*/ 524 h 918"/>
                <a:gd name="T12" fmla="*/ 72 w 516"/>
                <a:gd name="T13" fmla="*/ 641 h 918"/>
                <a:gd name="T14" fmla="*/ 83 w 516"/>
                <a:gd name="T15" fmla="*/ 727 h 918"/>
                <a:gd name="T16" fmla="*/ 93 w 516"/>
                <a:gd name="T17" fmla="*/ 807 h 918"/>
                <a:gd name="T18" fmla="*/ 103 w 516"/>
                <a:gd name="T19" fmla="*/ 794 h 918"/>
                <a:gd name="T20" fmla="*/ 114 w 516"/>
                <a:gd name="T21" fmla="*/ 743 h 918"/>
                <a:gd name="T22" fmla="*/ 124 w 516"/>
                <a:gd name="T23" fmla="*/ 721 h 918"/>
                <a:gd name="T24" fmla="*/ 135 w 516"/>
                <a:gd name="T25" fmla="*/ 721 h 918"/>
                <a:gd name="T26" fmla="*/ 146 w 516"/>
                <a:gd name="T27" fmla="*/ 683 h 918"/>
                <a:gd name="T28" fmla="*/ 156 w 516"/>
                <a:gd name="T29" fmla="*/ 624 h 918"/>
                <a:gd name="T30" fmla="*/ 167 w 516"/>
                <a:gd name="T31" fmla="*/ 476 h 918"/>
                <a:gd name="T32" fmla="*/ 178 w 516"/>
                <a:gd name="T33" fmla="*/ 318 h 918"/>
                <a:gd name="T34" fmla="*/ 189 w 516"/>
                <a:gd name="T35" fmla="*/ 192 h 918"/>
                <a:gd name="T36" fmla="*/ 198 w 516"/>
                <a:gd name="T37" fmla="*/ 84 h 918"/>
                <a:gd name="T38" fmla="*/ 209 w 516"/>
                <a:gd name="T39" fmla="*/ 27 h 918"/>
                <a:gd name="T40" fmla="*/ 219 w 516"/>
                <a:gd name="T41" fmla="*/ 51 h 918"/>
                <a:gd name="T42" fmla="*/ 230 w 516"/>
                <a:gd name="T43" fmla="*/ 212 h 918"/>
                <a:gd name="T44" fmla="*/ 241 w 516"/>
                <a:gd name="T45" fmla="*/ 337 h 918"/>
                <a:gd name="T46" fmla="*/ 252 w 516"/>
                <a:gd name="T47" fmla="*/ 435 h 918"/>
                <a:gd name="T48" fmla="*/ 262 w 516"/>
                <a:gd name="T49" fmla="*/ 600 h 918"/>
                <a:gd name="T50" fmla="*/ 273 w 516"/>
                <a:gd name="T51" fmla="*/ 670 h 918"/>
                <a:gd name="T52" fmla="*/ 284 w 516"/>
                <a:gd name="T53" fmla="*/ 721 h 918"/>
                <a:gd name="T54" fmla="*/ 293 w 516"/>
                <a:gd name="T55" fmla="*/ 801 h 918"/>
                <a:gd name="T56" fmla="*/ 304 w 516"/>
                <a:gd name="T57" fmla="*/ 850 h 918"/>
                <a:gd name="T58" fmla="*/ 315 w 516"/>
                <a:gd name="T59" fmla="*/ 885 h 918"/>
                <a:gd name="T60" fmla="*/ 325 w 516"/>
                <a:gd name="T61" fmla="*/ 898 h 918"/>
                <a:gd name="T62" fmla="*/ 336 w 516"/>
                <a:gd name="T63" fmla="*/ 826 h 918"/>
                <a:gd name="T64" fmla="*/ 347 w 516"/>
                <a:gd name="T65" fmla="*/ 698 h 918"/>
                <a:gd name="T66" fmla="*/ 358 w 516"/>
                <a:gd name="T67" fmla="*/ 541 h 918"/>
                <a:gd name="T68" fmla="*/ 368 w 516"/>
                <a:gd name="T69" fmla="*/ 386 h 918"/>
                <a:gd name="T70" fmla="*/ 379 w 516"/>
                <a:gd name="T71" fmla="*/ 318 h 918"/>
                <a:gd name="T72" fmla="*/ 390 w 516"/>
                <a:gd name="T73" fmla="*/ 326 h 918"/>
                <a:gd name="T74" fmla="*/ 399 w 516"/>
                <a:gd name="T75" fmla="*/ 352 h 918"/>
                <a:gd name="T76" fmla="*/ 410 w 516"/>
                <a:gd name="T77" fmla="*/ 429 h 918"/>
                <a:gd name="T78" fmla="*/ 421 w 516"/>
                <a:gd name="T79" fmla="*/ 525 h 918"/>
                <a:gd name="T80" fmla="*/ 431 w 516"/>
                <a:gd name="T81" fmla="*/ 541 h 918"/>
                <a:gd name="T82" fmla="*/ 442 w 516"/>
                <a:gd name="T83" fmla="*/ 582 h 918"/>
                <a:gd name="T84" fmla="*/ 453 w 516"/>
                <a:gd name="T85" fmla="*/ 636 h 918"/>
                <a:gd name="T86" fmla="*/ 464 w 516"/>
                <a:gd name="T87" fmla="*/ 711 h 918"/>
                <a:gd name="T88" fmla="*/ 474 w 516"/>
                <a:gd name="T89" fmla="*/ 803 h 918"/>
                <a:gd name="T90" fmla="*/ 485 w 516"/>
                <a:gd name="T91" fmla="*/ 844 h 918"/>
                <a:gd name="T92" fmla="*/ 494 w 516"/>
                <a:gd name="T93" fmla="*/ 843 h 918"/>
                <a:gd name="T94" fmla="*/ 505 w 516"/>
                <a:gd name="T95" fmla="*/ 788 h 918"/>
                <a:gd name="T96" fmla="*/ 516 w 516"/>
                <a:gd name="T97" fmla="*/ 60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918">
                  <a:moveTo>
                    <a:pt x="0" y="581"/>
                  </a:moveTo>
                  <a:lnTo>
                    <a:pt x="3" y="545"/>
                  </a:lnTo>
                  <a:lnTo>
                    <a:pt x="5" y="504"/>
                  </a:lnTo>
                  <a:lnTo>
                    <a:pt x="8" y="480"/>
                  </a:lnTo>
                  <a:lnTo>
                    <a:pt x="11" y="469"/>
                  </a:lnTo>
                  <a:lnTo>
                    <a:pt x="14" y="441"/>
                  </a:lnTo>
                  <a:lnTo>
                    <a:pt x="16" y="393"/>
                  </a:lnTo>
                  <a:lnTo>
                    <a:pt x="18" y="351"/>
                  </a:lnTo>
                  <a:lnTo>
                    <a:pt x="22" y="337"/>
                  </a:lnTo>
                  <a:lnTo>
                    <a:pt x="24" y="332"/>
                  </a:lnTo>
                  <a:lnTo>
                    <a:pt x="27" y="308"/>
                  </a:lnTo>
                  <a:lnTo>
                    <a:pt x="29" y="272"/>
                  </a:lnTo>
                  <a:lnTo>
                    <a:pt x="31" y="263"/>
                  </a:lnTo>
                  <a:lnTo>
                    <a:pt x="35" y="295"/>
                  </a:lnTo>
                  <a:lnTo>
                    <a:pt x="37" y="333"/>
                  </a:lnTo>
                  <a:lnTo>
                    <a:pt x="40" y="340"/>
                  </a:lnTo>
                  <a:lnTo>
                    <a:pt x="42" y="319"/>
                  </a:lnTo>
                  <a:lnTo>
                    <a:pt x="46" y="315"/>
                  </a:lnTo>
                  <a:lnTo>
                    <a:pt x="48" y="352"/>
                  </a:lnTo>
                  <a:lnTo>
                    <a:pt x="50" y="404"/>
                  </a:lnTo>
                  <a:lnTo>
                    <a:pt x="53" y="433"/>
                  </a:lnTo>
                  <a:lnTo>
                    <a:pt x="55" y="443"/>
                  </a:lnTo>
                  <a:lnTo>
                    <a:pt x="59" y="469"/>
                  </a:lnTo>
                  <a:lnTo>
                    <a:pt x="61" y="524"/>
                  </a:lnTo>
                  <a:lnTo>
                    <a:pt x="64" y="584"/>
                  </a:lnTo>
                  <a:lnTo>
                    <a:pt x="66" y="617"/>
                  </a:lnTo>
                  <a:lnTo>
                    <a:pt x="70" y="626"/>
                  </a:lnTo>
                  <a:lnTo>
                    <a:pt x="72" y="641"/>
                  </a:lnTo>
                  <a:lnTo>
                    <a:pt x="74" y="677"/>
                  </a:lnTo>
                  <a:lnTo>
                    <a:pt x="77" y="715"/>
                  </a:lnTo>
                  <a:lnTo>
                    <a:pt x="79" y="730"/>
                  </a:lnTo>
                  <a:lnTo>
                    <a:pt x="83" y="727"/>
                  </a:lnTo>
                  <a:lnTo>
                    <a:pt x="85" y="733"/>
                  </a:lnTo>
                  <a:lnTo>
                    <a:pt x="87" y="766"/>
                  </a:lnTo>
                  <a:lnTo>
                    <a:pt x="90" y="802"/>
                  </a:lnTo>
                  <a:lnTo>
                    <a:pt x="93" y="807"/>
                  </a:lnTo>
                  <a:lnTo>
                    <a:pt x="96" y="781"/>
                  </a:lnTo>
                  <a:lnTo>
                    <a:pt x="98" y="761"/>
                  </a:lnTo>
                  <a:lnTo>
                    <a:pt x="100" y="770"/>
                  </a:lnTo>
                  <a:lnTo>
                    <a:pt x="103" y="794"/>
                  </a:lnTo>
                  <a:lnTo>
                    <a:pt x="106" y="797"/>
                  </a:lnTo>
                  <a:lnTo>
                    <a:pt x="109" y="770"/>
                  </a:lnTo>
                  <a:lnTo>
                    <a:pt x="111" y="742"/>
                  </a:lnTo>
                  <a:lnTo>
                    <a:pt x="114" y="743"/>
                  </a:lnTo>
                  <a:lnTo>
                    <a:pt x="117" y="762"/>
                  </a:lnTo>
                  <a:lnTo>
                    <a:pt x="120" y="769"/>
                  </a:lnTo>
                  <a:lnTo>
                    <a:pt x="122" y="748"/>
                  </a:lnTo>
                  <a:lnTo>
                    <a:pt x="124" y="721"/>
                  </a:lnTo>
                  <a:lnTo>
                    <a:pt x="127" y="714"/>
                  </a:lnTo>
                  <a:lnTo>
                    <a:pt x="130" y="721"/>
                  </a:lnTo>
                  <a:lnTo>
                    <a:pt x="133" y="729"/>
                  </a:lnTo>
                  <a:lnTo>
                    <a:pt x="135" y="721"/>
                  </a:lnTo>
                  <a:lnTo>
                    <a:pt x="137" y="706"/>
                  </a:lnTo>
                  <a:lnTo>
                    <a:pt x="141" y="693"/>
                  </a:lnTo>
                  <a:lnTo>
                    <a:pt x="143" y="688"/>
                  </a:lnTo>
                  <a:lnTo>
                    <a:pt x="146" y="683"/>
                  </a:lnTo>
                  <a:lnTo>
                    <a:pt x="148" y="673"/>
                  </a:lnTo>
                  <a:lnTo>
                    <a:pt x="150" y="659"/>
                  </a:lnTo>
                  <a:lnTo>
                    <a:pt x="154" y="644"/>
                  </a:lnTo>
                  <a:lnTo>
                    <a:pt x="156" y="624"/>
                  </a:lnTo>
                  <a:lnTo>
                    <a:pt x="159" y="595"/>
                  </a:lnTo>
                  <a:lnTo>
                    <a:pt x="161" y="554"/>
                  </a:lnTo>
                  <a:lnTo>
                    <a:pt x="165" y="511"/>
                  </a:lnTo>
                  <a:lnTo>
                    <a:pt x="167" y="476"/>
                  </a:lnTo>
                  <a:lnTo>
                    <a:pt x="170" y="453"/>
                  </a:lnTo>
                  <a:lnTo>
                    <a:pt x="172" y="427"/>
                  </a:lnTo>
                  <a:lnTo>
                    <a:pt x="174" y="378"/>
                  </a:lnTo>
                  <a:lnTo>
                    <a:pt x="178" y="318"/>
                  </a:lnTo>
                  <a:lnTo>
                    <a:pt x="180" y="273"/>
                  </a:lnTo>
                  <a:lnTo>
                    <a:pt x="183" y="254"/>
                  </a:lnTo>
                  <a:lnTo>
                    <a:pt x="185" y="236"/>
                  </a:lnTo>
                  <a:lnTo>
                    <a:pt x="189" y="192"/>
                  </a:lnTo>
                  <a:lnTo>
                    <a:pt x="191" y="128"/>
                  </a:lnTo>
                  <a:lnTo>
                    <a:pt x="193" y="86"/>
                  </a:lnTo>
                  <a:lnTo>
                    <a:pt x="196" y="81"/>
                  </a:lnTo>
                  <a:lnTo>
                    <a:pt x="198" y="84"/>
                  </a:lnTo>
                  <a:lnTo>
                    <a:pt x="202" y="60"/>
                  </a:lnTo>
                  <a:lnTo>
                    <a:pt x="204" y="17"/>
                  </a:lnTo>
                  <a:lnTo>
                    <a:pt x="206" y="0"/>
                  </a:lnTo>
                  <a:lnTo>
                    <a:pt x="209" y="27"/>
                  </a:lnTo>
                  <a:lnTo>
                    <a:pt x="212" y="60"/>
                  </a:lnTo>
                  <a:lnTo>
                    <a:pt x="215" y="63"/>
                  </a:lnTo>
                  <a:lnTo>
                    <a:pt x="217" y="46"/>
                  </a:lnTo>
                  <a:lnTo>
                    <a:pt x="219" y="51"/>
                  </a:lnTo>
                  <a:lnTo>
                    <a:pt x="222" y="95"/>
                  </a:lnTo>
                  <a:lnTo>
                    <a:pt x="225" y="149"/>
                  </a:lnTo>
                  <a:lnTo>
                    <a:pt x="228" y="188"/>
                  </a:lnTo>
                  <a:lnTo>
                    <a:pt x="230" y="212"/>
                  </a:lnTo>
                  <a:lnTo>
                    <a:pt x="233" y="238"/>
                  </a:lnTo>
                  <a:lnTo>
                    <a:pt x="236" y="267"/>
                  </a:lnTo>
                  <a:lnTo>
                    <a:pt x="239" y="299"/>
                  </a:lnTo>
                  <a:lnTo>
                    <a:pt x="241" y="337"/>
                  </a:lnTo>
                  <a:lnTo>
                    <a:pt x="243" y="384"/>
                  </a:lnTo>
                  <a:lnTo>
                    <a:pt x="246" y="421"/>
                  </a:lnTo>
                  <a:lnTo>
                    <a:pt x="249" y="433"/>
                  </a:lnTo>
                  <a:lnTo>
                    <a:pt x="252" y="435"/>
                  </a:lnTo>
                  <a:lnTo>
                    <a:pt x="254" y="469"/>
                  </a:lnTo>
                  <a:lnTo>
                    <a:pt x="256" y="535"/>
                  </a:lnTo>
                  <a:lnTo>
                    <a:pt x="260" y="591"/>
                  </a:lnTo>
                  <a:lnTo>
                    <a:pt x="262" y="600"/>
                  </a:lnTo>
                  <a:lnTo>
                    <a:pt x="265" y="584"/>
                  </a:lnTo>
                  <a:lnTo>
                    <a:pt x="267" y="592"/>
                  </a:lnTo>
                  <a:lnTo>
                    <a:pt x="269" y="636"/>
                  </a:lnTo>
                  <a:lnTo>
                    <a:pt x="273" y="670"/>
                  </a:lnTo>
                  <a:lnTo>
                    <a:pt x="275" y="669"/>
                  </a:lnTo>
                  <a:lnTo>
                    <a:pt x="278" y="658"/>
                  </a:lnTo>
                  <a:lnTo>
                    <a:pt x="280" y="678"/>
                  </a:lnTo>
                  <a:lnTo>
                    <a:pt x="284" y="721"/>
                  </a:lnTo>
                  <a:lnTo>
                    <a:pt x="286" y="747"/>
                  </a:lnTo>
                  <a:lnTo>
                    <a:pt x="289" y="748"/>
                  </a:lnTo>
                  <a:lnTo>
                    <a:pt x="291" y="761"/>
                  </a:lnTo>
                  <a:lnTo>
                    <a:pt x="293" y="801"/>
                  </a:lnTo>
                  <a:lnTo>
                    <a:pt x="297" y="840"/>
                  </a:lnTo>
                  <a:lnTo>
                    <a:pt x="299" y="847"/>
                  </a:lnTo>
                  <a:lnTo>
                    <a:pt x="302" y="836"/>
                  </a:lnTo>
                  <a:lnTo>
                    <a:pt x="304" y="850"/>
                  </a:lnTo>
                  <a:lnTo>
                    <a:pt x="308" y="893"/>
                  </a:lnTo>
                  <a:lnTo>
                    <a:pt x="310" y="918"/>
                  </a:lnTo>
                  <a:lnTo>
                    <a:pt x="312" y="908"/>
                  </a:lnTo>
                  <a:lnTo>
                    <a:pt x="315" y="885"/>
                  </a:lnTo>
                  <a:lnTo>
                    <a:pt x="317" y="887"/>
                  </a:lnTo>
                  <a:lnTo>
                    <a:pt x="321" y="908"/>
                  </a:lnTo>
                  <a:lnTo>
                    <a:pt x="323" y="914"/>
                  </a:lnTo>
                  <a:lnTo>
                    <a:pt x="325" y="898"/>
                  </a:lnTo>
                  <a:lnTo>
                    <a:pt x="328" y="881"/>
                  </a:lnTo>
                  <a:lnTo>
                    <a:pt x="331" y="873"/>
                  </a:lnTo>
                  <a:lnTo>
                    <a:pt x="334" y="861"/>
                  </a:lnTo>
                  <a:lnTo>
                    <a:pt x="336" y="826"/>
                  </a:lnTo>
                  <a:lnTo>
                    <a:pt x="339" y="787"/>
                  </a:lnTo>
                  <a:lnTo>
                    <a:pt x="342" y="760"/>
                  </a:lnTo>
                  <a:lnTo>
                    <a:pt x="344" y="739"/>
                  </a:lnTo>
                  <a:lnTo>
                    <a:pt x="347" y="698"/>
                  </a:lnTo>
                  <a:lnTo>
                    <a:pt x="349" y="638"/>
                  </a:lnTo>
                  <a:lnTo>
                    <a:pt x="352" y="585"/>
                  </a:lnTo>
                  <a:lnTo>
                    <a:pt x="355" y="558"/>
                  </a:lnTo>
                  <a:lnTo>
                    <a:pt x="358" y="541"/>
                  </a:lnTo>
                  <a:lnTo>
                    <a:pt x="360" y="507"/>
                  </a:lnTo>
                  <a:lnTo>
                    <a:pt x="362" y="455"/>
                  </a:lnTo>
                  <a:lnTo>
                    <a:pt x="366" y="411"/>
                  </a:lnTo>
                  <a:lnTo>
                    <a:pt x="368" y="386"/>
                  </a:lnTo>
                  <a:lnTo>
                    <a:pt x="371" y="365"/>
                  </a:lnTo>
                  <a:lnTo>
                    <a:pt x="373" y="341"/>
                  </a:lnTo>
                  <a:lnTo>
                    <a:pt x="375" y="321"/>
                  </a:lnTo>
                  <a:lnTo>
                    <a:pt x="379" y="318"/>
                  </a:lnTo>
                  <a:lnTo>
                    <a:pt x="381" y="326"/>
                  </a:lnTo>
                  <a:lnTo>
                    <a:pt x="384" y="329"/>
                  </a:lnTo>
                  <a:lnTo>
                    <a:pt x="386" y="324"/>
                  </a:lnTo>
                  <a:lnTo>
                    <a:pt x="390" y="326"/>
                  </a:lnTo>
                  <a:lnTo>
                    <a:pt x="392" y="337"/>
                  </a:lnTo>
                  <a:lnTo>
                    <a:pt x="394" y="349"/>
                  </a:lnTo>
                  <a:lnTo>
                    <a:pt x="397" y="350"/>
                  </a:lnTo>
                  <a:lnTo>
                    <a:pt x="399" y="352"/>
                  </a:lnTo>
                  <a:lnTo>
                    <a:pt x="403" y="373"/>
                  </a:lnTo>
                  <a:lnTo>
                    <a:pt x="405" y="404"/>
                  </a:lnTo>
                  <a:lnTo>
                    <a:pt x="408" y="424"/>
                  </a:lnTo>
                  <a:lnTo>
                    <a:pt x="410" y="429"/>
                  </a:lnTo>
                  <a:lnTo>
                    <a:pt x="414" y="435"/>
                  </a:lnTo>
                  <a:lnTo>
                    <a:pt x="416" y="465"/>
                  </a:lnTo>
                  <a:lnTo>
                    <a:pt x="418" y="504"/>
                  </a:lnTo>
                  <a:lnTo>
                    <a:pt x="421" y="525"/>
                  </a:lnTo>
                  <a:lnTo>
                    <a:pt x="423" y="512"/>
                  </a:lnTo>
                  <a:lnTo>
                    <a:pt x="427" y="494"/>
                  </a:lnTo>
                  <a:lnTo>
                    <a:pt x="429" y="504"/>
                  </a:lnTo>
                  <a:lnTo>
                    <a:pt x="431" y="541"/>
                  </a:lnTo>
                  <a:lnTo>
                    <a:pt x="434" y="576"/>
                  </a:lnTo>
                  <a:lnTo>
                    <a:pt x="437" y="584"/>
                  </a:lnTo>
                  <a:lnTo>
                    <a:pt x="440" y="578"/>
                  </a:lnTo>
                  <a:lnTo>
                    <a:pt x="442" y="582"/>
                  </a:lnTo>
                  <a:lnTo>
                    <a:pt x="444" y="600"/>
                  </a:lnTo>
                  <a:lnTo>
                    <a:pt x="447" y="619"/>
                  </a:lnTo>
                  <a:lnTo>
                    <a:pt x="450" y="628"/>
                  </a:lnTo>
                  <a:lnTo>
                    <a:pt x="453" y="636"/>
                  </a:lnTo>
                  <a:lnTo>
                    <a:pt x="455" y="650"/>
                  </a:lnTo>
                  <a:lnTo>
                    <a:pt x="458" y="670"/>
                  </a:lnTo>
                  <a:lnTo>
                    <a:pt x="461" y="690"/>
                  </a:lnTo>
                  <a:lnTo>
                    <a:pt x="464" y="711"/>
                  </a:lnTo>
                  <a:lnTo>
                    <a:pt x="466" y="738"/>
                  </a:lnTo>
                  <a:lnTo>
                    <a:pt x="468" y="766"/>
                  </a:lnTo>
                  <a:lnTo>
                    <a:pt x="471" y="788"/>
                  </a:lnTo>
                  <a:lnTo>
                    <a:pt x="474" y="803"/>
                  </a:lnTo>
                  <a:lnTo>
                    <a:pt x="477" y="817"/>
                  </a:lnTo>
                  <a:lnTo>
                    <a:pt x="479" y="833"/>
                  </a:lnTo>
                  <a:lnTo>
                    <a:pt x="481" y="841"/>
                  </a:lnTo>
                  <a:lnTo>
                    <a:pt x="485" y="844"/>
                  </a:lnTo>
                  <a:lnTo>
                    <a:pt x="487" y="847"/>
                  </a:lnTo>
                  <a:lnTo>
                    <a:pt x="490" y="858"/>
                  </a:lnTo>
                  <a:lnTo>
                    <a:pt x="492" y="862"/>
                  </a:lnTo>
                  <a:lnTo>
                    <a:pt x="494" y="843"/>
                  </a:lnTo>
                  <a:lnTo>
                    <a:pt x="498" y="811"/>
                  </a:lnTo>
                  <a:lnTo>
                    <a:pt x="500" y="793"/>
                  </a:lnTo>
                  <a:lnTo>
                    <a:pt x="503" y="794"/>
                  </a:lnTo>
                  <a:lnTo>
                    <a:pt x="505" y="788"/>
                  </a:lnTo>
                  <a:lnTo>
                    <a:pt x="509" y="746"/>
                  </a:lnTo>
                  <a:lnTo>
                    <a:pt x="511" y="684"/>
                  </a:lnTo>
                  <a:lnTo>
                    <a:pt x="513" y="636"/>
                  </a:lnTo>
                  <a:lnTo>
                    <a:pt x="516" y="608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1664" y="3546"/>
              <a:ext cx="259" cy="282"/>
            </a:xfrm>
            <a:custGeom>
              <a:avLst/>
              <a:gdLst>
                <a:gd name="T0" fmla="*/ 8 w 516"/>
                <a:gd name="T1" fmla="*/ 341 h 847"/>
                <a:gd name="T2" fmla="*/ 19 w 516"/>
                <a:gd name="T3" fmla="*/ 154 h 847"/>
                <a:gd name="T4" fmla="*/ 30 w 516"/>
                <a:gd name="T5" fmla="*/ 55 h 847"/>
                <a:gd name="T6" fmla="*/ 40 w 516"/>
                <a:gd name="T7" fmla="*/ 24 h 847"/>
                <a:gd name="T8" fmla="*/ 50 w 516"/>
                <a:gd name="T9" fmla="*/ 12 h 847"/>
                <a:gd name="T10" fmla="*/ 61 w 516"/>
                <a:gd name="T11" fmla="*/ 85 h 847"/>
                <a:gd name="T12" fmla="*/ 71 w 516"/>
                <a:gd name="T13" fmla="*/ 127 h 847"/>
                <a:gd name="T14" fmla="*/ 82 w 516"/>
                <a:gd name="T15" fmla="*/ 157 h 847"/>
                <a:gd name="T16" fmla="*/ 93 w 516"/>
                <a:gd name="T17" fmla="*/ 240 h 847"/>
                <a:gd name="T18" fmla="*/ 103 w 516"/>
                <a:gd name="T19" fmla="*/ 347 h 847"/>
                <a:gd name="T20" fmla="*/ 114 w 516"/>
                <a:gd name="T21" fmla="*/ 445 h 847"/>
                <a:gd name="T22" fmla="*/ 125 w 516"/>
                <a:gd name="T23" fmla="*/ 613 h 847"/>
                <a:gd name="T24" fmla="*/ 136 w 516"/>
                <a:gd name="T25" fmla="*/ 779 h 847"/>
                <a:gd name="T26" fmla="*/ 145 w 516"/>
                <a:gd name="T27" fmla="*/ 826 h 847"/>
                <a:gd name="T28" fmla="*/ 156 w 516"/>
                <a:gd name="T29" fmla="*/ 839 h 847"/>
                <a:gd name="T30" fmla="*/ 167 w 516"/>
                <a:gd name="T31" fmla="*/ 772 h 847"/>
                <a:gd name="T32" fmla="*/ 177 w 516"/>
                <a:gd name="T33" fmla="*/ 623 h 847"/>
                <a:gd name="T34" fmla="*/ 188 w 516"/>
                <a:gd name="T35" fmla="*/ 478 h 847"/>
                <a:gd name="T36" fmla="*/ 199 w 516"/>
                <a:gd name="T37" fmla="*/ 374 h 847"/>
                <a:gd name="T38" fmla="*/ 209 w 516"/>
                <a:gd name="T39" fmla="*/ 310 h 847"/>
                <a:gd name="T40" fmla="*/ 220 w 516"/>
                <a:gd name="T41" fmla="*/ 292 h 847"/>
                <a:gd name="T42" fmla="*/ 231 w 516"/>
                <a:gd name="T43" fmla="*/ 307 h 847"/>
                <a:gd name="T44" fmla="*/ 240 w 516"/>
                <a:gd name="T45" fmla="*/ 334 h 847"/>
                <a:gd name="T46" fmla="*/ 251 w 516"/>
                <a:gd name="T47" fmla="*/ 347 h 847"/>
                <a:gd name="T48" fmla="*/ 262 w 516"/>
                <a:gd name="T49" fmla="*/ 358 h 847"/>
                <a:gd name="T50" fmla="*/ 272 w 516"/>
                <a:gd name="T51" fmla="*/ 370 h 847"/>
                <a:gd name="T52" fmla="*/ 283 w 516"/>
                <a:gd name="T53" fmla="*/ 463 h 847"/>
                <a:gd name="T54" fmla="*/ 294 w 516"/>
                <a:gd name="T55" fmla="*/ 550 h 847"/>
                <a:gd name="T56" fmla="*/ 305 w 516"/>
                <a:gd name="T57" fmla="*/ 666 h 847"/>
                <a:gd name="T58" fmla="*/ 315 w 516"/>
                <a:gd name="T59" fmla="*/ 710 h 847"/>
                <a:gd name="T60" fmla="*/ 326 w 516"/>
                <a:gd name="T61" fmla="*/ 720 h 847"/>
                <a:gd name="T62" fmla="*/ 336 w 516"/>
                <a:gd name="T63" fmla="*/ 607 h 847"/>
                <a:gd name="T64" fmla="*/ 346 w 516"/>
                <a:gd name="T65" fmla="*/ 435 h 847"/>
                <a:gd name="T66" fmla="*/ 357 w 516"/>
                <a:gd name="T67" fmla="*/ 283 h 847"/>
                <a:gd name="T68" fmla="*/ 368 w 516"/>
                <a:gd name="T69" fmla="*/ 190 h 847"/>
                <a:gd name="T70" fmla="*/ 378 w 516"/>
                <a:gd name="T71" fmla="*/ 108 h 847"/>
                <a:gd name="T72" fmla="*/ 389 w 516"/>
                <a:gd name="T73" fmla="*/ 70 h 847"/>
                <a:gd name="T74" fmla="*/ 400 w 516"/>
                <a:gd name="T75" fmla="*/ 112 h 847"/>
                <a:gd name="T76" fmla="*/ 411 w 516"/>
                <a:gd name="T77" fmla="*/ 94 h 847"/>
                <a:gd name="T78" fmla="*/ 421 w 516"/>
                <a:gd name="T79" fmla="*/ 131 h 847"/>
                <a:gd name="T80" fmla="*/ 432 w 516"/>
                <a:gd name="T81" fmla="*/ 181 h 847"/>
                <a:gd name="T82" fmla="*/ 441 w 516"/>
                <a:gd name="T83" fmla="*/ 265 h 847"/>
                <a:gd name="T84" fmla="*/ 452 w 516"/>
                <a:gd name="T85" fmla="*/ 398 h 847"/>
                <a:gd name="T86" fmla="*/ 463 w 516"/>
                <a:gd name="T87" fmla="*/ 547 h 847"/>
                <a:gd name="T88" fmla="*/ 474 w 516"/>
                <a:gd name="T89" fmla="*/ 710 h 847"/>
                <a:gd name="T90" fmla="*/ 484 w 516"/>
                <a:gd name="T91" fmla="*/ 808 h 847"/>
                <a:gd name="T92" fmla="*/ 495 w 516"/>
                <a:gd name="T93" fmla="*/ 803 h 847"/>
                <a:gd name="T94" fmla="*/ 506 w 516"/>
                <a:gd name="T95" fmla="*/ 754 h 847"/>
                <a:gd name="T96" fmla="*/ 516 w 516"/>
                <a:gd name="T97" fmla="*/ 65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847">
                  <a:moveTo>
                    <a:pt x="0" y="494"/>
                  </a:moveTo>
                  <a:lnTo>
                    <a:pt x="2" y="459"/>
                  </a:lnTo>
                  <a:lnTo>
                    <a:pt x="6" y="403"/>
                  </a:lnTo>
                  <a:lnTo>
                    <a:pt x="8" y="341"/>
                  </a:lnTo>
                  <a:lnTo>
                    <a:pt x="11" y="296"/>
                  </a:lnTo>
                  <a:lnTo>
                    <a:pt x="13" y="259"/>
                  </a:lnTo>
                  <a:lnTo>
                    <a:pt x="17" y="210"/>
                  </a:lnTo>
                  <a:lnTo>
                    <a:pt x="19" y="154"/>
                  </a:lnTo>
                  <a:lnTo>
                    <a:pt x="21" y="117"/>
                  </a:lnTo>
                  <a:lnTo>
                    <a:pt x="24" y="106"/>
                  </a:lnTo>
                  <a:lnTo>
                    <a:pt x="26" y="92"/>
                  </a:lnTo>
                  <a:lnTo>
                    <a:pt x="30" y="55"/>
                  </a:lnTo>
                  <a:lnTo>
                    <a:pt x="32" y="14"/>
                  </a:lnTo>
                  <a:lnTo>
                    <a:pt x="34" y="0"/>
                  </a:lnTo>
                  <a:lnTo>
                    <a:pt x="37" y="14"/>
                  </a:lnTo>
                  <a:lnTo>
                    <a:pt x="40" y="24"/>
                  </a:lnTo>
                  <a:lnTo>
                    <a:pt x="43" y="16"/>
                  </a:lnTo>
                  <a:lnTo>
                    <a:pt x="45" y="6"/>
                  </a:lnTo>
                  <a:lnTo>
                    <a:pt x="47" y="9"/>
                  </a:lnTo>
                  <a:lnTo>
                    <a:pt x="50" y="12"/>
                  </a:lnTo>
                  <a:lnTo>
                    <a:pt x="53" y="9"/>
                  </a:lnTo>
                  <a:lnTo>
                    <a:pt x="56" y="11"/>
                  </a:lnTo>
                  <a:lnTo>
                    <a:pt x="58" y="41"/>
                  </a:lnTo>
                  <a:lnTo>
                    <a:pt x="61" y="85"/>
                  </a:lnTo>
                  <a:lnTo>
                    <a:pt x="64" y="111"/>
                  </a:lnTo>
                  <a:lnTo>
                    <a:pt x="67" y="110"/>
                  </a:lnTo>
                  <a:lnTo>
                    <a:pt x="69" y="108"/>
                  </a:lnTo>
                  <a:lnTo>
                    <a:pt x="71" y="127"/>
                  </a:lnTo>
                  <a:lnTo>
                    <a:pt x="74" y="152"/>
                  </a:lnTo>
                  <a:lnTo>
                    <a:pt x="77" y="154"/>
                  </a:lnTo>
                  <a:lnTo>
                    <a:pt x="80" y="145"/>
                  </a:lnTo>
                  <a:lnTo>
                    <a:pt x="82" y="157"/>
                  </a:lnTo>
                  <a:lnTo>
                    <a:pt x="84" y="196"/>
                  </a:lnTo>
                  <a:lnTo>
                    <a:pt x="88" y="233"/>
                  </a:lnTo>
                  <a:lnTo>
                    <a:pt x="90" y="244"/>
                  </a:lnTo>
                  <a:lnTo>
                    <a:pt x="93" y="240"/>
                  </a:lnTo>
                  <a:lnTo>
                    <a:pt x="95" y="251"/>
                  </a:lnTo>
                  <a:lnTo>
                    <a:pt x="97" y="284"/>
                  </a:lnTo>
                  <a:lnTo>
                    <a:pt x="101" y="321"/>
                  </a:lnTo>
                  <a:lnTo>
                    <a:pt x="103" y="347"/>
                  </a:lnTo>
                  <a:lnTo>
                    <a:pt x="106" y="369"/>
                  </a:lnTo>
                  <a:lnTo>
                    <a:pt x="108" y="392"/>
                  </a:lnTo>
                  <a:lnTo>
                    <a:pt x="112" y="416"/>
                  </a:lnTo>
                  <a:lnTo>
                    <a:pt x="114" y="445"/>
                  </a:lnTo>
                  <a:lnTo>
                    <a:pt x="117" y="489"/>
                  </a:lnTo>
                  <a:lnTo>
                    <a:pt x="119" y="542"/>
                  </a:lnTo>
                  <a:lnTo>
                    <a:pt x="121" y="590"/>
                  </a:lnTo>
                  <a:lnTo>
                    <a:pt x="125" y="613"/>
                  </a:lnTo>
                  <a:lnTo>
                    <a:pt x="127" y="629"/>
                  </a:lnTo>
                  <a:lnTo>
                    <a:pt x="130" y="666"/>
                  </a:lnTo>
                  <a:lnTo>
                    <a:pt x="132" y="727"/>
                  </a:lnTo>
                  <a:lnTo>
                    <a:pt x="136" y="779"/>
                  </a:lnTo>
                  <a:lnTo>
                    <a:pt x="138" y="799"/>
                  </a:lnTo>
                  <a:lnTo>
                    <a:pt x="140" y="799"/>
                  </a:lnTo>
                  <a:lnTo>
                    <a:pt x="143" y="805"/>
                  </a:lnTo>
                  <a:lnTo>
                    <a:pt x="145" y="826"/>
                  </a:lnTo>
                  <a:lnTo>
                    <a:pt x="149" y="844"/>
                  </a:lnTo>
                  <a:lnTo>
                    <a:pt x="151" y="847"/>
                  </a:lnTo>
                  <a:lnTo>
                    <a:pt x="153" y="844"/>
                  </a:lnTo>
                  <a:lnTo>
                    <a:pt x="156" y="839"/>
                  </a:lnTo>
                  <a:lnTo>
                    <a:pt x="159" y="832"/>
                  </a:lnTo>
                  <a:lnTo>
                    <a:pt x="162" y="817"/>
                  </a:lnTo>
                  <a:lnTo>
                    <a:pt x="164" y="795"/>
                  </a:lnTo>
                  <a:lnTo>
                    <a:pt x="167" y="772"/>
                  </a:lnTo>
                  <a:lnTo>
                    <a:pt x="169" y="748"/>
                  </a:lnTo>
                  <a:lnTo>
                    <a:pt x="172" y="713"/>
                  </a:lnTo>
                  <a:lnTo>
                    <a:pt x="175" y="669"/>
                  </a:lnTo>
                  <a:lnTo>
                    <a:pt x="177" y="623"/>
                  </a:lnTo>
                  <a:lnTo>
                    <a:pt x="180" y="579"/>
                  </a:lnTo>
                  <a:lnTo>
                    <a:pt x="183" y="540"/>
                  </a:lnTo>
                  <a:lnTo>
                    <a:pt x="186" y="507"/>
                  </a:lnTo>
                  <a:lnTo>
                    <a:pt x="188" y="478"/>
                  </a:lnTo>
                  <a:lnTo>
                    <a:pt x="190" y="454"/>
                  </a:lnTo>
                  <a:lnTo>
                    <a:pt x="193" y="429"/>
                  </a:lnTo>
                  <a:lnTo>
                    <a:pt x="196" y="401"/>
                  </a:lnTo>
                  <a:lnTo>
                    <a:pt x="199" y="374"/>
                  </a:lnTo>
                  <a:lnTo>
                    <a:pt x="201" y="355"/>
                  </a:lnTo>
                  <a:lnTo>
                    <a:pt x="203" y="341"/>
                  </a:lnTo>
                  <a:lnTo>
                    <a:pt x="207" y="325"/>
                  </a:lnTo>
                  <a:lnTo>
                    <a:pt x="209" y="310"/>
                  </a:lnTo>
                  <a:lnTo>
                    <a:pt x="212" y="302"/>
                  </a:lnTo>
                  <a:lnTo>
                    <a:pt x="214" y="301"/>
                  </a:lnTo>
                  <a:lnTo>
                    <a:pt x="217" y="298"/>
                  </a:lnTo>
                  <a:lnTo>
                    <a:pt x="220" y="292"/>
                  </a:lnTo>
                  <a:lnTo>
                    <a:pt x="222" y="288"/>
                  </a:lnTo>
                  <a:lnTo>
                    <a:pt x="225" y="292"/>
                  </a:lnTo>
                  <a:lnTo>
                    <a:pt x="227" y="302"/>
                  </a:lnTo>
                  <a:lnTo>
                    <a:pt x="231" y="307"/>
                  </a:lnTo>
                  <a:lnTo>
                    <a:pt x="233" y="313"/>
                  </a:lnTo>
                  <a:lnTo>
                    <a:pt x="236" y="320"/>
                  </a:lnTo>
                  <a:lnTo>
                    <a:pt x="238" y="329"/>
                  </a:lnTo>
                  <a:lnTo>
                    <a:pt x="240" y="334"/>
                  </a:lnTo>
                  <a:lnTo>
                    <a:pt x="244" y="332"/>
                  </a:lnTo>
                  <a:lnTo>
                    <a:pt x="246" y="329"/>
                  </a:lnTo>
                  <a:lnTo>
                    <a:pt x="249" y="335"/>
                  </a:lnTo>
                  <a:lnTo>
                    <a:pt x="251" y="347"/>
                  </a:lnTo>
                  <a:lnTo>
                    <a:pt x="255" y="353"/>
                  </a:lnTo>
                  <a:lnTo>
                    <a:pt x="257" y="356"/>
                  </a:lnTo>
                  <a:lnTo>
                    <a:pt x="259" y="357"/>
                  </a:lnTo>
                  <a:lnTo>
                    <a:pt x="262" y="358"/>
                  </a:lnTo>
                  <a:lnTo>
                    <a:pt x="264" y="353"/>
                  </a:lnTo>
                  <a:lnTo>
                    <a:pt x="268" y="350"/>
                  </a:lnTo>
                  <a:lnTo>
                    <a:pt x="270" y="353"/>
                  </a:lnTo>
                  <a:lnTo>
                    <a:pt x="272" y="370"/>
                  </a:lnTo>
                  <a:lnTo>
                    <a:pt x="275" y="392"/>
                  </a:lnTo>
                  <a:lnTo>
                    <a:pt x="278" y="411"/>
                  </a:lnTo>
                  <a:lnTo>
                    <a:pt x="281" y="433"/>
                  </a:lnTo>
                  <a:lnTo>
                    <a:pt x="283" y="463"/>
                  </a:lnTo>
                  <a:lnTo>
                    <a:pt x="286" y="496"/>
                  </a:lnTo>
                  <a:lnTo>
                    <a:pt x="288" y="519"/>
                  </a:lnTo>
                  <a:lnTo>
                    <a:pt x="291" y="532"/>
                  </a:lnTo>
                  <a:lnTo>
                    <a:pt x="294" y="550"/>
                  </a:lnTo>
                  <a:lnTo>
                    <a:pt x="296" y="584"/>
                  </a:lnTo>
                  <a:lnTo>
                    <a:pt x="299" y="625"/>
                  </a:lnTo>
                  <a:lnTo>
                    <a:pt x="302" y="655"/>
                  </a:lnTo>
                  <a:lnTo>
                    <a:pt x="305" y="666"/>
                  </a:lnTo>
                  <a:lnTo>
                    <a:pt x="307" y="673"/>
                  </a:lnTo>
                  <a:lnTo>
                    <a:pt x="309" y="687"/>
                  </a:lnTo>
                  <a:lnTo>
                    <a:pt x="312" y="703"/>
                  </a:lnTo>
                  <a:lnTo>
                    <a:pt x="315" y="710"/>
                  </a:lnTo>
                  <a:lnTo>
                    <a:pt x="318" y="710"/>
                  </a:lnTo>
                  <a:lnTo>
                    <a:pt x="320" y="713"/>
                  </a:lnTo>
                  <a:lnTo>
                    <a:pt x="322" y="722"/>
                  </a:lnTo>
                  <a:lnTo>
                    <a:pt x="326" y="720"/>
                  </a:lnTo>
                  <a:lnTo>
                    <a:pt x="328" y="692"/>
                  </a:lnTo>
                  <a:lnTo>
                    <a:pt x="331" y="647"/>
                  </a:lnTo>
                  <a:lnTo>
                    <a:pt x="333" y="614"/>
                  </a:lnTo>
                  <a:lnTo>
                    <a:pt x="336" y="607"/>
                  </a:lnTo>
                  <a:lnTo>
                    <a:pt x="339" y="605"/>
                  </a:lnTo>
                  <a:lnTo>
                    <a:pt x="341" y="570"/>
                  </a:lnTo>
                  <a:lnTo>
                    <a:pt x="344" y="503"/>
                  </a:lnTo>
                  <a:lnTo>
                    <a:pt x="346" y="435"/>
                  </a:lnTo>
                  <a:lnTo>
                    <a:pt x="350" y="398"/>
                  </a:lnTo>
                  <a:lnTo>
                    <a:pt x="352" y="378"/>
                  </a:lnTo>
                  <a:lnTo>
                    <a:pt x="355" y="342"/>
                  </a:lnTo>
                  <a:lnTo>
                    <a:pt x="357" y="283"/>
                  </a:lnTo>
                  <a:lnTo>
                    <a:pt x="359" y="237"/>
                  </a:lnTo>
                  <a:lnTo>
                    <a:pt x="363" y="224"/>
                  </a:lnTo>
                  <a:lnTo>
                    <a:pt x="365" y="222"/>
                  </a:lnTo>
                  <a:lnTo>
                    <a:pt x="368" y="190"/>
                  </a:lnTo>
                  <a:lnTo>
                    <a:pt x="370" y="130"/>
                  </a:lnTo>
                  <a:lnTo>
                    <a:pt x="374" y="87"/>
                  </a:lnTo>
                  <a:lnTo>
                    <a:pt x="376" y="88"/>
                  </a:lnTo>
                  <a:lnTo>
                    <a:pt x="378" y="108"/>
                  </a:lnTo>
                  <a:lnTo>
                    <a:pt x="381" y="108"/>
                  </a:lnTo>
                  <a:lnTo>
                    <a:pt x="384" y="85"/>
                  </a:lnTo>
                  <a:lnTo>
                    <a:pt x="387" y="67"/>
                  </a:lnTo>
                  <a:lnTo>
                    <a:pt x="389" y="70"/>
                  </a:lnTo>
                  <a:lnTo>
                    <a:pt x="391" y="79"/>
                  </a:lnTo>
                  <a:lnTo>
                    <a:pt x="394" y="83"/>
                  </a:lnTo>
                  <a:lnTo>
                    <a:pt x="397" y="92"/>
                  </a:lnTo>
                  <a:lnTo>
                    <a:pt x="400" y="112"/>
                  </a:lnTo>
                  <a:lnTo>
                    <a:pt x="402" y="126"/>
                  </a:lnTo>
                  <a:lnTo>
                    <a:pt x="405" y="113"/>
                  </a:lnTo>
                  <a:lnTo>
                    <a:pt x="408" y="93"/>
                  </a:lnTo>
                  <a:lnTo>
                    <a:pt x="411" y="94"/>
                  </a:lnTo>
                  <a:lnTo>
                    <a:pt x="413" y="122"/>
                  </a:lnTo>
                  <a:lnTo>
                    <a:pt x="415" y="145"/>
                  </a:lnTo>
                  <a:lnTo>
                    <a:pt x="418" y="140"/>
                  </a:lnTo>
                  <a:lnTo>
                    <a:pt x="421" y="131"/>
                  </a:lnTo>
                  <a:lnTo>
                    <a:pt x="424" y="145"/>
                  </a:lnTo>
                  <a:lnTo>
                    <a:pt x="426" y="175"/>
                  </a:lnTo>
                  <a:lnTo>
                    <a:pt x="428" y="187"/>
                  </a:lnTo>
                  <a:lnTo>
                    <a:pt x="432" y="181"/>
                  </a:lnTo>
                  <a:lnTo>
                    <a:pt x="434" y="182"/>
                  </a:lnTo>
                  <a:lnTo>
                    <a:pt x="437" y="209"/>
                  </a:lnTo>
                  <a:lnTo>
                    <a:pt x="439" y="244"/>
                  </a:lnTo>
                  <a:lnTo>
                    <a:pt x="441" y="265"/>
                  </a:lnTo>
                  <a:lnTo>
                    <a:pt x="445" y="286"/>
                  </a:lnTo>
                  <a:lnTo>
                    <a:pt x="447" y="323"/>
                  </a:lnTo>
                  <a:lnTo>
                    <a:pt x="450" y="369"/>
                  </a:lnTo>
                  <a:lnTo>
                    <a:pt x="452" y="398"/>
                  </a:lnTo>
                  <a:lnTo>
                    <a:pt x="456" y="411"/>
                  </a:lnTo>
                  <a:lnTo>
                    <a:pt x="458" y="435"/>
                  </a:lnTo>
                  <a:lnTo>
                    <a:pt x="461" y="486"/>
                  </a:lnTo>
                  <a:lnTo>
                    <a:pt x="463" y="547"/>
                  </a:lnTo>
                  <a:lnTo>
                    <a:pt x="465" y="595"/>
                  </a:lnTo>
                  <a:lnTo>
                    <a:pt x="469" y="632"/>
                  </a:lnTo>
                  <a:lnTo>
                    <a:pt x="471" y="673"/>
                  </a:lnTo>
                  <a:lnTo>
                    <a:pt x="474" y="710"/>
                  </a:lnTo>
                  <a:lnTo>
                    <a:pt x="476" y="730"/>
                  </a:lnTo>
                  <a:lnTo>
                    <a:pt x="480" y="740"/>
                  </a:lnTo>
                  <a:lnTo>
                    <a:pt x="482" y="767"/>
                  </a:lnTo>
                  <a:lnTo>
                    <a:pt x="484" y="808"/>
                  </a:lnTo>
                  <a:lnTo>
                    <a:pt x="487" y="832"/>
                  </a:lnTo>
                  <a:lnTo>
                    <a:pt x="489" y="819"/>
                  </a:lnTo>
                  <a:lnTo>
                    <a:pt x="493" y="798"/>
                  </a:lnTo>
                  <a:lnTo>
                    <a:pt x="495" y="803"/>
                  </a:lnTo>
                  <a:lnTo>
                    <a:pt x="497" y="827"/>
                  </a:lnTo>
                  <a:lnTo>
                    <a:pt x="500" y="828"/>
                  </a:lnTo>
                  <a:lnTo>
                    <a:pt x="503" y="794"/>
                  </a:lnTo>
                  <a:lnTo>
                    <a:pt x="506" y="754"/>
                  </a:lnTo>
                  <a:lnTo>
                    <a:pt x="508" y="740"/>
                  </a:lnTo>
                  <a:lnTo>
                    <a:pt x="511" y="735"/>
                  </a:lnTo>
                  <a:lnTo>
                    <a:pt x="513" y="707"/>
                  </a:lnTo>
                  <a:lnTo>
                    <a:pt x="516" y="656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36" name="Freeform 35"/>
            <p:cNvSpPr>
              <a:spLocks/>
            </p:cNvSpPr>
            <p:nvPr/>
          </p:nvSpPr>
          <p:spPr bwMode="auto">
            <a:xfrm>
              <a:off x="1923" y="3557"/>
              <a:ext cx="257" cy="272"/>
            </a:xfrm>
            <a:custGeom>
              <a:avLst/>
              <a:gdLst>
                <a:gd name="T0" fmla="*/ 8 w 516"/>
                <a:gd name="T1" fmla="*/ 509 h 814"/>
                <a:gd name="T2" fmla="*/ 18 w 516"/>
                <a:gd name="T3" fmla="*/ 406 h 814"/>
                <a:gd name="T4" fmla="*/ 29 w 516"/>
                <a:gd name="T5" fmla="*/ 308 h 814"/>
                <a:gd name="T6" fmla="*/ 40 w 516"/>
                <a:gd name="T7" fmla="*/ 279 h 814"/>
                <a:gd name="T8" fmla="*/ 50 w 516"/>
                <a:gd name="T9" fmla="*/ 263 h 814"/>
                <a:gd name="T10" fmla="*/ 61 w 516"/>
                <a:gd name="T11" fmla="*/ 286 h 814"/>
                <a:gd name="T12" fmla="*/ 72 w 516"/>
                <a:gd name="T13" fmla="*/ 253 h 814"/>
                <a:gd name="T14" fmla="*/ 83 w 516"/>
                <a:gd name="T15" fmla="*/ 263 h 814"/>
                <a:gd name="T16" fmla="*/ 92 w 516"/>
                <a:gd name="T17" fmla="*/ 304 h 814"/>
                <a:gd name="T18" fmla="*/ 103 w 516"/>
                <a:gd name="T19" fmla="*/ 391 h 814"/>
                <a:gd name="T20" fmla="*/ 114 w 516"/>
                <a:gd name="T21" fmla="*/ 500 h 814"/>
                <a:gd name="T22" fmla="*/ 124 w 516"/>
                <a:gd name="T23" fmla="*/ 649 h 814"/>
                <a:gd name="T24" fmla="*/ 135 w 516"/>
                <a:gd name="T25" fmla="*/ 740 h 814"/>
                <a:gd name="T26" fmla="*/ 146 w 516"/>
                <a:gd name="T27" fmla="*/ 756 h 814"/>
                <a:gd name="T28" fmla="*/ 156 w 516"/>
                <a:gd name="T29" fmla="*/ 689 h 814"/>
                <a:gd name="T30" fmla="*/ 167 w 516"/>
                <a:gd name="T31" fmla="*/ 505 h 814"/>
                <a:gd name="T32" fmla="*/ 178 w 516"/>
                <a:gd name="T33" fmla="*/ 345 h 814"/>
                <a:gd name="T34" fmla="*/ 187 w 516"/>
                <a:gd name="T35" fmla="*/ 211 h 814"/>
                <a:gd name="T36" fmla="*/ 198 w 516"/>
                <a:gd name="T37" fmla="*/ 113 h 814"/>
                <a:gd name="T38" fmla="*/ 209 w 516"/>
                <a:gd name="T39" fmla="*/ 45 h 814"/>
                <a:gd name="T40" fmla="*/ 219 w 516"/>
                <a:gd name="T41" fmla="*/ 0 h 814"/>
                <a:gd name="T42" fmla="*/ 230 w 516"/>
                <a:gd name="T43" fmla="*/ 18 h 814"/>
                <a:gd name="T44" fmla="*/ 241 w 516"/>
                <a:gd name="T45" fmla="*/ 21 h 814"/>
                <a:gd name="T46" fmla="*/ 252 w 516"/>
                <a:gd name="T47" fmla="*/ 67 h 814"/>
                <a:gd name="T48" fmla="*/ 262 w 516"/>
                <a:gd name="T49" fmla="*/ 109 h 814"/>
                <a:gd name="T50" fmla="*/ 273 w 516"/>
                <a:gd name="T51" fmla="*/ 229 h 814"/>
                <a:gd name="T52" fmla="*/ 283 w 516"/>
                <a:gd name="T53" fmla="*/ 391 h 814"/>
                <a:gd name="T54" fmla="*/ 293 w 516"/>
                <a:gd name="T55" fmla="*/ 595 h 814"/>
                <a:gd name="T56" fmla="*/ 304 w 516"/>
                <a:gd name="T57" fmla="*/ 733 h 814"/>
                <a:gd name="T58" fmla="*/ 315 w 516"/>
                <a:gd name="T59" fmla="*/ 811 h 814"/>
                <a:gd name="T60" fmla="*/ 325 w 516"/>
                <a:gd name="T61" fmla="*/ 793 h 814"/>
                <a:gd name="T62" fmla="*/ 336 w 516"/>
                <a:gd name="T63" fmla="*/ 694 h 814"/>
                <a:gd name="T64" fmla="*/ 347 w 516"/>
                <a:gd name="T65" fmla="*/ 547 h 814"/>
                <a:gd name="T66" fmla="*/ 358 w 516"/>
                <a:gd name="T67" fmla="*/ 441 h 814"/>
                <a:gd name="T68" fmla="*/ 368 w 516"/>
                <a:gd name="T69" fmla="*/ 332 h 814"/>
                <a:gd name="T70" fmla="*/ 378 w 516"/>
                <a:gd name="T71" fmla="*/ 272 h 814"/>
                <a:gd name="T72" fmla="*/ 388 w 516"/>
                <a:gd name="T73" fmla="*/ 275 h 814"/>
                <a:gd name="T74" fmla="*/ 399 w 516"/>
                <a:gd name="T75" fmla="*/ 262 h 814"/>
                <a:gd name="T76" fmla="*/ 410 w 516"/>
                <a:gd name="T77" fmla="*/ 275 h 814"/>
                <a:gd name="T78" fmla="*/ 421 w 516"/>
                <a:gd name="T79" fmla="*/ 284 h 814"/>
                <a:gd name="T80" fmla="*/ 431 w 516"/>
                <a:gd name="T81" fmla="*/ 318 h 814"/>
                <a:gd name="T82" fmla="*/ 442 w 516"/>
                <a:gd name="T83" fmla="*/ 427 h 814"/>
                <a:gd name="T84" fmla="*/ 453 w 516"/>
                <a:gd name="T85" fmla="*/ 534 h 814"/>
                <a:gd name="T86" fmla="*/ 463 w 516"/>
                <a:gd name="T87" fmla="*/ 649 h 814"/>
                <a:gd name="T88" fmla="*/ 474 w 516"/>
                <a:gd name="T89" fmla="*/ 736 h 814"/>
                <a:gd name="T90" fmla="*/ 484 w 516"/>
                <a:gd name="T91" fmla="*/ 751 h 814"/>
                <a:gd name="T92" fmla="*/ 494 w 516"/>
                <a:gd name="T93" fmla="*/ 729 h 814"/>
                <a:gd name="T94" fmla="*/ 505 w 516"/>
                <a:gd name="T95" fmla="*/ 552 h 814"/>
                <a:gd name="T96" fmla="*/ 516 w 516"/>
                <a:gd name="T97" fmla="*/ 39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814">
                  <a:moveTo>
                    <a:pt x="0" y="621"/>
                  </a:moveTo>
                  <a:lnTo>
                    <a:pt x="3" y="575"/>
                  </a:lnTo>
                  <a:lnTo>
                    <a:pt x="5" y="543"/>
                  </a:lnTo>
                  <a:lnTo>
                    <a:pt x="8" y="509"/>
                  </a:lnTo>
                  <a:lnTo>
                    <a:pt x="11" y="460"/>
                  </a:lnTo>
                  <a:lnTo>
                    <a:pt x="14" y="418"/>
                  </a:lnTo>
                  <a:lnTo>
                    <a:pt x="16" y="405"/>
                  </a:lnTo>
                  <a:lnTo>
                    <a:pt x="18" y="406"/>
                  </a:lnTo>
                  <a:lnTo>
                    <a:pt x="21" y="390"/>
                  </a:lnTo>
                  <a:lnTo>
                    <a:pt x="24" y="350"/>
                  </a:lnTo>
                  <a:lnTo>
                    <a:pt x="27" y="316"/>
                  </a:lnTo>
                  <a:lnTo>
                    <a:pt x="29" y="308"/>
                  </a:lnTo>
                  <a:lnTo>
                    <a:pt x="31" y="316"/>
                  </a:lnTo>
                  <a:lnTo>
                    <a:pt x="35" y="313"/>
                  </a:lnTo>
                  <a:lnTo>
                    <a:pt x="37" y="297"/>
                  </a:lnTo>
                  <a:lnTo>
                    <a:pt x="40" y="279"/>
                  </a:lnTo>
                  <a:lnTo>
                    <a:pt x="42" y="272"/>
                  </a:lnTo>
                  <a:lnTo>
                    <a:pt x="45" y="272"/>
                  </a:lnTo>
                  <a:lnTo>
                    <a:pt x="48" y="269"/>
                  </a:lnTo>
                  <a:lnTo>
                    <a:pt x="50" y="263"/>
                  </a:lnTo>
                  <a:lnTo>
                    <a:pt x="53" y="263"/>
                  </a:lnTo>
                  <a:lnTo>
                    <a:pt x="55" y="271"/>
                  </a:lnTo>
                  <a:lnTo>
                    <a:pt x="59" y="281"/>
                  </a:lnTo>
                  <a:lnTo>
                    <a:pt x="61" y="286"/>
                  </a:lnTo>
                  <a:lnTo>
                    <a:pt x="64" y="280"/>
                  </a:lnTo>
                  <a:lnTo>
                    <a:pt x="66" y="266"/>
                  </a:lnTo>
                  <a:lnTo>
                    <a:pt x="68" y="253"/>
                  </a:lnTo>
                  <a:lnTo>
                    <a:pt x="72" y="253"/>
                  </a:lnTo>
                  <a:lnTo>
                    <a:pt x="74" y="261"/>
                  </a:lnTo>
                  <a:lnTo>
                    <a:pt x="77" y="267"/>
                  </a:lnTo>
                  <a:lnTo>
                    <a:pt x="79" y="263"/>
                  </a:lnTo>
                  <a:lnTo>
                    <a:pt x="83" y="263"/>
                  </a:lnTo>
                  <a:lnTo>
                    <a:pt x="85" y="275"/>
                  </a:lnTo>
                  <a:lnTo>
                    <a:pt x="87" y="294"/>
                  </a:lnTo>
                  <a:lnTo>
                    <a:pt x="90" y="306"/>
                  </a:lnTo>
                  <a:lnTo>
                    <a:pt x="92" y="304"/>
                  </a:lnTo>
                  <a:lnTo>
                    <a:pt x="96" y="304"/>
                  </a:lnTo>
                  <a:lnTo>
                    <a:pt x="98" y="320"/>
                  </a:lnTo>
                  <a:lnTo>
                    <a:pt x="100" y="353"/>
                  </a:lnTo>
                  <a:lnTo>
                    <a:pt x="103" y="391"/>
                  </a:lnTo>
                  <a:lnTo>
                    <a:pt x="106" y="423"/>
                  </a:lnTo>
                  <a:lnTo>
                    <a:pt x="109" y="447"/>
                  </a:lnTo>
                  <a:lnTo>
                    <a:pt x="111" y="469"/>
                  </a:lnTo>
                  <a:lnTo>
                    <a:pt x="114" y="500"/>
                  </a:lnTo>
                  <a:lnTo>
                    <a:pt x="116" y="544"/>
                  </a:lnTo>
                  <a:lnTo>
                    <a:pt x="119" y="598"/>
                  </a:lnTo>
                  <a:lnTo>
                    <a:pt x="122" y="636"/>
                  </a:lnTo>
                  <a:lnTo>
                    <a:pt x="124" y="649"/>
                  </a:lnTo>
                  <a:lnTo>
                    <a:pt x="127" y="650"/>
                  </a:lnTo>
                  <a:lnTo>
                    <a:pt x="130" y="667"/>
                  </a:lnTo>
                  <a:lnTo>
                    <a:pt x="133" y="704"/>
                  </a:lnTo>
                  <a:lnTo>
                    <a:pt x="135" y="740"/>
                  </a:lnTo>
                  <a:lnTo>
                    <a:pt x="137" y="751"/>
                  </a:lnTo>
                  <a:lnTo>
                    <a:pt x="140" y="750"/>
                  </a:lnTo>
                  <a:lnTo>
                    <a:pt x="143" y="752"/>
                  </a:lnTo>
                  <a:lnTo>
                    <a:pt x="146" y="756"/>
                  </a:lnTo>
                  <a:lnTo>
                    <a:pt x="148" y="746"/>
                  </a:lnTo>
                  <a:lnTo>
                    <a:pt x="150" y="718"/>
                  </a:lnTo>
                  <a:lnTo>
                    <a:pt x="154" y="695"/>
                  </a:lnTo>
                  <a:lnTo>
                    <a:pt x="156" y="689"/>
                  </a:lnTo>
                  <a:lnTo>
                    <a:pt x="159" y="675"/>
                  </a:lnTo>
                  <a:lnTo>
                    <a:pt x="161" y="625"/>
                  </a:lnTo>
                  <a:lnTo>
                    <a:pt x="164" y="556"/>
                  </a:lnTo>
                  <a:lnTo>
                    <a:pt x="167" y="505"/>
                  </a:lnTo>
                  <a:lnTo>
                    <a:pt x="169" y="482"/>
                  </a:lnTo>
                  <a:lnTo>
                    <a:pt x="172" y="458"/>
                  </a:lnTo>
                  <a:lnTo>
                    <a:pt x="174" y="406"/>
                  </a:lnTo>
                  <a:lnTo>
                    <a:pt x="178" y="345"/>
                  </a:lnTo>
                  <a:lnTo>
                    <a:pt x="180" y="308"/>
                  </a:lnTo>
                  <a:lnTo>
                    <a:pt x="183" y="297"/>
                  </a:lnTo>
                  <a:lnTo>
                    <a:pt x="185" y="271"/>
                  </a:lnTo>
                  <a:lnTo>
                    <a:pt x="187" y="211"/>
                  </a:lnTo>
                  <a:lnTo>
                    <a:pt x="191" y="145"/>
                  </a:lnTo>
                  <a:lnTo>
                    <a:pt x="193" y="112"/>
                  </a:lnTo>
                  <a:lnTo>
                    <a:pt x="196" y="113"/>
                  </a:lnTo>
                  <a:lnTo>
                    <a:pt x="198" y="113"/>
                  </a:lnTo>
                  <a:lnTo>
                    <a:pt x="202" y="85"/>
                  </a:lnTo>
                  <a:lnTo>
                    <a:pt x="204" y="48"/>
                  </a:lnTo>
                  <a:lnTo>
                    <a:pt x="206" y="34"/>
                  </a:lnTo>
                  <a:lnTo>
                    <a:pt x="209" y="45"/>
                  </a:lnTo>
                  <a:lnTo>
                    <a:pt x="211" y="58"/>
                  </a:lnTo>
                  <a:lnTo>
                    <a:pt x="215" y="46"/>
                  </a:lnTo>
                  <a:lnTo>
                    <a:pt x="217" y="18"/>
                  </a:lnTo>
                  <a:lnTo>
                    <a:pt x="219" y="0"/>
                  </a:lnTo>
                  <a:lnTo>
                    <a:pt x="222" y="7"/>
                  </a:lnTo>
                  <a:lnTo>
                    <a:pt x="225" y="22"/>
                  </a:lnTo>
                  <a:lnTo>
                    <a:pt x="228" y="27"/>
                  </a:lnTo>
                  <a:lnTo>
                    <a:pt x="230" y="18"/>
                  </a:lnTo>
                  <a:lnTo>
                    <a:pt x="233" y="11"/>
                  </a:lnTo>
                  <a:lnTo>
                    <a:pt x="235" y="13"/>
                  </a:lnTo>
                  <a:lnTo>
                    <a:pt x="239" y="21"/>
                  </a:lnTo>
                  <a:lnTo>
                    <a:pt x="241" y="21"/>
                  </a:lnTo>
                  <a:lnTo>
                    <a:pt x="243" y="21"/>
                  </a:lnTo>
                  <a:lnTo>
                    <a:pt x="246" y="34"/>
                  </a:lnTo>
                  <a:lnTo>
                    <a:pt x="249" y="57"/>
                  </a:lnTo>
                  <a:lnTo>
                    <a:pt x="252" y="67"/>
                  </a:lnTo>
                  <a:lnTo>
                    <a:pt x="254" y="57"/>
                  </a:lnTo>
                  <a:lnTo>
                    <a:pt x="256" y="48"/>
                  </a:lnTo>
                  <a:lnTo>
                    <a:pt x="259" y="67"/>
                  </a:lnTo>
                  <a:lnTo>
                    <a:pt x="262" y="109"/>
                  </a:lnTo>
                  <a:lnTo>
                    <a:pt x="265" y="146"/>
                  </a:lnTo>
                  <a:lnTo>
                    <a:pt x="267" y="164"/>
                  </a:lnTo>
                  <a:lnTo>
                    <a:pt x="269" y="183"/>
                  </a:lnTo>
                  <a:lnTo>
                    <a:pt x="273" y="229"/>
                  </a:lnTo>
                  <a:lnTo>
                    <a:pt x="275" y="289"/>
                  </a:lnTo>
                  <a:lnTo>
                    <a:pt x="278" y="334"/>
                  </a:lnTo>
                  <a:lnTo>
                    <a:pt x="280" y="358"/>
                  </a:lnTo>
                  <a:lnTo>
                    <a:pt x="283" y="391"/>
                  </a:lnTo>
                  <a:lnTo>
                    <a:pt x="286" y="450"/>
                  </a:lnTo>
                  <a:lnTo>
                    <a:pt x="289" y="520"/>
                  </a:lnTo>
                  <a:lnTo>
                    <a:pt x="291" y="571"/>
                  </a:lnTo>
                  <a:lnTo>
                    <a:pt x="293" y="595"/>
                  </a:lnTo>
                  <a:lnTo>
                    <a:pt x="297" y="616"/>
                  </a:lnTo>
                  <a:lnTo>
                    <a:pt x="299" y="649"/>
                  </a:lnTo>
                  <a:lnTo>
                    <a:pt x="302" y="692"/>
                  </a:lnTo>
                  <a:lnTo>
                    <a:pt x="304" y="733"/>
                  </a:lnTo>
                  <a:lnTo>
                    <a:pt x="306" y="766"/>
                  </a:lnTo>
                  <a:lnTo>
                    <a:pt x="310" y="791"/>
                  </a:lnTo>
                  <a:lnTo>
                    <a:pt x="312" y="805"/>
                  </a:lnTo>
                  <a:lnTo>
                    <a:pt x="315" y="811"/>
                  </a:lnTo>
                  <a:lnTo>
                    <a:pt x="317" y="812"/>
                  </a:lnTo>
                  <a:lnTo>
                    <a:pt x="321" y="814"/>
                  </a:lnTo>
                  <a:lnTo>
                    <a:pt x="323" y="809"/>
                  </a:lnTo>
                  <a:lnTo>
                    <a:pt x="325" y="793"/>
                  </a:lnTo>
                  <a:lnTo>
                    <a:pt x="328" y="770"/>
                  </a:lnTo>
                  <a:lnTo>
                    <a:pt x="330" y="747"/>
                  </a:lnTo>
                  <a:lnTo>
                    <a:pt x="334" y="723"/>
                  </a:lnTo>
                  <a:lnTo>
                    <a:pt x="336" y="694"/>
                  </a:lnTo>
                  <a:lnTo>
                    <a:pt x="339" y="661"/>
                  </a:lnTo>
                  <a:lnTo>
                    <a:pt x="341" y="629"/>
                  </a:lnTo>
                  <a:lnTo>
                    <a:pt x="344" y="593"/>
                  </a:lnTo>
                  <a:lnTo>
                    <a:pt x="347" y="547"/>
                  </a:lnTo>
                  <a:lnTo>
                    <a:pt x="349" y="500"/>
                  </a:lnTo>
                  <a:lnTo>
                    <a:pt x="352" y="470"/>
                  </a:lnTo>
                  <a:lnTo>
                    <a:pt x="354" y="459"/>
                  </a:lnTo>
                  <a:lnTo>
                    <a:pt x="358" y="441"/>
                  </a:lnTo>
                  <a:lnTo>
                    <a:pt x="360" y="394"/>
                  </a:lnTo>
                  <a:lnTo>
                    <a:pt x="362" y="340"/>
                  </a:lnTo>
                  <a:lnTo>
                    <a:pt x="365" y="318"/>
                  </a:lnTo>
                  <a:lnTo>
                    <a:pt x="368" y="332"/>
                  </a:lnTo>
                  <a:lnTo>
                    <a:pt x="371" y="343"/>
                  </a:lnTo>
                  <a:lnTo>
                    <a:pt x="373" y="321"/>
                  </a:lnTo>
                  <a:lnTo>
                    <a:pt x="375" y="285"/>
                  </a:lnTo>
                  <a:lnTo>
                    <a:pt x="378" y="272"/>
                  </a:lnTo>
                  <a:lnTo>
                    <a:pt x="381" y="286"/>
                  </a:lnTo>
                  <a:lnTo>
                    <a:pt x="384" y="298"/>
                  </a:lnTo>
                  <a:lnTo>
                    <a:pt x="386" y="289"/>
                  </a:lnTo>
                  <a:lnTo>
                    <a:pt x="388" y="275"/>
                  </a:lnTo>
                  <a:lnTo>
                    <a:pt x="392" y="272"/>
                  </a:lnTo>
                  <a:lnTo>
                    <a:pt x="394" y="271"/>
                  </a:lnTo>
                  <a:lnTo>
                    <a:pt x="397" y="263"/>
                  </a:lnTo>
                  <a:lnTo>
                    <a:pt x="399" y="262"/>
                  </a:lnTo>
                  <a:lnTo>
                    <a:pt x="403" y="280"/>
                  </a:lnTo>
                  <a:lnTo>
                    <a:pt x="405" y="302"/>
                  </a:lnTo>
                  <a:lnTo>
                    <a:pt x="408" y="299"/>
                  </a:lnTo>
                  <a:lnTo>
                    <a:pt x="410" y="275"/>
                  </a:lnTo>
                  <a:lnTo>
                    <a:pt x="412" y="261"/>
                  </a:lnTo>
                  <a:lnTo>
                    <a:pt x="416" y="275"/>
                  </a:lnTo>
                  <a:lnTo>
                    <a:pt x="418" y="289"/>
                  </a:lnTo>
                  <a:lnTo>
                    <a:pt x="421" y="284"/>
                  </a:lnTo>
                  <a:lnTo>
                    <a:pt x="423" y="271"/>
                  </a:lnTo>
                  <a:lnTo>
                    <a:pt x="427" y="280"/>
                  </a:lnTo>
                  <a:lnTo>
                    <a:pt x="429" y="306"/>
                  </a:lnTo>
                  <a:lnTo>
                    <a:pt x="431" y="318"/>
                  </a:lnTo>
                  <a:lnTo>
                    <a:pt x="434" y="316"/>
                  </a:lnTo>
                  <a:lnTo>
                    <a:pt x="436" y="330"/>
                  </a:lnTo>
                  <a:lnTo>
                    <a:pt x="440" y="377"/>
                  </a:lnTo>
                  <a:lnTo>
                    <a:pt x="442" y="427"/>
                  </a:lnTo>
                  <a:lnTo>
                    <a:pt x="444" y="446"/>
                  </a:lnTo>
                  <a:lnTo>
                    <a:pt x="447" y="449"/>
                  </a:lnTo>
                  <a:lnTo>
                    <a:pt x="450" y="475"/>
                  </a:lnTo>
                  <a:lnTo>
                    <a:pt x="453" y="534"/>
                  </a:lnTo>
                  <a:lnTo>
                    <a:pt x="455" y="590"/>
                  </a:lnTo>
                  <a:lnTo>
                    <a:pt x="458" y="615"/>
                  </a:lnTo>
                  <a:lnTo>
                    <a:pt x="460" y="625"/>
                  </a:lnTo>
                  <a:lnTo>
                    <a:pt x="463" y="649"/>
                  </a:lnTo>
                  <a:lnTo>
                    <a:pt x="466" y="684"/>
                  </a:lnTo>
                  <a:lnTo>
                    <a:pt x="468" y="706"/>
                  </a:lnTo>
                  <a:lnTo>
                    <a:pt x="471" y="717"/>
                  </a:lnTo>
                  <a:lnTo>
                    <a:pt x="474" y="736"/>
                  </a:lnTo>
                  <a:lnTo>
                    <a:pt x="477" y="764"/>
                  </a:lnTo>
                  <a:lnTo>
                    <a:pt x="479" y="778"/>
                  </a:lnTo>
                  <a:lnTo>
                    <a:pt x="481" y="766"/>
                  </a:lnTo>
                  <a:lnTo>
                    <a:pt x="484" y="751"/>
                  </a:lnTo>
                  <a:lnTo>
                    <a:pt x="487" y="758"/>
                  </a:lnTo>
                  <a:lnTo>
                    <a:pt x="490" y="772"/>
                  </a:lnTo>
                  <a:lnTo>
                    <a:pt x="492" y="764"/>
                  </a:lnTo>
                  <a:lnTo>
                    <a:pt x="494" y="729"/>
                  </a:lnTo>
                  <a:lnTo>
                    <a:pt x="498" y="689"/>
                  </a:lnTo>
                  <a:lnTo>
                    <a:pt x="500" y="652"/>
                  </a:lnTo>
                  <a:lnTo>
                    <a:pt x="503" y="609"/>
                  </a:lnTo>
                  <a:lnTo>
                    <a:pt x="505" y="552"/>
                  </a:lnTo>
                  <a:lnTo>
                    <a:pt x="508" y="496"/>
                  </a:lnTo>
                  <a:lnTo>
                    <a:pt x="511" y="456"/>
                  </a:lnTo>
                  <a:lnTo>
                    <a:pt x="513" y="428"/>
                  </a:lnTo>
                  <a:lnTo>
                    <a:pt x="516" y="39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37" name="Freeform 36"/>
            <p:cNvSpPr>
              <a:spLocks/>
            </p:cNvSpPr>
            <p:nvPr/>
          </p:nvSpPr>
          <p:spPr bwMode="auto">
            <a:xfrm>
              <a:off x="2180" y="3538"/>
              <a:ext cx="259" cy="294"/>
            </a:xfrm>
            <a:custGeom>
              <a:avLst/>
              <a:gdLst>
                <a:gd name="T0" fmla="*/ 8 w 516"/>
                <a:gd name="T1" fmla="*/ 317 h 880"/>
                <a:gd name="T2" fmla="*/ 19 w 516"/>
                <a:gd name="T3" fmla="*/ 172 h 880"/>
                <a:gd name="T4" fmla="*/ 30 w 516"/>
                <a:gd name="T5" fmla="*/ 69 h 880"/>
                <a:gd name="T6" fmla="*/ 39 w 516"/>
                <a:gd name="T7" fmla="*/ 46 h 880"/>
                <a:gd name="T8" fmla="*/ 50 w 516"/>
                <a:gd name="T9" fmla="*/ 96 h 880"/>
                <a:gd name="T10" fmla="*/ 61 w 516"/>
                <a:gd name="T11" fmla="*/ 94 h 880"/>
                <a:gd name="T12" fmla="*/ 71 w 516"/>
                <a:gd name="T13" fmla="*/ 83 h 880"/>
                <a:gd name="T14" fmla="*/ 82 w 516"/>
                <a:gd name="T15" fmla="*/ 147 h 880"/>
                <a:gd name="T16" fmla="*/ 93 w 516"/>
                <a:gd name="T17" fmla="*/ 271 h 880"/>
                <a:gd name="T18" fmla="*/ 103 w 516"/>
                <a:gd name="T19" fmla="*/ 425 h 880"/>
                <a:gd name="T20" fmla="*/ 114 w 516"/>
                <a:gd name="T21" fmla="*/ 577 h 880"/>
                <a:gd name="T22" fmla="*/ 125 w 516"/>
                <a:gd name="T23" fmla="*/ 751 h 880"/>
                <a:gd name="T24" fmla="*/ 134 w 516"/>
                <a:gd name="T25" fmla="*/ 802 h 880"/>
                <a:gd name="T26" fmla="*/ 145 w 516"/>
                <a:gd name="T27" fmla="*/ 765 h 880"/>
                <a:gd name="T28" fmla="*/ 156 w 516"/>
                <a:gd name="T29" fmla="*/ 646 h 880"/>
                <a:gd name="T30" fmla="*/ 166 w 516"/>
                <a:gd name="T31" fmla="*/ 517 h 880"/>
                <a:gd name="T32" fmla="*/ 177 w 516"/>
                <a:gd name="T33" fmla="*/ 405 h 880"/>
                <a:gd name="T34" fmla="*/ 188 w 516"/>
                <a:gd name="T35" fmla="*/ 342 h 880"/>
                <a:gd name="T36" fmla="*/ 199 w 516"/>
                <a:gd name="T37" fmla="*/ 327 h 880"/>
                <a:gd name="T38" fmla="*/ 209 w 516"/>
                <a:gd name="T39" fmla="*/ 341 h 880"/>
                <a:gd name="T40" fmla="*/ 220 w 516"/>
                <a:gd name="T41" fmla="*/ 342 h 880"/>
                <a:gd name="T42" fmla="*/ 230 w 516"/>
                <a:gd name="T43" fmla="*/ 411 h 880"/>
                <a:gd name="T44" fmla="*/ 240 w 516"/>
                <a:gd name="T45" fmla="*/ 455 h 880"/>
                <a:gd name="T46" fmla="*/ 251 w 516"/>
                <a:gd name="T47" fmla="*/ 536 h 880"/>
                <a:gd name="T48" fmla="*/ 262 w 516"/>
                <a:gd name="T49" fmla="*/ 572 h 880"/>
                <a:gd name="T50" fmla="*/ 272 w 516"/>
                <a:gd name="T51" fmla="*/ 686 h 880"/>
                <a:gd name="T52" fmla="*/ 283 w 516"/>
                <a:gd name="T53" fmla="*/ 838 h 880"/>
                <a:gd name="T54" fmla="*/ 294 w 516"/>
                <a:gd name="T55" fmla="*/ 875 h 880"/>
                <a:gd name="T56" fmla="*/ 305 w 516"/>
                <a:gd name="T57" fmla="*/ 850 h 880"/>
                <a:gd name="T58" fmla="*/ 315 w 516"/>
                <a:gd name="T59" fmla="*/ 741 h 880"/>
                <a:gd name="T60" fmla="*/ 325 w 516"/>
                <a:gd name="T61" fmla="*/ 562 h 880"/>
                <a:gd name="T62" fmla="*/ 336 w 516"/>
                <a:gd name="T63" fmla="*/ 331 h 880"/>
                <a:gd name="T64" fmla="*/ 346 w 516"/>
                <a:gd name="T65" fmla="*/ 132 h 880"/>
                <a:gd name="T66" fmla="*/ 357 w 516"/>
                <a:gd name="T67" fmla="*/ 19 h 880"/>
                <a:gd name="T68" fmla="*/ 368 w 516"/>
                <a:gd name="T69" fmla="*/ 13 h 880"/>
                <a:gd name="T70" fmla="*/ 378 w 516"/>
                <a:gd name="T71" fmla="*/ 15 h 880"/>
                <a:gd name="T72" fmla="*/ 389 w 516"/>
                <a:gd name="T73" fmla="*/ 142 h 880"/>
                <a:gd name="T74" fmla="*/ 400 w 516"/>
                <a:gd name="T75" fmla="*/ 186 h 880"/>
                <a:gd name="T76" fmla="*/ 411 w 516"/>
                <a:gd name="T77" fmla="*/ 248 h 880"/>
                <a:gd name="T78" fmla="*/ 420 w 516"/>
                <a:gd name="T79" fmla="*/ 335 h 880"/>
                <a:gd name="T80" fmla="*/ 431 w 516"/>
                <a:gd name="T81" fmla="*/ 449 h 880"/>
                <a:gd name="T82" fmla="*/ 441 w 516"/>
                <a:gd name="T83" fmla="*/ 559 h 880"/>
                <a:gd name="T84" fmla="*/ 452 w 516"/>
                <a:gd name="T85" fmla="*/ 666 h 880"/>
                <a:gd name="T86" fmla="*/ 463 w 516"/>
                <a:gd name="T87" fmla="*/ 726 h 880"/>
                <a:gd name="T88" fmla="*/ 474 w 516"/>
                <a:gd name="T89" fmla="*/ 696 h 880"/>
                <a:gd name="T90" fmla="*/ 484 w 516"/>
                <a:gd name="T91" fmla="*/ 649 h 880"/>
                <a:gd name="T92" fmla="*/ 495 w 516"/>
                <a:gd name="T93" fmla="*/ 500 h 880"/>
                <a:gd name="T94" fmla="*/ 506 w 516"/>
                <a:gd name="T95" fmla="*/ 296 h 880"/>
                <a:gd name="T96" fmla="*/ 516 w 516"/>
                <a:gd name="T97" fmla="*/ 172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880">
                  <a:moveTo>
                    <a:pt x="0" y="452"/>
                  </a:moveTo>
                  <a:lnTo>
                    <a:pt x="2" y="409"/>
                  </a:lnTo>
                  <a:lnTo>
                    <a:pt x="6" y="363"/>
                  </a:lnTo>
                  <a:lnTo>
                    <a:pt x="8" y="317"/>
                  </a:lnTo>
                  <a:lnTo>
                    <a:pt x="11" y="266"/>
                  </a:lnTo>
                  <a:lnTo>
                    <a:pt x="13" y="216"/>
                  </a:lnTo>
                  <a:lnTo>
                    <a:pt x="15" y="184"/>
                  </a:lnTo>
                  <a:lnTo>
                    <a:pt x="19" y="172"/>
                  </a:lnTo>
                  <a:lnTo>
                    <a:pt x="21" y="157"/>
                  </a:lnTo>
                  <a:lnTo>
                    <a:pt x="24" y="120"/>
                  </a:lnTo>
                  <a:lnTo>
                    <a:pt x="26" y="79"/>
                  </a:lnTo>
                  <a:lnTo>
                    <a:pt x="30" y="69"/>
                  </a:lnTo>
                  <a:lnTo>
                    <a:pt x="32" y="91"/>
                  </a:lnTo>
                  <a:lnTo>
                    <a:pt x="34" y="103"/>
                  </a:lnTo>
                  <a:lnTo>
                    <a:pt x="37" y="82"/>
                  </a:lnTo>
                  <a:lnTo>
                    <a:pt x="39" y="46"/>
                  </a:lnTo>
                  <a:lnTo>
                    <a:pt x="43" y="40"/>
                  </a:lnTo>
                  <a:lnTo>
                    <a:pt x="45" y="68"/>
                  </a:lnTo>
                  <a:lnTo>
                    <a:pt x="47" y="97"/>
                  </a:lnTo>
                  <a:lnTo>
                    <a:pt x="50" y="96"/>
                  </a:lnTo>
                  <a:lnTo>
                    <a:pt x="53" y="71"/>
                  </a:lnTo>
                  <a:lnTo>
                    <a:pt x="56" y="59"/>
                  </a:lnTo>
                  <a:lnTo>
                    <a:pt x="58" y="74"/>
                  </a:lnTo>
                  <a:lnTo>
                    <a:pt x="61" y="94"/>
                  </a:lnTo>
                  <a:lnTo>
                    <a:pt x="63" y="92"/>
                  </a:lnTo>
                  <a:lnTo>
                    <a:pt x="67" y="70"/>
                  </a:lnTo>
                  <a:lnTo>
                    <a:pt x="69" y="60"/>
                  </a:lnTo>
                  <a:lnTo>
                    <a:pt x="71" y="83"/>
                  </a:lnTo>
                  <a:lnTo>
                    <a:pt x="74" y="125"/>
                  </a:lnTo>
                  <a:lnTo>
                    <a:pt x="77" y="151"/>
                  </a:lnTo>
                  <a:lnTo>
                    <a:pt x="80" y="149"/>
                  </a:lnTo>
                  <a:lnTo>
                    <a:pt x="82" y="147"/>
                  </a:lnTo>
                  <a:lnTo>
                    <a:pt x="84" y="169"/>
                  </a:lnTo>
                  <a:lnTo>
                    <a:pt x="87" y="213"/>
                  </a:lnTo>
                  <a:lnTo>
                    <a:pt x="90" y="252"/>
                  </a:lnTo>
                  <a:lnTo>
                    <a:pt x="93" y="271"/>
                  </a:lnTo>
                  <a:lnTo>
                    <a:pt x="95" y="287"/>
                  </a:lnTo>
                  <a:lnTo>
                    <a:pt x="97" y="324"/>
                  </a:lnTo>
                  <a:lnTo>
                    <a:pt x="101" y="375"/>
                  </a:lnTo>
                  <a:lnTo>
                    <a:pt x="103" y="425"/>
                  </a:lnTo>
                  <a:lnTo>
                    <a:pt x="106" y="466"/>
                  </a:lnTo>
                  <a:lnTo>
                    <a:pt x="108" y="506"/>
                  </a:lnTo>
                  <a:lnTo>
                    <a:pt x="111" y="545"/>
                  </a:lnTo>
                  <a:lnTo>
                    <a:pt x="114" y="577"/>
                  </a:lnTo>
                  <a:lnTo>
                    <a:pt x="117" y="606"/>
                  </a:lnTo>
                  <a:lnTo>
                    <a:pt x="119" y="650"/>
                  </a:lnTo>
                  <a:lnTo>
                    <a:pt x="121" y="707"/>
                  </a:lnTo>
                  <a:lnTo>
                    <a:pt x="125" y="751"/>
                  </a:lnTo>
                  <a:lnTo>
                    <a:pt x="127" y="758"/>
                  </a:lnTo>
                  <a:lnTo>
                    <a:pt x="130" y="751"/>
                  </a:lnTo>
                  <a:lnTo>
                    <a:pt x="132" y="766"/>
                  </a:lnTo>
                  <a:lnTo>
                    <a:pt x="134" y="802"/>
                  </a:lnTo>
                  <a:lnTo>
                    <a:pt x="138" y="818"/>
                  </a:lnTo>
                  <a:lnTo>
                    <a:pt x="140" y="798"/>
                  </a:lnTo>
                  <a:lnTo>
                    <a:pt x="143" y="769"/>
                  </a:lnTo>
                  <a:lnTo>
                    <a:pt x="145" y="765"/>
                  </a:lnTo>
                  <a:lnTo>
                    <a:pt x="149" y="772"/>
                  </a:lnTo>
                  <a:lnTo>
                    <a:pt x="151" y="747"/>
                  </a:lnTo>
                  <a:lnTo>
                    <a:pt x="153" y="691"/>
                  </a:lnTo>
                  <a:lnTo>
                    <a:pt x="156" y="646"/>
                  </a:lnTo>
                  <a:lnTo>
                    <a:pt x="158" y="633"/>
                  </a:lnTo>
                  <a:lnTo>
                    <a:pt x="162" y="620"/>
                  </a:lnTo>
                  <a:lnTo>
                    <a:pt x="164" y="575"/>
                  </a:lnTo>
                  <a:lnTo>
                    <a:pt x="166" y="517"/>
                  </a:lnTo>
                  <a:lnTo>
                    <a:pt x="169" y="489"/>
                  </a:lnTo>
                  <a:lnTo>
                    <a:pt x="172" y="489"/>
                  </a:lnTo>
                  <a:lnTo>
                    <a:pt x="175" y="466"/>
                  </a:lnTo>
                  <a:lnTo>
                    <a:pt x="177" y="405"/>
                  </a:lnTo>
                  <a:lnTo>
                    <a:pt x="180" y="349"/>
                  </a:lnTo>
                  <a:lnTo>
                    <a:pt x="182" y="336"/>
                  </a:lnTo>
                  <a:lnTo>
                    <a:pt x="186" y="350"/>
                  </a:lnTo>
                  <a:lnTo>
                    <a:pt x="188" y="342"/>
                  </a:lnTo>
                  <a:lnTo>
                    <a:pt x="190" y="312"/>
                  </a:lnTo>
                  <a:lnTo>
                    <a:pt x="193" y="297"/>
                  </a:lnTo>
                  <a:lnTo>
                    <a:pt x="196" y="314"/>
                  </a:lnTo>
                  <a:lnTo>
                    <a:pt x="199" y="327"/>
                  </a:lnTo>
                  <a:lnTo>
                    <a:pt x="201" y="309"/>
                  </a:lnTo>
                  <a:lnTo>
                    <a:pt x="203" y="287"/>
                  </a:lnTo>
                  <a:lnTo>
                    <a:pt x="206" y="301"/>
                  </a:lnTo>
                  <a:lnTo>
                    <a:pt x="209" y="341"/>
                  </a:lnTo>
                  <a:lnTo>
                    <a:pt x="212" y="359"/>
                  </a:lnTo>
                  <a:lnTo>
                    <a:pt x="214" y="338"/>
                  </a:lnTo>
                  <a:lnTo>
                    <a:pt x="216" y="320"/>
                  </a:lnTo>
                  <a:lnTo>
                    <a:pt x="220" y="342"/>
                  </a:lnTo>
                  <a:lnTo>
                    <a:pt x="222" y="393"/>
                  </a:lnTo>
                  <a:lnTo>
                    <a:pt x="225" y="428"/>
                  </a:lnTo>
                  <a:lnTo>
                    <a:pt x="227" y="426"/>
                  </a:lnTo>
                  <a:lnTo>
                    <a:pt x="230" y="411"/>
                  </a:lnTo>
                  <a:lnTo>
                    <a:pt x="233" y="410"/>
                  </a:lnTo>
                  <a:lnTo>
                    <a:pt x="236" y="425"/>
                  </a:lnTo>
                  <a:lnTo>
                    <a:pt x="238" y="443"/>
                  </a:lnTo>
                  <a:lnTo>
                    <a:pt x="240" y="455"/>
                  </a:lnTo>
                  <a:lnTo>
                    <a:pt x="244" y="465"/>
                  </a:lnTo>
                  <a:lnTo>
                    <a:pt x="246" y="483"/>
                  </a:lnTo>
                  <a:lnTo>
                    <a:pt x="249" y="511"/>
                  </a:lnTo>
                  <a:lnTo>
                    <a:pt x="251" y="536"/>
                  </a:lnTo>
                  <a:lnTo>
                    <a:pt x="253" y="548"/>
                  </a:lnTo>
                  <a:lnTo>
                    <a:pt x="257" y="543"/>
                  </a:lnTo>
                  <a:lnTo>
                    <a:pt x="259" y="543"/>
                  </a:lnTo>
                  <a:lnTo>
                    <a:pt x="262" y="572"/>
                  </a:lnTo>
                  <a:lnTo>
                    <a:pt x="264" y="626"/>
                  </a:lnTo>
                  <a:lnTo>
                    <a:pt x="268" y="669"/>
                  </a:lnTo>
                  <a:lnTo>
                    <a:pt x="270" y="682"/>
                  </a:lnTo>
                  <a:lnTo>
                    <a:pt x="272" y="686"/>
                  </a:lnTo>
                  <a:lnTo>
                    <a:pt x="275" y="718"/>
                  </a:lnTo>
                  <a:lnTo>
                    <a:pt x="277" y="776"/>
                  </a:lnTo>
                  <a:lnTo>
                    <a:pt x="281" y="825"/>
                  </a:lnTo>
                  <a:lnTo>
                    <a:pt x="283" y="838"/>
                  </a:lnTo>
                  <a:lnTo>
                    <a:pt x="286" y="832"/>
                  </a:lnTo>
                  <a:lnTo>
                    <a:pt x="288" y="838"/>
                  </a:lnTo>
                  <a:lnTo>
                    <a:pt x="291" y="858"/>
                  </a:lnTo>
                  <a:lnTo>
                    <a:pt x="294" y="875"/>
                  </a:lnTo>
                  <a:lnTo>
                    <a:pt x="296" y="880"/>
                  </a:lnTo>
                  <a:lnTo>
                    <a:pt x="299" y="878"/>
                  </a:lnTo>
                  <a:lnTo>
                    <a:pt x="301" y="871"/>
                  </a:lnTo>
                  <a:lnTo>
                    <a:pt x="305" y="850"/>
                  </a:lnTo>
                  <a:lnTo>
                    <a:pt x="307" y="820"/>
                  </a:lnTo>
                  <a:lnTo>
                    <a:pt x="309" y="793"/>
                  </a:lnTo>
                  <a:lnTo>
                    <a:pt x="312" y="772"/>
                  </a:lnTo>
                  <a:lnTo>
                    <a:pt x="315" y="741"/>
                  </a:lnTo>
                  <a:lnTo>
                    <a:pt x="318" y="686"/>
                  </a:lnTo>
                  <a:lnTo>
                    <a:pt x="320" y="631"/>
                  </a:lnTo>
                  <a:lnTo>
                    <a:pt x="322" y="595"/>
                  </a:lnTo>
                  <a:lnTo>
                    <a:pt x="325" y="562"/>
                  </a:lnTo>
                  <a:lnTo>
                    <a:pt x="328" y="499"/>
                  </a:lnTo>
                  <a:lnTo>
                    <a:pt x="331" y="415"/>
                  </a:lnTo>
                  <a:lnTo>
                    <a:pt x="333" y="352"/>
                  </a:lnTo>
                  <a:lnTo>
                    <a:pt x="336" y="331"/>
                  </a:lnTo>
                  <a:lnTo>
                    <a:pt x="339" y="314"/>
                  </a:lnTo>
                  <a:lnTo>
                    <a:pt x="341" y="258"/>
                  </a:lnTo>
                  <a:lnTo>
                    <a:pt x="344" y="181"/>
                  </a:lnTo>
                  <a:lnTo>
                    <a:pt x="346" y="132"/>
                  </a:lnTo>
                  <a:lnTo>
                    <a:pt x="349" y="123"/>
                  </a:lnTo>
                  <a:lnTo>
                    <a:pt x="352" y="112"/>
                  </a:lnTo>
                  <a:lnTo>
                    <a:pt x="355" y="70"/>
                  </a:lnTo>
                  <a:lnTo>
                    <a:pt x="357" y="19"/>
                  </a:lnTo>
                  <a:lnTo>
                    <a:pt x="359" y="0"/>
                  </a:lnTo>
                  <a:lnTo>
                    <a:pt x="363" y="10"/>
                  </a:lnTo>
                  <a:lnTo>
                    <a:pt x="365" y="18"/>
                  </a:lnTo>
                  <a:lnTo>
                    <a:pt x="368" y="13"/>
                  </a:lnTo>
                  <a:lnTo>
                    <a:pt x="370" y="17"/>
                  </a:lnTo>
                  <a:lnTo>
                    <a:pt x="372" y="32"/>
                  </a:lnTo>
                  <a:lnTo>
                    <a:pt x="376" y="33"/>
                  </a:lnTo>
                  <a:lnTo>
                    <a:pt x="378" y="15"/>
                  </a:lnTo>
                  <a:lnTo>
                    <a:pt x="381" y="10"/>
                  </a:lnTo>
                  <a:lnTo>
                    <a:pt x="383" y="51"/>
                  </a:lnTo>
                  <a:lnTo>
                    <a:pt x="387" y="111"/>
                  </a:lnTo>
                  <a:lnTo>
                    <a:pt x="389" y="142"/>
                  </a:lnTo>
                  <a:lnTo>
                    <a:pt x="391" y="134"/>
                  </a:lnTo>
                  <a:lnTo>
                    <a:pt x="394" y="126"/>
                  </a:lnTo>
                  <a:lnTo>
                    <a:pt x="396" y="152"/>
                  </a:lnTo>
                  <a:lnTo>
                    <a:pt x="400" y="186"/>
                  </a:lnTo>
                  <a:lnTo>
                    <a:pt x="402" y="198"/>
                  </a:lnTo>
                  <a:lnTo>
                    <a:pt x="405" y="192"/>
                  </a:lnTo>
                  <a:lnTo>
                    <a:pt x="407" y="206"/>
                  </a:lnTo>
                  <a:lnTo>
                    <a:pt x="411" y="248"/>
                  </a:lnTo>
                  <a:lnTo>
                    <a:pt x="413" y="292"/>
                  </a:lnTo>
                  <a:lnTo>
                    <a:pt x="415" y="313"/>
                  </a:lnTo>
                  <a:lnTo>
                    <a:pt x="418" y="319"/>
                  </a:lnTo>
                  <a:lnTo>
                    <a:pt x="420" y="335"/>
                  </a:lnTo>
                  <a:lnTo>
                    <a:pt x="424" y="368"/>
                  </a:lnTo>
                  <a:lnTo>
                    <a:pt x="426" y="402"/>
                  </a:lnTo>
                  <a:lnTo>
                    <a:pt x="428" y="429"/>
                  </a:lnTo>
                  <a:lnTo>
                    <a:pt x="431" y="449"/>
                  </a:lnTo>
                  <a:lnTo>
                    <a:pt x="434" y="469"/>
                  </a:lnTo>
                  <a:lnTo>
                    <a:pt x="437" y="490"/>
                  </a:lnTo>
                  <a:lnTo>
                    <a:pt x="439" y="521"/>
                  </a:lnTo>
                  <a:lnTo>
                    <a:pt x="441" y="559"/>
                  </a:lnTo>
                  <a:lnTo>
                    <a:pt x="445" y="596"/>
                  </a:lnTo>
                  <a:lnTo>
                    <a:pt x="447" y="622"/>
                  </a:lnTo>
                  <a:lnTo>
                    <a:pt x="450" y="642"/>
                  </a:lnTo>
                  <a:lnTo>
                    <a:pt x="452" y="666"/>
                  </a:lnTo>
                  <a:lnTo>
                    <a:pt x="455" y="693"/>
                  </a:lnTo>
                  <a:lnTo>
                    <a:pt x="458" y="709"/>
                  </a:lnTo>
                  <a:lnTo>
                    <a:pt x="460" y="715"/>
                  </a:lnTo>
                  <a:lnTo>
                    <a:pt x="463" y="726"/>
                  </a:lnTo>
                  <a:lnTo>
                    <a:pt x="465" y="746"/>
                  </a:lnTo>
                  <a:lnTo>
                    <a:pt x="469" y="752"/>
                  </a:lnTo>
                  <a:lnTo>
                    <a:pt x="471" y="728"/>
                  </a:lnTo>
                  <a:lnTo>
                    <a:pt x="474" y="696"/>
                  </a:lnTo>
                  <a:lnTo>
                    <a:pt x="476" y="693"/>
                  </a:lnTo>
                  <a:lnTo>
                    <a:pt x="478" y="714"/>
                  </a:lnTo>
                  <a:lnTo>
                    <a:pt x="482" y="709"/>
                  </a:lnTo>
                  <a:lnTo>
                    <a:pt x="484" y="649"/>
                  </a:lnTo>
                  <a:lnTo>
                    <a:pt x="487" y="568"/>
                  </a:lnTo>
                  <a:lnTo>
                    <a:pt x="489" y="525"/>
                  </a:lnTo>
                  <a:lnTo>
                    <a:pt x="493" y="518"/>
                  </a:lnTo>
                  <a:lnTo>
                    <a:pt x="495" y="500"/>
                  </a:lnTo>
                  <a:lnTo>
                    <a:pt x="497" y="442"/>
                  </a:lnTo>
                  <a:lnTo>
                    <a:pt x="500" y="366"/>
                  </a:lnTo>
                  <a:lnTo>
                    <a:pt x="502" y="317"/>
                  </a:lnTo>
                  <a:lnTo>
                    <a:pt x="506" y="296"/>
                  </a:lnTo>
                  <a:lnTo>
                    <a:pt x="508" y="272"/>
                  </a:lnTo>
                  <a:lnTo>
                    <a:pt x="510" y="232"/>
                  </a:lnTo>
                  <a:lnTo>
                    <a:pt x="513" y="194"/>
                  </a:lnTo>
                  <a:lnTo>
                    <a:pt x="516" y="172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45" name="Freeform 37"/>
            <p:cNvSpPr>
              <a:spLocks/>
            </p:cNvSpPr>
            <p:nvPr/>
          </p:nvSpPr>
          <p:spPr bwMode="auto">
            <a:xfrm>
              <a:off x="2439" y="3539"/>
              <a:ext cx="257" cy="300"/>
            </a:xfrm>
            <a:custGeom>
              <a:avLst/>
              <a:gdLst>
                <a:gd name="T0" fmla="*/ 8 w 516"/>
                <a:gd name="T1" fmla="*/ 125 h 900"/>
                <a:gd name="T2" fmla="*/ 18 w 516"/>
                <a:gd name="T3" fmla="*/ 155 h 900"/>
                <a:gd name="T4" fmla="*/ 29 w 516"/>
                <a:gd name="T5" fmla="*/ 238 h 900"/>
                <a:gd name="T6" fmla="*/ 40 w 516"/>
                <a:gd name="T7" fmla="*/ 365 h 900"/>
                <a:gd name="T8" fmla="*/ 50 w 516"/>
                <a:gd name="T9" fmla="*/ 517 h 900"/>
                <a:gd name="T10" fmla="*/ 61 w 516"/>
                <a:gd name="T11" fmla="*/ 613 h 900"/>
                <a:gd name="T12" fmla="*/ 72 w 516"/>
                <a:gd name="T13" fmla="*/ 688 h 900"/>
                <a:gd name="T14" fmla="*/ 81 w 516"/>
                <a:gd name="T15" fmla="*/ 747 h 900"/>
                <a:gd name="T16" fmla="*/ 92 w 516"/>
                <a:gd name="T17" fmla="*/ 840 h 900"/>
                <a:gd name="T18" fmla="*/ 103 w 516"/>
                <a:gd name="T19" fmla="*/ 868 h 900"/>
                <a:gd name="T20" fmla="*/ 114 w 516"/>
                <a:gd name="T21" fmla="*/ 870 h 900"/>
                <a:gd name="T22" fmla="*/ 124 w 516"/>
                <a:gd name="T23" fmla="*/ 791 h 900"/>
                <a:gd name="T24" fmla="*/ 135 w 516"/>
                <a:gd name="T25" fmla="*/ 649 h 900"/>
                <a:gd name="T26" fmla="*/ 146 w 516"/>
                <a:gd name="T27" fmla="*/ 443 h 900"/>
                <a:gd name="T28" fmla="*/ 156 w 516"/>
                <a:gd name="T29" fmla="*/ 222 h 900"/>
                <a:gd name="T30" fmla="*/ 167 w 516"/>
                <a:gd name="T31" fmla="*/ 88 h 900"/>
                <a:gd name="T32" fmla="*/ 177 w 516"/>
                <a:gd name="T33" fmla="*/ 33 h 900"/>
                <a:gd name="T34" fmla="*/ 187 w 516"/>
                <a:gd name="T35" fmla="*/ 74 h 900"/>
                <a:gd name="T36" fmla="*/ 198 w 516"/>
                <a:gd name="T37" fmla="*/ 170 h 900"/>
                <a:gd name="T38" fmla="*/ 209 w 516"/>
                <a:gd name="T39" fmla="*/ 267 h 900"/>
                <a:gd name="T40" fmla="*/ 219 w 516"/>
                <a:gd name="T41" fmla="*/ 365 h 900"/>
                <a:gd name="T42" fmla="*/ 230 w 516"/>
                <a:gd name="T43" fmla="*/ 438 h 900"/>
                <a:gd name="T44" fmla="*/ 241 w 516"/>
                <a:gd name="T45" fmla="*/ 492 h 900"/>
                <a:gd name="T46" fmla="*/ 252 w 516"/>
                <a:gd name="T47" fmla="*/ 575 h 900"/>
                <a:gd name="T48" fmla="*/ 262 w 516"/>
                <a:gd name="T49" fmla="*/ 595 h 900"/>
                <a:gd name="T50" fmla="*/ 272 w 516"/>
                <a:gd name="T51" fmla="*/ 566 h 900"/>
                <a:gd name="T52" fmla="*/ 283 w 516"/>
                <a:gd name="T53" fmla="*/ 542 h 900"/>
                <a:gd name="T54" fmla="*/ 293 w 516"/>
                <a:gd name="T55" fmla="*/ 448 h 900"/>
                <a:gd name="T56" fmla="*/ 304 w 516"/>
                <a:gd name="T57" fmla="*/ 341 h 900"/>
                <a:gd name="T58" fmla="*/ 315 w 516"/>
                <a:gd name="T59" fmla="*/ 196 h 900"/>
                <a:gd name="T60" fmla="*/ 325 w 516"/>
                <a:gd name="T61" fmla="*/ 95 h 900"/>
                <a:gd name="T62" fmla="*/ 336 w 516"/>
                <a:gd name="T63" fmla="*/ 51 h 900"/>
                <a:gd name="T64" fmla="*/ 347 w 516"/>
                <a:gd name="T65" fmla="*/ 100 h 900"/>
                <a:gd name="T66" fmla="*/ 358 w 516"/>
                <a:gd name="T67" fmla="*/ 334 h 900"/>
                <a:gd name="T68" fmla="*/ 367 w 516"/>
                <a:gd name="T69" fmla="*/ 515 h 900"/>
                <a:gd name="T70" fmla="*/ 378 w 516"/>
                <a:gd name="T71" fmla="*/ 677 h 900"/>
                <a:gd name="T72" fmla="*/ 388 w 516"/>
                <a:gd name="T73" fmla="*/ 780 h 900"/>
                <a:gd name="T74" fmla="*/ 399 w 516"/>
                <a:gd name="T75" fmla="*/ 821 h 900"/>
                <a:gd name="T76" fmla="*/ 410 w 516"/>
                <a:gd name="T77" fmla="*/ 826 h 900"/>
                <a:gd name="T78" fmla="*/ 421 w 516"/>
                <a:gd name="T79" fmla="*/ 780 h 900"/>
                <a:gd name="T80" fmla="*/ 431 w 516"/>
                <a:gd name="T81" fmla="*/ 750 h 900"/>
                <a:gd name="T82" fmla="*/ 442 w 516"/>
                <a:gd name="T83" fmla="*/ 680 h 900"/>
                <a:gd name="T84" fmla="*/ 453 w 516"/>
                <a:gd name="T85" fmla="*/ 575 h 900"/>
                <a:gd name="T86" fmla="*/ 462 w 516"/>
                <a:gd name="T87" fmla="*/ 419 h 900"/>
                <a:gd name="T88" fmla="*/ 473 w 516"/>
                <a:gd name="T89" fmla="*/ 313 h 900"/>
                <a:gd name="T90" fmla="*/ 484 w 516"/>
                <a:gd name="T91" fmla="*/ 188 h 900"/>
                <a:gd name="T92" fmla="*/ 494 w 516"/>
                <a:gd name="T93" fmla="*/ 125 h 900"/>
                <a:gd name="T94" fmla="*/ 505 w 516"/>
                <a:gd name="T95" fmla="*/ 122 h 900"/>
                <a:gd name="T96" fmla="*/ 516 w 516"/>
                <a:gd name="T97" fmla="*/ 208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900">
                  <a:moveTo>
                    <a:pt x="0" y="171"/>
                  </a:moveTo>
                  <a:lnTo>
                    <a:pt x="3" y="157"/>
                  </a:lnTo>
                  <a:lnTo>
                    <a:pt x="5" y="139"/>
                  </a:lnTo>
                  <a:lnTo>
                    <a:pt x="8" y="125"/>
                  </a:lnTo>
                  <a:lnTo>
                    <a:pt x="10" y="127"/>
                  </a:lnTo>
                  <a:lnTo>
                    <a:pt x="14" y="141"/>
                  </a:lnTo>
                  <a:lnTo>
                    <a:pt x="16" y="151"/>
                  </a:lnTo>
                  <a:lnTo>
                    <a:pt x="18" y="155"/>
                  </a:lnTo>
                  <a:lnTo>
                    <a:pt x="21" y="161"/>
                  </a:lnTo>
                  <a:lnTo>
                    <a:pt x="24" y="178"/>
                  </a:lnTo>
                  <a:lnTo>
                    <a:pt x="27" y="205"/>
                  </a:lnTo>
                  <a:lnTo>
                    <a:pt x="29" y="238"/>
                  </a:lnTo>
                  <a:lnTo>
                    <a:pt x="31" y="281"/>
                  </a:lnTo>
                  <a:lnTo>
                    <a:pt x="34" y="327"/>
                  </a:lnTo>
                  <a:lnTo>
                    <a:pt x="37" y="356"/>
                  </a:lnTo>
                  <a:lnTo>
                    <a:pt x="40" y="365"/>
                  </a:lnTo>
                  <a:lnTo>
                    <a:pt x="42" y="377"/>
                  </a:lnTo>
                  <a:lnTo>
                    <a:pt x="44" y="413"/>
                  </a:lnTo>
                  <a:lnTo>
                    <a:pt x="48" y="469"/>
                  </a:lnTo>
                  <a:lnTo>
                    <a:pt x="50" y="517"/>
                  </a:lnTo>
                  <a:lnTo>
                    <a:pt x="53" y="538"/>
                  </a:lnTo>
                  <a:lnTo>
                    <a:pt x="55" y="548"/>
                  </a:lnTo>
                  <a:lnTo>
                    <a:pt x="58" y="572"/>
                  </a:lnTo>
                  <a:lnTo>
                    <a:pt x="61" y="613"/>
                  </a:lnTo>
                  <a:lnTo>
                    <a:pt x="64" y="653"/>
                  </a:lnTo>
                  <a:lnTo>
                    <a:pt x="66" y="672"/>
                  </a:lnTo>
                  <a:lnTo>
                    <a:pt x="68" y="678"/>
                  </a:lnTo>
                  <a:lnTo>
                    <a:pt x="72" y="688"/>
                  </a:lnTo>
                  <a:lnTo>
                    <a:pt x="74" y="708"/>
                  </a:lnTo>
                  <a:lnTo>
                    <a:pt x="77" y="728"/>
                  </a:lnTo>
                  <a:lnTo>
                    <a:pt x="79" y="738"/>
                  </a:lnTo>
                  <a:lnTo>
                    <a:pt x="81" y="747"/>
                  </a:lnTo>
                  <a:lnTo>
                    <a:pt x="85" y="769"/>
                  </a:lnTo>
                  <a:lnTo>
                    <a:pt x="87" y="803"/>
                  </a:lnTo>
                  <a:lnTo>
                    <a:pt x="90" y="834"/>
                  </a:lnTo>
                  <a:lnTo>
                    <a:pt x="92" y="840"/>
                  </a:lnTo>
                  <a:lnTo>
                    <a:pt x="96" y="830"/>
                  </a:lnTo>
                  <a:lnTo>
                    <a:pt x="98" y="826"/>
                  </a:lnTo>
                  <a:lnTo>
                    <a:pt x="100" y="844"/>
                  </a:lnTo>
                  <a:lnTo>
                    <a:pt x="103" y="868"/>
                  </a:lnTo>
                  <a:lnTo>
                    <a:pt x="105" y="877"/>
                  </a:lnTo>
                  <a:lnTo>
                    <a:pt x="109" y="868"/>
                  </a:lnTo>
                  <a:lnTo>
                    <a:pt x="111" y="863"/>
                  </a:lnTo>
                  <a:lnTo>
                    <a:pt x="114" y="870"/>
                  </a:lnTo>
                  <a:lnTo>
                    <a:pt x="116" y="874"/>
                  </a:lnTo>
                  <a:lnTo>
                    <a:pt x="119" y="854"/>
                  </a:lnTo>
                  <a:lnTo>
                    <a:pt x="122" y="821"/>
                  </a:lnTo>
                  <a:lnTo>
                    <a:pt x="124" y="791"/>
                  </a:lnTo>
                  <a:lnTo>
                    <a:pt x="127" y="769"/>
                  </a:lnTo>
                  <a:lnTo>
                    <a:pt x="129" y="741"/>
                  </a:lnTo>
                  <a:lnTo>
                    <a:pt x="133" y="699"/>
                  </a:lnTo>
                  <a:lnTo>
                    <a:pt x="135" y="649"/>
                  </a:lnTo>
                  <a:lnTo>
                    <a:pt x="137" y="604"/>
                  </a:lnTo>
                  <a:lnTo>
                    <a:pt x="140" y="557"/>
                  </a:lnTo>
                  <a:lnTo>
                    <a:pt x="143" y="501"/>
                  </a:lnTo>
                  <a:lnTo>
                    <a:pt x="146" y="443"/>
                  </a:lnTo>
                  <a:lnTo>
                    <a:pt x="148" y="395"/>
                  </a:lnTo>
                  <a:lnTo>
                    <a:pt x="150" y="345"/>
                  </a:lnTo>
                  <a:lnTo>
                    <a:pt x="153" y="284"/>
                  </a:lnTo>
                  <a:lnTo>
                    <a:pt x="156" y="222"/>
                  </a:lnTo>
                  <a:lnTo>
                    <a:pt x="159" y="187"/>
                  </a:lnTo>
                  <a:lnTo>
                    <a:pt x="161" y="170"/>
                  </a:lnTo>
                  <a:lnTo>
                    <a:pt x="164" y="142"/>
                  </a:lnTo>
                  <a:lnTo>
                    <a:pt x="167" y="88"/>
                  </a:lnTo>
                  <a:lnTo>
                    <a:pt x="169" y="39"/>
                  </a:lnTo>
                  <a:lnTo>
                    <a:pt x="172" y="28"/>
                  </a:lnTo>
                  <a:lnTo>
                    <a:pt x="174" y="41"/>
                  </a:lnTo>
                  <a:lnTo>
                    <a:pt x="177" y="33"/>
                  </a:lnTo>
                  <a:lnTo>
                    <a:pt x="180" y="5"/>
                  </a:lnTo>
                  <a:lnTo>
                    <a:pt x="183" y="0"/>
                  </a:lnTo>
                  <a:lnTo>
                    <a:pt x="185" y="37"/>
                  </a:lnTo>
                  <a:lnTo>
                    <a:pt x="187" y="74"/>
                  </a:lnTo>
                  <a:lnTo>
                    <a:pt x="191" y="74"/>
                  </a:lnTo>
                  <a:lnTo>
                    <a:pt x="193" y="65"/>
                  </a:lnTo>
                  <a:lnTo>
                    <a:pt x="196" y="100"/>
                  </a:lnTo>
                  <a:lnTo>
                    <a:pt x="198" y="170"/>
                  </a:lnTo>
                  <a:lnTo>
                    <a:pt x="200" y="217"/>
                  </a:lnTo>
                  <a:lnTo>
                    <a:pt x="204" y="216"/>
                  </a:lnTo>
                  <a:lnTo>
                    <a:pt x="206" y="217"/>
                  </a:lnTo>
                  <a:lnTo>
                    <a:pt x="209" y="267"/>
                  </a:lnTo>
                  <a:lnTo>
                    <a:pt x="211" y="334"/>
                  </a:lnTo>
                  <a:lnTo>
                    <a:pt x="215" y="359"/>
                  </a:lnTo>
                  <a:lnTo>
                    <a:pt x="217" y="350"/>
                  </a:lnTo>
                  <a:lnTo>
                    <a:pt x="219" y="365"/>
                  </a:lnTo>
                  <a:lnTo>
                    <a:pt x="222" y="419"/>
                  </a:lnTo>
                  <a:lnTo>
                    <a:pt x="224" y="457"/>
                  </a:lnTo>
                  <a:lnTo>
                    <a:pt x="228" y="448"/>
                  </a:lnTo>
                  <a:lnTo>
                    <a:pt x="230" y="438"/>
                  </a:lnTo>
                  <a:lnTo>
                    <a:pt x="233" y="480"/>
                  </a:lnTo>
                  <a:lnTo>
                    <a:pt x="235" y="539"/>
                  </a:lnTo>
                  <a:lnTo>
                    <a:pt x="238" y="542"/>
                  </a:lnTo>
                  <a:lnTo>
                    <a:pt x="241" y="492"/>
                  </a:lnTo>
                  <a:lnTo>
                    <a:pt x="243" y="474"/>
                  </a:lnTo>
                  <a:lnTo>
                    <a:pt x="246" y="526"/>
                  </a:lnTo>
                  <a:lnTo>
                    <a:pt x="248" y="585"/>
                  </a:lnTo>
                  <a:lnTo>
                    <a:pt x="252" y="575"/>
                  </a:lnTo>
                  <a:lnTo>
                    <a:pt x="254" y="522"/>
                  </a:lnTo>
                  <a:lnTo>
                    <a:pt x="256" y="514"/>
                  </a:lnTo>
                  <a:lnTo>
                    <a:pt x="259" y="562"/>
                  </a:lnTo>
                  <a:lnTo>
                    <a:pt x="262" y="595"/>
                  </a:lnTo>
                  <a:lnTo>
                    <a:pt x="265" y="567"/>
                  </a:lnTo>
                  <a:lnTo>
                    <a:pt x="267" y="524"/>
                  </a:lnTo>
                  <a:lnTo>
                    <a:pt x="269" y="528"/>
                  </a:lnTo>
                  <a:lnTo>
                    <a:pt x="272" y="566"/>
                  </a:lnTo>
                  <a:lnTo>
                    <a:pt x="275" y="579"/>
                  </a:lnTo>
                  <a:lnTo>
                    <a:pt x="278" y="554"/>
                  </a:lnTo>
                  <a:lnTo>
                    <a:pt x="280" y="535"/>
                  </a:lnTo>
                  <a:lnTo>
                    <a:pt x="283" y="542"/>
                  </a:lnTo>
                  <a:lnTo>
                    <a:pt x="286" y="543"/>
                  </a:lnTo>
                  <a:lnTo>
                    <a:pt x="288" y="510"/>
                  </a:lnTo>
                  <a:lnTo>
                    <a:pt x="291" y="468"/>
                  </a:lnTo>
                  <a:lnTo>
                    <a:pt x="293" y="448"/>
                  </a:lnTo>
                  <a:lnTo>
                    <a:pt x="296" y="441"/>
                  </a:lnTo>
                  <a:lnTo>
                    <a:pt x="299" y="415"/>
                  </a:lnTo>
                  <a:lnTo>
                    <a:pt x="302" y="372"/>
                  </a:lnTo>
                  <a:lnTo>
                    <a:pt x="304" y="341"/>
                  </a:lnTo>
                  <a:lnTo>
                    <a:pt x="306" y="325"/>
                  </a:lnTo>
                  <a:lnTo>
                    <a:pt x="310" y="294"/>
                  </a:lnTo>
                  <a:lnTo>
                    <a:pt x="312" y="242"/>
                  </a:lnTo>
                  <a:lnTo>
                    <a:pt x="315" y="196"/>
                  </a:lnTo>
                  <a:lnTo>
                    <a:pt x="317" y="175"/>
                  </a:lnTo>
                  <a:lnTo>
                    <a:pt x="319" y="160"/>
                  </a:lnTo>
                  <a:lnTo>
                    <a:pt x="323" y="127"/>
                  </a:lnTo>
                  <a:lnTo>
                    <a:pt x="325" y="95"/>
                  </a:lnTo>
                  <a:lnTo>
                    <a:pt x="328" y="86"/>
                  </a:lnTo>
                  <a:lnTo>
                    <a:pt x="330" y="88"/>
                  </a:lnTo>
                  <a:lnTo>
                    <a:pt x="334" y="73"/>
                  </a:lnTo>
                  <a:lnTo>
                    <a:pt x="336" y="51"/>
                  </a:lnTo>
                  <a:lnTo>
                    <a:pt x="338" y="65"/>
                  </a:lnTo>
                  <a:lnTo>
                    <a:pt x="341" y="109"/>
                  </a:lnTo>
                  <a:lnTo>
                    <a:pt x="343" y="127"/>
                  </a:lnTo>
                  <a:lnTo>
                    <a:pt x="347" y="100"/>
                  </a:lnTo>
                  <a:lnTo>
                    <a:pt x="349" y="93"/>
                  </a:lnTo>
                  <a:lnTo>
                    <a:pt x="352" y="165"/>
                  </a:lnTo>
                  <a:lnTo>
                    <a:pt x="354" y="276"/>
                  </a:lnTo>
                  <a:lnTo>
                    <a:pt x="358" y="334"/>
                  </a:lnTo>
                  <a:lnTo>
                    <a:pt x="360" y="323"/>
                  </a:lnTo>
                  <a:lnTo>
                    <a:pt x="362" y="335"/>
                  </a:lnTo>
                  <a:lnTo>
                    <a:pt x="365" y="418"/>
                  </a:lnTo>
                  <a:lnTo>
                    <a:pt x="367" y="515"/>
                  </a:lnTo>
                  <a:lnTo>
                    <a:pt x="371" y="547"/>
                  </a:lnTo>
                  <a:lnTo>
                    <a:pt x="373" y="538"/>
                  </a:lnTo>
                  <a:lnTo>
                    <a:pt x="375" y="577"/>
                  </a:lnTo>
                  <a:lnTo>
                    <a:pt x="378" y="677"/>
                  </a:lnTo>
                  <a:lnTo>
                    <a:pt x="381" y="754"/>
                  </a:lnTo>
                  <a:lnTo>
                    <a:pt x="384" y="756"/>
                  </a:lnTo>
                  <a:lnTo>
                    <a:pt x="386" y="741"/>
                  </a:lnTo>
                  <a:lnTo>
                    <a:pt x="388" y="780"/>
                  </a:lnTo>
                  <a:lnTo>
                    <a:pt x="391" y="848"/>
                  </a:lnTo>
                  <a:lnTo>
                    <a:pt x="394" y="867"/>
                  </a:lnTo>
                  <a:lnTo>
                    <a:pt x="397" y="833"/>
                  </a:lnTo>
                  <a:lnTo>
                    <a:pt x="399" y="821"/>
                  </a:lnTo>
                  <a:lnTo>
                    <a:pt x="402" y="863"/>
                  </a:lnTo>
                  <a:lnTo>
                    <a:pt x="405" y="900"/>
                  </a:lnTo>
                  <a:lnTo>
                    <a:pt x="408" y="876"/>
                  </a:lnTo>
                  <a:lnTo>
                    <a:pt x="410" y="826"/>
                  </a:lnTo>
                  <a:lnTo>
                    <a:pt x="412" y="819"/>
                  </a:lnTo>
                  <a:lnTo>
                    <a:pt x="415" y="844"/>
                  </a:lnTo>
                  <a:lnTo>
                    <a:pt x="418" y="837"/>
                  </a:lnTo>
                  <a:lnTo>
                    <a:pt x="421" y="780"/>
                  </a:lnTo>
                  <a:lnTo>
                    <a:pt x="423" y="741"/>
                  </a:lnTo>
                  <a:lnTo>
                    <a:pt x="425" y="757"/>
                  </a:lnTo>
                  <a:lnTo>
                    <a:pt x="429" y="780"/>
                  </a:lnTo>
                  <a:lnTo>
                    <a:pt x="431" y="750"/>
                  </a:lnTo>
                  <a:lnTo>
                    <a:pt x="434" y="682"/>
                  </a:lnTo>
                  <a:lnTo>
                    <a:pt x="436" y="651"/>
                  </a:lnTo>
                  <a:lnTo>
                    <a:pt x="438" y="671"/>
                  </a:lnTo>
                  <a:lnTo>
                    <a:pt x="442" y="680"/>
                  </a:lnTo>
                  <a:lnTo>
                    <a:pt x="444" y="636"/>
                  </a:lnTo>
                  <a:lnTo>
                    <a:pt x="447" y="581"/>
                  </a:lnTo>
                  <a:lnTo>
                    <a:pt x="449" y="567"/>
                  </a:lnTo>
                  <a:lnTo>
                    <a:pt x="453" y="575"/>
                  </a:lnTo>
                  <a:lnTo>
                    <a:pt x="455" y="551"/>
                  </a:lnTo>
                  <a:lnTo>
                    <a:pt x="458" y="487"/>
                  </a:lnTo>
                  <a:lnTo>
                    <a:pt x="460" y="432"/>
                  </a:lnTo>
                  <a:lnTo>
                    <a:pt x="462" y="419"/>
                  </a:lnTo>
                  <a:lnTo>
                    <a:pt x="466" y="419"/>
                  </a:lnTo>
                  <a:lnTo>
                    <a:pt x="468" y="395"/>
                  </a:lnTo>
                  <a:lnTo>
                    <a:pt x="471" y="349"/>
                  </a:lnTo>
                  <a:lnTo>
                    <a:pt x="473" y="313"/>
                  </a:lnTo>
                  <a:lnTo>
                    <a:pt x="477" y="289"/>
                  </a:lnTo>
                  <a:lnTo>
                    <a:pt x="479" y="261"/>
                  </a:lnTo>
                  <a:lnTo>
                    <a:pt x="481" y="222"/>
                  </a:lnTo>
                  <a:lnTo>
                    <a:pt x="484" y="188"/>
                  </a:lnTo>
                  <a:lnTo>
                    <a:pt x="487" y="168"/>
                  </a:lnTo>
                  <a:lnTo>
                    <a:pt x="490" y="155"/>
                  </a:lnTo>
                  <a:lnTo>
                    <a:pt x="492" y="138"/>
                  </a:lnTo>
                  <a:lnTo>
                    <a:pt x="494" y="125"/>
                  </a:lnTo>
                  <a:lnTo>
                    <a:pt x="497" y="120"/>
                  </a:lnTo>
                  <a:lnTo>
                    <a:pt x="500" y="118"/>
                  </a:lnTo>
                  <a:lnTo>
                    <a:pt x="503" y="114"/>
                  </a:lnTo>
                  <a:lnTo>
                    <a:pt x="505" y="122"/>
                  </a:lnTo>
                  <a:lnTo>
                    <a:pt x="508" y="145"/>
                  </a:lnTo>
                  <a:lnTo>
                    <a:pt x="511" y="173"/>
                  </a:lnTo>
                  <a:lnTo>
                    <a:pt x="513" y="191"/>
                  </a:lnTo>
                  <a:lnTo>
                    <a:pt x="516" y="208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46" name="Freeform 38"/>
            <p:cNvSpPr>
              <a:spLocks/>
            </p:cNvSpPr>
            <p:nvPr/>
          </p:nvSpPr>
          <p:spPr bwMode="auto">
            <a:xfrm>
              <a:off x="2696" y="3516"/>
              <a:ext cx="258" cy="328"/>
            </a:xfrm>
            <a:custGeom>
              <a:avLst/>
              <a:gdLst>
                <a:gd name="T0" fmla="*/ 8 w 515"/>
                <a:gd name="T1" fmla="*/ 423 h 986"/>
                <a:gd name="T2" fmla="*/ 19 w 515"/>
                <a:gd name="T3" fmla="*/ 616 h 986"/>
                <a:gd name="T4" fmla="*/ 28 w 515"/>
                <a:gd name="T5" fmla="*/ 756 h 986"/>
                <a:gd name="T6" fmla="*/ 39 w 515"/>
                <a:gd name="T7" fmla="*/ 801 h 986"/>
                <a:gd name="T8" fmla="*/ 50 w 515"/>
                <a:gd name="T9" fmla="*/ 805 h 986"/>
                <a:gd name="T10" fmla="*/ 61 w 515"/>
                <a:gd name="T11" fmla="*/ 723 h 986"/>
                <a:gd name="T12" fmla="*/ 71 w 515"/>
                <a:gd name="T13" fmla="*/ 547 h 986"/>
                <a:gd name="T14" fmla="*/ 82 w 515"/>
                <a:gd name="T15" fmla="*/ 388 h 986"/>
                <a:gd name="T16" fmla="*/ 93 w 515"/>
                <a:gd name="T17" fmla="*/ 267 h 986"/>
                <a:gd name="T18" fmla="*/ 103 w 515"/>
                <a:gd name="T19" fmla="*/ 198 h 986"/>
                <a:gd name="T20" fmla="*/ 114 w 515"/>
                <a:gd name="T21" fmla="*/ 168 h 986"/>
                <a:gd name="T22" fmla="*/ 124 w 515"/>
                <a:gd name="T23" fmla="*/ 154 h 986"/>
                <a:gd name="T24" fmla="*/ 134 w 515"/>
                <a:gd name="T25" fmla="*/ 155 h 986"/>
                <a:gd name="T26" fmla="*/ 145 w 515"/>
                <a:gd name="T27" fmla="*/ 193 h 986"/>
                <a:gd name="T28" fmla="*/ 156 w 515"/>
                <a:gd name="T29" fmla="*/ 298 h 986"/>
                <a:gd name="T30" fmla="*/ 166 w 515"/>
                <a:gd name="T31" fmla="*/ 470 h 986"/>
                <a:gd name="T32" fmla="*/ 177 w 515"/>
                <a:gd name="T33" fmla="*/ 673 h 986"/>
                <a:gd name="T34" fmla="*/ 188 w 515"/>
                <a:gd name="T35" fmla="*/ 857 h 986"/>
                <a:gd name="T36" fmla="*/ 199 w 515"/>
                <a:gd name="T37" fmla="*/ 982 h 986"/>
                <a:gd name="T38" fmla="*/ 209 w 515"/>
                <a:gd name="T39" fmla="*/ 981 h 986"/>
                <a:gd name="T40" fmla="*/ 219 w 515"/>
                <a:gd name="T41" fmla="*/ 917 h 986"/>
                <a:gd name="T42" fmla="*/ 230 w 515"/>
                <a:gd name="T43" fmla="*/ 729 h 986"/>
                <a:gd name="T44" fmla="*/ 240 w 515"/>
                <a:gd name="T45" fmla="*/ 531 h 986"/>
                <a:gd name="T46" fmla="*/ 251 w 515"/>
                <a:gd name="T47" fmla="*/ 364 h 986"/>
                <a:gd name="T48" fmla="*/ 262 w 515"/>
                <a:gd name="T49" fmla="*/ 325 h 986"/>
                <a:gd name="T50" fmla="*/ 272 w 515"/>
                <a:gd name="T51" fmla="*/ 279 h 986"/>
                <a:gd name="T52" fmla="*/ 283 w 515"/>
                <a:gd name="T53" fmla="*/ 380 h 986"/>
                <a:gd name="T54" fmla="*/ 294 w 515"/>
                <a:gd name="T55" fmla="*/ 456 h 986"/>
                <a:gd name="T56" fmla="*/ 305 w 515"/>
                <a:gd name="T57" fmla="*/ 493 h 986"/>
                <a:gd name="T58" fmla="*/ 314 w 515"/>
                <a:gd name="T59" fmla="*/ 625 h 986"/>
                <a:gd name="T60" fmla="*/ 325 w 515"/>
                <a:gd name="T61" fmla="*/ 677 h 986"/>
                <a:gd name="T62" fmla="*/ 335 w 515"/>
                <a:gd name="T63" fmla="*/ 726 h 986"/>
                <a:gd name="T64" fmla="*/ 346 w 515"/>
                <a:gd name="T65" fmla="*/ 780 h 986"/>
                <a:gd name="T66" fmla="*/ 357 w 515"/>
                <a:gd name="T67" fmla="*/ 791 h 986"/>
                <a:gd name="T68" fmla="*/ 368 w 515"/>
                <a:gd name="T69" fmla="*/ 784 h 986"/>
                <a:gd name="T70" fmla="*/ 378 w 515"/>
                <a:gd name="T71" fmla="*/ 602 h 986"/>
                <a:gd name="T72" fmla="*/ 389 w 515"/>
                <a:gd name="T73" fmla="*/ 455 h 986"/>
                <a:gd name="T74" fmla="*/ 400 w 515"/>
                <a:gd name="T75" fmla="*/ 205 h 986"/>
                <a:gd name="T76" fmla="*/ 409 w 515"/>
                <a:gd name="T77" fmla="*/ 74 h 986"/>
                <a:gd name="T78" fmla="*/ 420 w 515"/>
                <a:gd name="T79" fmla="*/ 17 h 986"/>
                <a:gd name="T80" fmla="*/ 431 w 515"/>
                <a:gd name="T81" fmla="*/ 39 h 986"/>
                <a:gd name="T82" fmla="*/ 441 w 515"/>
                <a:gd name="T83" fmla="*/ 171 h 986"/>
                <a:gd name="T84" fmla="*/ 452 w 515"/>
                <a:gd name="T85" fmla="*/ 414 h 986"/>
                <a:gd name="T86" fmla="*/ 463 w 515"/>
                <a:gd name="T87" fmla="*/ 542 h 986"/>
                <a:gd name="T88" fmla="*/ 474 w 515"/>
                <a:gd name="T89" fmla="*/ 671 h 986"/>
                <a:gd name="T90" fmla="*/ 484 w 515"/>
                <a:gd name="T91" fmla="*/ 724 h 986"/>
                <a:gd name="T92" fmla="*/ 495 w 515"/>
                <a:gd name="T93" fmla="*/ 746 h 986"/>
                <a:gd name="T94" fmla="*/ 505 w 515"/>
                <a:gd name="T95" fmla="*/ 719 h 986"/>
                <a:gd name="T96" fmla="*/ 515 w 515"/>
                <a:gd name="T97" fmla="*/ 67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986">
                  <a:moveTo>
                    <a:pt x="0" y="277"/>
                  </a:moveTo>
                  <a:lnTo>
                    <a:pt x="2" y="320"/>
                  </a:lnTo>
                  <a:lnTo>
                    <a:pt x="5" y="377"/>
                  </a:lnTo>
                  <a:lnTo>
                    <a:pt x="8" y="423"/>
                  </a:lnTo>
                  <a:lnTo>
                    <a:pt x="11" y="448"/>
                  </a:lnTo>
                  <a:lnTo>
                    <a:pt x="13" y="482"/>
                  </a:lnTo>
                  <a:lnTo>
                    <a:pt x="15" y="546"/>
                  </a:lnTo>
                  <a:lnTo>
                    <a:pt x="19" y="616"/>
                  </a:lnTo>
                  <a:lnTo>
                    <a:pt x="21" y="658"/>
                  </a:lnTo>
                  <a:lnTo>
                    <a:pt x="24" y="673"/>
                  </a:lnTo>
                  <a:lnTo>
                    <a:pt x="26" y="700"/>
                  </a:lnTo>
                  <a:lnTo>
                    <a:pt x="28" y="756"/>
                  </a:lnTo>
                  <a:lnTo>
                    <a:pt x="32" y="810"/>
                  </a:lnTo>
                  <a:lnTo>
                    <a:pt x="34" y="823"/>
                  </a:lnTo>
                  <a:lnTo>
                    <a:pt x="37" y="807"/>
                  </a:lnTo>
                  <a:lnTo>
                    <a:pt x="39" y="801"/>
                  </a:lnTo>
                  <a:lnTo>
                    <a:pt x="43" y="821"/>
                  </a:lnTo>
                  <a:lnTo>
                    <a:pt x="45" y="840"/>
                  </a:lnTo>
                  <a:lnTo>
                    <a:pt x="47" y="833"/>
                  </a:lnTo>
                  <a:lnTo>
                    <a:pt x="50" y="805"/>
                  </a:lnTo>
                  <a:lnTo>
                    <a:pt x="52" y="779"/>
                  </a:lnTo>
                  <a:lnTo>
                    <a:pt x="56" y="765"/>
                  </a:lnTo>
                  <a:lnTo>
                    <a:pt x="58" y="750"/>
                  </a:lnTo>
                  <a:lnTo>
                    <a:pt x="61" y="723"/>
                  </a:lnTo>
                  <a:lnTo>
                    <a:pt x="63" y="681"/>
                  </a:lnTo>
                  <a:lnTo>
                    <a:pt x="66" y="632"/>
                  </a:lnTo>
                  <a:lnTo>
                    <a:pt x="69" y="586"/>
                  </a:lnTo>
                  <a:lnTo>
                    <a:pt x="71" y="547"/>
                  </a:lnTo>
                  <a:lnTo>
                    <a:pt x="74" y="510"/>
                  </a:lnTo>
                  <a:lnTo>
                    <a:pt x="76" y="469"/>
                  </a:lnTo>
                  <a:lnTo>
                    <a:pt x="80" y="423"/>
                  </a:lnTo>
                  <a:lnTo>
                    <a:pt x="82" y="388"/>
                  </a:lnTo>
                  <a:lnTo>
                    <a:pt x="84" y="374"/>
                  </a:lnTo>
                  <a:lnTo>
                    <a:pt x="87" y="363"/>
                  </a:lnTo>
                  <a:lnTo>
                    <a:pt x="90" y="327"/>
                  </a:lnTo>
                  <a:lnTo>
                    <a:pt x="93" y="267"/>
                  </a:lnTo>
                  <a:lnTo>
                    <a:pt x="95" y="219"/>
                  </a:lnTo>
                  <a:lnTo>
                    <a:pt x="97" y="205"/>
                  </a:lnTo>
                  <a:lnTo>
                    <a:pt x="100" y="207"/>
                  </a:lnTo>
                  <a:lnTo>
                    <a:pt x="103" y="198"/>
                  </a:lnTo>
                  <a:lnTo>
                    <a:pt x="106" y="175"/>
                  </a:lnTo>
                  <a:lnTo>
                    <a:pt x="108" y="161"/>
                  </a:lnTo>
                  <a:lnTo>
                    <a:pt x="111" y="166"/>
                  </a:lnTo>
                  <a:lnTo>
                    <a:pt x="114" y="168"/>
                  </a:lnTo>
                  <a:lnTo>
                    <a:pt x="116" y="154"/>
                  </a:lnTo>
                  <a:lnTo>
                    <a:pt x="119" y="139"/>
                  </a:lnTo>
                  <a:lnTo>
                    <a:pt x="121" y="143"/>
                  </a:lnTo>
                  <a:lnTo>
                    <a:pt x="124" y="154"/>
                  </a:lnTo>
                  <a:lnTo>
                    <a:pt x="127" y="143"/>
                  </a:lnTo>
                  <a:lnTo>
                    <a:pt x="130" y="122"/>
                  </a:lnTo>
                  <a:lnTo>
                    <a:pt x="132" y="123"/>
                  </a:lnTo>
                  <a:lnTo>
                    <a:pt x="134" y="155"/>
                  </a:lnTo>
                  <a:lnTo>
                    <a:pt x="138" y="187"/>
                  </a:lnTo>
                  <a:lnTo>
                    <a:pt x="140" y="191"/>
                  </a:lnTo>
                  <a:lnTo>
                    <a:pt x="143" y="182"/>
                  </a:lnTo>
                  <a:lnTo>
                    <a:pt x="145" y="193"/>
                  </a:lnTo>
                  <a:lnTo>
                    <a:pt x="147" y="224"/>
                  </a:lnTo>
                  <a:lnTo>
                    <a:pt x="151" y="252"/>
                  </a:lnTo>
                  <a:lnTo>
                    <a:pt x="153" y="268"/>
                  </a:lnTo>
                  <a:lnTo>
                    <a:pt x="156" y="298"/>
                  </a:lnTo>
                  <a:lnTo>
                    <a:pt x="158" y="349"/>
                  </a:lnTo>
                  <a:lnTo>
                    <a:pt x="162" y="404"/>
                  </a:lnTo>
                  <a:lnTo>
                    <a:pt x="164" y="441"/>
                  </a:lnTo>
                  <a:lnTo>
                    <a:pt x="166" y="470"/>
                  </a:lnTo>
                  <a:lnTo>
                    <a:pt x="169" y="519"/>
                  </a:lnTo>
                  <a:lnTo>
                    <a:pt x="171" y="581"/>
                  </a:lnTo>
                  <a:lnTo>
                    <a:pt x="175" y="635"/>
                  </a:lnTo>
                  <a:lnTo>
                    <a:pt x="177" y="673"/>
                  </a:lnTo>
                  <a:lnTo>
                    <a:pt x="180" y="715"/>
                  </a:lnTo>
                  <a:lnTo>
                    <a:pt x="182" y="771"/>
                  </a:lnTo>
                  <a:lnTo>
                    <a:pt x="186" y="824"/>
                  </a:lnTo>
                  <a:lnTo>
                    <a:pt x="188" y="857"/>
                  </a:lnTo>
                  <a:lnTo>
                    <a:pt x="190" y="883"/>
                  </a:lnTo>
                  <a:lnTo>
                    <a:pt x="193" y="917"/>
                  </a:lnTo>
                  <a:lnTo>
                    <a:pt x="195" y="958"/>
                  </a:lnTo>
                  <a:lnTo>
                    <a:pt x="199" y="982"/>
                  </a:lnTo>
                  <a:lnTo>
                    <a:pt x="201" y="986"/>
                  </a:lnTo>
                  <a:lnTo>
                    <a:pt x="203" y="983"/>
                  </a:lnTo>
                  <a:lnTo>
                    <a:pt x="206" y="986"/>
                  </a:lnTo>
                  <a:lnTo>
                    <a:pt x="209" y="981"/>
                  </a:lnTo>
                  <a:lnTo>
                    <a:pt x="212" y="960"/>
                  </a:lnTo>
                  <a:lnTo>
                    <a:pt x="214" y="941"/>
                  </a:lnTo>
                  <a:lnTo>
                    <a:pt x="216" y="934"/>
                  </a:lnTo>
                  <a:lnTo>
                    <a:pt x="219" y="917"/>
                  </a:lnTo>
                  <a:lnTo>
                    <a:pt x="222" y="872"/>
                  </a:lnTo>
                  <a:lnTo>
                    <a:pt x="225" y="810"/>
                  </a:lnTo>
                  <a:lnTo>
                    <a:pt x="227" y="759"/>
                  </a:lnTo>
                  <a:lnTo>
                    <a:pt x="230" y="729"/>
                  </a:lnTo>
                  <a:lnTo>
                    <a:pt x="233" y="694"/>
                  </a:lnTo>
                  <a:lnTo>
                    <a:pt x="236" y="632"/>
                  </a:lnTo>
                  <a:lnTo>
                    <a:pt x="238" y="568"/>
                  </a:lnTo>
                  <a:lnTo>
                    <a:pt x="240" y="531"/>
                  </a:lnTo>
                  <a:lnTo>
                    <a:pt x="243" y="510"/>
                  </a:lnTo>
                  <a:lnTo>
                    <a:pt x="246" y="471"/>
                  </a:lnTo>
                  <a:lnTo>
                    <a:pt x="249" y="414"/>
                  </a:lnTo>
                  <a:lnTo>
                    <a:pt x="251" y="364"/>
                  </a:lnTo>
                  <a:lnTo>
                    <a:pt x="253" y="346"/>
                  </a:lnTo>
                  <a:lnTo>
                    <a:pt x="257" y="346"/>
                  </a:lnTo>
                  <a:lnTo>
                    <a:pt x="259" y="340"/>
                  </a:lnTo>
                  <a:lnTo>
                    <a:pt x="262" y="325"/>
                  </a:lnTo>
                  <a:lnTo>
                    <a:pt x="264" y="316"/>
                  </a:lnTo>
                  <a:lnTo>
                    <a:pt x="266" y="309"/>
                  </a:lnTo>
                  <a:lnTo>
                    <a:pt x="270" y="294"/>
                  </a:lnTo>
                  <a:lnTo>
                    <a:pt x="272" y="279"/>
                  </a:lnTo>
                  <a:lnTo>
                    <a:pt x="275" y="290"/>
                  </a:lnTo>
                  <a:lnTo>
                    <a:pt x="277" y="331"/>
                  </a:lnTo>
                  <a:lnTo>
                    <a:pt x="281" y="371"/>
                  </a:lnTo>
                  <a:lnTo>
                    <a:pt x="283" y="380"/>
                  </a:lnTo>
                  <a:lnTo>
                    <a:pt x="286" y="371"/>
                  </a:lnTo>
                  <a:lnTo>
                    <a:pt x="288" y="378"/>
                  </a:lnTo>
                  <a:lnTo>
                    <a:pt x="290" y="414"/>
                  </a:lnTo>
                  <a:lnTo>
                    <a:pt x="294" y="456"/>
                  </a:lnTo>
                  <a:lnTo>
                    <a:pt x="296" y="483"/>
                  </a:lnTo>
                  <a:lnTo>
                    <a:pt x="299" y="488"/>
                  </a:lnTo>
                  <a:lnTo>
                    <a:pt x="301" y="487"/>
                  </a:lnTo>
                  <a:lnTo>
                    <a:pt x="305" y="493"/>
                  </a:lnTo>
                  <a:lnTo>
                    <a:pt x="307" y="520"/>
                  </a:lnTo>
                  <a:lnTo>
                    <a:pt x="309" y="567"/>
                  </a:lnTo>
                  <a:lnTo>
                    <a:pt x="312" y="613"/>
                  </a:lnTo>
                  <a:lnTo>
                    <a:pt x="314" y="625"/>
                  </a:lnTo>
                  <a:lnTo>
                    <a:pt x="318" y="604"/>
                  </a:lnTo>
                  <a:lnTo>
                    <a:pt x="320" y="590"/>
                  </a:lnTo>
                  <a:lnTo>
                    <a:pt x="322" y="620"/>
                  </a:lnTo>
                  <a:lnTo>
                    <a:pt x="325" y="677"/>
                  </a:lnTo>
                  <a:lnTo>
                    <a:pt x="328" y="711"/>
                  </a:lnTo>
                  <a:lnTo>
                    <a:pt x="331" y="706"/>
                  </a:lnTo>
                  <a:lnTo>
                    <a:pt x="333" y="699"/>
                  </a:lnTo>
                  <a:lnTo>
                    <a:pt x="335" y="726"/>
                  </a:lnTo>
                  <a:lnTo>
                    <a:pt x="338" y="769"/>
                  </a:lnTo>
                  <a:lnTo>
                    <a:pt x="341" y="789"/>
                  </a:lnTo>
                  <a:lnTo>
                    <a:pt x="344" y="782"/>
                  </a:lnTo>
                  <a:lnTo>
                    <a:pt x="346" y="780"/>
                  </a:lnTo>
                  <a:lnTo>
                    <a:pt x="349" y="806"/>
                  </a:lnTo>
                  <a:lnTo>
                    <a:pt x="352" y="833"/>
                  </a:lnTo>
                  <a:lnTo>
                    <a:pt x="355" y="824"/>
                  </a:lnTo>
                  <a:lnTo>
                    <a:pt x="357" y="791"/>
                  </a:lnTo>
                  <a:lnTo>
                    <a:pt x="359" y="768"/>
                  </a:lnTo>
                  <a:lnTo>
                    <a:pt x="362" y="773"/>
                  </a:lnTo>
                  <a:lnTo>
                    <a:pt x="365" y="787"/>
                  </a:lnTo>
                  <a:lnTo>
                    <a:pt x="368" y="784"/>
                  </a:lnTo>
                  <a:lnTo>
                    <a:pt x="370" y="760"/>
                  </a:lnTo>
                  <a:lnTo>
                    <a:pt x="372" y="719"/>
                  </a:lnTo>
                  <a:lnTo>
                    <a:pt x="376" y="664"/>
                  </a:lnTo>
                  <a:lnTo>
                    <a:pt x="378" y="602"/>
                  </a:lnTo>
                  <a:lnTo>
                    <a:pt x="381" y="552"/>
                  </a:lnTo>
                  <a:lnTo>
                    <a:pt x="383" y="523"/>
                  </a:lnTo>
                  <a:lnTo>
                    <a:pt x="385" y="498"/>
                  </a:lnTo>
                  <a:lnTo>
                    <a:pt x="389" y="455"/>
                  </a:lnTo>
                  <a:lnTo>
                    <a:pt x="391" y="386"/>
                  </a:lnTo>
                  <a:lnTo>
                    <a:pt x="394" y="314"/>
                  </a:lnTo>
                  <a:lnTo>
                    <a:pt x="396" y="254"/>
                  </a:lnTo>
                  <a:lnTo>
                    <a:pt x="400" y="205"/>
                  </a:lnTo>
                  <a:lnTo>
                    <a:pt x="402" y="159"/>
                  </a:lnTo>
                  <a:lnTo>
                    <a:pt x="405" y="123"/>
                  </a:lnTo>
                  <a:lnTo>
                    <a:pt x="407" y="100"/>
                  </a:lnTo>
                  <a:lnTo>
                    <a:pt x="409" y="74"/>
                  </a:lnTo>
                  <a:lnTo>
                    <a:pt x="413" y="40"/>
                  </a:lnTo>
                  <a:lnTo>
                    <a:pt x="415" y="7"/>
                  </a:lnTo>
                  <a:lnTo>
                    <a:pt x="418" y="0"/>
                  </a:lnTo>
                  <a:lnTo>
                    <a:pt x="420" y="17"/>
                  </a:lnTo>
                  <a:lnTo>
                    <a:pt x="424" y="30"/>
                  </a:lnTo>
                  <a:lnTo>
                    <a:pt x="426" y="22"/>
                  </a:lnTo>
                  <a:lnTo>
                    <a:pt x="428" y="16"/>
                  </a:lnTo>
                  <a:lnTo>
                    <a:pt x="431" y="39"/>
                  </a:lnTo>
                  <a:lnTo>
                    <a:pt x="433" y="85"/>
                  </a:lnTo>
                  <a:lnTo>
                    <a:pt x="437" y="123"/>
                  </a:lnTo>
                  <a:lnTo>
                    <a:pt x="439" y="145"/>
                  </a:lnTo>
                  <a:lnTo>
                    <a:pt x="441" y="171"/>
                  </a:lnTo>
                  <a:lnTo>
                    <a:pt x="444" y="226"/>
                  </a:lnTo>
                  <a:lnTo>
                    <a:pt x="447" y="303"/>
                  </a:lnTo>
                  <a:lnTo>
                    <a:pt x="450" y="371"/>
                  </a:lnTo>
                  <a:lnTo>
                    <a:pt x="452" y="414"/>
                  </a:lnTo>
                  <a:lnTo>
                    <a:pt x="455" y="442"/>
                  </a:lnTo>
                  <a:lnTo>
                    <a:pt x="457" y="470"/>
                  </a:lnTo>
                  <a:lnTo>
                    <a:pt x="460" y="503"/>
                  </a:lnTo>
                  <a:lnTo>
                    <a:pt x="463" y="542"/>
                  </a:lnTo>
                  <a:lnTo>
                    <a:pt x="465" y="581"/>
                  </a:lnTo>
                  <a:lnTo>
                    <a:pt x="468" y="620"/>
                  </a:lnTo>
                  <a:lnTo>
                    <a:pt x="471" y="650"/>
                  </a:lnTo>
                  <a:lnTo>
                    <a:pt x="474" y="671"/>
                  </a:lnTo>
                  <a:lnTo>
                    <a:pt x="476" y="685"/>
                  </a:lnTo>
                  <a:lnTo>
                    <a:pt x="478" y="699"/>
                  </a:lnTo>
                  <a:lnTo>
                    <a:pt x="481" y="713"/>
                  </a:lnTo>
                  <a:lnTo>
                    <a:pt x="484" y="724"/>
                  </a:lnTo>
                  <a:lnTo>
                    <a:pt x="487" y="729"/>
                  </a:lnTo>
                  <a:lnTo>
                    <a:pt x="489" y="733"/>
                  </a:lnTo>
                  <a:lnTo>
                    <a:pt x="491" y="738"/>
                  </a:lnTo>
                  <a:lnTo>
                    <a:pt x="495" y="746"/>
                  </a:lnTo>
                  <a:lnTo>
                    <a:pt x="497" y="750"/>
                  </a:lnTo>
                  <a:lnTo>
                    <a:pt x="500" y="746"/>
                  </a:lnTo>
                  <a:lnTo>
                    <a:pt x="502" y="736"/>
                  </a:lnTo>
                  <a:lnTo>
                    <a:pt x="505" y="719"/>
                  </a:lnTo>
                  <a:lnTo>
                    <a:pt x="508" y="705"/>
                  </a:lnTo>
                  <a:lnTo>
                    <a:pt x="510" y="697"/>
                  </a:lnTo>
                  <a:lnTo>
                    <a:pt x="513" y="688"/>
                  </a:lnTo>
                  <a:lnTo>
                    <a:pt x="515" y="676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47" name="Freeform 39"/>
            <p:cNvSpPr>
              <a:spLocks/>
            </p:cNvSpPr>
            <p:nvPr/>
          </p:nvSpPr>
          <p:spPr bwMode="auto">
            <a:xfrm>
              <a:off x="2954" y="3532"/>
              <a:ext cx="258" cy="334"/>
            </a:xfrm>
            <a:custGeom>
              <a:avLst/>
              <a:gdLst>
                <a:gd name="T0" fmla="*/ 9 w 517"/>
                <a:gd name="T1" fmla="*/ 605 h 1003"/>
                <a:gd name="T2" fmla="*/ 19 w 517"/>
                <a:gd name="T3" fmla="*/ 453 h 1003"/>
                <a:gd name="T4" fmla="*/ 30 w 517"/>
                <a:gd name="T5" fmla="*/ 372 h 1003"/>
                <a:gd name="T6" fmla="*/ 41 w 517"/>
                <a:gd name="T7" fmla="*/ 277 h 1003"/>
                <a:gd name="T8" fmla="*/ 51 w 517"/>
                <a:gd name="T9" fmla="*/ 182 h 1003"/>
                <a:gd name="T10" fmla="*/ 62 w 517"/>
                <a:gd name="T11" fmla="*/ 159 h 1003"/>
                <a:gd name="T12" fmla="*/ 72 w 517"/>
                <a:gd name="T13" fmla="*/ 245 h 1003"/>
                <a:gd name="T14" fmla="*/ 82 w 517"/>
                <a:gd name="T15" fmla="*/ 412 h 1003"/>
                <a:gd name="T16" fmla="*/ 93 w 517"/>
                <a:gd name="T17" fmla="*/ 652 h 1003"/>
                <a:gd name="T18" fmla="*/ 104 w 517"/>
                <a:gd name="T19" fmla="*/ 858 h 1003"/>
                <a:gd name="T20" fmla="*/ 114 w 517"/>
                <a:gd name="T21" fmla="*/ 989 h 1003"/>
                <a:gd name="T22" fmla="*/ 125 w 517"/>
                <a:gd name="T23" fmla="*/ 988 h 1003"/>
                <a:gd name="T24" fmla="*/ 136 w 517"/>
                <a:gd name="T25" fmla="*/ 923 h 1003"/>
                <a:gd name="T26" fmla="*/ 147 w 517"/>
                <a:gd name="T27" fmla="*/ 735 h 1003"/>
                <a:gd name="T28" fmla="*/ 157 w 517"/>
                <a:gd name="T29" fmla="*/ 550 h 1003"/>
                <a:gd name="T30" fmla="*/ 167 w 517"/>
                <a:gd name="T31" fmla="*/ 379 h 1003"/>
                <a:gd name="T32" fmla="*/ 178 w 517"/>
                <a:gd name="T33" fmla="*/ 269 h 1003"/>
                <a:gd name="T34" fmla="*/ 188 w 517"/>
                <a:gd name="T35" fmla="*/ 195 h 1003"/>
                <a:gd name="T36" fmla="*/ 199 w 517"/>
                <a:gd name="T37" fmla="*/ 168 h 1003"/>
                <a:gd name="T38" fmla="*/ 210 w 517"/>
                <a:gd name="T39" fmla="*/ 214 h 1003"/>
                <a:gd name="T40" fmla="*/ 220 w 517"/>
                <a:gd name="T41" fmla="*/ 182 h 1003"/>
                <a:gd name="T42" fmla="*/ 231 w 517"/>
                <a:gd name="T43" fmla="*/ 241 h 1003"/>
                <a:gd name="T44" fmla="*/ 242 w 517"/>
                <a:gd name="T45" fmla="*/ 377 h 1003"/>
                <a:gd name="T46" fmla="*/ 253 w 517"/>
                <a:gd name="T47" fmla="*/ 561 h 1003"/>
                <a:gd name="T48" fmla="*/ 262 w 517"/>
                <a:gd name="T49" fmla="*/ 642 h 1003"/>
                <a:gd name="T50" fmla="*/ 273 w 517"/>
                <a:gd name="T51" fmla="*/ 683 h 1003"/>
                <a:gd name="T52" fmla="*/ 284 w 517"/>
                <a:gd name="T53" fmla="*/ 638 h 1003"/>
                <a:gd name="T54" fmla="*/ 294 w 517"/>
                <a:gd name="T55" fmla="*/ 524 h 1003"/>
                <a:gd name="T56" fmla="*/ 305 w 517"/>
                <a:gd name="T57" fmla="*/ 333 h 1003"/>
                <a:gd name="T58" fmla="*/ 316 w 517"/>
                <a:gd name="T59" fmla="*/ 117 h 1003"/>
                <a:gd name="T60" fmla="*/ 326 w 517"/>
                <a:gd name="T61" fmla="*/ 3 h 1003"/>
                <a:gd name="T62" fmla="*/ 337 w 517"/>
                <a:gd name="T63" fmla="*/ 35 h 1003"/>
                <a:gd name="T64" fmla="*/ 348 w 517"/>
                <a:gd name="T65" fmla="*/ 121 h 1003"/>
                <a:gd name="T66" fmla="*/ 357 w 517"/>
                <a:gd name="T67" fmla="*/ 289 h 1003"/>
                <a:gd name="T68" fmla="*/ 368 w 517"/>
                <a:gd name="T69" fmla="*/ 527 h 1003"/>
                <a:gd name="T70" fmla="*/ 379 w 517"/>
                <a:gd name="T71" fmla="*/ 658 h 1003"/>
                <a:gd name="T72" fmla="*/ 389 w 517"/>
                <a:gd name="T73" fmla="*/ 789 h 1003"/>
                <a:gd name="T74" fmla="*/ 400 w 517"/>
                <a:gd name="T75" fmla="*/ 849 h 1003"/>
                <a:gd name="T76" fmla="*/ 411 w 517"/>
                <a:gd name="T77" fmla="*/ 855 h 1003"/>
                <a:gd name="T78" fmla="*/ 422 w 517"/>
                <a:gd name="T79" fmla="*/ 827 h 1003"/>
                <a:gd name="T80" fmla="*/ 432 w 517"/>
                <a:gd name="T81" fmla="*/ 753 h 1003"/>
                <a:gd name="T82" fmla="*/ 443 w 517"/>
                <a:gd name="T83" fmla="*/ 633 h 1003"/>
                <a:gd name="T84" fmla="*/ 453 w 517"/>
                <a:gd name="T85" fmla="*/ 538 h 1003"/>
                <a:gd name="T86" fmla="*/ 463 w 517"/>
                <a:gd name="T87" fmla="*/ 399 h 1003"/>
                <a:gd name="T88" fmla="*/ 474 w 517"/>
                <a:gd name="T89" fmla="*/ 214 h 1003"/>
                <a:gd name="T90" fmla="*/ 485 w 517"/>
                <a:gd name="T91" fmla="*/ 154 h 1003"/>
                <a:gd name="T92" fmla="*/ 495 w 517"/>
                <a:gd name="T93" fmla="*/ 256 h 1003"/>
                <a:gd name="T94" fmla="*/ 506 w 517"/>
                <a:gd name="T95" fmla="*/ 385 h 1003"/>
                <a:gd name="T96" fmla="*/ 517 w 517"/>
                <a:gd name="T97" fmla="*/ 605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1003">
                  <a:moveTo>
                    <a:pt x="0" y="628"/>
                  </a:moveTo>
                  <a:lnTo>
                    <a:pt x="4" y="614"/>
                  </a:lnTo>
                  <a:lnTo>
                    <a:pt x="6" y="607"/>
                  </a:lnTo>
                  <a:lnTo>
                    <a:pt x="9" y="605"/>
                  </a:lnTo>
                  <a:lnTo>
                    <a:pt x="11" y="584"/>
                  </a:lnTo>
                  <a:lnTo>
                    <a:pt x="15" y="535"/>
                  </a:lnTo>
                  <a:lnTo>
                    <a:pt x="17" y="480"/>
                  </a:lnTo>
                  <a:lnTo>
                    <a:pt x="19" y="453"/>
                  </a:lnTo>
                  <a:lnTo>
                    <a:pt x="22" y="460"/>
                  </a:lnTo>
                  <a:lnTo>
                    <a:pt x="24" y="466"/>
                  </a:lnTo>
                  <a:lnTo>
                    <a:pt x="28" y="432"/>
                  </a:lnTo>
                  <a:lnTo>
                    <a:pt x="30" y="372"/>
                  </a:lnTo>
                  <a:lnTo>
                    <a:pt x="32" y="326"/>
                  </a:lnTo>
                  <a:lnTo>
                    <a:pt x="35" y="310"/>
                  </a:lnTo>
                  <a:lnTo>
                    <a:pt x="38" y="302"/>
                  </a:lnTo>
                  <a:lnTo>
                    <a:pt x="41" y="277"/>
                  </a:lnTo>
                  <a:lnTo>
                    <a:pt x="43" y="236"/>
                  </a:lnTo>
                  <a:lnTo>
                    <a:pt x="45" y="205"/>
                  </a:lnTo>
                  <a:lnTo>
                    <a:pt x="48" y="191"/>
                  </a:lnTo>
                  <a:lnTo>
                    <a:pt x="51" y="182"/>
                  </a:lnTo>
                  <a:lnTo>
                    <a:pt x="54" y="168"/>
                  </a:lnTo>
                  <a:lnTo>
                    <a:pt x="56" y="158"/>
                  </a:lnTo>
                  <a:lnTo>
                    <a:pt x="59" y="157"/>
                  </a:lnTo>
                  <a:lnTo>
                    <a:pt x="62" y="159"/>
                  </a:lnTo>
                  <a:lnTo>
                    <a:pt x="65" y="162"/>
                  </a:lnTo>
                  <a:lnTo>
                    <a:pt x="67" y="173"/>
                  </a:lnTo>
                  <a:lnTo>
                    <a:pt x="69" y="203"/>
                  </a:lnTo>
                  <a:lnTo>
                    <a:pt x="72" y="245"/>
                  </a:lnTo>
                  <a:lnTo>
                    <a:pt x="75" y="286"/>
                  </a:lnTo>
                  <a:lnTo>
                    <a:pt x="78" y="320"/>
                  </a:lnTo>
                  <a:lnTo>
                    <a:pt x="80" y="360"/>
                  </a:lnTo>
                  <a:lnTo>
                    <a:pt x="82" y="412"/>
                  </a:lnTo>
                  <a:lnTo>
                    <a:pt x="86" y="471"/>
                  </a:lnTo>
                  <a:lnTo>
                    <a:pt x="88" y="528"/>
                  </a:lnTo>
                  <a:lnTo>
                    <a:pt x="91" y="588"/>
                  </a:lnTo>
                  <a:lnTo>
                    <a:pt x="93" y="652"/>
                  </a:lnTo>
                  <a:lnTo>
                    <a:pt x="95" y="712"/>
                  </a:lnTo>
                  <a:lnTo>
                    <a:pt x="99" y="761"/>
                  </a:lnTo>
                  <a:lnTo>
                    <a:pt x="101" y="804"/>
                  </a:lnTo>
                  <a:lnTo>
                    <a:pt x="104" y="858"/>
                  </a:lnTo>
                  <a:lnTo>
                    <a:pt x="106" y="919"/>
                  </a:lnTo>
                  <a:lnTo>
                    <a:pt x="110" y="967"/>
                  </a:lnTo>
                  <a:lnTo>
                    <a:pt x="112" y="988"/>
                  </a:lnTo>
                  <a:lnTo>
                    <a:pt x="114" y="989"/>
                  </a:lnTo>
                  <a:lnTo>
                    <a:pt x="117" y="993"/>
                  </a:lnTo>
                  <a:lnTo>
                    <a:pt x="119" y="1002"/>
                  </a:lnTo>
                  <a:lnTo>
                    <a:pt x="123" y="1003"/>
                  </a:lnTo>
                  <a:lnTo>
                    <a:pt x="125" y="988"/>
                  </a:lnTo>
                  <a:lnTo>
                    <a:pt x="128" y="969"/>
                  </a:lnTo>
                  <a:lnTo>
                    <a:pt x="130" y="958"/>
                  </a:lnTo>
                  <a:lnTo>
                    <a:pt x="134" y="949"/>
                  </a:lnTo>
                  <a:lnTo>
                    <a:pt x="136" y="923"/>
                  </a:lnTo>
                  <a:lnTo>
                    <a:pt x="138" y="877"/>
                  </a:lnTo>
                  <a:lnTo>
                    <a:pt x="141" y="826"/>
                  </a:lnTo>
                  <a:lnTo>
                    <a:pt x="143" y="781"/>
                  </a:lnTo>
                  <a:lnTo>
                    <a:pt x="147" y="735"/>
                  </a:lnTo>
                  <a:lnTo>
                    <a:pt x="149" y="681"/>
                  </a:lnTo>
                  <a:lnTo>
                    <a:pt x="151" y="625"/>
                  </a:lnTo>
                  <a:lnTo>
                    <a:pt x="154" y="582"/>
                  </a:lnTo>
                  <a:lnTo>
                    <a:pt x="157" y="550"/>
                  </a:lnTo>
                  <a:lnTo>
                    <a:pt x="160" y="515"/>
                  </a:lnTo>
                  <a:lnTo>
                    <a:pt x="162" y="467"/>
                  </a:lnTo>
                  <a:lnTo>
                    <a:pt x="164" y="416"/>
                  </a:lnTo>
                  <a:lnTo>
                    <a:pt x="167" y="379"/>
                  </a:lnTo>
                  <a:lnTo>
                    <a:pt x="170" y="358"/>
                  </a:lnTo>
                  <a:lnTo>
                    <a:pt x="173" y="337"/>
                  </a:lnTo>
                  <a:lnTo>
                    <a:pt x="175" y="303"/>
                  </a:lnTo>
                  <a:lnTo>
                    <a:pt x="178" y="269"/>
                  </a:lnTo>
                  <a:lnTo>
                    <a:pt x="181" y="245"/>
                  </a:lnTo>
                  <a:lnTo>
                    <a:pt x="184" y="231"/>
                  </a:lnTo>
                  <a:lnTo>
                    <a:pt x="186" y="214"/>
                  </a:lnTo>
                  <a:lnTo>
                    <a:pt x="188" y="195"/>
                  </a:lnTo>
                  <a:lnTo>
                    <a:pt x="191" y="185"/>
                  </a:lnTo>
                  <a:lnTo>
                    <a:pt x="194" y="187"/>
                  </a:lnTo>
                  <a:lnTo>
                    <a:pt x="197" y="187"/>
                  </a:lnTo>
                  <a:lnTo>
                    <a:pt x="199" y="168"/>
                  </a:lnTo>
                  <a:lnTo>
                    <a:pt x="201" y="144"/>
                  </a:lnTo>
                  <a:lnTo>
                    <a:pt x="205" y="148"/>
                  </a:lnTo>
                  <a:lnTo>
                    <a:pt x="207" y="183"/>
                  </a:lnTo>
                  <a:lnTo>
                    <a:pt x="210" y="214"/>
                  </a:lnTo>
                  <a:lnTo>
                    <a:pt x="212" y="203"/>
                  </a:lnTo>
                  <a:lnTo>
                    <a:pt x="214" y="163"/>
                  </a:lnTo>
                  <a:lnTo>
                    <a:pt x="218" y="148"/>
                  </a:lnTo>
                  <a:lnTo>
                    <a:pt x="220" y="182"/>
                  </a:lnTo>
                  <a:lnTo>
                    <a:pt x="223" y="232"/>
                  </a:lnTo>
                  <a:lnTo>
                    <a:pt x="225" y="250"/>
                  </a:lnTo>
                  <a:lnTo>
                    <a:pt x="229" y="236"/>
                  </a:lnTo>
                  <a:lnTo>
                    <a:pt x="231" y="241"/>
                  </a:lnTo>
                  <a:lnTo>
                    <a:pt x="234" y="293"/>
                  </a:lnTo>
                  <a:lnTo>
                    <a:pt x="236" y="360"/>
                  </a:lnTo>
                  <a:lnTo>
                    <a:pt x="238" y="388"/>
                  </a:lnTo>
                  <a:lnTo>
                    <a:pt x="242" y="377"/>
                  </a:lnTo>
                  <a:lnTo>
                    <a:pt x="244" y="380"/>
                  </a:lnTo>
                  <a:lnTo>
                    <a:pt x="247" y="434"/>
                  </a:lnTo>
                  <a:lnTo>
                    <a:pt x="249" y="513"/>
                  </a:lnTo>
                  <a:lnTo>
                    <a:pt x="253" y="561"/>
                  </a:lnTo>
                  <a:lnTo>
                    <a:pt x="255" y="561"/>
                  </a:lnTo>
                  <a:lnTo>
                    <a:pt x="257" y="554"/>
                  </a:lnTo>
                  <a:lnTo>
                    <a:pt x="260" y="582"/>
                  </a:lnTo>
                  <a:lnTo>
                    <a:pt x="262" y="642"/>
                  </a:lnTo>
                  <a:lnTo>
                    <a:pt x="266" y="694"/>
                  </a:lnTo>
                  <a:lnTo>
                    <a:pt x="268" y="707"/>
                  </a:lnTo>
                  <a:lnTo>
                    <a:pt x="270" y="693"/>
                  </a:lnTo>
                  <a:lnTo>
                    <a:pt x="273" y="683"/>
                  </a:lnTo>
                  <a:lnTo>
                    <a:pt x="276" y="689"/>
                  </a:lnTo>
                  <a:lnTo>
                    <a:pt x="279" y="693"/>
                  </a:lnTo>
                  <a:lnTo>
                    <a:pt x="281" y="675"/>
                  </a:lnTo>
                  <a:lnTo>
                    <a:pt x="284" y="638"/>
                  </a:lnTo>
                  <a:lnTo>
                    <a:pt x="286" y="606"/>
                  </a:lnTo>
                  <a:lnTo>
                    <a:pt x="289" y="589"/>
                  </a:lnTo>
                  <a:lnTo>
                    <a:pt x="292" y="569"/>
                  </a:lnTo>
                  <a:lnTo>
                    <a:pt x="294" y="524"/>
                  </a:lnTo>
                  <a:lnTo>
                    <a:pt x="297" y="459"/>
                  </a:lnTo>
                  <a:lnTo>
                    <a:pt x="300" y="402"/>
                  </a:lnTo>
                  <a:lnTo>
                    <a:pt x="303" y="366"/>
                  </a:lnTo>
                  <a:lnTo>
                    <a:pt x="305" y="333"/>
                  </a:lnTo>
                  <a:lnTo>
                    <a:pt x="307" y="277"/>
                  </a:lnTo>
                  <a:lnTo>
                    <a:pt x="310" y="201"/>
                  </a:lnTo>
                  <a:lnTo>
                    <a:pt x="313" y="141"/>
                  </a:lnTo>
                  <a:lnTo>
                    <a:pt x="316" y="117"/>
                  </a:lnTo>
                  <a:lnTo>
                    <a:pt x="318" y="109"/>
                  </a:lnTo>
                  <a:lnTo>
                    <a:pt x="320" y="84"/>
                  </a:lnTo>
                  <a:lnTo>
                    <a:pt x="324" y="39"/>
                  </a:lnTo>
                  <a:lnTo>
                    <a:pt x="326" y="3"/>
                  </a:lnTo>
                  <a:lnTo>
                    <a:pt x="329" y="0"/>
                  </a:lnTo>
                  <a:lnTo>
                    <a:pt x="331" y="19"/>
                  </a:lnTo>
                  <a:lnTo>
                    <a:pt x="334" y="33"/>
                  </a:lnTo>
                  <a:lnTo>
                    <a:pt x="337" y="35"/>
                  </a:lnTo>
                  <a:lnTo>
                    <a:pt x="339" y="35"/>
                  </a:lnTo>
                  <a:lnTo>
                    <a:pt x="342" y="51"/>
                  </a:lnTo>
                  <a:lnTo>
                    <a:pt x="344" y="81"/>
                  </a:lnTo>
                  <a:lnTo>
                    <a:pt x="348" y="121"/>
                  </a:lnTo>
                  <a:lnTo>
                    <a:pt x="350" y="164"/>
                  </a:lnTo>
                  <a:lnTo>
                    <a:pt x="353" y="205"/>
                  </a:lnTo>
                  <a:lnTo>
                    <a:pt x="355" y="245"/>
                  </a:lnTo>
                  <a:lnTo>
                    <a:pt x="357" y="289"/>
                  </a:lnTo>
                  <a:lnTo>
                    <a:pt x="361" y="347"/>
                  </a:lnTo>
                  <a:lnTo>
                    <a:pt x="363" y="417"/>
                  </a:lnTo>
                  <a:lnTo>
                    <a:pt x="366" y="481"/>
                  </a:lnTo>
                  <a:lnTo>
                    <a:pt x="368" y="527"/>
                  </a:lnTo>
                  <a:lnTo>
                    <a:pt x="372" y="558"/>
                  </a:lnTo>
                  <a:lnTo>
                    <a:pt x="374" y="588"/>
                  </a:lnTo>
                  <a:lnTo>
                    <a:pt x="376" y="623"/>
                  </a:lnTo>
                  <a:lnTo>
                    <a:pt x="379" y="658"/>
                  </a:lnTo>
                  <a:lnTo>
                    <a:pt x="381" y="689"/>
                  </a:lnTo>
                  <a:lnTo>
                    <a:pt x="385" y="721"/>
                  </a:lnTo>
                  <a:lnTo>
                    <a:pt x="387" y="755"/>
                  </a:lnTo>
                  <a:lnTo>
                    <a:pt x="389" y="789"/>
                  </a:lnTo>
                  <a:lnTo>
                    <a:pt x="392" y="815"/>
                  </a:lnTo>
                  <a:lnTo>
                    <a:pt x="395" y="833"/>
                  </a:lnTo>
                  <a:lnTo>
                    <a:pt x="398" y="846"/>
                  </a:lnTo>
                  <a:lnTo>
                    <a:pt x="400" y="849"/>
                  </a:lnTo>
                  <a:lnTo>
                    <a:pt x="403" y="837"/>
                  </a:lnTo>
                  <a:lnTo>
                    <a:pt x="405" y="827"/>
                  </a:lnTo>
                  <a:lnTo>
                    <a:pt x="408" y="835"/>
                  </a:lnTo>
                  <a:lnTo>
                    <a:pt x="411" y="855"/>
                  </a:lnTo>
                  <a:lnTo>
                    <a:pt x="413" y="863"/>
                  </a:lnTo>
                  <a:lnTo>
                    <a:pt x="416" y="846"/>
                  </a:lnTo>
                  <a:lnTo>
                    <a:pt x="419" y="827"/>
                  </a:lnTo>
                  <a:lnTo>
                    <a:pt x="422" y="827"/>
                  </a:lnTo>
                  <a:lnTo>
                    <a:pt x="424" y="832"/>
                  </a:lnTo>
                  <a:lnTo>
                    <a:pt x="426" y="815"/>
                  </a:lnTo>
                  <a:lnTo>
                    <a:pt x="429" y="777"/>
                  </a:lnTo>
                  <a:lnTo>
                    <a:pt x="432" y="753"/>
                  </a:lnTo>
                  <a:lnTo>
                    <a:pt x="435" y="757"/>
                  </a:lnTo>
                  <a:lnTo>
                    <a:pt x="437" y="754"/>
                  </a:lnTo>
                  <a:lnTo>
                    <a:pt x="439" y="706"/>
                  </a:lnTo>
                  <a:lnTo>
                    <a:pt x="443" y="633"/>
                  </a:lnTo>
                  <a:lnTo>
                    <a:pt x="445" y="588"/>
                  </a:lnTo>
                  <a:lnTo>
                    <a:pt x="448" y="589"/>
                  </a:lnTo>
                  <a:lnTo>
                    <a:pt x="450" y="589"/>
                  </a:lnTo>
                  <a:lnTo>
                    <a:pt x="453" y="538"/>
                  </a:lnTo>
                  <a:lnTo>
                    <a:pt x="456" y="455"/>
                  </a:lnTo>
                  <a:lnTo>
                    <a:pt x="458" y="403"/>
                  </a:lnTo>
                  <a:lnTo>
                    <a:pt x="461" y="402"/>
                  </a:lnTo>
                  <a:lnTo>
                    <a:pt x="463" y="399"/>
                  </a:lnTo>
                  <a:lnTo>
                    <a:pt x="467" y="348"/>
                  </a:lnTo>
                  <a:lnTo>
                    <a:pt x="469" y="268"/>
                  </a:lnTo>
                  <a:lnTo>
                    <a:pt x="472" y="215"/>
                  </a:lnTo>
                  <a:lnTo>
                    <a:pt x="474" y="214"/>
                  </a:lnTo>
                  <a:lnTo>
                    <a:pt x="476" y="227"/>
                  </a:lnTo>
                  <a:lnTo>
                    <a:pt x="480" y="212"/>
                  </a:lnTo>
                  <a:lnTo>
                    <a:pt x="482" y="173"/>
                  </a:lnTo>
                  <a:lnTo>
                    <a:pt x="485" y="154"/>
                  </a:lnTo>
                  <a:lnTo>
                    <a:pt x="487" y="173"/>
                  </a:lnTo>
                  <a:lnTo>
                    <a:pt x="491" y="214"/>
                  </a:lnTo>
                  <a:lnTo>
                    <a:pt x="493" y="243"/>
                  </a:lnTo>
                  <a:lnTo>
                    <a:pt x="495" y="256"/>
                  </a:lnTo>
                  <a:lnTo>
                    <a:pt x="498" y="268"/>
                  </a:lnTo>
                  <a:lnTo>
                    <a:pt x="500" y="294"/>
                  </a:lnTo>
                  <a:lnTo>
                    <a:pt x="504" y="337"/>
                  </a:lnTo>
                  <a:lnTo>
                    <a:pt x="506" y="385"/>
                  </a:lnTo>
                  <a:lnTo>
                    <a:pt x="508" y="434"/>
                  </a:lnTo>
                  <a:lnTo>
                    <a:pt x="511" y="487"/>
                  </a:lnTo>
                  <a:lnTo>
                    <a:pt x="514" y="546"/>
                  </a:lnTo>
                  <a:lnTo>
                    <a:pt x="517" y="60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48" name="Freeform 40"/>
            <p:cNvSpPr>
              <a:spLocks/>
            </p:cNvSpPr>
            <p:nvPr/>
          </p:nvSpPr>
          <p:spPr bwMode="auto">
            <a:xfrm>
              <a:off x="3212" y="3505"/>
              <a:ext cx="258" cy="368"/>
            </a:xfrm>
            <a:custGeom>
              <a:avLst/>
              <a:gdLst>
                <a:gd name="T0" fmla="*/ 7 w 515"/>
                <a:gd name="T1" fmla="*/ 788 h 1106"/>
                <a:gd name="T2" fmla="*/ 18 w 515"/>
                <a:gd name="T3" fmla="*/ 940 h 1106"/>
                <a:gd name="T4" fmla="*/ 28 w 515"/>
                <a:gd name="T5" fmla="*/ 960 h 1106"/>
                <a:gd name="T6" fmla="*/ 39 w 515"/>
                <a:gd name="T7" fmla="*/ 886 h 1106"/>
                <a:gd name="T8" fmla="*/ 50 w 515"/>
                <a:gd name="T9" fmla="*/ 639 h 1106"/>
                <a:gd name="T10" fmla="*/ 61 w 515"/>
                <a:gd name="T11" fmla="*/ 395 h 1106"/>
                <a:gd name="T12" fmla="*/ 71 w 515"/>
                <a:gd name="T13" fmla="*/ 258 h 1106"/>
                <a:gd name="T14" fmla="*/ 82 w 515"/>
                <a:gd name="T15" fmla="*/ 164 h 1106"/>
                <a:gd name="T16" fmla="*/ 93 w 515"/>
                <a:gd name="T17" fmla="*/ 150 h 1106"/>
                <a:gd name="T18" fmla="*/ 103 w 515"/>
                <a:gd name="T19" fmla="*/ 128 h 1106"/>
                <a:gd name="T20" fmla="*/ 113 w 515"/>
                <a:gd name="T21" fmla="*/ 192 h 1106"/>
                <a:gd name="T22" fmla="*/ 124 w 515"/>
                <a:gd name="T23" fmla="*/ 278 h 1106"/>
                <a:gd name="T24" fmla="*/ 134 w 515"/>
                <a:gd name="T25" fmla="*/ 401 h 1106"/>
                <a:gd name="T26" fmla="*/ 145 w 515"/>
                <a:gd name="T27" fmla="*/ 536 h 1106"/>
                <a:gd name="T28" fmla="*/ 156 w 515"/>
                <a:gd name="T29" fmla="*/ 711 h 1106"/>
                <a:gd name="T30" fmla="*/ 166 w 515"/>
                <a:gd name="T31" fmla="*/ 811 h 1106"/>
                <a:gd name="T32" fmla="*/ 177 w 515"/>
                <a:gd name="T33" fmla="*/ 839 h 1106"/>
                <a:gd name="T34" fmla="*/ 188 w 515"/>
                <a:gd name="T35" fmla="*/ 779 h 1106"/>
                <a:gd name="T36" fmla="*/ 199 w 515"/>
                <a:gd name="T37" fmla="*/ 577 h 1106"/>
                <a:gd name="T38" fmla="*/ 208 w 515"/>
                <a:gd name="T39" fmla="*/ 396 h 1106"/>
                <a:gd name="T40" fmla="*/ 219 w 515"/>
                <a:gd name="T41" fmla="*/ 255 h 1106"/>
                <a:gd name="T42" fmla="*/ 230 w 515"/>
                <a:gd name="T43" fmla="*/ 233 h 1106"/>
                <a:gd name="T44" fmla="*/ 240 w 515"/>
                <a:gd name="T45" fmla="*/ 261 h 1106"/>
                <a:gd name="T46" fmla="*/ 251 w 515"/>
                <a:gd name="T47" fmla="*/ 437 h 1106"/>
                <a:gd name="T48" fmla="*/ 262 w 515"/>
                <a:gd name="T49" fmla="*/ 706 h 1106"/>
                <a:gd name="T50" fmla="*/ 272 w 515"/>
                <a:gd name="T51" fmla="*/ 862 h 1106"/>
                <a:gd name="T52" fmla="*/ 283 w 515"/>
                <a:gd name="T53" fmla="*/ 1025 h 1106"/>
                <a:gd name="T54" fmla="*/ 294 w 515"/>
                <a:gd name="T55" fmla="*/ 1067 h 1106"/>
                <a:gd name="T56" fmla="*/ 303 w 515"/>
                <a:gd name="T57" fmla="*/ 1042 h 1106"/>
                <a:gd name="T58" fmla="*/ 314 w 515"/>
                <a:gd name="T59" fmla="*/ 873 h 1106"/>
                <a:gd name="T60" fmla="*/ 325 w 515"/>
                <a:gd name="T61" fmla="*/ 678 h 1106"/>
                <a:gd name="T62" fmla="*/ 335 w 515"/>
                <a:gd name="T63" fmla="*/ 541 h 1106"/>
                <a:gd name="T64" fmla="*/ 346 w 515"/>
                <a:gd name="T65" fmla="*/ 411 h 1106"/>
                <a:gd name="T66" fmla="*/ 357 w 515"/>
                <a:gd name="T67" fmla="*/ 281 h 1106"/>
                <a:gd name="T68" fmla="*/ 368 w 515"/>
                <a:gd name="T69" fmla="*/ 255 h 1106"/>
                <a:gd name="T70" fmla="*/ 378 w 515"/>
                <a:gd name="T71" fmla="*/ 271 h 1106"/>
                <a:gd name="T72" fmla="*/ 389 w 515"/>
                <a:gd name="T73" fmla="*/ 282 h 1106"/>
                <a:gd name="T74" fmla="*/ 399 w 515"/>
                <a:gd name="T75" fmla="*/ 462 h 1106"/>
                <a:gd name="T76" fmla="*/ 409 w 515"/>
                <a:gd name="T77" fmla="*/ 618 h 1106"/>
                <a:gd name="T78" fmla="*/ 420 w 515"/>
                <a:gd name="T79" fmla="*/ 751 h 1106"/>
                <a:gd name="T80" fmla="*/ 431 w 515"/>
                <a:gd name="T81" fmla="*/ 806 h 1106"/>
                <a:gd name="T82" fmla="*/ 441 w 515"/>
                <a:gd name="T83" fmla="*/ 819 h 1106"/>
                <a:gd name="T84" fmla="*/ 452 w 515"/>
                <a:gd name="T85" fmla="*/ 670 h 1106"/>
                <a:gd name="T86" fmla="*/ 463 w 515"/>
                <a:gd name="T87" fmla="*/ 438 h 1106"/>
                <a:gd name="T88" fmla="*/ 474 w 515"/>
                <a:gd name="T89" fmla="*/ 235 h 1106"/>
                <a:gd name="T90" fmla="*/ 484 w 515"/>
                <a:gd name="T91" fmla="*/ 41 h 1106"/>
                <a:gd name="T92" fmla="*/ 494 w 515"/>
                <a:gd name="T93" fmla="*/ 7 h 1106"/>
                <a:gd name="T94" fmla="*/ 504 w 515"/>
                <a:gd name="T95" fmla="*/ 112 h 1106"/>
                <a:gd name="T96" fmla="*/ 515 w 515"/>
                <a:gd name="T97" fmla="*/ 301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106">
                  <a:moveTo>
                    <a:pt x="0" y="686"/>
                  </a:moveTo>
                  <a:lnTo>
                    <a:pt x="2" y="728"/>
                  </a:lnTo>
                  <a:lnTo>
                    <a:pt x="5" y="757"/>
                  </a:lnTo>
                  <a:lnTo>
                    <a:pt x="7" y="788"/>
                  </a:lnTo>
                  <a:lnTo>
                    <a:pt x="11" y="838"/>
                  </a:lnTo>
                  <a:lnTo>
                    <a:pt x="13" y="896"/>
                  </a:lnTo>
                  <a:lnTo>
                    <a:pt x="15" y="933"/>
                  </a:lnTo>
                  <a:lnTo>
                    <a:pt x="18" y="940"/>
                  </a:lnTo>
                  <a:lnTo>
                    <a:pt x="21" y="937"/>
                  </a:lnTo>
                  <a:lnTo>
                    <a:pt x="24" y="950"/>
                  </a:lnTo>
                  <a:lnTo>
                    <a:pt x="26" y="968"/>
                  </a:lnTo>
                  <a:lnTo>
                    <a:pt x="28" y="960"/>
                  </a:lnTo>
                  <a:lnTo>
                    <a:pt x="32" y="924"/>
                  </a:lnTo>
                  <a:lnTo>
                    <a:pt x="34" y="896"/>
                  </a:lnTo>
                  <a:lnTo>
                    <a:pt x="37" y="894"/>
                  </a:lnTo>
                  <a:lnTo>
                    <a:pt x="39" y="886"/>
                  </a:lnTo>
                  <a:lnTo>
                    <a:pt x="41" y="829"/>
                  </a:lnTo>
                  <a:lnTo>
                    <a:pt x="45" y="733"/>
                  </a:lnTo>
                  <a:lnTo>
                    <a:pt x="47" y="659"/>
                  </a:lnTo>
                  <a:lnTo>
                    <a:pt x="50" y="639"/>
                  </a:lnTo>
                  <a:lnTo>
                    <a:pt x="52" y="626"/>
                  </a:lnTo>
                  <a:lnTo>
                    <a:pt x="56" y="564"/>
                  </a:lnTo>
                  <a:lnTo>
                    <a:pt x="58" y="467"/>
                  </a:lnTo>
                  <a:lnTo>
                    <a:pt x="61" y="395"/>
                  </a:lnTo>
                  <a:lnTo>
                    <a:pt x="63" y="377"/>
                  </a:lnTo>
                  <a:lnTo>
                    <a:pt x="65" y="369"/>
                  </a:lnTo>
                  <a:lnTo>
                    <a:pt x="69" y="324"/>
                  </a:lnTo>
                  <a:lnTo>
                    <a:pt x="71" y="258"/>
                  </a:lnTo>
                  <a:lnTo>
                    <a:pt x="74" y="224"/>
                  </a:lnTo>
                  <a:lnTo>
                    <a:pt x="76" y="224"/>
                  </a:lnTo>
                  <a:lnTo>
                    <a:pt x="80" y="213"/>
                  </a:lnTo>
                  <a:lnTo>
                    <a:pt x="82" y="164"/>
                  </a:lnTo>
                  <a:lnTo>
                    <a:pt x="84" y="115"/>
                  </a:lnTo>
                  <a:lnTo>
                    <a:pt x="87" y="114"/>
                  </a:lnTo>
                  <a:lnTo>
                    <a:pt x="89" y="144"/>
                  </a:lnTo>
                  <a:lnTo>
                    <a:pt x="93" y="150"/>
                  </a:lnTo>
                  <a:lnTo>
                    <a:pt x="95" y="110"/>
                  </a:lnTo>
                  <a:lnTo>
                    <a:pt x="97" y="72"/>
                  </a:lnTo>
                  <a:lnTo>
                    <a:pt x="100" y="83"/>
                  </a:lnTo>
                  <a:lnTo>
                    <a:pt x="103" y="128"/>
                  </a:lnTo>
                  <a:lnTo>
                    <a:pt x="106" y="158"/>
                  </a:lnTo>
                  <a:lnTo>
                    <a:pt x="108" y="160"/>
                  </a:lnTo>
                  <a:lnTo>
                    <a:pt x="111" y="164"/>
                  </a:lnTo>
                  <a:lnTo>
                    <a:pt x="113" y="192"/>
                  </a:lnTo>
                  <a:lnTo>
                    <a:pt x="116" y="225"/>
                  </a:lnTo>
                  <a:lnTo>
                    <a:pt x="119" y="239"/>
                  </a:lnTo>
                  <a:lnTo>
                    <a:pt x="121" y="248"/>
                  </a:lnTo>
                  <a:lnTo>
                    <a:pt x="124" y="278"/>
                  </a:lnTo>
                  <a:lnTo>
                    <a:pt x="127" y="327"/>
                  </a:lnTo>
                  <a:lnTo>
                    <a:pt x="130" y="363"/>
                  </a:lnTo>
                  <a:lnTo>
                    <a:pt x="132" y="377"/>
                  </a:lnTo>
                  <a:lnTo>
                    <a:pt x="134" y="401"/>
                  </a:lnTo>
                  <a:lnTo>
                    <a:pt x="137" y="456"/>
                  </a:lnTo>
                  <a:lnTo>
                    <a:pt x="140" y="516"/>
                  </a:lnTo>
                  <a:lnTo>
                    <a:pt x="143" y="540"/>
                  </a:lnTo>
                  <a:lnTo>
                    <a:pt x="145" y="536"/>
                  </a:lnTo>
                  <a:lnTo>
                    <a:pt x="147" y="549"/>
                  </a:lnTo>
                  <a:lnTo>
                    <a:pt x="151" y="603"/>
                  </a:lnTo>
                  <a:lnTo>
                    <a:pt x="153" y="670"/>
                  </a:lnTo>
                  <a:lnTo>
                    <a:pt x="156" y="711"/>
                  </a:lnTo>
                  <a:lnTo>
                    <a:pt x="158" y="724"/>
                  </a:lnTo>
                  <a:lnTo>
                    <a:pt x="161" y="744"/>
                  </a:lnTo>
                  <a:lnTo>
                    <a:pt x="164" y="780"/>
                  </a:lnTo>
                  <a:lnTo>
                    <a:pt x="166" y="811"/>
                  </a:lnTo>
                  <a:lnTo>
                    <a:pt x="169" y="821"/>
                  </a:lnTo>
                  <a:lnTo>
                    <a:pt x="171" y="824"/>
                  </a:lnTo>
                  <a:lnTo>
                    <a:pt x="175" y="834"/>
                  </a:lnTo>
                  <a:lnTo>
                    <a:pt x="177" y="839"/>
                  </a:lnTo>
                  <a:lnTo>
                    <a:pt x="180" y="821"/>
                  </a:lnTo>
                  <a:lnTo>
                    <a:pt x="182" y="789"/>
                  </a:lnTo>
                  <a:lnTo>
                    <a:pt x="184" y="775"/>
                  </a:lnTo>
                  <a:lnTo>
                    <a:pt x="188" y="779"/>
                  </a:lnTo>
                  <a:lnTo>
                    <a:pt x="190" y="761"/>
                  </a:lnTo>
                  <a:lnTo>
                    <a:pt x="193" y="699"/>
                  </a:lnTo>
                  <a:lnTo>
                    <a:pt x="195" y="619"/>
                  </a:lnTo>
                  <a:lnTo>
                    <a:pt x="199" y="577"/>
                  </a:lnTo>
                  <a:lnTo>
                    <a:pt x="201" y="572"/>
                  </a:lnTo>
                  <a:lnTo>
                    <a:pt x="203" y="552"/>
                  </a:lnTo>
                  <a:lnTo>
                    <a:pt x="206" y="481"/>
                  </a:lnTo>
                  <a:lnTo>
                    <a:pt x="208" y="396"/>
                  </a:lnTo>
                  <a:lnTo>
                    <a:pt x="212" y="346"/>
                  </a:lnTo>
                  <a:lnTo>
                    <a:pt x="214" y="335"/>
                  </a:lnTo>
                  <a:lnTo>
                    <a:pt x="216" y="312"/>
                  </a:lnTo>
                  <a:lnTo>
                    <a:pt x="219" y="255"/>
                  </a:lnTo>
                  <a:lnTo>
                    <a:pt x="222" y="202"/>
                  </a:lnTo>
                  <a:lnTo>
                    <a:pt x="225" y="194"/>
                  </a:lnTo>
                  <a:lnTo>
                    <a:pt x="227" y="222"/>
                  </a:lnTo>
                  <a:lnTo>
                    <a:pt x="230" y="233"/>
                  </a:lnTo>
                  <a:lnTo>
                    <a:pt x="232" y="207"/>
                  </a:lnTo>
                  <a:lnTo>
                    <a:pt x="235" y="183"/>
                  </a:lnTo>
                  <a:lnTo>
                    <a:pt x="238" y="202"/>
                  </a:lnTo>
                  <a:lnTo>
                    <a:pt x="240" y="261"/>
                  </a:lnTo>
                  <a:lnTo>
                    <a:pt x="243" y="321"/>
                  </a:lnTo>
                  <a:lnTo>
                    <a:pt x="246" y="364"/>
                  </a:lnTo>
                  <a:lnTo>
                    <a:pt x="249" y="398"/>
                  </a:lnTo>
                  <a:lnTo>
                    <a:pt x="251" y="437"/>
                  </a:lnTo>
                  <a:lnTo>
                    <a:pt x="253" y="481"/>
                  </a:lnTo>
                  <a:lnTo>
                    <a:pt x="256" y="539"/>
                  </a:lnTo>
                  <a:lnTo>
                    <a:pt x="259" y="616"/>
                  </a:lnTo>
                  <a:lnTo>
                    <a:pt x="262" y="706"/>
                  </a:lnTo>
                  <a:lnTo>
                    <a:pt x="264" y="776"/>
                  </a:lnTo>
                  <a:lnTo>
                    <a:pt x="266" y="803"/>
                  </a:lnTo>
                  <a:lnTo>
                    <a:pt x="270" y="817"/>
                  </a:lnTo>
                  <a:lnTo>
                    <a:pt x="272" y="862"/>
                  </a:lnTo>
                  <a:lnTo>
                    <a:pt x="275" y="944"/>
                  </a:lnTo>
                  <a:lnTo>
                    <a:pt x="277" y="1010"/>
                  </a:lnTo>
                  <a:lnTo>
                    <a:pt x="280" y="1029"/>
                  </a:lnTo>
                  <a:lnTo>
                    <a:pt x="283" y="1025"/>
                  </a:lnTo>
                  <a:lnTo>
                    <a:pt x="285" y="1048"/>
                  </a:lnTo>
                  <a:lnTo>
                    <a:pt x="288" y="1092"/>
                  </a:lnTo>
                  <a:lnTo>
                    <a:pt x="290" y="1106"/>
                  </a:lnTo>
                  <a:lnTo>
                    <a:pt x="294" y="1067"/>
                  </a:lnTo>
                  <a:lnTo>
                    <a:pt x="296" y="1027"/>
                  </a:lnTo>
                  <a:lnTo>
                    <a:pt x="299" y="1032"/>
                  </a:lnTo>
                  <a:lnTo>
                    <a:pt x="301" y="1060"/>
                  </a:lnTo>
                  <a:lnTo>
                    <a:pt x="303" y="1042"/>
                  </a:lnTo>
                  <a:lnTo>
                    <a:pt x="307" y="960"/>
                  </a:lnTo>
                  <a:lnTo>
                    <a:pt x="309" y="877"/>
                  </a:lnTo>
                  <a:lnTo>
                    <a:pt x="312" y="856"/>
                  </a:lnTo>
                  <a:lnTo>
                    <a:pt x="314" y="873"/>
                  </a:lnTo>
                  <a:lnTo>
                    <a:pt x="318" y="859"/>
                  </a:lnTo>
                  <a:lnTo>
                    <a:pt x="320" y="789"/>
                  </a:lnTo>
                  <a:lnTo>
                    <a:pt x="322" y="711"/>
                  </a:lnTo>
                  <a:lnTo>
                    <a:pt x="325" y="678"/>
                  </a:lnTo>
                  <a:lnTo>
                    <a:pt x="327" y="677"/>
                  </a:lnTo>
                  <a:lnTo>
                    <a:pt x="331" y="660"/>
                  </a:lnTo>
                  <a:lnTo>
                    <a:pt x="333" y="607"/>
                  </a:lnTo>
                  <a:lnTo>
                    <a:pt x="335" y="541"/>
                  </a:lnTo>
                  <a:lnTo>
                    <a:pt x="338" y="490"/>
                  </a:lnTo>
                  <a:lnTo>
                    <a:pt x="341" y="457"/>
                  </a:lnTo>
                  <a:lnTo>
                    <a:pt x="344" y="432"/>
                  </a:lnTo>
                  <a:lnTo>
                    <a:pt x="346" y="411"/>
                  </a:lnTo>
                  <a:lnTo>
                    <a:pt x="349" y="388"/>
                  </a:lnTo>
                  <a:lnTo>
                    <a:pt x="351" y="355"/>
                  </a:lnTo>
                  <a:lnTo>
                    <a:pt x="355" y="310"/>
                  </a:lnTo>
                  <a:lnTo>
                    <a:pt x="357" y="281"/>
                  </a:lnTo>
                  <a:lnTo>
                    <a:pt x="359" y="287"/>
                  </a:lnTo>
                  <a:lnTo>
                    <a:pt x="362" y="308"/>
                  </a:lnTo>
                  <a:lnTo>
                    <a:pt x="365" y="300"/>
                  </a:lnTo>
                  <a:lnTo>
                    <a:pt x="368" y="255"/>
                  </a:lnTo>
                  <a:lnTo>
                    <a:pt x="370" y="217"/>
                  </a:lnTo>
                  <a:lnTo>
                    <a:pt x="372" y="221"/>
                  </a:lnTo>
                  <a:lnTo>
                    <a:pt x="375" y="253"/>
                  </a:lnTo>
                  <a:lnTo>
                    <a:pt x="378" y="271"/>
                  </a:lnTo>
                  <a:lnTo>
                    <a:pt x="381" y="263"/>
                  </a:lnTo>
                  <a:lnTo>
                    <a:pt x="383" y="250"/>
                  </a:lnTo>
                  <a:lnTo>
                    <a:pt x="385" y="258"/>
                  </a:lnTo>
                  <a:lnTo>
                    <a:pt x="389" y="282"/>
                  </a:lnTo>
                  <a:lnTo>
                    <a:pt x="391" y="314"/>
                  </a:lnTo>
                  <a:lnTo>
                    <a:pt x="394" y="360"/>
                  </a:lnTo>
                  <a:lnTo>
                    <a:pt x="396" y="418"/>
                  </a:lnTo>
                  <a:lnTo>
                    <a:pt x="399" y="462"/>
                  </a:lnTo>
                  <a:lnTo>
                    <a:pt x="402" y="480"/>
                  </a:lnTo>
                  <a:lnTo>
                    <a:pt x="405" y="493"/>
                  </a:lnTo>
                  <a:lnTo>
                    <a:pt x="407" y="540"/>
                  </a:lnTo>
                  <a:lnTo>
                    <a:pt x="409" y="618"/>
                  </a:lnTo>
                  <a:lnTo>
                    <a:pt x="413" y="677"/>
                  </a:lnTo>
                  <a:lnTo>
                    <a:pt x="415" y="693"/>
                  </a:lnTo>
                  <a:lnTo>
                    <a:pt x="418" y="702"/>
                  </a:lnTo>
                  <a:lnTo>
                    <a:pt x="420" y="751"/>
                  </a:lnTo>
                  <a:lnTo>
                    <a:pt x="422" y="824"/>
                  </a:lnTo>
                  <a:lnTo>
                    <a:pt x="426" y="859"/>
                  </a:lnTo>
                  <a:lnTo>
                    <a:pt x="428" y="836"/>
                  </a:lnTo>
                  <a:lnTo>
                    <a:pt x="431" y="806"/>
                  </a:lnTo>
                  <a:lnTo>
                    <a:pt x="433" y="822"/>
                  </a:lnTo>
                  <a:lnTo>
                    <a:pt x="437" y="862"/>
                  </a:lnTo>
                  <a:lnTo>
                    <a:pt x="439" y="866"/>
                  </a:lnTo>
                  <a:lnTo>
                    <a:pt x="441" y="819"/>
                  </a:lnTo>
                  <a:lnTo>
                    <a:pt x="444" y="764"/>
                  </a:lnTo>
                  <a:lnTo>
                    <a:pt x="446" y="738"/>
                  </a:lnTo>
                  <a:lnTo>
                    <a:pt x="450" y="719"/>
                  </a:lnTo>
                  <a:lnTo>
                    <a:pt x="452" y="670"/>
                  </a:lnTo>
                  <a:lnTo>
                    <a:pt x="455" y="601"/>
                  </a:lnTo>
                  <a:lnTo>
                    <a:pt x="457" y="543"/>
                  </a:lnTo>
                  <a:lnTo>
                    <a:pt x="460" y="497"/>
                  </a:lnTo>
                  <a:lnTo>
                    <a:pt x="463" y="438"/>
                  </a:lnTo>
                  <a:lnTo>
                    <a:pt x="465" y="361"/>
                  </a:lnTo>
                  <a:lnTo>
                    <a:pt x="468" y="298"/>
                  </a:lnTo>
                  <a:lnTo>
                    <a:pt x="470" y="264"/>
                  </a:lnTo>
                  <a:lnTo>
                    <a:pt x="474" y="235"/>
                  </a:lnTo>
                  <a:lnTo>
                    <a:pt x="476" y="176"/>
                  </a:lnTo>
                  <a:lnTo>
                    <a:pt x="478" y="100"/>
                  </a:lnTo>
                  <a:lnTo>
                    <a:pt x="481" y="50"/>
                  </a:lnTo>
                  <a:lnTo>
                    <a:pt x="484" y="41"/>
                  </a:lnTo>
                  <a:lnTo>
                    <a:pt x="487" y="41"/>
                  </a:lnTo>
                  <a:lnTo>
                    <a:pt x="489" y="21"/>
                  </a:lnTo>
                  <a:lnTo>
                    <a:pt x="491" y="0"/>
                  </a:lnTo>
                  <a:lnTo>
                    <a:pt x="494" y="7"/>
                  </a:lnTo>
                  <a:lnTo>
                    <a:pt x="497" y="35"/>
                  </a:lnTo>
                  <a:lnTo>
                    <a:pt x="500" y="56"/>
                  </a:lnTo>
                  <a:lnTo>
                    <a:pt x="502" y="73"/>
                  </a:lnTo>
                  <a:lnTo>
                    <a:pt x="504" y="112"/>
                  </a:lnTo>
                  <a:lnTo>
                    <a:pt x="508" y="180"/>
                  </a:lnTo>
                  <a:lnTo>
                    <a:pt x="510" y="243"/>
                  </a:lnTo>
                  <a:lnTo>
                    <a:pt x="513" y="275"/>
                  </a:lnTo>
                  <a:lnTo>
                    <a:pt x="515" y="301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49" name="Freeform 41"/>
            <p:cNvSpPr>
              <a:spLocks/>
            </p:cNvSpPr>
            <p:nvPr/>
          </p:nvSpPr>
          <p:spPr bwMode="auto">
            <a:xfrm>
              <a:off x="3470" y="3519"/>
              <a:ext cx="258" cy="358"/>
            </a:xfrm>
            <a:custGeom>
              <a:avLst/>
              <a:gdLst>
                <a:gd name="T0" fmla="*/ 9 w 517"/>
                <a:gd name="T1" fmla="*/ 473 h 1075"/>
                <a:gd name="T2" fmla="*/ 19 w 517"/>
                <a:gd name="T3" fmla="*/ 691 h 1075"/>
                <a:gd name="T4" fmla="*/ 30 w 517"/>
                <a:gd name="T5" fmla="*/ 775 h 1075"/>
                <a:gd name="T6" fmla="*/ 41 w 517"/>
                <a:gd name="T7" fmla="*/ 828 h 1075"/>
                <a:gd name="T8" fmla="*/ 50 w 517"/>
                <a:gd name="T9" fmla="*/ 777 h 1075"/>
                <a:gd name="T10" fmla="*/ 61 w 517"/>
                <a:gd name="T11" fmla="*/ 709 h 1075"/>
                <a:gd name="T12" fmla="*/ 72 w 517"/>
                <a:gd name="T13" fmla="*/ 559 h 1075"/>
                <a:gd name="T14" fmla="*/ 82 w 517"/>
                <a:gd name="T15" fmla="*/ 466 h 1075"/>
                <a:gd name="T16" fmla="*/ 93 w 517"/>
                <a:gd name="T17" fmla="*/ 336 h 1075"/>
                <a:gd name="T18" fmla="*/ 104 w 517"/>
                <a:gd name="T19" fmla="*/ 305 h 1075"/>
                <a:gd name="T20" fmla="*/ 114 w 517"/>
                <a:gd name="T21" fmla="*/ 294 h 1075"/>
                <a:gd name="T22" fmla="*/ 125 w 517"/>
                <a:gd name="T23" fmla="*/ 374 h 1075"/>
                <a:gd name="T24" fmla="*/ 136 w 517"/>
                <a:gd name="T25" fmla="*/ 516 h 1075"/>
                <a:gd name="T26" fmla="*/ 147 w 517"/>
                <a:gd name="T27" fmla="*/ 741 h 1075"/>
                <a:gd name="T28" fmla="*/ 156 w 517"/>
                <a:gd name="T29" fmla="*/ 923 h 1075"/>
                <a:gd name="T30" fmla="*/ 167 w 517"/>
                <a:gd name="T31" fmla="*/ 1075 h 1075"/>
                <a:gd name="T32" fmla="*/ 178 w 517"/>
                <a:gd name="T33" fmla="*/ 1060 h 1075"/>
                <a:gd name="T34" fmla="*/ 188 w 517"/>
                <a:gd name="T35" fmla="*/ 865 h 1075"/>
                <a:gd name="T36" fmla="*/ 199 w 517"/>
                <a:gd name="T37" fmla="*/ 598 h 1075"/>
                <a:gd name="T38" fmla="*/ 210 w 517"/>
                <a:gd name="T39" fmla="*/ 348 h 1075"/>
                <a:gd name="T40" fmla="*/ 220 w 517"/>
                <a:gd name="T41" fmla="*/ 118 h 1075"/>
                <a:gd name="T42" fmla="*/ 231 w 517"/>
                <a:gd name="T43" fmla="*/ 55 h 1075"/>
                <a:gd name="T44" fmla="*/ 242 w 517"/>
                <a:gd name="T45" fmla="*/ 113 h 1075"/>
                <a:gd name="T46" fmla="*/ 251 w 517"/>
                <a:gd name="T47" fmla="*/ 268 h 1075"/>
                <a:gd name="T48" fmla="*/ 262 w 517"/>
                <a:gd name="T49" fmla="*/ 475 h 1075"/>
                <a:gd name="T50" fmla="*/ 273 w 517"/>
                <a:gd name="T51" fmla="*/ 552 h 1075"/>
                <a:gd name="T52" fmla="*/ 283 w 517"/>
                <a:gd name="T53" fmla="*/ 673 h 1075"/>
                <a:gd name="T54" fmla="*/ 294 w 517"/>
                <a:gd name="T55" fmla="*/ 709 h 1075"/>
                <a:gd name="T56" fmla="*/ 305 w 517"/>
                <a:gd name="T57" fmla="*/ 630 h 1075"/>
                <a:gd name="T58" fmla="*/ 316 w 517"/>
                <a:gd name="T59" fmla="*/ 512 h 1075"/>
                <a:gd name="T60" fmla="*/ 326 w 517"/>
                <a:gd name="T61" fmla="*/ 344 h 1075"/>
                <a:gd name="T62" fmla="*/ 337 w 517"/>
                <a:gd name="T63" fmla="*/ 191 h 1075"/>
                <a:gd name="T64" fmla="*/ 347 w 517"/>
                <a:gd name="T65" fmla="*/ 88 h 1075"/>
                <a:gd name="T66" fmla="*/ 357 w 517"/>
                <a:gd name="T67" fmla="*/ 118 h 1075"/>
                <a:gd name="T68" fmla="*/ 368 w 517"/>
                <a:gd name="T69" fmla="*/ 202 h 1075"/>
                <a:gd name="T70" fmla="*/ 379 w 517"/>
                <a:gd name="T71" fmla="*/ 340 h 1075"/>
                <a:gd name="T72" fmla="*/ 389 w 517"/>
                <a:gd name="T73" fmla="*/ 551 h 1075"/>
                <a:gd name="T74" fmla="*/ 400 w 517"/>
                <a:gd name="T75" fmla="*/ 746 h 1075"/>
                <a:gd name="T76" fmla="*/ 411 w 517"/>
                <a:gd name="T77" fmla="*/ 908 h 1075"/>
                <a:gd name="T78" fmla="*/ 422 w 517"/>
                <a:gd name="T79" fmla="*/ 1004 h 1075"/>
                <a:gd name="T80" fmla="*/ 432 w 517"/>
                <a:gd name="T81" fmla="*/ 912 h 1075"/>
                <a:gd name="T82" fmla="*/ 442 w 517"/>
                <a:gd name="T83" fmla="*/ 695 h 1075"/>
                <a:gd name="T84" fmla="*/ 453 w 517"/>
                <a:gd name="T85" fmla="*/ 451 h 1075"/>
                <a:gd name="T86" fmla="*/ 463 w 517"/>
                <a:gd name="T87" fmla="*/ 228 h 1075"/>
                <a:gd name="T88" fmla="*/ 474 w 517"/>
                <a:gd name="T89" fmla="*/ 124 h 1075"/>
                <a:gd name="T90" fmla="*/ 485 w 517"/>
                <a:gd name="T91" fmla="*/ 220 h 1075"/>
                <a:gd name="T92" fmla="*/ 495 w 517"/>
                <a:gd name="T93" fmla="*/ 429 h 1075"/>
                <a:gd name="T94" fmla="*/ 506 w 517"/>
                <a:gd name="T95" fmla="*/ 640 h 1075"/>
                <a:gd name="T96" fmla="*/ 517 w 517"/>
                <a:gd name="T97" fmla="*/ 90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1075">
                  <a:moveTo>
                    <a:pt x="0" y="259"/>
                  </a:moveTo>
                  <a:lnTo>
                    <a:pt x="3" y="321"/>
                  </a:lnTo>
                  <a:lnTo>
                    <a:pt x="6" y="408"/>
                  </a:lnTo>
                  <a:lnTo>
                    <a:pt x="9" y="473"/>
                  </a:lnTo>
                  <a:lnTo>
                    <a:pt x="11" y="499"/>
                  </a:lnTo>
                  <a:lnTo>
                    <a:pt x="13" y="528"/>
                  </a:lnTo>
                  <a:lnTo>
                    <a:pt x="17" y="598"/>
                  </a:lnTo>
                  <a:lnTo>
                    <a:pt x="19" y="691"/>
                  </a:lnTo>
                  <a:lnTo>
                    <a:pt x="22" y="751"/>
                  </a:lnTo>
                  <a:lnTo>
                    <a:pt x="24" y="761"/>
                  </a:lnTo>
                  <a:lnTo>
                    <a:pt x="26" y="756"/>
                  </a:lnTo>
                  <a:lnTo>
                    <a:pt x="30" y="775"/>
                  </a:lnTo>
                  <a:lnTo>
                    <a:pt x="32" y="812"/>
                  </a:lnTo>
                  <a:lnTo>
                    <a:pt x="35" y="835"/>
                  </a:lnTo>
                  <a:lnTo>
                    <a:pt x="37" y="835"/>
                  </a:lnTo>
                  <a:lnTo>
                    <a:pt x="41" y="828"/>
                  </a:lnTo>
                  <a:lnTo>
                    <a:pt x="43" y="825"/>
                  </a:lnTo>
                  <a:lnTo>
                    <a:pt x="45" y="816"/>
                  </a:lnTo>
                  <a:lnTo>
                    <a:pt x="48" y="796"/>
                  </a:lnTo>
                  <a:lnTo>
                    <a:pt x="50" y="777"/>
                  </a:lnTo>
                  <a:lnTo>
                    <a:pt x="54" y="766"/>
                  </a:lnTo>
                  <a:lnTo>
                    <a:pt x="56" y="759"/>
                  </a:lnTo>
                  <a:lnTo>
                    <a:pt x="59" y="740"/>
                  </a:lnTo>
                  <a:lnTo>
                    <a:pt x="61" y="709"/>
                  </a:lnTo>
                  <a:lnTo>
                    <a:pt x="64" y="677"/>
                  </a:lnTo>
                  <a:lnTo>
                    <a:pt x="67" y="645"/>
                  </a:lnTo>
                  <a:lnTo>
                    <a:pt x="69" y="604"/>
                  </a:lnTo>
                  <a:lnTo>
                    <a:pt x="72" y="559"/>
                  </a:lnTo>
                  <a:lnTo>
                    <a:pt x="75" y="526"/>
                  </a:lnTo>
                  <a:lnTo>
                    <a:pt x="78" y="511"/>
                  </a:lnTo>
                  <a:lnTo>
                    <a:pt x="80" y="498"/>
                  </a:lnTo>
                  <a:lnTo>
                    <a:pt x="82" y="466"/>
                  </a:lnTo>
                  <a:lnTo>
                    <a:pt x="85" y="414"/>
                  </a:lnTo>
                  <a:lnTo>
                    <a:pt x="88" y="365"/>
                  </a:lnTo>
                  <a:lnTo>
                    <a:pt x="91" y="341"/>
                  </a:lnTo>
                  <a:lnTo>
                    <a:pt x="93" y="336"/>
                  </a:lnTo>
                  <a:lnTo>
                    <a:pt x="95" y="336"/>
                  </a:lnTo>
                  <a:lnTo>
                    <a:pt x="99" y="332"/>
                  </a:lnTo>
                  <a:lnTo>
                    <a:pt x="101" y="323"/>
                  </a:lnTo>
                  <a:lnTo>
                    <a:pt x="104" y="305"/>
                  </a:lnTo>
                  <a:lnTo>
                    <a:pt x="106" y="281"/>
                  </a:lnTo>
                  <a:lnTo>
                    <a:pt x="109" y="266"/>
                  </a:lnTo>
                  <a:lnTo>
                    <a:pt x="112" y="272"/>
                  </a:lnTo>
                  <a:lnTo>
                    <a:pt x="114" y="294"/>
                  </a:lnTo>
                  <a:lnTo>
                    <a:pt x="117" y="311"/>
                  </a:lnTo>
                  <a:lnTo>
                    <a:pt x="119" y="314"/>
                  </a:lnTo>
                  <a:lnTo>
                    <a:pt x="123" y="328"/>
                  </a:lnTo>
                  <a:lnTo>
                    <a:pt x="125" y="374"/>
                  </a:lnTo>
                  <a:lnTo>
                    <a:pt x="128" y="437"/>
                  </a:lnTo>
                  <a:lnTo>
                    <a:pt x="130" y="480"/>
                  </a:lnTo>
                  <a:lnTo>
                    <a:pt x="132" y="497"/>
                  </a:lnTo>
                  <a:lnTo>
                    <a:pt x="136" y="516"/>
                  </a:lnTo>
                  <a:lnTo>
                    <a:pt x="138" y="566"/>
                  </a:lnTo>
                  <a:lnTo>
                    <a:pt x="141" y="640"/>
                  </a:lnTo>
                  <a:lnTo>
                    <a:pt x="143" y="702"/>
                  </a:lnTo>
                  <a:lnTo>
                    <a:pt x="147" y="741"/>
                  </a:lnTo>
                  <a:lnTo>
                    <a:pt x="149" y="778"/>
                  </a:lnTo>
                  <a:lnTo>
                    <a:pt x="151" y="830"/>
                  </a:lnTo>
                  <a:lnTo>
                    <a:pt x="154" y="886"/>
                  </a:lnTo>
                  <a:lnTo>
                    <a:pt x="156" y="923"/>
                  </a:lnTo>
                  <a:lnTo>
                    <a:pt x="160" y="953"/>
                  </a:lnTo>
                  <a:lnTo>
                    <a:pt x="162" y="996"/>
                  </a:lnTo>
                  <a:lnTo>
                    <a:pt x="164" y="1051"/>
                  </a:lnTo>
                  <a:lnTo>
                    <a:pt x="167" y="1075"/>
                  </a:lnTo>
                  <a:lnTo>
                    <a:pt x="170" y="1056"/>
                  </a:lnTo>
                  <a:lnTo>
                    <a:pt x="173" y="1028"/>
                  </a:lnTo>
                  <a:lnTo>
                    <a:pt x="175" y="1034"/>
                  </a:lnTo>
                  <a:lnTo>
                    <a:pt x="178" y="1060"/>
                  </a:lnTo>
                  <a:lnTo>
                    <a:pt x="180" y="1048"/>
                  </a:lnTo>
                  <a:lnTo>
                    <a:pt x="184" y="978"/>
                  </a:lnTo>
                  <a:lnTo>
                    <a:pt x="186" y="900"/>
                  </a:lnTo>
                  <a:lnTo>
                    <a:pt x="188" y="865"/>
                  </a:lnTo>
                  <a:lnTo>
                    <a:pt x="191" y="849"/>
                  </a:lnTo>
                  <a:lnTo>
                    <a:pt x="194" y="796"/>
                  </a:lnTo>
                  <a:lnTo>
                    <a:pt x="197" y="694"/>
                  </a:lnTo>
                  <a:lnTo>
                    <a:pt x="199" y="598"/>
                  </a:lnTo>
                  <a:lnTo>
                    <a:pt x="201" y="551"/>
                  </a:lnTo>
                  <a:lnTo>
                    <a:pt x="204" y="519"/>
                  </a:lnTo>
                  <a:lnTo>
                    <a:pt x="207" y="450"/>
                  </a:lnTo>
                  <a:lnTo>
                    <a:pt x="210" y="348"/>
                  </a:lnTo>
                  <a:lnTo>
                    <a:pt x="212" y="263"/>
                  </a:lnTo>
                  <a:lnTo>
                    <a:pt x="214" y="219"/>
                  </a:lnTo>
                  <a:lnTo>
                    <a:pt x="218" y="178"/>
                  </a:lnTo>
                  <a:lnTo>
                    <a:pt x="220" y="118"/>
                  </a:lnTo>
                  <a:lnTo>
                    <a:pt x="223" y="65"/>
                  </a:lnTo>
                  <a:lnTo>
                    <a:pt x="225" y="58"/>
                  </a:lnTo>
                  <a:lnTo>
                    <a:pt x="228" y="72"/>
                  </a:lnTo>
                  <a:lnTo>
                    <a:pt x="231" y="55"/>
                  </a:lnTo>
                  <a:lnTo>
                    <a:pt x="234" y="12"/>
                  </a:lnTo>
                  <a:lnTo>
                    <a:pt x="236" y="0"/>
                  </a:lnTo>
                  <a:lnTo>
                    <a:pt x="238" y="50"/>
                  </a:lnTo>
                  <a:lnTo>
                    <a:pt x="242" y="113"/>
                  </a:lnTo>
                  <a:lnTo>
                    <a:pt x="244" y="139"/>
                  </a:lnTo>
                  <a:lnTo>
                    <a:pt x="247" y="150"/>
                  </a:lnTo>
                  <a:lnTo>
                    <a:pt x="249" y="193"/>
                  </a:lnTo>
                  <a:lnTo>
                    <a:pt x="251" y="268"/>
                  </a:lnTo>
                  <a:lnTo>
                    <a:pt x="255" y="321"/>
                  </a:lnTo>
                  <a:lnTo>
                    <a:pt x="257" y="340"/>
                  </a:lnTo>
                  <a:lnTo>
                    <a:pt x="260" y="381"/>
                  </a:lnTo>
                  <a:lnTo>
                    <a:pt x="262" y="475"/>
                  </a:lnTo>
                  <a:lnTo>
                    <a:pt x="266" y="562"/>
                  </a:lnTo>
                  <a:lnTo>
                    <a:pt x="268" y="570"/>
                  </a:lnTo>
                  <a:lnTo>
                    <a:pt x="270" y="533"/>
                  </a:lnTo>
                  <a:lnTo>
                    <a:pt x="273" y="552"/>
                  </a:lnTo>
                  <a:lnTo>
                    <a:pt x="275" y="651"/>
                  </a:lnTo>
                  <a:lnTo>
                    <a:pt x="279" y="737"/>
                  </a:lnTo>
                  <a:lnTo>
                    <a:pt x="281" y="728"/>
                  </a:lnTo>
                  <a:lnTo>
                    <a:pt x="283" y="673"/>
                  </a:lnTo>
                  <a:lnTo>
                    <a:pt x="286" y="674"/>
                  </a:lnTo>
                  <a:lnTo>
                    <a:pt x="289" y="736"/>
                  </a:lnTo>
                  <a:lnTo>
                    <a:pt x="292" y="764"/>
                  </a:lnTo>
                  <a:lnTo>
                    <a:pt x="294" y="709"/>
                  </a:lnTo>
                  <a:lnTo>
                    <a:pt x="297" y="637"/>
                  </a:lnTo>
                  <a:lnTo>
                    <a:pt x="299" y="627"/>
                  </a:lnTo>
                  <a:lnTo>
                    <a:pt x="303" y="650"/>
                  </a:lnTo>
                  <a:lnTo>
                    <a:pt x="305" y="630"/>
                  </a:lnTo>
                  <a:lnTo>
                    <a:pt x="307" y="562"/>
                  </a:lnTo>
                  <a:lnTo>
                    <a:pt x="310" y="516"/>
                  </a:lnTo>
                  <a:lnTo>
                    <a:pt x="313" y="519"/>
                  </a:lnTo>
                  <a:lnTo>
                    <a:pt x="316" y="512"/>
                  </a:lnTo>
                  <a:lnTo>
                    <a:pt x="318" y="447"/>
                  </a:lnTo>
                  <a:lnTo>
                    <a:pt x="320" y="364"/>
                  </a:lnTo>
                  <a:lnTo>
                    <a:pt x="323" y="335"/>
                  </a:lnTo>
                  <a:lnTo>
                    <a:pt x="326" y="344"/>
                  </a:lnTo>
                  <a:lnTo>
                    <a:pt x="329" y="321"/>
                  </a:lnTo>
                  <a:lnTo>
                    <a:pt x="331" y="248"/>
                  </a:lnTo>
                  <a:lnTo>
                    <a:pt x="333" y="191"/>
                  </a:lnTo>
                  <a:lnTo>
                    <a:pt x="337" y="191"/>
                  </a:lnTo>
                  <a:lnTo>
                    <a:pt x="339" y="201"/>
                  </a:lnTo>
                  <a:lnTo>
                    <a:pt x="342" y="162"/>
                  </a:lnTo>
                  <a:lnTo>
                    <a:pt x="344" y="101"/>
                  </a:lnTo>
                  <a:lnTo>
                    <a:pt x="347" y="88"/>
                  </a:lnTo>
                  <a:lnTo>
                    <a:pt x="350" y="136"/>
                  </a:lnTo>
                  <a:lnTo>
                    <a:pt x="353" y="171"/>
                  </a:lnTo>
                  <a:lnTo>
                    <a:pt x="355" y="151"/>
                  </a:lnTo>
                  <a:lnTo>
                    <a:pt x="357" y="118"/>
                  </a:lnTo>
                  <a:lnTo>
                    <a:pt x="361" y="132"/>
                  </a:lnTo>
                  <a:lnTo>
                    <a:pt x="363" y="182"/>
                  </a:lnTo>
                  <a:lnTo>
                    <a:pt x="366" y="210"/>
                  </a:lnTo>
                  <a:lnTo>
                    <a:pt x="368" y="202"/>
                  </a:lnTo>
                  <a:lnTo>
                    <a:pt x="370" y="203"/>
                  </a:lnTo>
                  <a:lnTo>
                    <a:pt x="374" y="247"/>
                  </a:lnTo>
                  <a:lnTo>
                    <a:pt x="376" y="304"/>
                  </a:lnTo>
                  <a:lnTo>
                    <a:pt x="379" y="340"/>
                  </a:lnTo>
                  <a:lnTo>
                    <a:pt x="381" y="368"/>
                  </a:lnTo>
                  <a:lnTo>
                    <a:pt x="385" y="419"/>
                  </a:lnTo>
                  <a:lnTo>
                    <a:pt x="387" y="491"/>
                  </a:lnTo>
                  <a:lnTo>
                    <a:pt x="389" y="551"/>
                  </a:lnTo>
                  <a:lnTo>
                    <a:pt x="392" y="590"/>
                  </a:lnTo>
                  <a:lnTo>
                    <a:pt x="394" y="628"/>
                  </a:lnTo>
                  <a:lnTo>
                    <a:pt x="398" y="685"/>
                  </a:lnTo>
                  <a:lnTo>
                    <a:pt x="400" y="746"/>
                  </a:lnTo>
                  <a:lnTo>
                    <a:pt x="403" y="798"/>
                  </a:lnTo>
                  <a:lnTo>
                    <a:pt x="405" y="843"/>
                  </a:lnTo>
                  <a:lnTo>
                    <a:pt x="408" y="882"/>
                  </a:lnTo>
                  <a:lnTo>
                    <a:pt x="411" y="908"/>
                  </a:lnTo>
                  <a:lnTo>
                    <a:pt x="413" y="918"/>
                  </a:lnTo>
                  <a:lnTo>
                    <a:pt x="416" y="935"/>
                  </a:lnTo>
                  <a:lnTo>
                    <a:pt x="418" y="973"/>
                  </a:lnTo>
                  <a:lnTo>
                    <a:pt x="422" y="1004"/>
                  </a:lnTo>
                  <a:lnTo>
                    <a:pt x="424" y="994"/>
                  </a:lnTo>
                  <a:lnTo>
                    <a:pt x="426" y="949"/>
                  </a:lnTo>
                  <a:lnTo>
                    <a:pt x="429" y="917"/>
                  </a:lnTo>
                  <a:lnTo>
                    <a:pt x="432" y="912"/>
                  </a:lnTo>
                  <a:lnTo>
                    <a:pt x="435" y="893"/>
                  </a:lnTo>
                  <a:lnTo>
                    <a:pt x="437" y="828"/>
                  </a:lnTo>
                  <a:lnTo>
                    <a:pt x="439" y="745"/>
                  </a:lnTo>
                  <a:lnTo>
                    <a:pt x="442" y="695"/>
                  </a:lnTo>
                  <a:lnTo>
                    <a:pt x="445" y="671"/>
                  </a:lnTo>
                  <a:lnTo>
                    <a:pt x="448" y="625"/>
                  </a:lnTo>
                  <a:lnTo>
                    <a:pt x="450" y="538"/>
                  </a:lnTo>
                  <a:lnTo>
                    <a:pt x="453" y="451"/>
                  </a:lnTo>
                  <a:lnTo>
                    <a:pt x="456" y="399"/>
                  </a:lnTo>
                  <a:lnTo>
                    <a:pt x="458" y="358"/>
                  </a:lnTo>
                  <a:lnTo>
                    <a:pt x="461" y="296"/>
                  </a:lnTo>
                  <a:lnTo>
                    <a:pt x="463" y="228"/>
                  </a:lnTo>
                  <a:lnTo>
                    <a:pt x="466" y="193"/>
                  </a:lnTo>
                  <a:lnTo>
                    <a:pt x="469" y="189"/>
                  </a:lnTo>
                  <a:lnTo>
                    <a:pt x="472" y="170"/>
                  </a:lnTo>
                  <a:lnTo>
                    <a:pt x="474" y="124"/>
                  </a:lnTo>
                  <a:lnTo>
                    <a:pt x="476" y="105"/>
                  </a:lnTo>
                  <a:lnTo>
                    <a:pt x="480" y="143"/>
                  </a:lnTo>
                  <a:lnTo>
                    <a:pt x="482" y="201"/>
                  </a:lnTo>
                  <a:lnTo>
                    <a:pt x="485" y="220"/>
                  </a:lnTo>
                  <a:lnTo>
                    <a:pt x="487" y="212"/>
                  </a:lnTo>
                  <a:lnTo>
                    <a:pt x="489" y="247"/>
                  </a:lnTo>
                  <a:lnTo>
                    <a:pt x="493" y="340"/>
                  </a:lnTo>
                  <a:lnTo>
                    <a:pt x="495" y="429"/>
                  </a:lnTo>
                  <a:lnTo>
                    <a:pt x="498" y="468"/>
                  </a:lnTo>
                  <a:lnTo>
                    <a:pt x="500" y="484"/>
                  </a:lnTo>
                  <a:lnTo>
                    <a:pt x="504" y="542"/>
                  </a:lnTo>
                  <a:lnTo>
                    <a:pt x="506" y="640"/>
                  </a:lnTo>
                  <a:lnTo>
                    <a:pt x="508" y="724"/>
                  </a:lnTo>
                  <a:lnTo>
                    <a:pt x="511" y="775"/>
                  </a:lnTo>
                  <a:lnTo>
                    <a:pt x="513" y="828"/>
                  </a:lnTo>
                  <a:lnTo>
                    <a:pt x="517" y="90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0" name="Freeform 42"/>
            <p:cNvSpPr>
              <a:spLocks/>
            </p:cNvSpPr>
            <p:nvPr/>
          </p:nvSpPr>
          <p:spPr bwMode="auto">
            <a:xfrm>
              <a:off x="3728" y="3516"/>
              <a:ext cx="258" cy="356"/>
            </a:xfrm>
            <a:custGeom>
              <a:avLst/>
              <a:gdLst>
                <a:gd name="T0" fmla="*/ 7 w 515"/>
                <a:gd name="T1" fmla="*/ 972 h 1068"/>
                <a:gd name="T2" fmla="*/ 18 w 515"/>
                <a:gd name="T3" fmla="*/ 1044 h 1068"/>
                <a:gd name="T4" fmla="*/ 28 w 515"/>
                <a:gd name="T5" fmla="*/ 878 h 1068"/>
                <a:gd name="T6" fmla="*/ 39 w 515"/>
                <a:gd name="T7" fmla="*/ 641 h 1068"/>
                <a:gd name="T8" fmla="*/ 50 w 515"/>
                <a:gd name="T9" fmla="*/ 390 h 1068"/>
                <a:gd name="T10" fmla="*/ 61 w 515"/>
                <a:gd name="T11" fmla="*/ 213 h 1068"/>
                <a:gd name="T12" fmla="*/ 71 w 515"/>
                <a:gd name="T13" fmla="*/ 93 h 1068"/>
                <a:gd name="T14" fmla="*/ 82 w 515"/>
                <a:gd name="T15" fmla="*/ 158 h 1068"/>
                <a:gd name="T16" fmla="*/ 91 w 515"/>
                <a:gd name="T17" fmla="*/ 266 h 1068"/>
                <a:gd name="T18" fmla="*/ 102 w 515"/>
                <a:gd name="T19" fmla="*/ 463 h 1068"/>
                <a:gd name="T20" fmla="*/ 113 w 515"/>
                <a:gd name="T21" fmla="*/ 630 h 1068"/>
                <a:gd name="T22" fmla="*/ 124 w 515"/>
                <a:gd name="T23" fmla="*/ 689 h 1068"/>
                <a:gd name="T24" fmla="*/ 134 w 515"/>
                <a:gd name="T25" fmla="*/ 722 h 1068"/>
                <a:gd name="T26" fmla="*/ 145 w 515"/>
                <a:gd name="T27" fmla="*/ 670 h 1068"/>
                <a:gd name="T28" fmla="*/ 156 w 515"/>
                <a:gd name="T29" fmla="*/ 552 h 1068"/>
                <a:gd name="T30" fmla="*/ 166 w 515"/>
                <a:gd name="T31" fmla="*/ 370 h 1068"/>
                <a:gd name="T32" fmla="*/ 177 w 515"/>
                <a:gd name="T33" fmla="*/ 194 h 1068"/>
                <a:gd name="T34" fmla="*/ 188 w 515"/>
                <a:gd name="T35" fmla="*/ 63 h 1068"/>
                <a:gd name="T36" fmla="*/ 197 w 515"/>
                <a:gd name="T37" fmla="*/ 39 h 1068"/>
                <a:gd name="T38" fmla="*/ 208 w 515"/>
                <a:gd name="T39" fmla="*/ 116 h 1068"/>
                <a:gd name="T40" fmla="*/ 219 w 515"/>
                <a:gd name="T41" fmla="*/ 370 h 1068"/>
                <a:gd name="T42" fmla="*/ 230 w 515"/>
                <a:gd name="T43" fmla="*/ 706 h 1068"/>
                <a:gd name="T44" fmla="*/ 240 w 515"/>
                <a:gd name="T45" fmla="*/ 943 h 1068"/>
                <a:gd name="T46" fmla="*/ 251 w 515"/>
                <a:gd name="T47" fmla="*/ 1001 h 1068"/>
                <a:gd name="T48" fmla="*/ 262 w 515"/>
                <a:gd name="T49" fmla="*/ 943 h 1068"/>
                <a:gd name="T50" fmla="*/ 272 w 515"/>
                <a:gd name="T51" fmla="*/ 741 h 1068"/>
                <a:gd name="T52" fmla="*/ 283 w 515"/>
                <a:gd name="T53" fmla="*/ 444 h 1068"/>
                <a:gd name="T54" fmla="*/ 293 w 515"/>
                <a:gd name="T55" fmla="*/ 222 h 1068"/>
                <a:gd name="T56" fmla="*/ 303 w 515"/>
                <a:gd name="T57" fmla="*/ 194 h 1068"/>
                <a:gd name="T58" fmla="*/ 314 w 515"/>
                <a:gd name="T59" fmla="*/ 273 h 1068"/>
                <a:gd name="T60" fmla="*/ 325 w 515"/>
                <a:gd name="T61" fmla="*/ 524 h 1068"/>
                <a:gd name="T62" fmla="*/ 335 w 515"/>
                <a:gd name="T63" fmla="*/ 807 h 1068"/>
                <a:gd name="T64" fmla="*/ 346 w 515"/>
                <a:gd name="T65" fmla="*/ 994 h 1068"/>
                <a:gd name="T66" fmla="*/ 357 w 515"/>
                <a:gd name="T67" fmla="*/ 1039 h 1068"/>
                <a:gd name="T68" fmla="*/ 368 w 515"/>
                <a:gd name="T69" fmla="*/ 891 h 1068"/>
                <a:gd name="T70" fmla="*/ 378 w 515"/>
                <a:gd name="T71" fmla="*/ 678 h 1068"/>
                <a:gd name="T72" fmla="*/ 388 w 515"/>
                <a:gd name="T73" fmla="*/ 417 h 1068"/>
                <a:gd name="T74" fmla="*/ 399 w 515"/>
                <a:gd name="T75" fmla="*/ 187 h 1068"/>
                <a:gd name="T76" fmla="*/ 409 w 515"/>
                <a:gd name="T77" fmla="*/ 104 h 1068"/>
                <a:gd name="T78" fmla="*/ 420 w 515"/>
                <a:gd name="T79" fmla="*/ 104 h 1068"/>
                <a:gd name="T80" fmla="*/ 431 w 515"/>
                <a:gd name="T81" fmla="*/ 273 h 1068"/>
                <a:gd name="T82" fmla="*/ 441 w 515"/>
                <a:gd name="T83" fmla="*/ 457 h 1068"/>
                <a:gd name="T84" fmla="*/ 452 w 515"/>
                <a:gd name="T85" fmla="*/ 626 h 1068"/>
                <a:gd name="T86" fmla="*/ 463 w 515"/>
                <a:gd name="T87" fmla="*/ 739 h 1068"/>
                <a:gd name="T88" fmla="*/ 474 w 515"/>
                <a:gd name="T89" fmla="*/ 755 h 1068"/>
                <a:gd name="T90" fmla="*/ 483 w 515"/>
                <a:gd name="T91" fmla="*/ 638 h 1068"/>
                <a:gd name="T92" fmla="*/ 494 w 515"/>
                <a:gd name="T93" fmla="*/ 422 h 1068"/>
                <a:gd name="T94" fmla="*/ 504 w 515"/>
                <a:gd name="T95" fmla="*/ 273 h 1068"/>
                <a:gd name="T96" fmla="*/ 515 w 515"/>
                <a:gd name="T97" fmla="*/ 115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068">
                  <a:moveTo>
                    <a:pt x="0" y="912"/>
                  </a:moveTo>
                  <a:lnTo>
                    <a:pt x="2" y="979"/>
                  </a:lnTo>
                  <a:lnTo>
                    <a:pt x="5" y="990"/>
                  </a:lnTo>
                  <a:lnTo>
                    <a:pt x="7" y="972"/>
                  </a:lnTo>
                  <a:lnTo>
                    <a:pt x="11" y="984"/>
                  </a:lnTo>
                  <a:lnTo>
                    <a:pt x="13" y="1035"/>
                  </a:lnTo>
                  <a:lnTo>
                    <a:pt x="15" y="1068"/>
                  </a:lnTo>
                  <a:lnTo>
                    <a:pt x="18" y="1044"/>
                  </a:lnTo>
                  <a:lnTo>
                    <a:pt x="20" y="990"/>
                  </a:lnTo>
                  <a:lnTo>
                    <a:pt x="24" y="951"/>
                  </a:lnTo>
                  <a:lnTo>
                    <a:pt x="26" y="925"/>
                  </a:lnTo>
                  <a:lnTo>
                    <a:pt x="28" y="878"/>
                  </a:lnTo>
                  <a:lnTo>
                    <a:pt x="31" y="803"/>
                  </a:lnTo>
                  <a:lnTo>
                    <a:pt x="34" y="732"/>
                  </a:lnTo>
                  <a:lnTo>
                    <a:pt x="37" y="685"/>
                  </a:lnTo>
                  <a:lnTo>
                    <a:pt x="39" y="641"/>
                  </a:lnTo>
                  <a:lnTo>
                    <a:pt x="41" y="574"/>
                  </a:lnTo>
                  <a:lnTo>
                    <a:pt x="44" y="499"/>
                  </a:lnTo>
                  <a:lnTo>
                    <a:pt x="47" y="439"/>
                  </a:lnTo>
                  <a:lnTo>
                    <a:pt x="50" y="390"/>
                  </a:lnTo>
                  <a:lnTo>
                    <a:pt x="52" y="332"/>
                  </a:lnTo>
                  <a:lnTo>
                    <a:pt x="55" y="265"/>
                  </a:lnTo>
                  <a:lnTo>
                    <a:pt x="58" y="222"/>
                  </a:lnTo>
                  <a:lnTo>
                    <a:pt x="61" y="213"/>
                  </a:lnTo>
                  <a:lnTo>
                    <a:pt x="63" y="210"/>
                  </a:lnTo>
                  <a:lnTo>
                    <a:pt x="65" y="177"/>
                  </a:lnTo>
                  <a:lnTo>
                    <a:pt x="68" y="125"/>
                  </a:lnTo>
                  <a:lnTo>
                    <a:pt x="71" y="93"/>
                  </a:lnTo>
                  <a:lnTo>
                    <a:pt x="74" y="100"/>
                  </a:lnTo>
                  <a:lnTo>
                    <a:pt x="76" y="130"/>
                  </a:lnTo>
                  <a:lnTo>
                    <a:pt x="78" y="150"/>
                  </a:lnTo>
                  <a:lnTo>
                    <a:pt x="82" y="158"/>
                  </a:lnTo>
                  <a:lnTo>
                    <a:pt x="84" y="171"/>
                  </a:lnTo>
                  <a:lnTo>
                    <a:pt x="87" y="195"/>
                  </a:lnTo>
                  <a:lnTo>
                    <a:pt x="89" y="228"/>
                  </a:lnTo>
                  <a:lnTo>
                    <a:pt x="91" y="266"/>
                  </a:lnTo>
                  <a:lnTo>
                    <a:pt x="95" y="320"/>
                  </a:lnTo>
                  <a:lnTo>
                    <a:pt x="97" y="385"/>
                  </a:lnTo>
                  <a:lnTo>
                    <a:pt x="100" y="439"/>
                  </a:lnTo>
                  <a:lnTo>
                    <a:pt x="102" y="463"/>
                  </a:lnTo>
                  <a:lnTo>
                    <a:pt x="106" y="472"/>
                  </a:lnTo>
                  <a:lnTo>
                    <a:pt x="108" y="500"/>
                  </a:lnTo>
                  <a:lnTo>
                    <a:pt x="110" y="561"/>
                  </a:lnTo>
                  <a:lnTo>
                    <a:pt x="113" y="630"/>
                  </a:lnTo>
                  <a:lnTo>
                    <a:pt x="116" y="666"/>
                  </a:lnTo>
                  <a:lnTo>
                    <a:pt x="119" y="665"/>
                  </a:lnTo>
                  <a:lnTo>
                    <a:pt x="121" y="664"/>
                  </a:lnTo>
                  <a:lnTo>
                    <a:pt x="124" y="689"/>
                  </a:lnTo>
                  <a:lnTo>
                    <a:pt x="126" y="729"/>
                  </a:lnTo>
                  <a:lnTo>
                    <a:pt x="130" y="745"/>
                  </a:lnTo>
                  <a:lnTo>
                    <a:pt x="132" y="734"/>
                  </a:lnTo>
                  <a:lnTo>
                    <a:pt x="134" y="722"/>
                  </a:lnTo>
                  <a:lnTo>
                    <a:pt x="137" y="730"/>
                  </a:lnTo>
                  <a:lnTo>
                    <a:pt x="140" y="739"/>
                  </a:lnTo>
                  <a:lnTo>
                    <a:pt x="143" y="718"/>
                  </a:lnTo>
                  <a:lnTo>
                    <a:pt x="145" y="670"/>
                  </a:lnTo>
                  <a:lnTo>
                    <a:pt x="147" y="626"/>
                  </a:lnTo>
                  <a:lnTo>
                    <a:pt x="150" y="606"/>
                  </a:lnTo>
                  <a:lnTo>
                    <a:pt x="153" y="589"/>
                  </a:lnTo>
                  <a:lnTo>
                    <a:pt x="156" y="552"/>
                  </a:lnTo>
                  <a:lnTo>
                    <a:pt x="158" y="503"/>
                  </a:lnTo>
                  <a:lnTo>
                    <a:pt x="160" y="461"/>
                  </a:lnTo>
                  <a:lnTo>
                    <a:pt x="164" y="423"/>
                  </a:lnTo>
                  <a:lnTo>
                    <a:pt x="166" y="370"/>
                  </a:lnTo>
                  <a:lnTo>
                    <a:pt x="169" y="298"/>
                  </a:lnTo>
                  <a:lnTo>
                    <a:pt x="171" y="241"/>
                  </a:lnTo>
                  <a:lnTo>
                    <a:pt x="174" y="213"/>
                  </a:lnTo>
                  <a:lnTo>
                    <a:pt x="177" y="194"/>
                  </a:lnTo>
                  <a:lnTo>
                    <a:pt x="180" y="155"/>
                  </a:lnTo>
                  <a:lnTo>
                    <a:pt x="182" y="106"/>
                  </a:lnTo>
                  <a:lnTo>
                    <a:pt x="184" y="75"/>
                  </a:lnTo>
                  <a:lnTo>
                    <a:pt x="188" y="63"/>
                  </a:lnTo>
                  <a:lnTo>
                    <a:pt x="190" y="42"/>
                  </a:lnTo>
                  <a:lnTo>
                    <a:pt x="193" y="9"/>
                  </a:lnTo>
                  <a:lnTo>
                    <a:pt x="195" y="0"/>
                  </a:lnTo>
                  <a:lnTo>
                    <a:pt x="197" y="39"/>
                  </a:lnTo>
                  <a:lnTo>
                    <a:pt x="201" y="93"/>
                  </a:lnTo>
                  <a:lnTo>
                    <a:pt x="203" y="106"/>
                  </a:lnTo>
                  <a:lnTo>
                    <a:pt x="206" y="90"/>
                  </a:lnTo>
                  <a:lnTo>
                    <a:pt x="208" y="116"/>
                  </a:lnTo>
                  <a:lnTo>
                    <a:pt x="212" y="209"/>
                  </a:lnTo>
                  <a:lnTo>
                    <a:pt x="214" y="312"/>
                  </a:lnTo>
                  <a:lnTo>
                    <a:pt x="216" y="360"/>
                  </a:lnTo>
                  <a:lnTo>
                    <a:pt x="219" y="370"/>
                  </a:lnTo>
                  <a:lnTo>
                    <a:pt x="221" y="417"/>
                  </a:lnTo>
                  <a:lnTo>
                    <a:pt x="225" y="528"/>
                  </a:lnTo>
                  <a:lnTo>
                    <a:pt x="227" y="644"/>
                  </a:lnTo>
                  <a:lnTo>
                    <a:pt x="230" y="706"/>
                  </a:lnTo>
                  <a:lnTo>
                    <a:pt x="232" y="730"/>
                  </a:lnTo>
                  <a:lnTo>
                    <a:pt x="235" y="778"/>
                  </a:lnTo>
                  <a:lnTo>
                    <a:pt x="238" y="865"/>
                  </a:lnTo>
                  <a:lnTo>
                    <a:pt x="240" y="943"/>
                  </a:lnTo>
                  <a:lnTo>
                    <a:pt x="243" y="974"/>
                  </a:lnTo>
                  <a:lnTo>
                    <a:pt x="245" y="975"/>
                  </a:lnTo>
                  <a:lnTo>
                    <a:pt x="249" y="983"/>
                  </a:lnTo>
                  <a:lnTo>
                    <a:pt x="251" y="1001"/>
                  </a:lnTo>
                  <a:lnTo>
                    <a:pt x="253" y="1007"/>
                  </a:lnTo>
                  <a:lnTo>
                    <a:pt x="256" y="990"/>
                  </a:lnTo>
                  <a:lnTo>
                    <a:pt x="259" y="967"/>
                  </a:lnTo>
                  <a:lnTo>
                    <a:pt x="262" y="943"/>
                  </a:lnTo>
                  <a:lnTo>
                    <a:pt x="264" y="909"/>
                  </a:lnTo>
                  <a:lnTo>
                    <a:pt x="266" y="855"/>
                  </a:lnTo>
                  <a:lnTo>
                    <a:pt x="269" y="795"/>
                  </a:lnTo>
                  <a:lnTo>
                    <a:pt x="272" y="741"/>
                  </a:lnTo>
                  <a:lnTo>
                    <a:pt x="275" y="681"/>
                  </a:lnTo>
                  <a:lnTo>
                    <a:pt x="277" y="602"/>
                  </a:lnTo>
                  <a:lnTo>
                    <a:pt x="280" y="514"/>
                  </a:lnTo>
                  <a:lnTo>
                    <a:pt x="283" y="444"/>
                  </a:lnTo>
                  <a:lnTo>
                    <a:pt x="285" y="397"/>
                  </a:lnTo>
                  <a:lnTo>
                    <a:pt x="288" y="349"/>
                  </a:lnTo>
                  <a:lnTo>
                    <a:pt x="290" y="286"/>
                  </a:lnTo>
                  <a:lnTo>
                    <a:pt x="293" y="222"/>
                  </a:lnTo>
                  <a:lnTo>
                    <a:pt x="296" y="187"/>
                  </a:lnTo>
                  <a:lnTo>
                    <a:pt x="299" y="185"/>
                  </a:lnTo>
                  <a:lnTo>
                    <a:pt x="301" y="191"/>
                  </a:lnTo>
                  <a:lnTo>
                    <a:pt x="303" y="194"/>
                  </a:lnTo>
                  <a:lnTo>
                    <a:pt x="307" y="200"/>
                  </a:lnTo>
                  <a:lnTo>
                    <a:pt x="309" y="220"/>
                  </a:lnTo>
                  <a:lnTo>
                    <a:pt x="312" y="247"/>
                  </a:lnTo>
                  <a:lnTo>
                    <a:pt x="314" y="273"/>
                  </a:lnTo>
                  <a:lnTo>
                    <a:pt x="316" y="307"/>
                  </a:lnTo>
                  <a:lnTo>
                    <a:pt x="320" y="366"/>
                  </a:lnTo>
                  <a:lnTo>
                    <a:pt x="322" y="446"/>
                  </a:lnTo>
                  <a:lnTo>
                    <a:pt x="325" y="524"/>
                  </a:lnTo>
                  <a:lnTo>
                    <a:pt x="327" y="588"/>
                  </a:lnTo>
                  <a:lnTo>
                    <a:pt x="331" y="652"/>
                  </a:lnTo>
                  <a:lnTo>
                    <a:pt x="333" y="727"/>
                  </a:lnTo>
                  <a:lnTo>
                    <a:pt x="335" y="807"/>
                  </a:lnTo>
                  <a:lnTo>
                    <a:pt x="338" y="870"/>
                  </a:lnTo>
                  <a:lnTo>
                    <a:pt x="340" y="916"/>
                  </a:lnTo>
                  <a:lnTo>
                    <a:pt x="344" y="956"/>
                  </a:lnTo>
                  <a:lnTo>
                    <a:pt x="346" y="994"/>
                  </a:lnTo>
                  <a:lnTo>
                    <a:pt x="349" y="1016"/>
                  </a:lnTo>
                  <a:lnTo>
                    <a:pt x="351" y="1021"/>
                  </a:lnTo>
                  <a:lnTo>
                    <a:pt x="355" y="1024"/>
                  </a:lnTo>
                  <a:lnTo>
                    <a:pt x="357" y="1039"/>
                  </a:lnTo>
                  <a:lnTo>
                    <a:pt x="359" y="1048"/>
                  </a:lnTo>
                  <a:lnTo>
                    <a:pt x="362" y="1020"/>
                  </a:lnTo>
                  <a:lnTo>
                    <a:pt x="364" y="953"/>
                  </a:lnTo>
                  <a:lnTo>
                    <a:pt x="368" y="891"/>
                  </a:lnTo>
                  <a:lnTo>
                    <a:pt x="370" y="858"/>
                  </a:lnTo>
                  <a:lnTo>
                    <a:pt x="372" y="832"/>
                  </a:lnTo>
                  <a:lnTo>
                    <a:pt x="375" y="772"/>
                  </a:lnTo>
                  <a:lnTo>
                    <a:pt x="378" y="678"/>
                  </a:lnTo>
                  <a:lnTo>
                    <a:pt x="381" y="591"/>
                  </a:lnTo>
                  <a:lnTo>
                    <a:pt x="383" y="537"/>
                  </a:lnTo>
                  <a:lnTo>
                    <a:pt x="385" y="490"/>
                  </a:lnTo>
                  <a:lnTo>
                    <a:pt x="388" y="417"/>
                  </a:lnTo>
                  <a:lnTo>
                    <a:pt x="391" y="328"/>
                  </a:lnTo>
                  <a:lnTo>
                    <a:pt x="394" y="258"/>
                  </a:lnTo>
                  <a:lnTo>
                    <a:pt x="396" y="220"/>
                  </a:lnTo>
                  <a:lnTo>
                    <a:pt x="399" y="187"/>
                  </a:lnTo>
                  <a:lnTo>
                    <a:pt x="402" y="137"/>
                  </a:lnTo>
                  <a:lnTo>
                    <a:pt x="404" y="94"/>
                  </a:lnTo>
                  <a:lnTo>
                    <a:pt x="407" y="88"/>
                  </a:lnTo>
                  <a:lnTo>
                    <a:pt x="409" y="104"/>
                  </a:lnTo>
                  <a:lnTo>
                    <a:pt x="412" y="107"/>
                  </a:lnTo>
                  <a:lnTo>
                    <a:pt x="415" y="84"/>
                  </a:lnTo>
                  <a:lnTo>
                    <a:pt x="418" y="74"/>
                  </a:lnTo>
                  <a:lnTo>
                    <a:pt x="420" y="104"/>
                  </a:lnTo>
                  <a:lnTo>
                    <a:pt x="422" y="158"/>
                  </a:lnTo>
                  <a:lnTo>
                    <a:pt x="426" y="201"/>
                  </a:lnTo>
                  <a:lnTo>
                    <a:pt x="428" y="232"/>
                  </a:lnTo>
                  <a:lnTo>
                    <a:pt x="431" y="273"/>
                  </a:lnTo>
                  <a:lnTo>
                    <a:pt x="433" y="330"/>
                  </a:lnTo>
                  <a:lnTo>
                    <a:pt x="435" y="380"/>
                  </a:lnTo>
                  <a:lnTo>
                    <a:pt x="439" y="415"/>
                  </a:lnTo>
                  <a:lnTo>
                    <a:pt x="441" y="457"/>
                  </a:lnTo>
                  <a:lnTo>
                    <a:pt x="444" y="522"/>
                  </a:lnTo>
                  <a:lnTo>
                    <a:pt x="446" y="587"/>
                  </a:lnTo>
                  <a:lnTo>
                    <a:pt x="450" y="619"/>
                  </a:lnTo>
                  <a:lnTo>
                    <a:pt x="452" y="626"/>
                  </a:lnTo>
                  <a:lnTo>
                    <a:pt x="454" y="646"/>
                  </a:lnTo>
                  <a:lnTo>
                    <a:pt x="457" y="690"/>
                  </a:lnTo>
                  <a:lnTo>
                    <a:pt x="459" y="730"/>
                  </a:lnTo>
                  <a:lnTo>
                    <a:pt x="463" y="739"/>
                  </a:lnTo>
                  <a:lnTo>
                    <a:pt x="465" y="736"/>
                  </a:lnTo>
                  <a:lnTo>
                    <a:pt x="468" y="750"/>
                  </a:lnTo>
                  <a:lnTo>
                    <a:pt x="470" y="769"/>
                  </a:lnTo>
                  <a:lnTo>
                    <a:pt x="474" y="755"/>
                  </a:lnTo>
                  <a:lnTo>
                    <a:pt x="476" y="704"/>
                  </a:lnTo>
                  <a:lnTo>
                    <a:pt x="478" y="658"/>
                  </a:lnTo>
                  <a:lnTo>
                    <a:pt x="481" y="643"/>
                  </a:lnTo>
                  <a:lnTo>
                    <a:pt x="483" y="638"/>
                  </a:lnTo>
                  <a:lnTo>
                    <a:pt x="487" y="600"/>
                  </a:lnTo>
                  <a:lnTo>
                    <a:pt x="489" y="528"/>
                  </a:lnTo>
                  <a:lnTo>
                    <a:pt x="491" y="461"/>
                  </a:lnTo>
                  <a:lnTo>
                    <a:pt x="494" y="422"/>
                  </a:lnTo>
                  <a:lnTo>
                    <a:pt x="497" y="401"/>
                  </a:lnTo>
                  <a:lnTo>
                    <a:pt x="500" y="367"/>
                  </a:lnTo>
                  <a:lnTo>
                    <a:pt x="502" y="323"/>
                  </a:lnTo>
                  <a:lnTo>
                    <a:pt x="504" y="273"/>
                  </a:lnTo>
                  <a:lnTo>
                    <a:pt x="507" y="226"/>
                  </a:lnTo>
                  <a:lnTo>
                    <a:pt x="510" y="176"/>
                  </a:lnTo>
                  <a:lnTo>
                    <a:pt x="513" y="136"/>
                  </a:lnTo>
                  <a:lnTo>
                    <a:pt x="515" y="11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1" name="Freeform 43"/>
            <p:cNvSpPr>
              <a:spLocks/>
            </p:cNvSpPr>
            <p:nvPr/>
          </p:nvSpPr>
          <p:spPr bwMode="auto">
            <a:xfrm>
              <a:off x="3986" y="3473"/>
              <a:ext cx="258" cy="428"/>
            </a:xfrm>
            <a:custGeom>
              <a:avLst/>
              <a:gdLst>
                <a:gd name="T0" fmla="*/ 9 w 517"/>
                <a:gd name="T1" fmla="*/ 198 h 1282"/>
                <a:gd name="T2" fmla="*/ 19 w 517"/>
                <a:gd name="T3" fmla="*/ 292 h 1282"/>
                <a:gd name="T4" fmla="*/ 30 w 517"/>
                <a:gd name="T5" fmla="*/ 443 h 1282"/>
                <a:gd name="T6" fmla="*/ 39 w 517"/>
                <a:gd name="T7" fmla="*/ 740 h 1282"/>
                <a:gd name="T8" fmla="*/ 50 w 517"/>
                <a:gd name="T9" fmla="*/ 956 h 1282"/>
                <a:gd name="T10" fmla="*/ 61 w 517"/>
                <a:gd name="T11" fmla="*/ 1076 h 1282"/>
                <a:gd name="T12" fmla="*/ 72 w 517"/>
                <a:gd name="T13" fmla="*/ 1012 h 1282"/>
                <a:gd name="T14" fmla="*/ 82 w 517"/>
                <a:gd name="T15" fmla="*/ 807 h 1282"/>
                <a:gd name="T16" fmla="*/ 93 w 517"/>
                <a:gd name="T17" fmla="*/ 492 h 1282"/>
                <a:gd name="T18" fmla="*/ 104 w 517"/>
                <a:gd name="T19" fmla="*/ 282 h 1282"/>
                <a:gd name="T20" fmla="*/ 114 w 517"/>
                <a:gd name="T21" fmla="*/ 250 h 1282"/>
                <a:gd name="T22" fmla="*/ 125 w 517"/>
                <a:gd name="T23" fmla="*/ 367 h 1282"/>
                <a:gd name="T24" fmla="*/ 135 w 517"/>
                <a:gd name="T25" fmla="*/ 679 h 1282"/>
                <a:gd name="T26" fmla="*/ 145 w 517"/>
                <a:gd name="T27" fmla="*/ 978 h 1282"/>
                <a:gd name="T28" fmla="*/ 156 w 517"/>
                <a:gd name="T29" fmla="*/ 1201 h 1282"/>
                <a:gd name="T30" fmla="*/ 167 w 517"/>
                <a:gd name="T31" fmla="*/ 1264 h 1282"/>
                <a:gd name="T32" fmla="*/ 178 w 517"/>
                <a:gd name="T33" fmla="*/ 1064 h 1282"/>
                <a:gd name="T34" fmla="*/ 188 w 517"/>
                <a:gd name="T35" fmla="*/ 726 h 1282"/>
                <a:gd name="T36" fmla="*/ 199 w 517"/>
                <a:gd name="T37" fmla="*/ 385 h 1282"/>
                <a:gd name="T38" fmla="*/ 210 w 517"/>
                <a:gd name="T39" fmla="*/ 227 h 1282"/>
                <a:gd name="T40" fmla="*/ 220 w 517"/>
                <a:gd name="T41" fmla="*/ 237 h 1282"/>
                <a:gd name="T42" fmla="*/ 231 w 517"/>
                <a:gd name="T43" fmla="*/ 504 h 1282"/>
                <a:gd name="T44" fmla="*/ 241 w 517"/>
                <a:gd name="T45" fmla="*/ 784 h 1282"/>
                <a:gd name="T46" fmla="*/ 251 w 517"/>
                <a:gd name="T47" fmla="*/ 1041 h 1282"/>
                <a:gd name="T48" fmla="*/ 262 w 517"/>
                <a:gd name="T49" fmla="*/ 1090 h 1282"/>
                <a:gd name="T50" fmla="*/ 273 w 517"/>
                <a:gd name="T51" fmla="*/ 886 h 1282"/>
                <a:gd name="T52" fmla="*/ 283 w 517"/>
                <a:gd name="T53" fmla="*/ 588 h 1282"/>
                <a:gd name="T54" fmla="*/ 294 w 517"/>
                <a:gd name="T55" fmla="*/ 233 h 1282"/>
                <a:gd name="T56" fmla="*/ 305 w 517"/>
                <a:gd name="T57" fmla="*/ 39 h 1282"/>
                <a:gd name="T58" fmla="*/ 316 w 517"/>
                <a:gd name="T59" fmla="*/ 48 h 1282"/>
                <a:gd name="T60" fmla="*/ 326 w 517"/>
                <a:gd name="T61" fmla="*/ 266 h 1282"/>
                <a:gd name="T62" fmla="*/ 336 w 517"/>
                <a:gd name="T63" fmla="*/ 602 h 1282"/>
                <a:gd name="T64" fmla="*/ 347 w 517"/>
                <a:gd name="T65" fmla="*/ 859 h 1282"/>
                <a:gd name="T66" fmla="*/ 357 w 517"/>
                <a:gd name="T67" fmla="*/ 961 h 1282"/>
                <a:gd name="T68" fmla="*/ 368 w 517"/>
                <a:gd name="T69" fmla="*/ 907 h 1282"/>
                <a:gd name="T70" fmla="*/ 379 w 517"/>
                <a:gd name="T71" fmla="*/ 675 h 1282"/>
                <a:gd name="T72" fmla="*/ 389 w 517"/>
                <a:gd name="T73" fmla="*/ 398 h 1282"/>
                <a:gd name="T74" fmla="*/ 400 w 517"/>
                <a:gd name="T75" fmla="*/ 258 h 1282"/>
                <a:gd name="T76" fmla="*/ 411 w 517"/>
                <a:gd name="T77" fmla="*/ 265 h 1282"/>
                <a:gd name="T78" fmla="*/ 422 w 517"/>
                <a:gd name="T79" fmla="*/ 484 h 1282"/>
                <a:gd name="T80" fmla="*/ 431 w 517"/>
                <a:gd name="T81" fmla="*/ 796 h 1282"/>
                <a:gd name="T82" fmla="*/ 442 w 517"/>
                <a:gd name="T83" fmla="*/ 1020 h 1282"/>
                <a:gd name="T84" fmla="*/ 453 w 517"/>
                <a:gd name="T85" fmla="*/ 1153 h 1282"/>
                <a:gd name="T86" fmla="*/ 463 w 517"/>
                <a:gd name="T87" fmla="*/ 1048 h 1282"/>
                <a:gd name="T88" fmla="*/ 474 w 517"/>
                <a:gd name="T89" fmla="*/ 796 h 1282"/>
                <a:gd name="T90" fmla="*/ 485 w 517"/>
                <a:gd name="T91" fmla="*/ 579 h 1282"/>
                <a:gd name="T92" fmla="*/ 495 w 517"/>
                <a:gd name="T93" fmla="*/ 392 h 1282"/>
                <a:gd name="T94" fmla="*/ 506 w 517"/>
                <a:gd name="T95" fmla="*/ 351 h 1282"/>
                <a:gd name="T96" fmla="*/ 517 w 517"/>
                <a:gd name="T97" fmla="*/ 579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1282">
                  <a:moveTo>
                    <a:pt x="0" y="244"/>
                  </a:moveTo>
                  <a:lnTo>
                    <a:pt x="3" y="236"/>
                  </a:lnTo>
                  <a:lnTo>
                    <a:pt x="6" y="222"/>
                  </a:lnTo>
                  <a:lnTo>
                    <a:pt x="9" y="198"/>
                  </a:lnTo>
                  <a:lnTo>
                    <a:pt x="11" y="181"/>
                  </a:lnTo>
                  <a:lnTo>
                    <a:pt x="13" y="194"/>
                  </a:lnTo>
                  <a:lnTo>
                    <a:pt x="16" y="237"/>
                  </a:lnTo>
                  <a:lnTo>
                    <a:pt x="19" y="292"/>
                  </a:lnTo>
                  <a:lnTo>
                    <a:pt x="22" y="342"/>
                  </a:lnTo>
                  <a:lnTo>
                    <a:pt x="24" y="378"/>
                  </a:lnTo>
                  <a:lnTo>
                    <a:pt x="26" y="406"/>
                  </a:lnTo>
                  <a:lnTo>
                    <a:pt x="30" y="443"/>
                  </a:lnTo>
                  <a:lnTo>
                    <a:pt x="32" y="508"/>
                  </a:lnTo>
                  <a:lnTo>
                    <a:pt x="35" y="597"/>
                  </a:lnTo>
                  <a:lnTo>
                    <a:pt x="37" y="683"/>
                  </a:lnTo>
                  <a:lnTo>
                    <a:pt x="39" y="740"/>
                  </a:lnTo>
                  <a:lnTo>
                    <a:pt x="43" y="782"/>
                  </a:lnTo>
                  <a:lnTo>
                    <a:pt x="45" y="836"/>
                  </a:lnTo>
                  <a:lnTo>
                    <a:pt x="48" y="904"/>
                  </a:lnTo>
                  <a:lnTo>
                    <a:pt x="50" y="956"/>
                  </a:lnTo>
                  <a:lnTo>
                    <a:pt x="54" y="980"/>
                  </a:lnTo>
                  <a:lnTo>
                    <a:pt x="56" y="998"/>
                  </a:lnTo>
                  <a:lnTo>
                    <a:pt x="59" y="1035"/>
                  </a:lnTo>
                  <a:lnTo>
                    <a:pt x="61" y="1076"/>
                  </a:lnTo>
                  <a:lnTo>
                    <a:pt x="63" y="1082"/>
                  </a:lnTo>
                  <a:lnTo>
                    <a:pt x="67" y="1052"/>
                  </a:lnTo>
                  <a:lnTo>
                    <a:pt x="69" y="1024"/>
                  </a:lnTo>
                  <a:lnTo>
                    <a:pt x="72" y="1012"/>
                  </a:lnTo>
                  <a:lnTo>
                    <a:pt x="74" y="992"/>
                  </a:lnTo>
                  <a:lnTo>
                    <a:pt x="78" y="932"/>
                  </a:lnTo>
                  <a:lnTo>
                    <a:pt x="80" y="856"/>
                  </a:lnTo>
                  <a:lnTo>
                    <a:pt x="82" y="807"/>
                  </a:lnTo>
                  <a:lnTo>
                    <a:pt x="85" y="771"/>
                  </a:lnTo>
                  <a:lnTo>
                    <a:pt x="87" y="703"/>
                  </a:lnTo>
                  <a:lnTo>
                    <a:pt x="91" y="592"/>
                  </a:lnTo>
                  <a:lnTo>
                    <a:pt x="93" y="492"/>
                  </a:lnTo>
                  <a:lnTo>
                    <a:pt x="95" y="448"/>
                  </a:lnTo>
                  <a:lnTo>
                    <a:pt x="98" y="430"/>
                  </a:lnTo>
                  <a:lnTo>
                    <a:pt x="101" y="374"/>
                  </a:lnTo>
                  <a:lnTo>
                    <a:pt x="104" y="282"/>
                  </a:lnTo>
                  <a:lnTo>
                    <a:pt x="106" y="215"/>
                  </a:lnTo>
                  <a:lnTo>
                    <a:pt x="109" y="213"/>
                  </a:lnTo>
                  <a:lnTo>
                    <a:pt x="111" y="241"/>
                  </a:lnTo>
                  <a:lnTo>
                    <a:pt x="114" y="250"/>
                  </a:lnTo>
                  <a:lnTo>
                    <a:pt x="117" y="244"/>
                  </a:lnTo>
                  <a:lnTo>
                    <a:pt x="119" y="264"/>
                  </a:lnTo>
                  <a:lnTo>
                    <a:pt x="122" y="316"/>
                  </a:lnTo>
                  <a:lnTo>
                    <a:pt x="125" y="367"/>
                  </a:lnTo>
                  <a:lnTo>
                    <a:pt x="128" y="402"/>
                  </a:lnTo>
                  <a:lnTo>
                    <a:pt x="130" y="455"/>
                  </a:lnTo>
                  <a:lnTo>
                    <a:pt x="132" y="558"/>
                  </a:lnTo>
                  <a:lnTo>
                    <a:pt x="135" y="679"/>
                  </a:lnTo>
                  <a:lnTo>
                    <a:pt x="138" y="770"/>
                  </a:lnTo>
                  <a:lnTo>
                    <a:pt x="141" y="823"/>
                  </a:lnTo>
                  <a:lnTo>
                    <a:pt x="143" y="884"/>
                  </a:lnTo>
                  <a:lnTo>
                    <a:pt x="145" y="978"/>
                  </a:lnTo>
                  <a:lnTo>
                    <a:pt x="149" y="1076"/>
                  </a:lnTo>
                  <a:lnTo>
                    <a:pt x="151" y="1142"/>
                  </a:lnTo>
                  <a:lnTo>
                    <a:pt x="154" y="1174"/>
                  </a:lnTo>
                  <a:lnTo>
                    <a:pt x="156" y="1201"/>
                  </a:lnTo>
                  <a:lnTo>
                    <a:pt x="160" y="1239"/>
                  </a:lnTo>
                  <a:lnTo>
                    <a:pt x="162" y="1273"/>
                  </a:lnTo>
                  <a:lnTo>
                    <a:pt x="164" y="1282"/>
                  </a:lnTo>
                  <a:lnTo>
                    <a:pt x="167" y="1264"/>
                  </a:lnTo>
                  <a:lnTo>
                    <a:pt x="169" y="1228"/>
                  </a:lnTo>
                  <a:lnTo>
                    <a:pt x="173" y="1179"/>
                  </a:lnTo>
                  <a:lnTo>
                    <a:pt x="175" y="1124"/>
                  </a:lnTo>
                  <a:lnTo>
                    <a:pt x="178" y="1064"/>
                  </a:lnTo>
                  <a:lnTo>
                    <a:pt x="180" y="997"/>
                  </a:lnTo>
                  <a:lnTo>
                    <a:pt x="183" y="914"/>
                  </a:lnTo>
                  <a:lnTo>
                    <a:pt x="186" y="819"/>
                  </a:lnTo>
                  <a:lnTo>
                    <a:pt x="188" y="726"/>
                  </a:lnTo>
                  <a:lnTo>
                    <a:pt x="191" y="643"/>
                  </a:lnTo>
                  <a:lnTo>
                    <a:pt x="193" y="567"/>
                  </a:lnTo>
                  <a:lnTo>
                    <a:pt x="197" y="478"/>
                  </a:lnTo>
                  <a:lnTo>
                    <a:pt x="199" y="385"/>
                  </a:lnTo>
                  <a:lnTo>
                    <a:pt x="201" y="307"/>
                  </a:lnTo>
                  <a:lnTo>
                    <a:pt x="204" y="261"/>
                  </a:lnTo>
                  <a:lnTo>
                    <a:pt x="207" y="241"/>
                  </a:lnTo>
                  <a:lnTo>
                    <a:pt x="210" y="227"/>
                  </a:lnTo>
                  <a:lnTo>
                    <a:pt x="212" y="212"/>
                  </a:lnTo>
                  <a:lnTo>
                    <a:pt x="214" y="203"/>
                  </a:lnTo>
                  <a:lnTo>
                    <a:pt x="217" y="208"/>
                  </a:lnTo>
                  <a:lnTo>
                    <a:pt x="220" y="237"/>
                  </a:lnTo>
                  <a:lnTo>
                    <a:pt x="223" y="292"/>
                  </a:lnTo>
                  <a:lnTo>
                    <a:pt x="225" y="367"/>
                  </a:lnTo>
                  <a:lnTo>
                    <a:pt x="228" y="441"/>
                  </a:lnTo>
                  <a:lnTo>
                    <a:pt x="231" y="504"/>
                  </a:lnTo>
                  <a:lnTo>
                    <a:pt x="233" y="558"/>
                  </a:lnTo>
                  <a:lnTo>
                    <a:pt x="236" y="620"/>
                  </a:lnTo>
                  <a:lnTo>
                    <a:pt x="238" y="698"/>
                  </a:lnTo>
                  <a:lnTo>
                    <a:pt x="241" y="784"/>
                  </a:lnTo>
                  <a:lnTo>
                    <a:pt x="244" y="861"/>
                  </a:lnTo>
                  <a:lnTo>
                    <a:pt x="247" y="930"/>
                  </a:lnTo>
                  <a:lnTo>
                    <a:pt x="249" y="994"/>
                  </a:lnTo>
                  <a:lnTo>
                    <a:pt x="251" y="1041"/>
                  </a:lnTo>
                  <a:lnTo>
                    <a:pt x="255" y="1067"/>
                  </a:lnTo>
                  <a:lnTo>
                    <a:pt x="257" y="1076"/>
                  </a:lnTo>
                  <a:lnTo>
                    <a:pt x="260" y="1084"/>
                  </a:lnTo>
                  <a:lnTo>
                    <a:pt x="262" y="1090"/>
                  </a:lnTo>
                  <a:lnTo>
                    <a:pt x="264" y="1073"/>
                  </a:lnTo>
                  <a:lnTo>
                    <a:pt x="268" y="1025"/>
                  </a:lnTo>
                  <a:lnTo>
                    <a:pt x="270" y="955"/>
                  </a:lnTo>
                  <a:lnTo>
                    <a:pt x="273" y="886"/>
                  </a:lnTo>
                  <a:lnTo>
                    <a:pt x="275" y="819"/>
                  </a:lnTo>
                  <a:lnTo>
                    <a:pt x="279" y="748"/>
                  </a:lnTo>
                  <a:lnTo>
                    <a:pt x="281" y="667"/>
                  </a:lnTo>
                  <a:lnTo>
                    <a:pt x="283" y="588"/>
                  </a:lnTo>
                  <a:lnTo>
                    <a:pt x="286" y="514"/>
                  </a:lnTo>
                  <a:lnTo>
                    <a:pt x="288" y="431"/>
                  </a:lnTo>
                  <a:lnTo>
                    <a:pt x="292" y="332"/>
                  </a:lnTo>
                  <a:lnTo>
                    <a:pt x="294" y="233"/>
                  </a:lnTo>
                  <a:lnTo>
                    <a:pt x="297" y="163"/>
                  </a:lnTo>
                  <a:lnTo>
                    <a:pt x="299" y="118"/>
                  </a:lnTo>
                  <a:lnTo>
                    <a:pt x="303" y="80"/>
                  </a:lnTo>
                  <a:lnTo>
                    <a:pt x="305" y="39"/>
                  </a:lnTo>
                  <a:lnTo>
                    <a:pt x="307" y="7"/>
                  </a:lnTo>
                  <a:lnTo>
                    <a:pt x="310" y="0"/>
                  </a:lnTo>
                  <a:lnTo>
                    <a:pt x="312" y="15"/>
                  </a:lnTo>
                  <a:lnTo>
                    <a:pt x="316" y="48"/>
                  </a:lnTo>
                  <a:lnTo>
                    <a:pt x="318" y="94"/>
                  </a:lnTo>
                  <a:lnTo>
                    <a:pt x="320" y="152"/>
                  </a:lnTo>
                  <a:lnTo>
                    <a:pt x="323" y="212"/>
                  </a:lnTo>
                  <a:lnTo>
                    <a:pt x="326" y="266"/>
                  </a:lnTo>
                  <a:lnTo>
                    <a:pt x="329" y="327"/>
                  </a:lnTo>
                  <a:lnTo>
                    <a:pt x="331" y="408"/>
                  </a:lnTo>
                  <a:lnTo>
                    <a:pt x="333" y="507"/>
                  </a:lnTo>
                  <a:lnTo>
                    <a:pt x="336" y="602"/>
                  </a:lnTo>
                  <a:lnTo>
                    <a:pt x="339" y="676"/>
                  </a:lnTo>
                  <a:lnTo>
                    <a:pt x="342" y="734"/>
                  </a:lnTo>
                  <a:lnTo>
                    <a:pt x="344" y="794"/>
                  </a:lnTo>
                  <a:lnTo>
                    <a:pt x="347" y="859"/>
                  </a:lnTo>
                  <a:lnTo>
                    <a:pt x="350" y="914"/>
                  </a:lnTo>
                  <a:lnTo>
                    <a:pt x="353" y="946"/>
                  </a:lnTo>
                  <a:lnTo>
                    <a:pt x="355" y="957"/>
                  </a:lnTo>
                  <a:lnTo>
                    <a:pt x="357" y="961"/>
                  </a:lnTo>
                  <a:lnTo>
                    <a:pt x="360" y="964"/>
                  </a:lnTo>
                  <a:lnTo>
                    <a:pt x="363" y="961"/>
                  </a:lnTo>
                  <a:lnTo>
                    <a:pt x="366" y="943"/>
                  </a:lnTo>
                  <a:lnTo>
                    <a:pt x="368" y="907"/>
                  </a:lnTo>
                  <a:lnTo>
                    <a:pt x="370" y="854"/>
                  </a:lnTo>
                  <a:lnTo>
                    <a:pt x="374" y="791"/>
                  </a:lnTo>
                  <a:lnTo>
                    <a:pt x="376" y="731"/>
                  </a:lnTo>
                  <a:lnTo>
                    <a:pt x="379" y="675"/>
                  </a:lnTo>
                  <a:lnTo>
                    <a:pt x="381" y="614"/>
                  </a:lnTo>
                  <a:lnTo>
                    <a:pt x="383" y="540"/>
                  </a:lnTo>
                  <a:lnTo>
                    <a:pt x="387" y="461"/>
                  </a:lnTo>
                  <a:lnTo>
                    <a:pt x="389" y="398"/>
                  </a:lnTo>
                  <a:lnTo>
                    <a:pt x="392" y="356"/>
                  </a:lnTo>
                  <a:lnTo>
                    <a:pt x="394" y="324"/>
                  </a:lnTo>
                  <a:lnTo>
                    <a:pt x="398" y="288"/>
                  </a:lnTo>
                  <a:lnTo>
                    <a:pt x="400" y="258"/>
                  </a:lnTo>
                  <a:lnTo>
                    <a:pt x="403" y="244"/>
                  </a:lnTo>
                  <a:lnTo>
                    <a:pt x="405" y="246"/>
                  </a:lnTo>
                  <a:lnTo>
                    <a:pt x="407" y="254"/>
                  </a:lnTo>
                  <a:lnTo>
                    <a:pt x="411" y="265"/>
                  </a:lnTo>
                  <a:lnTo>
                    <a:pt x="413" y="298"/>
                  </a:lnTo>
                  <a:lnTo>
                    <a:pt x="416" y="358"/>
                  </a:lnTo>
                  <a:lnTo>
                    <a:pt x="418" y="426"/>
                  </a:lnTo>
                  <a:lnTo>
                    <a:pt x="422" y="484"/>
                  </a:lnTo>
                  <a:lnTo>
                    <a:pt x="424" y="535"/>
                  </a:lnTo>
                  <a:lnTo>
                    <a:pt x="426" y="605"/>
                  </a:lnTo>
                  <a:lnTo>
                    <a:pt x="429" y="699"/>
                  </a:lnTo>
                  <a:lnTo>
                    <a:pt x="431" y="796"/>
                  </a:lnTo>
                  <a:lnTo>
                    <a:pt x="435" y="867"/>
                  </a:lnTo>
                  <a:lnTo>
                    <a:pt x="437" y="911"/>
                  </a:lnTo>
                  <a:lnTo>
                    <a:pt x="439" y="957"/>
                  </a:lnTo>
                  <a:lnTo>
                    <a:pt x="442" y="1020"/>
                  </a:lnTo>
                  <a:lnTo>
                    <a:pt x="445" y="1086"/>
                  </a:lnTo>
                  <a:lnTo>
                    <a:pt x="448" y="1133"/>
                  </a:lnTo>
                  <a:lnTo>
                    <a:pt x="450" y="1154"/>
                  </a:lnTo>
                  <a:lnTo>
                    <a:pt x="453" y="1153"/>
                  </a:lnTo>
                  <a:lnTo>
                    <a:pt x="455" y="1139"/>
                  </a:lnTo>
                  <a:lnTo>
                    <a:pt x="458" y="1114"/>
                  </a:lnTo>
                  <a:lnTo>
                    <a:pt x="461" y="1084"/>
                  </a:lnTo>
                  <a:lnTo>
                    <a:pt x="463" y="1048"/>
                  </a:lnTo>
                  <a:lnTo>
                    <a:pt x="466" y="1008"/>
                  </a:lnTo>
                  <a:lnTo>
                    <a:pt x="469" y="953"/>
                  </a:lnTo>
                  <a:lnTo>
                    <a:pt x="472" y="879"/>
                  </a:lnTo>
                  <a:lnTo>
                    <a:pt x="474" y="796"/>
                  </a:lnTo>
                  <a:lnTo>
                    <a:pt x="476" y="725"/>
                  </a:lnTo>
                  <a:lnTo>
                    <a:pt x="479" y="678"/>
                  </a:lnTo>
                  <a:lnTo>
                    <a:pt x="482" y="637"/>
                  </a:lnTo>
                  <a:lnTo>
                    <a:pt x="485" y="579"/>
                  </a:lnTo>
                  <a:lnTo>
                    <a:pt x="487" y="499"/>
                  </a:lnTo>
                  <a:lnTo>
                    <a:pt x="489" y="424"/>
                  </a:lnTo>
                  <a:lnTo>
                    <a:pt x="493" y="389"/>
                  </a:lnTo>
                  <a:lnTo>
                    <a:pt x="495" y="392"/>
                  </a:lnTo>
                  <a:lnTo>
                    <a:pt x="498" y="394"/>
                  </a:lnTo>
                  <a:lnTo>
                    <a:pt x="500" y="371"/>
                  </a:lnTo>
                  <a:lnTo>
                    <a:pt x="502" y="343"/>
                  </a:lnTo>
                  <a:lnTo>
                    <a:pt x="506" y="351"/>
                  </a:lnTo>
                  <a:lnTo>
                    <a:pt x="508" y="406"/>
                  </a:lnTo>
                  <a:lnTo>
                    <a:pt x="511" y="481"/>
                  </a:lnTo>
                  <a:lnTo>
                    <a:pt x="513" y="540"/>
                  </a:lnTo>
                  <a:lnTo>
                    <a:pt x="517" y="579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2" name="Freeform 44"/>
            <p:cNvSpPr>
              <a:spLocks/>
            </p:cNvSpPr>
            <p:nvPr/>
          </p:nvSpPr>
          <p:spPr bwMode="auto">
            <a:xfrm>
              <a:off x="4244" y="3457"/>
              <a:ext cx="258" cy="428"/>
            </a:xfrm>
            <a:custGeom>
              <a:avLst/>
              <a:gdLst>
                <a:gd name="T0" fmla="*/ 7 w 515"/>
                <a:gd name="T1" fmla="*/ 829 h 1282"/>
                <a:gd name="T2" fmla="*/ 18 w 515"/>
                <a:gd name="T3" fmla="*/ 1044 h 1282"/>
                <a:gd name="T4" fmla="*/ 28 w 515"/>
                <a:gd name="T5" fmla="*/ 1157 h 1282"/>
                <a:gd name="T6" fmla="*/ 39 w 515"/>
                <a:gd name="T7" fmla="*/ 1031 h 1282"/>
                <a:gd name="T8" fmla="*/ 50 w 515"/>
                <a:gd name="T9" fmla="*/ 797 h 1282"/>
                <a:gd name="T10" fmla="*/ 60 w 515"/>
                <a:gd name="T11" fmla="*/ 459 h 1282"/>
                <a:gd name="T12" fmla="*/ 71 w 515"/>
                <a:gd name="T13" fmla="*/ 280 h 1282"/>
                <a:gd name="T14" fmla="*/ 81 w 515"/>
                <a:gd name="T15" fmla="*/ 323 h 1282"/>
                <a:gd name="T16" fmla="*/ 91 w 515"/>
                <a:gd name="T17" fmla="*/ 529 h 1282"/>
                <a:gd name="T18" fmla="*/ 102 w 515"/>
                <a:gd name="T19" fmla="*/ 803 h 1282"/>
                <a:gd name="T20" fmla="*/ 113 w 515"/>
                <a:gd name="T21" fmla="*/ 1001 h 1282"/>
                <a:gd name="T22" fmla="*/ 124 w 515"/>
                <a:gd name="T23" fmla="*/ 999 h 1282"/>
                <a:gd name="T24" fmla="*/ 134 w 515"/>
                <a:gd name="T25" fmla="*/ 752 h 1282"/>
                <a:gd name="T26" fmla="*/ 145 w 515"/>
                <a:gd name="T27" fmla="*/ 419 h 1282"/>
                <a:gd name="T28" fmla="*/ 156 w 515"/>
                <a:gd name="T29" fmla="*/ 188 h 1282"/>
                <a:gd name="T30" fmla="*/ 166 w 515"/>
                <a:gd name="T31" fmla="*/ 174 h 1282"/>
                <a:gd name="T32" fmla="*/ 177 w 515"/>
                <a:gd name="T33" fmla="*/ 378 h 1282"/>
                <a:gd name="T34" fmla="*/ 187 w 515"/>
                <a:gd name="T35" fmla="*/ 749 h 1282"/>
                <a:gd name="T36" fmla="*/ 197 w 515"/>
                <a:gd name="T37" fmla="*/ 935 h 1282"/>
                <a:gd name="T38" fmla="*/ 208 w 515"/>
                <a:gd name="T39" fmla="*/ 986 h 1282"/>
                <a:gd name="T40" fmla="*/ 219 w 515"/>
                <a:gd name="T41" fmla="*/ 765 h 1282"/>
                <a:gd name="T42" fmla="*/ 230 w 515"/>
                <a:gd name="T43" fmla="*/ 450 h 1282"/>
                <a:gd name="T44" fmla="*/ 240 w 515"/>
                <a:gd name="T45" fmla="*/ 254 h 1282"/>
                <a:gd name="T46" fmla="*/ 251 w 515"/>
                <a:gd name="T47" fmla="*/ 302 h 1282"/>
                <a:gd name="T48" fmla="*/ 262 w 515"/>
                <a:gd name="T49" fmla="*/ 578 h 1282"/>
                <a:gd name="T50" fmla="*/ 272 w 515"/>
                <a:gd name="T51" fmla="*/ 986 h 1282"/>
                <a:gd name="T52" fmla="*/ 282 w 515"/>
                <a:gd name="T53" fmla="*/ 1185 h 1282"/>
                <a:gd name="T54" fmla="*/ 293 w 515"/>
                <a:gd name="T55" fmla="*/ 1149 h 1282"/>
                <a:gd name="T56" fmla="*/ 303 w 515"/>
                <a:gd name="T57" fmla="*/ 861 h 1282"/>
                <a:gd name="T58" fmla="*/ 314 w 515"/>
                <a:gd name="T59" fmla="*/ 503 h 1282"/>
                <a:gd name="T60" fmla="*/ 325 w 515"/>
                <a:gd name="T61" fmla="*/ 400 h 1282"/>
                <a:gd name="T62" fmla="*/ 335 w 515"/>
                <a:gd name="T63" fmla="*/ 581 h 1282"/>
                <a:gd name="T64" fmla="*/ 346 w 515"/>
                <a:gd name="T65" fmla="*/ 936 h 1282"/>
                <a:gd name="T66" fmla="*/ 357 w 515"/>
                <a:gd name="T67" fmla="*/ 1212 h 1282"/>
                <a:gd name="T68" fmla="*/ 368 w 515"/>
                <a:gd name="T69" fmla="*/ 1267 h 1282"/>
                <a:gd name="T70" fmla="*/ 377 w 515"/>
                <a:gd name="T71" fmla="*/ 946 h 1282"/>
                <a:gd name="T72" fmla="*/ 388 w 515"/>
                <a:gd name="T73" fmla="*/ 516 h 1282"/>
                <a:gd name="T74" fmla="*/ 399 w 515"/>
                <a:gd name="T75" fmla="*/ 260 h 1282"/>
                <a:gd name="T76" fmla="*/ 409 w 515"/>
                <a:gd name="T77" fmla="*/ 352 h 1282"/>
                <a:gd name="T78" fmla="*/ 420 w 515"/>
                <a:gd name="T79" fmla="*/ 746 h 1282"/>
                <a:gd name="T80" fmla="*/ 431 w 515"/>
                <a:gd name="T81" fmla="*/ 1096 h 1282"/>
                <a:gd name="T82" fmla="*/ 441 w 515"/>
                <a:gd name="T83" fmla="*/ 1092 h 1282"/>
                <a:gd name="T84" fmla="*/ 452 w 515"/>
                <a:gd name="T85" fmla="*/ 779 h 1282"/>
                <a:gd name="T86" fmla="*/ 463 w 515"/>
                <a:gd name="T87" fmla="*/ 276 h 1282"/>
                <a:gd name="T88" fmla="*/ 472 w 515"/>
                <a:gd name="T89" fmla="*/ 0 h 1282"/>
                <a:gd name="T90" fmla="*/ 483 w 515"/>
                <a:gd name="T91" fmla="*/ 200 h 1282"/>
                <a:gd name="T92" fmla="*/ 494 w 515"/>
                <a:gd name="T93" fmla="*/ 691 h 1282"/>
                <a:gd name="T94" fmla="*/ 504 w 515"/>
                <a:gd name="T95" fmla="*/ 1101 h 1282"/>
                <a:gd name="T96" fmla="*/ 515 w 515"/>
                <a:gd name="T97" fmla="*/ 1091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282">
                  <a:moveTo>
                    <a:pt x="0" y="627"/>
                  </a:moveTo>
                  <a:lnTo>
                    <a:pt x="2" y="676"/>
                  </a:lnTo>
                  <a:lnTo>
                    <a:pt x="5" y="747"/>
                  </a:lnTo>
                  <a:lnTo>
                    <a:pt x="7" y="829"/>
                  </a:lnTo>
                  <a:lnTo>
                    <a:pt x="9" y="898"/>
                  </a:lnTo>
                  <a:lnTo>
                    <a:pt x="13" y="949"/>
                  </a:lnTo>
                  <a:lnTo>
                    <a:pt x="15" y="995"/>
                  </a:lnTo>
                  <a:lnTo>
                    <a:pt x="18" y="1044"/>
                  </a:lnTo>
                  <a:lnTo>
                    <a:pt x="20" y="1089"/>
                  </a:lnTo>
                  <a:lnTo>
                    <a:pt x="24" y="1127"/>
                  </a:lnTo>
                  <a:lnTo>
                    <a:pt x="26" y="1148"/>
                  </a:lnTo>
                  <a:lnTo>
                    <a:pt x="28" y="1157"/>
                  </a:lnTo>
                  <a:lnTo>
                    <a:pt x="31" y="1147"/>
                  </a:lnTo>
                  <a:lnTo>
                    <a:pt x="33" y="1119"/>
                  </a:lnTo>
                  <a:lnTo>
                    <a:pt x="37" y="1078"/>
                  </a:lnTo>
                  <a:lnTo>
                    <a:pt x="39" y="1031"/>
                  </a:lnTo>
                  <a:lnTo>
                    <a:pt x="41" y="980"/>
                  </a:lnTo>
                  <a:lnTo>
                    <a:pt x="44" y="926"/>
                  </a:lnTo>
                  <a:lnTo>
                    <a:pt x="47" y="866"/>
                  </a:lnTo>
                  <a:lnTo>
                    <a:pt x="50" y="797"/>
                  </a:lnTo>
                  <a:lnTo>
                    <a:pt x="52" y="714"/>
                  </a:lnTo>
                  <a:lnTo>
                    <a:pt x="55" y="618"/>
                  </a:lnTo>
                  <a:lnTo>
                    <a:pt x="57" y="529"/>
                  </a:lnTo>
                  <a:lnTo>
                    <a:pt x="60" y="459"/>
                  </a:lnTo>
                  <a:lnTo>
                    <a:pt x="63" y="408"/>
                  </a:lnTo>
                  <a:lnTo>
                    <a:pt x="65" y="364"/>
                  </a:lnTo>
                  <a:lnTo>
                    <a:pt x="68" y="320"/>
                  </a:lnTo>
                  <a:lnTo>
                    <a:pt x="71" y="280"/>
                  </a:lnTo>
                  <a:lnTo>
                    <a:pt x="74" y="262"/>
                  </a:lnTo>
                  <a:lnTo>
                    <a:pt x="76" y="269"/>
                  </a:lnTo>
                  <a:lnTo>
                    <a:pt x="78" y="293"/>
                  </a:lnTo>
                  <a:lnTo>
                    <a:pt x="81" y="323"/>
                  </a:lnTo>
                  <a:lnTo>
                    <a:pt x="84" y="360"/>
                  </a:lnTo>
                  <a:lnTo>
                    <a:pt x="87" y="406"/>
                  </a:lnTo>
                  <a:lnTo>
                    <a:pt x="89" y="463"/>
                  </a:lnTo>
                  <a:lnTo>
                    <a:pt x="91" y="529"/>
                  </a:lnTo>
                  <a:lnTo>
                    <a:pt x="95" y="600"/>
                  </a:lnTo>
                  <a:lnTo>
                    <a:pt x="97" y="673"/>
                  </a:lnTo>
                  <a:lnTo>
                    <a:pt x="100" y="740"/>
                  </a:lnTo>
                  <a:lnTo>
                    <a:pt x="102" y="803"/>
                  </a:lnTo>
                  <a:lnTo>
                    <a:pt x="105" y="871"/>
                  </a:lnTo>
                  <a:lnTo>
                    <a:pt x="108" y="938"/>
                  </a:lnTo>
                  <a:lnTo>
                    <a:pt x="110" y="985"/>
                  </a:lnTo>
                  <a:lnTo>
                    <a:pt x="113" y="1001"/>
                  </a:lnTo>
                  <a:lnTo>
                    <a:pt x="115" y="998"/>
                  </a:lnTo>
                  <a:lnTo>
                    <a:pt x="119" y="998"/>
                  </a:lnTo>
                  <a:lnTo>
                    <a:pt x="121" y="1006"/>
                  </a:lnTo>
                  <a:lnTo>
                    <a:pt x="124" y="999"/>
                  </a:lnTo>
                  <a:lnTo>
                    <a:pt x="126" y="953"/>
                  </a:lnTo>
                  <a:lnTo>
                    <a:pt x="128" y="878"/>
                  </a:lnTo>
                  <a:lnTo>
                    <a:pt x="132" y="807"/>
                  </a:lnTo>
                  <a:lnTo>
                    <a:pt x="134" y="752"/>
                  </a:lnTo>
                  <a:lnTo>
                    <a:pt x="137" y="694"/>
                  </a:lnTo>
                  <a:lnTo>
                    <a:pt x="139" y="611"/>
                  </a:lnTo>
                  <a:lnTo>
                    <a:pt x="143" y="511"/>
                  </a:lnTo>
                  <a:lnTo>
                    <a:pt x="145" y="419"/>
                  </a:lnTo>
                  <a:lnTo>
                    <a:pt x="147" y="349"/>
                  </a:lnTo>
                  <a:lnTo>
                    <a:pt x="150" y="289"/>
                  </a:lnTo>
                  <a:lnTo>
                    <a:pt x="152" y="233"/>
                  </a:lnTo>
                  <a:lnTo>
                    <a:pt x="156" y="188"/>
                  </a:lnTo>
                  <a:lnTo>
                    <a:pt x="158" y="165"/>
                  </a:lnTo>
                  <a:lnTo>
                    <a:pt x="160" y="160"/>
                  </a:lnTo>
                  <a:lnTo>
                    <a:pt x="163" y="164"/>
                  </a:lnTo>
                  <a:lnTo>
                    <a:pt x="166" y="174"/>
                  </a:lnTo>
                  <a:lnTo>
                    <a:pt x="169" y="202"/>
                  </a:lnTo>
                  <a:lnTo>
                    <a:pt x="171" y="251"/>
                  </a:lnTo>
                  <a:lnTo>
                    <a:pt x="174" y="312"/>
                  </a:lnTo>
                  <a:lnTo>
                    <a:pt x="177" y="378"/>
                  </a:lnTo>
                  <a:lnTo>
                    <a:pt x="180" y="456"/>
                  </a:lnTo>
                  <a:lnTo>
                    <a:pt x="182" y="551"/>
                  </a:lnTo>
                  <a:lnTo>
                    <a:pt x="184" y="655"/>
                  </a:lnTo>
                  <a:lnTo>
                    <a:pt x="187" y="749"/>
                  </a:lnTo>
                  <a:lnTo>
                    <a:pt x="190" y="810"/>
                  </a:lnTo>
                  <a:lnTo>
                    <a:pt x="193" y="848"/>
                  </a:lnTo>
                  <a:lnTo>
                    <a:pt x="195" y="885"/>
                  </a:lnTo>
                  <a:lnTo>
                    <a:pt x="197" y="935"/>
                  </a:lnTo>
                  <a:lnTo>
                    <a:pt x="201" y="990"/>
                  </a:lnTo>
                  <a:lnTo>
                    <a:pt x="203" y="1023"/>
                  </a:lnTo>
                  <a:lnTo>
                    <a:pt x="206" y="1021"/>
                  </a:lnTo>
                  <a:lnTo>
                    <a:pt x="208" y="986"/>
                  </a:lnTo>
                  <a:lnTo>
                    <a:pt x="210" y="936"/>
                  </a:lnTo>
                  <a:lnTo>
                    <a:pt x="214" y="884"/>
                  </a:lnTo>
                  <a:lnTo>
                    <a:pt x="216" y="829"/>
                  </a:lnTo>
                  <a:lnTo>
                    <a:pt x="219" y="765"/>
                  </a:lnTo>
                  <a:lnTo>
                    <a:pt x="221" y="689"/>
                  </a:lnTo>
                  <a:lnTo>
                    <a:pt x="225" y="606"/>
                  </a:lnTo>
                  <a:lnTo>
                    <a:pt x="227" y="523"/>
                  </a:lnTo>
                  <a:lnTo>
                    <a:pt x="230" y="450"/>
                  </a:lnTo>
                  <a:lnTo>
                    <a:pt x="232" y="394"/>
                  </a:lnTo>
                  <a:lnTo>
                    <a:pt x="234" y="346"/>
                  </a:lnTo>
                  <a:lnTo>
                    <a:pt x="238" y="300"/>
                  </a:lnTo>
                  <a:lnTo>
                    <a:pt x="240" y="254"/>
                  </a:lnTo>
                  <a:lnTo>
                    <a:pt x="243" y="221"/>
                  </a:lnTo>
                  <a:lnTo>
                    <a:pt x="245" y="220"/>
                  </a:lnTo>
                  <a:lnTo>
                    <a:pt x="249" y="251"/>
                  </a:lnTo>
                  <a:lnTo>
                    <a:pt x="251" y="302"/>
                  </a:lnTo>
                  <a:lnTo>
                    <a:pt x="253" y="357"/>
                  </a:lnTo>
                  <a:lnTo>
                    <a:pt x="256" y="415"/>
                  </a:lnTo>
                  <a:lnTo>
                    <a:pt x="258" y="488"/>
                  </a:lnTo>
                  <a:lnTo>
                    <a:pt x="262" y="578"/>
                  </a:lnTo>
                  <a:lnTo>
                    <a:pt x="264" y="677"/>
                  </a:lnTo>
                  <a:lnTo>
                    <a:pt x="266" y="779"/>
                  </a:lnTo>
                  <a:lnTo>
                    <a:pt x="269" y="885"/>
                  </a:lnTo>
                  <a:lnTo>
                    <a:pt x="272" y="986"/>
                  </a:lnTo>
                  <a:lnTo>
                    <a:pt x="275" y="1069"/>
                  </a:lnTo>
                  <a:lnTo>
                    <a:pt x="277" y="1123"/>
                  </a:lnTo>
                  <a:lnTo>
                    <a:pt x="279" y="1155"/>
                  </a:lnTo>
                  <a:lnTo>
                    <a:pt x="282" y="1185"/>
                  </a:lnTo>
                  <a:lnTo>
                    <a:pt x="285" y="1216"/>
                  </a:lnTo>
                  <a:lnTo>
                    <a:pt x="288" y="1231"/>
                  </a:lnTo>
                  <a:lnTo>
                    <a:pt x="290" y="1209"/>
                  </a:lnTo>
                  <a:lnTo>
                    <a:pt x="293" y="1149"/>
                  </a:lnTo>
                  <a:lnTo>
                    <a:pt x="296" y="1072"/>
                  </a:lnTo>
                  <a:lnTo>
                    <a:pt x="299" y="996"/>
                  </a:lnTo>
                  <a:lnTo>
                    <a:pt x="301" y="929"/>
                  </a:lnTo>
                  <a:lnTo>
                    <a:pt x="303" y="861"/>
                  </a:lnTo>
                  <a:lnTo>
                    <a:pt x="306" y="782"/>
                  </a:lnTo>
                  <a:lnTo>
                    <a:pt x="309" y="686"/>
                  </a:lnTo>
                  <a:lnTo>
                    <a:pt x="312" y="585"/>
                  </a:lnTo>
                  <a:lnTo>
                    <a:pt x="314" y="503"/>
                  </a:lnTo>
                  <a:lnTo>
                    <a:pt x="316" y="454"/>
                  </a:lnTo>
                  <a:lnTo>
                    <a:pt x="320" y="429"/>
                  </a:lnTo>
                  <a:lnTo>
                    <a:pt x="322" y="413"/>
                  </a:lnTo>
                  <a:lnTo>
                    <a:pt x="325" y="400"/>
                  </a:lnTo>
                  <a:lnTo>
                    <a:pt x="327" y="409"/>
                  </a:lnTo>
                  <a:lnTo>
                    <a:pt x="329" y="454"/>
                  </a:lnTo>
                  <a:lnTo>
                    <a:pt x="333" y="519"/>
                  </a:lnTo>
                  <a:lnTo>
                    <a:pt x="335" y="581"/>
                  </a:lnTo>
                  <a:lnTo>
                    <a:pt x="338" y="635"/>
                  </a:lnTo>
                  <a:lnTo>
                    <a:pt x="340" y="706"/>
                  </a:lnTo>
                  <a:lnTo>
                    <a:pt x="344" y="814"/>
                  </a:lnTo>
                  <a:lnTo>
                    <a:pt x="346" y="936"/>
                  </a:lnTo>
                  <a:lnTo>
                    <a:pt x="349" y="1041"/>
                  </a:lnTo>
                  <a:lnTo>
                    <a:pt x="351" y="1111"/>
                  </a:lnTo>
                  <a:lnTo>
                    <a:pt x="353" y="1164"/>
                  </a:lnTo>
                  <a:lnTo>
                    <a:pt x="357" y="1212"/>
                  </a:lnTo>
                  <a:lnTo>
                    <a:pt x="359" y="1254"/>
                  </a:lnTo>
                  <a:lnTo>
                    <a:pt x="362" y="1278"/>
                  </a:lnTo>
                  <a:lnTo>
                    <a:pt x="364" y="1282"/>
                  </a:lnTo>
                  <a:lnTo>
                    <a:pt x="368" y="1267"/>
                  </a:lnTo>
                  <a:lnTo>
                    <a:pt x="370" y="1225"/>
                  </a:lnTo>
                  <a:lnTo>
                    <a:pt x="372" y="1149"/>
                  </a:lnTo>
                  <a:lnTo>
                    <a:pt x="375" y="1050"/>
                  </a:lnTo>
                  <a:lnTo>
                    <a:pt x="377" y="946"/>
                  </a:lnTo>
                  <a:lnTo>
                    <a:pt x="381" y="849"/>
                  </a:lnTo>
                  <a:lnTo>
                    <a:pt x="383" y="750"/>
                  </a:lnTo>
                  <a:lnTo>
                    <a:pt x="385" y="636"/>
                  </a:lnTo>
                  <a:lnTo>
                    <a:pt x="388" y="516"/>
                  </a:lnTo>
                  <a:lnTo>
                    <a:pt x="391" y="412"/>
                  </a:lnTo>
                  <a:lnTo>
                    <a:pt x="394" y="336"/>
                  </a:lnTo>
                  <a:lnTo>
                    <a:pt x="396" y="288"/>
                  </a:lnTo>
                  <a:lnTo>
                    <a:pt x="399" y="260"/>
                  </a:lnTo>
                  <a:lnTo>
                    <a:pt x="401" y="252"/>
                  </a:lnTo>
                  <a:lnTo>
                    <a:pt x="404" y="265"/>
                  </a:lnTo>
                  <a:lnTo>
                    <a:pt x="407" y="299"/>
                  </a:lnTo>
                  <a:lnTo>
                    <a:pt x="409" y="352"/>
                  </a:lnTo>
                  <a:lnTo>
                    <a:pt x="412" y="426"/>
                  </a:lnTo>
                  <a:lnTo>
                    <a:pt x="415" y="524"/>
                  </a:lnTo>
                  <a:lnTo>
                    <a:pt x="418" y="638"/>
                  </a:lnTo>
                  <a:lnTo>
                    <a:pt x="420" y="746"/>
                  </a:lnTo>
                  <a:lnTo>
                    <a:pt x="422" y="842"/>
                  </a:lnTo>
                  <a:lnTo>
                    <a:pt x="425" y="927"/>
                  </a:lnTo>
                  <a:lnTo>
                    <a:pt x="428" y="1013"/>
                  </a:lnTo>
                  <a:lnTo>
                    <a:pt x="431" y="1096"/>
                  </a:lnTo>
                  <a:lnTo>
                    <a:pt x="433" y="1156"/>
                  </a:lnTo>
                  <a:lnTo>
                    <a:pt x="435" y="1172"/>
                  </a:lnTo>
                  <a:lnTo>
                    <a:pt x="439" y="1146"/>
                  </a:lnTo>
                  <a:lnTo>
                    <a:pt x="441" y="1092"/>
                  </a:lnTo>
                  <a:lnTo>
                    <a:pt x="444" y="1033"/>
                  </a:lnTo>
                  <a:lnTo>
                    <a:pt x="446" y="971"/>
                  </a:lnTo>
                  <a:lnTo>
                    <a:pt x="449" y="890"/>
                  </a:lnTo>
                  <a:lnTo>
                    <a:pt x="452" y="779"/>
                  </a:lnTo>
                  <a:lnTo>
                    <a:pt x="454" y="641"/>
                  </a:lnTo>
                  <a:lnTo>
                    <a:pt x="457" y="505"/>
                  </a:lnTo>
                  <a:lnTo>
                    <a:pt x="459" y="383"/>
                  </a:lnTo>
                  <a:lnTo>
                    <a:pt x="463" y="276"/>
                  </a:lnTo>
                  <a:lnTo>
                    <a:pt x="465" y="175"/>
                  </a:lnTo>
                  <a:lnTo>
                    <a:pt x="468" y="86"/>
                  </a:lnTo>
                  <a:lnTo>
                    <a:pt x="470" y="23"/>
                  </a:lnTo>
                  <a:lnTo>
                    <a:pt x="472" y="0"/>
                  </a:lnTo>
                  <a:lnTo>
                    <a:pt x="476" y="13"/>
                  </a:lnTo>
                  <a:lnTo>
                    <a:pt x="478" y="54"/>
                  </a:lnTo>
                  <a:lnTo>
                    <a:pt x="481" y="117"/>
                  </a:lnTo>
                  <a:lnTo>
                    <a:pt x="483" y="200"/>
                  </a:lnTo>
                  <a:lnTo>
                    <a:pt x="487" y="297"/>
                  </a:lnTo>
                  <a:lnTo>
                    <a:pt x="489" y="406"/>
                  </a:lnTo>
                  <a:lnTo>
                    <a:pt x="491" y="537"/>
                  </a:lnTo>
                  <a:lnTo>
                    <a:pt x="494" y="691"/>
                  </a:lnTo>
                  <a:lnTo>
                    <a:pt x="496" y="851"/>
                  </a:lnTo>
                  <a:lnTo>
                    <a:pt x="500" y="981"/>
                  </a:lnTo>
                  <a:lnTo>
                    <a:pt x="502" y="1061"/>
                  </a:lnTo>
                  <a:lnTo>
                    <a:pt x="504" y="1101"/>
                  </a:lnTo>
                  <a:lnTo>
                    <a:pt x="507" y="1125"/>
                  </a:lnTo>
                  <a:lnTo>
                    <a:pt x="510" y="1141"/>
                  </a:lnTo>
                  <a:lnTo>
                    <a:pt x="513" y="1134"/>
                  </a:lnTo>
                  <a:lnTo>
                    <a:pt x="515" y="1091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3" name="Freeform 45"/>
            <p:cNvSpPr>
              <a:spLocks/>
            </p:cNvSpPr>
            <p:nvPr/>
          </p:nvSpPr>
          <p:spPr bwMode="auto">
            <a:xfrm>
              <a:off x="4502" y="3319"/>
              <a:ext cx="258" cy="657"/>
            </a:xfrm>
            <a:custGeom>
              <a:avLst/>
              <a:gdLst>
                <a:gd name="T0" fmla="*/ 9 w 516"/>
                <a:gd name="T1" fmla="*/ 1169 h 1970"/>
                <a:gd name="T2" fmla="*/ 19 w 516"/>
                <a:gd name="T3" fmla="*/ 643 h 1970"/>
                <a:gd name="T4" fmla="*/ 29 w 516"/>
                <a:gd name="T5" fmla="*/ 355 h 1970"/>
                <a:gd name="T6" fmla="*/ 39 w 516"/>
                <a:gd name="T7" fmla="*/ 668 h 1970"/>
                <a:gd name="T8" fmla="*/ 50 w 516"/>
                <a:gd name="T9" fmla="*/ 1273 h 1970"/>
                <a:gd name="T10" fmla="*/ 61 w 516"/>
                <a:gd name="T11" fmla="*/ 1707 h 1970"/>
                <a:gd name="T12" fmla="*/ 72 w 516"/>
                <a:gd name="T13" fmla="*/ 1573 h 1970"/>
                <a:gd name="T14" fmla="*/ 82 w 516"/>
                <a:gd name="T15" fmla="*/ 970 h 1970"/>
                <a:gd name="T16" fmla="*/ 93 w 516"/>
                <a:gd name="T17" fmla="*/ 473 h 1970"/>
                <a:gd name="T18" fmla="*/ 104 w 516"/>
                <a:gd name="T19" fmla="*/ 631 h 1970"/>
                <a:gd name="T20" fmla="*/ 114 w 516"/>
                <a:gd name="T21" fmla="*/ 1258 h 1970"/>
                <a:gd name="T22" fmla="*/ 124 w 516"/>
                <a:gd name="T23" fmla="*/ 1756 h 1970"/>
                <a:gd name="T24" fmla="*/ 135 w 516"/>
                <a:gd name="T25" fmla="*/ 1603 h 1970"/>
                <a:gd name="T26" fmla="*/ 145 w 516"/>
                <a:gd name="T27" fmla="*/ 1001 h 1970"/>
                <a:gd name="T28" fmla="*/ 156 w 516"/>
                <a:gd name="T29" fmla="*/ 638 h 1970"/>
                <a:gd name="T30" fmla="*/ 167 w 516"/>
                <a:gd name="T31" fmla="*/ 918 h 1970"/>
                <a:gd name="T32" fmla="*/ 178 w 516"/>
                <a:gd name="T33" fmla="*/ 1602 h 1970"/>
                <a:gd name="T34" fmla="*/ 188 w 516"/>
                <a:gd name="T35" fmla="*/ 1816 h 1970"/>
                <a:gd name="T36" fmla="*/ 199 w 516"/>
                <a:gd name="T37" fmla="*/ 1314 h 1970"/>
                <a:gd name="T38" fmla="*/ 210 w 516"/>
                <a:gd name="T39" fmla="*/ 631 h 1970"/>
                <a:gd name="T40" fmla="*/ 220 w 516"/>
                <a:gd name="T41" fmla="*/ 715 h 1970"/>
                <a:gd name="T42" fmla="*/ 230 w 516"/>
                <a:gd name="T43" fmla="*/ 1485 h 1970"/>
                <a:gd name="T44" fmla="*/ 241 w 516"/>
                <a:gd name="T45" fmla="*/ 1970 h 1970"/>
                <a:gd name="T46" fmla="*/ 251 w 516"/>
                <a:gd name="T47" fmla="*/ 1406 h 1970"/>
                <a:gd name="T48" fmla="*/ 262 w 516"/>
                <a:gd name="T49" fmla="*/ 479 h 1970"/>
                <a:gd name="T50" fmla="*/ 273 w 516"/>
                <a:gd name="T51" fmla="*/ 481 h 1970"/>
                <a:gd name="T52" fmla="*/ 283 w 516"/>
                <a:gd name="T53" fmla="*/ 1404 h 1970"/>
                <a:gd name="T54" fmla="*/ 294 w 516"/>
                <a:gd name="T55" fmla="*/ 1733 h 1970"/>
                <a:gd name="T56" fmla="*/ 305 w 516"/>
                <a:gd name="T57" fmla="*/ 861 h 1970"/>
                <a:gd name="T58" fmla="*/ 316 w 516"/>
                <a:gd name="T59" fmla="*/ 262 h 1970"/>
                <a:gd name="T60" fmla="*/ 325 w 516"/>
                <a:gd name="T61" fmla="*/ 1095 h 1970"/>
                <a:gd name="T62" fmla="*/ 336 w 516"/>
                <a:gd name="T63" fmla="*/ 1820 h 1970"/>
                <a:gd name="T64" fmla="*/ 347 w 516"/>
                <a:gd name="T65" fmla="*/ 807 h 1970"/>
                <a:gd name="T66" fmla="*/ 357 w 516"/>
                <a:gd name="T67" fmla="*/ 0 h 1970"/>
                <a:gd name="T68" fmla="*/ 368 w 516"/>
                <a:gd name="T69" fmla="*/ 1252 h 1970"/>
                <a:gd name="T70" fmla="*/ 379 w 516"/>
                <a:gd name="T71" fmla="*/ 1665 h 1970"/>
                <a:gd name="T72" fmla="*/ 389 w 516"/>
                <a:gd name="T73" fmla="*/ 1017 h 1970"/>
                <a:gd name="T74" fmla="*/ 400 w 516"/>
                <a:gd name="T75" fmla="*/ 1092 h 1970"/>
                <a:gd name="T76" fmla="*/ 411 w 516"/>
                <a:gd name="T77" fmla="*/ 1096 h 1970"/>
                <a:gd name="T78" fmla="*/ 420 w 516"/>
                <a:gd name="T79" fmla="*/ 1077 h 1970"/>
                <a:gd name="T80" fmla="*/ 431 w 516"/>
                <a:gd name="T81" fmla="*/ 1042 h 1970"/>
                <a:gd name="T82" fmla="*/ 442 w 516"/>
                <a:gd name="T83" fmla="*/ 1083 h 1970"/>
                <a:gd name="T84" fmla="*/ 452 w 516"/>
                <a:gd name="T85" fmla="*/ 1078 h 1970"/>
                <a:gd name="T86" fmla="*/ 463 w 516"/>
                <a:gd name="T87" fmla="*/ 1109 h 1970"/>
                <a:gd name="T88" fmla="*/ 474 w 516"/>
                <a:gd name="T89" fmla="*/ 1215 h 1970"/>
                <a:gd name="T90" fmla="*/ 485 w 516"/>
                <a:gd name="T91" fmla="*/ 1298 h 1970"/>
                <a:gd name="T92" fmla="*/ 495 w 516"/>
                <a:gd name="T93" fmla="*/ 1281 h 1970"/>
                <a:gd name="T94" fmla="*/ 506 w 516"/>
                <a:gd name="T95" fmla="*/ 1266 h 1970"/>
                <a:gd name="T96" fmla="*/ 516 w 516"/>
                <a:gd name="T97" fmla="*/ 1203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1970">
                  <a:moveTo>
                    <a:pt x="0" y="1506"/>
                  </a:moveTo>
                  <a:lnTo>
                    <a:pt x="3" y="1419"/>
                  </a:lnTo>
                  <a:lnTo>
                    <a:pt x="5" y="1301"/>
                  </a:lnTo>
                  <a:lnTo>
                    <a:pt x="9" y="1169"/>
                  </a:lnTo>
                  <a:lnTo>
                    <a:pt x="11" y="1033"/>
                  </a:lnTo>
                  <a:lnTo>
                    <a:pt x="13" y="902"/>
                  </a:lnTo>
                  <a:lnTo>
                    <a:pt x="16" y="774"/>
                  </a:lnTo>
                  <a:lnTo>
                    <a:pt x="19" y="643"/>
                  </a:lnTo>
                  <a:lnTo>
                    <a:pt x="22" y="516"/>
                  </a:lnTo>
                  <a:lnTo>
                    <a:pt x="24" y="417"/>
                  </a:lnTo>
                  <a:lnTo>
                    <a:pt x="26" y="363"/>
                  </a:lnTo>
                  <a:lnTo>
                    <a:pt x="29" y="355"/>
                  </a:lnTo>
                  <a:lnTo>
                    <a:pt x="32" y="380"/>
                  </a:lnTo>
                  <a:lnTo>
                    <a:pt x="35" y="432"/>
                  </a:lnTo>
                  <a:lnTo>
                    <a:pt x="37" y="528"/>
                  </a:lnTo>
                  <a:lnTo>
                    <a:pt x="39" y="668"/>
                  </a:lnTo>
                  <a:lnTo>
                    <a:pt x="43" y="830"/>
                  </a:lnTo>
                  <a:lnTo>
                    <a:pt x="45" y="984"/>
                  </a:lnTo>
                  <a:lnTo>
                    <a:pt x="48" y="1124"/>
                  </a:lnTo>
                  <a:lnTo>
                    <a:pt x="50" y="1273"/>
                  </a:lnTo>
                  <a:lnTo>
                    <a:pt x="53" y="1436"/>
                  </a:lnTo>
                  <a:lnTo>
                    <a:pt x="56" y="1579"/>
                  </a:lnTo>
                  <a:lnTo>
                    <a:pt x="58" y="1670"/>
                  </a:lnTo>
                  <a:lnTo>
                    <a:pt x="61" y="1707"/>
                  </a:lnTo>
                  <a:lnTo>
                    <a:pt x="63" y="1714"/>
                  </a:lnTo>
                  <a:lnTo>
                    <a:pt x="67" y="1706"/>
                  </a:lnTo>
                  <a:lnTo>
                    <a:pt x="69" y="1669"/>
                  </a:lnTo>
                  <a:lnTo>
                    <a:pt x="72" y="1573"/>
                  </a:lnTo>
                  <a:lnTo>
                    <a:pt x="74" y="1423"/>
                  </a:lnTo>
                  <a:lnTo>
                    <a:pt x="76" y="1253"/>
                  </a:lnTo>
                  <a:lnTo>
                    <a:pt x="80" y="1101"/>
                  </a:lnTo>
                  <a:lnTo>
                    <a:pt x="82" y="970"/>
                  </a:lnTo>
                  <a:lnTo>
                    <a:pt x="85" y="834"/>
                  </a:lnTo>
                  <a:lnTo>
                    <a:pt x="87" y="685"/>
                  </a:lnTo>
                  <a:lnTo>
                    <a:pt x="91" y="551"/>
                  </a:lnTo>
                  <a:lnTo>
                    <a:pt x="93" y="473"/>
                  </a:lnTo>
                  <a:lnTo>
                    <a:pt x="95" y="466"/>
                  </a:lnTo>
                  <a:lnTo>
                    <a:pt x="98" y="506"/>
                  </a:lnTo>
                  <a:lnTo>
                    <a:pt x="100" y="560"/>
                  </a:lnTo>
                  <a:lnTo>
                    <a:pt x="104" y="631"/>
                  </a:lnTo>
                  <a:lnTo>
                    <a:pt x="106" y="749"/>
                  </a:lnTo>
                  <a:lnTo>
                    <a:pt x="108" y="913"/>
                  </a:lnTo>
                  <a:lnTo>
                    <a:pt x="111" y="1095"/>
                  </a:lnTo>
                  <a:lnTo>
                    <a:pt x="114" y="1258"/>
                  </a:lnTo>
                  <a:lnTo>
                    <a:pt x="117" y="1405"/>
                  </a:lnTo>
                  <a:lnTo>
                    <a:pt x="119" y="1548"/>
                  </a:lnTo>
                  <a:lnTo>
                    <a:pt x="122" y="1677"/>
                  </a:lnTo>
                  <a:lnTo>
                    <a:pt x="124" y="1756"/>
                  </a:lnTo>
                  <a:lnTo>
                    <a:pt x="128" y="1767"/>
                  </a:lnTo>
                  <a:lnTo>
                    <a:pt x="130" y="1730"/>
                  </a:lnTo>
                  <a:lnTo>
                    <a:pt x="132" y="1677"/>
                  </a:lnTo>
                  <a:lnTo>
                    <a:pt x="135" y="1603"/>
                  </a:lnTo>
                  <a:lnTo>
                    <a:pt x="138" y="1485"/>
                  </a:lnTo>
                  <a:lnTo>
                    <a:pt x="141" y="1328"/>
                  </a:lnTo>
                  <a:lnTo>
                    <a:pt x="143" y="1158"/>
                  </a:lnTo>
                  <a:lnTo>
                    <a:pt x="145" y="1001"/>
                  </a:lnTo>
                  <a:lnTo>
                    <a:pt x="148" y="860"/>
                  </a:lnTo>
                  <a:lnTo>
                    <a:pt x="151" y="736"/>
                  </a:lnTo>
                  <a:lnTo>
                    <a:pt x="154" y="654"/>
                  </a:lnTo>
                  <a:lnTo>
                    <a:pt x="156" y="638"/>
                  </a:lnTo>
                  <a:lnTo>
                    <a:pt x="158" y="673"/>
                  </a:lnTo>
                  <a:lnTo>
                    <a:pt x="162" y="731"/>
                  </a:lnTo>
                  <a:lnTo>
                    <a:pt x="164" y="804"/>
                  </a:lnTo>
                  <a:lnTo>
                    <a:pt x="167" y="918"/>
                  </a:lnTo>
                  <a:lnTo>
                    <a:pt x="169" y="1091"/>
                  </a:lnTo>
                  <a:lnTo>
                    <a:pt x="172" y="1287"/>
                  </a:lnTo>
                  <a:lnTo>
                    <a:pt x="175" y="1462"/>
                  </a:lnTo>
                  <a:lnTo>
                    <a:pt x="178" y="1602"/>
                  </a:lnTo>
                  <a:lnTo>
                    <a:pt x="180" y="1719"/>
                  </a:lnTo>
                  <a:lnTo>
                    <a:pt x="182" y="1811"/>
                  </a:lnTo>
                  <a:lnTo>
                    <a:pt x="186" y="1850"/>
                  </a:lnTo>
                  <a:lnTo>
                    <a:pt x="188" y="1816"/>
                  </a:lnTo>
                  <a:lnTo>
                    <a:pt x="191" y="1728"/>
                  </a:lnTo>
                  <a:lnTo>
                    <a:pt x="193" y="1617"/>
                  </a:lnTo>
                  <a:lnTo>
                    <a:pt x="195" y="1485"/>
                  </a:lnTo>
                  <a:lnTo>
                    <a:pt x="199" y="1314"/>
                  </a:lnTo>
                  <a:lnTo>
                    <a:pt x="201" y="1105"/>
                  </a:lnTo>
                  <a:lnTo>
                    <a:pt x="204" y="893"/>
                  </a:lnTo>
                  <a:lnTo>
                    <a:pt x="206" y="728"/>
                  </a:lnTo>
                  <a:lnTo>
                    <a:pt x="210" y="631"/>
                  </a:lnTo>
                  <a:lnTo>
                    <a:pt x="212" y="590"/>
                  </a:lnTo>
                  <a:lnTo>
                    <a:pt x="214" y="592"/>
                  </a:lnTo>
                  <a:lnTo>
                    <a:pt x="217" y="629"/>
                  </a:lnTo>
                  <a:lnTo>
                    <a:pt x="220" y="715"/>
                  </a:lnTo>
                  <a:lnTo>
                    <a:pt x="223" y="862"/>
                  </a:lnTo>
                  <a:lnTo>
                    <a:pt x="225" y="1060"/>
                  </a:lnTo>
                  <a:lnTo>
                    <a:pt x="228" y="1278"/>
                  </a:lnTo>
                  <a:lnTo>
                    <a:pt x="230" y="1485"/>
                  </a:lnTo>
                  <a:lnTo>
                    <a:pt x="233" y="1665"/>
                  </a:lnTo>
                  <a:lnTo>
                    <a:pt x="236" y="1820"/>
                  </a:lnTo>
                  <a:lnTo>
                    <a:pt x="238" y="1932"/>
                  </a:lnTo>
                  <a:lnTo>
                    <a:pt x="241" y="1970"/>
                  </a:lnTo>
                  <a:lnTo>
                    <a:pt x="244" y="1913"/>
                  </a:lnTo>
                  <a:lnTo>
                    <a:pt x="247" y="1779"/>
                  </a:lnTo>
                  <a:lnTo>
                    <a:pt x="249" y="1607"/>
                  </a:lnTo>
                  <a:lnTo>
                    <a:pt x="251" y="1406"/>
                  </a:lnTo>
                  <a:lnTo>
                    <a:pt x="254" y="1162"/>
                  </a:lnTo>
                  <a:lnTo>
                    <a:pt x="257" y="889"/>
                  </a:lnTo>
                  <a:lnTo>
                    <a:pt x="260" y="643"/>
                  </a:lnTo>
                  <a:lnTo>
                    <a:pt x="262" y="479"/>
                  </a:lnTo>
                  <a:lnTo>
                    <a:pt x="264" y="399"/>
                  </a:lnTo>
                  <a:lnTo>
                    <a:pt x="268" y="367"/>
                  </a:lnTo>
                  <a:lnTo>
                    <a:pt x="270" y="380"/>
                  </a:lnTo>
                  <a:lnTo>
                    <a:pt x="273" y="481"/>
                  </a:lnTo>
                  <a:lnTo>
                    <a:pt x="275" y="690"/>
                  </a:lnTo>
                  <a:lnTo>
                    <a:pt x="278" y="958"/>
                  </a:lnTo>
                  <a:lnTo>
                    <a:pt x="281" y="1207"/>
                  </a:lnTo>
                  <a:lnTo>
                    <a:pt x="283" y="1404"/>
                  </a:lnTo>
                  <a:lnTo>
                    <a:pt x="286" y="1567"/>
                  </a:lnTo>
                  <a:lnTo>
                    <a:pt x="288" y="1705"/>
                  </a:lnTo>
                  <a:lnTo>
                    <a:pt x="292" y="1775"/>
                  </a:lnTo>
                  <a:lnTo>
                    <a:pt x="294" y="1733"/>
                  </a:lnTo>
                  <a:lnTo>
                    <a:pt x="297" y="1582"/>
                  </a:lnTo>
                  <a:lnTo>
                    <a:pt x="299" y="1363"/>
                  </a:lnTo>
                  <a:lnTo>
                    <a:pt x="301" y="1116"/>
                  </a:lnTo>
                  <a:lnTo>
                    <a:pt x="305" y="861"/>
                  </a:lnTo>
                  <a:lnTo>
                    <a:pt x="307" y="615"/>
                  </a:lnTo>
                  <a:lnTo>
                    <a:pt x="310" y="413"/>
                  </a:lnTo>
                  <a:lnTo>
                    <a:pt x="312" y="289"/>
                  </a:lnTo>
                  <a:lnTo>
                    <a:pt x="316" y="262"/>
                  </a:lnTo>
                  <a:lnTo>
                    <a:pt x="318" y="346"/>
                  </a:lnTo>
                  <a:lnTo>
                    <a:pt x="320" y="535"/>
                  </a:lnTo>
                  <a:lnTo>
                    <a:pt x="323" y="804"/>
                  </a:lnTo>
                  <a:lnTo>
                    <a:pt x="325" y="1095"/>
                  </a:lnTo>
                  <a:lnTo>
                    <a:pt x="329" y="1361"/>
                  </a:lnTo>
                  <a:lnTo>
                    <a:pt x="331" y="1585"/>
                  </a:lnTo>
                  <a:lnTo>
                    <a:pt x="333" y="1751"/>
                  </a:lnTo>
                  <a:lnTo>
                    <a:pt x="336" y="1820"/>
                  </a:lnTo>
                  <a:lnTo>
                    <a:pt x="339" y="1743"/>
                  </a:lnTo>
                  <a:lnTo>
                    <a:pt x="342" y="1512"/>
                  </a:lnTo>
                  <a:lnTo>
                    <a:pt x="344" y="1176"/>
                  </a:lnTo>
                  <a:lnTo>
                    <a:pt x="347" y="807"/>
                  </a:lnTo>
                  <a:lnTo>
                    <a:pt x="349" y="464"/>
                  </a:lnTo>
                  <a:lnTo>
                    <a:pt x="352" y="184"/>
                  </a:lnTo>
                  <a:lnTo>
                    <a:pt x="355" y="16"/>
                  </a:lnTo>
                  <a:lnTo>
                    <a:pt x="357" y="0"/>
                  </a:lnTo>
                  <a:lnTo>
                    <a:pt x="360" y="150"/>
                  </a:lnTo>
                  <a:lnTo>
                    <a:pt x="363" y="441"/>
                  </a:lnTo>
                  <a:lnTo>
                    <a:pt x="366" y="829"/>
                  </a:lnTo>
                  <a:lnTo>
                    <a:pt x="368" y="1252"/>
                  </a:lnTo>
                  <a:lnTo>
                    <a:pt x="370" y="1621"/>
                  </a:lnTo>
                  <a:lnTo>
                    <a:pt x="373" y="1839"/>
                  </a:lnTo>
                  <a:lnTo>
                    <a:pt x="376" y="1850"/>
                  </a:lnTo>
                  <a:lnTo>
                    <a:pt x="379" y="1665"/>
                  </a:lnTo>
                  <a:lnTo>
                    <a:pt x="381" y="1331"/>
                  </a:lnTo>
                  <a:lnTo>
                    <a:pt x="383" y="996"/>
                  </a:lnTo>
                  <a:lnTo>
                    <a:pt x="387" y="1023"/>
                  </a:lnTo>
                  <a:lnTo>
                    <a:pt x="389" y="1017"/>
                  </a:lnTo>
                  <a:lnTo>
                    <a:pt x="392" y="1013"/>
                  </a:lnTo>
                  <a:lnTo>
                    <a:pt x="394" y="1037"/>
                  </a:lnTo>
                  <a:lnTo>
                    <a:pt x="397" y="1074"/>
                  </a:lnTo>
                  <a:lnTo>
                    <a:pt x="400" y="1092"/>
                  </a:lnTo>
                  <a:lnTo>
                    <a:pt x="402" y="1090"/>
                  </a:lnTo>
                  <a:lnTo>
                    <a:pt x="405" y="1086"/>
                  </a:lnTo>
                  <a:lnTo>
                    <a:pt x="407" y="1091"/>
                  </a:lnTo>
                  <a:lnTo>
                    <a:pt x="411" y="1096"/>
                  </a:lnTo>
                  <a:lnTo>
                    <a:pt x="413" y="1091"/>
                  </a:lnTo>
                  <a:lnTo>
                    <a:pt x="416" y="1081"/>
                  </a:lnTo>
                  <a:lnTo>
                    <a:pt x="418" y="1075"/>
                  </a:lnTo>
                  <a:lnTo>
                    <a:pt x="420" y="1077"/>
                  </a:lnTo>
                  <a:lnTo>
                    <a:pt x="424" y="1078"/>
                  </a:lnTo>
                  <a:lnTo>
                    <a:pt x="426" y="1074"/>
                  </a:lnTo>
                  <a:lnTo>
                    <a:pt x="429" y="1063"/>
                  </a:lnTo>
                  <a:lnTo>
                    <a:pt x="431" y="1042"/>
                  </a:lnTo>
                  <a:lnTo>
                    <a:pt x="435" y="1027"/>
                  </a:lnTo>
                  <a:lnTo>
                    <a:pt x="437" y="1036"/>
                  </a:lnTo>
                  <a:lnTo>
                    <a:pt x="439" y="1067"/>
                  </a:lnTo>
                  <a:lnTo>
                    <a:pt x="442" y="1083"/>
                  </a:lnTo>
                  <a:lnTo>
                    <a:pt x="444" y="1060"/>
                  </a:lnTo>
                  <a:lnTo>
                    <a:pt x="448" y="1023"/>
                  </a:lnTo>
                  <a:lnTo>
                    <a:pt x="450" y="1024"/>
                  </a:lnTo>
                  <a:lnTo>
                    <a:pt x="452" y="1078"/>
                  </a:lnTo>
                  <a:lnTo>
                    <a:pt x="455" y="1130"/>
                  </a:lnTo>
                  <a:lnTo>
                    <a:pt x="458" y="1134"/>
                  </a:lnTo>
                  <a:lnTo>
                    <a:pt x="461" y="1106"/>
                  </a:lnTo>
                  <a:lnTo>
                    <a:pt x="463" y="1109"/>
                  </a:lnTo>
                  <a:lnTo>
                    <a:pt x="466" y="1157"/>
                  </a:lnTo>
                  <a:lnTo>
                    <a:pt x="468" y="1210"/>
                  </a:lnTo>
                  <a:lnTo>
                    <a:pt x="472" y="1224"/>
                  </a:lnTo>
                  <a:lnTo>
                    <a:pt x="474" y="1215"/>
                  </a:lnTo>
                  <a:lnTo>
                    <a:pt x="476" y="1225"/>
                  </a:lnTo>
                  <a:lnTo>
                    <a:pt x="479" y="1261"/>
                  </a:lnTo>
                  <a:lnTo>
                    <a:pt x="482" y="1291"/>
                  </a:lnTo>
                  <a:lnTo>
                    <a:pt x="485" y="1298"/>
                  </a:lnTo>
                  <a:lnTo>
                    <a:pt x="487" y="1294"/>
                  </a:lnTo>
                  <a:lnTo>
                    <a:pt x="489" y="1294"/>
                  </a:lnTo>
                  <a:lnTo>
                    <a:pt x="492" y="1293"/>
                  </a:lnTo>
                  <a:lnTo>
                    <a:pt x="495" y="1281"/>
                  </a:lnTo>
                  <a:lnTo>
                    <a:pt x="498" y="1270"/>
                  </a:lnTo>
                  <a:lnTo>
                    <a:pt x="500" y="1268"/>
                  </a:lnTo>
                  <a:lnTo>
                    <a:pt x="502" y="1272"/>
                  </a:lnTo>
                  <a:lnTo>
                    <a:pt x="506" y="1266"/>
                  </a:lnTo>
                  <a:lnTo>
                    <a:pt x="508" y="1247"/>
                  </a:lnTo>
                  <a:lnTo>
                    <a:pt x="511" y="1229"/>
                  </a:lnTo>
                  <a:lnTo>
                    <a:pt x="513" y="1217"/>
                  </a:lnTo>
                  <a:lnTo>
                    <a:pt x="516" y="1203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4" name="Freeform 46"/>
            <p:cNvSpPr>
              <a:spLocks/>
            </p:cNvSpPr>
            <p:nvPr/>
          </p:nvSpPr>
          <p:spPr bwMode="auto">
            <a:xfrm>
              <a:off x="4760" y="3616"/>
              <a:ext cx="258" cy="139"/>
            </a:xfrm>
            <a:custGeom>
              <a:avLst/>
              <a:gdLst>
                <a:gd name="T0" fmla="*/ 8 w 516"/>
                <a:gd name="T1" fmla="*/ 280 h 419"/>
                <a:gd name="T2" fmla="*/ 19 w 516"/>
                <a:gd name="T3" fmla="*/ 265 h 419"/>
                <a:gd name="T4" fmla="*/ 29 w 516"/>
                <a:gd name="T5" fmla="*/ 291 h 419"/>
                <a:gd name="T6" fmla="*/ 40 w 516"/>
                <a:gd name="T7" fmla="*/ 340 h 419"/>
                <a:gd name="T8" fmla="*/ 51 w 516"/>
                <a:gd name="T9" fmla="*/ 386 h 419"/>
                <a:gd name="T10" fmla="*/ 61 w 516"/>
                <a:gd name="T11" fmla="*/ 386 h 419"/>
                <a:gd name="T12" fmla="*/ 71 w 516"/>
                <a:gd name="T13" fmla="*/ 350 h 419"/>
                <a:gd name="T14" fmla="*/ 82 w 516"/>
                <a:gd name="T15" fmla="*/ 226 h 419"/>
                <a:gd name="T16" fmla="*/ 92 w 516"/>
                <a:gd name="T17" fmla="*/ 174 h 419"/>
                <a:gd name="T18" fmla="*/ 103 w 516"/>
                <a:gd name="T19" fmla="*/ 151 h 419"/>
                <a:gd name="T20" fmla="*/ 114 w 516"/>
                <a:gd name="T21" fmla="*/ 160 h 419"/>
                <a:gd name="T22" fmla="*/ 125 w 516"/>
                <a:gd name="T23" fmla="*/ 150 h 419"/>
                <a:gd name="T24" fmla="*/ 135 w 516"/>
                <a:gd name="T25" fmla="*/ 206 h 419"/>
                <a:gd name="T26" fmla="*/ 146 w 516"/>
                <a:gd name="T27" fmla="*/ 208 h 419"/>
                <a:gd name="T28" fmla="*/ 157 w 516"/>
                <a:gd name="T29" fmla="*/ 179 h 419"/>
                <a:gd name="T30" fmla="*/ 166 w 516"/>
                <a:gd name="T31" fmla="*/ 114 h 419"/>
                <a:gd name="T32" fmla="*/ 177 w 516"/>
                <a:gd name="T33" fmla="*/ 27 h 419"/>
                <a:gd name="T34" fmla="*/ 188 w 516"/>
                <a:gd name="T35" fmla="*/ 8 h 419"/>
                <a:gd name="T36" fmla="*/ 198 w 516"/>
                <a:gd name="T37" fmla="*/ 21 h 419"/>
                <a:gd name="T38" fmla="*/ 209 w 516"/>
                <a:gd name="T39" fmla="*/ 86 h 419"/>
                <a:gd name="T40" fmla="*/ 220 w 516"/>
                <a:gd name="T41" fmla="*/ 134 h 419"/>
                <a:gd name="T42" fmla="*/ 230 w 516"/>
                <a:gd name="T43" fmla="*/ 148 h 419"/>
                <a:gd name="T44" fmla="*/ 241 w 516"/>
                <a:gd name="T45" fmla="*/ 131 h 419"/>
                <a:gd name="T46" fmla="*/ 252 w 516"/>
                <a:gd name="T47" fmla="*/ 103 h 419"/>
                <a:gd name="T48" fmla="*/ 263 w 516"/>
                <a:gd name="T49" fmla="*/ 117 h 419"/>
                <a:gd name="T50" fmla="*/ 272 w 516"/>
                <a:gd name="T51" fmla="*/ 146 h 419"/>
                <a:gd name="T52" fmla="*/ 283 w 516"/>
                <a:gd name="T53" fmla="*/ 179 h 419"/>
                <a:gd name="T54" fmla="*/ 294 w 516"/>
                <a:gd name="T55" fmla="*/ 233 h 419"/>
                <a:gd name="T56" fmla="*/ 304 w 516"/>
                <a:gd name="T57" fmla="*/ 326 h 419"/>
                <a:gd name="T58" fmla="*/ 315 w 516"/>
                <a:gd name="T59" fmla="*/ 343 h 419"/>
                <a:gd name="T60" fmla="*/ 326 w 516"/>
                <a:gd name="T61" fmla="*/ 353 h 419"/>
                <a:gd name="T62" fmla="*/ 336 w 516"/>
                <a:gd name="T63" fmla="*/ 357 h 419"/>
                <a:gd name="T64" fmla="*/ 347 w 516"/>
                <a:gd name="T65" fmla="*/ 304 h 419"/>
                <a:gd name="T66" fmla="*/ 358 w 516"/>
                <a:gd name="T67" fmla="*/ 295 h 419"/>
                <a:gd name="T68" fmla="*/ 367 w 516"/>
                <a:gd name="T69" fmla="*/ 345 h 419"/>
                <a:gd name="T70" fmla="*/ 378 w 516"/>
                <a:gd name="T71" fmla="*/ 368 h 419"/>
                <a:gd name="T72" fmla="*/ 389 w 516"/>
                <a:gd name="T73" fmla="*/ 415 h 419"/>
                <a:gd name="T74" fmla="*/ 400 w 516"/>
                <a:gd name="T75" fmla="*/ 395 h 419"/>
                <a:gd name="T76" fmla="*/ 410 w 516"/>
                <a:gd name="T77" fmla="*/ 354 h 419"/>
                <a:gd name="T78" fmla="*/ 421 w 516"/>
                <a:gd name="T79" fmla="*/ 286 h 419"/>
                <a:gd name="T80" fmla="*/ 432 w 516"/>
                <a:gd name="T81" fmla="*/ 212 h 419"/>
                <a:gd name="T82" fmla="*/ 442 w 516"/>
                <a:gd name="T83" fmla="*/ 150 h 419"/>
                <a:gd name="T84" fmla="*/ 453 w 516"/>
                <a:gd name="T85" fmla="*/ 175 h 419"/>
                <a:gd name="T86" fmla="*/ 463 w 516"/>
                <a:gd name="T87" fmla="*/ 198 h 419"/>
                <a:gd name="T88" fmla="*/ 473 w 516"/>
                <a:gd name="T89" fmla="*/ 203 h 419"/>
                <a:gd name="T90" fmla="*/ 484 w 516"/>
                <a:gd name="T91" fmla="*/ 193 h 419"/>
                <a:gd name="T92" fmla="*/ 495 w 516"/>
                <a:gd name="T93" fmla="*/ 171 h 419"/>
                <a:gd name="T94" fmla="*/ 505 w 516"/>
                <a:gd name="T95" fmla="*/ 83 h 419"/>
                <a:gd name="T96" fmla="*/ 516 w 516"/>
                <a:gd name="T97" fmla="*/ 4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419">
                  <a:moveTo>
                    <a:pt x="0" y="313"/>
                  </a:moveTo>
                  <a:lnTo>
                    <a:pt x="3" y="294"/>
                  </a:lnTo>
                  <a:lnTo>
                    <a:pt x="6" y="283"/>
                  </a:lnTo>
                  <a:lnTo>
                    <a:pt x="8" y="280"/>
                  </a:lnTo>
                  <a:lnTo>
                    <a:pt x="10" y="272"/>
                  </a:lnTo>
                  <a:lnTo>
                    <a:pt x="14" y="256"/>
                  </a:lnTo>
                  <a:lnTo>
                    <a:pt x="16" y="247"/>
                  </a:lnTo>
                  <a:lnTo>
                    <a:pt x="19" y="265"/>
                  </a:lnTo>
                  <a:lnTo>
                    <a:pt x="21" y="294"/>
                  </a:lnTo>
                  <a:lnTo>
                    <a:pt x="23" y="306"/>
                  </a:lnTo>
                  <a:lnTo>
                    <a:pt x="27" y="294"/>
                  </a:lnTo>
                  <a:lnTo>
                    <a:pt x="29" y="291"/>
                  </a:lnTo>
                  <a:lnTo>
                    <a:pt x="32" y="318"/>
                  </a:lnTo>
                  <a:lnTo>
                    <a:pt x="34" y="351"/>
                  </a:lnTo>
                  <a:lnTo>
                    <a:pt x="38" y="358"/>
                  </a:lnTo>
                  <a:lnTo>
                    <a:pt x="40" y="340"/>
                  </a:lnTo>
                  <a:lnTo>
                    <a:pt x="42" y="331"/>
                  </a:lnTo>
                  <a:lnTo>
                    <a:pt x="45" y="345"/>
                  </a:lnTo>
                  <a:lnTo>
                    <a:pt x="47" y="369"/>
                  </a:lnTo>
                  <a:lnTo>
                    <a:pt x="51" y="386"/>
                  </a:lnTo>
                  <a:lnTo>
                    <a:pt x="53" y="396"/>
                  </a:lnTo>
                  <a:lnTo>
                    <a:pt x="56" y="405"/>
                  </a:lnTo>
                  <a:lnTo>
                    <a:pt x="58" y="404"/>
                  </a:lnTo>
                  <a:lnTo>
                    <a:pt x="61" y="386"/>
                  </a:lnTo>
                  <a:lnTo>
                    <a:pt x="64" y="363"/>
                  </a:lnTo>
                  <a:lnTo>
                    <a:pt x="66" y="354"/>
                  </a:lnTo>
                  <a:lnTo>
                    <a:pt x="69" y="357"/>
                  </a:lnTo>
                  <a:lnTo>
                    <a:pt x="71" y="350"/>
                  </a:lnTo>
                  <a:lnTo>
                    <a:pt x="75" y="322"/>
                  </a:lnTo>
                  <a:lnTo>
                    <a:pt x="77" y="284"/>
                  </a:lnTo>
                  <a:lnTo>
                    <a:pt x="79" y="249"/>
                  </a:lnTo>
                  <a:lnTo>
                    <a:pt x="82" y="226"/>
                  </a:lnTo>
                  <a:lnTo>
                    <a:pt x="85" y="215"/>
                  </a:lnTo>
                  <a:lnTo>
                    <a:pt x="88" y="211"/>
                  </a:lnTo>
                  <a:lnTo>
                    <a:pt x="90" y="202"/>
                  </a:lnTo>
                  <a:lnTo>
                    <a:pt x="92" y="174"/>
                  </a:lnTo>
                  <a:lnTo>
                    <a:pt x="95" y="133"/>
                  </a:lnTo>
                  <a:lnTo>
                    <a:pt x="98" y="113"/>
                  </a:lnTo>
                  <a:lnTo>
                    <a:pt x="101" y="127"/>
                  </a:lnTo>
                  <a:lnTo>
                    <a:pt x="103" y="151"/>
                  </a:lnTo>
                  <a:lnTo>
                    <a:pt x="106" y="147"/>
                  </a:lnTo>
                  <a:lnTo>
                    <a:pt x="109" y="123"/>
                  </a:lnTo>
                  <a:lnTo>
                    <a:pt x="111" y="122"/>
                  </a:lnTo>
                  <a:lnTo>
                    <a:pt x="114" y="160"/>
                  </a:lnTo>
                  <a:lnTo>
                    <a:pt x="116" y="196"/>
                  </a:lnTo>
                  <a:lnTo>
                    <a:pt x="119" y="184"/>
                  </a:lnTo>
                  <a:lnTo>
                    <a:pt x="122" y="150"/>
                  </a:lnTo>
                  <a:lnTo>
                    <a:pt x="125" y="150"/>
                  </a:lnTo>
                  <a:lnTo>
                    <a:pt x="127" y="194"/>
                  </a:lnTo>
                  <a:lnTo>
                    <a:pt x="129" y="234"/>
                  </a:lnTo>
                  <a:lnTo>
                    <a:pt x="133" y="230"/>
                  </a:lnTo>
                  <a:lnTo>
                    <a:pt x="135" y="206"/>
                  </a:lnTo>
                  <a:lnTo>
                    <a:pt x="138" y="206"/>
                  </a:lnTo>
                  <a:lnTo>
                    <a:pt x="140" y="228"/>
                  </a:lnTo>
                  <a:lnTo>
                    <a:pt x="142" y="234"/>
                  </a:lnTo>
                  <a:lnTo>
                    <a:pt x="146" y="208"/>
                  </a:lnTo>
                  <a:lnTo>
                    <a:pt x="148" y="185"/>
                  </a:lnTo>
                  <a:lnTo>
                    <a:pt x="151" y="188"/>
                  </a:lnTo>
                  <a:lnTo>
                    <a:pt x="153" y="194"/>
                  </a:lnTo>
                  <a:lnTo>
                    <a:pt x="157" y="179"/>
                  </a:lnTo>
                  <a:lnTo>
                    <a:pt x="159" y="145"/>
                  </a:lnTo>
                  <a:lnTo>
                    <a:pt x="161" y="125"/>
                  </a:lnTo>
                  <a:lnTo>
                    <a:pt x="164" y="123"/>
                  </a:lnTo>
                  <a:lnTo>
                    <a:pt x="166" y="114"/>
                  </a:lnTo>
                  <a:lnTo>
                    <a:pt x="170" y="83"/>
                  </a:lnTo>
                  <a:lnTo>
                    <a:pt x="172" y="49"/>
                  </a:lnTo>
                  <a:lnTo>
                    <a:pt x="175" y="31"/>
                  </a:lnTo>
                  <a:lnTo>
                    <a:pt x="177" y="27"/>
                  </a:lnTo>
                  <a:lnTo>
                    <a:pt x="180" y="18"/>
                  </a:lnTo>
                  <a:lnTo>
                    <a:pt x="183" y="5"/>
                  </a:lnTo>
                  <a:lnTo>
                    <a:pt x="185" y="0"/>
                  </a:lnTo>
                  <a:lnTo>
                    <a:pt x="188" y="8"/>
                  </a:lnTo>
                  <a:lnTo>
                    <a:pt x="190" y="14"/>
                  </a:lnTo>
                  <a:lnTo>
                    <a:pt x="194" y="13"/>
                  </a:lnTo>
                  <a:lnTo>
                    <a:pt x="196" y="12"/>
                  </a:lnTo>
                  <a:lnTo>
                    <a:pt x="198" y="21"/>
                  </a:lnTo>
                  <a:lnTo>
                    <a:pt x="201" y="36"/>
                  </a:lnTo>
                  <a:lnTo>
                    <a:pt x="204" y="53"/>
                  </a:lnTo>
                  <a:lnTo>
                    <a:pt x="207" y="69"/>
                  </a:lnTo>
                  <a:lnTo>
                    <a:pt x="209" y="86"/>
                  </a:lnTo>
                  <a:lnTo>
                    <a:pt x="211" y="97"/>
                  </a:lnTo>
                  <a:lnTo>
                    <a:pt x="214" y="104"/>
                  </a:lnTo>
                  <a:lnTo>
                    <a:pt x="217" y="114"/>
                  </a:lnTo>
                  <a:lnTo>
                    <a:pt x="220" y="134"/>
                  </a:lnTo>
                  <a:lnTo>
                    <a:pt x="222" y="151"/>
                  </a:lnTo>
                  <a:lnTo>
                    <a:pt x="225" y="150"/>
                  </a:lnTo>
                  <a:lnTo>
                    <a:pt x="228" y="142"/>
                  </a:lnTo>
                  <a:lnTo>
                    <a:pt x="230" y="148"/>
                  </a:lnTo>
                  <a:lnTo>
                    <a:pt x="233" y="168"/>
                  </a:lnTo>
                  <a:lnTo>
                    <a:pt x="235" y="171"/>
                  </a:lnTo>
                  <a:lnTo>
                    <a:pt x="238" y="151"/>
                  </a:lnTo>
                  <a:lnTo>
                    <a:pt x="241" y="131"/>
                  </a:lnTo>
                  <a:lnTo>
                    <a:pt x="244" y="136"/>
                  </a:lnTo>
                  <a:lnTo>
                    <a:pt x="246" y="150"/>
                  </a:lnTo>
                  <a:lnTo>
                    <a:pt x="248" y="138"/>
                  </a:lnTo>
                  <a:lnTo>
                    <a:pt x="252" y="103"/>
                  </a:lnTo>
                  <a:lnTo>
                    <a:pt x="254" y="87"/>
                  </a:lnTo>
                  <a:lnTo>
                    <a:pt x="257" y="111"/>
                  </a:lnTo>
                  <a:lnTo>
                    <a:pt x="259" y="134"/>
                  </a:lnTo>
                  <a:lnTo>
                    <a:pt x="263" y="117"/>
                  </a:lnTo>
                  <a:lnTo>
                    <a:pt x="265" y="74"/>
                  </a:lnTo>
                  <a:lnTo>
                    <a:pt x="267" y="67"/>
                  </a:lnTo>
                  <a:lnTo>
                    <a:pt x="270" y="106"/>
                  </a:lnTo>
                  <a:lnTo>
                    <a:pt x="272" y="146"/>
                  </a:lnTo>
                  <a:lnTo>
                    <a:pt x="276" y="142"/>
                  </a:lnTo>
                  <a:lnTo>
                    <a:pt x="278" y="119"/>
                  </a:lnTo>
                  <a:lnTo>
                    <a:pt x="280" y="131"/>
                  </a:lnTo>
                  <a:lnTo>
                    <a:pt x="283" y="179"/>
                  </a:lnTo>
                  <a:lnTo>
                    <a:pt x="286" y="220"/>
                  </a:lnTo>
                  <a:lnTo>
                    <a:pt x="289" y="224"/>
                  </a:lnTo>
                  <a:lnTo>
                    <a:pt x="291" y="216"/>
                  </a:lnTo>
                  <a:lnTo>
                    <a:pt x="294" y="233"/>
                  </a:lnTo>
                  <a:lnTo>
                    <a:pt x="296" y="270"/>
                  </a:lnTo>
                  <a:lnTo>
                    <a:pt x="300" y="297"/>
                  </a:lnTo>
                  <a:lnTo>
                    <a:pt x="302" y="309"/>
                  </a:lnTo>
                  <a:lnTo>
                    <a:pt x="304" y="326"/>
                  </a:lnTo>
                  <a:lnTo>
                    <a:pt x="307" y="351"/>
                  </a:lnTo>
                  <a:lnTo>
                    <a:pt x="310" y="366"/>
                  </a:lnTo>
                  <a:lnTo>
                    <a:pt x="313" y="355"/>
                  </a:lnTo>
                  <a:lnTo>
                    <a:pt x="315" y="343"/>
                  </a:lnTo>
                  <a:lnTo>
                    <a:pt x="317" y="357"/>
                  </a:lnTo>
                  <a:lnTo>
                    <a:pt x="320" y="383"/>
                  </a:lnTo>
                  <a:lnTo>
                    <a:pt x="323" y="386"/>
                  </a:lnTo>
                  <a:lnTo>
                    <a:pt x="326" y="353"/>
                  </a:lnTo>
                  <a:lnTo>
                    <a:pt x="328" y="322"/>
                  </a:lnTo>
                  <a:lnTo>
                    <a:pt x="330" y="328"/>
                  </a:lnTo>
                  <a:lnTo>
                    <a:pt x="334" y="354"/>
                  </a:lnTo>
                  <a:lnTo>
                    <a:pt x="336" y="357"/>
                  </a:lnTo>
                  <a:lnTo>
                    <a:pt x="339" y="322"/>
                  </a:lnTo>
                  <a:lnTo>
                    <a:pt x="341" y="288"/>
                  </a:lnTo>
                  <a:lnTo>
                    <a:pt x="344" y="285"/>
                  </a:lnTo>
                  <a:lnTo>
                    <a:pt x="347" y="304"/>
                  </a:lnTo>
                  <a:lnTo>
                    <a:pt x="350" y="313"/>
                  </a:lnTo>
                  <a:lnTo>
                    <a:pt x="352" y="300"/>
                  </a:lnTo>
                  <a:lnTo>
                    <a:pt x="354" y="289"/>
                  </a:lnTo>
                  <a:lnTo>
                    <a:pt x="358" y="295"/>
                  </a:lnTo>
                  <a:lnTo>
                    <a:pt x="360" y="316"/>
                  </a:lnTo>
                  <a:lnTo>
                    <a:pt x="363" y="331"/>
                  </a:lnTo>
                  <a:lnTo>
                    <a:pt x="365" y="339"/>
                  </a:lnTo>
                  <a:lnTo>
                    <a:pt x="367" y="345"/>
                  </a:lnTo>
                  <a:lnTo>
                    <a:pt x="371" y="354"/>
                  </a:lnTo>
                  <a:lnTo>
                    <a:pt x="373" y="358"/>
                  </a:lnTo>
                  <a:lnTo>
                    <a:pt x="376" y="359"/>
                  </a:lnTo>
                  <a:lnTo>
                    <a:pt x="378" y="368"/>
                  </a:lnTo>
                  <a:lnTo>
                    <a:pt x="382" y="390"/>
                  </a:lnTo>
                  <a:lnTo>
                    <a:pt x="384" y="411"/>
                  </a:lnTo>
                  <a:lnTo>
                    <a:pt x="386" y="419"/>
                  </a:lnTo>
                  <a:lnTo>
                    <a:pt x="389" y="415"/>
                  </a:lnTo>
                  <a:lnTo>
                    <a:pt x="391" y="414"/>
                  </a:lnTo>
                  <a:lnTo>
                    <a:pt x="395" y="414"/>
                  </a:lnTo>
                  <a:lnTo>
                    <a:pt x="397" y="409"/>
                  </a:lnTo>
                  <a:lnTo>
                    <a:pt x="400" y="395"/>
                  </a:lnTo>
                  <a:lnTo>
                    <a:pt x="402" y="382"/>
                  </a:lnTo>
                  <a:lnTo>
                    <a:pt x="405" y="381"/>
                  </a:lnTo>
                  <a:lnTo>
                    <a:pt x="408" y="376"/>
                  </a:lnTo>
                  <a:lnTo>
                    <a:pt x="410" y="354"/>
                  </a:lnTo>
                  <a:lnTo>
                    <a:pt x="413" y="325"/>
                  </a:lnTo>
                  <a:lnTo>
                    <a:pt x="415" y="308"/>
                  </a:lnTo>
                  <a:lnTo>
                    <a:pt x="419" y="303"/>
                  </a:lnTo>
                  <a:lnTo>
                    <a:pt x="421" y="286"/>
                  </a:lnTo>
                  <a:lnTo>
                    <a:pt x="423" y="249"/>
                  </a:lnTo>
                  <a:lnTo>
                    <a:pt x="426" y="214"/>
                  </a:lnTo>
                  <a:lnTo>
                    <a:pt x="429" y="205"/>
                  </a:lnTo>
                  <a:lnTo>
                    <a:pt x="432" y="212"/>
                  </a:lnTo>
                  <a:lnTo>
                    <a:pt x="434" y="205"/>
                  </a:lnTo>
                  <a:lnTo>
                    <a:pt x="436" y="171"/>
                  </a:lnTo>
                  <a:lnTo>
                    <a:pt x="439" y="143"/>
                  </a:lnTo>
                  <a:lnTo>
                    <a:pt x="442" y="150"/>
                  </a:lnTo>
                  <a:lnTo>
                    <a:pt x="445" y="175"/>
                  </a:lnTo>
                  <a:lnTo>
                    <a:pt x="447" y="188"/>
                  </a:lnTo>
                  <a:lnTo>
                    <a:pt x="449" y="182"/>
                  </a:lnTo>
                  <a:lnTo>
                    <a:pt x="453" y="175"/>
                  </a:lnTo>
                  <a:lnTo>
                    <a:pt x="455" y="182"/>
                  </a:lnTo>
                  <a:lnTo>
                    <a:pt x="458" y="188"/>
                  </a:lnTo>
                  <a:lnTo>
                    <a:pt x="460" y="189"/>
                  </a:lnTo>
                  <a:lnTo>
                    <a:pt x="463" y="198"/>
                  </a:lnTo>
                  <a:lnTo>
                    <a:pt x="466" y="220"/>
                  </a:lnTo>
                  <a:lnTo>
                    <a:pt x="469" y="234"/>
                  </a:lnTo>
                  <a:lnTo>
                    <a:pt x="471" y="224"/>
                  </a:lnTo>
                  <a:lnTo>
                    <a:pt x="473" y="203"/>
                  </a:lnTo>
                  <a:lnTo>
                    <a:pt x="477" y="205"/>
                  </a:lnTo>
                  <a:lnTo>
                    <a:pt x="479" y="226"/>
                  </a:lnTo>
                  <a:lnTo>
                    <a:pt x="482" y="229"/>
                  </a:lnTo>
                  <a:lnTo>
                    <a:pt x="484" y="193"/>
                  </a:lnTo>
                  <a:lnTo>
                    <a:pt x="486" y="154"/>
                  </a:lnTo>
                  <a:lnTo>
                    <a:pt x="490" y="150"/>
                  </a:lnTo>
                  <a:lnTo>
                    <a:pt x="492" y="170"/>
                  </a:lnTo>
                  <a:lnTo>
                    <a:pt x="495" y="171"/>
                  </a:lnTo>
                  <a:lnTo>
                    <a:pt x="497" y="138"/>
                  </a:lnTo>
                  <a:lnTo>
                    <a:pt x="501" y="103"/>
                  </a:lnTo>
                  <a:lnTo>
                    <a:pt x="503" y="91"/>
                  </a:lnTo>
                  <a:lnTo>
                    <a:pt x="505" y="83"/>
                  </a:lnTo>
                  <a:lnTo>
                    <a:pt x="508" y="55"/>
                  </a:lnTo>
                  <a:lnTo>
                    <a:pt x="510" y="23"/>
                  </a:lnTo>
                  <a:lnTo>
                    <a:pt x="514" y="22"/>
                  </a:lnTo>
                  <a:lnTo>
                    <a:pt x="516" y="44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5" name="Freeform 47"/>
            <p:cNvSpPr>
              <a:spLocks/>
            </p:cNvSpPr>
            <p:nvPr/>
          </p:nvSpPr>
          <p:spPr bwMode="auto">
            <a:xfrm>
              <a:off x="5018" y="3605"/>
              <a:ext cx="258" cy="157"/>
            </a:xfrm>
            <a:custGeom>
              <a:avLst/>
              <a:gdLst>
                <a:gd name="T0" fmla="*/ 8 w 516"/>
                <a:gd name="T1" fmla="*/ 0 h 470"/>
                <a:gd name="T2" fmla="*/ 18 w 516"/>
                <a:gd name="T3" fmla="*/ 62 h 470"/>
                <a:gd name="T4" fmla="*/ 29 w 516"/>
                <a:gd name="T5" fmla="*/ 159 h 470"/>
                <a:gd name="T6" fmla="*/ 39 w 516"/>
                <a:gd name="T7" fmla="*/ 226 h 470"/>
                <a:gd name="T8" fmla="*/ 50 w 516"/>
                <a:gd name="T9" fmla="*/ 242 h 470"/>
                <a:gd name="T10" fmla="*/ 61 w 516"/>
                <a:gd name="T11" fmla="*/ 182 h 470"/>
                <a:gd name="T12" fmla="*/ 72 w 516"/>
                <a:gd name="T13" fmla="*/ 156 h 470"/>
                <a:gd name="T14" fmla="*/ 82 w 516"/>
                <a:gd name="T15" fmla="*/ 127 h 470"/>
                <a:gd name="T16" fmla="*/ 93 w 516"/>
                <a:gd name="T17" fmla="*/ 132 h 470"/>
                <a:gd name="T18" fmla="*/ 104 w 516"/>
                <a:gd name="T19" fmla="*/ 168 h 470"/>
                <a:gd name="T20" fmla="*/ 113 w 516"/>
                <a:gd name="T21" fmla="*/ 243 h 470"/>
                <a:gd name="T22" fmla="*/ 124 w 516"/>
                <a:gd name="T23" fmla="*/ 306 h 470"/>
                <a:gd name="T24" fmla="*/ 135 w 516"/>
                <a:gd name="T25" fmla="*/ 345 h 470"/>
                <a:gd name="T26" fmla="*/ 145 w 516"/>
                <a:gd name="T27" fmla="*/ 367 h 470"/>
                <a:gd name="T28" fmla="*/ 156 w 516"/>
                <a:gd name="T29" fmla="*/ 303 h 470"/>
                <a:gd name="T30" fmla="*/ 167 w 516"/>
                <a:gd name="T31" fmla="*/ 246 h 470"/>
                <a:gd name="T32" fmla="*/ 178 w 516"/>
                <a:gd name="T33" fmla="*/ 242 h 470"/>
                <a:gd name="T34" fmla="*/ 188 w 516"/>
                <a:gd name="T35" fmla="*/ 304 h 470"/>
                <a:gd name="T36" fmla="*/ 199 w 516"/>
                <a:gd name="T37" fmla="*/ 350 h 470"/>
                <a:gd name="T38" fmla="*/ 208 w 516"/>
                <a:gd name="T39" fmla="*/ 415 h 470"/>
                <a:gd name="T40" fmla="*/ 219 w 516"/>
                <a:gd name="T41" fmla="*/ 468 h 470"/>
                <a:gd name="T42" fmla="*/ 230 w 516"/>
                <a:gd name="T43" fmla="*/ 465 h 470"/>
                <a:gd name="T44" fmla="*/ 241 w 516"/>
                <a:gd name="T45" fmla="*/ 362 h 470"/>
                <a:gd name="T46" fmla="*/ 251 w 516"/>
                <a:gd name="T47" fmla="*/ 313 h 470"/>
                <a:gd name="T48" fmla="*/ 262 w 516"/>
                <a:gd name="T49" fmla="*/ 253 h 470"/>
                <a:gd name="T50" fmla="*/ 273 w 516"/>
                <a:gd name="T51" fmla="*/ 265 h 470"/>
                <a:gd name="T52" fmla="*/ 283 w 516"/>
                <a:gd name="T53" fmla="*/ 262 h 470"/>
                <a:gd name="T54" fmla="*/ 294 w 516"/>
                <a:gd name="T55" fmla="*/ 312 h 470"/>
                <a:gd name="T56" fmla="*/ 305 w 516"/>
                <a:gd name="T57" fmla="*/ 298 h 470"/>
                <a:gd name="T58" fmla="*/ 314 w 516"/>
                <a:gd name="T59" fmla="*/ 269 h 470"/>
                <a:gd name="T60" fmla="*/ 325 w 516"/>
                <a:gd name="T61" fmla="*/ 160 h 470"/>
                <a:gd name="T62" fmla="*/ 336 w 516"/>
                <a:gd name="T63" fmla="*/ 105 h 470"/>
                <a:gd name="T64" fmla="*/ 347 w 516"/>
                <a:gd name="T65" fmla="*/ 59 h 470"/>
                <a:gd name="T66" fmla="*/ 357 w 516"/>
                <a:gd name="T67" fmla="*/ 44 h 470"/>
                <a:gd name="T68" fmla="*/ 368 w 516"/>
                <a:gd name="T69" fmla="*/ 90 h 470"/>
                <a:gd name="T70" fmla="*/ 379 w 516"/>
                <a:gd name="T71" fmla="*/ 141 h 470"/>
                <a:gd name="T72" fmla="*/ 389 w 516"/>
                <a:gd name="T73" fmla="*/ 182 h 470"/>
                <a:gd name="T74" fmla="*/ 400 w 516"/>
                <a:gd name="T75" fmla="*/ 182 h 470"/>
                <a:gd name="T76" fmla="*/ 410 w 516"/>
                <a:gd name="T77" fmla="*/ 138 h 470"/>
                <a:gd name="T78" fmla="*/ 420 w 516"/>
                <a:gd name="T79" fmla="*/ 85 h 470"/>
                <a:gd name="T80" fmla="*/ 431 w 516"/>
                <a:gd name="T81" fmla="*/ 97 h 470"/>
                <a:gd name="T82" fmla="*/ 442 w 516"/>
                <a:gd name="T83" fmla="*/ 164 h 470"/>
                <a:gd name="T84" fmla="*/ 452 w 516"/>
                <a:gd name="T85" fmla="*/ 246 h 470"/>
                <a:gd name="T86" fmla="*/ 463 w 516"/>
                <a:gd name="T87" fmla="*/ 292 h 470"/>
                <a:gd name="T88" fmla="*/ 474 w 516"/>
                <a:gd name="T89" fmla="*/ 340 h 470"/>
                <a:gd name="T90" fmla="*/ 485 w 516"/>
                <a:gd name="T91" fmla="*/ 338 h 470"/>
                <a:gd name="T92" fmla="*/ 495 w 516"/>
                <a:gd name="T93" fmla="*/ 278 h 470"/>
                <a:gd name="T94" fmla="*/ 505 w 516"/>
                <a:gd name="T95" fmla="*/ 276 h 470"/>
                <a:gd name="T96" fmla="*/ 516 w 516"/>
                <a:gd name="T97" fmla="*/ 27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470">
                  <a:moveTo>
                    <a:pt x="0" y="76"/>
                  </a:moveTo>
                  <a:lnTo>
                    <a:pt x="3" y="72"/>
                  </a:lnTo>
                  <a:lnTo>
                    <a:pt x="5" y="31"/>
                  </a:lnTo>
                  <a:lnTo>
                    <a:pt x="8" y="0"/>
                  </a:lnTo>
                  <a:lnTo>
                    <a:pt x="11" y="25"/>
                  </a:lnTo>
                  <a:lnTo>
                    <a:pt x="13" y="77"/>
                  </a:lnTo>
                  <a:lnTo>
                    <a:pt x="16" y="92"/>
                  </a:lnTo>
                  <a:lnTo>
                    <a:pt x="18" y="62"/>
                  </a:lnTo>
                  <a:lnTo>
                    <a:pt x="22" y="45"/>
                  </a:lnTo>
                  <a:lnTo>
                    <a:pt x="24" y="82"/>
                  </a:lnTo>
                  <a:lnTo>
                    <a:pt x="26" y="140"/>
                  </a:lnTo>
                  <a:lnTo>
                    <a:pt x="29" y="159"/>
                  </a:lnTo>
                  <a:lnTo>
                    <a:pt x="32" y="140"/>
                  </a:lnTo>
                  <a:lnTo>
                    <a:pt x="35" y="137"/>
                  </a:lnTo>
                  <a:lnTo>
                    <a:pt x="37" y="178"/>
                  </a:lnTo>
                  <a:lnTo>
                    <a:pt x="39" y="226"/>
                  </a:lnTo>
                  <a:lnTo>
                    <a:pt x="42" y="234"/>
                  </a:lnTo>
                  <a:lnTo>
                    <a:pt x="45" y="212"/>
                  </a:lnTo>
                  <a:lnTo>
                    <a:pt x="48" y="211"/>
                  </a:lnTo>
                  <a:lnTo>
                    <a:pt x="50" y="242"/>
                  </a:lnTo>
                  <a:lnTo>
                    <a:pt x="53" y="266"/>
                  </a:lnTo>
                  <a:lnTo>
                    <a:pt x="56" y="247"/>
                  </a:lnTo>
                  <a:lnTo>
                    <a:pt x="58" y="205"/>
                  </a:lnTo>
                  <a:lnTo>
                    <a:pt x="61" y="182"/>
                  </a:lnTo>
                  <a:lnTo>
                    <a:pt x="63" y="189"/>
                  </a:lnTo>
                  <a:lnTo>
                    <a:pt x="66" y="198"/>
                  </a:lnTo>
                  <a:lnTo>
                    <a:pt x="69" y="183"/>
                  </a:lnTo>
                  <a:lnTo>
                    <a:pt x="72" y="156"/>
                  </a:lnTo>
                  <a:lnTo>
                    <a:pt x="74" y="142"/>
                  </a:lnTo>
                  <a:lnTo>
                    <a:pt x="76" y="145"/>
                  </a:lnTo>
                  <a:lnTo>
                    <a:pt x="80" y="143"/>
                  </a:lnTo>
                  <a:lnTo>
                    <a:pt x="82" y="127"/>
                  </a:lnTo>
                  <a:lnTo>
                    <a:pt x="85" y="109"/>
                  </a:lnTo>
                  <a:lnTo>
                    <a:pt x="87" y="109"/>
                  </a:lnTo>
                  <a:lnTo>
                    <a:pt x="89" y="122"/>
                  </a:lnTo>
                  <a:lnTo>
                    <a:pt x="93" y="132"/>
                  </a:lnTo>
                  <a:lnTo>
                    <a:pt x="95" y="131"/>
                  </a:lnTo>
                  <a:lnTo>
                    <a:pt x="98" y="131"/>
                  </a:lnTo>
                  <a:lnTo>
                    <a:pt x="100" y="143"/>
                  </a:lnTo>
                  <a:lnTo>
                    <a:pt x="104" y="168"/>
                  </a:lnTo>
                  <a:lnTo>
                    <a:pt x="106" y="191"/>
                  </a:lnTo>
                  <a:lnTo>
                    <a:pt x="108" y="207"/>
                  </a:lnTo>
                  <a:lnTo>
                    <a:pt x="111" y="223"/>
                  </a:lnTo>
                  <a:lnTo>
                    <a:pt x="113" y="243"/>
                  </a:lnTo>
                  <a:lnTo>
                    <a:pt x="117" y="260"/>
                  </a:lnTo>
                  <a:lnTo>
                    <a:pt x="119" y="269"/>
                  </a:lnTo>
                  <a:lnTo>
                    <a:pt x="122" y="280"/>
                  </a:lnTo>
                  <a:lnTo>
                    <a:pt x="124" y="306"/>
                  </a:lnTo>
                  <a:lnTo>
                    <a:pt x="128" y="341"/>
                  </a:lnTo>
                  <a:lnTo>
                    <a:pt x="130" y="364"/>
                  </a:lnTo>
                  <a:lnTo>
                    <a:pt x="132" y="362"/>
                  </a:lnTo>
                  <a:lnTo>
                    <a:pt x="135" y="345"/>
                  </a:lnTo>
                  <a:lnTo>
                    <a:pt x="137" y="346"/>
                  </a:lnTo>
                  <a:lnTo>
                    <a:pt x="141" y="367"/>
                  </a:lnTo>
                  <a:lnTo>
                    <a:pt x="143" y="383"/>
                  </a:lnTo>
                  <a:lnTo>
                    <a:pt x="145" y="367"/>
                  </a:lnTo>
                  <a:lnTo>
                    <a:pt x="148" y="325"/>
                  </a:lnTo>
                  <a:lnTo>
                    <a:pt x="151" y="292"/>
                  </a:lnTo>
                  <a:lnTo>
                    <a:pt x="154" y="288"/>
                  </a:lnTo>
                  <a:lnTo>
                    <a:pt x="156" y="303"/>
                  </a:lnTo>
                  <a:lnTo>
                    <a:pt x="158" y="306"/>
                  </a:lnTo>
                  <a:lnTo>
                    <a:pt x="161" y="284"/>
                  </a:lnTo>
                  <a:lnTo>
                    <a:pt x="164" y="257"/>
                  </a:lnTo>
                  <a:lnTo>
                    <a:pt x="167" y="246"/>
                  </a:lnTo>
                  <a:lnTo>
                    <a:pt x="169" y="253"/>
                  </a:lnTo>
                  <a:lnTo>
                    <a:pt x="172" y="263"/>
                  </a:lnTo>
                  <a:lnTo>
                    <a:pt x="175" y="260"/>
                  </a:lnTo>
                  <a:lnTo>
                    <a:pt x="178" y="242"/>
                  </a:lnTo>
                  <a:lnTo>
                    <a:pt x="180" y="229"/>
                  </a:lnTo>
                  <a:lnTo>
                    <a:pt x="182" y="239"/>
                  </a:lnTo>
                  <a:lnTo>
                    <a:pt x="185" y="271"/>
                  </a:lnTo>
                  <a:lnTo>
                    <a:pt x="188" y="304"/>
                  </a:lnTo>
                  <a:lnTo>
                    <a:pt x="191" y="320"/>
                  </a:lnTo>
                  <a:lnTo>
                    <a:pt x="193" y="318"/>
                  </a:lnTo>
                  <a:lnTo>
                    <a:pt x="195" y="323"/>
                  </a:lnTo>
                  <a:lnTo>
                    <a:pt x="199" y="350"/>
                  </a:lnTo>
                  <a:lnTo>
                    <a:pt x="201" y="389"/>
                  </a:lnTo>
                  <a:lnTo>
                    <a:pt x="204" y="415"/>
                  </a:lnTo>
                  <a:lnTo>
                    <a:pt x="206" y="419"/>
                  </a:lnTo>
                  <a:lnTo>
                    <a:pt x="208" y="415"/>
                  </a:lnTo>
                  <a:lnTo>
                    <a:pt x="212" y="427"/>
                  </a:lnTo>
                  <a:lnTo>
                    <a:pt x="214" y="451"/>
                  </a:lnTo>
                  <a:lnTo>
                    <a:pt x="217" y="470"/>
                  </a:lnTo>
                  <a:lnTo>
                    <a:pt x="219" y="468"/>
                  </a:lnTo>
                  <a:lnTo>
                    <a:pt x="223" y="452"/>
                  </a:lnTo>
                  <a:lnTo>
                    <a:pt x="225" y="447"/>
                  </a:lnTo>
                  <a:lnTo>
                    <a:pt x="227" y="458"/>
                  </a:lnTo>
                  <a:lnTo>
                    <a:pt x="230" y="465"/>
                  </a:lnTo>
                  <a:lnTo>
                    <a:pt x="232" y="454"/>
                  </a:lnTo>
                  <a:lnTo>
                    <a:pt x="236" y="422"/>
                  </a:lnTo>
                  <a:lnTo>
                    <a:pt x="238" y="386"/>
                  </a:lnTo>
                  <a:lnTo>
                    <a:pt x="241" y="362"/>
                  </a:lnTo>
                  <a:lnTo>
                    <a:pt x="243" y="348"/>
                  </a:lnTo>
                  <a:lnTo>
                    <a:pt x="247" y="335"/>
                  </a:lnTo>
                  <a:lnTo>
                    <a:pt x="249" y="322"/>
                  </a:lnTo>
                  <a:lnTo>
                    <a:pt x="251" y="313"/>
                  </a:lnTo>
                  <a:lnTo>
                    <a:pt x="254" y="307"/>
                  </a:lnTo>
                  <a:lnTo>
                    <a:pt x="256" y="298"/>
                  </a:lnTo>
                  <a:lnTo>
                    <a:pt x="260" y="280"/>
                  </a:lnTo>
                  <a:lnTo>
                    <a:pt x="262" y="253"/>
                  </a:lnTo>
                  <a:lnTo>
                    <a:pt x="264" y="230"/>
                  </a:lnTo>
                  <a:lnTo>
                    <a:pt x="267" y="224"/>
                  </a:lnTo>
                  <a:lnTo>
                    <a:pt x="270" y="238"/>
                  </a:lnTo>
                  <a:lnTo>
                    <a:pt x="273" y="265"/>
                  </a:lnTo>
                  <a:lnTo>
                    <a:pt x="275" y="284"/>
                  </a:lnTo>
                  <a:lnTo>
                    <a:pt x="277" y="285"/>
                  </a:lnTo>
                  <a:lnTo>
                    <a:pt x="280" y="271"/>
                  </a:lnTo>
                  <a:lnTo>
                    <a:pt x="283" y="262"/>
                  </a:lnTo>
                  <a:lnTo>
                    <a:pt x="286" y="274"/>
                  </a:lnTo>
                  <a:lnTo>
                    <a:pt x="288" y="299"/>
                  </a:lnTo>
                  <a:lnTo>
                    <a:pt x="291" y="316"/>
                  </a:lnTo>
                  <a:lnTo>
                    <a:pt x="294" y="312"/>
                  </a:lnTo>
                  <a:lnTo>
                    <a:pt x="297" y="298"/>
                  </a:lnTo>
                  <a:lnTo>
                    <a:pt x="299" y="290"/>
                  </a:lnTo>
                  <a:lnTo>
                    <a:pt x="301" y="294"/>
                  </a:lnTo>
                  <a:lnTo>
                    <a:pt x="305" y="298"/>
                  </a:lnTo>
                  <a:lnTo>
                    <a:pt x="307" y="289"/>
                  </a:lnTo>
                  <a:lnTo>
                    <a:pt x="310" y="275"/>
                  </a:lnTo>
                  <a:lnTo>
                    <a:pt x="312" y="269"/>
                  </a:lnTo>
                  <a:lnTo>
                    <a:pt x="314" y="269"/>
                  </a:lnTo>
                  <a:lnTo>
                    <a:pt x="318" y="262"/>
                  </a:lnTo>
                  <a:lnTo>
                    <a:pt x="320" y="239"/>
                  </a:lnTo>
                  <a:lnTo>
                    <a:pt x="323" y="201"/>
                  </a:lnTo>
                  <a:lnTo>
                    <a:pt x="325" y="160"/>
                  </a:lnTo>
                  <a:lnTo>
                    <a:pt x="329" y="128"/>
                  </a:lnTo>
                  <a:lnTo>
                    <a:pt x="331" y="109"/>
                  </a:lnTo>
                  <a:lnTo>
                    <a:pt x="333" y="105"/>
                  </a:lnTo>
                  <a:lnTo>
                    <a:pt x="336" y="105"/>
                  </a:lnTo>
                  <a:lnTo>
                    <a:pt x="338" y="95"/>
                  </a:lnTo>
                  <a:lnTo>
                    <a:pt x="342" y="74"/>
                  </a:lnTo>
                  <a:lnTo>
                    <a:pt x="344" y="59"/>
                  </a:lnTo>
                  <a:lnTo>
                    <a:pt x="347" y="59"/>
                  </a:lnTo>
                  <a:lnTo>
                    <a:pt x="349" y="66"/>
                  </a:lnTo>
                  <a:lnTo>
                    <a:pt x="352" y="59"/>
                  </a:lnTo>
                  <a:lnTo>
                    <a:pt x="355" y="44"/>
                  </a:lnTo>
                  <a:lnTo>
                    <a:pt x="357" y="44"/>
                  </a:lnTo>
                  <a:lnTo>
                    <a:pt x="360" y="67"/>
                  </a:lnTo>
                  <a:lnTo>
                    <a:pt x="362" y="94"/>
                  </a:lnTo>
                  <a:lnTo>
                    <a:pt x="366" y="100"/>
                  </a:lnTo>
                  <a:lnTo>
                    <a:pt x="368" y="90"/>
                  </a:lnTo>
                  <a:lnTo>
                    <a:pt x="370" y="92"/>
                  </a:lnTo>
                  <a:lnTo>
                    <a:pt x="373" y="117"/>
                  </a:lnTo>
                  <a:lnTo>
                    <a:pt x="376" y="140"/>
                  </a:lnTo>
                  <a:lnTo>
                    <a:pt x="379" y="141"/>
                  </a:lnTo>
                  <a:lnTo>
                    <a:pt x="381" y="135"/>
                  </a:lnTo>
                  <a:lnTo>
                    <a:pt x="383" y="147"/>
                  </a:lnTo>
                  <a:lnTo>
                    <a:pt x="386" y="173"/>
                  </a:lnTo>
                  <a:lnTo>
                    <a:pt x="389" y="182"/>
                  </a:lnTo>
                  <a:lnTo>
                    <a:pt x="392" y="169"/>
                  </a:lnTo>
                  <a:lnTo>
                    <a:pt x="394" y="157"/>
                  </a:lnTo>
                  <a:lnTo>
                    <a:pt x="397" y="169"/>
                  </a:lnTo>
                  <a:lnTo>
                    <a:pt x="400" y="182"/>
                  </a:lnTo>
                  <a:lnTo>
                    <a:pt x="402" y="166"/>
                  </a:lnTo>
                  <a:lnTo>
                    <a:pt x="405" y="132"/>
                  </a:lnTo>
                  <a:lnTo>
                    <a:pt x="407" y="118"/>
                  </a:lnTo>
                  <a:lnTo>
                    <a:pt x="410" y="138"/>
                  </a:lnTo>
                  <a:lnTo>
                    <a:pt x="413" y="160"/>
                  </a:lnTo>
                  <a:lnTo>
                    <a:pt x="416" y="146"/>
                  </a:lnTo>
                  <a:lnTo>
                    <a:pt x="418" y="108"/>
                  </a:lnTo>
                  <a:lnTo>
                    <a:pt x="420" y="85"/>
                  </a:lnTo>
                  <a:lnTo>
                    <a:pt x="424" y="91"/>
                  </a:lnTo>
                  <a:lnTo>
                    <a:pt x="426" y="103"/>
                  </a:lnTo>
                  <a:lnTo>
                    <a:pt x="429" y="100"/>
                  </a:lnTo>
                  <a:lnTo>
                    <a:pt x="431" y="97"/>
                  </a:lnTo>
                  <a:lnTo>
                    <a:pt x="433" y="120"/>
                  </a:lnTo>
                  <a:lnTo>
                    <a:pt x="437" y="157"/>
                  </a:lnTo>
                  <a:lnTo>
                    <a:pt x="439" y="177"/>
                  </a:lnTo>
                  <a:lnTo>
                    <a:pt x="442" y="164"/>
                  </a:lnTo>
                  <a:lnTo>
                    <a:pt x="444" y="150"/>
                  </a:lnTo>
                  <a:lnTo>
                    <a:pt x="448" y="166"/>
                  </a:lnTo>
                  <a:lnTo>
                    <a:pt x="450" y="210"/>
                  </a:lnTo>
                  <a:lnTo>
                    <a:pt x="452" y="246"/>
                  </a:lnTo>
                  <a:lnTo>
                    <a:pt x="455" y="260"/>
                  </a:lnTo>
                  <a:lnTo>
                    <a:pt x="457" y="262"/>
                  </a:lnTo>
                  <a:lnTo>
                    <a:pt x="461" y="274"/>
                  </a:lnTo>
                  <a:lnTo>
                    <a:pt x="463" y="292"/>
                  </a:lnTo>
                  <a:lnTo>
                    <a:pt x="466" y="307"/>
                  </a:lnTo>
                  <a:lnTo>
                    <a:pt x="468" y="318"/>
                  </a:lnTo>
                  <a:lnTo>
                    <a:pt x="472" y="331"/>
                  </a:lnTo>
                  <a:lnTo>
                    <a:pt x="474" y="340"/>
                  </a:lnTo>
                  <a:lnTo>
                    <a:pt x="476" y="339"/>
                  </a:lnTo>
                  <a:lnTo>
                    <a:pt x="479" y="329"/>
                  </a:lnTo>
                  <a:lnTo>
                    <a:pt x="481" y="325"/>
                  </a:lnTo>
                  <a:lnTo>
                    <a:pt x="485" y="338"/>
                  </a:lnTo>
                  <a:lnTo>
                    <a:pt x="487" y="346"/>
                  </a:lnTo>
                  <a:lnTo>
                    <a:pt x="489" y="332"/>
                  </a:lnTo>
                  <a:lnTo>
                    <a:pt x="492" y="300"/>
                  </a:lnTo>
                  <a:lnTo>
                    <a:pt x="495" y="278"/>
                  </a:lnTo>
                  <a:lnTo>
                    <a:pt x="498" y="281"/>
                  </a:lnTo>
                  <a:lnTo>
                    <a:pt x="500" y="295"/>
                  </a:lnTo>
                  <a:lnTo>
                    <a:pt x="502" y="294"/>
                  </a:lnTo>
                  <a:lnTo>
                    <a:pt x="505" y="276"/>
                  </a:lnTo>
                  <a:lnTo>
                    <a:pt x="508" y="265"/>
                  </a:lnTo>
                  <a:lnTo>
                    <a:pt x="511" y="272"/>
                  </a:lnTo>
                  <a:lnTo>
                    <a:pt x="513" y="283"/>
                  </a:lnTo>
                  <a:lnTo>
                    <a:pt x="516" y="279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356" name="Freeform 48"/>
            <p:cNvSpPr>
              <a:spLocks/>
            </p:cNvSpPr>
            <p:nvPr/>
          </p:nvSpPr>
          <p:spPr bwMode="auto">
            <a:xfrm>
              <a:off x="5276" y="3641"/>
              <a:ext cx="81" cy="108"/>
            </a:xfrm>
            <a:custGeom>
              <a:avLst/>
              <a:gdLst>
                <a:gd name="T0" fmla="*/ 0 w 163"/>
                <a:gd name="T1" fmla="*/ 170 h 322"/>
                <a:gd name="T2" fmla="*/ 3 w 163"/>
                <a:gd name="T3" fmla="*/ 161 h 322"/>
                <a:gd name="T4" fmla="*/ 5 w 163"/>
                <a:gd name="T5" fmla="*/ 174 h 322"/>
                <a:gd name="T6" fmla="*/ 8 w 163"/>
                <a:gd name="T7" fmla="*/ 206 h 322"/>
                <a:gd name="T8" fmla="*/ 10 w 163"/>
                <a:gd name="T9" fmla="*/ 229 h 322"/>
                <a:gd name="T10" fmla="*/ 13 w 163"/>
                <a:gd name="T11" fmla="*/ 227 h 322"/>
                <a:gd name="T12" fmla="*/ 16 w 163"/>
                <a:gd name="T13" fmla="*/ 217 h 322"/>
                <a:gd name="T14" fmla="*/ 19 w 163"/>
                <a:gd name="T15" fmla="*/ 227 h 322"/>
                <a:gd name="T16" fmla="*/ 21 w 163"/>
                <a:gd name="T17" fmla="*/ 255 h 322"/>
                <a:gd name="T18" fmla="*/ 23 w 163"/>
                <a:gd name="T19" fmla="*/ 277 h 322"/>
                <a:gd name="T20" fmla="*/ 27 w 163"/>
                <a:gd name="T21" fmla="*/ 282 h 322"/>
                <a:gd name="T22" fmla="*/ 29 w 163"/>
                <a:gd name="T23" fmla="*/ 286 h 322"/>
                <a:gd name="T24" fmla="*/ 32 w 163"/>
                <a:gd name="T25" fmla="*/ 303 h 322"/>
                <a:gd name="T26" fmla="*/ 34 w 163"/>
                <a:gd name="T27" fmla="*/ 320 h 322"/>
                <a:gd name="T28" fmla="*/ 36 w 163"/>
                <a:gd name="T29" fmla="*/ 322 h 322"/>
                <a:gd name="T30" fmla="*/ 40 w 163"/>
                <a:gd name="T31" fmla="*/ 314 h 322"/>
                <a:gd name="T32" fmla="*/ 42 w 163"/>
                <a:gd name="T33" fmla="*/ 315 h 322"/>
                <a:gd name="T34" fmla="*/ 45 w 163"/>
                <a:gd name="T35" fmla="*/ 322 h 322"/>
                <a:gd name="T36" fmla="*/ 47 w 163"/>
                <a:gd name="T37" fmla="*/ 315 h 322"/>
                <a:gd name="T38" fmla="*/ 51 w 163"/>
                <a:gd name="T39" fmla="*/ 296 h 322"/>
                <a:gd name="T40" fmla="*/ 53 w 163"/>
                <a:gd name="T41" fmla="*/ 285 h 322"/>
                <a:gd name="T42" fmla="*/ 55 w 163"/>
                <a:gd name="T43" fmla="*/ 291 h 322"/>
                <a:gd name="T44" fmla="*/ 58 w 163"/>
                <a:gd name="T45" fmla="*/ 291 h 322"/>
                <a:gd name="T46" fmla="*/ 60 w 163"/>
                <a:gd name="T47" fmla="*/ 254 h 322"/>
                <a:gd name="T48" fmla="*/ 64 w 163"/>
                <a:gd name="T49" fmla="*/ 195 h 322"/>
                <a:gd name="T50" fmla="*/ 66 w 163"/>
                <a:gd name="T51" fmla="*/ 163 h 322"/>
                <a:gd name="T52" fmla="*/ 69 w 163"/>
                <a:gd name="T53" fmla="*/ 176 h 322"/>
                <a:gd name="T54" fmla="*/ 71 w 163"/>
                <a:gd name="T55" fmla="*/ 193 h 322"/>
                <a:gd name="T56" fmla="*/ 75 w 163"/>
                <a:gd name="T57" fmla="*/ 170 h 322"/>
                <a:gd name="T58" fmla="*/ 77 w 163"/>
                <a:gd name="T59" fmla="*/ 123 h 322"/>
                <a:gd name="T60" fmla="*/ 79 w 163"/>
                <a:gd name="T61" fmla="*/ 102 h 322"/>
                <a:gd name="T62" fmla="*/ 82 w 163"/>
                <a:gd name="T63" fmla="*/ 128 h 322"/>
                <a:gd name="T64" fmla="*/ 84 w 163"/>
                <a:gd name="T65" fmla="*/ 161 h 322"/>
                <a:gd name="T66" fmla="*/ 88 w 163"/>
                <a:gd name="T67" fmla="*/ 158 h 322"/>
                <a:gd name="T68" fmla="*/ 90 w 163"/>
                <a:gd name="T69" fmla="*/ 129 h 322"/>
                <a:gd name="T70" fmla="*/ 92 w 163"/>
                <a:gd name="T71" fmla="*/ 114 h 322"/>
                <a:gd name="T72" fmla="*/ 95 w 163"/>
                <a:gd name="T73" fmla="*/ 135 h 322"/>
                <a:gd name="T74" fmla="*/ 98 w 163"/>
                <a:gd name="T75" fmla="*/ 170 h 322"/>
                <a:gd name="T76" fmla="*/ 101 w 163"/>
                <a:gd name="T77" fmla="*/ 188 h 322"/>
                <a:gd name="T78" fmla="*/ 103 w 163"/>
                <a:gd name="T79" fmla="*/ 189 h 322"/>
                <a:gd name="T80" fmla="*/ 105 w 163"/>
                <a:gd name="T81" fmla="*/ 188 h 322"/>
                <a:gd name="T82" fmla="*/ 108 w 163"/>
                <a:gd name="T83" fmla="*/ 197 h 322"/>
                <a:gd name="T84" fmla="*/ 111 w 163"/>
                <a:gd name="T85" fmla="*/ 209 h 322"/>
                <a:gd name="T86" fmla="*/ 114 w 163"/>
                <a:gd name="T87" fmla="*/ 220 h 322"/>
                <a:gd name="T88" fmla="*/ 116 w 163"/>
                <a:gd name="T89" fmla="*/ 227 h 322"/>
                <a:gd name="T90" fmla="*/ 119 w 163"/>
                <a:gd name="T91" fmla="*/ 234 h 322"/>
                <a:gd name="T92" fmla="*/ 122 w 163"/>
                <a:gd name="T93" fmla="*/ 234 h 322"/>
                <a:gd name="T94" fmla="*/ 125 w 163"/>
                <a:gd name="T95" fmla="*/ 221 h 322"/>
                <a:gd name="T96" fmla="*/ 127 w 163"/>
                <a:gd name="T97" fmla="*/ 203 h 322"/>
                <a:gd name="T98" fmla="*/ 129 w 163"/>
                <a:gd name="T99" fmla="*/ 194 h 322"/>
                <a:gd name="T100" fmla="*/ 132 w 163"/>
                <a:gd name="T101" fmla="*/ 199 h 322"/>
                <a:gd name="T102" fmla="*/ 135 w 163"/>
                <a:gd name="T103" fmla="*/ 208 h 322"/>
                <a:gd name="T104" fmla="*/ 138 w 163"/>
                <a:gd name="T105" fmla="*/ 200 h 322"/>
                <a:gd name="T106" fmla="*/ 140 w 163"/>
                <a:gd name="T107" fmla="*/ 167 h 322"/>
                <a:gd name="T108" fmla="*/ 142 w 163"/>
                <a:gd name="T109" fmla="*/ 125 h 322"/>
                <a:gd name="T110" fmla="*/ 146 w 163"/>
                <a:gd name="T111" fmla="*/ 102 h 322"/>
                <a:gd name="T112" fmla="*/ 148 w 163"/>
                <a:gd name="T113" fmla="*/ 106 h 322"/>
                <a:gd name="T114" fmla="*/ 151 w 163"/>
                <a:gd name="T115" fmla="*/ 111 h 322"/>
                <a:gd name="T116" fmla="*/ 153 w 163"/>
                <a:gd name="T117" fmla="*/ 91 h 322"/>
                <a:gd name="T118" fmla="*/ 155 w 163"/>
                <a:gd name="T119" fmla="*/ 46 h 322"/>
                <a:gd name="T120" fmla="*/ 159 w 163"/>
                <a:gd name="T121" fmla="*/ 9 h 322"/>
                <a:gd name="T122" fmla="*/ 161 w 163"/>
                <a:gd name="T123" fmla="*/ 0 h 322"/>
                <a:gd name="T124" fmla="*/ 163 w 163"/>
                <a:gd name="T125" fmla="*/ 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" h="322">
                  <a:moveTo>
                    <a:pt x="0" y="170"/>
                  </a:moveTo>
                  <a:lnTo>
                    <a:pt x="3" y="161"/>
                  </a:lnTo>
                  <a:lnTo>
                    <a:pt x="5" y="174"/>
                  </a:lnTo>
                  <a:lnTo>
                    <a:pt x="8" y="206"/>
                  </a:lnTo>
                  <a:lnTo>
                    <a:pt x="10" y="229"/>
                  </a:lnTo>
                  <a:lnTo>
                    <a:pt x="13" y="227"/>
                  </a:lnTo>
                  <a:lnTo>
                    <a:pt x="16" y="217"/>
                  </a:lnTo>
                  <a:lnTo>
                    <a:pt x="19" y="227"/>
                  </a:lnTo>
                  <a:lnTo>
                    <a:pt x="21" y="255"/>
                  </a:lnTo>
                  <a:lnTo>
                    <a:pt x="23" y="277"/>
                  </a:lnTo>
                  <a:lnTo>
                    <a:pt x="27" y="282"/>
                  </a:lnTo>
                  <a:lnTo>
                    <a:pt x="29" y="286"/>
                  </a:lnTo>
                  <a:lnTo>
                    <a:pt x="32" y="303"/>
                  </a:lnTo>
                  <a:lnTo>
                    <a:pt x="34" y="320"/>
                  </a:lnTo>
                  <a:lnTo>
                    <a:pt x="36" y="322"/>
                  </a:lnTo>
                  <a:lnTo>
                    <a:pt x="40" y="314"/>
                  </a:lnTo>
                  <a:lnTo>
                    <a:pt x="42" y="315"/>
                  </a:lnTo>
                  <a:lnTo>
                    <a:pt x="45" y="322"/>
                  </a:lnTo>
                  <a:lnTo>
                    <a:pt x="47" y="315"/>
                  </a:lnTo>
                  <a:lnTo>
                    <a:pt x="51" y="296"/>
                  </a:lnTo>
                  <a:lnTo>
                    <a:pt x="53" y="285"/>
                  </a:lnTo>
                  <a:lnTo>
                    <a:pt x="55" y="291"/>
                  </a:lnTo>
                  <a:lnTo>
                    <a:pt x="58" y="291"/>
                  </a:lnTo>
                  <a:lnTo>
                    <a:pt x="60" y="254"/>
                  </a:lnTo>
                  <a:lnTo>
                    <a:pt x="64" y="195"/>
                  </a:lnTo>
                  <a:lnTo>
                    <a:pt x="66" y="163"/>
                  </a:lnTo>
                  <a:lnTo>
                    <a:pt x="69" y="176"/>
                  </a:lnTo>
                  <a:lnTo>
                    <a:pt x="71" y="193"/>
                  </a:lnTo>
                  <a:lnTo>
                    <a:pt x="75" y="170"/>
                  </a:lnTo>
                  <a:lnTo>
                    <a:pt x="77" y="123"/>
                  </a:lnTo>
                  <a:lnTo>
                    <a:pt x="79" y="102"/>
                  </a:lnTo>
                  <a:lnTo>
                    <a:pt x="82" y="128"/>
                  </a:lnTo>
                  <a:lnTo>
                    <a:pt x="84" y="161"/>
                  </a:lnTo>
                  <a:lnTo>
                    <a:pt x="88" y="158"/>
                  </a:lnTo>
                  <a:lnTo>
                    <a:pt x="90" y="129"/>
                  </a:lnTo>
                  <a:lnTo>
                    <a:pt x="92" y="114"/>
                  </a:lnTo>
                  <a:lnTo>
                    <a:pt x="95" y="135"/>
                  </a:lnTo>
                  <a:lnTo>
                    <a:pt x="98" y="170"/>
                  </a:lnTo>
                  <a:lnTo>
                    <a:pt x="101" y="188"/>
                  </a:lnTo>
                  <a:lnTo>
                    <a:pt x="103" y="189"/>
                  </a:lnTo>
                  <a:lnTo>
                    <a:pt x="105" y="188"/>
                  </a:lnTo>
                  <a:lnTo>
                    <a:pt x="108" y="197"/>
                  </a:lnTo>
                  <a:lnTo>
                    <a:pt x="111" y="209"/>
                  </a:lnTo>
                  <a:lnTo>
                    <a:pt x="114" y="220"/>
                  </a:lnTo>
                  <a:lnTo>
                    <a:pt x="116" y="227"/>
                  </a:lnTo>
                  <a:lnTo>
                    <a:pt x="119" y="234"/>
                  </a:lnTo>
                  <a:lnTo>
                    <a:pt x="122" y="234"/>
                  </a:lnTo>
                  <a:lnTo>
                    <a:pt x="125" y="221"/>
                  </a:lnTo>
                  <a:lnTo>
                    <a:pt x="127" y="203"/>
                  </a:lnTo>
                  <a:lnTo>
                    <a:pt x="129" y="194"/>
                  </a:lnTo>
                  <a:lnTo>
                    <a:pt x="132" y="199"/>
                  </a:lnTo>
                  <a:lnTo>
                    <a:pt x="135" y="208"/>
                  </a:lnTo>
                  <a:lnTo>
                    <a:pt x="138" y="200"/>
                  </a:lnTo>
                  <a:lnTo>
                    <a:pt x="140" y="167"/>
                  </a:lnTo>
                  <a:lnTo>
                    <a:pt x="142" y="125"/>
                  </a:lnTo>
                  <a:lnTo>
                    <a:pt x="146" y="102"/>
                  </a:lnTo>
                  <a:lnTo>
                    <a:pt x="148" y="106"/>
                  </a:lnTo>
                  <a:lnTo>
                    <a:pt x="151" y="111"/>
                  </a:lnTo>
                  <a:lnTo>
                    <a:pt x="153" y="91"/>
                  </a:lnTo>
                  <a:lnTo>
                    <a:pt x="155" y="46"/>
                  </a:lnTo>
                  <a:lnTo>
                    <a:pt x="159" y="9"/>
                  </a:lnTo>
                  <a:lnTo>
                    <a:pt x="161" y="0"/>
                  </a:lnTo>
                  <a:lnTo>
                    <a:pt x="163" y="4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38381" name="AutoShape 71"/>
          <p:cNvSpPr>
            <a:spLocks noChangeAspect="1" noChangeArrowheads="1" noTextEdit="1"/>
          </p:cNvSpPr>
          <p:nvPr/>
        </p:nvSpPr>
        <p:spPr bwMode="auto">
          <a:xfrm>
            <a:off x="587375" y="2352675"/>
            <a:ext cx="8132763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1038382" name="Group 87"/>
          <p:cNvGrpSpPr>
            <a:grpSpLocks/>
          </p:cNvGrpSpPr>
          <p:nvPr/>
        </p:nvGrpSpPr>
        <p:grpSpPr bwMode="auto">
          <a:xfrm>
            <a:off x="606425" y="2422525"/>
            <a:ext cx="381000" cy="1108075"/>
            <a:chOff x="382" y="1526"/>
            <a:chExt cx="240" cy="698"/>
          </a:xfrm>
        </p:grpSpPr>
        <p:sp>
          <p:nvSpPr>
            <p:cNvPr id="1038404" name="Line 73"/>
            <p:cNvSpPr>
              <a:spLocks noChangeShapeType="1"/>
            </p:cNvSpPr>
            <p:nvPr/>
          </p:nvSpPr>
          <p:spPr bwMode="auto">
            <a:xfrm>
              <a:off x="622" y="1526"/>
              <a:ext cx="0" cy="697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05" name="Line 74"/>
            <p:cNvSpPr>
              <a:spLocks noChangeShapeType="1"/>
            </p:cNvSpPr>
            <p:nvPr/>
          </p:nvSpPr>
          <p:spPr bwMode="auto">
            <a:xfrm>
              <a:off x="588" y="1622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06" name="Rectangle 75"/>
            <p:cNvSpPr>
              <a:spLocks noChangeArrowheads="1"/>
            </p:cNvSpPr>
            <p:nvPr/>
          </p:nvSpPr>
          <p:spPr bwMode="auto">
            <a:xfrm>
              <a:off x="506" y="1608"/>
              <a:ext cx="71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20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07" name="Line 76"/>
            <p:cNvSpPr>
              <a:spLocks noChangeShapeType="1"/>
            </p:cNvSpPr>
            <p:nvPr/>
          </p:nvSpPr>
          <p:spPr bwMode="auto">
            <a:xfrm>
              <a:off x="588" y="1766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08" name="Rectangle 77"/>
            <p:cNvSpPr>
              <a:spLocks noChangeArrowheads="1"/>
            </p:cNvSpPr>
            <p:nvPr/>
          </p:nvSpPr>
          <p:spPr bwMode="auto">
            <a:xfrm>
              <a:off x="506" y="1752"/>
              <a:ext cx="71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09" name="Line 78"/>
            <p:cNvSpPr>
              <a:spLocks noChangeShapeType="1"/>
            </p:cNvSpPr>
            <p:nvPr/>
          </p:nvSpPr>
          <p:spPr bwMode="auto">
            <a:xfrm>
              <a:off x="588" y="1909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10" name="Rectangle 79"/>
            <p:cNvSpPr>
              <a:spLocks noChangeArrowheads="1"/>
            </p:cNvSpPr>
            <p:nvPr/>
          </p:nvSpPr>
          <p:spPr bwMode="auto">
            <a:xfrm>
              <a:off x="538" y="1895"/>
              <a:ext cx="48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11" name="Line 80"/>
            <p:cNvSpPr>
              <a:spLocks noChangeShapeType="1"/>
            </p:cNvSpPr>
            <p:nvPr/>
          </p:nvSpPr>
          <p:spPr bwMode="auto">
            <a:xfrm>
              <a:off x="588" y="2052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12" name="Rectangle 81"/>
            <p:cNvSpPr>
              <a:spLocks noChangeArrowheads="1"/>
            </p:cNvSpPr>
            <p:nvPr/>
          </p:nvSpPr>
          <p:spPr bwMode="auto">
            <a:xfrm>
              <a:off x="488" y="2038"/>
              <a:ext cx="10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-10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13" name="Line 82"/>
            <p:cNvSpPr>
              <a:spLocks noChangeShapeType="1"/>
            </p:cNvSpPr>
            <p:nvPr/>
          </p:nvSpPr>
          <p:spPr bwMode="auto">
            <a:xfrm>
              <a:off x="588" y="2195"/>
              <a:ext cx="34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14" name="Rectangle 83"/>
            <p:cNvSpPr>
              <a:spLocks noChangeArrowheads="1"/>
            </p:cNvSpPr>
            <p:nvPr/>
          </p:nvSpPr>
          <p:spPr bwMode="auto">
            <a:xfrm>
              <a:off x="488" y="2181"/>
              <a:ext cx="10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-20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15" name="Rectangle 84"/>
            <p:cNvSpPr>
              <a:spLocks noChangeArrowheads="1"/>
            </p:cNvSpPr>
            <p:nvPr/>
          </p:nvSpPr>
          <p:spPr bwMode="auto">
            <a:xfrm rot="16200000">
              <a:off x="383" y="1860"/>
              <a:ext cx="92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x10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16" name="Rectangle 85"/>
            <p:cNvSpPr>
              <a:spLocks noChangeArrowheads="1"/>
            </p:cNvSpPr>
            <p:nvPr/>
          </p:nvSpPr>
          <p:spPr bwMode="auto">
            <a:xfrm rot="16200000">
              <a:off x="364" y="1820"/>
              <a:ext cx="62" cy="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3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-15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17" name="Rectangle 86"/>
            <p:cNvSpPr>
              <a:spLocks noChangeArrowheads="1"/>
            </p:cNvSpPr>
            <p:nvPr/>
          </p:nvSpPr>
          <p:spPr bwMode="auto">
            <a:xfrm rot="16200000">
              <a:off x="408" y="1780"/>
              <a:ext cx="42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 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</p:grpSp>
      <p:grpSp>
        <p:nvGrpSpPr>
          <p:cNvPr id="1038383" name="Group 97"/>
          <p:cNvGrpSpPr>
            <a:grpSpLocks/>
          </p:cNvGrpSpPr>
          <p:nvPr/>
        </p:nvGrpSpPr>
        <p:grpSpPr bwMode="auto">
          <a:xfrm>
            <a:off x="987425" y="3533775"/>
            <a:ext cx="7513638" cy="141288"/>
            <a:chOff x="622" y="2226"/>
            <a:chExt cx="4733" cy="89"/>
          </a:xfrm>
        </p:grpSpPr>
        <p:sp>
          <p:nvSpPr>
            <p:cNvPr id="123" name="Line 88"/>
            <p:cNvSpPr>
              <a:spLocks noChangeShapeType="1"/>
            </p:cNvSpPr>
            <p:nvPr/>
          </p:nvSpPr>
          <p:spPr bwMode="auto">
            <a:xfrm>
              <a:off x="622" y="2226"/>
              <a:ext cx="4733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Line 89"/>
            <p:cNvSpPr>
              <a:spLocks noChangeShapeType="1"/>
            </p:cNvSpPr>
            <p:nvPr/>
          </p:nvSpPr>
          <p:spPr bwMode="auto">
            <a:xfrm>
              <a:off x="4703" y="2226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90"/>
            <p:cNvSpPr>
              <a:spLocks noChangeArrowheads="1"/>
            </p:cNvSpPr>
            <p:nvPr/>
          </p:nvSpPr>
          <p:spPr bwMode="auto">
            <a:xfrm>
              <a:off x="4632" y="2272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18.00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26" name="Line 91"/>
            <p:cNvSpPr>
              <a:spLocks noChangeShapeType="1"/>
            </p:cNvSpPr>
            <p:nvPr/>
          </p:nvSpPr>
          <p:spPr bwMode="auto">
            <a:xfrm>
              <a:off x="3380" y="2226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Rectangle 92"/>
            <p:cNvSpPr>
              <a:spLocks noChangeArrowheads="1"/>
            </p:cNvSpPr>
            <p:nvPr/>
          </p:nvSpPr>
          <p:spPr bwMode="auto">
            <a:xfrm>
              <a:off x="3309" y="2272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17.95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00" name="Line 93"/>
            <p:cNvSpPr>
              <a:spLocks noChangeShapeType="1"/>
            </p:cNvSpPr>
            <p:nvPr/>
          </p:nvSpPr>
          <p:spPr bwMode="auto">
            <a:xfrm>
              <a:off x="2057" y="2226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01" name="Rectangle 94"/>
            <p:cNvSpPr>
              <a:spLocks noChangeArrowheads="1"/>
            </p:cNvSpPr>
            <p:nvPr/>
          </p:nvSpPr>
          <p:spPr bwMode="auto">
            <a:xfrm>
              <a:off x="1986" y="2272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17.90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  <p:sp>
          <p:nvSpPr>
            <p:cNvPr id="1038402" name="Line 95"/>
            <p:cNvSpPr>
              <a:spLocks noChangeShapeType="1"/>
            </p:cNvSpPr>
            <p:nvPr/>
          </p:nvSpPr>
          <p:spPr bwMode="auto">
            <a:xfrm>
              <a:off x="735" y="2226"/>
              <a:ext cx="0" cy="24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38403" name="Rectangle 96"/>
            <p:cNvSpPr>
              <a:spLocks noChangeArrowheads="1"/>
            </p:cNvSpPr>
            <p:nvPr/>
          </p:nvSpPr>
          <p:spPr bwMode="auto">
            <a:xfrm>
              <a:off x="664" y="2272"/>
              <a:ext cx="13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400" smtClean="0">
                  <a:solidFill>
                    <a:srgbClr val="000000"/>
                  </a:solidFill>
                  <a:latin typeface="System" charset="-128"/>
                  <a:ea typeface="System" charset="-128"/>
                  <a:cs typeface="ＭＳ Ｐゴシック" pitchFamily="50" charset="-128"/>
                </a:rPr>
                <a:t>17.85</a:t>
              </a:r>
              <a:endParaRPr lang="ja-JP" altLang="ja-JP" smtClean="0">
                <a:solidFill>
                  <a:prstClr val="black"/>
                </a:solidFill>
                <a:latin typeface="Arial" pitchFamily="34" charset="0"/>
                <a:cs typeface="ＭＳ Ｐゴシック" pitchFamily="50" charset="-128"/>
              </a:endParaRPr>
            </a:p>
          </p:txBody>
        </p:sp>
      </p:grpSp>
      <p:grpSp>
        <p:nvGrpSpPr>
          <p:cNvPr id="1038384" name="Group 117"/>
          <p:cNvGrpSpPr>
            <a:grpSpLocks/>
          </p:cNvGrpSpPr>
          <p:nvPr/>
        </p:nvGrpSpPr>
        <p:grpSpPr bwMode="auto">
          <a:xfrm>
            <a:off x="1006475" y="2446338"/>
            <a:ext cx="7497763" cy="1042988"/>
            <a:chOff x="634" y="1541"/>
            <a:chExt cx="4723" cy="657"/>
          </a:xfrm>
        </p:grpSpPr>
        <p:sp>
          <p:nvSpPr>
            <p:cNvPr id="69" name="Freeform 98"/>
            <p:cNvSpPr>
              <a:spLocks/>
            </p:cNvSpPr>
            <p:nvPr/>
          </p:nvSpPr>
          <p:spPr bwMode="auto">
            <a:xfrm>
              <a:off x="634" y="1771"/>
              <a:ext cx="257" cy="294"/>
            </a:xfrm>
            <a:custGeom>
              <a:avLst/>
              <a:gdLst>
                <a:gd name="T0" fmla="*/ 6 w 515"/>
                <a:gd name="T1" fmla="*/ 388 h 881"/>
                <a:gd name="T2" fmla="*/ 17 w 515"/>
                <a:gd name="T3" fmla="*/ 349 h 881"/>
                <a:gd name="T4" fmla="*/ 28 w 515"/>
                <a:gd name="T5" fmla="*/ 185 h 881"/>
                <a:gd name="T6" fmla="*/ 38 w 515"/>
                <a:gd name="T7" fmla="*/ 74 h 881"/>
                <a:gd name="T8" fmla="*/ 49 w 515"/>
                <a:gd name="T9" fmla="*/ 13 h 881"/>
                <a:gd name="T10" fmla="*/ 60 w 515"/>
                <a:gd name="T11" fmla="*/ 0 h 881"/>
                <a:gd name="T12" fmla="*/ 69 w 515"/>
                <a:gd name="T13" fmla="*/ 83 h 881"/>
                <a:gd name="T14" fmla="*/ 80 w 515"/>
                <a:gd name="T15" fmla="*/ 241 h 881"/>
                <a:gd name="T16" fmla="*/ 91 w 515"/>
                <a:gd name="T17" fmla="*/ 392 h 881"/>
                <a:gd name="T18" fmla="*/ 101 w 515"/>
                <a:gd name="T19" fmla="*/ 467 h 881"/>
                <a:gd name="T20" fmla="*/ 112 w 515"/>
                <a:gd name="T21" fmla="*/ 565 h 881"/>
                <a:gd name="T22" fmla="*/ 123 w 515"/>
                <a:gd name="T23" fmla="*/ 600 h 881"/>
                <a:gd name="T24" fmla="*/ 134 w 515"/>
                <a:gd name="T25" fmla="*/ 645 h 881"/>
                <a:gd name="T26" fmla="*/ 144 w 515"/>
                <a:gd name="T27" fmla="*/ 755 h 881"/>
                <a:gd name="T28" fmla="*/ 155 w 515"/>
                <a:gd name="T29" fmla="*/ 792 h 881"/>
                <a:gd name="T30" fmla="*/ 165 w 515"/>
                <a:gd name="T31" fmla="*/ 833 h 881"/>
                <a:gd name="T32" fmla="*/ 175 w 515"/>
                <a:gd name="T33" fmla="*/ 876 h 881"/>
                <a:gd name="T34" fmla="*/ 186 w 515"/>
                <a:gd name="T35" fmla="*/ 802 h 881"/>
                <a:gd name="T36" fmla="*/ 197 w 515"/>
                <a:gd name="T37" fmla="*/ 654 h 881"/>
                <a:gd name="T38" fmla="*/ 207 w 515"/>
                <a:gd name="T39" fmla="*/ 470 h 881"/>
                <a:gd name="T40" fmla="*/ 218 w 515"/>
                <a:gd name="T41" fmla="*/ 263 h 881"/>
                <a:gd name="T42" fmla="*/ 229 w 515"/>
                <a:gd name="T43" fmla="*/ 160 h 881"/>
                <a:gd name="T44" fmla="*/ 240 w 515"/>
                <a:gd name="T45" fmla="*/ 138 h 881"/>
                <a:gd name="T46" fmla="*/ 250 w 515"/>
                <a:gd name="T47" fmla="*/ 127 h 881"/>
                <a:gd name="T48" fmla="*/ 261 w 515"/>
                <a:gd name="T49" fmla="*/ 161 h 881"/>
                <a:gd name="T50" fmla="*/ 270 w 515"/>
                <a:gd name="T51" fmla="*/ 197 h 881"/>
                <a:gd name="T52" fmla="*/ 281 w 515"/>
                <a:gd name="T53" fmla="*/ 176 h 881"/>
                <a:gd name="T54" fmla="*/ 292 w 515"/>
                <a:gd name="T55" fmla="*/ 173 h 881"/>
                <a:gd name="T56" fmla="*/ 303 w 515"/>
                <a:gd name="T57" fmla="*/ 183 h 881"/>
                <a:gd name="T58" fmla="*/ 313 w 515"/>
                <a:gd name="T59" fmla="*/ 298 h 881"/>
                <a:gd name="T60" fmla="*/ 324 w 515"/>
                <a:gd name="T61" fmla="*/ 429 h 881"/>
                <a:gd name="T62" fmla="*/ 335 w 515"/>
                <a:gd name="T63" fmla="*/ 565 h 881"/>
                <a:gd name="T64" fmla="*/ 345 w 515"/>
                <a:gd name="T65" fmla="*/ 650 h 881"/>
                <a:gd name="T66" fmla="*/ 356 w 515"/>
                <a:gd name="T67" fmla="*/ 701 h 881"/>
                <a:gd name="T68" fmla="*/ 366 w 515"/>
                <a:gd name="T69" fmla="*/ 651 h 881"/>
                <a:gd name="T70" fmla="*/ 376 w 515"/>
                <a:gd name="T71" fmla="*/ 567 h 881"/>
                <a:gd name="T72" fmla="*/ 387 w 515"/>
                <a:gd name="T73" fmla="*/ 423 h 881"/>
                <a:gd name="T74" fmla="*/ 398 w 515"/>
                <a:gd name="T75" fmla="*/ 307 h 881"/>
                <a:gd name="T76" fmla="*/ 409 w 515"/>
                <a:gd name="T77" fmla="*/ 293 h 881"/>
                <a:gd name="T78" fmla="*/ 419 w 515"/>
                <a:gd name="T79" fmla="*/ 263 h 881"/>
                <a:gd name="T80" fmla="*/ 430 w 515"/>
                <a:gd name="T81" fmla="*/ 280 h 881"/>
                <a:gd name="T82" fmla="*/ 441 w 515"/>
                <a:gd name="T83" fmla="*/ 268 h 881"/>
                <a:gd name="T84" fmla="*/ 451 w 515"/>
                <a:gd name="T85" fmla="*/ 208 h 881"/>
                <a:gd name="T86" fmla="*/ 461 w 515"/>
                <a:gd name="T87" fmla="*/ 170 h 881"/>
                <a:gd name="T88" fmla="*/ 472 w 515"/>
                <a:gd name="T89" fmla="*/ 179 h 881"/>
                <a:gd name="T90" fmla="*/ 482 w 515"/>
                <a:gd name="T91" fmla="*/ 282 h 881"/>
                <a:gd name="T92" fmla="*/ 493 w 515"/>
                <a:gd name="T93" fmla="*/ 405 h 881"/>
                <a:gd name="T94" fmla="*/ 504 w 515"/>
                <a:gd name="T95" fmla="*/ 595 h 881"/>
                <a:gd name="T96" fmla="*/ 515 w 515"/>
                <a:gd name="T97" fmla="*/ 73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881">
                  <a:moveTo>
                    <a:pt x="0" y="414"/>
                  </a:moveTo>
                  <a:lnTo>
                    <a:pt x="1" y="415"/>
                  </a:lnTo>
                  <a:lnTo>
                    <a:pt x="4" y="413"/>
                  </a:lnTo>
                  <a:lnTo>
                    <a:pt x="6" y="388"/>
                  </a:lnTo>
                  <a:lnTo>
                    <a:pt x="9" y="354"/>
                  </a:lnTo>
                  <a:lnTo>
                    <a:pt x="12" y="336"/>
                  </a:lnTo>
                  <a:lnTo>
                    <a:pt x="15" y="344"/>
                  </a:lnTo>
                  <a:lnTo>
                    <a:pt x="17" y="349"/>
                  </a:lnTo>
                  <a:lnTo>
                    <a:pt x="19" y="319"/>
                  </a:lnTo>
                  <a:lnTo>
                    <a:pt x="22" y="258"/>
                  </a:lnTo>
                  <a:lnTo>
                    <a:pt x="25" y="207"/>
                  </a:lnTo>
                  <a:lnTo>
                    <a:pt x="28" y="185"/>
                  </a:lnTo>
                  <a:lnTo>
                    <a:pt x="30" y="176"/>
                  </a:lnTo>
                  <a:lnTo>
                    <a:pt x="32" y="148"/>
                  </a:lnTo>
                  <a:lnTo>
                    <a:pt x="36" y="105"/>
                  </a:lnTo>
                  <a:lnTo>
                    <a:pt x="38" y="74"/>
                  </a:lnTo>
                  <a:lnTo>
                    <a:pt x="41" y="65"/>
                  </a:lnTo>
                  <a:lnTo>
                    <a:pt x="43" y="55"/>
                  </a:lnTo>
                  <a:lnTo>
                    <a:pt x="46" y="32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4" y="17"/>
                  </a:lnTo>
                  <a:lnTo>
                    <a:pt x="56" y="9"/>
                  </a:lnTo>
                  <a:lnTo>
                    <a:pt x="60" y="0"/>
                  </a:lnTo>
                  <a:lnTo>
                    <a:pt x="62" y="18"/>
                  </a:lnTo>
                  <a:lnTo>
                    <a:pt x="65" y="60"/>
                  </a:lnTo>
                  <a:lnTo>
                    <a:pt x="67" y="87"/>
                  </a:lnTo>
                  <a:lnTo>
                    <a:pt x="69" y="83"/>
                  </a:lnTo>
                  <a:lnTo>
                    <a:pt x="73" y="84"/>
                  </a:lnTo>
                  <a:lnTo>
                    <a:pt x="75" y="129"/>
                  </a:lnTo>
                  <a:lnTo>
                    <a:pt x="78" y="198"/>
                  </a:lnTo>
                  <a:lnTo>
                    <a:pt x="80" y="241"/>
                  </a:lnTo>
                  <a:lnTo>
                    <a:pt x="84" y="252"/>
                  </a:lnTo>
                  <a:lnTo>
                    <a:pt x="86" y="271"/>
                  </a:lnTo>
                  <a:lnTo>
                    <a:pt x="88" y="328"/>
                  </a:lnTo>
                  <a:lnTo>
                    <a:pt x="91" y="392"/>
                  </a:lnTo>
                  <a:lnTo>
                    <a:pt x="93" y="418"/>
                  </a:lnTo>
                  <a:lnTo>
                    <a:pt x="97" y="415"/>
                  </a:lnTo>
                  <a:lnTo>
                    <a:pt x="99" y="427"/>
                  </a:lnTo>
                  <a:lnTo>
                    <a:pt x="101" y="467"/>
                  </a:lnTo>
                  <a:lnTo>
                    <a:pt x="104" y="506"/>
                  </a:lnTo>
                  <a:lnTo>
                    <a:pt x="107" y="520"/>
                  </a:lnTo>
                  <a:lnTo>
                    <a:pt x="110" y="530"/>
                  </a:lnTo>
                  <a:lnTo>
                    <a:pt x="112" y="565"/>
                  </a:lnTo>
                  <a:lnTo>
                    <a:pt x="115" y="608"/>
                  </a:lnTo>
                  <a:lnTo>
                    <a:pt x="117" y="626"/>
                  </a:lnTo>
                  <a:lnTo>
                    <a:pt x="121" y="612"/>
                  </a:lnTo>
                  <a:lnTo>
                    <a:pt x="123" y="600"/>
                  </a:lnTo>
                  <a:lnTo>
                    <a:pt x="125" y="610"/>
                  </a:lnTo>
                  <a:lnTo>
                    <a:pt x="128" y="628"/>
                  </a:lnTo>
                  <a:lnTo>
                    <a:pt x="131" y="636"/>
                  </a:lnTo>
                  <a:lnTo>
                    <a:pt x="134" y="645"/>
                  </a:lnTo>
                  <a:lnTo>
                    <a:pt x="136" y="674"/>
                  </a:lnTo>
                  <a:lnTo>
                    <a:pt x="138" y="715"/>
                  </a:lnTo>
                  <a:lnTo>
                    <a:pt x="141" y="743"/>
                  </a:lnTo>
                  <a:lnTo>
                    <a:pt x="144" y="755"/>
                  </a:lnTo>
                  <a:lnTo>
                    <a:pt x="147" y="765"/>
                  </a:lnTo>
                  <a:lnTo>
                    <a:pt x="149" y="776"/>
                  </a:lnTo>
                  <a:lnTo>
                    <a:pt x="151" y="785"/>
                  </a:lnTo>
                  <a:lnTo>
                    <a:pt x="155" y="792"/>
                  </a:lnTo>
                  <a:lnTo>
                    <a:pt x="157" y="807"/>
                  </a:lnTo>
                  <a:lnTo>
                    <a:pt x="160" y="830"/>
                  </a:lnTo>
                  <a:lnTo>
                    <a:pt x="162" y="840"/>
                  </a:lnTo>
                  <a:lnTo>
                    <a:pt x="165" y="833"/>
                  </a:lnTo>
                  <a:lnTo>
                    <a:pt x="168" y="829"/>
                  </a:lnTo>
                  <a:lnTo>
                    <a:pt x="171" y="852"/>
                  </a:lnTo>
                  <a:lnTo>
                    <a:pt x="173" y="881"/>
                  </a:lnTo>
                  <a:lnTo>
                    <a:pt x="175" y="876"/>
                  </a:lnTo>
                  <a:lnTo>
                    <a:pt x="179" y="838"/>
                  </a:lnTo>
                  <a:lnTo>
                    <a:pt x="181" y="807"/>
                  </a:lnTo>
                  <a:lnTo>
                    <a:pt x="184" y="805"/>
                  </a:lnTo>
                  <a:lnTo>
                    <a:pt x="186" y="802"/>
                  </a:lnTo>
                  <a:lnTo>
                    <a:pt x="188" y="765"/>
                  </a:lnTo>
                  <a:lnTo>
                    <a:pt x="192" y="709"/>
                  </a:lnTo>
                  <a:lnTo>
                    <a:pt x="194" y="673"/>
                  </a:lnTo>
                  <a:lnTo>
                    <a:pt x="197" y="654"/>
                  </a:lnTo>
                  <a:lnTo>
                    <a:pt x="199" y="613"/>
                  </a:lnTo>
                  <a:lnTo>
                    <a:pt x="203" y="543"/>
                  </a:lnTo>
                  <a:lnTo>
                    <a:pt x="205" y="484"/>
                  </a:lnTo>
                  <a:lnTo>
                    <a:pt x="207" y="470"/>
                  </a:lnTo>
                  <a:lnTo>
                    <a:pt x="210" y="467"/>
                  </a:lnTo>
                  <a:lnTo>
                    <a:pt x="212" y="422"/>
                  </a:lnTo>
                  <a:lnTo>
                    <a:pt x="216" y="335"/>
                  </a:lnTo>
                  <a:lnTo>
                    <a:pt x="218" y="263"/>
                  </a:lnTo>
                  <a:lnTo>
                    <a:pt x="221" y="238"/>
                  </a:lnTo>
                  <a:lnTo>
                    <a:pt x="223" y="229"/>
                  </a:lnTo>
                  <a:lnTo>
                    <a:pt x="226" y="199"/>
                  </a:lnTo>
                  <a:lnTo>
                    <a:pt x="229" y="160"/>
                  </a:lnTo>
                  <a:lnTo>
                    <a:pt x="231" y="147"/>
                  </a:lnTo>
                  <a:lnTo>
                    <a:pt x="234" y="157"/>
                  </a:lnTo>
                  <a:lnTo>
                    <a:pt x="237" y="157"/>
                  </a:lnTo>
                  <a:lnTo>
                    <a:pt x="240" y="138"/>
                  </a:lnTo>
                  <a:lnTo>
                    <a:pt x="242" y="123"/>
                  </a:lnTo>
                  <a:lnTo>
                    <a:pt x="244" y="128"/>
                  </a:lnTo>
                  <a:lnTo>
                    <a:pt x="247" y="134"/>
                  </a:lnTo>
                  <a:lnTo>
                    <a:pt x="250" y="127"/>
                  </a:lnTo>
                  <a:lnTo>
                    <a:pt x="253" y="120"/>
                  </a:lnTo>
                  <a:lnTo>
                    <a:pt x="255" y="139"/>
                  </a:lnTo>
                  <a:lnTo>
                    <a:pt x="257" y="165"/>
                  </a:lnTo>
                  <a:lnTo>
                    <a:pt x="261" y="161"/>
                  </a:lnTo>
                  <a:lnTo>
                    <a:pt x="263" y="129"/>
                  </a:lnTo>
                  <a:lnTo>
                    <a:pt x="266" y="119"/>
                  </a:lnTo>
                  <a:lnTo>
                    <a:pt x="268" y="155"/>
                  </a:lnTo>
                  <a:lnTo>
                    <a:pt x="270" y="197"/>
                  </a:lnTo>
                  <a:lnTo>
                    <a:pt x="274" y="198"/>
                  </a:lnTo>
                  <a:lnTo>
                    <a:pt x="276" y="170"/>
                  </a:lnTo>
                  <a:lnTo>
                    <a:pt x="279" y="157"/>
                  </a:lnTo>
                  <a:lnTo>
                    <a:pt x="281" y="176"/>
                  </a:lnTo>
                  <a:lnTo>
                    <a:pt x="285" y="190"/>
                  </a:lnTo>
                  <a:lnTo>
                    <a:pt x="287" y="175"/>
                  </a:lnTo>
                  <a:lnTo>
                    <a:pt x="290" y="157"/>
                  </a:lnTo>
                  <a:lnTo>
                    <a:pt x="292" y="173"/>
                  </a:lnTo>
                  <a:lnTo>
                    <a:pt x="294" y="204"/>
                  </a:lnTo>
                  <a:lnTo>
                    <a:pt x="298" y="212"/>
                  </a:lnTo>
                  <a:lnTo>
                    <a:pt x="300" y="190"/>
                  </a:lnTo>
                  <a:lnTo>
                    <a:pt x="303" y="183"/>
                  </a:lnTo>
                  <a:lnTo>
                    <a:pt x="305" y="216"/>
                  </a:lnTo>
                  <a:lnTo>
                    <a:pt x="309" y="267"/>
                  </a:lnTo>
                  <a:lnTo>
                    <a:pt x="311" y="293"/>
                  </a:lnTo>
                  <a:lnTo>
                    <a:pt x="313" y="298"/>
                  </a:lnTo>
                  <a:lnTo>
                    <a:pt x="316" y="318"/>
                  </a:lnTo>
                  <a:lnTo>
                    <a:pt x="318" y="365"/>
                  </a:lnTo>
                  <a:lnTo>
                    <a:pt x="322" y="411"/>
                  </a:lnTo>
                  <a:lnTo>
                    <a:pt x="324" y="429"/>
                  </a:lnTo>
                  <a:lnTo>
                    <a:pt x="326" y="436"/>
                  </a:lnTo>
                  <a:lnTo>
                    <a:pt x="329" y="461"/>
                  </a:lnTo>
                  <a:lnTo>
                    <a:pt x="332" y="513"/>
                  </a:lnTo>
                  <a:lnTo>
                    <a:pt x="335" y="565"/>
                  </a:lnTo>
                  <a:lnTo>
                    <a:pt x="337" y="594"/>
                  </a:lnTo>
                  <a:lnTo>
                    <a:pt x="340" y="605"/>
                  </a:lnTo>
                  <a:lnTo>
                    <a:pt x="342" y="621"/>
                  </a:lnTo>
                  <a:lnTo>
                    <a:pt x="345" y="650"/>
                  </a:lnTo>
                  <a:lnTo>
                    <a:pt x="348" y="685"/>
                  </a:lnTo>
                  <a:lnTo>
                    <a:pt x="350" y="708"/>
                  </a:lnTo>
                  <a:lnTo>
                    <a:pt x="353" y="713"/>
                  </a:lnTo>
                  <a:lnTo>
                    <a:pt x="356" y="701"/>
                  </a:lnTo>
                  <a:lnTo>
                    <a:pt x="359" y="687"/>
                  </a:lnTo>
                  <a:lnTo>
                    <a:pt x="361" y="679"/>
                  </a:lnTo>
                  <a:lnTo>
                    <a:pt x="363" y="672"/>
                  </a:lnTo>
                  <a:lnTo>
                    <a:pt x="366" y="651"/>
                  </a:lnTo>
                  <a:lnTo>
                    <a:pt x="369" y="618"/>
                  </a:lnTo>
                  <a:lnTo>
                    <a:pt x="372" y="591"/>
                  </a:lnTo>
                  <a:lnTo>
                    <a:pt x="374" y="580"/>
                  </a:lnTo>
                  <a:lnTo>
                    <a:pt x="376" y="567"/>
                  </a:lnTo>
                  <a:lnTo>
                    <a:pt x="380" y="526"/>
                  </a:lnTo>
                  <a:lnTo>
                    <a:pt x="382" y="462"/>
                  </a:lnTo>
                  <a:lnTo>
                    <a:pt x="385" y="422"/>
                  </a:lnTo>
                  <a:lnTo>
                    <a:pt x="387" y="423"/>
                  </a:lnTo>
                  <a:lnTo>
                    <a:pt x="390" y="436"/>
                  </a:lnTo>
                  <a:lnTo>
                    <a:pt x="393" y="413"/>
                  </a:lnTo>
                  <a:lnTo>
                    <a:pt x="395" y="354"/>
                  </a:lnTo>
                  <a:lnTo>
                    <a:pt x="398" y="307"/>
                  </a:lnTo>
                  <a:lnTo>
                    <a:pt x="400" y="304"/>
                  </a:lnTo>
                  <a:lnTo>
                    <a:pt x="404" y="321"/>
                  </a:lnTo>
                  <a:lnTo>
                    <a:pt x="406" y="317"/>
                  </a:lnTo>
                  <a:lnTo>
                    <a:pt x="409" y="293"/>
                  </a:lnTo>
                  <a:lnTo>
                    <a:pt x="411" y="276"/>
                  </a:lnTo>
                  <a:lnTo>
                    <a:pt x="413" y="277"/>
                  </a:lnTo>
                  <a:lnTo>
                    <a:pt x="417" y="277"/>
                  </a:lnTo>
                  <a:lnTo>
                    <a:pt x="419" y="263"/>
                  </a:lnTo>
                  <a:lnTo>
                    <a:pt x="422" y="254"/>
                  </a:lnTo>
                  <a:lnTo>
                    <a:pt x="424" y="268"/>
                  </a:lnTo>
                  <a:lnTo>
                    <a:pt x="428" y="287"/>
                  </a:lnTo>
                  <a:lnTo>
                    <a:pt x="430" y="280"/>
                  </a:lnTo>
                  <a:lnTo>
                    <a:pt x="432" y="252"/>
                  </a:lnTo>
                  <a:lnTo>
                    <a:pt x="435" y="238"/>
                  </a:lnTo>
                  <a:lnTo>
                    <a:pt x="437" y="254"/>
                  </a:lnTo>
                  <a:lnTo>
                    <a:pt x="441" y="268"/>
                  </a:lnTo>
                  <a:lnTo>
                    <a:pt x="443" y="250"/>
                  </a:lnTo>
                  <a:lnTo>
                    <a:pt x="445" y="215"/>
                  </a:lnTo>
                  <a:lnTo>
                    <a:pt x="448" y="199"/>
                  </a:lnTo>
                  <a:lnTo>
                    <a:pt x="451" y="208"/>
                  </a:lnTo>
                  <a:lnTo>
                    <a:pt x="454" y="210"/>
                  </a:lnTo>
                  <a:lnTo>
                    <a:pt x="456" y="187"/>
                  </a:lnTo>
                  <a:lnTo>
                    <a:pt x="459" y="165"/>
                  </a:lnTo>
                  <a:lnTo>
                    <a:pt x="461" y="170"/>
                  </a:lnTo>
                  <a:lnTo>
                    <a:pt x="465" y="190"/>
                  </a:lnTo>
                  <a:lnTo>
                    <a:pt x="467" y="194"/>
                  </a:lnTo>
                  <a:lnTo>
                    <a:pt x="469" y="180"/>
                  </a:lnTo>
                  <a:lnTo>
                    <a:pt x="472" y="179"/>
                  </a:lnTo>
                  <a:lnTo>
                    <a:pt x="475" y="208"/>
                  </a:lnTo>
                  <a:lnTo>
                    <a:pt x="478" y="249"/>
                  </a:lnTo>
                  <a:lnTo>
                    <a:pt x="480" y="272"/>
                  </a:lnTo>
                  <a:lnTo>
                    <a:pt x="482" y="282"/>
                  </a:lnTo>
                  <a:lnTo>
                    <a:pt x="485" y="302"/>
                  </a:lnTo>
                  <a:lnTo>
                    <a:pt x="488" y="340"/>
                  </a:lnTo>
                  <a:lnTo>
                    <a:pt x="491" y="377"/>
                  </a:lnTo>
                  <a:lnTo>
                    <a:pt x="493" y="405"/>
                  </a:lnTo>
                  <a:lnTo>
                    <a:pt x="495" y="438"/>
                  </a:lnTo>
                  <a:lnTo>
                    <a:pt x="499" y="490"/>
                  </a:lnTo>
                  <a:lnTo>
                    <a:pt x="501" y="549"/>
                  </a:lnTo>
                  <a:lnTo>
                    <a:pt x="504" y="595"/>
                  </a:lnTo>
                  <a:lnTo>
                    <a:pt x="506" y="623"/>
                  </a:lnTo>
                  <a:lnTo>
                    <a:pt x="509" y="653"/>
                  </a:lnTo>
                  <a:lnTo>
                    <a:pt x="512" y="693"/>
                  </a:lnTo>
                  <a:lnTo>
                    <a:pt x="515" y="737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99"/>
            <p:cNvSpPr>
              <a:spLocks/>
            </p:cNvSpPr>
            <p:nvPr/>
          </p:nvSpPr>
          <p:spPr bwMode="auto">
            <a:xfrm>
              <a:off x="891" y="1749"/>
              <a:ext cx="257" cy="305"/>
            </a:xfrm>
            <a:custGeom>
              <a:avLst/>
              <a:gdLst>
                <a:gd name="T0" fmla="*/ 8 w 515"/>
                <a:gd name="T1" fmla="*/ 869 h 915"/>
                <a:gd name="T2" fmla="*/ 17 w 515"/>
                <a:gd name="T3" fmla="*/ 908 h 915"/>
                <a:gd name="T4" fmla="*/ 28 w 515"/>
                <a:gd name="T5" fmla="*/ 856 h 915"/>
                <a:gd name="T6" fmla="*/ 39 w 515"/>
                <a:gd name="T7" fmla="*/ 818 h 915"/>
                <a:gd name="T8" fmla="*/ 49 w 515"/>
                <a:gd name="T9" fmla="*/ 728 h 915"/>
                <a:gd name="T10" fmla="*/ 60 w 515"/>
                <a:gd name="T11" fmla="*/ 651 h 915"/>
                <a:gd name="T12" fmla="*/ 71 w 515"/>
                <a:gd name="T13" fmla="*/ 569 h 915"/>
                <a:gd name="T14" fmla="*/ 82 w 515"/>
                <a:gd name="T15" fmla="*/ 527 h 915"/>
                <a:gd name="T16" fmla="*/ 92 w 515"/>
                <a:gd name="T17" fmla="*/ 436 h 915"/>
                <a:gd name="T18" fmla="*/ 103 w 515"/>
                <a:gd name="T19" fmla="*/ 283 h 915"/>
                <a:gd name="T20" fmla="*/ 113 w 515"/>
                <a:gd name="T21" fmla="*/ 127 h 915"/>
                <a:gd name="T22" fmla="*/ 123 w 515"/>
                <a:gd name="T23" fmla="*/ 32 h 915"/>
                <a:gd name="T24" fmla="*/ 134 w 515"/>
                <a:gd name="T25" fmla="*/ 19 h 915"/>
                <a:gd name="T26" fmla="*/ 145 w 515"/>
                <a:gd name="T27" fmla="*/ 102 h 915"/>
                <a:gd name="T28" fmla="*/ 155 w 515"/>
                <a:gd name="T29" fmla="*/ 145 h 915"/>
                <a:gd name="T30" fmla="*/ 166 w 515"/>
                <a:gd name="T31" fmla="*/ 281 h 915"/>
                <a:gd name="T32" fmla="*/ 177 w 515"/>
                <a:gd name="T33" fmla="*/ 461 h 915"/>
                <a:gd name="T34" fmla="*/ 188 w 515"/>
                <a:gd name="T35" fmla="*/ 512 h 915"/>
                <a:gd name="T36" fmla="*/ 198 w 515"/>
                <a:gd name="T37" fmla="*/ 558 h 915"/>
                <a:gd name="T38" fmla="*/ 208 w 515"/>
                <a:gd name="T39" fmla="*/ 611 h 915"/>
                <a:gd name="T40" fmla="*/ 219 w 515"/>
                <a:gd name="T41" fmla="*/ 650 h 915"/>
                <a:gd name="T42" fmla="*/ 229 w 515"/>
                <a:gd name="T43" fmla="*/ 699 h 915"/>
                <a:gd name="T44" fmla="*/ 240 w 515"/>
                <a:gd name="T45" fmla="*/ 751 h 915"/>
                <a:gd name="T46" fmla="*/ 251 w 515"/>
                <a:gd name="T47" fmla="*/ 717 h 915"/>
                <a:gd name="T48" fmla="*/ 261 w 515"/>
                <a:gd name="T49" fmla="*/ 674 h 915"/>
                <a:gd name="T50" fmla="*/ 272 w 515"/>
                <a:gd name="T51" fmla="*/ 618 h 915"/>
                <a:gd name="T52" fmla="*/ 283 w 515"/>
                <a:gd name="T53" fmla="*/ 426 h 915"/>
                <a:gd name="T54" fmla="*/ 294 w 515"/>
                <a:gd name="T55" fmla="*/ 292 h 915"/>
                <a:gd name="T56" fmla="*/ 304 w 515"/>
                <a:gd name="T57" fmla="*/ 270 h 915"/>
                <a:gd name="T58" fmla="*/ 314 w 515"/>
                <a:gd name="T59" fmla="*/ 222 h 915"/>
                <a:gd name="T60" fmla="*/ 324 w 515"/>
                <a:gd name="T61" fmla="*/ 278 h 915"/>
                <a:gd name="T62" fmla="*/ 335 w 515"/>
                <a:gd name="T63" fmla="*/ 352 h 915"/>
                <a:gd name="T64" fmla="*/ 346 w 515"/>
                <a:gd name="T65" fmla="*/ 454 h 915"/>
                <a:gd name="T66" fmla="*/ 357 w 515"/>
                <a:gd name="T67" fmla="*/ 533 h 915"/>
                <a:gd name="T68" fmla="*/ 367 w 515"/>
                <a:gd name="T69" fmla="*/ 564 h 915"/>
                <a:gd name="T70" fmla="*/ 378 w 515"/>
                <a:gd name="T71" fmla="*/ 579 h 915"/>
                <a:gd name="T72" fmla="*/ 389 w 515"/>
                <a:gd name="T73" fmla="*/ 636 h 915"/>
                <a:gd name="T74" fmla="*/ 399 w 515"/>
                <a:gd name="T75" fmla="*/ 751 h 915"/>
                <a:gd name="T76" fmla="*/ 409 w 515"/>
                <a:gd name="T77" fmla="*/ 826 h 915"/>
                <a:gd name="T78" fmla="*/ 420 w 515"/>
                <a:gd name="T79" fmla="*/ 835 h 915"/>
                <a:gd name="T80" fmla="*/ 430 w 515"/>
                <a:gd name="T81" fmla="*/ 793 h 915"/>
                <a:gd name="T82" fmla="*/ 441 w 515"/>
                <a:gd name="T83" fmla="*/ 688 h 915"/>
                <a:gd name="T84" fmla="*/ 452 w 515"/>
                <a:gd name="T85" fmla="*/ 562 h 915"/>
                <a:gd name="T86" fmla="*/ 463 w 515"/>
                <a:gd name="T87" fmla="*/ 394 h 915"/>
                <a:gd name="T88" fmla="*/ 473 w 515"/>
                <a:gd name="T89" fmla="*/ 240 h 915"/>
                <a:gd name="T90" fmla="*/ 484 w 515"/>
                <a:gd name="T91" fmla="*/ 193 h 915"/>
                <a:gd name="T92" fmla="*/ 495 w 515"/>
                <a:gd name="T93" fmla="*/ 147 h 915"/>
                <a:gd name="T94" fmla="*/ 504 w 515"/>
                <a:gd name="T95" fmla="*/ 148 h 915"/>
                <a:gd name="T96" fmla="*/ 515 w 515"/>
                <a:gd name="T97" fmla="*/ 142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915">
                  <a:moveTo>
                    <a:pt x="0" y="803"/>
                  </a:moveTo>
                  <a:lnTo>
                    <a:pt x="2" y="835"/>
                  </a:lnTo>
                  <a:lnTo>
                    <a:pt x="4" y="855"/>
                  </a:lnTo>
                  <a:lnTo>
                    <a:pt x="8" y="869"/>
                  </a:lnTo>
                  <a:lnTo>
                    <a:pt x="10" y="882"/>
                  </a:lnTo>
                  <a:lnTo>
                    <a:pt x="13" y="890"/>
                  </a:lnTo>
                  <a:lnTo>
                    <a:pt x="15" y="897"/>
                  </a:lnTo>
                  <a:lnTo>
                    <a:pt x="17" y="908"/>
                  </a:lnTo>
                  <a:lnTo>
                    <a:pt x="21" y="915"/>
                  </a:lnTo>
                  <a:lnTo>
                    <a:pt x="23" y="906"/>
                  </a:lnTo>
                  <a:lnTo>
                    <a:pt x="26" y="882"/>
                  </a:lnTo>
                  <a:lnTo>
                    <a:pt x="28" y="856"/>
                  </a:lnTo>
                  <a:lnTo>
                    <a:pt x="32" y="842"/>
                  </a:lnTo>
                  <a:lnTo>
                    <a:pt x="34" y="839"/>
                  </a:lnTo>
                  <a:lnTo>
                    <a:pt x="36" y="834"/>
                  </a:lnTo>
                  <a:lnTo>
                    <a:pt x="39" y="818"/>
                  </a:lnTo>
                  <a:lnTo>
                    <a:pt x="41" y="794"/>
                  </a:lnTo>
                  <a:lnTo>
                    <a:pt x="45" y="770"/>
                  </a:lnTo>
                  <a:lnTo>
                    <a:pt x="47" y="747"/>
                  </a:lnTo>
                  <a:lnTo>
                    <a:pt x="49" y="728"/>
                  </a:lnTo>
                  <a:lnTo>
                    <a:pt x="52" y="707"/>
                  </a:lnTo>
                  <a:lnTo>
                    <a:pt x="55" y="684"/>
                  </a:lnTo>
                  <a:lnTo>
                    <a:pt x="58" y="662"/>
                  </a:lnTo>
                  <a:lnTo>
                    <a:pt x="60" y="651"/>
                  </a:lnTo>
                  <a:lnTo>
                    <a:pt x="63" y="648"/>
                  </a:lnTo>
                  <a:lnTo>
                    <a:pt x="65" y="637"/>
                  </a:lnTo>
                  <a:lnTo>
                    <a:pt x="69" y="608"/>
                  </a:lnTo>
                  <a:lnTo>
                    <a:pt x="71" y="569"/>
                  </a:lnTo>
                  <a:lnTo>
                    <a:pt x="73" y="546"/>
                  </a:lnTo>
                  <a:lnTo>
                    <a:pt x="76" y="546"/>
                  </a:lnTo>
                  <a:lnTo>
                    <a:pt x="79" y="549"/>
                  </a:lnTo>
                  <a:lnTo>
                    <a:pt x="82" y="527"/>
                  </a:lnTo>
                  <a:lnTo>
                    <a:pt x="84" y="488"/>
                  </a:lnTo>
                  <a:lnTo>
                    <a:pt x="86" y="461"/>
                  </a:lnTo>
                  <a:lnTo>
                    <a:pt x="89" y="453"/>
                  </a:lnTo>
                  <a:lnTo>
                    <a:pt x="92" y="436"/>
                  </a:lnTo>
                  <a:lnTo>
                    <a:pt x="95" y="389"/>
                  </a:lnTo>
                  <a:lnTo>
                    <a:pt x="97" y="328"/>
                  </a:lnTo>
                  <a:lnTo>
                    <a:pt x="99" y="291"/>
                  </a:lnTo>
                  <a:lnTo>
                    <a:pt x="103" y="283"/>
                  </a:lnTo>
                  <a:lnTo>
                    <a:pt x="105" y="270"/>
                  </a:lnTo>
                  <a:lnTo>
                    <a:pt x="108" y="223"/>
                  </a:lnTo>
                  <a:lnTo>
                    <a:pt x="110" y="163"/>
                  </a:lnTo>
                  <a:lnTo>
                    <a:pt x="113" y="127"/>
                  </a:lnTo>
                  <a:lnTo>
                    <a:pt x="116" y="121"/>
                  </a:lnTo>
                  <a:lnTo>
                    <a:pt x="119" y="111"/>
                  </a:lnTo>
                  <a:lnTo>
                    <a:pt x="121" y="75"/>
                  </a:lnTo>
                  <a:lnTo>
                    <a:pt x="123" y="32"/>
                  </a:lnTo>
                  <a:lnTo>
                    <a:pt x="127" y="13"/>
                  </a:lnTo>
                  <a:lnTo>
                    <a:pt x="129" y="23"/>
                  </a:lnTo>
                  <a:lnTo>
                    <a:pt x="132" y="32"/>
                  </a:lnTo>
                  <a:lnTo>
                    <a:pt x="134" y="19"/>
                  </a:lnTo>
                  <a:lnTo>
                    <a:pt x="136" y="0"/>
                  </a:lnTo>
                  <a:lnTo>
                    <a:pt x="140" y="9"/>
                  </a:lnTo>
                  <a:lnTo>
                    <a:pt x="142" y="53"/>
                  </a:lnTo>
                  <a:lnTo>
                    <a:pt x="145" y="102"/>
                  </a:lnTo>
                  <a:lnTo>
                    <a:pt x="147" y="117"/>
                  </a:lnTo>
                  <a:lnTo>
                    <a:pt x="151" y="106"/>
                  </a:lnTo>
                  <a:lnTo>
                    <a:pt x="153" y="104"/>
                  </a:lnTo>
                  <a:lnTo>
                    <a:pt x="155" y="145"/>
                  </a:lnTo>
                  <a:lnTo>
                    <a:pt x="158" y="212"/>
                  </a:lnTo>
                  <a:lnTo>
                    <a:pt x="160" y="263"/>
                  </a:lnTo>
                  <a:lnTo>
                    <a:pt x="164" y="277"/>
                  </a:lnTo>
                  <a:lnTo>
                    <a:pt x="166" y="281"/>
                  </a:lnTo>
                  <a:lnTo>
                    <a:pt x="169" y="315"/>
                  </a:lnTo>
                  <a:lnTo>
                    <a:pt x="171" y="380"/>
                  </a:lnTo>
                  <a:lnTo>
                    <a:pt x="174" y="439"/>
                  </a:lnTo>
                  <a:lnTo>
                    <a:pt x="177" y="461"/>
                  </a:lnTo>
                  <a:lnTo>
                    <a:pt x="179" y="453"/>
                  </a:lnTo>
                  <a:lnTo>
                    <a:pt x="182" y="452"/>
                  </a:lnTo>
                  <a:lnTo>
                    <a:pt x="184" y="475"/>
                  </a:lnTo>
                  <a:lnTo>
                    <a:pt x="188" y="512"/>
                  </a:lnTo>
                  <a:lnTo>
                    <a:pt x="190" y="541"/>
                  </a:lnTo>
                  <a:lnTo>
                    <a:pt x="192" y="556"/>
                  </a:lnTo>
                  <a:lnTo>
                    <a:pt x="195" y="559"/>
                  </a:lnTo>
                  <a:lnTo>
                    <a:pt x="198" y="558"/>
                  </a:lnTo>
                  <a:lnTo>
                    <a:pt x="201" y="563"/>
                  </a:lnTo>
                  <a:lnTo>
                    <a:pt x="203" y="577"/>
                  </a:lnTo>
                  <a:lnTo>
                    <a:pt x="205" y="597"/>
                  </a:lnTo>
                  <a:lnTo>
                    <a:pt x="208" y="611"/>
                  </a:lnTo>
                  <a:lnTo>
                    <a:pt x="211" y="614"/>
                  </a:lnTo>
                  <a:lnTo>
                    <a:pt x="214" y="615"/>
                  </a:lnTo>
                  <a:lnTo>
                    <a:pt x="216" y="627"/>
                  </a:lnTo>
                  <a:lnTo>
                    <a:pt x="219" y="650"/>
                  </a:lnTo>
                  <a:lnTo>
                    <a:pt x="222" y="668"/>
                  </a:lnTo>
                  <a:lnTo>
                    <a:pt x="224" y="676"/>
                  </a:lnTo>
                  <a:lnTo>
                    <a:pt x="227" y="684"/>
                  </a:lnTo>
                  <a:lnTo>
                    <a:pt x="229" y="699"/>
                  </a:lnTo>
                  <a:lnTo>
                    <a:pt x="232" y="716"/>
                  </a:lnTo>
                  <a:lnTo>
                    <a:pt x="235" y="728"/>
                  </a:lnTo>
                  <a:lnTo>
                    <a:pt x="238" y="736"/>
                  </a:lnTo>
                  <a:lnTo>
                    <a:pt x="240" y="751"/>
                  </a:lnTo>
                  <a:lnTo>
                    <a:pt x="242" y="759"/>
                  </a:lnTo>
                  <a:lnTo>
                    <a:pt x="246" y="748"/>
                  </a:lnTo>
                  <a:lnTo>
                    <a:pt x="248" y="724"/>
                  </a:lnTo>
                  <a:lnTo>
                    <a:pt x="251" y="717"/>
                  </a:lnTo>
                  <a:lnTo>
                    <a:pt x="253" y="740"/>
                  </a:lnTo>
                  <a:lnTo>
                    <a:pt x="255" y="757"/>
                  </a:lnTo>
                  <a:lnTo>
                    <a:pt x="259" y="733"/>
                  </a:lnTo>
                  <a:lnTo>
                    <a:pt x="261" y="674"/>
                  </a:lnTo>
                  <a:lnTo>
                    <a:pt x="264" y="628"/>
                  </a:lnTo>
                  <a:lnTo>
                    <a:pt x="266" y="623"/>
                  </a:lnTo>
                  <a:lnTo>
                    <a:pt x="270" y="633"/>
                  </a:lnTo>
                  <a:lnTo>
                    <a:pt x="272" y="618"/>
                  </a:lnTo>
                  <a:lnTo>
                    <a:pt x="274" y="567"/>
                  </a:lnTo>
                  <a:lnTo>
                    <a:pt x="277" y="505"/>
                  </a:lnTo>
                  <a:lnTo>
                    <a:pt x="280" y="457"/>
                  </a:lnTo>
                  <a:lnTo>
                    <a:pt x="283" y="426"/>
                  </a:lnTo>
                  <a:lnTo>
                    <a:pt x="285" y="403"/>
                  </a:lnTo>
                  <a:lnTo>
                    <a:pt x="288" y="376"/>
                  </a:lnTo>
                  <a:lnTo>
                    <a:pt x="290" y="338"/>
                  </a:lnTo>
                  <a:lnTo>
                    <a:pt x="294" y="292"/>
                  </a:lnTo>
                  <a:lnTo>
                    <a:pt x="296" y="256"/>
                  </a:lnTo>
                  <a:lnTo>
                    <a:pt x="298" y="251"/>
                  </a:lnTo>
                  <a:lnTo>
                    <a:pt x="301" y="269"/>
                  </a:lnTo>
                  <a:lnTo>
                    <a:pt x="304" y="270"/>
                  </a:lnTo>
                  <a:lnTo>
                    <a:pt x="307" y="236"/>
                  </a:lnTo>
                  <a:lnTo>
                    <a:pt x="309" y="195"/>
                  </a:lnTo>
                  <a:lnTo>
                    <a:pt x="311" y="191"/>
                  </a:lnTo>
                  <a:lnTo>
                    <a:pt x="314" y="222"/>
                  </a:lnTo>
                  <a:lnTo>
                    <a:pt x="317" y="246"/>
                  </a:lnTo>
                  <a:lnTo>
                    <a:pt x="320" y="244"/>
                  </a:lnTo>
                  <a:lnTo>
                    <a:pt x="322" y="242"/>
                  </a:lnTo>
                  <a:lnTo>
                    <a:pt x="324" y="278"/>
                  </a:lnTo>
                  <a:lnTo>
                    <a:pt x="328" y="330"/>
                  </a:lnTo>
                  <a:lnTo>
                    <a:pt x="330" y="357"/>
                  </a:lnTo>
                  <a:lnTo>
                    <a:pt x="333" y="351"/>
                  </a:lnTo>
                  <a:lnTo>
                    <a:pt x="335" y="352"/>
                  </a:lnTo>
                  <a:lnTo>
                    <a:pt x="338" y="389"/>
                  </a:lnTo>
                  <a:lnTo>
                    <a:pt x="341" y="438"/>
                  </a:lnTo>
                  <a:lnTo>
                    <a:pt x="343" y="457"/>
                  </a:lnTo>
                  <a:lnTo>
                    <a:pt x="346" y="454"/>
                  </a:lnTo>
                  <a:lnTo>
                    <a:pt x="348" y="465"/>
                  </a:lnTo>
                  <a:lnTo>
                    <a:pt x="352" y="503"/>
                  </a:lnTo>
                  <a:lnTo>
                    <a:pt x="354" y="535"/>
                  </a:lnTo>
                  <a:lnTo>
                    <a:pt x="357" y="533"/>
                  </a:lnTo>
                  <a:lnTo>
                    <a:pt x="359" y="513"/>
                  </a:lnTo>
                  <a:lnTo>
                    <a:pt x="361" y="511"/>
                  </a:lnTo>
                  <a:lnTo>
                    <a:pt x="365" y="536"/>
                  </a:lnTo>
                  <a:lnTo>
                    <a:pt x="367" y="564"/>
                  </a:lnTo>
                  <a:lnTo>
                    <a:pt x="370" y="571"/>
                  </a:lnTo>
                  <a:lnTo>
                    <a:pt x="372" y="562"/>
                  </a:lnTo>
                  <a:lnTo>
                    <a:pt x="376" y="559"/>
                  </a:lnTo>
                  <a:lnTo>
                    <a:pt x="378" y="579"/>
                  </a:lnTo>
                  <a:lnTo>
                    <a:pt x="380" y="613"/>
                  </a:lnTo>
                  <a:lnTo>
                    <a:pt x="383" y="639"/>
                  </a:lnTo>
                  <a:lnTo>
                    <a:pt x="385" y="643"/>
                  </a:lnTo>
                  <a:lnTo>
                    <a:pt x="389" y="636"/>
                  </a:lnTo>
                  <a:lnTo>
                    <a:pt x="391" y="645"/>
                  </a:lnTo>
                  <a:lnTo>
                    <a:pt x="393" y="683"/>
                  </a:lnTo>
                  <a:lnTo>
                    <a:pt x="396" y="729"/>
                  </a:lnTo>
                  <a:lnTo>
                    <a:pt x="399" y="751"/>
                  </a:lnTo>
                  <a:lnTo>
                    <a:pt x="402" y="744"/>
                  </a:lnTo>
                  <a:lnTo>
                    <a:pt x="404" y="745"/>
                  </a:lnTo>
                  <a:lnTo>
                    <a:pt x="407" y="781"/>
                  </a:lnTo>
                  <a:lnTo>
                    <a:pt x="409" y="826"/>
                  </a:lnTo>
                  <a:lnTo>
                    <a:pt x="413" y="840"/>
                  </a:lnTo>
                  <a:lnTo>
                    <a:pt x="415" y="821"/>
                  </a:lnTo>
                  <a:lnTo>
                    <a:pt x="417" y="812"/>
                  </a:lnTo>
                  <a:lnTo>
                    <a:pt x="420" y="835"/>
                  </a:lnTo>
                  <a:lnTo>
                    <a:pt x="423" y="858"/>
                  </a:lnTo>
                  <a:lnTo>
                    <a:pt x="426" y="845"/>
                  </a:lnTo>
                  <a:lnTo>
                    <a:pt x="428" y="808"/>
                  </a:lnTo>
                  <a:lnTo>
                    <a:pt x="430" y="793"/>
                  </a:lnTo>
                  <a:lnTo>
                    <a:pt x="433" y="804"/>
                  </a:lnTo>
                  <a:lnTo>
                    <a:pt x="436" y="800"/>
                  </a:lnTo>
                  <a:lnTo>
                    <a:pt x="439" y="752"/>
                  </a:lnTo>
                  <a:lnTo>
                    <a:pt x="441" y="688"/>
                  </a:lnTo>
                  <a:lnTo>
                    <a:pt x="443" y="653"/>
                  </a:lnTo>
                  <a:lnTo>
                    <a:pt x="447" y="645"/>
                  </a:lnTo>
                  <a:lnTo>
                    <a:pt x="449" y="620"/>
                  </a:lnTo>
                  <a:lnTo>
                    <a:pt x="452" y="562"/>
                  </a:lnTo>
                  <a:lnTo>
                    <a:pt x="454" y="499"/>
                  </a:lnTo>
                  <a:lnTo>
                    <a:pt x="457" y="462"/>
                  </a:lnTo>
                  <a:lnTo>
                    <a:pt x="460" y="435"/>
                  </a:lnTo>
                  <a:lnTo>
                    <a:pt x="463" y="394"/>
                  </a:lnTo>
                  <a:lnTo>
                    <a:pt x="465" y="338"/>
                  </a:lnTo>
                  <a:lnTo>
                    <a:pt x="467" y="293"/>
                  </a:lnTo>
                  <a:lnTo>
                    <a:pt x="471" y="265"/>
                  </a:lnTo>
                  <a:lnTo>
                    <a:pt x="473" y="240"/>
                  </a:lnTo>
                  <a:lnTo>
                    <a:pt x="476" y="209"/>
                  </a:lnTo>
                  <a:lnTo>
                    <a:pt x="478" y="191"/>
                  </a:lnTo>
                  <a:lnTo>
                    <a:pt x="480" y="193"/>
                  </a:lnTo>
                  <a:lnTo>
                    <a:pt x="484" y="193"/>
                  </a:lnTo>
                  <a:lnTo>
                    <a:pt x="486" y="170"/>
                  </a:lnTo>
                  <a:lnTo>
                    <a:pt x="489" y="139"/>
                  </a:lnTo>
                  <a:lnTo>
                    <a:pt x="491" y="131"/>
                  </a:lnTo>
                  <a:lnTo>
                    <a:pt x="495" y="147"/>
                  </a:lnTo>
                  <a:lnTo>
                    <a:pt x="497" y="154"/>
                  </a:lnTo>
                  <a:lnTo>
                    <a:pt x="499" y="140"/>
                  </a:lnTo>
                  <a:lnTo>
                    <a:pt x="502" y="130"/>
                  </a:lnTo>
                  <a:lnTo>
                    <a:pt x="504" y="148"/>
                  </a:lnTo>
                  <a:lnTo>
                    <a:pt x="508" y="176"/>
                  </a:lnTo>
                  <a:lnTo>
                    <a:pt x="510" y="180"/>
                  </a:lnTo>
                  <a:lnTo>
                    <a:pt x="513" y="157"/>
                  </a:lnTo>
                  <a:lnTo>
                    <a:pt x="515" y="142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00"/>
            <p:cNvSpPr>
              <a:spLocks/>
            </p:cNvSpPr>
            <p:nvPr/>
          </p:nvSpPr>
          <p:spPr bwMode="auto">
            <a:xfrm>
              <a:off x="1148" y="1760"/>
              <a:ext cx="259" cy="265"/>
            </a:xfrm>
            <a:custGeom>
              <a:avLst/>
              <a:gdLst>
                <a:gd name="T0" fmla="*/ 8 w 516"/>
                <a:gd name="T1" fmla="*/ 152 h 795"/>
                <a:gd name="T2" fmla="*/ 19 w 516"/>
                <a:gd name="T3" fmla="*/ 180 h 795"/>
                <a:gd name="T4" fmla="*/ 30 w 516"/>
                <a:gd name="T5" fmla="*/ 167 h 795"/>
                <a:gd name="T6" fmla="*/ 40 w 516"/>
                <a:gd name="T7" fmla="*/ 223 h 795"/>
                <a:gd name="T8" fmla="*/ 51 w 516"/>
                <a:gd name="T9" fmla="*/ 385 h 795"/>
                <a:gd name="T10" fmla="*/ 61 w 516"/>
                <a:gd name="T11" fmla="*/ 508 h 795"/>
                <a:gd name="T12" fmla="*/ 71 w 516"/>
                <a:gd name="T13" fmla="*/ 652 h 795"/>
                <a:gd name="T14" fmla="*/ 82 w 516"/>
                <a:gd name="T15" fmla="*/ 757 h 795"/>
                <a:gd name="T16" fmla="*/ 93 w 516"/>
                <a:gd name="T17" fmla="*/ 794 h 795"/>
                <a:gd name="T18" fmla="*/ 103 w 516"/>
                <a:gd name="T19" fmla="*/ 684 h 795"/>
                <a:gd name="T20" fmla="*/ 114 w 516"/>
                <a:gd name="T21" fmla="*/ 633 h 795"/>
                <a:gd name="T22" fmla="*/ 125 w 516"/>
                <a:gd name="T23" fmla="*/ 540 h 795"/>
                <a:gd name="T24" fmla="*/ 136 w 516"/>
                <a:gd name="T25" fmla="*/ 484 h 795"/>
                <a:gd name="T26" fmla="*/ 146 w 516"/>
                <a:gd name="T27" fmla="*/ 418 h 795"/>
                <a:gd name="T28" fmla="*/ 156 w 516"/>
                <a:gd name="T29" fmla="*/ 408 h 795"/>
                <a:gd name="T30" fmla="*/ 167 w 516"/>
                <a:gd name="T31" fmla="*/ 418 h 795"/>
                <a:gd name="T32" fmla="*/ 177 w 516"/>
                <a:gd name="T33" fmla="*/ 388 h 795"/>
                <a:gd name="T34" fmla="*/ 188 w 516"/>
                <a:gd name="T35" fmla="*/ 325 h 795"/>
                <a:gd name="T36" fmla="*/ 199 w 516"/>
                <a:gd name="T37" fmla="*/ 309 h 795"/>
                <a:gd name="T38" fmla="*/ 209 w 516"/>
                <a:gd name="T39" fmla="*/ 352 h 795"/>
                <a:gd name="T40" fmla="*/ 220 w 516"/>
                <a:gd name="T41" fmla="*/ 454 h 795"/>
                <a:gd name="T42" fmla="*/ 231 w 516"/>
                <a:gd name="T43" fmla="*/ 535 h 795"/>
                <a:gd name="T44" fmla="*/ 242 w 516"/>
                <a:gd name="T45" fmla="*/ 688 h 795"/>
                <a:gd name="T46" fmla="*/ 251 w 516"/>
                <a:gd name="T47" fmla="*/ 775 h 795"/>
                <a:gd name="T48" fmla="*/ 262 w 516"/>
                <a:gd name="T49" fmla="*/ 784 h 795"/>
                <a:gd name="T50" fmla="*/ 272 w 516"/>
                <a:gd name="T51" fmla="*/ 711 h 795"/>
                <a:gd name="T52" fmla="*/ 283 w 516"/>
                <a:gd name="T53" fmla="*/ 613 h 795"/>
                <a:gd name="T54" fmla="*/ 294 w 516"/>
                <a:gd name="T55" fmla="*/ 482 h 795"/>
                <a:gd name="T56" fmla="*/ 305 w 516"/>
                <a:gd name="T57" fmla="*/ 421 h 795"/>
                <a:gd name="T58" fmla="*/ 315 w 516"/>
                <a:gd name="T59" fmla="*/ 378 h 795"/>
                <a:gd name="T60" fmla="*/ 326 w 516"/>
                <a:gd name="T61" fmla="*/ 298 h 795"/>
                <a:gd name="T62" fmla="*/ 337 w 516"/>
                <a:gd name="T63" fmla="*/ 223 h 795"/>
                <a:gd name="T64" fmla="*/ 347 w 516"/>
                <a:gd name="T65" fmla="*/ 147 h 795"/>
                <a:gd name="T66" fmla="*/ 357 w 516"/>
                <a:gd name="T67" fmla="*/ 30 h 795"/>
                <a:gd name="T68" fmla="*/ 368 w 516"/>
                <a:gd name="T69" fmla="*/ 10 h 795"/>
                <a:gd name="T70" fmla="*/ 378 w 516"/>
                <a:gd name="T71" fmla="*/ 25 h 795"/>
                <a:gd name="T72" fmla="*/ 389 w 516"/>
                <a:gd name="T73" fmla="*/ 116 h 795"/>
                <a:gd name="T74" fmla="*/ 400 w 516"/>
                <a:gd name="T75" fmla="*/ 258 h 795"/>
                <a:gd name="T76" fmla="*/ 411 w 516"/>
                <a:gd name="T77" fmla="*/ 425 h 795"/>
                <a:gd name="T78" fmla="*/ 421 w 516"/>
                <a:gd name="T79" fmla="*/ 602 h 795"/>
                <a:gd name="T80" fmla="*/ 432 w 516"/>
                <a:gd name="T81" fmla="*/ 697 h 795"/>
                <a:gd name="T82" fmla="*/ 443 w 516"/>
                <a:gd name="T83" fmla="*/ 724 h 795"/>
                <a:gd name="T84" fmla="*/ 452 w 516"/>
                <a:gd name="T85" fmla="*/ 665 h 795"/>
                <a:gd name="T86" fmla="*/ 463 w 516"/>
                <a:gd name="T87" fmla="*/ 667 h 795"/>
                <a:gd name="T88" fmla="*/ 474 w 516"/>
                <a:gd name="T89" fmla="*/ 680 h 795"/>
                <a:gd name="T90" fmla="*/ 484 w 516"/>
                <a:gd name="T91" fmla="*/ 639 h 795"/>
                <a:gd name="T92" fmla="*/ 495 w 516"/>
                <a:gd name="T93" fmla="*/ 624 h 795"/>
                <a:gd name="T94" fmla="*/ 506 w 516"/>
                <a:gd name="T95" fmla="*/ 576 h 795"/>
                <a:gd name="T96" fmla="*/ 516 w 516"/>
                <a:gd name="T97" fmla="*/ 49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795">
                  <a:moveTo>
                    <a:pt x="0" y="110"/>
                  </a:moveTo>
                  <a:lnTo>
                    <a:pt x="3" y="125"/>
                  </a:lnTo>
                  <a:lnTo>
                    <a:pt x="6" y="148"/>
                  </a:lnTo>
                  <a:lnTo>
                    <a:pt x="8" y="152"/>
                  </a:lnTo>
                  <a:lnTo>
                    <a:pt x="11" y="139"/>
                  </a:lnTo>
                  <a:lnTo>
                    <a:pt x="13" y="140"/>
                  </a:lnTo>
                  <a:lnTo>
                    <a:pt x="17" y="162"/>
                  </a:lnTo>
                  <a:lnTo>
                    <a:pt x="19" y="180"/>
                  </a:lnTo>
                  <a:lnTo>
                    <a:pt x="21" y="168"/>
                  </a:lnTo>
                  <a:lnTo>
                    <a:pt x="24" y="144"/>
                  </a:lnTo>
                  <a:lnTo>
                    <a:pt x="27" y="140"/>
                  </a:lnTo>
                  <a:lnTo>
                    <a:pt x="30" y="167"/>
                  </a:lnTo>
                  <a:lnTo>
                    <a:pt x="32" y="201"/>
                  </a:lnTo>
                  <a:lnTo>
                    <a:pt x="34" y="218"/>
                  </a:lnTo>
                  <a:lnTo>
                    <a:pt x="37" y="217"/>
                  </a:lnTo>
                  <a:lnTo>
                    <a:pt x="40" y="223"/>
                  </a:lnTo>
                  <a:lnTo>
                    <a:pt x="43" y="253"/>
                  </a:lnTo>
                  <a:lnTo>
                    <a:pt x="45" y="301"/>
                  </a:lnTo>
                  <a:lnTo>
                    <a:pt x="48" y="348"/>
                  </a:lnTo>
                  <a:lnTo>
                    <a:pt x="51" y="385"/>
                  </a:lnTo>
                  <a:lnTo>
                    <a:pt x="53" y="411"/>
                  </a:lnTo>
                  <a:lnTo>
                    <a:pt x="56" y="435"/>
                  </a:lnTo>
                  <a:lnTo>
                    <a:pt x="58" y="467"/>
                  </a:lnTo>
                  <a:lnTo>
                    <a:pt x="61" y="508"/>
                  </a:lnTo>
                  <a:lnTo>
                    <a:pt x="64" y="550"/>
                  </a:lnTo>
                  <a:lnTo>
                    <a:pt x="67" y="588"/>
                  </a:lnTo>
                  <a:lnTo>
                    <a:pt x="69" y="621"/>
                  </a:lnTo>
                  <a:lnTo>
                    <a:pt x="71" y="652"/>
                  </a:lnTo>
                  <a:lnTo>
                    <a:pt x="75" y="688"/>
                  </a:lnTo>
                  <a:lnTo>
                    <a:pt x="77" y="725"/>
                  </a:lnTo>
                  <a:lnTo>
                    <a:pt x="80" y="750"/>
                  </a:lnTo>
                  <a:lnTo>
                    <a:pt x="82" y="757"/>
                  </a:lnTo>
                  <a:lnTo>
                    <a:pt x="84" y="750"/>
                  </a:lnTo>
                  <a:lnTo>
                    <a:pt x="88" y="750"/>
                  </a:lnTo>
                  <a:lnTo>
                    <a:pt x="90" y="770"/>
                  </a:lnTo>
                  <a:lnTo>
                    <a:pt x="93" y="794"/>
                  </a:lnTo>
                  <a:lnTo>
                    <a:pt x="95" y="795"/>
                  </a:lnTo>
                  <a:lnTo>
                    <a:pt x="99" y="759"/>
                  </a:lnTo>
                  <a:lnTo>
                    <a:pt x="101" y="710"/>
                  </a:lnTo>
                  <a:lnTo>
                    <a:pt x="103" y="684"/>
                  </a:lnTo>
                  <a:lnTo>
                    <a:pt x="106" y="692"/>
                  </a:lnTo>
                  <a:lnTo>
                    <a:pt x="108" y="702"/>
                  </a:lnTo>
                  <a:lnTo>
                    <a:pt x="112" y="683"/>
                  </a:lnTo>
                  <a:lnTo>
                    <a:pt x="114" y="633"/>
                  </a:lnTo>
                  <a:lnTo>
                    <a:pt x="117" y="590"/>
                  </a:lnTo>
                  <a:lnTo>
                    <a:pt x="119" y="570"/>
                  </a:lnTo>
                  <a:lnTo>
                    <a:pt x="122" y="563"/>
                  </a:lnTo>
                  <a:lnTo>
                    <a:pt x="125" y="540"/>
                  </a:lnTo>
                  <a:lnTo>
                    <a:pt x="127" y="499"/>
                  </a:lnTo>
                  <a:lnTo>
                    <a:pt x="130" y="468"/>
                  </a:lnTo>
                  <a:lnTo>
                    <a:pt x="132" y="466"/>
                  </a:lnTo>
                  <a:lnTo>
                    <a:pt x="136" y="484"/>
                  </a:lnTo>
                  <a:lnTo>
                    <a:pt x="138" y="491"/>
                  </a:lnTo>
                  <a:lnTo>
                    <a:pt x="140" y="473"/>
                  </a:lnTo>
                  <a:lnTo>
                    <a:pt x="143" y="441"/>
                  </a:lnTo>
                  <a:lnTo>
                    <a:pt x="146" y="418"/>
                  </a:lnTo>
                  <a:lnTo>
                    <a:pt x="149" y="415"/>
                  </a:lnTo>
                  <a:lnTo>
                    <a:pt x="151" y="420"/>
                  </a:lnTo>
                  <a:lnTo>
                    <a:pt x="153" y="418"/>
                  </a:lnTo>
                  <a:lnTo>
                    <a:pt x="156" y="408"/>
                  </a:lnTo>
                  <a:lnTo>
                    <a:pt x="159" y="399"/>
                  </a:lnTo>
                  <a:lnTo>
                    <a:pt x="162" y="401"/>
                  </a:lnTo>
                  <a:lnTo>
                    <a:pt x="164" y="412"/>
                  </a:lnTo>
                  <a:lnTo>
                    <a:pt x="167" y="418"/>
                  </a:lnTo>
                  <a:lnTo>
                    <a:pt x="170" y="416"/>
                  </a:lnTo>
                  <a:lnTo>
                    <a:pt x="172" y="407"/>
                  </a:lnTo>
                  <a:lnTo>
                    <a:pt x="175" y="398"/>
                  </a:lnTo>
                  <a:lnTo>
                    <a:pt x="177" y="388"/>
                  </a:lnTo>
                  <a:lnTo>
                    <a:pt x="180" y="373"/>
                  </a:lnTo>
                  <a:lnTo>
                    <a:pt x="183" y="353"/>
                  </a:lnTo>
                  <a:lnTo>
                    <a:pt x="186" y="337"/>
                  </a:lnTo>
                  <a:lnTo>
                    <a:pt x="188" y="325"/>
                  </a:lnTo>
                  <a:lnTo>
                    <a:pt x="190" y="315"/>
                  </a:lnTo>
                  <a:lnTo>
                    <a:pt x="194" y="305"/>
                  </a:lnTo>
                  <a:lnTo>
                    <a:pt x="196" y="300"/>
                  </a:lnTo>
                  <a:lnTo>
                    <a:pt x="199" y="309"/>
                  </a:lnTo>
                  <a:lnTo>
                    <a:pt x="201" y="324"/>
                  </a:lnTo>
                  <a:lnTo>
                    <a:pt x="203" y="337"/>
                  </a:lnTo>
                  <a:lnTo>
                    <a:pt x="207" y="343"/>
                  </a:lnTo>
                  <a:lnTo>
                    <a:pt x="209" y="352"/>
                  </a:lnTo>
                  <a:lnTo>
                    <a:pt x="212" y="370"/>
                  </a:lnTo>
                  <a:lnTo>
                    <a:pt x="214" y="396"/>
                  </a:lnTo>
                  <a:lnTo>
                    <a:pt x="218" y="424"/>
                  </a:lnTo>
                  <a:lnTo>
                    <a:pt x="220" y="454"/>
                  </a:lnTo>
                  <a:lnTo>
                    <a:pt x="222" y="485"/>
                  </a:lnTo>
                  <a:lnTo>
                    <a:pt x="225" y="508"/>
                  </a:lnTo>
                  <a:lnTo>
                    <a:pt x="227" y="519"/>
                  </a:lnTo>
                  <a:lnTo>
                    <a:pt x="231" y="535"/>
                  </a:lnTo>
                  <a:lnTo>
                    <a:pt x="233" y="572"/>
                  </a:lnTo>
                  <a:lnTo>
                    <a:pt x="236" y="627"/>
                  </a:lnTo>
                  <a:lnTo>
                    <a:pt x="238" y="671"/>
                  </a:lnTo>
                  <a:lnTo>
                    <a:pt x="242" y="688"/>
                  </a:lnTo>
                  <a:lnTo>
                    <a:pt x="244" y="692"/>
                  </a:lnTo>
                  <a:lnTo>
                    <a:pt x="246" y="712"/>
                  </a:lnTo>
                  <a:lnTo>
                    <a:pt x="249" y="748"/>
                  </a:lnTo>
                  <a:lnTo>
                    <a:pt x="251" y="775"/>
                  </a:lnTo>
                  <a:lnTo>
                    <a:pt x="255" y="775"/>
                  </a:lnTo>
                  <a:lnTo>
                    <a:pt x="257" y="766"/>
                  </a:lnTo>
                  <a:lnTo>
                    <a:pt x="259" y="770"/>
                  </a:lnTo>
                  <a:lnTo>
                    <a:pt x="262" y="784"/>
                  </a:lnTo>
                  <a:lnTo>
                    <a:pt x="265" y="782"/>
                  </a:lnTo>
                  <a:lnTo>
                    <a:pt x="268" y="759"/>
                  </a:lnTo>
                  <a:lnTo>
                    <a:pt x="270" y="731"/>
                  </a:lnTo>
                  <a:lnTo>
                    <a:pt x="272" y="711"/>
                  </a:lnTo>
                  <a:lnTo>
                    <a:pt x="275" y="687"/>
                  </a:lnTo>
                  <a:lnTo>
                    <a:pt x="278" y="653"/>
                  </a:lnTo>
                  <a:lnTo>
                    <a:pt x="281" y="624"/>
                  </a:lnTo>
                  <a:lnTo>
                    <a:pt x="283" y="613"/>
                  </a:lnTo>
                  <a:lnTo>
                    <a:pt x="286" y="609"/>
                  </a:lnTo>
                  <a:lnTo>
                    <a:pt x="289" y="582"/>
                  </a:lnTo>
                  <a:lnTo>
                    <a:pt x="292" y="530"/>
                  </a:lnTo>
                  <a:lnTo>
                    <a:pt x="294" y="482"/>
                  </a:lnTo>
                  <a:lnTo>
                    <a:pt x="296" y="472"/>
                  </a:lnTo>
                  <a:lnTo>
                    <a:pt x="300" y="480"/>
                  </a:lnTo>
                  <a:lnTo>
                    <a:pt x="302" y="467"/>
                  </a:lnTo>
                  <a:lnTo>
                    <a:pt x="305" y="421"/>
                  </a:lnTo>
                  <a:lnTo>
                    <a:pt x="307" y="376"/>
                  </a:lnTo>
                  <a:lnTo>
                    <a:pt x="309" y="365"/>
                  </a:lnTo>
                  <a:lnTo>
                    <a:pt x="313" y="376"/>
                  </a:lnTo>
                  <a:lnTo>
                    <a:pt x="315" y="378"/>
                  </a:lnTo>
                  <a:lnTo>
                    <a:pt x="318" y="352"/>
                  </a:lnTo>
                  <a:lnTo>
                    <a:pt x="320" y="320"/>
                  </a:lnTo>
                  <a:lnTo>
                    <a:pt x="324" y="302"/>
                  </a:lnTo>
                  <a:lnTo>
                    <a:pt x="326" y="298"/>
                  </a:lnTo>
                  <a:lnTo>
                    <a:pt x="328" y="295"/>
                  </a:lnTo>
                  <a:lnTo>
                    <a:pt x="331" y="278"/>
                  </a:lnTo>
                  <a:lnTo>
                    <a:pt x="333" y="253"/>
                  </a:lnTo>
                  <a:lnTo>
                    <a:pt x="337" y="223"/>
                  </a:lnTo>
                  <a:lnTo>
                    <a:pt x="339" y="196"/>
                  </a:lnTo>
                  <a:lnTo>
                    <a:pt x="342" y="177"/>
                  </a:lnTo>
                  <a:lnTo>
                    <a:pt x="344" y="164"/>
                  </a:lnTo>
                  <a:lnTo>
                    <a:pt x="347" y="147"/>
                  </a:lnTo>
                  <a:lnTo>
                    <a:pt x="350" y="115"/>
                  </a:lnTo>
                  <a:lnTo>
                    <a:pt x="352" y="71"/>
                  </a:lnTo>
                  <a:lnTo>
                    <a:pt x="355" y="38"/>
                  </a:lnTo>
                  <a:lnTo>
                    <a:pt x="357" y="30"/>
                  </a:lnTo>
                  <a:lnTo>
                    <a:pt x="361" y="39"/>
                  </a:lnTo>
                  <a:lnTo>
                    <a:pt x="363" y="42"/>
                  </a:lnTo>
                  <a:lnTo>
                    <a:pt x="365" y="30"/>
                  </a:lnTo>
                  <a:lnTo>
                    <a:pt x="368" y="10"/>
                  </a:lnTo>
                  <a:lnTo>
                    <a:pt x="371" y="0"/>
                  </a:lnTo>
                  <a:lnTo>
                    <a:pt x="374" y="4"/>
                  </a:lnTo>
                  <a:lnTo>
                    <a:pt x="376" y="15"/>
                  </a:lnTo>
                  <a:lnTo>
                    <a:pt x="378" y="25"/>
                  </a:lnTo>
                  <a:lnTo>
                    <a:pt x="381" y="35"/>
                  </a:lnTo>
                  <a:lnTo>
                    <a:pt x="384" y="51"/>
                  </a:lnTo>
                  <a:lnTo>
                    <a:pt x="387" y="78"/>
                  </a:lnTo>
                  <a:lnTo>
                    <a:pt x="389" y="116"/>
                  </a:lnTo>
                  <a:lnTo>
                    <a:pt x="392" y="155"/>
                  </a:lnTo>
                  <a:lnTo>
                    <a:pt x="395" y="186"/>
                  </a:lnTo>
                  <a:lnTo>
                    <a:pt x="397" y="217"/>
                  </a:lnTo>
                  <a:lnTo>
                    <a:pt x="400" y="258"/>
                  </a:lnTo>
                  <a:lnTo>
                    <a:pt x="402" y="311"/>
                  </a:lnTo>
                  <a:lnTo>
                    <a:pt x="405" y="364"/>
                  </a:lnTo>
                  <a:lnTo>
                    <a:pt x="408" y="398"/>
                  </a:lnTo>
                  <a:lnTo>
                    <a:pt x="411" y="425"/>
                  </a:lnTo>
                  <a:lnTo>
                    <a:pt x="413" y="466"/>
                  </a:lnTo>
                  <a:lnTo>
                    <a:pt x="415" y="526"/>
                  </a:lnTo>
                  <a:lnTo>
                    <a:pt x="419" y="579"/>
                  </a:lnTo>
                  <a:lnTo>
                    <a:pt x="421" y="602"/>
                  </a:lnTo>
                  <a:lnTo>
                    <a:pt x="424" y="609"/>
                  </a:lnTo>
                  <a:lnTo>
                    <a:pt x="426" y="629"/>
                  </a:lnTo>
                  <a:lnTo>
                    <a:pt x="428" y="669"/>
                  </a:lnTo>
                  <a:lnTo>
                    <a:pt x="432" y="697"/>
                  </a:lnTo>
                  <a:lnTo>
                    <a:pt x="434" y="696"/>
                  </a:lnTo>
                  <a:lnTo>
                    <a:pt x="437" y="684"/>
                  </a:lnTo>
                  <a:lnTo>
                    <a:pt x="439" y="693"/>
                  </a:lnTo>
                  <a:lnTo>
                    <a:pt x="443" y="724"/>
                  </a:lnTo>
                  <a:lnTo>
                    <a:pt x="445" y="739"/>
                  </a:lnTo>
                  <a:lnTo>
                    <a:pt x="447" y="717"/>
                  </a:lnTo>
                  <a:lnTo>
                    <a:pt x="450" y="680"/>
                  </a:lnTo>
                  <a:lnTo>
                    <a:pt x="452" y="665"/>
                  </a:lnTo>
                  <a:lnTo>
                    <a:pt x="456" y="679"/>
                  </a:lnTo>
                  <a:lnTo>
                    <a:pt x="458" y="694"/>
                  </a:lnTo>
                  <a:lnTo>
                    <a:pt x="461" y="688"/>
                  </a:lnTo>
                  <a:lnTo>
                    <a:pt x="463" y="667"/>
                  </a:lnTo>
                  <a:lnTo>
                    <a:pt x="466" y="657"/>
                  </a:lnTo>
                  <a:lnTo>
                    <a:pt x="469" y="664"/>
                  </a:lnTo>
                  <a:lnTo>
                    <a:pt x="471" y="676"/>
                  </a:lnTo>
                  <a:lnTo>
                    <a:pt x="474" y="680"/>
                  </a:lnTo>
                  <a:lnTo>
                    <a:pt x="476" y="674"/>
                  </a:lnTo>
                  <a:lnTo>
                    <a:pt x="480" y="660"/>
                  </a:lnTo>
                  <a:lnTo>
                    <a:pt x="482" y="644"/>
                  </a:lnTo>
                  <a:lnTo>
                    <a:pt x="484" y="639"/>
                  </a:lnTo>
                  <a:lnTo>
                    <a:pt x="487" y="647"/>
                  </a:lnTo>
                  <a:lnTo>
                    <a:pt x="490" y="655"/>
                  </a:lnTo>
                  <a:lnTo>
                    <a:pt x="493" y="646"/>
                  </a:lnTo>
                  <a:lnTo>
                    <a:pt x="495" y="624"/>
                  </a:lnTo>
                  <a:lnTo>
                    <a:pt x="497" y="609"/>
                  </a:lnTo>
                  <a:lnTo>
                    <a:pt x="500" y="606"/>
                  </a:lnTo>
                  <a:lnTo>
                    <a:pt x="503" y="601"/>
                  </a:lnTo>
                  <a:lnTo>
                    <a:pt x="506" y="576"/>
                  </a:lnTo>
                  <a:lnTo>
                    <a:pt x="508" y="537"/>
                  </a:lnTo>
                  <a:lnTo>
                    <a:pt x="511" y="512"/>
                  </a:lnTo>
                  <a:lnTo>
                    <a:pt x="514" y="504"/>
                  </a:lnTo>
                  <a:lnTo>
                    <a:pt x="516" y="490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01"/>
            <p:cNvSpPr>
              <a:spLocks/>
            </p:cNvSpPr>
            <p:nvPr/>
          </p:nvSpPr>
          <p:spPr bwMode="auto">
            <a:xfrm>
              <a:off x="1407" y="1730"/>
              <a:ext cx="257" cy="306"/>
            </a:xfrm>
            <a:custGeom>
              <a:avLst/>
              <a:gdLst>
                <a:gd name="T0" fmla="*/ 8 w 516"/>
                <a:gd name="T1" fmla="*/ 480 h 918"/>
                <a:gd name="T2" fmla="*/ 18 w 516"/>
                <a:gd name="T3" fmla="*/ 351 h 918"/>
                <a:gd name="T4" fmla="*/ 29 w 516"/>
                <a:gd name="T5" fmla="*/ 272 h 918"/>
                <a:gd name="T6" fmla="*/ 40 w 516"/>
                <a:gd name="T7" fmla="*/ 340 h 918"/>
                <a:gd name="T8" fmla="*/ 50 w 516"/>
                <a:gd name="T9" fmla="*/ 404 h 918"/>
                <a:gd name="T10" fmla="*/ 61 w 516"/>
                <a:gd name="T11" fmla="*/ 524 h 918"/>
                <a:gd name="T12" fmla="*/ 72 w 516"/>
                <a:gd name="T13" fmla="*/ 641 h 918"/>
                <a:gd name="T14" fmla="*/ 83 w 516"/>
                <a:gd name="T15" fmla="*/ 727 h 918"/>
                <a:gd name="T16" fmla="*/ 93 w 516"/>
                <a:gd name="T17" fmla="*/ 807 h 918"/>
                <a:gd name="T18" fmla="*/ 103 w 516"/>
                <a:gd name="T19" fmla="*/ 794 h 918"/>
                <a:gd name="T20" fmla="*/ 114 w 516"/>
                <a:gd name="T21" fmla="*/ 743 h 918"/>
                <a:gd name="T22" fmla="*/ 124 w 516"/>
                <a:gd name="T23" fmla="*/ 721 h 918"/>
                <a:gd name="T24" fmla="*/ 135 w 516"/>
                <a:gd name="T25" fmla="*/ 721 h 918"/>
                <a:gd name="T26" fmla="*/ 146 w 516"/>
                <a:gd name="T27" fmla="*/ 683 h 918"/>
                <a:gd name="T28" fmla="*/ 156 w 516"/>
                <a:gd name="T29" fmla="*/ 624 h 918"/>
                <a:gd name="T30" fmla="*/ 167 w 516"/>
                <a:gd name="T31" fmla="*/ 476 h 918"/>
                <a:gd name="T32" fmla="*/ 178 w 516"/>
                <a:gd name="T33" fmla="*/ 318 h 918"/>
                <a:gd name="T34" fmla="*/ 189 w 516"/>
                <a:gd name="T35" fmla="*/ 192 h 918"/>
                <a:gd name="T36" fmla="*/ 198 w 516"/>
                <a:gd name="T37" fmla="*/ 84 h 918"/>
                <a:gd name="T38" fmla="*/ 209 w 516"/>
                <a:gd name="T39" fmla="*/ 27 h 918"/>
                <a:gd name="T40" fmla="*/ 219 w 516"/>
                <a:gd name="T41" fmla="*/ 51 h 918"/>
                <a:gd name="T42" fmla="*/ 230 w 516"/>
                <a:gd name="T43" fmla="*/ 212 h 918"/>
                <a:gd name="T44" fmla="*/ 241 w 516"/>
                <a:gd name="T45" fmla="*/ 337 h 918"/>
                <a:gd name="T46" fmla="*/ 252 w 516"/>
                <a:gd name="T47" fmla="*/ 435 h 918"/>
                <a:gd name="T48" fmla="*/ 262 w 516"/>
                <a:gd name="T49" fmla="*/ 600 h 918"/>
                <a:gd name="T50" fmla="*/ 273 w 516"/>
                <a:gd name="T51" fmla="*/ 670 h 918"/>
                <a:gd name="T52" fmla="*/ 284 w 516"/>
                <a:gd name="T53" fmla="*/ 721 h 918"/>
                <a:gd name="T54" fmla="*/ 293 w 516"/>
                <a:gd name="T55" fmla="*/ 801 h 918"/>
                <a:gd name="T56" fmla="*/ 304 w 516"/>
                <a:gd name="T57" fmla="*/ 850 h 918"/>
                <a:gd name="T58" fmla="*/ 315 w 516"/>
                <a:gd name="T59" fmla="*/ 885 h 918"/>
                <a:gd name="T60" fmla="*/ 325 w 516"/>
                <a:gd name="T61" fmla="*/ 898 h 918"/>
                <a:gd name="T62" fmla="*/ 336 w 516"/>
                <a:gd name="T63" fmla="*/ 826 h 918"/>
                <a:gd name="T64" fmla="*/ 347 w 516"/>
                <a:gd name="T65" fmla="*/ 698 h 918"/>
                <a:gd name="T66" fmla="*/ 358 w 516"/>
                <a:gd name="T67" fmla="*/ 541 h 918"/>
                <a:gd name="T68" fmla="*/ 368 w 516"/>
                <a:gd name="T69" fmla="*/ 386 h 918"/>
                <a:gd name="T70" fmla="*/ 379 w 516"/>
                <a:gd name="T71" fmla="*/ 318 h 918"/>
                <a:gd name="T72" fmla="*/ 390 w 516"/>
                <a:gd name="T73" fmla="*/ 326 h 918"/>
                <a:gd name="T74" fmla="*/ 399 w 516"/>
                <a:gd name="T75" fmla="*/ 352 h 918"/>
                <a:gd name="T76" fmla="*/ 410 w 516"/>
                <a:gd name="T77" fmla="*/ 429 h 918"/>
                <a:gd name="T78" fmla="*/ 421 w 516"/>
                <a:gd name="T79" fmla="*/ 525 h 918"/>
                <a:gd name="T80" fmla="*/ 431 w 516"/>
                <a:gd name="T81" fmla="*/ 541 h 918"/>
                <a:gd name="T82" fmla="*/ 442 w 516"/>
                <a:gd name="T83" fmla="*/ 582 h 918"/>
                <a:gd name="T84" fmla="*/ 453 w 516"/>
                <a:gd name="T85" fmla="*/ 636 h 918"/>
                <a:gd name="T86" fmla="*/ 464 w 516"/>
                <a:gd name="T87" fmla="*/ 711 h 918"/>
                <a:gd name="T88" fmla="*/ 474 w 516"/>
                <a:gd name="T89" fmla="*/ 803 h 918"/>
                <a:gd name="T90" fmla="*/ 485 w 516"/>
                <a:gd name="T91" fmla="*/ 844 h 918"/>
                <a:gd name="T92" fmla="*/ 494 w 516"/>
                <a:gd name="T93" fmla="*/ 843 h 918"/>
                <a:gd name="T94" fmla="*/ 505 w 516"/>
                <a:gd name="T95" fmla="*/ 788 h 918"/>
                <a:gd name="T96" fmla="*/ 516 w 516"/>
                <a:gd name="T97" fmla="*/ 60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918">
                  <a:moveTo>
                    <a:pt x="0" y="581"/>
                  </a:moveTo>
                  <a:lnTo>
                    <a:pt x="3" y="545"/>
                  </a:lnTo>
                  <a:lnTo>
                    <a:pt x="5" y="504"/>
                  </a:lnTo>
                  <a:lnTo>
                    <a:pt x="8" y="480"/>
                  </a:lnTo>
                  <a:lnTo>
                    <a:pt x="11" y="469"/>
                  </a:lnTo>
                  <a:lnTo>
                    <a:pt x="14" y="441"/>
                  </a:lnTo>
                  <a:lnTo>
                    <a:pt x="16" y="393"/>
                  </a:lnTo>
                  <a:lnTo>
                    <a:pt x="18" y="351"/>
                  </a:lnTo>
                  <a:lnTo>
                    <a:pt x="22" y="337"/>
                  </a:lnTo>
                  <a:lnTo>
                    <a:pt x="24" y="332"/>
                  </a:lnTo>
                  <a:lnTo>
                    <a:pt x="27" y="308"/>
                  </a:lnTo>
                  <a:lnTo>
                    <a:pt x="29" y="272"/>
                  </a:lnTo>
                  <a:lnTo>
                    <a:pt x="31" y="263"/>
                  </a:lnTo>
                  <a:lnTo>
                    <a:pt x="35" y="295"/>
                  </a:lnTo>
                  <a:lnTo>
                    <a:pt x="37" y="333"/>
                  </a:lnTo>
                  <a:lnTo>
                    <a:pt x="40" y="340"/>
                  </a:lnTo>
                  <a:lnTo>
                    <a:pt x="42" y="319"/>
                  </a:lnTo>
                  <a:lnTo>
                    <a:pt x="46" y="315"/>
                  </a:lnTo>
                  <a:lnTo>
                    <a:pt x="48" y="352"/>
                  </a:lnTo>
                  <a:lnTo>
                    <a:pt x="50" y="404"/>
                  </a:lnTo>
                  <a:lnTo>
                    <a:pt x="53" y="433"/>
                  </a:lnTo>
                  <a:lnTo>
                    <a:pt x="55" y="443"/>
                  </a:lnTo>
                  <a:lnTo>
                    <a:pt x="59" y="469"/>
                  </a:lnTo>
                  <a:lnTo>
                    <a:pt x="61" y="524"/>
                  </a:lnTo>
                  <a:lnTo>
                    <a:pt x="64" y="584"/>
                  </a:lnTo>
                  <a:lnTo>
                    <a:pt x="66" y="617"/>
                  </a:lnTo>
                  <a:lnTo>
                    <a:pt x="70" y="626"/>
                  </a:lnTo>
                  <a:lnTo>
                    <a:pt x="72" y="641"/>
                  </a:lnTo>
                  <a:lnTo>
                    <a:pt x="74" y="677"/>
                  </a:lnTo>
                  <a:lnTo>
                    <a:pt x="77" y="715"/>
                  </a:lnTo>
                  <a:lnTo>
                    <a:pt x="79" y="730"/>
                  </a:lnTo>
                  <a:lnTo>
                    <a:pt x="83" y="727"/>
                  </a:lnTo>
                  <a:lnTo>
                    <a:pt x="85" y="733"/>
                  </a:lnTo>
                  <a:lnTo>
                    <a:pt x="87" y="766"/>
                  </a:lnTo>
                  <a:lnTo>
                    <a:pt x="90" y="802"/>
                  </a:lnTo>
                  <a:lnTo>
                    <a:pt x="93" y="807"/>
                  </a:lnTo>
                  <a:lnTo>
                    <a:pt x="96" y="781"/>
                  </a:lnTo>
                  <a:lnTo>
                    <a:pt x="98" y="761"/>
                  </a:lnTo>
                  <a:lnTo>
                    <a:pt x="100" y="770"/>
                  </a:lnTo>
                  <a:lnTo>
                    <a:pt x="103" y="794"/>
                  </a:lnTo>
                  <a:lnTo>
                    <a:pt x="106" y="797"/>
                  </a:lnTo>
                  <a:lnTo>
                    <a:pt x="109" y="770"/>
                  </a:lnTo>
                  <a:lnTo>
                    <a:pt x="111" y="742"/>
                  </a:lnTo>
                  <a:lnTo>
                    <a:pt x="114" y="743"/>
                  </a:lnTo>
                  <a:lnTo>
                    <a:pt x="117" y="762"/>
                  </a:lnTo>
                  <a:lnTo>
                    <a:pt x="120" y="769"/>
                  </a:lnTo>
                  <a:lnTo>
                    <a:pt x="122" y="748"/>
                  </a:lnTo>
                  <a:lnTo>
                    <a:pt x="124" y="721"/>
                  </a:lnTo>
                  <a:lnTo>
                    <a:pt x="127" y="714"/>
                  </a:lnTo>
                  <a:lnTo>
                    <a:pt x="130" y="721"/>
                  </a:lnTo>
                  <a:lnTo>
                    <a:pt x="133" y="729"/>
                  </a:lnTo>
                  <a:lnTo>
                    <a:pt x="135" y="721"/>
                  </a:lnTo>
                  <a:lnTo>
                    <a:pt x="137" y="706"/>
                  </a:lnTo>
                  <a:lnTo>
                    <a:pt x="141" y="693"/>
                  </a:lnTo>
                  <a:lnTo>
                    <a:pt x="143" y="688"/>
                  </a:lnTo>
                  <a:lnTo>
                    <a:pt x="146" y="683"/>
                  </a:lnTo>
                  <a:lnTo>
                    <a:pt x="148" y="673"/>
                  </a:lnTo>
                  <a:lnTo>
                    <a:pt x="150" y="659"/>
                  </a:lnTo>
                  <a:lnTo>
                    <a:pt x="154" y="644"/>
                  </a:lnTo>
                  <a:lnTo>
                    <a:pt x="156" y="624"/>
                  </a:lnTo>
                  <a:lnTo>
                    <a:pt x="159" y="595"/>
                  </a:lnTo>
                  <a:lnTo>
                    <a:pt x="161" y="554"/>
                  </a:lnTo>
                  <a:lnTo>
                    <a:pt x="165" y="511"/>
                  </a:lnTo>
                  <a:lnTo>
                    <a:pt x="167" y="476"/>
                  </a:lnTo>
                  <a:lnTo>
                    <a:pt x="170" y="453"/>
                  </a:lnTo>
                  <a:lnTo>
                    <a:pt x="172" y="427"/>
                  </a:lnTo>
                  <a:lnTo>
                    <a:pt x="174" y="378"/>
                  </a:lnTo>
                  <a:lnTo>
                    <a:pt x="178" y="318"/>
                  </a:lnTo>
                  <a:lnTo>
                    <a:pt x="180" y="273"/>
                  </a:lnTo>
                  <a:lnTo>
                    <a:pt x="183" y="254"/>
                  </a:lnTo>
                  <a:lnTo>
                    <a:pt x="185" y="236"/>
                  </a:lnTo>
                  <a:lnTo>
                    <a:pt x="189" y="192"/>
                  </a:lnTo>
                  <a:lnTo>
                    <a:pt x="191" y="128"/>
                  </a:lnTo>
                  <a:lnTo>
                    <a:pt x="193" y="86"/>
                  </a:lnTo>
                  <a:lnTo>
                    <a:pt x="196" y="81"/>
                  </a:lnTo>
                  <a:lnTo>
                    <a:pt x="198" y="84"/>
                  </a:lnTo>
                  <a:lnTo>
                    <a:pt x="202" y="60"/>
                  </a:lnTo>
                  <a:lnTo>
                    <a:pt x="204" y="17"/>
                  </a:lnTo>
                  <a:lnTo>
                    <a:pt x="206" y="0"/>
                  </a:lnTo>
                  <a:lnTo>
                    <a:pt x="209" y="27"/>
                  </a:lnTo>
                  <a:lnTo>
                    <a:pt x="212" y="60"/>
                  </a:lnTo>
                  <a:lnTo>
                    <a:pt x="215" y="63"/>
                  </a:lnTo>
                  <a:lnTo>
                    <a:pt x="217" y="46"/>
                  </a:lnTo>
                  <a:lnTo>
                    <a:pt x="219" y="51"/>
                  </a:lnTo>
                  <a:lnTo>
                    <a:pt x="222" y="95"/>
                  </a:lnTo>
                  <a:lnTo>
                    <a:pt x="225" y="149"/>
                  </a:lnTo>
                  <a:lnTo>
                    <a:pt x="228" y="188"/>
                  </a:lnTo>
                  <a:lnTo>
                    <a:pt x="230" y="212"/>
                  </a:lnTo>
                  <a:lnTo>
                    <a:pt x="233" y="238"/>
                  </a:lnTo>
                  <a:lnTo>
                    <a:pt x="236" y="267"/>
                  </a:lnTo>
                  <a:lnTo>
                    <a:pt x="239" y="299"/>
                  </a:lnTo>
                  <a:lnTo>
                    <a:pt x="241" y="337"/>
                  </a:lnTo>
                  <a:lnTo>
                    <a:pt x="243" y="384"/>
                  </a:lnTo>
                  <a:lnTo>
                    <a:pt x="246" y="421"/>
                  </a:lnTo>
                  <a:lnTo>
                    <a:pt x="249" y="433"/>
                  </a:lnTo>
                  <a:lnTo>
                    <a:pt x="252" y="435"/>
                  </a:lnTo>
                  <a:lnTo>
                    <a:pt x="254" y="469"/>
                  </a:lnTo>
                  <a:lnTo>
                    <a:pt x="256" y="535"/>
                  </a:lnTo>
                  <a:lnTo>
                    <a:pt x="260" y="591"/>
                  </a:lnTo>
                  <a:lnTo>
                    <a:pt x="262" y="600"/>
                  </a:lnTo>
                  <a:lnTo>
                    <a:pt x="265" y="584"/>
                  </a:lnTo>
                  <a:lnTo>
                    <a:pt x="267" y="592"/>
                  </a:lnTo>
                  <a:lnTo>
                    <a:pt x="269" y="636"/>
                  </a:lnTo>
                  <a:lnTo>
                    <a:pt x="273" y="670"/>
                  </a:lnTo>
                  <a:lnTo>
                    <a:pt x="275" y="669"/>
                  </a:lnTo>
                  <a:lnTo>
                    <a:pt x="278" y="658"/>
                  </a:lnTo>
                  <a:lnTo>
                    <a:pt x="280" y="678"/>
                  </a:lnTo>
                  <a:lnTo>
                    <a:pt x="284" y="721"/>
                  </a:lnTo>
                  <a:lnTo>
                    <a:pt x="286" y="747"/>
                  </a:lnTo>
                  <a:lnTo>
                    <a:pt x="289" y="748"/>
                  </a:lnTo>
                  <a:lnTo>
                    <a:pt x="291" y="761"/>
                  </a:lnTo>
                  <a:lnTo>
                    <a:pt x="293" y="801"/>
                  </a:lnTo>
                  <a:lnTo>
                    <a:pt x="297" y="840"/>
                  </a:lnTo>
                  <a:lnTo>
                    <a:pt x="299" y="847"/>
                  </a:lnTo>
                  <a:lnTo>
                    <a:pt x="302" y="836"/>
                  </a:lnTo>
                  <a:lnTo>
                    <a:pt x="304" y="850"/>
                  </a:lnTo>
                  <a:lnTo>
                    <a:pt x="308" y="893"/>
                  </a:lnTo>
                  <a:lnTo>
                    <a:pt x="310" y="918"/>
                  </a:lnTo>
                  <a:lnTo>
                    <a:pt x="312" y="908"/>
                  </a:lnTo>
                  <a:lnTo>
                    <a:pt x="315" y="885"/>
                  </a:lnTo>
                  <a:lnTo>
                    <a:pt x="317" y="887"/>
                  </a:lnTo>
                  <a:lnTo>
                    <a:pt x="321" y="908"/>
                  </a:lnTo>
                  <a:lnTo>
                    <a:pt x="323" y="914"/>
                  </a:lnTo>
                  <a:lnTo>
                    <a:pt x="325" y="898"/>
                  </a:lnTo>
                  <a:lnTo>
                    <a:pt x="328" y="881"/>
                  </a:lnTo>
                  <a:lnTo>
                    <a:pt x="331" y="873"/>
                  </a:lnTo>
                  <a:lnTo>
                    <a:pt x="334" y="861"/>
                  </a:lnTo>
                  <a:lnTo>
                    <a:pt x="336" y="826"/>
                  </a:lnTo>
                  <a:lnTo>
                    <a:pt x="339" y="787"/>
                  </a:lnTo>
                  <a:lnTo>
                    <a:pt x="342" y="760"/>
                  </a:lnTo>
                  <a:lnTo>
                    <a:pt x="344" y="739"/>
                  </a:lnTo>
                  <a:lnTo>
                    <a:pt x="347" y="698"/>
                  </a:lnTo>
                  <a:lnTo>
                    <a:pt x="349" y="638"/>
                  </a:lnTo>
                  <a:lnTo>
                    <a:pt x="352" y="585"/>
                  </a:lnTo>
                  <a:lnTo>
                    <a:pt x="355" y="558"/>
                  </a:lnTo>
                  <a:lnTo>
                    <a:pt x="358" y="541"/>
                  </a:lnTo>
                  <a:lnTo>
                    <a:pt x="360" y="507"/>
                  </a:lnTo>
                  <a:lnTo>
                    <a:pt x="362" y="455"/>
                  </a:lnTo>
                  <a:lnTo>
                    <a:pt x="366" y="411"/>
                  </a:lnTo>
                  <a:lnTo>
                    <a:pt x="368" y="386"/>
                  </a:lnTo>
                  <a:lnTo>
                    <a:pt x="371" y="365"/>
                  </a:lnTo>
                  <a:lnTo>
                    <a:pt x="373" y="341"/>
                  </a:lnTo>
                  <a:lnTo>
                    <a:pt x="375" y="321"/>
                  </a:lnTo>
                  <a:lnTo>
                    <a:pt x="379" y="318"/>
                  </a:lnTo>
                  <a:lnTo>
                    <a:pt x="381" y="326"/>
                  </a:lnTo>
                  <a:lnTo>
                    <a:pt x="384" y="329"/>
                  </a:lnTo>
                  <a:lnTo>
                    <a:pt x="386" y="324"/>
                  </a:lnTo>
                  <a:lnTo>
                    <a:pt x="390" y="326"/>
                  </a:lnTo>
                  <a:lnTo>
                    <a:pt x="392" y="337"/>
                  </a:lnTo>
                  <a:lnTo>
                    <a:pt x="394" y="349"/>
                  </a:lnTo>
                  <a:lnTo>
                    <a:pt x="397" y="350"/>
                  </a:lnTo>
                  <a:lnTo>
                    <a:pt x="399" y="352"/>
                  </a:lnTo>
                  <a:lnTo>
                    <a:pt x="403" y="373"/>
                  </a:lnTo>
                  <a:lnTo>
                    <a:pt x="405" y="404"/>
                  </a:lnTo>
                  <a:lnTo>
                    <a:pt x="408" y="424"/>
                  </a:lnTo>
                  <a:lnTo>
                    <a:pt x="410" y="429"/>
                  </a:lnTo>
                  <a:lnTo>
                    <a:pt x="414" y="435"/>
                  </a:lnTo>
                  <a:lnTo>
                    <a:pt x="416" y="465"/>
                  </a:lnTo>
                  <a:lnTo>
                    <a:pt x="418" y="504"/>
                  </a:lnTo>
                  <a:lnTo>
                    <a:pt x="421" y="525"/>
                  </a:lnTo>
                  <a:lnTo>
                    <a:pt x="423" y="512"/>
                  </a:lnTo>
                  <a:lnTo>
                    <a:pt x="427" y="494"/>
                  </a:lnTo>
                  <a:lnTo>
                    <a:pt x="429" y="504"/>
                  </a:lnTo>
                  <a:lnTo>
                    <a:pt x="431" y="541"/>
                  </a:lnTo>
                  <a:lnTo>
                    <a:pt x="434" y="576"/>
                  </a:lnTo>
                  <a:lnTo>
                    <a:pt x="437" y="584"/>
                  </a:lnTo>
                  <a:lnTo>
                    <a:pt x="440" y="578"/>
                  </a:lnTo>
                  <a:lnTo>
                    <a:pt x="442" y="582"/>
                  </a:lnTo>
                  <a:lnTo>
                    <a:pt x="444" y="600"/>
                  </a:lnTo>
                  <a:lnTo>
                    <a:pt x="447" y="619"/>
                  </a:lnTo>
                  <a:lnTo>
                    <a:pt x="450" y="628"/>
                  </a:lnTo>
                  <a:lnTo>
                    <a:pt x="453" y="636"/>
                  </a:lnTo>
                  <a:lnTo>
                    <a:pt x="455" y="650"/>
                  </a:lnTo>
                  <a:lnTo>
                    <a:pt x="458" y="670"/>
                  </a:lnTo>
                  <a:lnTo>
                    <a:pt x="461" y="690"/>
                  </a:lnTo>
                  <a:lnTo>
                    <a:pt x="464" y="711"/>
                  </a:lnTo>
                  <a:lnTo>
                    <a:pt x="466" y="738"/>
                  </a:lnTo>
                  <a:lnTo>
                    <a:pt x="468" y="766"/>
                  </a:lnTo>
                  <a:lnTo>
                    <a:pt x="471" y="788"/>
                  </a:lnTo>
                  <a:lnTo>
                    <a:pt x="474" y="803"/>
                  </a:lnTo>
                  <a:lnTo>
                    <a:pt x="477" y="817"/>
                  </a:lnTo>
                  <a:lnTo>
                    <a:pt x="479" y="833"/>
                  </a:lnTo>
                  <a:lnTo>
                    <a:pt x="481" y="841"/>
                  </a:lnTo>
                  <a:lnTo>
                    <a:pt x="485" y="844"/>
                  </a:lnTo>
                  <a:lnTo>
                    <a:pt x="487" y="847"/>
                  </a:lnTo>
                  <a:lnTo>
                    <a:pt x="490" y="858"/>
                  </a:lnTo>
                  <a:lnTo>
                    <a:pt x="492" y="862"/>
                  </a:lnTo>
                  <a:lnTo>
                    <a:pt x="494" y="843"/>
                  </a:lnTo>
                  <a:lnTo>
                    <a:pt x="498" y="811"/>
                  </a:lnTo>
                  <a:lnTo>
                    <a:pt x="500" y="793"/>
                  </a:lnTo>
                  <a:lnTo>
                    <a:pt x="503" y="794"/>
                  </a:lnTo>
                  <a:lnTo>
                    <a:pt x="505" y="788"/>
                  </a:lnTo>
                  <a:lnTo>
                    <a:pt x="509" y="746"/>
                  </a:lnTo>
                  <a:lnTo>
                    <a:pt x="511" y="684"/>
                  </a:lnTo>
                  <a:lnTo>
                    <a:pt x="513" y="636"/>
                  </a:lnTo>
                  <a:lnTo>
                    <a:pt x="516" y="608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02"/>
            <p:cNvSpPr>
              <a:spLocks/>
            </p:cNvSpPr>
            <p:nvPr/>
          </p:nvSpPr>
          <p:spPr bwMode="auto">
            <a:xfrm>
              <a:off x="1664" y="1768"/>
              <a:ext cx="259" cy="282"/>
            </a:xfrm>
            <a:custGeom>
              <a:avLst/>
              <a:gdLst>
                <a:gd name="T0" fmla="*/ 8 w 516"/>
                <a:gd name="T1" fmla="*/ 341 h 847"/>
                <a:gd name="T2" fmla="*/ 19 w 516"/>
                <a:gd name="T3" fmla="*/ 154 h 847"/>
                <a:gd name="T4" fmla="*/ 30 w 516"/>
                <a:gd name="T5" fmla="*/ 55 h 847"/>
                <a:gd name="T6" fmla="*/ 40 w 516"/>
                <a:gd name="T7" fmla="*/ 24 h 847"/>
                <a:gd name="T8" fmla="*/ 50 w 516"/>
                <a:gd name="T9" fmla="*/ 12 h 847"/>
                <a:gd name="T10" fmla="*/ 61 w 516"/>
                <a:gd name="T11" fmla="*/ 85 h 847"/>
                <a:gd name="T12" fmla="*/ 71 w 516"/>
                <a:gd name="T13" fmla="*/ 127 h 847"/>
                <a:gd name="T14" fmla="*/ 82 w 516"/>
                <a:gd name="T15" fmla="*/ 157 h 847"/>
                <a:gd name="T16" fmla="*/ 93 w 516"/>
                <a:gd name="T17" fmla="*/ 240 h 847"/>
                <a:gd name="T18" fmla="*/ 103 w 516"/>
                <a:gd name="T19" fmla="*/ 347 h 847"/>
                <a:gd name="T20" fmla="*/ 114 w 516"/>
                <a:gd name="T21" fmla="*/ 445 h 847"/>
                <a:gd name="T22" fmla="*/ 125 w 516"/>
                <a:gd name="T23" fmla="*/ 613 h 847"/>
                <a:gd name="T24" fmla="*/ 136 w 516"/>
                <a:gd name="T25" fmla="*/ 779 h 847"/>
                <a:gd name="T26" fmla="*/ 145 w 516"/>
                <a:gd name="T27" fmla="*/ 826 h 847"/>
                <a:gd name="T28" fmla="*/ 156 w 516"/>
                <a:gd name="T29" fmla="*/ 839 h 847"/>
                <a:gd name="T30" fmla="*/ 167 w 516"/>
                <a:gd name="T31" fmla="*/ 772 h 847"/>
                <a:gd name="T32" fmla="*/ 177 w 516"/>
                <a:gd name="T33" fmla="*/ 623 h 847"/>
                <a:gd name="T34" fmla="*/ 188 w 516"/>
                <a:gd name="T35" fmla="*/ 478 h 847"/>
                <a:gd name="T36" fmla="*/ 199 w 516"/>
                <a:gd name="T37" fmla="*/ 374 h 847"/>
                <a:gd name="T38" fmla="*/ 209 w 516"/>
                <a:gd name="T39" fmla="*/ 310 h 847"/>
                <a:gd name="T40" fmla="*/ 220 w 516"/>
                <a:gd name="T41" fmla="*/ 292 h 847"/>
                <a:gd name="T42" fmla="*/ 231 w 516"/>
                <a:gd name="T43" fmla="*/ 307 h 847"/>
                <a:gd name="T44" fmla="*/ 240 w 516"/>
                <a:gd name="T45" fmla="*/ 334 h 847"/>
                <a:gd name="T46" fmla="*/ 251 w 516"/>
                <a:gd name="T47" fmla="*/ 347 h 847"/>
                <a:gd name="T48" fmla="*/ 262 w 516"/>
                <a:gd name="T49" fmla="*/ 358 h 847"/>
                <a:gd name="T50" fmla="*/ 272 w 516"/>
                <a:gd name="T51" fmla="*/ 370 h 847"/>
                <a:gd name="T52" fmla="*/ 283 w 516"/>
                <a:gd name="T53" fmla="*/ 463 h 847"/>
                <a:gd name="T54" fmla="*/ 294 w 516"/>
                <a:gd name="T55" fmla="*/ 550 h 847"/>
                <a:gd name="T56" fmla="*/ 305 w 516"/>
                <a:gd name="T57" fmla="*/ 666 h 847"/>
                <a:gd name="T58" fmla="*/ 315 w 516"/>
                <a:gd name="T59" fmla="*/ 710 h 847"/>
                <a:gd name="T60" fmla="*/ 326 w 516"/>
                <a:gd name="T61" fmla="*/ 720 h 847"/>
                <a:gd name="T62" fmla="*/ 336 w 516"/>
                <a:gd name="T63" fmla="*/ 607 h 847"/>
                <a:gd name="T64" fmla="*/ 346 w 516"/>
                <a:gd name="T65" fmla="*/ 435 h 847"/>
                <a:gd name="T66" fmla="*/ 357 w 516"/>
                <a:gd name="T67" fmla="*/ 283 h 847"/>
                <a:gd name="T68" fmla="*/ 368 w 516"/>
                <a:gd name="T69" fmla="*/ 190 h 847"/>
                <a:gd name="T70" fmla="*/ 378 w 516"/>
                <a:gd name="T71" fmla="*/ 108 h 847"/>
                <a:gd name="T72" fmla="*/ 389 w 516"/>
                <a:gd name="T73" fmla="*/ 70 h 847"/>
                <a:gd name="T74" fmla="*/ 400 w 516"/>
                <a:gd name="T75" fmla="*/ 112 h 847"/>
                <a:gd name="T76" fmla="*/ 411 w 516"/>
                <a:gd name="T77" fmla="*/ 94 h 847"/>
                <a:gd name="T78" fmla="*/ 421 w 516"/>
                <a:gd name="T79" fmla="*/ 131 h 847"/>
                <a:gd name="T80" fmla="*/ 432 w 516"/>
                <a:gd name="T81" fmla="*/ 181 h 847"/>
                <a:gd name="T82" fmla="*/ 441 w 516"/>
                <a:gd name="T83" fmla="*/ 265 h 847"/>
                <a:gd name="T84" fmla="*/ 452 w 516"/>
                <a:gd name="T85" fmla="*/ 398 h 847"/>
                <a:gd name="T86" fmla="*/ 463 w 516"/>
                <a:gd name="T87" fmla="*/ 547 h 847"/>
                <a:gd name="T88" fmla="*/ 474 w 516"/>
                <a:gd name="T89" fmla="*/ 710 h 847"/>
                <a:gd name="T90" fmla="*/ 484 w 516"/>
                <a:gd name="T91" fmla="*/ 808 h 847"/>
                <a:gd name="T92" fmla="*/ 495 w 516"/>
                <a:gd name="T93" fmla="*/ 803 h 847"/>
                <a:gd name="T94" fmla="*/ 506 w 516"/>
                <a:gd name="T95" fmla="*/ 754 h 847"/>
                <a:gd name="T96" fmla="*/ 516 w 516"/>
                <a:gd name="T97" fmla="*/ 65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847">
                  <a:moveTo>
                    <a:pt x="0" y="494"/>
                  </a:moveTo>
                  <a:lnTo>
                    <a:pt x="2" y="459"/>
                  </a:lnTo>
                  <a:lnTo>
                    <a:pt x="6" y="403"/>
                  </a:lnTo>
                  <a:lnTo>
                    <a:pt x="8" y="341"/>
                  </a:lnTo>
                  <a:lnTo>
                    <a:pt x="11" y="296"/>
                  </a:lnTo>
                  <a:lnTo>
                    <a:pt x="13" y="259"/>
                  </a:lnTo>
                  <a:lnTo>
                    <a:pt x="17" y="210"/>
                  </a:lnTo>
                  <a:lnTo>
                    <a:pt x="19" y="154"/>
                  </a:lnTo>
                  <a:lnTo>
                    <a:pt x="21" y="117"/>
                  </a:lnTo>
                  <a:lnTo>
                    <a:pt x="24" y="106"/>
                  </a:lnTo>
                  <a:lnTo>
                    <a:pt x="26" y="92"/>
                  </a:lnTo>
                  <a:lnTo>
                    <a:pt x="30" y="55"/>
                  </a:lnTo>
                  <a:lnTo>
                    <a:pt x="32" y="14"/>
                  </a:lnTo>
                  <a:lnTo>
                    <a:pt x="34" y="0"/>
                  </a:lnTo>
                  <a:lnTo>
                    <a:pt x="37" y="14"/>
                  </a:lnTo>
                  <a:lnTo>
                    <a:pt x="40" y="24"/>
                  </a:lnTo>
                  <a:lnTo>
                    <a:pt x="43" y="16"/>
                  </a:lnTo>
                  <a:lnTo>
                    <a:pt x="45" y="6"/>
                  </a:lnTo>
                  <a:lnTo>
                    <a:pt x="47" y="9"/>
                  </a:lnTo>
                  <a:lnTo>
                    <a:pt x="50" y="12"/>
                  </a:lnTo>
                  <a:lnTo>
                    <a:pt x="53" y="9"/>
                  </a:lnTo>
                  <a:lnTo>
                    <a:pt x="56" y="11"/>
                  </a:lnTo>
                  <a:lnTo>
                    <a:pt x="58" y="41"/>
                  </a:lnTo>
                  <a:lnTo>
                    <a:pt x="61" y="85"/>
                  </a:lnTo>
                  <a:lnTo>
                    <a:pt x="64" y="111"/>
                  </a:lnTo>
                  <a:lnTo>
                    <a:pt x="67" y="110"/>
                  </a:lnTo>
                  <a:lnTo>
                    <a:pt x="69" y="108"/>
                  </a:lnTo>
                  <a:lnTo>
                    <a:pt x="71" y="127"/>
                  </a:lnTo>
                  <a:lnTo>
                    <a:pt x="74" y="152"/>
                  </a:lnTo>
                  <a:lnTo>
                    <a:pt x="77" y="154"/>
                  </a:lnTo>
                  <a:lnTo>
                    <a:pt x="80" y="145"/>
                  </a:lnTo>
                  <a:lnTo>
                    <a:pt x="82" y="157"/>
                  </a:lnTo>
                  <a:lnTo>
                    <a:pt x="84" y="196"/>
                  </a:lnTo>
                  <a:lnTo>
                    <a:pt x="88" y="233"/>
                  </a:lnTo>
                  <a:lnTo>
                    <a:pt x="90" y="244"/>
                  </a:lnTo>
                  <a:lnTo>
                    <a:pt x="93" y="240"/>
                  </a:lnTo>
                  <a:lnTo>
                    <a:pt x="95" y="251"/>
                  </a:lnTo>
                  <a:lnTo>
                    <a:pt x="97" y="284"/>
                  </a:lnTo>
                  <a:lnTo>
                    <a:pt x="101" y="321"/>
                  </a:lnTo>
                  <a:lnTo>
                    <a:pt x="103" y="347"/>
                  </a:lnTo>
                  <a:lnTo>
                    <a:pt x="106" y="369"/>
                  </a:lnTo>
                  <a:lnTo>
                    <a:pt x="108" y="392"/>
                  </a:lnTo>
                  <a:lnTo>
                    <a:pt x="112" y="416"/>
                  </a:lnTo>
                  <a:lnTo>
                    <a:pt x="114" y="445"/>
                  </a:lnTo>
                  <a:lnTo>
                    <a:pt x="117" y="489"/>
                  </a:lnTo>
                  <a:lnTo>
                    <a:pt x="119" y="542"/>
                  </a:lnTo>
                  <a:lnTo>
                    <a:pt x="121" y="590"/>
                  </a:lnTo>
                  <a:lnTo>
                    <a:pt x="125" y="613"/>
                  </a:lnTo>
                  <a:lnTo>
                    <a:pt x="127" y="629"/>
                  </a:lnTo>
                  <a:lnTo>
                    <a:pt x="130" y="666"/>
                  </a:lnTo>
                  <a:lnTo>
                    <a:pt x="132" y="727"/>
                  </a:lnTo>
                  <a:lnTo>
                    <a:pt x="136" y="779"/>
                  </a:lnTo>
                  <a:lnTo>
                    <a:pt x="138" y="799"/>
                  </a:lnTo>
                  <a:lnTo>
                    <a:pt x="140" y="799"/>
                  </a:lnTo>
                  <a:lnTo>
                    <a:pt x="143" y="805"/>
                  </a:lnTo>
                  <a:lnTo>
                    <a:pt x="145" y="826"/>
                  </a:lnTo>
                  <a:lnTo>
                    <a:pt x="149" y="844"/>
                  </a:lnTo>
                  <a:lnTo>
                    <a:pt x="151" y="847"/>
                  </a:lnTo>
                  <a:lnTo>
                    <a:pt x="153" y="844"/>
                  </a:lnTo>
                  <a:lnTo>
                    <a:pt x="156" y="839"/>
                  </a:lnTo>
                  <a:lnTo>
                    <a:pt x="159" y="832"/>
                  </a:lnTo>
                  <a:lnTo>
                    <a:pt x="162" y="817"/>
                  </a:lnTo>
                  <a:lnTo>
                    <a:pt x="164" y="795"/>
                  </a:lnTo>
                  <a:lnTo>
                    <a:pt x="167" y="772"/>
                  </a:lnTo>
                  <a:lnTo>
                    <a:pt x="169" y="748"/>
                  </a:lnTo>
                  <a:lnTo>
                    <a:pt x="172" y="713"/>
                  </a:lnTo>
                  <a:lnTo>
                    <a:pt x="175" y="669"/>
                  </a:lnTo>
                  <a:lnTo>
                    <a:pt x="177" y="623"/>
                  </a:lnTo>
                  <a:lnTo>
                    <a:pt x="180" y="579"/>
                  </a:lnTo>
                  <a:lnTo>
                    <a:pt x="183" y="540"/>
                  </a:lnTo>
                  <a:lnTo>
                    <a:pt x="186" y="507"/>
                  </a:lnTo>
                  <a:lnTo>
                    <a:pt x="188" y="478"/>
                  </a:lnTo>
                  <a:lnTo>
                    <a:pt x="190" y="454"/>
                  </a:lnTo>
                  <a:lnTo>
                    <a:pt x="193" y="429"/>
                  </a:lnTo>
                  <a:lnTo>
                    <a:pt x="196" y="401"/>
                  </a:lnTo>
                  <a:lnTo>
                    <a:pt x="199" y="374"/>
                  </a:lnTo>
                  <a:lnTo>
                    <a:pt x="201" y="355"/>
                  </a:lnTo>
                  <a:lnTo>
                    <a:pt x="203" y="341"/>
                  </a:lnTo>
                  <a:lnTo>
                    <a:pt x="207" y="325"/>
                  </a:lnTo>
                  <a:lnTo>
                    <a:pt x="209" y="310"/>
                  </a:lnTo>
                  <a:lnTo>
                    <a:pt x="212" y="302"/>
                  </a:lnTo>
                  <a:lnTo>
                    <a:pt x="214" y="301"/>
                  </a:lnTo>
                  <a:lnTo>
                    <a:pt x="217" y="298"/>
                  </a:lnTo>
                  <a:lnTo>
                    <a:pt x="220" y="292"/>
                  </a:lnTo>
                  <a:lnTo>
                    <a:pt x="222" y="288"/>
                  </a:lnTo>
                  <a:lnTo>
                    <a:pt x="225" y="292"/>
                  </a:lnTo>
                  <a:lnTo>
                    <a:pt x="227" y="302"/>
                  </a:lnTo>
                  <a:lnTo>
                    <a:pt x="231" y="307"/>
                  </a:lnTo>
                  <a:lnTo>
                    <a:pt x="233" y="313"/>
                  </a:lnTo>
                  <a:lnTo>
                    <a:pt x="236" y="320"/>
                  </a:lnTo>
                  <a:lnTo>
                    <a:pt x="238" y="329"/>
                  </a:lnTo>
                  <a:lnTo>
                    <a:pt x="240" y="334"/>
                  </a:lnTo>
                  <a:lnTo>
                    <a:pt x="244" y="332"/>
                  </a:lnTo>
                  <a:lnTo>
                    <a:pt x="246" y="329"/>
                  </a:lnTo>
                  <a:lnTo>
                    <a:pt x="249" y="335"/>
                  </a:lnTo>
                  <a:lnTo>
                    <a:pt x="251" y="347"/>
                  </a:lnTo>
                  <a:lnTo>
                    <a:pt x="255" y="353"/>
                  </a:lnTo>
                  <a:lnTo>
                    <a:pt x="257" y="356"/>
                  </a:lnTo>
                  <a:lnTo>
                    <a:pt x="259" y="357"/>
                  </a:lnTo>
                  <a:lnTo>
                    <a:pt x="262" y="358"/>
                  </a:lnTo>
                  <a:lnTo>
                    <a:pt x="264" y="353"/>
                  </a:lnTo>
                  <a:lnTo>
                    <a:pt x="268" y="350"/>
                  </a:lnTo>
                  <a:lnTo>
                    <a:pt x="270" y="353"/>
                  </a:lnTo>
                  <a:lnTo>
                    <a:pt x="272" y="370"/>
                  </a:lnTo>
                  <a:lnTo>
                    <a:pt x="275" y="392"/>
                  </a:lnTo>
                  <a:lnTo>
                    <a:pt x="278" y="411"/>
                  </a:lnTo>
                  <a:lnTo>
                    <a:pt x="281" y="433"/>
                  </a:lnTo>
                  <a:lnTo>
                    <a:pt x="283" y="463"/>
                  </a:lnTo>
                  <a:lnTo>
                    <a:pt x="286" y="496"/>
                  </a:lnTo>
                  <a:lnTo>
                    <a:pt x="288" y="519"/>
                  </a:lnTo>
                  <a:lnTo>
                    <a:pt x="291" y="532"/>
                  </a:lnTo>
                  <a:lnTo>
                    <a:pt x="294" y="550"/>
                  </a:lnTo>
                  <a:lnTo>
                    <a:pt x="296" y="584"/>
                  </a:lnTo>
                  <a:lnTo>
                    <a:pt x="299" y="625"/>
                  </a:lnTo>
                  <a:lnTo>
                    <a:pt x="302" y="655"/>
                  </a:lnTo>
                  <a:lnTo>
                    <a:pt x="305" y="666"/>
                  </a:lnTo>
                  <a:lnTo>
                    <a:pt x="307" y="673"/>
                  </a:lnTo>
                  <a:lnTo>
                    <a:pt x="309" y="687"/>
                  </a:lnTo>
                  <a:lnTo>
                    <a:pt x="312" y="703"/>
                  </a:lnTo>
                  <a:lnTo>
                    <a:pt x="315" y="710"/>
                  </a:lnTo>
                  <a:lnTo>
                    <a:pt x="318" y="710"/>
                  </a:lnTo>
                  <a:lnTo>
                    <a:pt x="320" y="713"/>
                  </a:lnTo>
                  <a:lnTo>
                    <a:pt x="322" y="722"/>
                  </a:lnTo>
                  <a:lnTo>
                    <a:pt x="326" y="720"/>
                  </a:lnTo>
                  <a:lnTo>
                    <a:pt x="328" y="692"/>
                  </a:lnTo>
                  <a:lnTo>
                    <a:pt x="331" y="647"/>
                  </a:lnTo>
                  <a:lnTo>
                    <a:pt x="333" y="614"/>
                  </a:lnTo>
                  <a:lnTo>
                    <a:pt x="336" y="607"/>
                  </a:lnTo>
                  <a:lnTo>
                    <a:pt x="339" y="605"/>
                  </a:lnTo>
                  <a:lnTo>
                    <a:pt x="341" y="570"/>
                  </a:lnTo>
                  <a:lnTo>
                    <a:pt x="344" y="503"/>
                  </a:lnTo>
                  <a:lnTo>
                    <a:pt x="346" y="435"/>
                  </a:lnTo>
                  <a:lnTo>
                    <a:pt x="350" y="398"/>
                  </a:lnTo>
                  <a:lnTo>
                    <a:pt x="352" y="378"/>
                  </a:lnTo>
                  <a:lnTo>
                    <a:pt x="355" y="342"/>
                  </a:lnTo>
                  <a:lnTo>
                    <a:pt x="357" y="283"/>
                  </a:lnTo>
                  <a:lnTo>
                    <a:pt x="359" y="237"/>
                  </a:lnTo>
                  <a:lnTo>
                    <a:pt x="363" y="224"/>
                  </a:lnTo>
                  <a:lnTo>
                    <a:pt x="365" y="222"/>
                  </a:lnTo>
                  <a:lnTo>
                    <a:pt x="368" y="190"/>
                  </a:lnTo>
                  <a:lnTo>
                    <a:pt x="370" y="130"/>
                  </a:lnTo>
                  <a:lnTo>
                    <a:pt x="374" y="87"/>
                  </a:lnTo>
                  <a:lnTo>
                    <a:pt x="376" y="88"/>
                  </a:lnTo>
                  <a:lnTo>
                    <a:pt x="378" y="108"/>
                  </a:lnTo>
                  <a:lnTo>
                    <a:pt x="381" y="108"/>
                  </a:lnTo>
                  <a:lnTo>
                    <a:pt x="384" y="85"/>
                  </a:lnTo>
                  <a:lnTo>
                    <a:pt x="387" y="67"/>
                  </a:lnTo>
                  <a:lnTo>
                    <a:pt x="389" y="70"/>
                  </a:lnTo>
                  <a:lnTo>
                    <a:pt x="391" y="79"/>
                  </a:lnTo>
                  <a:lnTo>
                    <a:pt x="394" y="83"/>
                  </a:lnTo>
                  <a:lnTo>
                    <a:pt x="397" y="92"/>
                  </a:lnTo>
                  <a:lnTo>
                    <a:pt x="400" y="112"/>
                  </a:lnTo>
                  <a:lnTo>
                    <a:pt x="402" y="126"/>
                  </a:lnTo>
                  <a:lnTo>
                    <a:pt x="405" y="113"/>
                  </a:lnTo>
                  <a:lnTo>
                    <a:pt x="408" y="93"/>
                  </a:lnTo>
                  <a:lnTo>
                    <a:pt x="411" y="94"/>
                  </a:lnTo>
                  <a:lnTo>
                    <a:pt x="413" y="122"/>
                  </a:lnTo>
                  <a:lnTo>
                    <a:pt x="415" y="145"/>
                  </a:lnTo>
                  <a:lnTo>
                    <a:pt x="418" y="140"/>
                  </a:lnTo>
                  <a:lnTo>
                    <a:pt x="421" y="131"/>
                  </a:lnTo>
                  <a:lnTo>
                    <a:pt x="424" y="145"/>
                  </a:lnTo>
                  <a:lnTo>
                    <a:pt x="426" y="175"/>
                  </a:lnTo>
                  <a:lnTo>
                    <a:pt x="428" y="187"/>
                  </a:lnTo>
                  <a:lnTo>
                    <a:pt x="432" y="181"/>
                  </a:lnTo>
                  <a:lnTo>
                    <a:pt x="434" y="182"/>
                  </a:lnTo>
                  <a:lnTo>
                    <a:pt x="437" y="209"/>
                  </a:lnTo>
                  <a:lnTo>
                    <a:pt x="439" y="244"/>
                  </a:lnTo>
                  <a:lnTo>
                    <a:pt x="441" y="265"/>
                  </a:lnTo>
                  <a:lnTo>
                    <a:pt x="445" y="286"/>
                  </a:lnTo>
                  <a:lnTo>
                    <a:pt x="447" y="323"/>
                  </a:lnTo>
                  <a:lnTo>
                    <a:pt x="450" y="369"/>
                  </a:lnTo>
                  <a:lnTo>
                    <a:pt x="452" y="398"/>
                  </a:lnTo>
                  <a:lnTo>
                    <a:pt x="456" y="411"/>
                  </a:lnTo>
                  <a:lnTo>
                    <a:pt x="458" y="435"/>
                  </a:lnTo>
                  <a:lnTo>
                    <a:pt x="461" y="486"/>
                  </a:lnTo>
                  <a:lnTo>
                    <a:pt x="463" y="547"/>
                  </a:lnTo>
                  <a:lnTo>
                    <a:pt x="465" y="595"/>
                  </a:lnTo>
                  <a:lnTo>
                    <a:pt x="469" y="632"/>
                  </a:lnTo>
                  <a:lnTo>
                    <a:pt x="471" y="673"/>
                  </a:lnTo>
                  <a:lnTo>
                    <a:pt x="474" y="710"/>
                  </a:lnTo>
                  <a:lnTo>
                    <a:pt x="476" y="730"/>
                  </a:lnTo>
                  <a:lnTo>
                    <a:pt x="480" y="740"/>
                  </a:lnTo>
                  <a:lnTo>
                    <a:pt x="482" y="767"/>
                  </a:lnTo>
                  <a:lnTo>
                    <a:pt x="484" y="808"/>
                  </a:lnTo>
                  <a:lnTo>
                    <a:pt x="487" y="832"/>
                  </a:lnTo>
                  <a:lnTo>
                    <a:pt x="489" y="819"/>
                  </a:lnTo>
                  <a:lnTo>
                    <a:pt x="493" y="798"/>
                  </a:lnTo>
                  <a:lnTo>
                    <a:pt x="495" y="803"/>
                  </a:lnTo>
                  <a:lnTo>
                    <a:pt x="497" y="827"/>
                  </a:lnTo>
                  <a:lnTo>
                    <a:pt x="500" y="828"/>
                  </a:lnTo>
                  <a:lnTo>
                    <a:pt x="503" y="794"/>
                  </a:lnTo>
                  <a:lnTo>
                    <a:pt x="506" y="754"/>
                  </a:lnTo>
                  <a:lnTo>
                    <a:pt x="508" y="740"/>
                  </a:lnTo>
                  <a:lnTo>
                    <a:pt x="511" y="735"/>
                  </a:lnTo>
                  <a:lnTo>
                    <a:pt x="513" y="707"/>
                  </a:lnTo>
                  <a:lnTo>
                    <a:pt x="516" y="656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03"/>
            <p:cNvSpPr>
              <a:spLocks/>
            </p:cNvSpPr>
            <p:nvPr/>
          </p:nvSpPr>
          <p:spPr bwMode="auto">
            <a:xfrm>
              <a:off x="1923" y="1779"/>
              <a:ext cx="257" cy="272"/>
            </a:xfrm>
            <a:custGeom>
              <a:avLst/>
              <a:gdLst>
                <a:gd name="T0" fmla="*/ 8 w 516"/>
                <a:gd name="T1" fmla="*/ 509 h 814"/>
                <a:gd name="T2" fmla="*/ 18 w 516"/>
                <a:gd name="T3" fmla="*/ 406 h 814"/>
                <a:gd name="T4" fmla="*/ 29 w 516"/>
                <a:gd name="T5" fmla="*/ 308 h 814"/>
                <a:gd name="T6" fmla="*/ 40 w 516"/>
                <a:gd name="T7" fmla="*/ 279 h 814"/>
                <a:gd name="T8" fmla="*/ 50 w 516"/>
                <a:gd name="T9" fmla="*/ 263 h 814"/>
                <a:gd name="T10" fmla="*/ 61 w 516"/>
                <a:gd name="T11" fmla="*/ 286 h 814"/>
                <a:gd name="T12" fmla="*/ 72 w 516"/>
                <a:gd name="T13" fmla="*/ 253 h 814"/>
                <a:gd name="T14" fmla="*/ 83 w 516"/>
                <a:gd name="T15" fmla="*/ 263 h 814"/>
                <a:gd name="T16" fmla="*/ 92 w 516"/>
                <a:gd name="T17" fmla="*/ 304 h 814"/>
                <a:gd name="T18" fmla="*/ 103 w 516"/>
                <a:gd name="T19" fmla="*/ 391 h 814"/>
                <a:gd name="T20" fmla="*/ 114 w 516"/>
                <a:gd name="T21" fmla="*/ 500 h 814"/>
                <a:gd name="T22" fmla="*/ 124 w 516"/>
                <a:gd name="T23" fmla="*/ 649 h 814"/>
                <a:gd name="T24" fmla="*/ 135 w 516"/>
                <a:gd name="T25" fmla="*/ 740 h 814"/>
                <a:gd name="T26" fmla="*/ 146 w 516"/>
                <a:gd name="T27" fmla="*/ 756 h 814"/>
                <a:gd name="T28" fmla="*/ 156 w 516"/>
                <a:gd name="T29" fmla="*/ 689 h 814"/>
                <a:gd name="T30" fmla="*/ 167 w 516"/>
                <a:gd name="T31" fmla="*/ 505 h 814"/>
                <a:gd name="T32" fmla="*/ 178 w 516"/>
                <a:gd name="T33" fmla="*/ 345 h 814"/>
                <a:gd name="T34" fmla="*/ 187 w 516"/>
                <a:gd name="T35" fmla="*/ 211 h 814"/>
                <a:gd name="T36" fmla="*/ 198 w 516"/>
                <a:gd name="T37" fmla="*/ 113 h 814"/>
                <a:gd name="T38" fmla="*/ 209 w 516"/>
                <a:gd name="T39" fmla="*/ 45 h 814"/>
                <a:gd name="T40" fmla="*/ 219 w 516"/>
                <a:gd name="T41" fmla="*/ 0 h 814"/>
                <a:gd name="T42" fmla="*/ 230 w 516"/>
                <a:gd name="T43" fmla="*/ 18 h 814"/>
                <a:gd name="T44" fmla="*/ 241 w 516"/>
                <a:gd name="T45" fmla="*/ 21 h 814"/>
                <a:gd name="T46" fmla="*/ 252 w 516"/>
                <a:gd name="T47" fmla="*/ 67 h 814"/>
                <a:gd name="T48" fmla="*/ 262 w 516"/>
                <a:gd name="T49" fmla="*/ 109 h 814"/>
                <a:gd name="T50" fmla="*/ 273 w 516"/>
                <a:gd name="T51" fmla="*/ 229 h 814"/>
                <a:gd name="T52" fmla="*/ 283 w 516"/>
                <a:gd name="T53" fmla="*/ 391 h 814"/>
                <a:gd name="T54" fmla="*/ 293 w 516"/>
                <a:gd name="T55" fmla="*/ 595 h 814"/>
                <a:gd name="T56" fmla="*/ 304 w 516"/>
                <a:gd name="T57" fmla="*/ 733 h 814"/>
                <a:gd name="T58" fmla="*/ 315 w 516"/>
                <a:gd name="T59" fmla="*/ 811 h 814"/>
                <a:gd name="T60" fmla="*/ 325 w 516"/>
                <a:gd name="T61" fmla="*/ 793 h 814"/>
                <a:gd name="T62" fmla="*/ 336 w 516"/>
                <a:gd name="T63" fmla="*/ 694 h 814"/>
                <a:gd name="T64" fmla="*/ 347 w 516"/>
                <a:gd name="T65" fmla="*/ 547 h 814"/>
                <a:gd name="T66" fmla="*/ 358 w 516"/>
                <a:gd name="T67" fmla="*/ 441 h 814"/>
                <a:gd name="T68" fmla="*/ 368 w 516"/>
                <a:gd name="T69" fmla="*/ 332 h 814"/>
                <a:gd name="T70" fmla="*/ 378 w 516"/>
                <a:gd name="T71" fmla="*/ 272 h 814"/>
                <a:gd name="T72" fmla="*/ 388 w 516"/>
                <a:gd name="T73" fmla="*/ 275 h 814"/>
                <a:gd name="T74" fmla="*/ 399 w 516"/>
                <a:gd name="T75" fmla="*/ 262 h 814"/>
                <a:gd name="T76" fmla="*/ 410 w 516"/>
                <a:gd name="T77" fmla="*/ 275 h 814"/>
                <a:gd name="T78" fmla="*/ 421 w 516"/>
                <a:gd name="T79" fmla="*/ 284 h 814"/>
                <a:gd name="T80" fmla="*/ 431 w 516"/>
                <a:gd name="T81" fmla="*/ 318 h 814"/>
                <a:gd name="T82" fmla="*/ 442 w 516"/>
                <a:gd name="T83" fmla="*/ 427 h 814"/>
                <a:gd name="T84" fmla="*/ 453 w 516"/>
                <a:gd name="T85" fmla="*/ 534 h 814"/>
                <a:gd name="T86" fmla="*/ 463 w 516"/>
                <a:gd name="T87" fmla="*/ 649 h 814"/>
                <a:gd name="T88" fmla="*/ 474 w 516"/>
                <a:gd name="T89" fmla="*/ 736 h 814"/>
                <a:gd name="T90" fmla="*/ 484 w 516"/>
                <a:gd name="T91" fmla="*/ 751 h 814"/>
                <a:gd name="T92" fmla="*/ 494 w 516"/>
                <a:gd name="T93" fmla="*/ 729 h 814"/>
                <a:gd name="T94" fmla="*/ 505 w 516"/>
                <a:gd name="T95" fmla="*/ 552 h 814"/>
                <a:gd name="T96" fmla="*/ 516 w 516"/>
                <a:gd name="T97" fmla="*/ 395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814">
                  <a:moveTo>
                    <a:pt x="0" y="621"/>
                  </a:moveTo>
                  <a:lnTo>
                    <a:pt x="3" y="575"/>
                  </a:lnTo>
                  <a:lnTo>
                    <a:pt x="5" y="543"/>
                  </a:lnTo>
                  <a:lnTo>
                    <a:pt x="8" y="509"/>
                  </a:lnTo>
                  <a:lnTo>
                    <a:pt x="11" y="460"/>
                  </a:lnTo>
                  <a:lnTo>
                    <a:pt x="14" y="418"/>
                  </a:lnTo>
                  <a:lnTo>
                    <a:pt x="16" y="405"/>
                  </a:lnTo>
                  <a:lnTo>
                    <a:pt x="18" y="406"/>
                  </a:lnTo>
                  <a:lnTo>
                    <a:pt x="21" y="390"/>
                  </a:lnTo>
                  <a:lnTo>
                    <a:pt x="24" y="350"/>
                  </a:lnTo>
                  <a:lnTo>
                    <a:pt x="27" y="316"/>
                  </a:lnTo>
                  <a:lnTo>
                    <a:pt x="29" y="308"/>
                  </a:lnTo>
                  <a:lnTo>
                    <a:pt x="31" y="316"/>
                  </a:lnTo>
                  <a:lnTo>
                    <a:pt x="35" y="313"/>
                  </a:lnTo>
                  <a:lnTo>
                    <a:pt x="37" y="297"/>
                  </a:lnTo>
                  <a:lnTo>
                    <a:pt x="40" y="279"/>
                  </a:lnTo>
                  <a:lnTo>
                    <a:pt x="42" y="272"/>
                  </a:lnTo>
                  <a:lnTo>
                    <a:pt x="45" y="272"/>
                  </a:lnTo>
                  <a:lnTo>
                    <a:pt x="48" y="269"/>
                  </a:lnTo>
                  <a:lnTo>
                    <a:pt x="50" y="263"/>
                  </a:lnTo>
                  <a:lnTo>
                    <a:pt x="53" y="263"/>
                  </a:lnTo>
                  <a:lnTo>
                    <a:pt x="55" y="271"/>
                  </a:lnTo>
                  <a:lnTo>
                    <a:pt x="59" y="281"/>
                  </a:lnTo>
                  <a:lnTo>
                    <a:pt x="61" y="286"/>
                  </a:lnTo>
                  <a:lnTo>
                    <a:pt x="64" y="280"/>
                  </a:lnTo>
                  <a:lnTo>
                    <a:pt x="66" y="266"/>
                  </a:lnTo>
                  <a:lnTo>
                    <a:pt x="68" y="253"/>
                  </a:lnTo>
                  <a:lnTo>
                    <a:pt x="72" y="253"/>
                  </a:lnTo>
                  <a:lnTo>
                    <a:pt x="74" y="261"/>
                  </a:lnTo>
                  <a:lnTo>
                    <a:pt x="77" y="267"/>
                  </a:lnTo>
                  <a:lnTo>
                    <a:pt x="79" y="263"/>
                  </a:lnTo>
                  <a:lnTo>
                    <a:pt x="83" y="263"/>
                  </a:lnTo>
                  <a:lnTo>
                    <a:pt x="85" y="275"/>
                  </a:lnTo>
                  <a:lnTo>
                    <a:pt x="87" y="294"/>
                  </a:lnTo>
                  <a:lnTo>
                    <a:pt x="90" y="306"/>
                  </a:lnTo>
                  <a:lnTo>
                    <a:pt x="92" y="304"/>
                  </a:lnTo>
                  <a:lnTo>
                    <a:pt x="96" y="304"/>
                  </a:lnTo>
                  <a:lnTo>
                    <a:pt x="98" y="320"/>
                  </a:lnTo>
                  <a:lnTo>
                    <a:pt x="100" y="353"/>
                  </a:lnTo>
                  <a:lnTo>
                    <a:pt x="103" y="391"/>
                  </a:lnTo>
                  <a:lnTo>
                    <a:pt x="106" y="423"/>
                  </a:lnTo>
                  <a:lnTo>
                    <a:pt x="109" y="447"/>
                  </a:lnTo>
                  <a:lnTo>
                    <a:pt x="111" y="469"/>
                  </a:lnTo>
                  <a:lnTo>
                    <a:pt x="114" y="500"/>
                  </a:lnTo>
                  <a:lnTo>
                    <a:pt x="116" y="544"/>
                  </a:lnTo>
                  <a:lnTo>
                    <a:pt x="119" y="598"/>
                  </a:lnTo>
                  <a:lnTo>
                    <a:pt x="122" y="636"/>
                  </a:lnTo>
                  <a:lnTo>
                    <a:pt x="124" y="649"/>
                  </a:lnTo>
                  <a:lnTo>
                    <a:pt x="127" y="650"/>
                  </a:lnTo>
                  <a:lnTo>
                    <a:pt x="130" y="667"/>
                  </a:lnTo>
                  <a:lnTo>
                    <a:pt x="133" y="704"/>
                  </a:lnTo>
                  <a:lnTo>
                    <a:pt x="135" y="740"/>
                  </a:lnTo>
                  <a:lnTo>
                    <a:pt x="137" y="751"/>
                  </a:lnTo>
                  <a:lnTo>
                    <a:pt x="140" y="750"/>
                  </a:lnTo>
                  <a:lnTo>
                    <a:pt x="143" y="752"/>
                  </a:lnTo>
                  <a:lnTo>
                    <a:pt x="146" y="756"/>
                  </a:lnTo>
                  <a:lnTo>
                    <a:pt x="148" y="746"/>
                  </a:lnTo>
                  <a:lnTo>
                    <a:pt x="150" y="718"/>
                  </a:lnTo>
                  <a:lnTo>
                    <a:pt x="154" y="695"/>
                  </a:lnTo>
                  <a:lnTo>
                    <a:pt x="156" y="689"/>
                  </a:lnTo>
                  <a:lnTo>
                    <a:pt x="159" y="675"/>
                  </a:lnTo>
                  <a:lnTo>
                    <a:pt x="161" y="625"/>
                  </a:lnTo>
                  <a:lnTo>
                    <a:pt x="164" y="556"/>
                  </a:lnTo>
                  <a:lnTo>
                    <a:pt x="167" y="505"/>
                  </a:lnTo>
                  <a:lnTo>
                    <a:pt x="169" y="482"/>
                  </a:lnTo>
                  <a:lnTo>
                    <a:pt x="172" y="458"/>
                  </a:lnTo>
                  <a:lnTo>
                    <a:pt x="174" y="406"/>
                  </a:lnTo>
                  <a:lnTo>
                    <a:pt x="178" y="345"/>
                  </a:lnTo>
                  <a:lnTo>
                    <a:pt x="180" y="308"/>
                  </a:lnTo>
                  <a:lnTo>
                    <a:pt x="183" y="297"/>
                  </a:lnTo>
                  <a:lnTo>
                    <a:pt x="185" y="271"/>
                  </a:lnTo>
                  <a:lnTo>
                    <a:pt x="187" y="211"/>
                  </a:lnTo>
                  <a:lnTo>
                    <a:pt x="191" y="145"/>
                  </a:lnTo>
                  <a:lnTo>
                    <a:pt x="193" y="112"/>
                  </a:lnTo>
                  <a:lnTo>
                    <a:pt x="196" y="113"/>
                  </a:lnTo>
                  <a:lnTo>
                    <a:pt x="198" y="113"/>
                  </a:lnTo>
                  <a:lnTo>
                    <a:pt x="202" y="85"/>
                  </a:lnTo>
                  <a:lnTo>
                    <a:pt x="204" y="48"/>
                  </a:lnTo>
                  <a:lnTo>
                    <a:pt x="206" y="34"/>
                  </a:lnTo>
                  <a:lnTo>
                    <a:pt x="209" y="45"/>
                  </a:lnTo>
                  <a:lnTo>
                    <a:pt x="211" y="58"/>
                  </a:lnTo>
                  <a:lnTo>
                    <a:pt x="215" y="46"/>
                  </a:lnTo>
                  <a:lnTo>
                    <a:pt x="217" y="18"/>
                  </a:lnTo>
                  <a:lnTo>
                    <a:pt x="219" y="0"/>
                  </a:lnTo>
                  <a:lnTo>
                    <a:pt x="222" y="7"/>
                  </a:lnTo>
                  <a:lnTo>
                    <a:pt x="225" y="22"/>
                  </a:lnTo>
                  <a:lnTo>
                    <a:pt x="228" y="27"/>
                  </a:lnTo>
                  <a:lnTo>
                    <a:pt x="230" y="18"/>
                  </a:lnTo>
                  <a:lnTo>
                    <a:pt x="233" y="11"/>
                  </a:lnTo>
                  <a:lnTo>
                    <a:pt x="235" y="13"/>
                  </a:lnTo>
                  <a:lnTo>
                    <a:pt x="239" y="21"/>
                  </a:lnTo>
                  <a:lnTo>
                    <a:pt x="241" y="21"/>
                  </a:lnTo>
                  <a:lnTo>
                    <a:pt x="243" y="21"/>
                  </a:lnTo>
                  <a:lnTo>
                    <a:pt x="246" y="34"/>
                  </a:lnTo>
                  <a:lnTo>
                    <a:pt x="249" y="57"/>
                  </a:lnTo>
                  <a:lnTo>
                    <a:pt x="252" y="67"/>
                  </a:lnTo>
                  <a:lnTo>
                    <a:pt x="254" y="57"/>
                  </a:lnTo>
                  <a:lnTo>
                    <a:pt x="256" y="48"/>
                  </a:lnTo>
                  <a:lnTo>
                    <a:pt x="259" y="67"/>
                  </a:lnTo>
                  <a:lnTo>
                    <a:pt x="262" y="109"/>
                  </a:lnTo>
                  <a:lnTo>
                    <a:pt x="265" y="146"/>
                  </a:lnTo>
                  <a:lnTo>
                    <a:pt x="267" y="164"/>
                  </a:lnTo>
                  <a:lnTo>
                    <a:pt x="269" y="183"/>
                  </a:lnTo>
                  <a:lnTo>
                    <a:pt x="273" y="229"/>
                  </a:lnTo>
                  <a:lnTo>
                    <a:pt x="275" y="289"/>
                  </a:lnTo>
                  <a:lnTo>
                    <a:pt x="278" y="334"/>
                  </a:lnTo>
                  <a:lnTo>
                    <a:pt x="280" y="358"/>
                  </a:lnTo>
                  <a:lnTo>
                    <a:pt x="283" y="391"/>
                  </a:lnTo>
                  <a:lnTo>
                    <a:pt x="286" y="450"/>
                  </a:lnTo>
                  <a:lnTo>
                    <a:pt x="289" y="520"/>
                  </a:lnTo>
                  <a:lnTo>
                    <a:pt x="291" y="571"/>
                  </a:lnTo>
                  <a:lnTo>
                    <a:pt x="293" y="595"/>
                  </a:lnTo>
                  <a:lnTo>
                    <a:pt x="297" y="616"/>
                  </a:lnTo>
                  <a:lnTo>
                    <a:pt x="299" y="649"/>
                  </a:lnTo>
                  <a:lnTo>
                    <a:pt x="302" y="692"/>
                  </a:lnTo>
                  <a:lnTo>
                    <a:pt x="304" y="733"/>
                  </a:lnTo>
                  <a:lnTo>
                    <a:pt x="306" y="766"/>
                  </a:lnTo>
                  <a:lnTo>
                    <a:pt x="310" y="791"/>
                  </a:lnTo>
                  <a:lnTo>
                    <a:pt x="312" y="805"/>
                  </a:lnTo>
                  <a:lnTo>
                    <a:pt x="315" y="811"/>
                  </a:lnTo>
                  <a:lnTo>
                    <a:pt x="317" y="812"/>
                  </a:lnTo>
                  <a:lnTo>
                    <a:pt x="321" y="814"/>
                  </a:lnTo>
                  <a:lnTo>
                    <a:pt x="323" y="809"/>
                  </a:lnTo>
                  <a:lnTo>
                    <a:pt x="325" y="793"/>
                  </a:lnTo>
                  <a:lnTo>
                    <a:pt x="328" y="770"/>
                  </a:lnTo>
                  <a:lnTo>
                    <a:pt x="330" y="747"/>
                  </a:lnTo>
                  <a:lnTo>
                    <a:pt x="334" y="723"/>
                  </a:lnTo>
                  <a:lnTo>
                    <a:pt x="336" y="694"/>
                  </a:lnTo>
                  <a:lnTo>
                    <a:pt x="339" y="661"/>
                  </a:lnTo>
                  <a:lnTo>
                    <a:pt x="341" y="629"/>
                  </a:lnTo>
                  <a:lnTo>
                    <a:pt x="344" y="593"/>
                  </a:lnTo>
                  <a:lnTo>
                    <a:pt x="347" y="547"/>
                  </a:lnTo>
                  <a:lnTo>
                    <a:pt x="349" y="500"/>
                  </a:lnTo>
                  <a:lnTo>
                    <a:pt x="352" y="470"/>
                  </a:lnTo>
                  <a:lnTo>
                    <a:pt x="354" y="459"/>
                  </a:lnTo>
                  <a:lnTo>
                    <a:pt x="358" y="441"/>
                  </a:lnTo>
                  <a:lnTo>
                    <a:pt x="360" y="394"/>
                  </a:lnTo>
                  <a:lnTo>
                    <a:pt x="362" y="340"/>
                  </a:lnTo>
                  <a:lnTo>
                    <a:pt x="365" y="318"/>
                  </a:lnTo>
                  <a:lnTo>
                    <a:pt x="368" y="332"/>
                  </a:lnTo>
                  <a:lnTo>
                    <a:pt x="371" y="343"/>
                  </a:lnTo>
                  <a:lnTo>
                    <a:pt x="373" y="321"/>
                  </a:lnTo>
                  <a:lnTo>
                    <a:pt x="375" y="285"/>
                  </a:lnTo>
                  <a:lnTo>
                    <a:pt x="378" y="272"/>
                  </a:lnTo>
                  <a:lnTo>
                    <a:pt x="381" y="286"/>
                  </a:lnTo>
                  <a:lnTo>
                    <a:pt x="384" y="298"/>
                  </a:lnTo>
                  <a:lnTo>
                    <a:pt x="386" y="289"/>
                  </a:lnTo>
                  <a:lnTo>
                    <a:pt x="388" y="275"/>
                  </a:lnTo>
                  <a:lnTo>
                    <a:pt x="392" y="272"/>
                  </a:lnTo>
                  <a:lnTo>
                    <a:pt x="394" y="271"/>
                  </a:lnTo>
                  <a:lnTo>
                    <a:pt x="397" y="263"/>
                  </a:lnTo>
                  <a:lnTo>
                    <a:pt x="399" y="262"/>
                  </a:lnTo>
                  <a:lnTo>
                    <a:pt x="403" y="280"/>
                  </a:lnTo>
                  <a:lnTo>
                    <a:pt x="405" y="302"/>
                  </a:lnTo>
                  <a:lnTo>
                    <a:pt x="408" y="299"/>
                  </a:lnTo>
                  <a:lnTo>
                    <a:pt x="410" y="275"/>
                  </a:lnTo>
                  <a:lnTo>
                    <a:pt x="412" y="261"/>
                  </a:lnTo>
                  <a:lnTo>
                    <a:pt x="416" y="275"/>
                  </a:lnTo>
                  <a:lnTo>
                    <a:pt x="418" y="289"/>
                  </a:lnTo>
                  <a:lnTo>
                    <a:pt x="421" y="284"/>
                  </a:lnTo>
                  <a:lnTo>
                    <a:pt x="423" y="271"/>
                  </a:lnTo>
                  <a:lnTo>
                    <a:pt x="427" y="280"/>
                  </a:lnTo>
                  <a:lnTo>
                    <a:pt x="429" y="306"/>
                  </a:lnTo>
                  <a:lnTo>
                    <a:pt x="431" y="318"/>
                  </a:lnTo>
                  <a:lnTo>
                    <a:pt x="434" y="316"/>
                  </a:lnTo>
                  <a:lnTo>
                    <a:pt x="436" y="330"/>
                  </a:lnTo>
                  <a:lnTo>
                    <a:pt x="440" y="377"/>
                  </a:lnTo>
                  <a:lnTo>
                    <a:pt x="442" y="427"/>
                  </a:lnTo>
                  <a:lnTo>
                    <a:pt x="444" y="446"/>
                  </a:lnTo>
                  <a:lnTo>
                    <a:pt x="447" y="449"/>
                  </a:lnTo>
                  <a:lnTo>
                    <a:pt x="450" y="475"/>
                  </a:lnTo>
                  <a:lnTo>
                    <a:pt x="453" y="534"/>
                  </a:lnTo>
                  <a:lnTo>
                    <a:pt x="455" y="590"/>
                  </a:lnTo>
                  <a:lnTo>
                    <a:pt x="458" y="615"/>
                  </a:lnTo>
                  <a:lnTo>
                    <a:pt x="460" y="625"/>
                  </a:lnTo>
                  <a:lnTo>
                    <a:pt x="463" y="649"/>
                  </a:lnTo>
                  <a:lnTo>
                    <a:pt x="466" y="684"/>
                  </a:lnTo>
                  <a:lnTo>
                    <a:pt x="468" y="706"/>
                  </a:lnTo>
                  <a:lnTo>
                    <a:pt x="471" y="717"/>
                  </a:lnTo>
                  <a:lnTo>
                    <a:pt x="474" y="736"/>
                  </a:lnTo>
                  <a:lnTo>
                    <a:pt x="477" y="764"/>
                  </a:lnTo>
                  <a:lnTo>
                    <a:pt x="479" y="778"/>
                  </a:lnTo>
                  <a:lnTo>
                    <a:pt x="481" y="766"/>
                  </a:lnTo>
                  <a:lnTo>
                    <a:pt x="484" y="751"/>
                  </a:lnTo>
                  <a:lnTo>
                    <a:pt x="487" y="758"/>
                  </a:lnTo>
                  <a:lnTo>
                    <a:pt x="490" y="772"/>
                  </a:lnTo>
                  <a:lnTo>
                    <a:pt x="492" y="764"/>
                  </a:lnTo>
                  <a:lnTo>
                    <a:pt x="494" y="729"/>
                  </a:lnTo>
                  <a:lnTo>
                    <a:pt x="498" y="689"/>
                  </a:lnTo>
                  <a:lnTo>
                    <a:pt x="500" y="652"/>
                  </a:lnTo>
                  <a:lnTo>
                    <a:pt x="503" y="609"/>
                  </a:lnTo>
                  <a:lnTo>
                    <a:pt x="505" y="552"/>
                  </a:lnTo>
                  <a:lnTo>
                    <a:pt x="508" y="496"/>
                  </a:lnTo>
                  <a:lnTo>
                    <a:pt x="511" y="456"/>
                  </a:lnTo>
                  <a:lnTo>
                    <a:pt x="513" y="428"/>
                  </a:lnTo>
                  <a:lnTo>
                    <a:pt x="516" y="39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04"/>
            <p:cNvSpPr>
              <a:spLocks/>
            </p:cNvSpPr>
            <p:nvPr/>
          </p:nvSpPr>
          <p:spPr bwMode="auto">
            <a:xfrm>
              <a:off x="2180" y="1760"/>
              <a:ext cx="259" cy="294"/>
            </a:xfrm>
            <a:custGeom>
              <a:avLst/>
              <a:gdLst>
                <a:gd name="T0" fmla="*/ 8 w 516"/>
                <a:gd name="T1" fmla="*/ 317 h 880"/>
                <a:gd name="T2" fmla="*/ 19 w 516"/>
                <a:gd name="T3" fmla="*/ 172 h 880"/>
                <a:gd name="T4" fmla="*/ 30 w 516"/>
                <a:gd name="T5" fmla="*/ 69 h 880"/>
                <a:gd name="T6" fmla="*/ 39 w 516"/>
                <a:gd name="T7" fmla="*/ 46 h 880"/>
                <a:gd name="T8" fmla="*/ 50 w 516"/>
                <a:gd name="T9" fmla="*/ 96 h 880"/>
                <a:gd name="T10" fmla="*/ 61 w 516"/>
                <a:gd name="T11" fmla="*/ 94 h 880"/>
                <a:gd name="T12" fmla="*/ 71 w 516"/>
                <a:gd name="T13" fmla="*/ 83 h 880"/>
                <a:gd name="T14" fmla="*/ 82 w 516"/>
                <a:gd name="T15" fmla="*/ 147 h 880"/>
                <a:gd name="T16" fmla="*/ 93 w 516"/>
                <a:gd name="T17" fmla="*/ 271 h 880"/>
                <a:gd name="T18" fmla="*/ 103 w 516"/>
                <a:gd name="T19" fmla="*/ 425 h 880"/>
                <a:gd name="T20" fmla="*/ 114 w 516"/>
                <a:gd name="T21" fmla="*/ 577 h 880"/>
                <a:gd name="T22" fmla="*/ 125 w 516"/>
                <a:gd name="T23" fmla="*/ 751 h 880"/>
                <a:gd name="T24" fmla="*/ 134 w 516"/>
                <a:gd name="T25" fmla="*/ 802 h 880"/>
                <a:gd name="T26" fmla="*/ 145 w 516"/>
                <a:gd name="T27" fmla="*/ 765 h 880"/>
                <a:gd name="T28" fmla="*/ 156 w 516"/>
                <a:gd name="T29" fmla="*/ 646 h 880"/>
                <a:gd name="T30" fmla="*/ 166 w 516"/>
                <a:gd name="T31" fmla="*/ 517 h 880"/>
                <a:gd name="T32" fmla="*/ 177 w 516"/>
                <a:gd name="T33" fmla="*/ 405 h 880"/>
                <a:gd name="T34" fmla="*/ 188 w 516"/>
                <a:gd name="T35" fmla="*/ 342 h 880"/>
                <a:gd name="T36" fmla="*/ 199 w 516"/>
                <a:gd name="T37" fmla="*/ 327 h 880"/>
                <a:gd name="T38" fmla="*/ 209 w 516"/>
                <a:gd name="T39" fmla="*/ 341 h 880"/>
                <a:gd name="T40" fmla="*/ 220 w 516"/>
                <a:gd name="T41" fmla="*/ 342 h 880"/>
                <a:gd name="T42" fmla="*/ 230 w 516"/>
                <a:gd name="T43" fmla="*/ 411 h 880"/>
                <a:gd name="T44" fmla="*/ 240 w 516"/>
                <a:gd name="T45" fmla="*/ 455 h 880"/>
                <a:gd name="T46" fmla="*/ 251 w 516"/>
                <a:gd name="T47" fmla="*/ 536 h 880"/>
                <a:gd name="T48" fmla="*/ 262 w 516"/>
                <a:gd name="T49" fmla="*/ 572 h 880"/>
                <a:gd name="T50" fmla="*/ 272 w 516"/>
                <a:gd name="T51" fmla="*/ 686 h 880"/>
                <a:gd name="T52" fmla="*/ 283 w 516"/>
                <a:gd name="T53" fmla="*/ 838 h 880"/>
                <a:gd name="T54" fmla="*/ 294 w 516"/>
                <a:gd name="T55" fmla="*/ 875 h 880"/>
                <a:gd name="T56" fmla="*/ 305 w 516"/>
                <a:gd name="T57" fmla="*/ 850 h 880"/>
                <a:gd name="T58" fmla="*/ 315 w 516"/>
                <a:gd name="T59" fmla="*/ 741 h 880"/>
                <a:gd name="T60" fmla="*/ 325 w 516"/>
                <a:gd name="T61" fmla="*/ 562 h 880"/>
                <a:gd name="T62" fmla="*/ 336 w 516"/>
                <a:gd name="T63" fmla="*/ 331 h 880"/>
                <a:gd name="T64" fmla="*/ 346 w 516"/>
                <a:gd name="T65" fmla="*/ 132 h 880"/>
                <a:gd name="T66" fmla="*/ 357 w 516"/>
                <a:gd name="T67" fmla="*/ 19 h 880"/>
                <a:gd name="T68" fmla="*/ 368 w 516"/>
                <a:gd name="T69" fmla="*/ 13 h 880"/>
                <a:gd name="T70" fmla="*/ 378 w 516"/>
                <a:gd name="T71" fmla="*/ 15 h 880"/>
                <a:gd name="T72" fmla="*/ 389 w 516"/>
                <a:gd name="T73" fmla="*/ 142 h 880"/>
                <a:gd name="T74" fmla="*/ 400 w 516"/>
                <a:gd name="T75" fmla="*/ 186 h 880"/>
                <a:gd name="T76" fmla="*/ 411 w 516"/>
                <a:gd name="T77" fmla="*/ 248 h 880"/>
                <a:gd name="T78" fmla="*/ 420 w 516"/>
                <a:gd name="T79" fmla="*/ 335 h 880"/>
                <a:gd name="T80" fmla="*/ 431 w 516"/>
                <a:gd name="T81" fmla="*/ 449 h 880"/>
                <a:gd name="T82" fmla="*/ 441 w 516"/>
                <a:gd name="T83" fmla="*/ 559 h 880"/>
                <a:gd name="T84" fmla="*/ 452 w 516"/>
                <a:gd name="T85" fmla="*/ 666 h 880"/>
                <a:gd name="T86" fmla="*/ 463 w 516"/>
                <a:gd name="T87" fmla="*/ 726 h 880"/>
                <a:gd name="T88" fmla="*/ 474 w 516"/>
                <a:gd name="T89" fmla="*/ 696 h 880"/>
                <a:gd name="T90" fmla="*/ 484 w 516"/>
                <a:gd name="T91" fmla="*/ 649 h 880"/>
                <a:gd name="T92" fmla="*/ 495 w 516"/>
                <a:gd name="T93" fmla="*/ 500 h 880"/>
                <a:gd name="T94" fmla="*/ 506 w 516"/>
                <a:gd name="T95" fmla="*/ 296 h 880"/>
                <a:gd name="T96" fmla="*/ 516 w 516"/>
                <a:gd name="T97" fmla="*/ 172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880">
                  <a:moveTo>
                    <a:pt x="0" y="452"/>
                  </a:moveTo>
                  <a:lnTo>
                    <a:pt x="2" y="409"/>
                  </a:lnTo>
                  <a:lnTo>
                    <a:pt x="6" y="363"/>
                  </a:lnTo>
                  <a:lnTo>
                    <a:pt x="8" y="317"/>
                  </a:lnTo>
                  <a:lnTo>
                    <a:pt x="11" y="266"/>
                  </a:lnTo>
                  <a:lnTo>
                    <a:pt x="13" y="216"/>
                  </a:lnTo>
                  <a:lnTo>
                    <a:pt x="15" y="184"/>
                  </a:lnTo>
                  <a:lnTo>
                    <a:pt x="19" y="172"/>
                  </a:lnTo>
                  <a:lnTo>
                    <a:pt x="21" y="157"/>
                  </a:lnTo>
                  <a:lnTo>
                    <a:pt x="24" y="120"/>
                  </a:lnTo>
                  <a:lnTo>
                    <a:pt x="26" y="79"/>
                  </a:lnTo>
                  <a:lnTo>
                    <a:pt x="30" y="69"/>
                  </a:lnTo>
                  <a:lnTo>
                    <a:pt x="32" y="91"/>
                  </a:lnTo>
                  <a:lnTo>
                    <a:pt x="34" y="103"/>
                  </a:lnTo>
                  <a:lnTo>
                    <a:pt x="37" y="82"/>
                  </a:lnTo>
                  <a:lnTo>
                    <a:pt x="39" y="46"/>
                  </a:lnTo>
                  <a:lnTo>
                    <a:pt x="43" y="40"/>
                  </a:lnTo>
                  <a:lnTo>
                    <a:pt x="45" y="68"/>
                  </a:lnTo>
                  <a:lnTo>
                    <a:pt x="47" y="97"/>
                  </a:lnTo>
                  <a:lnTo>
                    <a:pt x="50" y="96"/>
                  </a:lnTo>
                  <a:lnTo>
                    <a:pt x="53" y="71"/>
                  </a:lnTo>
                  <a:lnTo>
                    <a:pt x="56" y="59"/>
                  </a:lnTo>
                  <a:lnTo>
                    <a:pt x="58" y="74"/>
                  </a:lnTo>
                  <a:lnTo>
                    <a:pt x="61" y="94"/>
                  </a:lnTo>
                  <a:lnTo>
                    <a:pt x="63" y="92"/>
                  </a:lnTo>
                  <a:lnTo>
                    <a:pt x="67" y="70"/>
                  </a:lnTo>
                  <a:lnTo>
                    <a:pt x="69" y="60"/>
                  </a:lnTo>
                  <a:lnTo>
                    <a:pt x="71" y="83"/>
                  </a:lnTo>
                  <a:lnTo>
                    <a:pt x="74" y="125"/>
                  </a:lnTo>
                  <a:lnTo>
                    <a:pt x="77" y="151"/>
                  </a:lnTo>
                  <a:lnTo>
                    <a:pt x="80" y="149"/>
                  </a:lnTo>
                  <a:lnTo>
                    <a:pt x="82" y="147"/>
                  </a:lnTo>
                  <a:lnTo>
                    <a:pt x="84" y="169"/>
                  </a:lnTo>
                  <a:lnTo>
                    <a:pt x="87" y="213"/>
                  </a:lnTo>
                  <a:lnTo>
                    <a:pt x="90" y="252"/>
                  </a:lnTo>
                  <a:lnTo>
                    <a:pt x="93" y="271"/>
                  </a:lnTo>
                  <a:lnTo>
                    <a:pt x="95" y="287"/>
                  </a:lnTo>
                  <a:lnTo>
                    <a:pt x="97" y="324"/>
                  </a:lnTo>
                  <a:lnTo>
                    <a:pt x="101" y="375"/>
                  </a:lnTo>
                  <a:lnTo>
                    <a:pt x="103" y="425"/>
                  </a:lnTo>
                  <a:lnTo>
                    <a:pt x="106" y="466"/>
                  </a:lnTo>
                  <a:lnTo>
                    <a:pt x="108" y="506"/>
                  </a:lnTo>
                  <a:lnTo>
                    <a:pt x="111" y="545"/>
                  </a:lnTo>
                  <a:lnTo>
                    <a:pt x="114" y="577"/>
                  </a:lnTo>
                  <a:lnTo>
                    <a:pt x="117" y="606"/>
                  </a:lnTo>
                  <a:lnTo>
                    <a:pt x="119" y="650"/>
                  </a:lnTo>
                  <a:lnTo>
                    <a:pt x="121" y="707"/>
                  </a:lnTo>
                  <a:lnTo>
                    <a:pt x="125" y="751"/>
                  </a:lnTo>
                  <a:lnTo>
                    <a:pt x="127" y="758"/>
                  </a:lnTo>
                  <a:lnTo>
                    <a:pt x="130" y="751"/>
                  </a:lnTo>
                  <a:lnTo>
                    <a:pt x="132" y="766"/>
                  </a:lnTo>
                  <a:lnTo>
                    <a:pt x="134" y="802"/>
                  </a:lnTo>
                  <a:lnTo>
                    <a:pt x="138" y="818"/>
                  </a:lnTo>
                  <a:lnTo>
                    <a:pt x="140" y="798"/>
                  </a:lnTo>
                  <a:lnTo>
                    <a:pt x="143" y="769"/>
                  </a:lnTo>
                  <a:lnTo>
                    <a:pt x="145" y="765"/>
                  </a:lnTo>
                  <a:lnTo>
                    <a:pt x="149" y="772"/>
                  </a:lnTo>
                  <a:lnTo>
                    <a:pt x="151" y="747"/>
                  </a:lnTo>
                  <a:lnTo>
                    <a:pt x="153" y="691"/>
                  </a:lnTo>
                  <a:lnTo>
                    <a:pt x="156" y="646"/>
                  </a:lnTo>
                  <a:lnTo>
                    <a:pt x="158" y="633"/>
                  </a:lnTo>
                  <a:lnTo>
                    <a:pt x="162" y="620"/>
                  </a:lnTo>
                  <a:lnTo>
                    <a:pt x="164" y="575"/>
                  </a:lnTo>
                  <a:lnTo>
                    <a:pt x="166" y="517"/>
                  </a:lnTo>
                  <a:lnTo>
                    <a:pt x="169" y="489"/>
                  </a:lnTo>
                  <a:lnTo>
                    <a:pt x="172" y="489"/>
                  </a:lnTo>
                  <a:lnTo>
                    <a:pt x="175" y="466"/>
                  </a:lnTo>
                  <a:lnTo>
                    <a:pt x="177" y="405"/>
                  </a:lnTo>
                  <a:lnTo>
                    <a:pt x="180" y="349"/>
                  </a:lnTo>
                  <a:lnTo>
                    <a:pt x="182" y="336"/>
                  </a:lnTo>
                  <a:lnTo>
                    <a:pt x="186" y="350"/>
                  </a:lnTo>
                  <a:lnTo>
                    <a:pt x="188" y="342"/>
                  </a:lnTo>
                  <a:lnTo>
                    <a:pt x="190" y="312"/>
                  </a:lnTo>
                  <a:lnTo>
                    <a:pt x="193" y="297"/>
                  </a:lnTo>
                  <a:lnTo>
                    <a:pt x="196" y="314"/>
                  </a:lnTo>
                  <a:lnTo>
                    <a:pt x="199" y="327"/>
                  </a:lnTo>
                  <a:lnTo>
                    <a:pt x="201" y="309"/>
                  </a:lnTo>
                  <a:lnTo>
                    <a:pt x="203" y="287"/>
                  </a:lnTo>
                  <a:lnTo>
                    <a:pt x="206" y="301"/>
                  </a:lnTo>
                  <a:lnTo>
                    <a:pt x="209" y="341"/>
                  </a:lnTo>
                  <a:lnTo>
                    <a:pt x="212" y="359"/>
                  </a:lnTo>
                  <a:lnTo>
                    <a:pt x="214" y="338"/>
                  </a:lnTo>
                  <a:lnTo>
                    <a:pt x="216" y="320"/>
                  </a:lnTo>
                  <a:lnTo>
                    <a:pt x="220" y="342"/>
                  </a:lnTo>
                  <a:lnTo>
                    <a:pt x="222" y="393"/>
                  </a:lnTo>
                  <a:lnTo>
                    <a:pt x="225" y="428"/>
                  </a:lnTo>
                  <a:lnTo>
                    <a:pt x="227" y="426"/>
                  </a:lnTo>
                  <a:lnTo>
                    <a:pt x="230" y="411"/>
                  </a:lnTo>
                  <a:lnTo>
                    <a:pt x="233" y="410"/>
                  </a:lnTo>
                  <a:lnTo>
                    <a:pt x="236" y="425"/>
                  </a:lnTo>
                  <a:lnTo>
                    <a:pt x="238" y="443"/>
                  </a:lnTo>
                  <a:lnTo>
                    <a:pt x="240" y="455"/>
                  </a:lnTo>
                  <a:lnTo>
                    <a:pt x="244" y="465"/>
                  </a:lnTo>
                  <a:lnTo>
                    <a:pt x="246" y="483"/>
                  </a:lnTo>
                  <a:lnTo>
                    <a:pt x="249" y="511"/>
                  </a:lnTo>
                  <a:lnTo>
                    <a:pt x="251" y="536"/>
                  </a:lnTo>
                  <a:lnTo>
                    <a:pt x="253" y="548"/>
                  </a:lnTo>
                  <a:lnTo>
                    <a:pt x="257" y="543"/>
                  </a:lnTo>
                  <a:lnTo>
                    <a:pt x="259" y="543"/>
                  </a:lnTo>
                  <a:lnTo>
                    <a:pt x="262" y="572"/>
                  </a:lnTo>
                  <a:lnTo>
                    <a:pt x="264" y="626"/>
                  </a:lnTo>
                  <a:lnTo>
                    <a:pt x="268" y="669"/>
                  </a:lnTo>
                  <a:lnTo>
                    <a:pt x="270" y="682"/>
                  </a:lnTo>
                  <a:lnTo>
                    <a:pt x="272" y="686"/>
                  </a:lnTo>
                  <a:lnTo>
                    <a:pt x="275" y="718"/>
                  </a:lnTo>
                  <a:lnTo>
                    <a:pt x="277" y="776"/>
                  </a:lnTo>
                  <a:lnTo>
                    <a:pt x="281" y="825"/>
                  </a:lnTo>
                  <a:lnTo>
                    <a:pt x="283" y="838"/>
                  </a:lnTo>
                  <a:lnTo>
                    <a:pt x="286" y="832"/>
                  </a:lnTo>
                  <a:lnTo>
                    <a:pt x="288" y="838"/>
                  </a:lnTo>
                  <a:lnTo>
                    <a:pt x="291" y="858"/>
                  </a:lnTo>
                  <a:lnTo>
                    <a:pt x="294" y="875"/>
                  </a:lnTo>
                  <a:lnTo>
                    <a:pt x="296" y="880"/>
                  </a:lnTo>
                  <a:lnTo>
                    <a:pt x="299" y="878"/>
                  </a:lnTo>
                  <a:lnTo>
                    <a:pt x="301" y="871"/>
                  </a:lnTo>
                  <a:lnTo>
                    <a:pt x="305" y="850"/>
                  </a:lnTo>
                  <a:lnTo>
                    <a:pt x="307" y="820"/>
                  </a:lnTo>
                  <a:lnTo>
                    <a:pt x="309" y="793"/>
                  </a:lnTo>
                  <a:lnTo>
                    <a:pt x="312" y="772"/>
                  </a:lnTo>
                  <a:lnTo>
                    <a:pt x="315" y="741"/>
                  </a:lnTo>
                  <a:lnTo>
                    <a:pt x="318" y="686"/>
                  </a:lnTo>
                  <a:lnTo>
                    <a:pt x="320" y="631"/>
                  </a:lnTo>
                  <a:lnTo>
                    <a:pt x="322" y="595"/>
                  </a:lnTo>
                  <a:lnTo>
                    <a:pt x="325" y="562"/>
                  </a:lnTo>
                  <a:lnTo>
                    <a:pt x="328" y="499"/>
                  </a:lnTo>
                  <a:lnTo>
                    <a:pt x="331" y="415"/>
                  </a:lnTo>
                  <a:lnTo>
                    <a:pt x="333" y="352"/>
                  </a:lnTo>
                  <a:lnTo>
                    <a:pt x="336" y="331"/>
                  </a:lnTo>
                  <a:lnTo>
                    <a:pt x="339" y="314"/>
                  </a:lnTo>
                  <a:lnTo>
                    <a:pt x="341" y="258"/>
                  </a:lnTo>
                  <a:lnTo>
                    <a:pt x="344" y="181"/>
                  </a:lnTo>
                  <a:lnTo>
                    <a:pt x="346" y="132"/>
                  </a:lnTo>
                  <a:lnTo>
                    <a:pt x="349" y="123"/>
                  </a:lnTo>
                  <a:lnTo>
                    <a:pt x="352" y="112"/>
                  </a:lnTo>
                  <a:lnTo>
                    <a:pt x="355" y="70"/>
                  </a:lnTo>
                  <a:lnTo>
                    <a:pt x="357" y="19"/>
                  </a:lnTo>
                  <a:lnTo>
                    <a:pt x="359" y="0"/>
                  </a:lnTo>
                  <a:lnTo>
                    <a:pt x="363" y="10"/>
                  </a:lnTo>
                  <a:lnTo>
                    <a:pt x="365" y="18"/>
                  </a:lnTo>
                  <a:lnTo>
                    <a:pt x="368" y="13"/>
                  </a:lnTo>
                  <a:lnTo>
                    <a:pt x="370" y="17"/>
                  </a:lnTo>
                  <a:lnTo>
                    <a:pt x="372" y="32"/>
                  </a:lnTo>
                  <a:lnTo>
                    <a:pt x="376" y="33"/>
                  </a:lnTo>
                  <a:lnTo>
                    <a:pt x="378" y="15"/>
                  </a:lnTo>
                  <a:lnTo>
                    <a:pt x="381" y="10"/>
                  </a:lnTo>
                  <a:lnTo>
                    <a:pt x="383" y="51"/>
                  </a:lnTo>
                  <a:lnTo>
                    <a:pt x="387" y="111"/>
                  </a:lnTo>
                  <a:lnTo>
                    <a:pt x="389" y="142"/>
                  </a:lnTo>
                  <a:lnTo>
                    <a:pt x="391" y="134"/>
                  </a:lnTo>
                  <a:lnTo>
                    <a:pt x="394" y="126"/>
                  </a:lnTo>
                  <a:lnTo>
                    <a:pt x="396" y="152"/>
                  </a:lnTo>
                  <a:lnTo>
                    <a:pt x="400" y="186"/>
                  </a:lnTo>
                  <a:lnTo>
                    <a:pt x="402" y="198"/>
                  </a:lnTo>
                  <a:lnTo>
                    <a:pt x="405" y="192"/>
                  </a:lnTo>
                  <a:lnTo>
                    <a:pt x="407" y="206"/>
                  </a:lnTo>
                  <a:lnTo>
                    <a:pt x="411" y="248"/>
                  </a:lnTo>
                  <a:lnTo>
                    <a:pt x="413" y="292"/>
                  </a:lnTo>
                  <a:lnTo>
                    <a:pt x="415" y="313"/>
                  </a:lnTo>
                  <a:lnTo>
                    <a:pt x="418" y="319"/>
                  </a:lnTo>
                  <a:lnTo>
                    <a:pt x="420" y="335"/>
                  </a:lnTo>
                  <a:lnTo>
                    <a:pt x="424" y="368"/>
                  </a:lnTo>
                  <a:lnTo>
                    <a:pt x="426" y="402"/>
                  </a:lnTo>
                  <a:lnTo>
                    <a:pt x="428" y="429"/>
                  </a:lnTo>
                  <a:lnTo>
                    <a:pt x="431" y="449"/>
                  </a:lnTo>
                  <a:lnTo>
                    <a:pt x="434" y="469"/>
                  </a:lnTo>
                  <a:lnTo>
                    <a:pt x="437" y="490"/>
                  </a:lnTo>
                  <a:lnTo>
                    <a:pt x="439" y="521"/>
                  </a:lnTo>
                  <a:lnTo>
                    <a:pt x="441" y="559"/>
                  </a:lnTo>
                  <a:lnTo>
                    <a:pt x="445" y="596"/>
                  </a:lnTo>
                  <a:lnTo>
                    <a:pt x="447" y="622"/>
                  </a:lnTo>
                  <a:lnTo>
                    <a:pt x="450" y="642"/>
                  </a:lnTo>
                  <a:lnTo>
                    <a:pt x="452" y="666"/>
                  </a:lnTo>
                  <a:lnTo>
                    <a:pt x="455" y="693"/>
                  </a:lnTo>
                  <a:lnTo>
                    <a:pt x="458" y="709"/>
                  </a:lnTo>
                  <a:lnTo>
                    <a:pt x="460" y="715"/>
                  </a:lnTo>
                  <a:lnTo>
                    <a:pt x="463" y="726"/>
                  </a:lnTo>
                  <a:lnTo>
                    <a:pt x="465" y="746"/>
                  </a:lnTo>
                  <a:lnTo>
                    <a:pt x="469" y="752"/>
                  </a:lnTo>
                  <a:lnTo>
                    <a:pt x="471" y="728"/>
                  </a:lnTo>
                  <a:lnTo>
                    <a:pt x="474" y="696"/>
                  </a:lnTo>
                  <a:lnTo>
                    <a:pt x="476" y="693"/>
                  </a:lnTo>
                  <a:lnTo>
                    <a:pt x="478" y="714"/>
                  </a:lnTo>
                  <a:lnTo>
                    <a:pt x="482" y="709"/>
                  </a:lnTo>
                  <a:lnTo>
                    <a:pt x="484" y="649"/>
                  </a:lnTo>
                  <a:lnTo>
                    <a:pt x="487" y="568"/>
                  </a:lnTo>
                  <a:lnTo>
                    <a:pt x="489" y="525"/>
                  </a:lnTo>
                  <a:lnTo>
                    <a:pt x="493" y="518"/>
                  </a:lnTo>
                  <a:lnTo>
                    <a:pt x="495" y="500"/>
                  </a:lnTo>
                  <a:lnTo>
                    <a:pt x="497" y="442"/>
                  </a:lnTo>
                  <a:lnTo>
                    <a:pt x="500" y="366"/>
                  </a:lnTo>
                  <a:lnTo>
                    <a:pt x="502" y="317"/>
                  </a:lnTo>
                  <a:lnTo>
                    <a:pt x="506" y="296"/>
                  </a:lnTo>
                  <a:lnTo>
                    <a:pt x="508" y="272"/>
                  </a:lnTo>
                  <a:lnTo>
                    <a:pt x="510" y="232"/>
                  </a:lnTo>
                  <a:lnTo>
                    <a:pt x="513" y="194"/>
                  </a:lnTo>
                  <a:lnTo>
                    <a:pt x="516" y="172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05"/>
            <p:cNvSpPr>
              <a:spLocks/>
            </p:cNvSpPr>
            <p:nvPr/>
          </p:nvSpPr>
          <p:spPr bwMode="auto">
            <a:xfrm>
              <a:off x="2439" y="1761"/>
              <a:ext cx="257" cy="300"/>
            </a:xfrm>
            <a:custGeom>
              <a:avLst/>
              <a:gdLst>
                <a:gd name="T0" fmla="*/ 8 w 516"/>
                <a:gd name="T1" fmla="*/ 125 h 900"/>
                <a:gd name="T2" fmla="*/ 18 w 516"/>
                <a:gd name="T3" fmla="*/ 155 h 900"/>
                <a:gd name="T4" fmla="*/ 29 w 516"/>
                <a:gd name="T5" fmla="*/ 238 h 900"/>
                <a:gd name="T6" fmla="*/ 40 w 516"/>
                <a:gd name="T7" fmla="*/ 365 h 900"/>
                <a:gd name="T8" fmla="*/ 50 w 516"/>
                <a:gd name="T9" fmla="*/ 517 h 900"/>
                <a:gd name="T10" fmla="*/ 61 w 516"/>
                <a:gd name="T11" fmla="*/ 613 h 900"/>
                <a:gd name="T12" fmla="*/ 72 w 516"/>
                <a:gd name="T13" fmla="*/ 688 h 900"/>
                <a:gd name="T14" fmla="*/ 81 w 516"/>
                <a:gd name="T15" fmla="*/ 747 h 900"/>
                <a:gd name="T16" fmla="*/ 92 w 516"/>
                <a:gd name="T17" fmla="*/ 840 h 900"/>
                <a:gd name="T18" fmla="*/ 103 w 516"/>
                <a:gd name="T19" fmla="*/ 868 h 900"/>
                <a:gd name="T20" fmla="*/ 114 w 516"/>
                <a:gd name="T21" fmla="*/ 870 h 900"/>
                <a:gd name="T22" fmla="*/ 124 w 516"/>
                <a:gd name="T23" fmla="*/ 791 h 900"/>
                <a:gd name="T24" fmla="*/ 135 w 516"/>
                <a:gd name="T25" fmla="*/ 649 h 900"/>
                <a:gd name="T26" fmla="*/ 146 w 516"/>
                <a:gd name="T27" fmla="*/ 443 h 900"/>
                <a:gd name="T28" fmla="*/ 156 w 516"/>
                <a:gd name="T29" fmla="*/ 222 h 900"/>
                <a:gd name="T30" fmla="*/ 167 w 516"/>
                <a:gd name="T31" fmla="*/ 88 h 900"/>
                <a:gd name="T32" fmla="*/ 177 w 516"/>
                <a:gd name="T33" fmla="*/ 33 h 900"/>
                <a:gd name="T34" fmla="*/ 187 w 516"/>
                <a:gd name="T35" fmla="*/ 74 h 900"/>
                <a:gd name="T36" fmla="*/ 198 w 516"/>
                <a:gd name="T37" fmla="*/ 170 h 900"/>
                <a:gd name="T38" fmla="*/ 209 w 516"/>
                <a:gd name="T39" fmla="*/ 267 h 900"/>
                <a:gd name="T40" fmla="*/ 219 w 516"/>
                <a:gd name="T41" fmla="*/ 365 h 900"/>
                <a:gd name="T42" fmla="*/ 230 w 516"/>
                <a:gd name="T43" fmla="*/ 438 h 900"/>
                <a:gd name="T44" fmla="*/ 241 w 516"/>
                <a:gd name="T45" fmla="*/ 492 h 900"/>
                <a:gd name="T46" fmla="*/ 252 w 516"/>
                <a:gd name="T47" fmla="*/ 575 h 900"/>
                <a:gd name="T48" fmla="*/ 262 w 516"/>
                <a:gd name="T49" fmla="*/ 595 h 900"/>
                <a:gd name="T50" fmla="*/ 272 w 516"/>
                <a:gd name="T51" fmla="*/ 566 h 900"/>
                <a:gd name="T52" fmla="*/ 283 w 516"/>
                <a:gd name="T53" fmla="*/ 542 h 900"/>
                <a:gd name="T54" fmla="*/ 293 w 516"/>
                <a:gd name="T55" fmla="*/ 448 h 900"/>
                <a:gd name="T56" fmla="*/ 304 w 516"/>
                <a:gd name="T57" fmla="*/ 341 h 900"/>
                <a:gd name="T58" fmla="*/ 315 w 516"/>
                <a:gd name="T59" fmla="*/ 196 h 900"/>
                <a:gd name="T60" fmla="*/ 325 w 516"/>
                <a:gd name="T61" fmla="*/ 95 h 900"/>
                <a:gd name="T62" fmla="*/ 336 w 516"/>
                <a:gd name="T63" fmla="*/ 51 h 900"/>
                <a:gd name="T64" fmla="*/ 347 w 516"/>
                <a:gd name="T65" fmla="*/ 100 h 900"/>
                <a:gd name="T66" fmla="*/ 358 w 516"/>
                <a:gd name="T67" fmla="*/ 334 h 900"/>
                <a:gd name="T68" fmla="*/ 367 w 516"/>
                <a:gd name="T69" fmla="*/ 515 h 900"/>
                <a:gd name="T70" fmla="*/ 378 w 516"/>
                <a:gd name="T71" fmla="*/ 677 h 900"/>
                <a:gd name="T72" fmla="*/ 388 w 516"/>
                <a:gd name="T73" fmla="*/ 780 h 900"/>
                <a:gd name="T74" fmla="*/ 399 w 516"/>
                <a:gd name="T75" fmla="*/ 821 h 900"/>
                <a:gd name="T76" fmla="*/ 410 w 516"/>
                <a:gd name="T77" fmla="*/ 826 h 900"/>
                <a:gd name="T78" fmla="*/ 421 w 516"/>
                <a:gd name="T79" fmla="*/ 780 h 900"/>
                <a:gd name="T80" fmla="*/ 431 w 516"/>
                <a:gd name="T81" fmla="*/ 750 h 900"/>
                <a:gd name="T82" fmla="*/ 442 w 516"/>
                <a:gd name="T83" fmla="*/ 680 h 900"/>
                <a:gd name="T84" fmla="*/ 453 w 516"/>
                <a:gd name="T85" fmla="*/ 575 h 900"/>
                <a:gd name="T86" fmla="*/ 462 w 516"/>
                <a:gd name="T87" fmla="*/ 419 h 900"/>
                <a:gd name="T88" fmla="*/ 473 w 516"/>
                <a:gd name="T89" fmla="*/ 313 h 900"/>
                <a:gd name="T90" fmla="*/ 484 w 516"/>
                <a:gd name="T91" fmla="*/ 188 h 900"/>
                <a:gd name="T92" fmla="*/ 494 w 516"/>
                <a:gd name="T93" fmla="*/ 125 h 900"/>
                <a:gd name="T94" fmla="*/ 505 w 516"/>
                <a:gd name="T95" fmla="*/ 122 h 900"/>
                <a:gd name="T96" fmla="*/ 516 w 516"/>
                <a:gd name="T97" fmla="*/ 208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900">
                  <a:moveTo>
                    <a:pt x="0" y="171"/>
                  </a:moveTo>
                  <a:lnTo>
                    <a:pt x="3" y="157"/>
                  </a:lnTo>
                  <a:lnTo>
                    <a:pt x="5" y="139"/>
                  </a:lnTo>
                  <a:lnTo>
                    <a:pt x="8" y="125"/>
                  </a:lnTo>
                  <a:lnTo>
                    <a:pt x="10" y="127"/>
                  </a:lnTo>
                  <a:lnTo>
                    <a:pt x="14" y="141"/>
                  </a:lnTo>
                  <a:lnTo>
                    <a:pt x="16" y="151"/>
                  </a:lnTo>
                  <a:lnTo>
                    <a:pt x="18" y="155"/>
                  </a:lnTo>
                  <a:lnTo>
                    <a:pt x="21" y="161"/>
                  </a:lnTo>
                  <a:lnTo>
                    <a:pt x="24" y="178"/>
                  </a:lnTo>
                  <a:lnTo>
                    <a:pt x="27" y="205"/>
                  </a:lnTo>
                  <a:lnTo>
                    <a:pt x="29" y="238"/>
                  </a:lnTo>
                  <a:lnTo>
                    <a:pt x="31" y="281"/>
                  </a:lnTo>
                  <a:lnTo>
                    <a:pt x="34" y="327"/>
                  </a:lnTo>
                  <a:lnTo>
                    <a:pt x="37" y="356"/>
                  </a:lnTo>
                  <a:lnTo>
                    <a:pt x="40" y="365"/>
                  </a:lnTo>
                  <a:lnTo>
                    <a:pt x="42" y="377"/>
                  </a:lnTo>
                  <a:lnTo>
                    <a:pt x="44" y="413"/>
                  </a:lnTo>
                  <a:lnTo>
                    <a:pt x="48" y="469"/>
                  </a:lnTo>
                  <a:lnTo>
                    <a:pt x="50" y="517"/>
                  </a:lnTo>
                  <a:lnTo>
                    <a:pt x="53" y="538"/>
                  </a:lnTo>
                  <a:lnTo>
                    <a:pt x="55" y="548"/>
                  </a:lnTo>
                  <a:lnTo>
                    <a:pt x="58" y="572"/>
                  </a:lnTo>
                  <a:lnTo>
                    <a:pt x="61" y="613"/>
                  </a:lnTo>
                  <a:lnTo>
                    <a:pt x="64" y="653"/>
                  </a:lnTo>
                  <a:lnTo>
                    <a:pt x="66" y="672"/>
                  </a:lnTo>
                  <a:lnTo>
                    <a:pt x="68" y="678"/>
                  </a:lnTo>
                  <a:lnTo>
                    <a:pt x="72" y="688"/>
                  </a:lnTo>
                  <a:lnTo>
                    <a:pt x="74" y="708"/>
                  </a:lnTo>
                  <a:lnTo>
                    <a:pt x="77" y="728"/>
                  </a:lnTo>
                  <a:lnTo>
                    <a:pt x="79" y="738"/>
                  </a:lnTo>
                  <a:lnTo>
                    <a:pt x="81" y="747"/>
                  </a:lnTo>
                  <a:lnTo>
                    <a:pt x="85" y="769"/>
                  </a:lnTo>
                  <a:lnTo>
                    <a:pt x="87" y="803"/>
                  </a:lnTo>
                  <a:lnTo>
                    <a:pt x="90" y="834"/>
                  </a:lnTo>
                  <a:lnTo>
                    <a:pt x="92" y="840"/>
                  </a:lnTo>
                  <a:lnTo>
                    <a:pt x="96" y="830"/>
                  </a:lnTo>
                  <a:lnTo>
                    <a:pt x="98" y="826"/>
                  </a:lnTo>
                  <a:lnTo>
                    <a:pt x="100" y="844"/>
                  </a:lnTo>
                  <a:lnTo>
                    <a:pt x="103" y="868"/>
                  </a:lnTo>
                  <a:lnTo>
                    <a:pt x="105" y="877"/>
                  </a:lnTo>
                  <a:lnTo>
                    <a:pt x="109" y="868"/>
                  </a:lnTo>
                  <a:lnTo>
                    <a:pt x="111" y="863"/>
                  </a:lnTo>
                  <a:lnTo>
                    <a:pt x="114" y="870"/>
                  </a:lnTo>
                  <a:lnTo>
                    <a:pt x="116" y="874"/>
                  </a:lnTo>
                  <a:lnTo>
                    <a:pt x="119" y="854"/>
                  </a:lnTo>
                  <a:lnTo>
                    <a:pt x="122" y="821"/>
                  </a:lnTo>
                  <a:lnTo>
                    <a:pt x="124" y="791"/>
                  </a:lnTo>
                  <a:lnTo>
                    <a:pt x="127" y="769"/>
                  </a:lnTo>
                  <a:lnTo>
                    <a:pt x="129" y="741"/>
                  </a:lnTo>
                  <a:lnTo>
                    <a:pt x="133" y="699"/>
                  </a:lnTo>
                  <a:lnTo>
                    <a:pt x="135" y="649"/>
                  </a:lnTo>
                  <a:lnTo>
                    <a:pt x="137" y="604"/>
                  </a:lnTo>
                  <a:lnTo>
                    <a:pt x="140" y="557"/>
                  </a:lnTo>
                  <a:lnTo>
                    <a:pt x="143" y="501"/>
                  </a:lnTo>
                  <a:lnTo>
                    <a:pt x="146" y="443"/>
                  </a:lnTo>
                  <a:lnTo>
                    <a:pt x="148" y="395"/>
                  </a:lnTo>
                  <a:lnTo>
                    <a:pt x="150" y="345"/>
                  </a:lnTo>
                  <a:lnTo>
                    <a:pt x="153" y="284"/>
                  </a:lnTo>
                  <a:lnTo>
                    <a:pt x="156" y="222"/>
                  </a:lnTo>
                  <a:lnTo>
                    <a:pt x="159" y="187"/>
                  </a:lnTo>
                  <a:lnTo>
                    <a:pt x="161" y="170"/>
                  </a:lnTo>
                  <a:lnTo>
                    <a:pt x="164" y="142"/>
                  </a:lnTo>
                  <a:lnTo>
                    <a:pt x="167" y="88"/>
                  </a:lnTo>
                  <a:lnTo>
                    <a:pt x="169" y="39"/>
                  </a:lnTo>
                  <a:lnTo>
                    <a:pt x="172" y="28"/>
                  </a:lnTo>
                  <a:lnTo>
                    <a:pt x="174" y="41"/>
                  </a:lnTo>
                  <a:lnTo>
                    <a:pt x="177" y="33"/>
                  </a:lnTo>
                  <a:lnTo>
                    <a:pt x="180" y="5"/>
                  </a:lnTo>
                  <a:lnTo>
                    <a:pt x="183" y="0"/>
                  </a:lnTo>
                  <a:lnTo>
                    <a:pt x="185" y="37"/>
                  </a:lnTo>
                  <a:lnTo>
                    <a:pt x="187" y="74"/>
                  </a:lnTo>
                  <a:lnTo>
                    <a:pt x="191" y="74"/>
                  </a:lnTo>
                  <a:lnTo>
                    <a:pt x="193" y="65"/>
                  </a:lnTo>
                  <a:lnTo>
                    <a:pt x="196" y="100"/>
                  </a:lnTo>
                  <a:lnTo>
                    <a:pt x="198" y="170"/>
                  </a:lnTo>
                  <a:lnTo>
                    <a:pt x="200" y="217"/>
                  </a:lnTo>
                  <a:lnTo>
                    <a:pt x="204" y="216"/>
                  </a:lnTo>
                  <a:lnTo>
                    <a:pt x="206" y="217"/>
                  </a:lnTo>
                  <a:lnTo>
                    <a:pt x="209" y="267"/>
                  </a:lnTo>
                  <a:lnTo>
                    <a:pt x="211" y="334"/>
                  </a:lnTo>
                  <a:lnTo>
                    <a:pt x="215" y="359"/>
                  </a:lnTo>
                  <a:lnTo>
                    <a:pt x="217" y="350"/>
                  </a:lnTo>
                  <a:lnTo>
                    <a:pt x="219" y="365"/>
                  </a:lnTo>
                  <a:lnTo>
                    <a:pt x="222" y="419"/>
                  </a:lnTo>
                  <a:lnTo>
                    <a:pt x="224" y="457"/>
                  </a:lnTo>
                  <a:lnTo>
                    <a:pt x="228" y="448"/>
                  </a:lnTo>
                  <a:lnTo>
                    <a:pt x="230" y="438"/>
                  </a:lnTo>
                  <a:lnTo>
                    <a:pt x="233" y="480"/>
                  </a:lnTo>
                  <a:lnTo>
                    <a:pt x="235" y="539"/>
                  </a:lnTo>
                  <a:lnTo>
                    <a:pt x="238" y="542"/>
                  </a:lnTo>
                  <a:lnTo>
                    <a:pt x="241" y="492"/>
                  </a:lnTo>
                  <a:lnTo>
                    <a:pt x="243" y="474"/>
                  </a:lnTo>
                  <a:lnTo>
                    <a:pt x="246" y="526"/>
                  </a:lnTo>
                  <a:lnTo>
                    <a:pt x="248" y="585"/>
                  </a:lnTo>
                  <a:lnTo>
                    <a:pt x="252" y="575"/>
                  </a:lnTo>
                  <a:lnTo>
                    <a:pt x="254" y="522"/>
                  </a:lnTo>
                  <a:lnTo>
                    <a:pt x="256" y="514"/>
                  </a:lnTo>
                  <a:lnTo>
                    <a:pt x="259" y="562"/>
                  </a:lnTo>
                  <a:lnTo>
                    <a:pt x="262" y="595"/>
                  </a:lnTo>
                  <a:lnTo>
                    <a:pt x="265" y="567"/>
                  </a:lnTo>
                  <a:lnTo>
                    <a:pt x="267" y="524"/>
                  </a:lnTo>
                  <a:lnTo>
                    <a:pt x="269" y="528"/>
                  </a:lnTo>
                  <a:lnTo>
                    <a:pt x="272" y="566"/>
                  </a:lnTo>
                  <a:lnTo>
                    <a:pt x="275" y="579"/>
                  </a:lnTo>
                  <a:lnTo>
                    <a:pt x="278" y="554"/>
                  </a:lnTo>
                  <a:lnTo>
                    <a:pt x="280" y="535"/>
                  </a:lnTo>
                  <a:lnTo>
                    <a:pt x="283" y="542"/>
                  </a:lnTo>
                  <a:lnTo>
                    <a:pt x="286" y="543"/>
                  </a:lnTo>
                  <a:lnTo>
                    <a:pt x="288" y="510"/>
                  </a:lnTo>
                  <a:lnTo>
                    <a:pt x="291" y="468"/>
                  </a:lnTo>
                  <a:lnTo>
                    <a:pt x="293" y="448"/>
                  </a:lnTo>
                  <a:lnTo>
                    <a:pt x="296" y="441"/>
                  </a:lnTo>
                  <a:lnTo>
                    <a:pt x="299" y="415"/>
                  </a:lnTo>
                  <a:lnTo>
                    <a:pt x="302" y="372"/>
                  </a:lnTo>
                  <a:lnTo>
                    <a:pt x="304" y="341"/>
                  </a:lnTo>
                  <a:lnTo>
                    <a:pt x="306" y="325"/>
                  </a:lnTo>
                  <a:lnTo>
                    <a:pt x="310" y="294"/>
                  </a:lnTo>
                  <a:lnTo>
                    <a:pt x="312" y="242"/>
                  </a:lnTo>
                  <a:lnTo>
                    <a:pt x="315" y="196"/>
                  </a:lnTo>
                  <a:lnTo>
                    <a:pt x="317" y="175"/>
                  </a:lnTo>
                  <a:lnTo>
                    <a:pt x="319" y="160"/>
                  </a:lnTo>
                  <a:lnTo>
                    <a:pt x="323" y="127"/>
                  </a:lnTo>
                  <a:lnTo>
                    <a:pt x="325" y="95"/>
                  </a:lnTo>
                  <a:lnTo>
                    <a:pt x="328" y="86"/>
                  </a:lnTo>
                  <a:lnTo>
                    <a:pt x="330" y="88"/>
                  </a:lnTo>
                  <a:lnTo>
                    <a:pt x="334" y="73"/>
                  </a:lnTo>
                  <a:lnTo>
                    <a:pt x="336" y="51"/>
                  </a:lnTo>
                  <a:lnTo>
                    <a:pt x="338" y="65"/>
                  </a:lnTo>
                  <a:lnTo>
                    <a:pt x="341" y="109"/>
                  </a:lnTo>
                  <a:lnTo>
                    <a:pt x="343" y="127"/>
                  </a:lnTo>
                  <a:lnTo>
                    <a:pt x="347" y="100"/>
                  </a:lnTo>
                  <a:lnTo>
                    <a:pt x="349" y="93"/>
                  </a:lnTo>
                  <a:lnTo>
                    <a:pt x="352" y="165"/>
                  </a:lnTo>
                  <a:lnTo>
                    <a:pt x="354" y="276"/>
                  </a:lnTo>
                  <a:lnTo>
                    <a:pt x="358" y="334"/>
                  </a:lnTo>
                  <a:lnTo>
                    <a:pt x="360" y="323"/>
                  </a:lnTo>
                  <a:lnTo>
                    <a:pt x="362" y="335"/>
                  </a:lnTo>
                  <a:lnTo>
                    <a:pt x="365" y="418"/>
                  </a:lnTo>
                  <a:lnTo>
                    <a:pt x="367" y="515"/>
                  </a:lnTo>
                  <a:lnTo>
                    <a:pt x="371" y="547"/>
                  </a:lnTo>
                  <a:lnTo>
                    <a:pt x="373" y="538"/>
                  </a:lnTo>
                  <a:lnTo>
                    <a:pt x="375" y="577"/>
                  </a:lnTo>
                  <a:lnTo>
                    <a:pt x="378" y="677"/>
                  </a:lnTo>
                  <a:lnTo>
                    <a:pt x="381" y="754"/>
                  </a:lnTo>
                  <a:lnTo>
                    <a:pt x="384" y="756"/>
                  </a:lnTo>
                  <a:lnTo>
                    <a:pt x="386" y="741"/>
                  </a:lnTo>
                  <a:lnTo>
                    <a:pt x="388" y="780"/>
                  </a:lnTo>
                  <a:lnTo>
                    <a:pt x="391" y="848"/>
                  </a:lnTo>
                  <a:lnTo>
                    <a:pt x="394" y="867"/>
                  </a:lnTo>
                  <a:lnTo>
                    <a:pt x="397" y="833"/>
                  </a:lnTo>
                  <a:lnTo>
                    <a:pt x="399" y="821"/>
                  </a:lnTo>
                  <a:lnTo>
                    <a:pt x="402" y="863"/>
                  </a:lnTo>
                  <a:lnTo>
                    <a:pt x="405" y="900"/>
                  </a:lnTo>
                  <a:lnTo>
                    <a:pt x="408" y="876"/>
                  </a:lnTo>
                  <a:lnTo>
                    <a:pt x="410" y="826"/>
                  </a:lnTo>
                  <a:lnTo>
                    <a:pt x="412" y="819"/>
                  </a:lnTo>
                  <a:lnTo>
                    <a:pt x="415" y="844"/>
                  </a:lnTo>
                  <a:lnTo>
                    <a:pt x="418" y="837"/>
                  </a:lnTo>
                  <a:lnTo>
                    <a:pt x="421" y="780"/>
                  </a:lnTo>
                  <a:lnTo>
                    <a:pt x="423" y="741"/>
                  </a:lnTo>
                  <a:lnTo>
                    <a:pt x="425" y="757"/>
                  </a:lnTo>
                  <a:lnTo>
                    <a:pt x="429" y="780"/>
                  </a:lnTo>
                  <a:lnTo>
                    <a:pt x="431" y="750"/>
                  </a:lnTo>
                  <a:lnTo>
                    <a:pt x="434" y="682"/>
                  </a:lnTo>
                  <a:lnTo>
                    <a:pt x="436" y="651"/>
                  </a:lnTo>
                  <a:lnTo>
                    <a:pt x="438" y="671"/>
                  </a:lnTo>
                  <a:lnTo>
                    <a:pt x="442" y="680"/>
                  </a:lnTo>
                  <a:lnTo>
                    <a:pt x="444" y="636"/>
                  </a:lnTo>
                  <a:lnTo>
                    <a:pt x="447" y="581"/>
                  </a:lnTo>
                  <a:lnTo>
                    <a:pt x="449" y="567"/>
                  </a:lnTo>
                  <a:lnTo>
                    <a:pt x="453" y="575"/>
                  </a:lnTo>
                  <a:lnTo>
                    <a:pt x="455" y="551"/>
                  </a:lnTo>
                  <a:lnTo>
                    <a:pt x="458" y="487"/>
                  </a:lnTo>
                  <a:lnTo>
                    <a:pt x="460" y="432"/>
                  </a:lnTo>
                  <a:lnTo>
                    <a:pt x="462" y="419"/>
                  </a:lnTo>
                  <a:lnTo>
                    <a:pt x="466" y="419"/>
                  </a:lnTo>
                  <a:lnTo>
                    <a:pt x="468" y="395"/>
                  </a:lnTo>
                  <a:lnTo>
                    <a:pt x="471" y="349"/>
                  </a:lnTo>
                  <a:lnTo>
                    <a:pt x="473" y="313"/>
                  </a:lnTo>
                  <a:lnTo>
                    <a:pt x="477" y="289"/>
                  </a:lnTo>
                  <a:lnTo>
                    <a:pt x="479" y="261"/>
                  </a:lnTo>
                  <a:lnTo>
                    <a:pt x="481" y="222"/>
                  </a:lnTo>
                  <a:lnTo>
                    <a:pt x="484" y="188"/>
                  </a:lnTo>
                  <a:lnTo>
                    <a:pt x="487" y="168"/>
                  </a:lnTo>
                  <a:lnTo>
                    <a:pt x="490" y="155"/>
                  </a:lnTo>
                  <a:lnTo>
                    <a:pt x="492" y="138"/>
                  </a:lnTo>
                  <a:lnTo>
                    <a:pt x="494" y="125"/>
                  </a:lnTo>
                  <a:lnTo>
                    <a:pt x="497" y="120"/>
                  </a:lnTo>
                  <a:lnTo>
                    <a:pt x="500" y="118"/>
                  </a:lnTo>
                  <a:lnTo>
                    <a:pt x="503" y="114"/>
                  </a:lnTo>
                  <a:lnTo>
                    <a:pt x="505" y="122"/>
                  </a:lnTo>
                  <a:lnTo>
                    <a:pt x="508" y="145"/>
                  </a:lnTo>
                  <a:lnTo>
                    <a:pt x="511" y="173"/>
                  </a:lnTo>
                  <a:lnTo>
                    <a:pt x="513" y="191"/>
                  </a:lnTo>
                  <a:lnTo>
                    <a:pt x="516" y="208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06"/>
            <p:cNvSpPr>
              <a:spLocks/>
            </p:cNvSpPr>
            <p:nvPr/>
          </p:nvSpPr>
          <p:spPr bwMode="auto">
            <a:xfrm>
              <a:off x="2696" y="1738"/>
              <a:ext cx="258" cy="328"/>
            </a:xfrm>
            <a:custGeom>
              <a:avLst/>
              <a:gdLst>
                <a:gd name="T0" fmla="*/ 8 w 515"/>
                <a:gd name="T1" fmla="*/ 423 h 986"/>
                <a:gd name="T2" fmla="*/ 19 w 515"/>
                <a:gd name="T3" fmla="*/ 616 h 986"/>
                <a:gd name="T4" fmla="*/ 28 w 515"/>
                <a:gd name="T5" fmla="*/ 756 h 986"/>
                <a:gd name="T6" fmla="*/ 39 w 515"/>
                <a:gd name="T7" fmla="*/ 801 h 986"/>
                <a:gd name="T8" fmla="*/ 50 w 515"/>
                <a:gd name="T9" fmla="*/ 805 h 986"/>
                <a:gd name="T10" fmla="*/ 61 w 515"/>
                <a:gd name="T11" fmla="*/ 723 h 986"/>
                <a:gd name="T12" fmla="*/ 71 w 515"/>
                <a:gd name="T13" fmla="*/ 547 h 986"/>
                <a:gd name="T14" fmla="*/ 82 w 515"/>
                <a:gd name="T15" fmla="*/ 388 h 986"/>
                <a:gd name="T16" fmla="*/ 93 w 515"/>
                <a:gd name="T17" fmla="*/ 267 h 986"/>
                <a:gd name="T18" fmla="*/ 103 w 515"/>
                <a:gd name="T19" fmla="*/ 198 h 986"/>
                <a:gd name="T20" fmla="*/ 114 w 515"/>
                <a:gd name="T21" fmla="*/ 168 h 986"/>
                <a:gd name="T22" fmla="*/ 124 w 515"/>
                <a:gd name="T23" fmla="*/ 154 h 986"/>
                <a:gd name="T24" fmla="*/ 134 w 515"/>
                <a:gd name="T25" fmla="*/ 155 h 986"/>
                <a:gd name="T26" fmla="*/ 145 w 515"/>
                <a:gd name="T27" fmla="*/ 193 h 986"/>
                <a:gd name="T28" fmla="*/ 156 w 515"/>
                <a:gd name="T29" fmla="*/ 298 h 986"/>
                <a:gd name="T30" fmla="*/ 166 w 515"/>
                <a:gd name="T31" fmla="*/ 470 h 986"/>
                <a:gd name="T32" fmla="*/ 177 w 515"/>
                <a:gd name="T33" fmla="*/ 673 h 986"/>
                <a:gd name="T34" fmla="*/ 188 w 515"/>
                <a:gd name="T35" fmla="*/ 857 h 986"/>
                <a:gd name="T36" fmla="*/ 199 w 515"/>
                <a:gd name="T37" fmla="*/ 982 h 986"/>
                <a:gd name="T38" fmla="*/ 209 w 515"/>
                <a:gd name="T39" fmla="*/ 981 h 986"/>
                <a:gd name="T40" fmla="*/ 219 w 515"/>
                <a:gd name="T41" fmla="*/ 917 h 986"/>
                <a:gd name="T42" fmla="*/ 230 w 515"/>
                <a:gd name="T43" fmla="*/ 729 h 986"/>
                <a:gd name="T44" fmla="*/ 240 w 515"/>
                <a:gd name="T45" fmla="*/ 531 h 986"/>
                <a:gd name="T46" fmla="*/ 251 w 515"/>
                <a:gd name="T47" fmla="*/ 364 h 986"/>
                <a:gd name="T48" fmla="*/ 262 w 515"/>
                <a:gd name="T49" fmla="*/ 325 h 986"/>
                <a:gd name="T50" fmla="*/ 272 w 515"/>
                <a:gd name="T51" fmla="*/ 279 h 986"/>
                <a:gd name="T52" fmla="*/ 283 w 515"/>
                <a:gd name="T53" fmla="*/ 380 h 986"/>
                <a:gd name="T54" fmla="*/ 294 w 515"/>
                <a:gd name="T55" fmla="*/ 456 h 986"/>
                <a:gd name="T56" fmla="*/ 305 w 515"/>
                <a:gd name="T57" fmla="*/ 493 h 986"/>
                <a:gd name="T58" fmla="*/ 314 w 515"/>
                <a:gd name="T59" fmla="*/ 625 h 986"/>
                <a:gd name="T60" fmla="*/ 325 w 515"/>
                <a:gd name="T61" fmla="*/ 677 h 986"/>
                <a:gd name="T62" fmla="*/ 335 w 515"/>
                <a:gd name="T63" fmla="*/ 726 h 986"/>
                <a:gd name="T64" fmla="*/ 346 w 515"/>
                <a:gd name="T65" fmla="*/ 780 h 986"/>
                <a:gd name="T66" fmla="*/ 357 w 515"/>
                <a:gd name="T67" fmla="*/ 791 h 986"/>
                <a:gd name="T68" fmla="*/ 368 w 515"/>
                <a:gd name="T69" fmla="*/ 784 h 986"/>
                <a:gd name="T70" fmla="*/ 378 w 515"/>
                <a:gd name="T71" fmla="*/ 602 h 986"/>
                <a:gd name="T72" fmla="*/ 389 w 515"/>
                <a:gd name="T73" fmla="*/ 455 h 986"/>
                <a:gd name="T74" fmla="*/ 400 w 515"/>
                <a:gd name="T75" fmla="*/ 205 h 986"/>
                <a:gd name="T76" fmla="*/ 409 w 515"/>
                <a:gd name="T77" fmla="*/ 74 h 986"/>
                <a:gd name="T78" fmla="*/ 420 w 515"/>
                <a:gd name="T79" fmla="*/ 17 h 986"/>
                <a:gd name="T80" fmla="*/ 431 w 515"/>
                <a:gd name="T81" fmla="*/ 39 h 986"/>
                <a:gd name="T82" fmla="*/ 441 w 515"/>
                <a:gd name="T83" fmla="*/ 171 h 986"/>
                <a:gd name="T84" fmla="*/ 452 w 515"/>
                <a:gd name="T85" fmla="*/ 414 h 986"/>
                <a:gd name="T86" fmla="*/ 463 w 515"/>
                <a:gd name="T87" fmla="*/ 542 h 986"/>
                <a:gd name="T88" fmla="*/ 474 w 515"/>
                <a:gd name="T89" fmla="*/ 671 h 986"/>
                <a:gd name="T90" fmla="*/ 484 w 515"/>
                <a:gd name="T91" fmla="*/ 724 h 986"/>
                <a:gd name="T92" fmla="*/ 495 w 515"/>
                <a:gd name="T93" fmla="*/ 746 h 986"/>
                <a:gd name="T94" fmla="*/ 505 w 515"/>
                <a:gd name="T95" fmla="*/ 719 h 986"/>
                <a:gd name="T96" fmla="*/ 515 w 515"/>
                <a:gd name="T97" fmla="*/ 67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986">
                  <a:moveTo>
                    <a:pt x="0" y="277"/>
                  </a:moveTo>
                  <a:lnTo>
                    <a:pt x="2" y="320"/>
                  </a:lnTo>
                  <a:lnTo>
                    <a:pt x="5" y="377"/>
                  </a:lnTo>
                  <a:lnTo>
                    <a:pt x="8" y="423"/>
                  </a:lnTo>
                  <a:lnTo>
                    <a:pt x="11" y="448"/>
                  </a:lnTo>
                  <a:lnTo>
                    <a:pt x="13" y="482"/>
                  </a:lnTo>
                  <a:lnTo>
                    <a:pt x="15" y="546"/>
                  </a:lnTo>
                  <a:lnTo>
                    <a:pt x="19" y="616"/>
                  </a:lnTo>
                  <a:lnTo>
                    <a:pt x="21" y="658"/>
                  </a:lnTo>
                  <a:lnTo>
                    <a:pt x="24" y="673"/>
                  </a:lnTo>
                  <a:lnTo>
                    <a:pt x="26" y="700"/>
                  </a:lnTo>
                  <a:lnTo>
                    <a:pt x="28" y="756"/>
                  </a:lnTo>
                  <a:lnTo>
                    <a:pt x="32" y="810"/>
                  </a:lnTo>
                  <a:lnTo>
                    <a:pt x="34" y="823"/>
                  </a:lnTo>
                  <a:lnTo>
                    <a:pt x="37" y="807"/>
                  </a:lnTo>
                  <a:lnTo>
                    <a:pt x="39" y="801"/>
                  </a:lnTo>
                  <a:lnTo>
                    <a:pt x="43" y="821"/>
                  </a:lnTo>
                  <a:lnTo>
                    <a:pt x="45" y="840"/>
                  </a:lnTo>
                  <a:lnTo>
                    <a:pt x="47" y="833"/>
                  </a:lnTo>
                  <a:lnTo>
                    <a:pt x="50" y="805"/>
                  </a:lnTo>
                  <a:lnTo>
                    <a:pt x="52" y="779"/>
                  </a:lnTo>
                  <a:lnTo>
                    <a:pt x="56" y="765"/>
                  </a:lnTo>
                  <a:lnTo>
                    <a:pt x="58" y="750"/>
                  </a:lnTo>
                  <a:lnTo>
                    <a:pt x="61" y="723"/>
                  </a:lnTo>
                  <a:lnTo>
                    <a:pt x="63" y="681"/>
                  </a:lnTo>
                  <a:lnTo>
                    <a:pt x="66" y="632"/>
                  </a:lnTo>
                  <a:lnTo>
                    <a:pt x="69" y="586"/>
                  </a:lnTo>
                  <a:lnTo>
                    <a:pt x="71" y="547"/>
                  </a:lnTo>
                  <a:lnTo>
                    <a:pt x="74" y="510"/>
                  </a:lnTo>
                  <a:lnTo>
                    <a:pt x="76" y="469"/>
                  </a:lnTo>
                  <a:lnTo>
                    <a:pt x="80" y="423"/>
                  </a:lnTo>
                  <a:lnTo>
                    <a:pt x="82" y="388"/>
                  </a:lnTo>
                  <a:lnTo>
                    <a:pt x="84" y="374"/>
                  </a:lnTo>
                  <a:lnTo>
                    <a:pt x="87" y="363"/>
                  </a:lnTo>
                  <a:lnTo>
                    <a:pt x="90" y="327"/>
                  </a:lnTo>
                  <a:lnTo>
                    <a:pt x="93" y="267"/>
                  </a:lnTo>
                  <a:lnTo>
                    <a:pt x="95" y="219"/>
                  </a:lnTo>
                  <a:lnTo>
                    <a:pt x="97" y="205"/>
                  </a:lnTo>
                  <a:lnTo>
                    <a:pt x="100" y="207"/>
                  </a:lnTo>
                  <a:lnTo>
                    <a:pt x="103" y="198"/>
                  </a:lnTo>
                  <a:lnTo>
                    <a:pt x="106" y="175"/>
                  </a:lnTo>
                  <a:lnTo>
                    <a:pt x="108" y="161"/>
                  </a:lnTo>
                  <a:lnTo>
                    <a:pt x="111" y="166"/>
                  </a:lnTo>
                  <a:lnTo>
                    <a:pt x="114" y="168"/>
                  </a:lnTo>
                  <a:lnTo>
                    <a:pt x="116" y="154"/>
                  </a:lnTo>
                  <a:lnTo>
                    <a:pt x="119" y="139"/>
                  </a:lnTo>
                  <a:lnTo>
                    <a:pt x="121" y="143"/>
                  </a:lnTo>
                  <a:lnTo>
                    <a:pt x="124" y="154"/>
                  </a:lnTo>
                  <a:lnTo>
                    <a:pt x="127" y="143"/>
                  </a:lnTo>
                  <a:lnTo>
                    <a:pt x="130" y="122"/>
                  </a:lnTo>
                  <a:lnTo>
                    <a:pt x="132" y="123"/>
                  </a:lnTo>
                  <a:lnTo>
                    <a:pt x="134" y="155"/>
                  </a:lnTo>
                  <a:lnTo>
                    <a:pt x="138" y="187"/>
                  </a:lnTo>
                  <a:lnTo>
                    <a:pt x="140" y="191"/>
                  </a:lnTo>
                  <a:lnTo>
                    <a:pt x="143" y="182"/>
                  </a:lnTo>
                  <a:lnTo>
                    <a:pt x="145" y="193"/>
                  </a:lnTo>
                  <a:lnTo>
                    <a:pt x="147" y="224"/>
                  </a:lnTo>
                  <a:lnTo>
                    <a:pt x="151" y="252"/>
                  </a:lnTo>
                  <a:lnTo>
                    <a:pt x="153" y="268"/>
                  </a:lnTo>
                  <a:lnTo>
                    <a:pt x="156" y="298"/>
                  </a:lnTo>
                  <a:lnTo>
                    <a:pt x="158" y="349"/>
                  </a:lnTo>
                  <a:lnTo>
                    <a:pt x="162" y="404"/>
                  </a:lnTo>
                  <a:lnTo>
                    <a:pt x="164" y="441"/>
                  </a:lnTo>
                  <a:lnTo>
                    <a:pt x="166" y="470"/>
                  </a:lnTo>
                  <a:lnTo>
                    <a:pt x="169" y="519"/>
                  </a:lnTo>
                  <a:lnTo>
                    <a:pt x="171" y="581"/>
                  </a:lnTo>
                  <a:lnTo>
                    <a:pt x="175" y="635"/>
                  </a:lnTo>
                  <a:lnTo>
                    <a:pt x="177" y="673"/>
                  </a:lnTo>
                  <a:lnTo>
                    <a:pt x="180" y="715"/>
                  </a:lnTo>
                  <a:lnTo>
                    <a:pt x="182" y="771"/>
                  </a:lnTo>
                  <a:lnTo>
                    <a:pt x="186" y="824"/>
                  </a:lnTo>
                  <a:lnTo>
                    <a:pt x="188" y="857"/>
                  </a:lnTo>
                  <a:lnTo>
                    <a:pt x="190" y="883"/>
                  </a:lnTo>
                  <a:lnTo>
                    <a:pt x="193" y="917"/>
                  </a:lnTo>
                  <a:lnTo>
                    <a:pt x="195" y="958"/>
                  </a:lnTo>
                  <a:lnTo>
                    <a:pt x="199" y="982"/>
                  </a:lnTo>
                  <a:lnTo>
                    <a:pt x="201" y="986"/>
                  </a:lnTo>
                  <a:lnTo>
                    <a:pt x="203" y="983"/>
                  </a:lnTo>
                  <a:lnTo>
                    <a:pt x="206" y="986"/>
                  </a:lnTo>
                  <a:lnTo>
                    <a:pt x="209" y="981"/>
                  </a:lnTo>
                  <a:lnTo>
                    <a:pt x="212" y="960"/>
                  </a:lnTo>
                  <a:lnTo>
                    <a:pt x="214" y="941"/>
                  </a:lnTo>
                  <a:lnTo>
                    <a:pt x="216" y="934"/>
                  </a:lnTo>
                  <a:lnTo>
                    <a:pt x="219" y="917"/>
                  </a:lnTo>
                  <a:lnTo>
                    <a:pt x="222" y="872"/>
                  </a:lnTo>
                  <a:lnTo>
                    <a:pt x="225" y="810"/>
                  </a:lnTo>
                  <a:lnTo>
                    <a:pt x="227" y="759"/>
                  </a:lnTo>
                  <a:lnTo>
                    <a:pt x="230" y="729"/>
                  </a:lnTo>
                  <a:lnTo>
                    <a:pt x="233" y="694"/>
                  </a:lnTo>
                  <a:lnTo>
                    <a:pt x="236" y="632"/>
                  </a:lnTo>
                  <a:lnTo>
                    <a:pt x="238" y="568"/>
                  </a:lnTo>
                  <a:lnTo>
                    <a:pt x="240" y="531"/>
                  </a:lnTo>
                  <a:lnTo>
                    <a:pt x="243" y="510"/>
                  </a:lnTo>
                  <a:lnTo>
                    <a:pt x="246" y="471"/>
                  </a:lnTo>
                  <a:lnTo>
                    <a:pt x="249" y="414"/>
                  </a:lnTo>
                  <a:lnTo>
                    <a:pt x="251" y="364"/>
                  </a:lnTo>
                  <a:lnTo>
                    <a:pt x="253" y="346"/>
                  </a:lnTo>
                  <a:lnTo>
                    <a:pt x="257" y="346"/>
                  </a:lnTo>
                  <a:lnTo>
                    <a:pt x="259" y="340"/>
                  </a:lnTo>
                  <a:lnTo>
                    <a:pt x="262" y="325"/>
                  </a:lnTo>
                  <a:lnTo>
                    <a:pt x="264" y="316"/>
                  </a:lnTo>
                  <a:lnTo>
                    <a:pt x="266" y="309"/>
                  </a:lnTo>
                  <a:lnTo>
                    <a:pt x="270" y="294"/>
                  </a:lnTo>
                  <a:lnTo>
                    <a:pt x="272" y="279"/>
                  </a:lnTo>
                  <a:lnTo>
                    <a:pt x="275" y="290"/>
                  </a:lnTo>
                  <a:lnTo>
                    <a:pt x="277" y="331"/>
                  </a:lnTo>
                  <a:lnTo>
                    <a:pt x="281" y="371"/>
                  </a:lnTo>
                  <a:lnTo>
                    <a:pt x="283" y="380"/>
                  </a:lnTo>
                  <a:lnTo>
                    <a:pt x="286" y="371"/>
                  </a:lnTo>
                  <a:lnTo>
                    <a:pt x="288" y="378"/>
                  </a:lnTo>
                  <a:lnTo>
                    <a:pt x="290" y="414"/>
                  </a:lnTo>
                  <a:lnTo>
                    <a:pt x="294" y="456"/>
                  </a:lnTo>
                  <a:lnTo>
                    <a:pt x="296" y="483"/>
                  </a:lnTo>
                  <a:lnTo>
                    <a:pt x="299" y="488"/>
                  </a:lnTo>
                  <a:lnTo>
                    <a:pt x="301" y="487"/>
                  </a:lnTo>
                  <a:lnTo>
                    <a:pt x="305" y="493"/>
                  </a:lnTo>
                  <a:lnTo>
                    <a:pt x="307" y="520"/>
                  </a:lnTo>
                  <a:lnTo>
                    <a:pt x="309" y="567"/>
                  </a:lnTo>
                  <a:lnTo>
                    <a:pt x="312" y="613"/>
                  </a:lnTo>
                  <a:lnTo>
                    <a:pt x="314" y="625"/>
                  </a:lnTo>
                  <a:lnTo>
                    <a:pt x="318" y="604"/>
                  </a:lnTo>
                  <a:lnTo>
                    <a:pt x="320" y="590"/>
                  </a:lnTo>
                  <a:lnTo>
                    <a:pt x="322" y="620"/>
                  </a:lnTo>
                  <a:lnTo>
                    <a:pt x="325" y="677"/>
                  </a:lnTo>
                  <a:lnTo>
                    <a:pt x="328" y="711"/>
                  </a:lnTo>
                  <a:lnTo>
                    <a:pt x="331" y="706"/>
                  </a:lnTo>
                  <a:lnTo>
                    <a:pt x="333" y="699"/>
                  </a:lnTo>
                  <a:lnTo>
                    <a:pt x="335" y="726"/>
                  </a:lnTo>
                  <a:lnTo>
                    <a:pt x="338" y="769"/>
                  </a:lnTo>
                  <a:lnTo>
                    <a:pt x="341" y="789"/>
                  </a:lnTo>
                  <a:lnTo>
                    <a:pt x="344" y="782"/>
                  </a:lnTo>
                  <a:lnTo>
                    <a:pt x="346" y="780"/>
                  </a:lnTo>
                  <a:lnTo>
                    <a:pt x="349" y="806"/>
                  </a:lnTo>
                  <a:lnTo>
                    <a:pt x="352" y="833"/>
                  </a:lnTo>
                  <a:lnTo>
                    <a:pt x="355" y="824"/>
                  </a:lnTo>
                  <a:lnTo>
                    <a:pt x="357" y="791"/>
                  </a:lnTo>
                  <a:lnTo>
                    <a:pt x="359" y="768"/>
                  </a:lnTo>
                  <a:lnTo>
                    <a:pt x="362" y="773"/>
                  </a:lnTo>
                  <a:lnTo>
                    <a:pt x="365" y="787"/>
                  </a:lnTo>
                  <a:lnTo>
                    <a:pt x="368" y="784"/>
                  </a:lnTo>
                  <a:lnTo>
                    <a:pt x="370" y="760"/>
                  </a:lnTo>
                  <a:lnTo>
                    <a:pt x="372" y="719"/>
                  </a:lnTo>
                  <a:lnTo>
                    <a:pt x="376" y="664"/>
                  </a:lnTo>
                  <a:lnTo>
                    <a:pt x="378" y="602"/>
                  </a:lnTo>
                  <a:lnTo>
                    <a:pt x="381" y="552"/>
                  </a:lnTo>
                  <a:lnTo>
                    <a:pt x="383" y="523"/>
                  </a:lnTo>
                  <a:lnTo>
                    <a:pt x="385" y="498"/>
                  </a:lnTo>
                  <a:lnTo>
                    <a:pt x="389" y="455"/>
                  </a:lnTo>
                  <a:lnTo>
                    <a:pt x="391" y="386"/>
                  </a:lnTo>
                  <a:lnTo>
                    <a:pt x="394" y="314"/>
                  </a:lnTo>
                  <a:lnTo>
                    <a:pt x="396" y="254"/>
                  </a:lnTo>
                  <a:lnTo>
                    <a:pt x="400" y="205"/>
                  </a:lnTo>
                  <a:lnTo>
                    <a:pt x="402" y="159"/>
                  </a:lnTo>
                  <a:lnTo>
                    <a:pt x="405" y="123"/>
                  </a:lnTo>
                  <a:lnTo>
                    <a:pt x="407" y="100"/>
                  </a:lnTo>
                  <a:lnTo>
                    <a:pt x="409" y="74"/>
                  </a:lnTo>
                  <a:lnTo>
                    <a:pt x="413" y="40"/>
                  </a:lnTo>
                  <a:lnTo>
                    <a:pt x="415" y="7"/>
                  </a:lnTo>
                  <a:lnTo>
                    <a:pt x="418" y="0"/>
                  </a:lnTo>
                  <a:lnTo>
                    <a:pt x="420" y="17"/>
                  </a:lnTo>
                  <a:lnTo>
                    <a:pt x="424" y="30"/>
                  </a:lnTo>
                  <a:lnTo>
                    <a:pt x="426" y="22"/>
                  </a:lnTo>
                  <a:lnTo>
                    <a:pt x="428" y="16"/>
                  </a:lnTo>
                  <a:lnTo>
                    <a:pt x="431" y="39"/>
                  </a:lnTo>
                  <a:lnTo>
                    <a:pt x="433" y="85"/>
                  </a:lnTo>
                  <a:lnTo>
                    <a:pt x="437" y="123"/>
                  </a:lnTo>
                  <a:lnTo>
                    <a:pt x="439" y="145"/>
                  </a:lnTo>
                  <a:lnTo>
                    <a:pt x="441" y="171"/>
                  </a:lnTo>
                  <a:lnTo>
                    <a:pt x="444" y="226"/>
                  </a:lnTo>
                  <a:lnTo>
                    <a:pt x="447" y="303"/>
                  </a:lnTo>
                  <a:lnTo>
                    <a:pt x="450" y="371"/>
                  </a:lnTo>
                  <a:lnTo>
                    <a:pt x="452" y="414"/>
                  </a:lnTo>
                  <a:lnTo>
                    <a:pt x="455" y="442"/>
                  </a:lnTo>
                  <a:lnTo>
                    <a:pt x="457" y="470"/>
                  </a:lnTo>
                  <a:lnTo>
                    <a:pt x="460" y="503"/>
                  </a:lnTo>
                  <a:lnTo>
                    <a:pt x="463" y="542"/>
                  </a:lnTo>
                  <a:lnTo>
                    <a:pt x="465" y="581"/>
                  </a:lnTo>
                  <a:lnTo>
                    <a:pt x="468" y="620"/>
                  </a:lnTo>
                  <a:lnTo>
                    <a:pt x="471" y="650"/>
                  </a:lnTo>
                  <a:lnTo>
                    <a:pt x="474" y="671"/>
                  </a:lnTo>
                  <a:lnTo>
                    <a:pt x="476" y="685"/>
                  </a:lnTo>
                  <a:lnTo>
                    <a:pt x="478" y="699"/>
                  </a:lnTo>
                  <a:lnTo>
                    <a:pt x="481" y="713"/>
                  </a:lnTo>
                  <a:lnTo>
                    <a:pt x="484" y="724"/>
                  </a:lnTo>
                  <a:lnTo>
                    <a:pt x="487" y="729"/>
                  </a:lnTo>
                  <a:lnTo>
                    <a:pt x="489" y="733"/>
                  </a:lnTo>
                  <a:lnTo>
                    <a:pt x="491" y="738"/>
                  </a:lnTo>
                  <a:lnTo>
                    <a:pt x="495" y="746"/>
                  </a:lnTo>
                  <a:lnTo>
                    <a:pt x="497" y="750"/>
                  </a:lnTo>
                  <a:lnTo>
                    <a:pt x="500" y="746"/>
                  </a:lnTo>
                  <a:lnTo>
                    <a:pt x="502" y="736"/>
                  </a:lnTo>
                  <a:lnTo>
                    <a:pt x="505" y="719"/>
                  </a:lnTo>
                  <a:lnTo>
                    <a:pt x="508" y="705"/>
                  </a:lnTo>
                  <a:lnTo>
                    <a:pt x="510" y="697"/>
                  </a:lnTo>
                  <a:lnTo>
                    <a:pt x="513" y="688"/>
                  </a:lnTo>
                  <a:lnTo>
                    <a:pt x="515" y="676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07"/>
            <p:cNvSpPr>
              <a:spLocks/>
            </p:cNvSpPr>
            <p:nvPr/>
          </p:nvSpPr>
          <p:spPr bwMode="auto">
            <a:xfrm>
              <a:off x="2954" y="1754"/>
              <a:ext cx="258" cy="334"/>
            </a:xfrm>
            <a:custGeom>
              <a:avLst/>
              <a:gdLst>
                <a:gd name="T0" fmla="*/ 9 w 517"/>
                <a:gd name="T1" fmla="*/ 605 h 1003"/>
                <a:gd name="T2" fmla="*/ 19 w 517"/>
                <a:gd name="T3" fmla="*/ 453 h 1003"/>
                <a:gd name="T4" fmla="*/ 30 w 517"/>
                <a:gd name="T5" fmla="*/ 372 h 1003"/>
                <a:gd name="T6" fmla="*/ 41 w 517"/>
                <a:gd name="T7" fmla="*/ 277 h 1003"/>
                <a:gd name="T8" fmla="*/ 51 w 517"/>
                <a:gd name="T9" fmla="*/ 182 h 1003"/>
                <a:gd name="T10" fmla="*/ 62 w 517"/>
                <a:gd name="T11" fmla="*/ 159 h 1003"/>
                <a:gd name="T12" fmla="*/ 72 w 517"/>
                <a:gd name="T13" fmla="*/ 245 h 1003"/>
                <a:gd name="T14" fmla="*/ 82 w 517"/>
                <a:gd name="T15" fmla="*/ 412 h 1003"/>
                <a:gd name="T16" fmla="*/ 93 w 517"/>
                <a:gd name="T17" fmla="*/ 652 h 1003"/>
                <a:gd name="T18" fmla="*/ 104 w 517"/>
                <a:gd name="T19" fmla="*/ 858 h 1003"/>
                <a:gd name="T20" fmla="*/ 114 w 517"/>
                <a:gd name="T21" fmla="*/ 989 h 1003"/>
                <a:gd name="T22" fmla="*/ 125 w 517"/>
                <a:gd name="T23" fmla="*/ 988 h 1003"/>
                <a:gd name="T24" fmla="*/ 136 w 517"/>
                <a:gd name="T25" fmla="*/ 923 h 1003"/>
                <a:gd name="T26" fmla="*/ 147 w 517"/>
                <a:gd name="T27" fmla="*/ 735 h 1003"/>
                <a:gd name="T28" fmla="*/ 157 w 517"/>
                <a:gd name="T29" fmla="*/ 550 h 1003"/>
                <a:gd name="T30" fmla="*/ 167 w 517"/>
                <a:gd name="T31" fmla="*/ 379 h 1003"/>
                <a:gd name="T32" fmla="*/ 178 w 517"/>
                <a:gd name="T33" fmla="*/ 269 h 1003"/>
                <a:gd name="T34" fmla="*/ 188 w 517"/>
                <a:gd name="T35" fmla="*/ 195 h 1003"/>
                <a:gd name="T36" fmla="*/ 199 w 517"/>
                <a:gd name="T37" fmla="*/ 168 h 1003"/>
                <a:gd name="T38" fmla="*/ 210 w 517"/>
                <a:gd name="T39" fmla="*/ 214 h 1003"/>
                <a:gd name="T40" fmla="*/ 220 w 517"/>
                <a:gd name="T41" fmla="*/ 182 h 1003"/>
                <a:gd name="T42" fmla="*/ 231 w 517"/>
                <a:gd name="T43" fmla="*/ 241 h 1003"/>
                <a:gd name="T44" fmla="*/ 242 w 517"/>
                <a:gd name="T45" fmla="*/ 377 h 1003"/>
                <a:gd name="T46" fmla="*/ 253 w 517"/>
                <a:gd name="T47" fmla="*/ 561 h 1003"/>
                <a:gd name="T48" fmla="*/ 262 w 517"/>
                <a:gd name="T49" fmla="*/ 642 h 1003"/>
                <a:gd name="T50" fmla="*/ 273 w 517"/>
                <a:gd name="T51" fmla="*/ 683 h 1003"/>
                <a:gd name="T52" fmla="*/ 284 w 517"/>
                <a:gd name="T53" fmla="*/ 638 h 1003"/>
                <a:gd name="T54" fmla="*/ 294 w 517"/>
                <a:gd name="T55" fmla="*/ 524 h 1003"/>
                <a:gd name="T56" fmla="*/ 305 w 517"/>
                <a:gd name="T57" fmla="*/ 333 h 1003"/>
                <a:gd name="T58" fmla="*/ 316 w 517"/>
                <a:gd name="T59" fmla="*/ 117 h 1003"/>
                <a:gd name="T60" fmla="*/ 326 w 517"/>
                <a:gd name="T61" fmla="*/ 3 h 1003"/>
                <a:gd name="T62" fmla="*/ 337 w 517"/>
                <a:gd name="T63" fmla="*/ 35 h 1003"/>
                <a:gd name="T64" fmla="*/ 348 w 517"/>
                <a:gd name="T65" fmla="*/ 121 h 1003"/>
                <a:gd name="T66" fmla="*/ 357 w 517"/>
                <a:gd name="T67" fmla="*/ 289 h 1003"/>
                <a:gd name="T68" fmla="*/ 368 w 517"/>
                <a:gd name="T69" fmla="*/ 527 h 1003"/>
                <a:gd name="T70" fmla="*/ 379 w 517"/>
                <a:gd name="T71" fmla="*/ 658 h 1003"/>
                <a:gd name="T72" fmla="*/ 389 w 517"/>
                <a:gd name="T73" fmla="*/ 789 h 1003"/>
                <a:gd name="T74" fmla="*/ 400 w 517"/>
                <a:gd name="T75" fmla="*/ 849 h 1003"/>
                <a:gd name="T76" fmla="*/ 411 w 517"/>
                <a:gd name="T77" fmla="*/ 855 h 1003"/>
                <a:gd name="T78" fmla="*/ 422 w 517"/>
                <a:gd name="T79" fmla="*/ 827 h 1003"/>
                <a:gd name="T80" fmla="*/ 432 w 517"/>
                <a:gd name="T81" fmla="*/ 753 h 1003"/>
                <a:gd name="T82" fmla="*/ 443 w 517"/>
                <a:gd name="T83" fmla="*/ 633 h 1003"/>
                <a:gd name="T84" fmla="*/ 453 w 517"/>
                <a:gd name="T85" fmla="*/ 538 h 1003"/>
                <a:gd name="T86" fmla="*/ 463 w 517"/>
                <a:gd name="T87" fmla="*/ 399 h 1003"/>
                <a:gd name="T88" fmla="*/ 474 w 517"/>
                <a:gd name="T89" fmla="*/ 214 h 1003"/>
                <a:gd name="T90" fmla="*/ 485 w 517"/>
                <a:gd name="T91" fmla="*/ 154 h 1003"/>
                <a:gd name="T92" fmla="*/ 495 w 517"/>
                <a:gd name="T93" fmla="*/ 256 h 1003"/>
                <a:gd name="T94" fmla="*/ 506 w 517"/>
                <a:gd name="T95" fmla="*/ 385 h 1003"/>
                <a:gd name="T96" fmla="*/ 517 w 517"/>
                <a:gd name="T97" fmla="*/ 605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1003">
                  <a:moveTo>
                    <a:pt x="0" y="628"/>
                  </a:moveTo>
                  <a:lnTo>
                    <a:pt x="4" y="614"/>
                  </a:lnTo>
                  <a:lnTo>
                    <a:pt x="6" y="607"/>
                  </a:lnTo>
                  <a:lnTo>
                    <a:pt x="9" y="605"/>
                  </a:lnTo>
                  <a:lnTo>
                    <a:pt x="11" y="584"/>
                  </a:lnTo>
                  <a:lnTo>
                    <a:pt x="15" y="535"/>
                  </a:lnTo>
                  <a:lnTo>
                    <a:pt x="17" y="480"/>
                  </a:lnTo>
                  <a:lnTo>
                    <a:pt x="19" y="453"/>
                  </a:lnTo>
                  <a:lnTo>
                    <a:pt x="22" y="460"/>
                  </a:lnTo>
                  <a:lnTo>
                    <a:pt x="24" y="466"/>
                  </a:lnTo>
                  <a:lnTo>
                    <a:pt x="28" y="432"/>
                  </a:lnTo>
                  <a:lnTo>
                    <a:pt x="30" y="372"/>
                  </a:lnTo>
                  <a:lnTo>
                    <a:pt x="32" y="326"/>
                  </a:lnTo>
                  <a:lnTo>
                    <a:pt x="35" y="310"/>
                  </a:lnTo>
                  <a:lnTo>
                    <a:pt x="38" y="302"/>
                  </a:lnTo>
                  <a:lnTo>
                    <a:pt x="41" y="277"/>
                  </a:lnTo>
                  <a:lnTo>
                    <a:pt x="43" y="236"/>
                  </a:lnTo>
                  <a:lnTo>
                    <a:pt x="45" y="205"/>
                  </a:lnTo>
                  <a:lnTo>
                    <a:pt x="48" y="191"/>
                  </a:lnTo>
                  <a:lnTo>
                    <a:pt x="51" y="182"/>
                  </a:lnTo>
                  <a:lnTo>
                    <a:pt x="54" y="168"/>
                  </a:lnTo>
                  <a:lnTo>
                    <a:pt x="56" y="158"/>
                  </a:lnTo>
                  <a:lnTo>
                    <a:pt x="59" y="157"/>
                  </a:lnTo>
                  <a:lnTo>
                    <a:pt x="62" y="159"/>
                  </a:lnTo>
                  <a:lnTo>
                    <a:pt x="65" y="162"/>
                  </a:lnTo>
                  <a:lnTo>
                    <a:pt x="67" y="173"/>
                  </a:lnTo>
                  <a:lnTo>
                    <a:pt x="69" y="203"/>
                  </a:lnTo>
                  <a:lnTo>
                    <a:pt x="72" y="245"/>
                  </a:lnTo>
                  <a:lnTo>
                    <a:pt x="75" y="286"/>
                  </a:lnTo>
                  <a:lnTo>
                    <a:pt x="78" y="320"/>
                  </a:lnTo>
                  <a:lnTo>
                    <a:pt x="80" y="360"/>
                  </a:lnTo>
                  <a:lnTo>
                    <a:pt x="82" y="412"/>
                  </a:lnTo>
                  <a:lnTo>
                    <a:pt x="86" y="471"/>
                  </a:lnTo>
                  <a:lnTo>
                    <a:pt x="88" y="528"/>
                  </a:lnTo>
                  <a:lnTo>
                    <a:pt x="91" y="588"/>
                  </a:lnTo>
                  <a:lnTo>
                    <a:pt x="93" y="652"/>
                  </a:lnTo>
                  <a:lnTo>
                    <a:pt x="95" y="712"/>
                  </a:lnTo>
                  <a:lnTo>
                    <a:pt x="99" y="761"/>
                  </a:lnTo>
                  <a:lnTo>
                    <a:pt x="101" y="804"/>
                  </a:lnTo>
                  <a:lnTo>
                    <a:pt x="104" y="858"/>
                  </a:lnTo>
                  <a:lnTo>
                    <a:pt x="106" y="919"/>
                  </a:lnTo>
                  <a:lnTo>
                    <a:pt x="110" y="967"/>
                  </a:lnTo>
                  <a:lnTo>
                    <a:pt x="112" y="988"/>
                  </a:lnTo>
                  <a:lnTo>
                    <a:pt x="114" y="989"/>
                  </a:lnTo>
                  <a:lnTo>
                    <a:pt x="117" y="993"/>
                  </a:lnTo>
                  <a:lnTo>
                    <a:pt x="119" y="1002"/>
                  </a:lnTo>
                  <a:lnTo>
                    <a:pt x="123" y="1003"/>
                  </a:lnTo>
                  <a:lnTo>
                    <a:pt x="125" y="988"/>
                  </a:lnTo>
                  <a:lnTo>
                    <a:pt x="128" y="969"/>
                  </a:lnTo>
                  <a:lnTo>
                    <a:pt x="130" y="958"/>
                  </a:lnTo>
                  <a:lnTo>
                    <a:pt x="134" y="949"/>
                  </a:lnTo>
                  <a:lnTo>
                    <a:pt x="136" y="923"/>
                  </a:lnTo>
                  <a:lnTo>
                    <a:pt x="138" y="877"/>
                  </a:lnTo>
                  <a:lnTo>
                    <a:pt x="141" y="826"/>
                  </a:lnTo>
                  <a:lnTo>
                    <a:pt x="143" y="781"/>
                  </a:lnTo>
                  <a:lnTo>
                    <a:pt x="147" y="735"/>
                  </a:lnTo>
                  <a:lnTo>
                    <a:pt x="149" y="681"/>
                  </a:lnTo>
                  <a:lnTo>
                    <a:pt x="151" y="625"/>
                  </a:lnTo>
                  <a:lnTo>
                    <a:pt x="154" y="582"/>
                  </a:lnTo>
                  <a:lnTo>
                    <a:pt x="157" y="550"/>
                  </a:lnTo>
                  <a:lnTo>
                    <a:pt x="160" y="515"/>
                  </a:lnTo>
                  <a:lnTo>
                    <a:pt x="162" y="467"/>
                  </a:lnTo>
                  <a:lnTo>
                    <a:pt x="164" y="416"/>
                  </a:lnTo>
                  <a:lnTo>
                    <a:pt x="167" y="379"/>
                  </a:lnTo>
                  <a:lnTo>
                    <a:pt x="170" y="358"/>
                  </a:lnTo>
                  <a:lnTo>
                    <a:pt x="173" y="337"/>
                  </a:lnTo>
                  <a:lnTo>
                    <a:pt x="175" y="303"/>
                  </a:lnTo>
                  <a:lnTo>
                    <a:pt x="178" y="269"/>
                  </a:lnTo>
                  <a:lnTo>
                    <a:pt x="181" y="245"/>
                  </a:lnTo>
                  <a:lnTo>
                    <a:pt x="184" y="231"/>
                  </a:lnTo>
                  <a:lnTo>
                    <a:pt x="186" y="214"/>
                  </a:lnTo>
                  <a:lnTo>
                    <a:pt x="188" y="195"/>
                  </a:lnTo>
                  <a:lnTo>
                    <a:pt x="191" y="185"/>
                  </a:lnTo>
                  <a:lnTo>
                    <a:pt x="194" y="187"/>
                  </a:lnTo>
                  <a:lnTo>
                    <a:pt x="197" y="187"/>
                  </a:lnTo>
                  <a:lnTo>
                    <a:pt x="199" y="168"/>
                  </a:lnTo>
                  <a:lnTo>
                    <a:pt x="201" y="144"/>
                  </a:lnTo>
                  <a:lnTo>
                    <a:pt x="205" y="148"/>
                  </a:lnTo>
                  <a:lnTo>
                    <a:pt x="207" y="183"/>
                  </a:lnTo>
                  <a:lnTo>
                    <a:pt x="210" y="214"/>
                  </a:lnTo>
                  <a:lnTo>
                    <a:pt x="212" y="203"/>
                  </a:lnTo>
                  <a:lnTo>
                    <a:pt x="214" y="163"/>
                  </a:lnTo>
                  <a:lnTo>
                    <a:pt x="218" y="148"/>
                  </a:lnTo>
                  <a:lnTo>
                    <a:pt x="220" y="182"/>
                  </a:lnTo>
                  <a:lnTo>
                    <a:pt x="223" y="232"/>
                  </a:lnTo>
                  <a:lnTo>
                    <a:pt x="225" y="250"/>
                  </a:lnTo>
                  <a:lnTo>
                    <a:pt x="229" y="236"/>
                  </a:lnTo>
                  <a:lnTo>
                    <a:pt x="231" y="241"/>
                  </a:lnTo>
                  <a:lnTo>
                    <a:pt x="234" y="293"/>
                  </a:lnTo>
                  <a:lnTo>
                    <a:pt x="236" y="360"/>
                  </a:lnTo>
                  <a:lnTo>
                    <a:pt x="238" y="388"/>
                  </a:lnTo>
                  <a:lnTo>
                    <a:pt x="242" y="377"/>
                  </a:lnTo>
                  <a:lnTo>
                    <a:pt x="244" y="380"/>
                  </a:lnTo>
                  <a:lnTo>
                    <a:pt x="247" y="434"/>
                  </a:lnTo>
                  <a:lnTo>
                    <a:pt x="249" y="513"/>
                  </a:lnTo>
                  <a:lnTo>
                    <a:pt x="253" y="561"/>
                  </a:lnTo>
                  <a:lnTo>
                    <a:pt x="255" y="561"/>
                  </a:lnTo>
                  <a:lnTo>
                    <a:pt x="257" y="554"/>
                  </a:lnTo>
                  <a:lnTo>
                    <a:pt x="260" y="582"/>
                  </a:lnTo>
                  <a:lnTo>
                    <a:pt x="262" y="642"/>
                  </a:lnTo>
                  <a:lnTo>
                    <a:pt x="266" y="694"/>
                  </a:lnTo>
                  <a:lnTo>
                    <a:pt x="268" y="707"/>
                  </a:lnTo>
                  <a:lnTo>
                    <a:pt x="270" y="693"/>
                  </a:lnTo>
                  <a:lnTo>
                    <a:pt x="273" y="683"/>
                  </a:lnTo>
                  <a:lnTo>
                    <a:pt x="276" y="689"/>
                  </a:lnTo>
                  <a:lnTo>
                    <a:pt x="279" y="693"/>
                  </a:lnTo>
                  <a:lnTo>
                    <a:pt x="281" y="675"/>
                  </a:lnTo>
                  <a:lnTo>
                    <a:pt x="284" y="638"/>
                  </a:lnTo>
                  <a:lnTo>
                    <a:pt x="286" y="606"/>
                  </a:lnTo>
                  <a:lnTo>
                    <a:pt x="289" y="589"/>
                  </a:lnTo>
                  <a:lnTo>
                    <a:pt x="292" y="569"/>
                  </a:lnTo>
                  <a:lnTo>
                    <a:pt x="294" y="524"/>
                  </a:lnTo>
                  <a:lnTo>
                    <a:pt x="297" y="459"/>
                  </a:lnTo>
                  <a:lnTo>
                    <a:pt x="300" y="402"/>
                  </a:lnTo>
                  <a:lnTo>
                    <a:pt x="303" y="366"/>
                  </a:lnTo>
                  <a:lnTo>
                    <a:pt x="305" y="333"/>
                  </a:lnTo>
                  <a:lnTo>
                    <a:pt x="307" y="277"/>
                  </a:lnTo>
                  <a:lnTo>
                    <a:pt x="310" y="201"/>
                  </a:lnTo>
                  <a:lnTo>
                    <a:pt x="313" y="141"/>
                  </a:lnTo>
                  <a:lnTo>
                    <a:pt x="316" y="117"/>
                  </a:lnTo>
                  <a:lnTo>
                    <a:pt x="318" y="109"/>
                  </a:lnTo>
                  <a:lnTo>
                    <a:pt x="320" y="84"/>
                  </a:lnTo>
                  <a:lnTo>
                    <a:pt x="324" y="39"/>
                  </a:lnTo>
                  <a:lnTo>
                    <a:pt x="326" y="3"/>
                  </a:lnTo>
                  <a:lnTo>
                    <a:pt x="329" y="0"/>
                  </a:lnTo>
                  <a:lnTo>
                    <a:pt x="331" y="19"/>
                  </a:lnTo>
                  <a:lnTo>
                    <a:pt x="334" y="33"/>
                  </a:lnTo>
                  <a:lnTo>
                    <a:pt x="337" y="35"/>
                  </a:lnTo>
                  <a:lnTo>
                    <a:pt x="339" y="35"/>
                  </a:lnTo>
                  <a:lnTo>
                    <a:pt x="342" y="51"/>
                  </a:lnTo>
                  <a:lnTo>
                    <a:pt x="344" y="81"/>
                  </a:lnTo>
                  <a:lnTo>
                    <a:pt x="348" y="121"/>
                  </a:lnTo>
                  <a:lnTo>
                    <a:pt x="350" y="164"/>
                  </a:lnTo>
                  <a:lnTo>
                    <a:pt x="353" y="205"/>
                  </a:lnTo>
                  <a:lnTo>
                    <a:pt x="355" y="245"/>
                  </a:lnTo>
                  <a:lnTo>
                    <a:pt x="357" y="289"/>
                  </a:lnTo>
                  <a:lnTo>
                    <a:pt x="361" y="347"/>
                  </a:lnTo>
                  <a:lnTo>
                    <a:pt x="363" y="417"/>
                  </a:lnTo>
                  <a:lnTo>
                    <a:pt x="366" y="481"/>
                  </a:lnTo>
                  <a:lnTo>
                    <a:pt x="368" y="527"/>
                  </a:lnTo>
                  <a:lnTo>
                    <a:pt x="372" y="558"/>
                  </a:lnTo>
                  <a:lnTo>
                    <a:pt x="374" y="588"/>
                  </a:lnTo>
                  <a:lnTo>
                    <a:pt x="376" y="623"/>
                  </a:lnTo>
                  <a:lnTo>
                    <a:pt x="379" y="658"/>
                  </a:lnTo>
                  <a:lnTo>
                    <a:pt x="381" y="689"/>
                  </a:lnTo>
                  <a:lnTo>
                    <a:pt x="385" y="721"/>
                  </a:lnTo>
                  <a:lnTo>
                    <a:pt x="387" y="755"/>
                  </a:lnTo>
                  <a:lnTo>
                    <a:pt x="389" y="789"/>
                  </a:lnTo>
                  <a:lnTo>
                    <a:pt x="392" y="815"/>
                  </a:lnTo>
                  <a:lnTo>
                    <a:pt x="395" y="833"/>
                  </a:lnTo>
                  <a:lnTo>
                    <a:pt x="398" y="846"/>
                  </a:lnTo>
                  <a:lnTo>
                    <a:pt x="400" y="849"/>
                  </a:lnTo>
                  <a:lnTo>
                    <a:pt x="403" y="837"/>
                  </a:lnTo>
                  <a:lnTo>
                    <a:pt x="405" y="827"/>
                  </a:lnTo>
                  <a:lnTo>
                    <a:pt x="408" y="835"/>
                  </a:lnTo>
                  <a:lnTo>
                    <a:pt x="411" y="855"/>
                  </a:lnTo>
                  <a:lnTo>
                    <a:pt x="413" y="863"/>
                  </a:lnTo>
                  <a:lnTo>
                    <a:pt x="416" y="846"/>
                  </a:lnTo>
                  <a:lnTo>
                    <a:pt x="419" y="827"/>
                  </a:lnTo>
                  <a:lnTo>
                    <a:pt x="422" y="827"/>
                  </a:lnTo>
                  <a:lnTo>
                    <a:pt x="424" y="832"/>
                  </a:lnTo>
                  <a:lnTo>
                    <a:pt x="426" y="815"/>
                  </a:lnTo>
                  <a:lnTo>
                    <a:pt x="429" y="777"/>
                  </a:lnTo>
                  <a:lnTo>
                    <a:pt x="432" y="753"/>
                  </a:lnTo>
                  <a:lnTo>
                    <a:pt x="435" y="757"/>
                  </a:lnTo>
                  <a:lnTo>
                    <a:pt x="437" y="754"/>
                  </a:lnTo>
                  <a:lnTo>
                    <a:pt x="439" y="706"/>
                  </a:lnTo>
                  <a:lnTo>
                    <a:pt x="443" y="633"/>
                  </a:lnTo>
                  <a:lnTo>
                    <a:pt x="445" y="588"/>
                  </a:lnTo>
                  <a:lnTo>
                    <a:pt x="448" y="589"/>
                  </a:lnTo>
                  <a:lnTo>
                    <a:pt x="450" y="589"/>
                  </a:lnTo>
                  <a:lnTo>
                    <a:pt x="453" y="538"/>
                  </a:lnTo>
                  <a:lnTo>
                    <a:pt x="456" y="455"/>
                  </a:lnTo>
                  <a:lnTo>
                    <a:pt x="458" y="403"/>
                  </a:lnTo>
                  <a:lnTo>
                    <a:pt x="461" y="402"/>
                  </a:lnTo>
                  <a:lnTo>
                    <a:pt x="463" y="399"/>
                  </a:lnTo>
                  <a:lnTo>
                    <a:pt x="467" y="348"/>
                  </a:lnTo>
                  <a:lnTo>
                    <a:pt x="469" y="268"/>
                  </a:lnTo>
                  <a:lnTo>
                    <a:pt x="472" y="215"/>
                  </a:lnTo>
                  <a:lnTo>
                    <a:pt x="474" y="214"/>
                  </a:lnTo>
                  <a:lnTo>
                    <a:pt x="476" y="227"/>
                  </a:lnTo>
                  <a:lnTo>
                    <a:pt x="480" y="212"/>
                  </a:lnTo>
                  <a:lnTo>
                    <a:pt x="482" y="173"/>
                  </a:lnTo>
                  <a:lnTo>
                    <a:pt x="485" y="154"/>
                  </a:lnTo>
                  <a:lnTo>
                    <a:pt x="487" y="173"/>
                  </a:lnTo>
                  <a:lnTo>
                    <a:pt x="491" y="214"/>
                  </a:lnTo>
                  <a:lnTo>
                    <a:pt x="493" y="243"/>
                  </a:lnTo>
                  <a:lnTo>
                    <a:pt x="495" y="256"/>
                  </a:lnTo>
                  <a:lnTo>
                    <a:pt x="498" y="268"/>
                  </a:lnTo>
                  <a:lnTo>
                    <a:pt x="500" y="294"/>
                  </a:lnTo>
                  <a:lnTo>
                    <a:pt x="504" y="337"/>
                  </a:lnTo>
                  <a:lnTo>
                    <a:pt x="506" y="385"/>
                  </a:lnTo>
                  <a:lnTo>
                    <a:pt x="508" y="434"/>
                  </a:lnTo>
                  <a:lnTo>
                    <a:pt x="511" y="487"/>
                  </a:lnTo>
                  <a:lnTo>
                    <a:pt x="514" y="546"/>
                  </a:lnTo>
                  <a:lnTo>
                    <a:pt x="517" y="60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08"/>
            <p:cNvSpPr>
              <a:spLocks/>
            </p:cNvSpPr>
            <p:nvPr/>
          </p:nvSpPr>
          <p:spPr bwMode="auto">
            <a:xfrm>
              <a:off x="3212" y="1727"/>
              <a:ext cx="258" cy="368"/>
            </a:xfrm>
            <a:custGeom>
              <a:avLst/>
              <a:gdLst>
                <a:gd name="T0" fmla="*/ 7 w 515"/>
                <a:gd name="T1" fmla="*/ 788 h 1106"/>
                <a:gd name="T2" fmla="*/ 18 w 515"/>
                <a:gd name="T3" fmla="*/ 940 h 1106"/>
                <a:gd name="T4" fmla="*/ 28 w 515"/>
                <a:gd name="T5" fmla="*/ 960 h 1106"/>
                <a:gd name="T6" fmla="*/ 39 w 515"/>
                <a:gd name="T7" fmla="*/ 886 h 1106"/>
                <a:gd name="T8" fmla="*/ 50 w 515"/>
                <a:gd name="T9" fmla="*/ 639 h 1106"/>
                <a:gd name="T10" fmla="*/ 61 w 515"/>
                <a:gd name="T11" fmla="*/ 395 h 1106"/>
                <a:gd name="T12" fmla="*/ 71 w 515"/>
                <a:gd name="T13" fmla="*/ 258 h 1106"/>
                <a:gd name="T14" fmla="*/ 82 w 515"/>
                <a:gd name="T15" fmla="*/ 164 h 1106"/>
                <a:gd name="T16" fmla="*/ 93 w 515"/>
                <a:gd name="T17" fmla="*/ 150 h 1106"/>
                <a:gd name="T18" fmla="*/ 103 w 515"/>
                <a:gd name="T19" fmla="*/ 128 h 1106"/>
                <a:gd name="T20" fmla="*/ 113 w 515"/>
                <a:gd name="T21" fmla="*/ 192 h 1106"/>
                <a:gd name="T22" fmla="*/ 124 w 515"/>
                <a:gd name="T23" fmla="*/ 278 h 1106"/>
                <a:gd name="T24" fmla="*/ 134 w 515"/>
                <a:gd name="T25" fmla="*/ 401 h 1106"/>
                <a:gd name="T26" fmla="*/ 145 w 515"/>
                <a:gd name="T27" fmla="*/ 536 h 1106"/>
                <a:gd name="T28" fmla="*/ 156 w 515"/>
                <a:gd name="T29" fmla="*/ 711 h 1106"/>
                <a:gd name="T30" fmla="*/ 166 w 515"/>
                <a:gd name="T31" fmla="*/ 811 h 1106"/>
                <a:gd name="T32" fmla="*/ 177 w 515"/>
                <a:gd name="T33" fmla="*/ 839 h 1106"/>
                <a:gd name="T34" fmla="*/ 188 w 515"/>
                <a:gd name="T35" fmla="*/ 779 h 1106"/>
                <a:gd name="T36" fmla="*/ 199 w 515"/>
                <a:gd name="T37" fmla="*/ 577 h 1106"/>
                <a:gd name="T38" fmla="*/ 208 w 515"/>
                <a:gd name="T39" fmla="*/ 396 h 1106"/>
                <a:gd name="T40" fmla="*/ 219 w 515"/>
                <a:gd name="T41" fmla="*/ 255 h 1106"/>
                <a:gd name="T42" fmla="*/ 230 w 515"/>
                <a:gd name="T43" fmla="*/ 233 h 1106"/>
                <a:gd name="T44" fmla="*/ 240 w 515"/>
                <a:gd name="T45" fmla="*/ 261 h 1106"/>
                <a:gd name="T46" fmla="*/ 251 w 515"/>
                <a:gd name="T47" fmla="*/ 437 h 1106"/>
                <a:gd name="T48" fmla="*/ 262 w 515"/>
                <a:gd name="T49" fmla="*/ 706 h 1106"/>
                <a:gd name="T50" fmla="*/ 272 w 515"/>
                <a:gd name="T51" fmla="*/ 862 h 1106"/>
                <a:gd name="T52" fmla="*/ 283 w 515"/>
                <a:gd name="T53" fmla="*/ 1025 h 1106"/>
                <a:gd name="T54" fmla="*/ 294 w 515"/>
                <a:gd name="T55" fmla="*/ 1067 h 1106"/>
                <a:gd name="T56" fmla="*/ 303 w 515"/>
                <a:gd name="T57" fmla="*/ 1042 h 1106"/>
                <a:gd name="T58" fmla="*/ 314 w 515"/>
                <a:gd name="T59" fmla="*/ 873 h 1106"/>
                <a:gd name="T60" fmla="*/ 325 w 515"/>
                <a:gd name="T61" fmla="*/ 678 h 1106"/>
                <a:gd name="T62" fmla="*/ 335 w 515"/>
                <a:gd name="T63" fmla="*/ 541 h 1106"/>
                <a:gd name="T64" fmla="*/ 346 w 515"/>
                <a:gd name="T65" fmla="*/ 411 h 1106"/>
                <a:gd name="T66" fmla="*/ 357 w 515"/>
                <a:gd name="T67" fmla="*/ 281 h 1106"/>
                <a:gd name="T68" fmla="*/ 368 w 515"/>
                <a:gd name="T69" fmla="*/ 255 h 1106"/>
                <a:gd name="T70" fmla="*/ 378 w 515"/>
                <a:gd name="T71" fmla="*/ 271 h 1106"/>
                <a:gd name="T72" fmla="*/ 389 w 515"/>
                <a:gd name="T73" fmla="*/ 282 h 1106"/>
                <a:gd name="T74" fmla="*/ 399 w 515"/>
                <a:gd name="T75" fmla="*/ 462 h 1106"/>
                <a:gd name="T76" fmla="*/ 409 w 515"/>
                <a:gd name="T77" fmla="*/ 618 h 1106"/>
                <a:gd name="T78" fmla="*/ 420 w 515"/>
                <a:gd name="T79" fmla="*/ 751 h 1106"/>
                <a:gd name="T80" fmla="*/ 431 w 515"/>
                <a:gd name="T81" fmla="*/ 806 h 1106"/>
                <a:gd name="T82" fmla="*/ 441 w 515"/>
                <a:gd name="T83" fmla="*/ 819 h 1106"/>
                <a:gd name="T84" fmla="*/ 452 w 515"/>
                <a:gd name="T85" fmla="*/ 670 h 1106"/>
                <a:gd name="T86" fmla="*/ 463 w 515"/>
                <a:gd name="T87" fmla="*/ 438 h 1106"/>
                <a:gd name="T88" fmla="*/ 474 w 515"/>
                <a:gd name="T89" fmla="*/ 235 h 1106"/>
                <a:gd name="T90" fmla="*/ 484 w 515"/>
                <a:gd name="T91" fmla="*/ 41 h 1106"/>
                <a:gd name="T92" fmla="*/ 494 w 515"/>
                <a:gd name="T93" fmla="*/ 7 h 1106"/>
                <a:gd name="T94" fmla="*/ 504 w 515"/>
                <a:gd name="T95" fmla="*/ 112 h 1106"/>
                <a:gd name="T96" fmla="*/ 515 w 515"/>
                <a:gd name="T97" fmla="*/ 301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106">
                  <a:moveTo>
                    <a:pt x="0" y="686"/>
                  </a:moveTo>
                  <a:lnTo>
                    <a:pt x="2" y="728"/>
                  </a:lnTo>
                  <a:lnTo>
                    <a:pt x="5" y="757"/>
                  </a:lnTo>
                  <a:lnTo>
                    <a:pt x="7" y="788"/>
                  </a:lnTo>
                  <a:lnTo>
                    <a:pt x="11" y="838"/>
                  </a:lnTo>
                  <a:lnTo>
                    <a:pt x="13" y="896"/>
                  </a:lnTo>
                  <a:lnTo>
                    <a:pt x="15" y="933"/>
                  </a:lnTo>
                  <a:lnTo>
                    <a:pt x="18" y="940"/>
                  </a:lnTo>
                  <a:lnTo>
                    <a:pt x="21" y="937"/>
                  </a:lnTo>
                  <a:lnTo>
                    <a:pt x="24" y="950"/>
                  </a:lnTo>
                  <a:lnTo>
                    <a:pt x="26" y="968"/>
                  </a:lnTo>
                  <a:lnTo>
                    <a:pt x="28" y="960"/>
                  </a:lnTo>
                  <a:lnTo>
                    <a:pt x="32" y="924"/>
                  </a:lnTo>
                  <a:lnTo>
                    <a:pt x="34" y="896"/>
                  </a:lnTo>
                  <a:lnTo>
                    <a:pt x="37" y="894"/>
                  </a:lnTo>
                  <a:lnTo>
                    <a:pt x="39" y="886"/>
                  </a:lnTo>
                  <a:lnTo>
                    <a:pt x="41" y="829"/>
                  </a:lnTo>
                  <a:lnTo>
                    <a:pt x="45" y="733"/>
                  </a:lnTo>
                  <a:lnTo>
                    <a:pt x="47" y="659"/>
                  </a:lnTo>
                  <a:lnTo>
                    <a:pt x="50" y="639"/>
                  </a:lnTo>
                  <a:lnTo>
                    <a:pt x="52" y="626"/>
                  </a:lnTo>
                  <a:lnTo>
                    <a:pt x="56" y="564"/>
                  </a:lnTo>
                  <a:lnTo>
                    <a:pt x="58" y="467"/>
                  </a:lnTo>
                  <a:lnTo>
                    <a:pt x="61" y="395"/>
                  </a:lnTo>
                  <a:lnTo>
                    <a:pt x="63" y="377"/>
                  </a:lnTo>
                  <a:lnTo>
                    <a:pt x="65" y="369"/>
                  </a:lnTo>
                  <a:lnTo>
                    <a:pt x="69" y="324"/>
                  </a:lnTo>
                  <a:lnTo>
                    <a:pt x="71" y="258"/>
                  </a:lnTo>
                  <a:lnTo>
                    <a:pt x="74" y="224"/>
                  </a:lnTo>
                  <a:lnTo>
                    <a:pt x="76" y="224"/>
                  </a:lnTo>
                  <a:lnTo>
                    <a:pt x="80" y="213"/>
                  </a:lnTo>
                  <a:lnTo>
                    <a:pt x="82" y="164"/>
                  </a:lnTo>
                  <a:lnTo>
                    <a:pt x="84" y="115"/>
                  </a:lnTo>
                  <a:lnTo>
                    <a:pt x="87" y="114"/>
                  </a:lnTo>
                  <a:lnTo>
                    <a:pt x="89" y="144"/>
                  </a:lnTo>
                  <a:lnTo>
                    <a:pt x="93" y="150"/>
                  </a:lnTo>
                  <a:lnTo>
                    <a:pt x="95" y="110"/>
                  </a:lnTo>
                  <a:lnTo>
                    <a:pt x="97" y="72"/>
                  </a:lnTo>
                  <a:lnTo>
                    <a:pt x="100" y="83"/>
                  </a:lnTo>
                  <a:lnTo>
                    <a:pt x="103" y="128"/>
                  </a:lnTo>
                  <a:lnTo>
                    <a:pt x="106" y="158"/>
                  </a:lnTo>
                  <a:lnTo>
                    <a:pt x="108" y="160"/>
                  </a:lnTo>
                  <a:lnTo>
                    <a:pt x="111" y="164"/>
                  </a:lnTo>
                  <a:lnTo>
                    <a:pt x="113" y="192"/>
                  </a:lnTo>
                  <a:lnTo>
                    <a:pt x="116" y="225"/>
                  </a:lnTo>
                  <a:lnTo>
                    <a:pt x="119" y="239"/>
                  </a:lnTo>
                  <a:lnTo>
                    <a:pt x="121" y="248"/>
                  </a:lnTo>
                  <a:lnTo>
                    <a:pt x="124" y="278"/>
                  </a:lnTo>
                  <a:lnTo>
                    <a:pt x="127" y="327"/>
                  </a:lnTo>
                  <a:lnTo>
                    <a:pt x="130" y="363"/>
                  </a:lnTo>
                  <a:lnTo>
                    <a:pt x="132" y="377"/>
                  </a:lnTo>
                  <a:lnTo>
                    <a:pt x="134" y="401"/>
                  </a:lnTo>
                  <a:lnTo>
                    <a:pt x="137" y="456"/>
                  </a:lnTo>
                  <a:lnTo>
                    <a:pt x="140" y="516"/>
                  </a:lnTo>
                  <a:lnTo>
                    <a:pt x="143" y="540"/>
                  </a:lnTo>
                  <a:lnTo>
                    <a:pt x="145" y="536"/>
                  </a:lnTo>
                  <a:lnTo>
                    <a:pt x="147" y="549"/>
                  </a:lnTo>
                  <a:lnTo>
                    <a:pt x="151" y="603"/>
                  </a:lnTo>
                  <a:lnTo>
                    <a:pt x="153" y="670"/>
                  </a:lnTo>
                  <a:lnTo>
                    <a:pt x="156" y="711"/>
                  </a:lnTo>
                  <a:lnTo>
                    <a:pt x="158" y="724"/>
                  </a:lnTo>
                  <a:lnTo>
                    <a:pt x="161" y="744"/>
                  </a:lnTo>
                  <a:lnTo>
                    <a:pt x="164" y="780"/>
                  </a:lnTo>
                  <a:lnTo>
                    <a:pt x="166" y="811"/>
                  </a:lnTo>
                  <a:lnTo>
                    <a:pt x="169" y="821"/>
                  </a:lnTo>
                  <a:lnTo>
                    <a:pt x="171" y="824"/>
                  </a:lnTo>
                  <a:lnTo>
                    <a:pt x="175" y="834"/>
                  </a:lnTo>
                  <a:lnTo>
                    <a:pt x="177" y="839"/>
                  </a:lnTo>
                  <a:lnTo>
                    <a:pt x="180" y="821"/>
                  </a:lnTo>
                  <a:lnTo>
                    <a:pt x="182" y="789"/>
                  </a:lnTo>
                  <a:lnTo>
                    <a:pt x="184" y="775"/>
                  </a:lnTo>
                  <a:lnTo>
                    <a:pt x="188" y="779"/>
                  </a:lnTo>
                  <a:lnTo>
                    <a:pt x="190" y="761"/>
                  </a:lnTo>
                  <a:lnTo>
                    <a:pt x="193" y="699"/>
                  </a:lnTo>
                  <a:lnTo>
                    <a:pt x="195" y="619"/>
                  </a:lnTo>
                  <a:lnTo>
                    <a:pt x="199" y="577"/>
                  </a:lnTo>
                  <a:lnTo>
                    <a:pt x="201" y="572"/>
                  </a:lnTo>
                  <a:lnTo>
                    <a:pt x="203" y="552"/>
                  </a:lnTo>
                  <a:lnTo>
                    <a:pt x="206" y="481"/>
                  </a:lnTo>
                  <a:lnTo>
                    <a:pt x="208" y="396"/>
                  </a:lnTo>
                  <a:lnTo>
                    <a:pt x="212" y="346"/>
                  </a:lnTo>
                  <a:lnTo>
                    <a:pt x="214" y="335"/>
                  </a:lnTo>
                  <a:lnTo>
                    <a:pt x="216" y="312"/>
                  </a:lnTo>
                  <a:lnTo>
                    <a:pt x="219" y="255"/>
                  </a:lnTo>
                  <a:lnTo>
                    <a:pt x="222" y="202"/>
                  </a:lnTo>
                  <a:lnTo>
                    <a:pt x="225" y="194"/>
                  </a:lnTo>
                  <a:lnTo>
                    <a:pt x="227" y="222"/>
                  </a:lnTo>
                  <a:lnTo>
                    <a:pt x="230" y="233"/>
                  </a:lnTo>
                  <a:lnTo>
                    <a:pt x="232" y="207"/>
                  </a:lnTo>
                  <a:lnTo>
                    <a:pt x="235" y="183"/>
                  </a:lnTo>
                  <a:lnTo>
                    <a:pt x="238" y="202"/>
                  </a:lnTo>
                  <a:lnTo>
                    <a:pt x="240" y="261"/>
                  </a:lnTo>
                  <a:lnTo>
                    <a:pt x="243" y="321"/>
                  </a:lnTo>
                  <a:lnTo>
                    <a:pt x="246" y="364"/>
                  </a:lnTo>
                  <a:lnTo>
                    <a:pt x="249" y="398"/>
                  </a:lnTo>
                  <a:lnTo>
                    <a:pt x="251" y="437"/>
                  </a:lnTo>
                  <a:lnTo>
                    <a:pt x="253" y="481"/>
                  </a:lnTo>
                  <a:lnTo>
                    <a:pt x="256" y="539"/>
                  </a:lnTo>
                  <a:lnTo>
                    <a:pt x="259" y="616"/>
                  </a:lnTo>
                  <a:lnTo>
                    <a:pt x="262" y="706"/>
                  </a:lnTo>
                  <a:lnTo>
                    <a:pt x="264" y="776"/>
                  </a:lnTo>
                  <a:lnTo>
                    <a:pt x="266" y="803"/>
                  </a:lnTo>
                  <a:lnTo>
                    <a:pt x="270" y="817"/>
                  </a:lnTo>
                  <a:lnTo>
                    <a:pt x="272" y="862"/>
                  </a:lnTo>
                  <a:lnTo>
                    <a:pt x="275" y="944"/>
                  </a:lnTo>
                  <a:lnTo>
                    <a:pt x="277" y="1010"/>
                  </a:lnTo>
                  <a:lnTo>
                    <a:pt x="280" y="1029"/>
                  </a:lnTo>
                  <a:lnTo>
                    <a:pt x="283" y="1025"/>
                  </a:lnTo>
                  <a:lnTo>
                    <a:pt x="285" y="1048"/>
                  </a:lnTo>
                  <a:lnTo>
                    <a:pt x="288" y="1092"/>
                  </a:lnTo>
                  <a:lnTo>
                    <a:pt x="290" y="1106"/>
                  </a:lnTo>
                  <a:lnTo>
                    <a:pt x="294" y="1067"/>
                  </a:lnTo>
                  <a:lnTo>
                    <a:pt x="296" y="1027"/>
                  </a:lnTo>
                  <a:lnTo>
                    <a:pt x="299" y="1032"/>
                  </a:lnTo>
                  <a:lnTo>
                    <a:pt x="301" y="1060"/>
                  </a:lnTo>
                  <a:lnTo>
                    <a:pt x="303" y="1042"/>
                  </a:lnTo>
                  <a:lnTo>
                    <a:pt x="307" y="960"/>
                  </a:lnTo>
                  <a:lnTo>
                    <a:pt x="309" y="877"/>
                  </a:lnTo>
                  <a:lnTo>
                    <a:pt x="312" y="856"/>
                  </a:lnTo>
                  <a:lnTo>
                    <a:pt x="314" y="873"/>
                  </a:lnTo>
                  <a:lnTo>
                    <a:pt x="318" y="859"/>
                  </a:lnTo>
                  <a:lnTo>
                    <a:pt x="320" y="789"/>
                  </a:lnTo>
                  <a:lnTo>
                    <a:pt x="322" y="711"/>
                  </a:lnTo>
                  <a:lnTo>
                    <a:pt x="325" y="678"/>
                  </a:lnTo>
                  <a:lnTo>
                    <a:pt x="327" y="677"/>
                  </a:lnTo>
                  <a:lnTo>
                    <a:pt x="331" y="660"/>
                  </a:lnTo>
                  <a:lnTo>
                    <a:pt x="333" y="607"/>
                  </a:lnTo>
                  <a:lnTo>
                    <a:pt x="335" y="541"/>
                  </a:lnTo>
                  <a:lnTo>
                    <a:pt x="338" y="490"/>
                  </a:lnTo>
                  <a:lnTo>
                    <a:pt x="341" y="457"/>
                  </a:lnTo>
                  <a:lnTo>
                    <a:pt x="344" y="432"/>
                  </a:lnTo>
                  <a:lnTo>
                    <a:pt x="346" y="411"/>
                  </a:lnTo>
                  <a:lnTo>
                    <a:pt x="349" y="388"/>
                  </a:lnTo>
                  <a:lnTo>
                    <a:pt x="351" y="355"/>
                  </a:lnTo>
                  <a:lnTo>
                    <a:pt x="355" y="310"/>
                  </a:lnTo>
                  <a:lnTo>
                    <a:pt x="357" y="281"/>
                  </a:lnTo>
                  <a:lnTo>
                    <a:pt x="359" y="287"/>
                  </a:lnTo>
                  <a:lnTo>
                    <a:pt x="362" y="308"/>
                  </a:lnTo>
                  <a:lnTo>
                    <a:pt x="365" y="300"/>
                  </a:lnTo>
                  <a:lnTo>
                    <a:pt x="368" y="255"/>
                  </a:lnTo>
                  <a:lnTo>
                    <a:pt x="370" y="217"/>
                  </a:lnTo>
                  <a:lnTo>
                    <a:pt x="372" y="221"/>
                  </a:lnTo>
                  <a:lnTo>
                    <a:pt x="375" y="253"/>
                  </a:lnTo>
                  <a:lnTo>
                    <a:pt x="378" y="271"/>
                  </a:lnTo>
                  <a:lnTo>
                    <a:pt x="381" y="263"/>
                  </a:lnTo>
                  <a:lnTo>
                    <a:pt x="383" y="250"/>
                  </a:lnTo>
                  <a:lnTo>
                    <a:pt x="385" y="258"/>
                  </a:lnTo>
                  <a:lnTo>
                    <a:pt x="389" y="282"/>
                  </a:lnTo>
                  <a:lnTo>
                    <a:pt x="391" y="314"/>
                  </a:lnTo>
                  <a:lnTo>
                    <a:pt x="394" y="360"/>
                  </a:lnTo>
                  <a:lnTo>
                    <a:pt x="396" y="418"/>
                  </a:lnTo>
                  <a:lnTo>
                    <a:pt x="399" y="462"/>
                  </a:lnTo>
                  <a:lnTo>
                    <a:pt x="402" y="480"/>
                  </a:lnTo>
                  <a:lnTo>
                    <a:pt x="405" y="493"/>
                  </a:lnTo>
                  <a:lnTo>
                    <a:pt x="407" y="540"/>
                  </a:lnTo>
                  <a:lnTo>
                    <a:pt x="409" y="618"/>
                  </a:lnTo>
                  <a:lnTo>
                    <a:pt x="413" y="677"/>
                  </a:lnTo>
                  <a:lnTo>
                    <a:pt x="415" y="693"/>
                  </a:lnTo>
                  <a:lnTo>
                    <a:pt x="418" y="702"/>
                  </a:lnTo>
                  <a:lnTo>
                    <a:pt x="420" y="751"/>
                  </a:lnTo>
                  <a:lnTo>
                    <a:pt x="422" y="824"/>
                  </a:lnTo>
                  <a:lnTo>
                    <a:pt x="426" y="859"/>
                  </a:lnTo>
                  <a:lnTo>
                    <a:pt x="428" y="836"/>
                  </a:lnTo>
                  <a:lnTo>
                    <a:pt x="431" y="806"/>
                  </a:lnTo>
                  <a:lnTo>
                    <a:pt x="433" y="822"/>
                  </a:lnTo>
                  <a:lnTo>
                    <a:pt x="437" y="862"/>
                  </a:lnTo>
                  <a:lnTo>
                    <a:pt x="439" y="866"/>
                  </a:lnTo>
                  <a:lnTo>
                    <a:pt x="441" y="819"/>
                  </a:lnTo>
                  <a:lnTo>
                    <a:pt x="444" y="764"/>
                  </a:lnTo>
                  <a:lnTo>
                    <a:pt x="446" y="738"/>
                  </a:lnTo>
                  <a:lnTo>
                    <a:pt x="450" y="719"/>
                  </a:lnTo>
                  <a:lnTo>
                    <a:pt x="452" y="670"/>
                  </a:lnTo>
                  <a:lnTo>
                    <a:pt x="455" y="601"/>
                  </a:lnTo>
                  <a:lnTo>
                    <a:pt x="457" y="543"/>
                  </a:lnTo>
                  <a:lnTo>
                    <a:pt x="460" y="497"/>
                  </a:lnTo>
                  <a:lnTo>
                    <a:pt x="463" y="438"/>
                  </a:lnTo>
                  <a:lnTo>
                    <a:pt x="465" y="361"/>
                  </a:lnTo>
                  <a:lnTo>
                    <a:pt x="468" y="298"/>
                  </a:lnTo>
                  <a:lnTo>
                    <a:pt x="470" y="264"/>
                  </a:lnTo>
                  <a:lnTo>
                    <a:pt x="474" y="235"/>
                  </a:lnTo>
                  <a:lnTo>
                    <a:pt x="476" y="176"/>
                  </a:lnTo>
                  <a:lnTo>
                    <a:pt x="478" y="100"/>
                  </a:lnTo>
                  <a:lnTo>
                    <a:pt x="481" y="50"/>
                  </a:lnTo>
                  <a:lnTo>
                    <a:pt x="484" y="41"/>
                  </a:lnTo>
                  <a:lnTo>
                    <a:pt x="487" y="41"/>
                  </a:lnTo>
                  <a:lnTo>
                    <a:pt x="489" y="21"/>
                  </a:lnTo>
                  <a:lnTo>
                    <a:pt x="491" y="0"/>
                  </a:lnTo>
                  <a:lnTo>
                    <a:pt x="494" y="7"/>
                  </a:lnTo>
                  <a:lnTo>
                    <a:pt x="497" y="35"/>
                  </a:lnTo>
                  <a:lnTo>
                    <a:pt x="500" y="56"/>
                  </a:lnTo>
                  <a:lnTo>
                    <a:pt x="502" y="73"/>
                  </a:lnTo>
                  <a:lnTo>
                    <a:pt x="504" y="112"/>
                  </a:lnTo>
                  <a:lnTo>
                    <a:pt x="508" y="180"/>
                  </a:lnTo>
                  <a:lnTo>
                    <a:pt x="510" y="243"/>
                  </a:lnTo>
                  <a:lnTo>
                    <a:pt x="513" y="275"/>
                  </a:lnTo>
                  <a:lnTo>
                    <a:pt x="515" y="301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09"/>
            <p:cNvSpPr>
              <a:spLocks/>
            </p:cNvSpPr>
            <p:nvPr/>
          </p:nvSpPr>
          <p:spPr bwMode="auto">
            <a:xfrm>
              <a:off x="3470" y="1741"/>
              <a:ext cx="258" cy="358"/>
            </a:xfrm>
            <a:custGeom>
              <a:avLst/>
              <a:gdLst>
                <a:gd name="T0" fmla="*/ 9 w 517"/>
                <a:gd name="T1" fmla="*/ 473 h 1075"/>
                <a:gd name="T2" fmla="*/ 19 w 517"/>
                <a:gd name="T3" fmla="*/ 691 h 1075"/>
                <a:gd name="T4" fmla="*/ 30 w 517"/>
                <a:gd name="T5" fmla="*/ 775 h 1075"/>
                <a:gd name="T6" fmla="*/ 41 w 517"/>
                <a:gd name="T7" fmla="*/ 828 h 1075"/>
                <a:gd name="T8" fmla="*/ 50 w 517"/>
                <a:gd name="T9" fmla="*/ 777 h 1075"/>
                <a:gd name="T10" fmla="*/ 61 w 517"/>
                <a:gd name="T11" fmla="*/ 709 h 1075"/>
                <a:gd name="T12" fmla="*/ 72 w 517"/>
                <a:gd name="T13" fmla="*/ 559 h 1075"/>
                <a:gd name="T14" fmla="*/ 82 w 517"/>
                <a:gd name="T15" fmla="*/ 466 h 1075"/>
                <a:gd name="T16" fmla="*/ 93 w 517"/>
                <a:gd name="T17" fmla="*/ 336 h 1075"/>
                <a:gd name="T18" fmla="*/ 104 w 517"/>
                <a:gd name="T19" fmla="*/ 305 h 1075"/>
                <a:gd name="T20" fmla="*/ 114 w 517"/>
                <a:gd name="T21" fmla="*/ 294 h 1075"/>
                <a:gd name="T22" fmla="*/ 125 w 517"/>
                <a:gd name="T23" fmla="*/ 374 h 1075"/>
                <a:gd name="T24" fmla="*/ 136 w 517"/>
                <a:gd name="T25" fmla="*/ 516 h 1075"/>
                <a:gd name="T26" fmla="*/ 147 w 517"/>
                <a:gd name="T27" fmla="*/ 741 h 1075"/>
                <a:gd name="T28" fmla="*/ 156 w 517"/>
                <a:gd name="T29" fmla="*/ 923 h 1075"/>
                <a:gd name="T30" fmla="*/ 167 w 517"/>
                <a:gd name="T31" fmla="*/ 1075 h 1075"/>
                <a:gd name="T32" fmla="*/ 178 w 517"/>
                <a:gd name="T33" fmla="*/ 1060 h 1075"/>
                <a:gd name="T34" fmla="*/ 188 w 517"/>
                <a:gd name="T35" fmla="*/ 865 h 1075"/>
                <a:gd name="T36" fmla="*/ 199 w 517"/>
                <a:gd name="T37" fmla="*/ 598 h 1075"/>
                <a:gd name="T38" fmla="*/ 210 w 517"/>
                <a:gd name="T39" fmla="*/ 348 h 1075"/>
                <a:gd name="T40" fmla="*/ 220 w 517"/>
                <a:gd name="T41" fmla="*/ 118 h 1075"/>
                <a:gd name="T42" fmla="*/ 231 w 517"/>
                <a:gd name="T43" fmla="*/ 55 h 1075"/>
                <a:gd name="T44" fmla="*/ 242 w 517"/>
                <a:gd name="T45" fmla="*/ 113 h 1075"/>
                <a:gd name="T46" fmla="*/ 251 w 517"/>
                <a:gd name="T47" fmla="*/ 268 h 1075"/>
                <a:gd name="T48" fmla="*/ 262 w 517"/>
                <a:gd name="T49" fmla="*/ 475 h 1075"/>
                <a:gd name="T50" fmla="*/ 273 w 517"/>
                <a:gd name="T51" fmla="*/ 552 h 1075"/>
                <a:gd name="T52" fmla="*/ 283 w 517"/>
                <a:gd name="T53" fmla="*/ 673 h 1075"/>
                <a:gd name="T54" fmla="*/ 294 w 517"/>
                <a:gd name="T55" fmla="*/ 709 h 1075"/>
                <a:gd name="T56" fmla="*/ 305 w 517"/>
                <a:gd name="T57" fmla="*/ 630 h 1075"/>
                <a:gd name="T58" fmla="*/ 316 w 517"/>
                <a:gd name="T59" fmla="*/ 512 h 1075"/>
                <a:gd name="T60" fmla="*/ 326 w 517"/>
                <a:gd name="T61" fmla="*/ 344 h 1075"/>
                <a:gd name="T62" fmla="*/ 337 w 517"/>
                <a:gd name="T63" fmla="*/ 191 h 1075"/>
                <a:gd name="T64" fmla="*/ 347 w 517"/>
                <a:gd name="T65" fmla="*/ 88 h 1075"/>
                <a:gd name="T66" fmla="*/ 357 w 517"/>
                <a:gd name="T67" fmla="*/ 118 h 1075"/>
                <a:gd name="T68" fmla="*/ 368 w 517"/>
                <a:gd name="T69" fmla="*/ 202 h 1075"/>
                <a:gd name="T70" fmla="*/ 379 w 517"/>
                <a:gd name="T71" fmla="*/ 340 h 1075"/>
                <a:gd name="T72" fmla="*/ 389 w 517"/>
                <a:gd name="T73" fmla="*/ 551 h 1075"/>
                <a:gd name="T74" fmla="*/ 400 w 517"/>
                <a:gd name="T75" fmla="*/ 746 h 1075"/>
                <a:gd name="T76" fmla="*/ 411 w 517"/>
                <a:gd name="T77" fmla="*/ 908 h 1075"/>
                <a:gd name="T78" fmla="*/ 422 w 517"/>
                <a:gd name="T79" fmla="*/ 1004 h 1075"/>
                <a:gd name="T80" fmla="*/ 432 w 517"/>
                <a:gd name="T81" fmla="*/ 912 h 1075"/>
                <a:gd name="T82" fmla="*/ 442 w 517"/>
                <a:gd name="T83" fmla="*/ 695 h 1075"/>
                <a:gd name="T84" fmla="*/ 453 w 517"/>
                <a:gd name="T85" fmla="*/ 451 h 1075"/>
                <a:gd name="T86" fmla="*/ 463 w 517"/>
                <a:gd name="T87" fmla="*/ 228 h 1075"/>
                <a:gd name="T88" fmla="*/ 474 w 517"/>
                <a:gd name="T89" fmla="*/ 124 h 1075"/>
                <a:gd name="T90" fmla="*/ 485 w 517"/>
                <a:gd name="T91" fmla="*/ 220 h 1075"/>
                <a:gd name="T92" fmla="*/ 495 w 517"/>
                <a:gd name="T93" fmla="*/ 429 h 1075"/>
                <a:gd name="T94" fmla="*/ 506 w 517"/>
                <a:gd name="T95" fmla="*/ 640 h 1075"/>
                <a:gd name="T96" fmla="*/ 517 w 517"/>
                <a:gd name="T97" fmla="*/ 90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1075">
                  <a:moveTo>
                    <a:pt x="0" y="259"/>
                  </a:moveTo>
                  <a:lnTo>
                    <a:pt x="3" y="321"/>
                  </a:lnTo>
                  <a:lnTo>
                    <a:pt x="6" y="408"/>
                  </a:lnTo>
                  <a:lnTo>
                    <a:pt x="9" y="473"/>
                  </a:lnTo>
                  <a:lnTo>
                    <a:pt x="11" y="499"/>
                  </a:lnTo>
                  <a:lnTo>
                    <a:pt x="13" y="528"/>
                  </a:lnTo>
                  <a:lnTo>
                    <a:pt x="17" y="598"/>
                  </a:lnTo>
                  <a:lnTo>
                    <a:pt x="19" y="691"/>
                  </a:lnTo>
                  <a:lnTo>
                    <a:pt x="22" y="751"/>
                  </a:lnTo>
                  <a:lnTo>
                    <a:pt x="24" y="761"/>
                  </a:lnTo>
                  <a:lnTo>
                    <a:pt x="26" y="756"/>
                  </a:lnTo>
                  <a:lnTo>
                    <a:pt x="30" y="775"/>
                  </a:lnTo>
                  <a:lnTo>
                    <a:pt x="32" y="812"/>
                  </a:lnTo>
                  <a:lnTo>
                    <a:pt x="35" y="835"/>
                  </a:lnTo>
                  <a:lnTo>
                    <a:pt x="37" y="835"/>
                  </a:lnTo>
                  <a:lnTo>
                    <a:pt x="41" y="828"/>
                  </a:lnTo>
                  <a:lnTo>
                    <a:pt x="43" y="825"/>
                  </a:lnTo>
                  <a:lnTo>
                    <a:pt x="45" y="816"/>
                  </a:lnTo>
                  <a:lnTo>
                    <a:pt x="48" y="796"/>
                  </a:lnTo>
                  <a:lnTo>
                    <a:pt x="50" y="777"/>
                  </a:lnTo>
                  <a:lnTo>
                    <a:pt x="54" y="766"/>
                  </a:lnTo>
                  <a:lnTo>
                    <a:pt x="56" y="759"/>
                  </a:lnTo>
                  <a:lnTo>
                    <a:pt x="59" y="740"/>
                  </a:lnTo>
                  <a:lnTo>
                    <a:pt x="61" y="709"/>
                  </a:lnTo>
                  <a:lnTo>
                    <a:pt x="64" y="677"/>
                  </a:lnTo>
                  <a:lnTo>
                    <a:pt x="67" y="645"/>
                  </a:lnTo>
                  <a:lnTo>
                    <a:pt x="69" y="604"/>
                  </a:lnTo>
                  <a:lnTo>
                    <a:pt x="72" y="559"/>
                  </a:lnTo>
                  <a:lnTo>
                    <a:pt x="75" y="526"/>
                  </a:lnTo>
                  <a:lnTo>
                    <a:pt x="78" y="511"/>
                  </a:lnTo>
                  <a:lnTo>
                    <a:pt x="80" y="498"/>
                  </a:lnTo>
                  <a:lnTo>
                    <a:pt x="82" y="466"/>
                  </a:lnTo>
                  <a:lnTo>
                    <a:pt x="85" y="414"/>
                  </a:lnTo>
                  <a:lnTo>
                    <a:pt x="88" y="365"/>
                  </a:lnTo>
                  <a:lnTo>
                    <a:pt x="91" y="341"/>
                  </a:lnTo>
                  <a:lnTo>
                    <a:pt x="93" y="336"/>
                  </a:lnTo>
                  <a:lnTo>
                    <a:pt x="95" y="336"/>
                  </a:lnTo>
                  <a:lnTo>
                    <a:pt x="99" y="332"/>
                  </a:lnTo>
                  <a:lnTo>
                    <a:pt x="101" y="323"/>
                  </a:lnTo>
                  <a:lnTo>
                    <a:pt x="104" y="305"/>
                  </a:lnTo>
                  <a:lnTo>
                    <a:pt x="106" y="281"/>
                  </a:lnTo>
                  <a:lnTo>
                    <a:pt x="109" y="266"/>
                  </a:lnTo>
                  <a:lnTo>
                    <a:pt x="112" y="272"/>
                  </a:lnTo>
                  <a:lnTo>
                    <a:pt x="114" y="294"/>
                  </a:lnTo>
                  <a:lnTo>
                    <a:pt x="117" y="311"/>
                  </a:lnTo>
                  <a:lnTo>
                    <a:pt x="119" y="314"/>
                  </a:lnTo>
                  <a:lnTo>
                    <a:pt x="123" y="328"/>
                  </a:lnTo>
                  <a:lnTo>
                    <a:pt x="125" y="374"/>
                  </a:lnTo>
                  <a:lnTo>
                    <a:pt x="128" y="437"/>
                  </a:lnTo>
                  <a:lnTo>
                    <a:pt x="130" y="480"/>
                  </a:lnTo>
                  <a:lnTo>
                    <a:pt x="132" y="497"/>
                  </a:lnTo>
                  <a:lnTo>
                    <a:pt x="136" y="516"/>
                  </a:lnTo>
                  <a:lnTo>
                    <a:pt x="138" y="566"/>
                  </a:lnTo>
                  <a:lnTo>
                    <a:pt x="141" y="640"/>
                  </a:lnTo>
                  <a:lnTo>
                    <a:pt x="143" y="702"/>
                  </a:lnTo>
                  <a:lnTo>
                    <a:pt x="147" y="741"/>
                  </a:lnTo>
                  <a:lnTo>
                    <a:pt x="149" y="778"/>
                  </a:lnTo>
                  <a:lnTo>
                    <a:pt x="151" y="830"/>
                  </a:lnTo>
                  <a:lnTo>
                    <a:pt x="154" y="886"/>
                  </a:lnTo>
                  <a:lnTo>
                    <a:pt x="156" y="923"/>
                  </a:lnTo>
                  <a:lnTo>
                    <a:pt x="160" y="953"/>
                  </a:lnTo>
                  <a:lnTo>
                    <a:pt x="162" y="996"/>
                  </a:lnTo>
                  <a:lnTo>
                    <a:pt x="164" y="1051"/>
                  </a:lnTo>
                  <a:lnTo>
                    <a:pt x="167" y="1075"/>
                  </a:lnTo>
                  <a:lnTo>
                    <a:pt x="170" y="1056"/>
                  </a:lnTo>
                  <a:lnTo>
                    <a:pt x="173" y="1028"/>
                  </a:lnTo>
                  <a:lnTo>
                    <a:pt x="175" y="1034"/>
                  </a:lnTo>
                  <a:lnTo>
                    <a:pt x="178" y="1060"/>
                  </a:lnTo>
                  <a:lnTo>
                    <a:pt x="180" y="1048"/>
                  </a:lnTo>
                  <a:lnTo>
                    <a:pt x="184" y="978"/>
                  </a:lnTo>
                  <a:lnTo>
                    <a:pt x="186" y="900"/>
                  </a:lnTo>
                  <a:lnTo>
                    <a:pt x="188" y="865"/>
                  </a:lnTo>
                  <a:lnTo>
                    <a:pt x="191" y="849"/>
                  </a:lnTo>
                  <a:lnTo>
                    <a:pt x="194" y="796"/>
                  </a:lnTo>
                  <a:lnTo>
                    <a:pt x="197" y="694"/>
                  </a:lnTo>
                  <a:lnTo>
                    <a:pt x="199" y="598"/>
                  </a:lnTo>
                  <a:lnTo>
                    <a:pt x="201" y="551"/>
                  </a:lnTo>
                  <a:lnTo>
                    <a:pt x="204" y="519"/>
                  </a:lnTo>
                  <a:lnTo>
                    <a:pt x="207" y="450"/>
                  </a:lnTo>
                  <a:lnTo>
                    <a:pt x="210" y="348"/>
                  </a:lnTo>
                  <a:lnTo>
                    <a:pt x="212" y="263"/>
                  </a:lnTo>
                  <a:lnTo>
                    <a:pt x="214" y="219"/>
                  </a:lnTo>
                  <a:lnTo>
                    <a:pt x="218" y="178"/>
                  </a:lnTo>
                  <a:lnTo>
                    <a:pt x="220" y="118"/>
                  </a:lnTo>
                  <a:lnTo>
                    <a:pt x="223" y="65"/>
                  </a:lnTo>
                  <a:lnTo>
                    <a:pt x="225" y="58"/>
                  </a:lnTo>
                  <a:lnTo>
                    <a:pt x="228" y="72"/>
                  </a:lnTo>
                  <a:lnTo>
                    <a:pt x="231" y="55"/>
                  </a:lnTo>
                  <a:lnTo>
                    <a:pt x="234" y="12"/>
                  </a:lnTo>
                  <a:lnTo>
                    <a:pt x="236" y="0"/>
                  </a:lnTo>
                  <a:lnTo>
                    <a:pt x="238" y="50"/>
                  </a:lnTo>
                  <a:lnTo>
                    <a:pt x="242" y="113"/>
                  </a:lnTo>
                  <a:lnTo>
                    <a:pt x="244" y="139"/>
                  </a:lnTo>
                  <a:lnTo>
                    <a:pt x="247" y="150"/>
                  </a:lnTo>
                  <a:lnTo>
                    <a:pt x="249" y="193"/>
                  </a:lnTo>
                  <a:lnTo>
                    <a:pt x="251" y="268"/>
                  </a:lnTo>
                  <a:lnTo>
                    <a:pt x="255" y="321"/>
                  </a:lnTo>
                  <a:lnTo>
                    <a:pt x="257" y="340"/>
                  </a:lnTo>
                  <a:lnTo>
                    <a:pt x="260" y="381"/>
                  </a:lnTo>
                  <a:lnTo>
                    <a:pt x="262" y="475"/>
                  </a:lnTo>
                  <a:lnTo>
                    <a:pt x="266" y="562"/>
                  </a:lnTo>
                  <a:lnTo>
                    <a:pt x="268" y="570"/>
                  </a:lnTo>
                  <a:lnTo>
                    <a:pt x="270" y="533"/>
                  </a:lnTo>
                  <a:lnTo>
                    <a:pt x="273" y="552"/>
                  </a:lnTo>
                  <a:lnTo>
                    <a:pt x="275" y="651"/>
                  </a:lnTo>
                  <a:lnTo>
                    <a:pt x="279" y="737"/>
                  </a:lnTo>
                  <a:lnTo>
                    <a:pt x="281" y="728"/>
                  </a:lnTo>
                  <a:lnTo>
                    <a:pt x="283" y="673"/>
                  </a:lnTo>
                  <a:lnTo>
                    <a:pt x="286" y="674"/>
                  </a:lnTo>
                  <a:lnTo>
                    <a:pt x="289" y="736"/>
                  </a:lnTo>
                  <a:lnTo>
                    <a:pt x="292" y="764"/>
                  </a:lnTo>
                  <a:lnTo>
                    <a:pt x="294" y="709"/>
                  </a:lnTo>
                  <a:lnTo>
                    <a:pt x="297" y="637"/>
                  </a:lnTo>
                  <a:lnTo>
                    <a:pt x="299" y="627"/>
                  </a:lnTo>
                  <a:lnTo>
                    <a:pt x="303" y="650"/>
                  </a:lnTo>
                  <a:lnTo>
                    <a:pt x="305" y="630"/>
                  </a:lnTo>
                  <a:lnTo>
                    <a:pt x="307" y="562"/>
                  </a:lnTo>
                  <a:lnTo>
                    <a:pt x="310" y="516"/>
                  </a:lnTo>
                  <a:lnTo>
                    <a:pt x="313" y="519"/>
                  </a:lnTo>
                  <a:lnTo>
                    <a:pt x="316" y="512"/>
                  </a:lnTo>
                  <a:lnTo>
                    <a:pt x="318" y="447"/>
                  </a:lnTo>
                  <a:lnTo>
                    <a:pt x="320" y="364"/>
                  </a:lnTo>
                  <a:lnTo>
                    <a:pt x="323" y="335"/>
                  </a:lnTo>
                  <a:lnTo>
                    <a:pt x="326" y="344"/>
                  </a:lnTo>
                  <a:lnTo>
                    <a:pt x="329" y="321"/>
                  </a:lnTo>
                  <a:lnTo>
                    <a:pt x="331" y="248"/>
                  </a:lnTo>
                  <a:lnTo>
                    <a:pt x="333" y="191"/>
                  </a:lnTo>
                  <a:lnTo>
                    <a:pt x="337" y="191"/>
                  </a:lnTo>
                  <a:lnTo>
                    <a:pt x="339" y="201"/>
                  </a:lnTo>
                  <a:lnTo>
                    <a:pt x="342" y="162"/>
                  </a:lnTo>
                  <a:lnTo>
                    <a:pt x="344" y="101"/>
                  </a:lnTo>
                  <a:lnTo>
                    <a:pt x="347" y="88"/>
                  </a:lnTo>
                  <a:lnTo>
                    <a:pt x="350" y="136"/>
                  </a:lnTo>
                  <a:lnTo>
                    <a:pt x="353" y="171"/>
                  </a:lnTo>
                  <a:lnTo>
                    <a:pt x="355" y="151"/>
                  </a:lnTo>
                  <a:lnTo>
                    <a:pt x="357" y="118"/>
                  </a:lnTo>
                  <a:lnTo>
                    <a:pt x="361" y="132"/>
                  </a:lnTo>
                  <a:lnTo>
                    <a:pt x="363" y="182"/>
                  </a:lnTo>
                  <a:lnTo>
                    <a:pt x="366" y="210"/>
                  </a:lnTo>
                  <a:lnTo>
                    <a:pt x="368" y="202"/>
                  </a:lnTo>
                  <a:lnTo>
                    <a:pt x="370" y="203"/>
                  </a:lnTo>
                  <a:lnTo>
                    <a:pt x="374" y="247"/>
                  </a:lnTo>
                  <a:lnTo>
                    <a:pt x="376" y="304"/>
                  </a:lnTo>
                  <a:lnTo>
                    <a:pt x="379" y="340"/>
                  </a:lnTo>
                  <a:lnTo>
                    <a:pt x="381" y="368"/>
                  </a:lnTo>
                  <a:lnTo>
                    <a:pt x="385" y="419"/>
                  </a:lnTo>
                  <a:lnTo>
                    <a:pt x="387" y="491"/>
                  </a:lnTo>
                  <a:lnTo>
                    <a:pt x="389" y="551"/>
                  </a:lnTo>
                  <a:lnTo>
                    <a:pt x="392" y="590"/>
                  </a:lnTo>
                  <a:lnTo>
                    <a:pt x="394" y="628"/>
                  </a:lnTo>
                  <a:lnTo>
                    <a:pt x="398" y="685"/>
                  </a:lnTo>
                  <a:lnTo>
                    <a:pt x="400" y="746"/>
                  </a:lnTo>
                  <a:lnTo>
                    <a:pt x="403" y="798"/>
                  </a:lnTo>
                  <a:lnTo>
                    <a:pt x="405" y="843"/>
                  </a:lnTo>
                  <a:lnTo>
                    <a:pt x="408" y="882"/>
                  </a:lnTo>
                  <a:lnTo>
                    <a:pt x="411" y="908"/>
                  </a:lnTo>
                  <a:lnTo>
                    <a:pt x="413" y="918"/>
                  </a:lnTo>
                  <a:lnTo>
                    <a:pt x="416" y="935"/>
                  </a:lnTo>
                  <a:lnTo>
                    <a:pt x="418" y="973"/>
                  </a:lnTo>
                  <a:lnTo>
                    <a:pt x="422" y="1004"/>
                  </a:lnTo>
                  <a:lnTo>
                    <a:pt x="424" y="994"/>
                  </a:lnTo>
                  <a:lnTo>
                    <a:pt x="426" y="949"/>
                  </a:lnTo>
                  <a:lnTo>
                    <a:pt x="429" y="917"/>
                  </a:lnTo>
                  <a:lnTo>
                    <a:pt x="432" y="912"/>
                  </a:lnTo>
                  <a:lnTo>
                    <a:pt x="435" y="893"/>
                  </a:lnTo>
                  <a:lnTo>
                    <a:pt x="437" y="828"/>
                  </a:lnTo>
                  <a:lnTo>
                    <a:pt x="439" y="745"/>
                  </a:lnTo>
                  <a:lnTo>
                    <a:pt x="442" y="695"/>
                  </a:lnTo>
                  <a:lnTo>
                    <a:pt x="445" y="671"/>
                  </a:lnTo>
                  <a:lnTo>
                    <a:pt x="448" y="625"/>
                  </a:lnTo>
                  <a:lnTo>
                    <a:pt x="450" y="538"/>
                  </a:lnTo>
                  <a:lnTo>
                    <a:pt x="453" y="451"/>
                  </a:lnTo>
                  <a:lnTo>
                    <a:pt x="456" y="399"/>
                  </a:lnTo>
                  <a:lnTo>
                    <a:pt x="458" y="358"/>
                  </a:lnTo>
                  <a:lnTo>
                    <a:pt x="461" y="296"/>
                  </a:lnTo>
                  <a:lnTo>
                    <a:pt x="463" y="228"/>
                  </a:lnTo>
                  <a:lnTo>
                    <a:pt x="466" y="193"/>
                  </a:lnTo>
                  <a:lnTo>
                    <a:pt x="469" y="189"/>
                  </a:lnTo>
                  <a:lnTo>
                    <a:pt x="472" y="170"/>
                  </a:lnTo>
                  <a:lnTo>
                    <a:pt x="474" y="124"/>
                  </a:lnTo>
                  <a:lnTo>
                    <a:pt x="476" y="105"/>
                  </a:lnTo>
                  <a:lnTo>
                    <a:pt x="480" y="143"/>
                  </a:lnTo>
                  <a:lnTo>
                    <a:pt x="482" y="201"/>
                  </a:lnTo>
                  <a:lnTo>
                    <a:pt x="485" y="220"/>
                  </a:lnTo>
                  <a:lnTo>
                    <a:pt x="487" y="212"/>
                  </a:lnTo>
                  <a:lnTo>
                    <a:pt x="489" y="247"/>
                  </a:lnTo>
                  <a:lnTo>
                    <a:pt x="493" y="340"/>
                  </a:lnTo>
                  <a:lnTo>
                    <a:pt x="495" y="429"/>
                  </a:lnTo>
                  <a:lnTo>
                    <a:pt x="498" y="468"/>
                  </a:lnTo>
                  <a:lnTo>
                    <a:pt x="500" y="484"/>
                  </a:lnTo>
                  <a:lnTo>
                    <a:pt x="504" y="542"/>
                  </a:lnTo>
                  <a:lnTo>
                    <a:pt x="506" y="640"/>
                  </a:lnTo>
                  <a:lnTo>
                    <a:pt x="508" y="724"/>
                  </a:lnTo>
                  <a:lnTo>
                    <a:pt x="511" y="775"/>
                  </a:lnTo>
                  <a:lnTo>
                    <a:pt x="513" y="828"/>
                  </a:lnTo>
                  <a:lnTo>
                    <a:pt x="517" y="90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110"/>
            <p:cNvSpPr>
              <a:spLocks/>
            </p:cNvSpPr>
            <p:nvPr/>
          </p:nvSpPr>
          <p:spPr bwMode="auto">
            <a:xfrm>
              <a:off x="3728" y="1738"/>
              <a:ext cx="258" cy="356"/>
            </a:xfrm>
            <a:custGeom>
              <a:avLst/>
              <a:gdLst>
                <a:gd name="T0" fmla="*/ 7 w 515"/>
                <a:gd name="T1" fmla="*/ 972 h 1068"/>
                <a:gd name="T2" fmla="*/ 18 w 515"/>
                <a:gd name="T3" fmla="*/ 1044 h 1068"/>
                <a:gd name="T4" fmla="*/ 28 w 515"/>
                <a:gd name="T5" fmla="*/ 878 h 1068"/>
                <a:gd name="T6" fmla="*/ 39 w 515"/>
                <a:gd name="T7" fmla="*/ 641 h 1068"/>
                <a:gd name="T8" fmla="*/ 50 w 515"/>
                <a:gd name="T9" fmla="*/ 390 h 1068"/>
                <a:gd name="T10" fmla="*/ 61 w 515"/>
                <a:gd name="T11" fmla="*/ 213 h 1068"/>
                <a:gd name="T12" fmla="*/ 71 w 515"/>
                <a:gd name="T13" fmla="*/ 93 h 1068"/>
                <a:gd name="T14" fmla="*/ 82 w 515"/>
                <a:gd name="T15" fmla="*/ 158 h 1068"/>
                <a:gd name="T16" fmla="*/ 91 w 515"/>
                <a:gd name="T17" fmla="*/ 266 h 1068"/>
                <a:gd name="T18" fmla="*/ 102 w 515"/>
                <a:gd name="T19" fmla="*/ 463 h 1068"/>
                <a:gd name="T20" fmla="*/ 113 w 515"/>
                <a:gd name="T21" fmla="*/ 630 h 1068"/>
                <a:gd name="T22" fmla="*/ 124 w 515"/>
                <a:gd name="T23" fmla="*/ 689 h 1068"/>
                <a:gd name="T24" fmla="*/ 134 w 515"/>
                <a:gd name="T25" fmla="*/ 722 h 1068"/>
                <a:gd name="T26" fmla="*/ 145 w 515"/>
                <a:gd name="T27" fmla="*/ 670 h 1068"/>
                <a:gd name="T28" fmla="*/ 156 w 515"/>
                <a:gd name="T29" fmla="*/ 552 h 1068"/>
                <a:gd name="T30" fmla="*/ 166 w 515"/>
                <a:gd name="T31" fmla="*/ 370 h 1068"/>
                <a:gd name="T32" fmla="*/ 177 w 515"/>
                <a:gd name="T33" fmla="*/ 194 h 1068"/>
                <a:gd name="T34" fmla="*/ 188 w 515"/>
                <a:gd name="T35" fmla="*/ 63 h 1068"/>
                <a:gd name="T36" fmla="*/ 197 w 515"/>
                <a:gd name="T37" fmla="*/ 39 h 1068"/>
                <a:gd name="T38" fmla="*/ 208 w 515"/>
                <a:gd name="T39" fmla="*/ 116 h 1068"/>
                <a:gd name="T40" fmla="*/ 219 w 515"/>
                <a:gd name="T41" fmla="*/ 370 h 1068"/>
                <a:gd name="T42" fmla="*/ 230 w 515"/>
                <a:gd name="T43" fmla="*/ 706 h 1068"/>
                <a:gd name="T44" fmla="*/ 240 w 515"/>
                <a:gd name="T45" fmla="*/ 943 h 1068"/>
                <a:gd name="T46" fmla="*/ 251 w 515"/>
                <a:gd name="T47" fmla="*/ 1001 h 1068"/>
                <a:gd name="T48" fmla="*/ 262 w 515"/>
                <a:gd name="T49" fmla="*/ 943 h 1068"/>
                <a:gd name="T50" fmla="*/ 272 w 515"/>
                <a:gd name="T51" fmla="*/ 741 h 1068"/>
                <a:gd name="T52" fmla="*/ 283 w 515"/>
                <a:gd name="T53" fmla="*/ 444 h 1068"/>
                <a:gd name="T54" fmla="*/ 293 w 515"/>
                <a:gd name="T55" fmla="*/ 222 h 1068"/>
                <a:gd name="T56" fmla="*/ 303 w 515"/>
                <a:gd name="T57" fmla="*/ 194 h 1068"/>
                <a:gd name="T58" fmla="*/ 314 w 515"/>
                <a:gd name="T59" fmla="*/ 273 h 1068"/>
                <a:gd name="T60" fmla="*/ 325 w 515"/>
                <a:gd name="T61" fmla="*/ 524 h 1068"/>
                <a:gd name="T62" fmla="*/ 335 w 515"/>
                <a:gd name="T63" fmla="*/ 807 h 1068"/>
                <a:gd name="T64" fmla="*/ 346 w 515"/>
                <a:gd name="T65" fmla="*/ 994 h 1068"/>
                <a:gd name="T66" fmla="*/ 357 w 515"/>
                <a:gd name="T67" fmla="*/ 1039 h 1068"/>
                <a:gd name="T68" fmla="*/ 368 w 515"/>
                <a:gd name="T69" fmla="*/ 891 h 1068"/>
                <a:gd name="T70" fmla="*/ 378 w 515"/>
                <a:gd name="T71" fmla="*/ 678 h 1068"/>
                <a:gd name="T72" fmla="*/ 388 w 515"/>
                <a:gd name="T73" fmla="*/ 417 h 1068"/>
                <a:gd name="T74" fmla="*/ 399 w 515"/>
                <a:gd name="T75" fmla="*/ 187 h 1068"/>
                <a:gd name="T76" fmla="*/ 409 w 515"/>
                <a:gd name="T77" fmla="*/ 104 h 1068"/>
                <a:gd name="T78" fmla="*/ 420 w 515"/>
                <a:gd name="T79" fmla="*/ 104 h 1068"/>
                <a:gd name="T80" fmla="*/ 431 w 515"/>
                <a:gd name="T81" fmla="*/ 273 h 1068"/>
                <a:gd name="T82" fmla="*/ 441 w 515"/>
                <a:gd name="T83" fmla="*/ 457 h 1068"/>
                <a:gd name="T84" fmla="*/ 452 w 515"/>
                <a:gd name="T85" fmla="*/ 626 h 1068"/>
                <a:gd name="T86" fmla="*/ 463 w 515"/>
                <a:gd name="T87" fmla="*/ 739 h 1068"/>
                <a:gd name="T88" fmla="*/ 474 w 515"/>
                <a:gd name="T89" fmla="*/ 755 h 1068"/>
                <a:gd name="T90" fmla="*/ 483 w 515"/>
                <a:gd name="T91" fmla="*/ 638 h 1068"/>
                <a:gd name="T92" fmla="*/ 494 w 515"/>
                <a:gd name="T93" fmla="*/ 422 h 1068"/>
                <a:gd name="T94" fmla="*/ 504 w 515"/>
                <a:gd name="T95" fmla="*/ 273 h 1068"/>
                <a:gd name="T96" fmla="*/ 515 w 515"/>
                <a:gd name="T97" fmla="*/ 115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068">
                  <a:moveTo>
                    <a:pt x="0" y="912"/>
                  </a:moveTo>
                  <a:lnTo>
                    <a:pt x="2" y="979"/>
                  </a:lnTo>
                  <a:lnTo>
                    <a:pt x="5" y="990"/>
                  </a:lnTo>
                  <a:lnTo>
                    <a:pt x="7" y="972"/>
                  </a:lnTo>
                  <a:lnTo>
                    <a:pt x="11" y="984"/>
                  </a:lnTo>
                  <a:lnTo>
                    <a:pt x="13" y="1035"/>
                  </a:lnTo>
                  <a:lnTo>
                    <a:pt x="15" y="1068"/>
                  </a:lnTo>
                  <a:lnTo>
                    <a:pt x="18" y="1044"/>
                  </a:lnTo>
                  <a:lnTo>
                    <a:pt x="20" y="990"/>
                  </a:lnTo>
                  <a:lnTo>
                    <a:pt x="24" y="951"/>
                  </a:lnTo>
                  <a:lnTo>
                    <a:pt x="26" y="925"/>
                  </a:lnTo>
                  <a:lnTo>
                    <a:pt x="28" y="878"/>
                  </a:lnTo>
                  <a:lnTo>
                    <a:pt x="31" y="803"/>
                  </a:lnTo>
                  <a:lnTo>
                    <a:pt x="34" y="732"/>
                  </a:lnTo>
                  <a:lnTo>
                    <a:pt x="37" y="685"/>
                  </a:lnTo>
                  <a:lnTo>
                    <a:pt x="39" y="641"/>
                  </a:lnTo>
                  <a:lnTo>
                    <a:pt x="41" y="574"/>
                  </a:lnTo>
                  <a:lnTo>
                    <a:pt x="44" y="499"/>
                  </a:lnTo>
                  <a:lnTo>
                    <a:pt x="47" y="439"/>
                  </a:lnTo>
                  <a:lnTo>
                    <a:pt x="50" y="390"/>
                  </a:lnTo>
                  <a:lnTo>
                    <a:pt x="52" y="332"/>
                  </a:lnTo>
                  <a:lnTo>
                    <a:pt x="55" y="265"/>
                  </a:lnTo>
                  <a:lnTo>
                    <a:pt x="58" y="222"/>
                  </a:lnTo>
                  <a:lnTo>
                    <a:pt x="61" y="213"/>
                  </a:lnTo>
                  <a:lnTo>
                    <a:pt x="63" y="210"/>
                  </a:lnTo>
                  <a:lnTo>
                    <a:pt x="65" y="177"/>
                  </a:lnTo>
                  <a:lnTo>
                    <a:pt x="68" y="125"/>
                  </a:lnTo>
                  <a:lnTo>
                    <a:pt x="71" y="93"/>
                  </a:lnTo>
                  <a:lnTo>
                    <a:pt x="74" y="100"/>
                  </a:lnTo>
                  <a:lnTo>
                    <a:pt x="76" y="130"/>
                  </a:lnTo>
                  <a:lnTo>
                    <a:pt x="78" y="150"/>
                  </a:lnTo>
                  <a:lnTo>
                    <a:pt x="82" y="158"/>
                  </a:lnTo>
                  <a:lnTo>
                    <a:pt x="84" y="171"/>
                  </a:lnTo>
                  <a:lnTo>
                    <a:pt x="87" y="195"/>
                  </a:lnTo>
                  <a:lnTo>
                    <a:pt x="89" y="228"/>
                  </a:lnTo>
                  <a:lnTo>
                    <a:pt x="91" y="266"/>
                  </a:lnTo>
                  <a:lnTo>
                    <a:pt x="95" y="320"/>
                  </a:lnTo>
                  <a:lnTo>
                    <a:pt x="97" y="385"/>
                  </a:lnTo>
                  <a:lnTo>
                    <a:pt x="100" y="439"/>
                  </a:lnTo>
                  <a:lnTo>
                    <a:pt x="102" y="463"/>
                  </a:lnTo>
                  <a:lnTo>
                    <a:pt x="106" y="472"/>
                  </a:lnTo>
                  <a:lnTo>
                    <a:pt x="108" y="500"/>
                  </a:lnTo>
                  <a:lnTo>
                    <a:pt x="110" y="561"/>
                  </a:lnTo>
                  <a:lnTo>
                    <a:pt x="113" y="630"/>
                  </a:lnTo>
                  <a:lnTo>
                    <a:pt x="116" y="666"/>
                  </a:lnTo>
                  <a:lnTo>
                    <a:pt x="119" y="665"/>
                  </a:lnTo>
                  <a:lnTo>
                    <a:pt x="121" y="664"/>
                  </a:lnTo>
                  <a:lnTo>
                    <a:pt x="124" y="689"/>
                  </a:lnTo>
                  <a:lnTo>
                    <a:pt x="126" y="729"/>
                  </a:lnTo>
                  <a:lnTo>
                    <a:pt x="130" y="745"/>
                  </a:lnTo>
                  <a:lnTo>
                    <a:pt x="132" y="734"/>
                  </a:lnTo>
                  <a:lnTo>
                    <a:pt x="134" y="722"/>
                  </a:lnTo>
                  <a:lnTo>
                    <a:pt x="137" y="730"/>
                  </a:lnTo>
                  <a:lnTo>
                    <a:pt x="140" y="739"/>
                  </a:lnTo>
                  <a:lnTo>
                    <a:pt x="143" y="718"/>
                  </a:lnTo>
                  <a:lnTo>
                    <a:pt x="145" y="670"/>
                  </a:lnTo>
                  <a:lnTo>
                    <a:pt x="147" y="626"/>
                  </a:lnTo>
                  <a:lnTo>
                    <a:pt x="150" y="606"/>
                  </a:lnTo>
                  <a:lnTo>
                    <a:pt x="153" y="589"/>
                  </a:lnTo>
                  <a:lnTo>
                    <a:pt x="156" y="552"/>
                  </a:lnTo>
                  <a:lnTo>
                    <a:pt x="158" y="503"/>
                  </a:lnTo>
                  <a:lnTo>
                    <a:pt x="160" y="461"/>
                  </a:lnTo>
                  <a:lnTo>
                    <a:pt x="164" y="423"/>
                  </a:lnTo>
                  <a:lnTo>
                    <a:pt x="166" y="370"/>
                  </a:lnTo>
                  <a:lnTo>
                    <a:pt x="169" y="298"/>
                  </a:lnTo>
                  <a:lnTo>
                    <a:pt x="171" y="241"/>
                  </a:lnTo>
                  <a:lnTo>
                    <a:pt x="174" y="213"/>
                  </a:lnTo>
                  <a:lnTo>
                    <a:pt x="177" y="194"/>
                  </a:lnTo>
                  <a:lnTo>
                    <a:pt x="180" y="155"/>
                  </a:lnTo>
                  <a:lnTo>
                    <a:pt x="182" y="106"/>
                  </a:lnTo>
                  <a:lnTo>
                    <a:pt x="184" y="75"/>
                  </a:lnTo>
                  <a:lnTo>
                    <a:pt x="188" y="63"/>
                  </a:lnTo>
                  <a:lnTo>
                    <a:pt x="190" y="42"/>
                  </a:lnTo>
                  <a:lnTo>
                    <a:pt x="193" y="9"/>
                  </a:lnTo>
                  <a:lnTo>
                    <a:pt x="195" y="0"/>
                  </a:lnTo>
                  <a:lnTo>
                    <a:pt x="197" y="39"/>
                  </a:lnTo>
                  <a:lnTo>
                    <a:pt x="201" y="93"/>
                  </a:lnTo>
                  <a:lnTo>
                    <a:pt x="203" y="106"/>
                  </a:lnTo>
                  <a:lnTo>
                    <a:pt x="206" y="90"/>
                  </a:lnTo>
                  <a:lnTo>
                    <a:pt x="208" y="116"/>
                  </a:lnTo>
                  <a:lnTo>
                    <a:pt x="212" y="209"/>
                  </a:lnTo>
                  <a:lnTo>
                    <a:pt x="214" y="312"/>
                  </a:lnTo>
                  <a:lnTo>
                    <a:pt x="216" y="360"/>
                  </a:lnTo>
                  <a:lnTo>
                    <a:pt x="219" y="370"/>
                  </a:lnTo>
                  <a:lnTo>
                    <a:pt x="221" y="417"/>
                  </a:lnTo>
                  <a:lnTo>
                    <a:pt x="225" y="528"/>
                  </a:lnTo>
                  <a:lnTo>
                    <a:pt x="227" y="644"/>
                  </a:lnTo>
                  <a:lnTo>
                    <a:pt x="230" y="706"/>
                  </a:lnTo>
                  <a:lnTo>
                    <a:pt x="232" y="730"/>
                  </a:lnTo>
                  <a:lnTo>
                    <a:pt x="235" y="778"/>
                  </a:lnTo>
                  <a:lnTo>
                    <a:pt x="238" y="865"/>
                  </a:lnTo>
                  <a:lnTo>
                    <a:pt x="240" y="943"/>
                  </a:lnTo>
                  <a:lnTo>
                    <a:pt x="243" y="974"/>
                  </a:lnTo>
                  <a:lnTo>
                    <a:pt x="245" y="975"/>
                  </a:lnTo>
                  <a:lnTo>
                    <a:pt x="249" y="983"/>
                  </a:lnTo>
                  <a:lnTo>
                    <a:pt x="251" y="1001"/>
                  </a:lnTo>
                  <a:lnTo>
                    <a:pt x="253" y="1007"/>
                  </a:lnTo>
                  <a:lnTo>
                    <a:pt x="256" y="990"/>
                  </a:lnTo>
                  <a:lnTo>
                    <a:pt x="259" y="967"/>
                  </a:lnTo>
                  <a:lnTo>
                    <a:pt x="262" y="943"/>
                  </a:lnTo>
                  <a:lnTo>
                    <a:pt x="264" y="909"/>
                  </a:lnTo>
                  <a:lnTo>
                    <a:pt x="266" y="855"/>
                  </a:lnTo>
                  <a:lnTo>
                    <a:pt x="269" y="795"/>
                  </a:lnTo>
                  <a:lnTo>
                    <a:pt x="272" y="741"/>
                  </a:lnTo>
                  <a:lnTo>
                    <a:pt x="275" y="681"/>
                  </a:lnTo>
                  <a:lnTo>
                    <a:pt x="277" y="602"/>
                  </a:lnTo>
                  <a:lnTo>
                    <a:pt x="280" y="514"/>
                  </a:lnTo>
                  <a:lnTo>
                    <a:pt x="283" y="444"/>
                  </a:lnTo>
                  <a:lnTo>
                    <a:pt x="285" y="397"/>
                  </a:lnTo>
                  <a:lnTo>
                    <a:pt x="288" y="349"/>
                  </a:lnTo>
                  <a:lnTo>
                    <a:pt x="290" y="286"/>
                  </a:lnTo>
                  <a:lnTo>
                    <a:pt x="293" y="222"/>
                  </a:lnTo>
                  <a:lnTo>
                    <a:pt x="296" y="187"/>
                  </a:lnTo>
                  <a:lnTo>
                    <a:pt x="299" y="185"/>
                  </a:lnTo>
                  <a:lnTo>
                    <a:pt x="301" y="191"/>
                  </a:lnTo>
                  <a:lnTo>
                    <a:pt x="303" y="194"/>
                  </a:lnTo>
                  <a:lnTo>
                    <a:pt x="307" y="200"/>
                  </a:lnTo>
                  <a:lnTo>
                    <a:pt x="309" y="220"/>
                  </a:lnTo>
                  <a:lnTo>
                    <a:pt x="312" y="247"/>
                  </a:lnTo>
                  <a:lnTo>
                    <a:pt x="314" y="273"/>
                  </a:lnTo>
                  <a:lnTo>
                    <a:pt x="316" y="307"/>
                  </a:lnTo>
                  <a:lnTo>
                    <a:pt x="320" y="366"/>
                  </a:lnTo>
                  <a:lnTo>
                    <a:pt x="322" y="446"/>
                  </a:lnTo>
                  <a:lnTo>
                    <a:pt x="325" y="524"/>
                  </a:lnTo>
                  <a:lnTo>
                    <a:pt x="327" y="588"/>
                  </a:lnTo>
                  <a:lnTo>
                    <a:pt x="331" y="652"/>
                  </a:lnTo>
                  <a:lnTo>
                    <a:pt x="333" y="727"/>
                  </a:lnTo>
                  <a:lnTo>
                    <a:pt x="335" y="807"/>
                  </a:lnTo>
                  <a:lnTo>
                    <a:pt x="338" y="870"/>
                  </a:lnTo>
                  <a:lnTo>
                    <a:pt x="340" y="916"/>
                  </a:lnTo>
                  <a:lnTo>
                    <a:pt x="344" y="956"/>
                  </a:lnTo>
                  <a:lnTo>
                    <a:pt x="346" y="994"/>
                  </a:lnTo>
                  <a:lnTo>
                    <a:pt x="349" y="1016"/>
                  </a:lnTo>
                  <a:lnTo>
                    <a:pt x="351" y="1021"/>
                  </a:lnTo>
                  <a:lnTo>
                    <a:pt x="355" y="1024"/>
                  </a:lnTo>
                  <a:lnTo>
                    <a:pt x="357" y="1039"/>
                  </a:lnTo>
                  <a:lnTo>
                    <a:pt x="359" y="1048"/>
                  </a:lnTo>
                  <a:lnTo>
                    <a:pt x="362" y="1020"/>
                  </a:lnTo>
                  <a:lnTo>
                    <a:pt x="364" y="953"/>
                  </a:lnTo>
                  <a:lnTo>
                    <a:pt x="368" y="891"/>
                  </a:lnTo>
                  <a:lnTo>
                    <a:pt x="370" y="858"/>
                  </a:lnTo>
                  <a:lnTo>
                    <a:pt x="372" y="832"/>
                  </a:lnTo>
                  <a:lnTo>
                    <a:pt x="375" y="772"/>
                  </a:lnTo>
                  <a:lnTo>
                    <a:pt x="378" y="678"/>
                  </a:lnTo>
                  <a:lnTo>
                    <a:pt x="381" y="591"/>
                  </a:lnTo>
                  <a:lnTo>
                    <a:pt x="383" y="537"/>
                  </a:lnTo>
                  <a:lnTo>
                    <a:pt x="385" y="490"/>
                  </a:lnTo>
                  <a:lnTo>
                    <a:pt x="388" y="417"/>
                  </a:lnTo>
                  <a:lnTo>
                    <a:pt x="391" y="328"/>
                  </a:lnTo>
                  <a:lnTo>
                    <a:pt x="394" y="258"/>
                  </a:lnTo>
                  <a:lnTo>
                    <a:pt x="396" y="220"/>
                  </a:lnTo>
                  <a:lnTo>
                    <a:pt x="399" y="187"/>
                  </a:lnTo>
                  <a:lnTo>
                    <a:pt x="402" y="137"/>
                  </a:lnTo>
                  <a:lnTo>
                    <a:pt x="404" y="94"/>
                  </a:lnTo>
                  <a:lnTo>
                    <a:pt x="407" y="88"/>
                  </a:lnTo>
                  <a:lnTo>
                    <a:pt x="409" y="104"/>
                  </a:lnTo>
                  <a:lnTo>
                    <a:pt x="412" y="107"/>
                  </a:lnTo>
                  <a:lnTo>
                    <a:pt x="415" y="84"/>
                  </a:lnTo>
                  <a:lnTo>
                    <a:pt x="418" y="74"/>
                  </a:lnTo>
                  <a:lnTo>
                    <a:pt x="420" y="104"/>
                  </a:lnTo>
                  <a:lnTo>
                    <a:pt x="422" y="158"/>
                  </a:lnTo>
                  <a:lnTo>
                    <a:pt x="426" y="201"/>
                  </a:lnTo>
                  <a:lnTo>
                    <a:pt x="428" y="232"/>
                  </a:lnTo>
                  <a:lnTo>
                    <a:pt x="431" y="273"/>
                  </a:lnTo>
                  <a:lnTo>
                    <a:pt x="433" y="330"/>
                  </a:lnTo>
                  <a:lnTo>
                    <a:pt x="435" y="380"/>
                  </a:lnTo>
                  <a:lnTo>
                    <a:pt x="439" y="415"/>
                  </a:lnTo>
                  <a:lnTo>
                    <a:pt x="441" y="457"/>
                  </a:lnTo>
                  <a:lnTo>
                    <a:pt x="444" y="522"/>
                  </a:lnTo>
                  <a:lnTo>
                    <a:pt x="446" y="587"/>
                  </a:lnTo>
                  <a:lnTo>
                    <a:pt x="450" y="619"/>
                  </a:lnTo>
                  <a:lnTo>
                    <a:pt x="452" y="626"/>
                  </a:lnTo>
                  <a:lnTo>
                    <a:pt x="454" y="646"/>
                  </a:lnTo>
                  <a:lnTo>
                    <a:pt x="457" y="690"/>
                  </a:lnTo>
                  <a:lnTo>
                    <a:pt x="459" y="730"/>
                  </a:lnTo>
                  <a:lnTo>
                    <a:pt x="463" y="739"/>
                  </a:lnTo>
                  <a:lnTo>
                    <a:pt x="465" y="736"/>
                  </a:lnTo>
                  <a:lnTo>
                    <a:pt x="468" y="750"/>
                  </a:lnTo>
                  <a:lnTo>
                    <a:pt x="470" y="769"/>
                  </a:lnTo>
                  <a:lnTo>
                    <a:pt x="474" y="755"/>
                  </a:lnTo>
                  <a:lnTo>
                    <a:pt x="476" y="704"/>
                  </a:lnTo>
                  <a:lnTo>
                    <a:pt x="478" y="658"/>
                  </a:lnTo>
                  <a:lnTo>
                    <a:pt x="481" y="643"/>
                  </a:lnTo>
                  <a:lnTo>
                    <a:pt x="483" y="638"/>
                  </a:lnTo>
                  <a:lnTo>
                    <a:pt x="487" y="600"/>
                  </a:lnTo>
                  <a:lnTo>
                    <a:pt x="489" y="528"/>
                  </a:lnTo>
                  <a:lnTo>
                    <a:pt x="491" y="461"/>
                  </a:lnTo>
                  <a:lnTo>
                    <a:pt x="494" y="422"/>
                  </a:lnTo>
                  <a:lnTo>
                    <a:pt x="497" y="401"/>
                  </a:lnTo>
                  <a:lnTo>
                    <a:pt x="500" y="367"/>
                  </a:lnTo>
                  <a:lnTo>
                    <a:pt x="502" y="323"/>
                  </a:lnTo>
                  <a:lnTo>
                    <a:pt x="504" y="273"/>
                  </a:lnTo>
                  <a:lnTo>
                    <a:pt x="507" y="226"/>
                  </a:lnTo>
                  <a:lnTo>
                    <a:pt x="510" y="176"/>
                  </a:lnTo>
                  <a:lnTo>
                    <a:pt x="513" y="136"/>
                  </a:lnTo>
                  <a:lnTo>
                    <a:pt x="515" y="115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111"/>
            <p:cNvSpPr>
              <a:spLocks/>
            </p:cNvSpPr>
            <p:nvPr/>
          </p:nvSpPr>
          <p:spPr bwMode="auto">
            <a:xfrm>
              <a:off x="3986" y="1695"/>
              <a:ext cx="258" cy="428"/>
            </a:xfrm>
            <a:custGeom>
              <a:avLst/>
              <a:gdLst>
                <a:gd name="T0" fmla="*/ 9 w 517"/>
                <a:gd name="T1" fmla="*/ 198 h 1282"/>
                <a:gd name="T2" fmla="*/ 19 w 517"/>
                <a:gd name="T3" fmla="*/ 292 h 1282"/>
                <a:gd name="T4" fmla="*/ 30 w 517"/>
                <a:gd name="T5" fmla="*/ 443 h 1282"/>
                <a:gd name="T6" fmla="*/ 39 w 517"/>
                <a:gd name="T7" fmla="*/ 740 h 1282"/>
                <a:gd name="T8" fmla="*/ 50 w 517"/>
                <a:gd name="T9" fmla="*/ 956 h 1282"/>
                <a:gd name="T10" fmla="*/ 61 w 517"/>
                <a:gd name="T11" fmla="*/ 1076 h 1282"/>
                <a:gd name="T12" fmla="*/ 72 w 517"/>
                <a:gd name="T13" fmla="*/ 1012 h 1282"/>
                <a:gd name="T14" fmla="*/ 82 w 517"/>
                <a:gd name="T15" fmla="*/ 807 h 1282"/>
                <a:gd name="T16" fmla="*/ 93 w 517"/>
                <a:gd name="T17" fmla="*/ 492 h 1282"/>
                <a:gd name="T18" fmla="*/ 104 w 517"/>
                <a:gd name="T19" fmla="*/ 282 h 1282"/>
                <a:gd name="T20" fmla="*/ 114 w 517"/>
                <a:gd name="T21" fmla="*/ 250 h 1282"/>
                <a:gd name="T22" fmla="*/ 125 w 517"/>
                <a:gd name="T23" fmla="*/ 367 h 1282"/>
                <a:gd name="T24" fmla="*/ 135 w 517"/>
                <a:gd name="T25" fmla="*/ 679 h 1282"/>
                <a:gd name="T26" fmla="*/ 145 w 517"/>
                <a:gd name="T27" fmla="*/ 978 h 1282"/>
                <a:gd name="T28" fmla="*/ 156 w 517"/>
                <a:gd name="T29" fmla="*/ 1201 h 1282"/>
                <a:gd name="T30" fmla="*/ 167 w 517"/>
                <a:gd name="T31" fmla="*/ 1264 h 1282"/>
                <a:gd name="T32" fmla="*/ 178 w 517"/>
                <a:gd name="T33" fmla="*/ 1064 h 1282"/>
                <a:gd name="T34" fmla="*/ 188 w 517"/>
                <a:gd name="T35" fmla="*/ 726 h 1282"/>
                <a:gd name="T36" fmla="*/ 199 w 517"/>
                <a:gd name="T37" fmla="*/ 385 h 1282"/>
                <a:gd name="T38" fmla="*/ 210 w 517"/>
                <a:gd name="T39" fmla="*/ 227 h 1282"/>
                <a:gd name="T40" fmla="*/ 220 w 517"/>
                <a:gd name="T41" fmla="*/ 237 h 1282"/>
                <a:gd name="T42" fmla="*/ 231 w 517"/>
                <a:gd name="T43" fmla="*/ 504 h 1282"/>
                <a:gd name="T44" fmla="*/ 241 w 517"/>
                <a:gd name="T45" fmla="*/ 784 h 1282"/>
                <a:gd name="T46" fmla="*/ 251 w 517"/>
                <a:gd name="T47" fmla="*/ 1041 h 1282"/>
                <a:gd name="T48" fmla="*/ 262 w 517"/>
                <a:gd name="T49" fmla="*/ 1090 h 1282"/>
                <a:gd name="T50" fmla="*/ 273 w 517"/>
                <a:gd name="T51" fmla="*/ 886 h 1282"/>
                <a:gd name="T52" fmla="*/ 283 w 517"/>
                <a:gd name="T53" fmla="*/ 588 h 1282"/>
                <a:gd name="T54" fmla="*/ 294 w 517"/>
                <a:gd name="T55" fmla="*/ 233 h 1282"/>
                <a:gd name="T56" fmla="*/ 305 w 517"/>
                <a:gd name="T57" fmla="*/ 39 h 1282"/>
                <a:gd name="T58" fmla="*/ 316 w 517"/>
                <a:gd name="T59" fmla="*/ 48 h 1282"/>
                <a:gd name="T60" fmla="*/ 326 w 517"/>
                <a:gd name="T61" fmla="*/ 266 h 1282"/>
                <a:gd name="T62" fmla="*/ 336 w 517"/>
                <a:gd name="T63" fmla="*/ 602 h 1282"/>
                <a:gd name="T64" fmla="*/ 347 w 517"/>
                <a:gd name="T65" fmla="*/ 859 h 1282"/>
                <a:gd name="T66" fmla="*/ 357 w 517"/>
                <a:gd name="T67" fmla="*/ 961 h 1282"/>
                <a:gd name="T68" fmla="*/ 368 w 517"/>
                <a:gd name="T69" fmla="*/ 907 h 1282"/>
                <a:gd name="T70" fmla="*/ 379 w 517"/>
                <a:gd name="T71" fmla="*/ 675 h 1282"/>
                <a:gd name="T72" fmla="*/ 389 w 517"/>
                <a:gd name="T73" fmla="*/ 398 h 1282"/>
                <a:gd name="T74" fmla="*/ 400 w 517"/>
                <a:gd name="T75" fmla="*/ 258 h 1282"/>
                <a:gd name="T76" fmla="*/ 411 w 517"/>
                <a:gd name="T77" fmla="*/ 265 h 1282"/>
                <a:gd name="T78" fmla="*/ 422 w 517"/>
                <a:gd name="T79" fmla="*/ 484 h 1282"/>
                <a:gd name="T80" fmla="*/ 431 w 517"/>
                <a:gd name="T81" fmla="*/ 796 h 1282"/>
                <a:gd name="T82" fmla="*/ 442 w 517"/>
                <a:gd name="T83" fmla="*/ 1020 h 1282"/>
                <a:gd name="T84" fmla="*/ 453 w 517"/>
                <a:gd name="T85" fmla="*/ 1153 h 1282"/>
                <a:gd name="T86" fmla="*/ 463 w 517"/>
                <a:gd name="T87" fmla="*/ 1048 h 1282"/>
                <a:gd name="T88" fmla="*/ 474 w 517"/>
                <a:gd name="T89" fmla="*/ 796 h 1282"/>
                <a:gd name="T90" fmla="*/ 485 w 517"/>
                <a:gd name="T91" fmla="*/ 579 h 1282"/>
                <a:gd name="T92" fmla="*/ 495 w 517"/>
                <a:gd name="T93" fmla="*/ 392 h 1282"/>
                <a:gd name="T94" fmla="*/ 506 w 517"/>
                <a:gd name="T95" fmla="*/ 351 h 1282"/>
                <a:gd name="T96" fmla="*/ 517 w 517"/>
                <a:gd name="T97" fmla="*/ 579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1282">
                  <a:moveTo>
                    <a:pt x="0" y="244"/>
                  </a:moveTo>
                  <a:lnTo>
                    <a:pt x="3" y="236"/>
                  </a:lnTo>
                  <a:lnTo>
                    <a:pt x="6" y="222"/>
                  </a:lnTo>
                  <a:lnTo>
                    <a:pt x="9" y="198"/>
                  </a:lnTo>
                  <a:lnTo>
                    <a:pt x="11" y="181"/>
                  </a:lnTo>
                  <a:lnTo>
                    <a:pt x="13" y="194"/>
                  </a:lnTo>
                  <a:lnTo>
                    <a:pt x="16" y="237"/>
                  </a:lnTo>
                  <a:lnTo>
                    <a:pt x="19" y="292"/>
                  </a:lnTo>
                  <a:lnTo>
                    <a:pt x="22" y="342"/>
                  </a:lnTo>
                  <a:lnTo>
                    <a:pt x="24" y="378"/>
                  </a:lnTo>
                  <a:lnTo>
                    <a:pt x="26" y="406"/>
                  </a:lnTo>
                  <a:lnTo>
                    <a:pt x="30" y="443"/>
                  </a:lnTo>
                  <a:lnTo>
                    <a:pt x="32" y="508"/>
                  </a:lnTo>
                  <a:lnTo>
                    <a:pt x="35" y="597"/>
                  </a:lnTo>
                  <a:lnTo>
                    <a:pt x="37" y="683"/>
                  </a:lnTo>
                  <a:lnTo>
                    <a:pt x="39" y="740"/>
                  </a:lnTo>
                  <a:lnTo>
                    <a:pt x="43" y="782"/>
                  </a:lnTo>
                  <a:lnTo>
                    <a:pt x="45" y="836"/>
                  </a:lnTo>
                  <a:lnTo>
                    <a:pt x="48" y="904"/>
                  </a:lnTo>
                  <a:lnTo>
                    <a:pt x="50" y="956"/>
                  </a:lnTo>
                  <a:lnTo>
                    <a:pt x="54" y="980"/>
                  </a:lnTo>
                  <a:lnTo>
                    <a:pt x="56" y="998"/>
                  </a:lnTo>
                  <a:lnTo>
                    <a:pt x="59" y="1035"/>
                  </a:lnTo>
                  <a:lnTo>
                    <a:pt x="61" y="1076"/>
                  </a:lnTo>
                  <a:lnTo>
                    <a:pt x="63" y="1082"/>
                  </a:lnTo>
                  <a:lnTo>
                    <a:pt x="67" y="1052"/>
                  </a:lnTo>
                  <a:lnTo>
                    <a:pt x="69" y="1024"/>
                  </a:lnTo>
                  <a:lnTo>
                    <a:pt x="72" y="1012"/>
                  </a:lnTo>
                  <a:lnTo>
                    <a:pt x="74" y="992"/>
                  </a:lnTo>
                  <a:lnTo>
                    <a:pt x="78" y="932"/>
                  </a:lnTo>
                  <a:lnTo>
                    <a:pt x="80" y="856"/>
                  </a:lnTo>
                  <a:lnTo>
                    <a:pt x="82" y="807"/>
                  </a:lnTo>
                  <a:lnTo>
                    <a:pt x="85" y="771"/>
                  </a:lnTo>
                  <a:lnTo>
                    <a:pt x="87" y="703"/>
                  </a:lnTo>
                  <a:lnTo>
                    <a:pt x="91" y="592"/>
                  </a:lnTo>
                  <a:lnTo>
                    <a:pt x="93" y="492"/>
                  </a:lnTo>
                  <a:lnTo>
                    <a:pt x="95" y="448"/>
                  </a:lnTo>
                  <a:lnTo>
                    <a:pt x="98" y="430"/>
                  </a:lnTo>
                  <a:lnTo>
                    <a:pt x="101" y="374"/>
                  </a:lnTo>
                  <a:lnTo>
                    <a:pt x="104" y="282"/>
                  </a:lnTo>
                  <a:lnTo>
                    <a:pt x="106" y="215"/>
                  </a:lnTo>
                  <a:lnTo>
                    <a:pt x="109" y="213"/>
                  </a:lnTo>
                  <a:lnTo>
                    <a:pt x="111" y="241"/>
                  </a:lnTo>
                  <a:lnTo>
                    <a:pt x="114" y="250"/>
                  </a:lnTo>
                  <a:lnTo>
                    <a:pt x="117" y="244"/>
                  </a:lnTo>
                  <a:lnTo>
                    <a:pt x="119" y="264"/>
                  </a:lnTo>
                  <a:lnTo>
                    <a:pt x="122" y="316"/>
                  </a:lnTo>
                  <a:lnTo>
                    <a:pt x="125" y="367"/>
                  </a:lnTo>
                  <a:lnTo>
                    <a:pt x="128" y="402"/>
                  </a:lnTo>
                  <a:lnTo>
                    <a:pt x="130" y="455"/>
                  </a:lnTo>
                  <a:lnTo>
                    <a:pt x="132" y="558"/>
                  </a:lnTo>
                  <a:lnTo>
                    <a:pt x="135" y="679"/>
                  </a:lnTo>
                  <a:lnTo>
                    <a:pt x="138" y="770"/>
                  </a:lnTo>
                  <a:lnTo>
                    <a:pt x="141" y="823"/>
                  </a:lnTo>
                  <a:lnTo>
                    <a:pt x="143" y="884"/>
                  </a:lnTo>
                  <a:lnTo>
                    <a:pt x="145" y="978"/>
                  </a:lnTo>
                  <a:lnTo>
                    <a:pt x="149" y="1076"/>
                  </a:lnTo>
                  <a:lnTo>
                    <a:pt x="151" y="1142"/>
                  </a:lnTo>
                  <a:lnTo>
                    <a:pt x="154" y="1174"/>
                  </a:lnTo>
                  <a:lnTo>
                    <a:pt x="156" y="1201"/>
                  </a:lnTo>
                  <a:lnTo>
                    <a:pt x="160" y="1239"/>
                  </a:lnTo>
                  <a:lnTo>
                    <a:pt x="162" y="1273"/>
                  </a:lnTo>
                  <a:lnTo>
                    <a:pt x="164" y="1282"/>
                  </a:lnTo>
                  <a:lnTo>
                    <a:pt x="167" y="1264"/>
                  </a:lnTo>
                  <a:lnTo>
                    <a:pt x="169" y="1228"/>
                  </a:lnTo>
                  <a:lnTo>
                    <a:pt x="173" y="1179"/>
                  </a:lnTo>
                  <a:lnTo>
                    <a:pt x="175" y="1124"/>
                  </a:lnTo>
                  <a:lnTo>
                    <a:pt x="178" y="1064"/>
                  </a:lnTo>
                  <a:lnTo>
                    <a:pt x="180" y="997"/>
                  </a:lnTo>
                  <a:lnTo>
                    <a:pt x="183" y="914"/>
                  </a:lnTo>
                  <a:lnTo>
                    <a:pt x="186" y="819"/>
                  </a:lnTo>
                  <a:lnTo>
                    <a:pt x="188" y="726"/>
                  </a:lnTo>
                  <a:lnTo>
                    <a:pt x="191" y="643"/>
                  </a:lnTo>
                  <a:lnTo>
                    <a:pt x="193" y="567"/>
                  </a:lnTo>
                  <a:lnTo>
                    <a:pt x="197" y="478"/>
                  </a:lnTo>
                  <a:lnTo>
                    <a:pt x="199" y="385"/>
                  </a:lnTo>
                  <a:lnTo>
                    <a:pt x="201" y="307"/>
                  </a:lnTo>
                  <a:lnTo>
                    <a:pt x="204" y="261"/>
                  </a:lnTo>
                  <a:lnTo>
                    <a:pt x="207" y="241"/>
                  </a:lnTo>
                  <a:lnTo>
                    <a:pt x="210" y="227"/>
                  </a:lnTo>
                  <a:lnTo>
                    <a:pt x="212" y="212"/>
                  </a:lnTo>
                  <a:lnTo>
                    <a:pt x="214" y="203"/>
                  </a:lnTo>
                  <a:lnTo>
                    <a:pt x="217" y="208"/>
                  </a:lnTo>
                  <a:lnTo>
                    <a:pt x="220" y="237"/>
                  </a:lnTo>
                  <a:lnTo>
                    <a:pt x="223" y="292"/>
                  </a:lnTo>
                  <a:lnTo>
                    <a:pt x="225" y="367"/>
                  </a:lnTo>
                  <a:lnTo>
                    <a:pt x="228" y="441"/>
                  </a:lnTo>
                  <a:lnTo>
                    <a:pt x="231" y="504"/>
                  </a:lnTo>
                  <a:lnTo>
                    <a:pt x="233" y="558"/>
                  </a:lnTo>
                  <a:lnTo>
                    <a:pt x="236" y="620"/>
                  </a:lnTo>
                  <a:lnTo>
                    <a:pt x="238" y="698"/>
                  </a:lnTo>
                  <a:lnTo>
                    <a:pt x="241" y="784"/>
                  </a:lnTo>
                  <a:lnTo>
                    <a:pt x="244" y="861"/>
                  </a:lnTo>
                  <a:lnTo>
                    <a:pt x="247" y="930"/>
                  </a:lnTo>
                  <a:lnTo>
                    <a:pt x="249" y="994"/>
                  </a:lnTo>
                  <a:lnTo>
                    <a:pt x="251" y="1041"/>
                  </a:lnTo>
                  <a:lnTo>
                    <a:pt x="255" y="1067"/>
                  </a:lnTo>
                  <a:lnTo>
                    <a:pt x="257" y="1076"/>
                  </a:lnTo>
                  <a:lnTo>
                    <a:pt x="260" y="1084"/>
                  </a:lnTo>
                  <a:lnTo>
                    <a:pt x="262" y="1090"/>
                  </a:lnTo>
                  <a:lnTo>
                    <a:pt x="264" y="1073"/>
                  </a:lnTo>
                  <a:lnTo>
                    <a:pt x="268" y="1025"/>
                  </a:lnTo>
                  <a:lnTo>
                    <a:pt x="270" y="955"/>
                  </a:lnTo>
                  <a:lnTo>
                    <a:pt x="273" y="886"/>
                  </a:lnTo>
                  <a:lnTo>
                    <a:pt x="275" y="819"/>
                  </a:lnTo>
                  <a:lnTo>
                    <a:pt x="279" y="748"/>
                  </a:lnTo>
                  <a:lnTo>
                    <a:pt x="281" y="667"/>
                  </a:lnTo>
                  <a:lnTo>
                    <a:pt x="283" y="588"/>
                  </a:lnTo>
                  <a:lnTo>
                    <a:pt x="286" y="514"/>
                  </a:lnTo>
                  <a:lnTo>
                    <a:pt x="288" y="431"/>
                  </a:lnTo>
                  <a:lnTo>
                    <a:pt x="292" y="332"/>
                  </a:lnTo>
                  <a:lnTo>
                    <a:pt x="294" y="233"/>
                  </a:lnTo>
                  <a:lnTo>
                    <a:pt x="297" y="163"/>
                  </a:lnTo>
                  <a:lnTo>
                    <a:pt x="299" y="118"/>
                  </a:lnTo>
                  <a:lnTo>
                    <a:pt x="303" y="80"/>
                  </a:lnTo>
                  <a:lnTo>
                    <a:pt x="305" y="39"/>
                  </a:lnTo>
                  <a:lnTo>
                    <a:pt x="307" y="7"/>
                  </a:lnTo>
                  <a:lnTo>
                    <a:pt x="310" y="0"/>
                  </a:lnTo>
                  <a:lnTo>
                    <a:pt x="312" y="15"/>
                  </a:lnTo>
                  <a:lnTo>
                    <a:pt x="316" y="48"/>
                  </a:lnTo>
                  <a:lnTo>
                    <a:pt x="318" y="94"/>
                  </a:lnTo>
                  <a:lnTo>
                    <a:pt x="320" y="152"/>
                  </a:lnTo>
                  <a:lnTo>
                    <a:pt x="323" y="212"/>
                  </a:lnTo>
                  <a:lnTo>
                    <a:pt x="326" y="266"/>
                  </a:lnTo>
                  <a:lnTo>
                    <a:pt x="329" y="327"/>
                  </a:lnTo>
                  <a:lnTo>
                    <a:pt x="331" y="408"/>
                  </a:lnTo>
                  <a:lnTo>
                    <a:pt x="333" y="507"/>
                  </a:lnTo>
                  <a:lnTo>
                    <a:pt x="336" y="602"/>
                  </a:lnTo>
                  <a:lnTo>
                    <a:pt x="339" y="676"/>
                  </a:lnTo>
                  <a:lnTo>
                    <a:pt x="342" y="734"/>
                  </a:lnTo>
                  <a:lnTo>
                    <a:pt x="344" y="794"/>
                  </a:lnTo>
                  <a:lnTo>
                    <a:pt x="347" y="859"/>
                  </a:lnTo>
                  <a:lnTo>
                    <a:pt x="350" y="914"/>
                  </a:lnTo>
                  <a:lnTo>
                    <a:pt x="353" y="946"/>
                  </a:lnTo>
                  <a:lnTo>
                    <a:pt x="355" y="957"/>
                  </a:lnTo>
                  <a:lnTo>
                    <a:pt x="357" y="961"/>
                  </a:lnTo>
                  <a:lnTo>
                    <a:pt x="360" y="964"/>
                  </a:lnTo>
                  <a:lnTo>
                    <a:pt x="363" y="961"/>
                  </a:lnTo>
                  <a:lnTo>
                    <a:pt x="366" y="943"/>
                  </a:lnTo>
                  <a:lnTo>
                    <a:pt x="368" y="907"/>
                  </a:lnTo>
                  <a:lnTo>
                    <a:pt x="370" y="854"/>
                  </a:lnTo>
                  <a:lnTo>
                    <a:pt x="374" y="791"/>
                  </a:lnTo>
                  <a:lnTo>
                    <a:pt x="376" y="731"/>
                  </a:lnTo>
                  <a:lnTo>
                    <a:pt x="379" y="675"/>
                  </a:lnTo>
                  <a:lnTo>
                    <a:pt x="381" y="614"/>
                  </a:lnTo>
                  <a:lnTo>
                    <a:pt x="383" y="540"/>
                  </a:lnTo>
                  <a:lnTo>
                    <a:pt x="387" y="461"/>
                  </a:lnTo>
                  <a:lnTo>
                    <a:pt x="389" y="398"/>
                  </a:lnTo>
                  <a:lnTo>
                    <a:pt x="392" y="356"/>
                  </a:lnTo>
                  <a:lnTo>
                    <a:pt x="394" y="324"/>
                  </a:lnTo>
                  <a:lnTo>
                    <a:pt x="398" y="288"/>
                  </a:lnTo>
                  <a:lnTo>
                    <a:pt x="400" y="258"/>
                  </a:lnTo>
                  <a:lnTo>
                    <a:pt x="403" y="244"/>
                  </a:lnTo>
                  <a:lnTo>
                    <a:pt x="405" y="246"/>
                  </a:lnTo>
                  <a:lnTo>
                    <a:pt x="407" y="254"/>
                  </a:lnTo>
                  <a:lnTo>
                    <a:pt x="411" y="265"/>
                  </a:lnTo>
                  <a:lnTo>
                    <a:pt x="413" y="298"/>
                  </a:lnTo>
                  <a:lnTo>
                    <a:pt x="416" y="358"/>
                  </a:lnTo>
                  <a:lnTo>
                    <a:pt x="418" y="426"/>
                  </a:lnTo>
                  <a:lnTo>
                    <a:pt x="422" y="484"/>
                  </a:lnTo>
                  <a:lnTo>
                    <a:pt x="424" y="535"/>
                  </a:lnTo>
                  <a:lnTo>
                    <a:pt x="426" y="605"/>
                  </a:lnTo>
                  <a:lnTo>
                    <a:pt x="429" y="699"/>
                  </a:lnTo>
                  <a:lnTo>
                    <a:pt x="431" y="796"/>
                  </a:lnTo>
                  <a:lnTo>
                    <a:pt x="435" y="867"/>
                  </a:lnTo>
                  <a:lnTo>
                    <a:pt x="437" y="911"/>
                  </a:lnTo>
                  <a:lnTo>
                    <a:pt x="439" y="957"/>
                  </a:lnTo>
                  <a:lnTo>
                    <a:pt x="442" y="1020"/>
                  </a:lnTo>
                  <a:lnTo>
                    <a:pt x="445" y="1086"/>
                  </a:lnTo>
                  <a:lnTo>
                    <a:pt x="448" y="1133"/>
                  </a:lnTo>
                  <a:lnTo>
                    <a:pt x="450" y="1154"/>
                  </a:lnTo>
                  <a:lnTo>
                    <a:pt x="453" y="1153"/>
                  </a:lnTo>
                  <a:lnTo>
                    <a:pt x="455" y="1139"/>
                  </a:lnTo>
                  <a:lnTo>
                    <a:pt x="458" y="1114"/>
                  </a:lnTo>
                  <a:lnTo>
                    <a:pt x="461" y="1084"/>
                  </a:lnTo>
                  <a:lnTo>
                    <a:pt x="463" y="1048"/>
                  </a:lnTo>
                  <a:lnTo>
                    <a:pt x="466" y="1008"/>
                  </a:lnTo>
                  <a:lnTo>
                    <a:pt x="469" y="953"/>
                  </a:lnTo>
                  <a:lnTo>
                    <a:pt x="472" y="879"/>
                  </a:lnTo>
                  <a:lnTo>
                    <a:pt x="474" y="796"/>
                  </a:lnTo>
                  <a:lnTo>
                    <a:pt x="476" y="725"/>
                  </a:lnTo>
                  <a:lnTo>
                    <a:pt x="479" y="678"/>
                  </a:lnTo>
                  <a:lnTo>
                    <a:pt x="482" y="637"/>
                  </a:lnTo>
                  <a:lnTo>
                    <a:pt x="485" y="579"/>
                  </a:lnTo>
                  <a:lnTo>
                    <a:pt x="487" y="499"/>
                  </a:lnTo>
                  <a:lnTo>
                    <a:pt x="489" y="424"/>
                  </a:lnTo>
                  <a:lnTo>
                    <a:pt x="493" y="389"/>
                  </a:lnTo>
                  <a:lnTo>
                    <a:pt x="495" y="392"/>
                  </a:lnTo>
                  <a:lnTo>
                    <a:pt x="498" y="394"/>
                  </a:lnTo>
                  <a:lnTo>
                    <a:pt x="500" y="371"/>
                  </a:lnTo>
                  <a:lnTo>
                    <a:pt x="502" y="343"/>
                  </a:lnTo>
                  <a:lnTo>
                    <a:pt x="506" y="351"/>
                  </a:lnTo>
                  <a:lnTo>
                    <a:pt x="508" y="406"/>
                  </a:lnTo>
                  <a:lnTo>
                    <a:pt x="511" y="481"/>
                  </a:lnTo>
                  <a:lnTo>
                    <a:pt x="513" y="540"/>
                  </a:lnTo>
                  <a:lnTo>
                    <a:pt x="517" y="579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112"/>
            <p:cNvSpPr>
              <a:spLocks/>
            </p:cNvSpPr>
            <p:nvPr/>
          </p:nvSpPr>
          <p:spPr bwMode="auto">
            <a:xfrm>
              <a:off x="4244" y="1679"/>
              <a:ext cx="258" cy="428"/>
            </a:xfrm>
            <a:custGeom>
              <a:avLst/>
              <a:gdLst>
                <a:gd name="T0" fmla="*/ 7 w 515"/>
                <a:gd name="T1" fmla="*/ 829 h 1282"/>
                <a:gd name="T2" fmla="*/ 18 w 515"/>
                <a:gd name="T3" fmla="*/ 1044 h 1282"/>
                <a:gd name="T4" fmla="*/ 28 w 515"/>
                <a:gd name="T5" fmla="*/ 1157 h 1282"/>
                <a:gd name="T6" fmla="*/ 39 w 515"/>
                <a:gd name="T7" fmla="*/ 1031 h 1282"/>
                <a:gd name="T8" fmla="*/ 50 w 515"/>
                <a:gd name="T9" fmla="*/ 797 h 1282"/>
                <a:gd name="T10" fmla="*/ 60 w 515"/>
                <a:gd name="T11" fmla="*/ 459 h 1282"/>
                <a:gd name="T12" fmla="*/ 71 w 515"/>
                <a:gd name="T13" fmla="*/ 280 h 1282"/>
                <a:gd name="T14" fmla="*/ 81 w 515"/>
                <a:gd name="T15" fmla="*/ 323 h 1282"/>
                <a:gd name="T16" fmla="*/ 91 w 515"/>
                <a:gd name="T17" fmla="*/ 529 h 1282"/>
                <a:gd name="T18" fmla="*/ 102 w 515"/>
                <a:gd name="T19" fmla="*/ 803 h 1282"/>
                <a:gd name="T20" fmla="*/ 113 w 515"/>
                <a:gd name="T21" fmla="*/ 1001 h 1282"/>
                <a:gd name="T22" fmla="*/ 124 w 515"/>
                <a:gd name="T23" fmla="*/ 999 h 1282"/>
                <a:gd name="T24" fmla="*/ 134 w 515"/>
                <a:gd name="T25" fmla="*/ 752 h 1282"/>
                <a:gd name="T26" fmla="*/ 145 w 515"/>
                <a:gd name="T27" fmla="*/ 419 h 1282"/>
                <a:gd name="T28" fmla="*/ 156 w 515"/>
                <a:gd name="T29" fmla="*/ 188 h 1282"/>
                <a:gd name="T30" fmla="*/ 166 w 515"/>
                <a:gd name="T31" fmla="*/ 174 h 1282"/>
                <a:gd name="T32" fmla="*/ 177 w 515"/>
                <a:gd name="T33" fmla="*/ 378 h 1282"/>
                <a:gd name="T34" fmla="*/ 187 w 515"/>
                <a:gd name="T35" fmla="*/ 749 h 1282"/>
                <a:gd name="T36" fmla="*/ 197 w 515"/>
                <a:gd name="T37" fmla="*/ 935 h 1282"/>
                <a:gd name="T38" fmla="*/ 208 w 515"/>
                <a:gd name="T39" fmla="*/ 986 h 1282"/>
                <a:gd name="T40" fmla="*/ 219 w 515"/>
                <a:gd name="T41" fmla="*/ 765 h 1282"/>
                <a:gd name="T42" fmla="*/ 230 w 515"/>
                <a:gd name="T43" fmla="*/ 450 h 1282"/>
                <a:gd name="T44" fmla="*/ 240 w 515"/>
                <a:gd name="T45" fmla="*/ 254 h 1282"/>
                <a:gd name="T46" fmla="*/ 251 w 515"/>
                <a:gd name="T47" fmla="*/ 302 h 1282"/>
                <a:gd name="T48" fmla="*/ 262 w 515"/>
                <a:gd name="T49" fmla="*/ 578 h 1282"/>
                <a:gd name="T50" fmla="*/ 272 w 515"/>
                <a:gd name="T51" fmla="*/ 986 h 1282"/>
                <a:gd name="T52" fmla="*/ 282 w 515"/>
                <a:gd name="T53" fmla="*/ 1185 h 1282"/>
                <a:gd name="T54" fmla="*/ 293 w 515"/>
                <a:gd name="T55" fmla="*/ 1149 h 1282"/>
                <a:gd name="T56" fmla="*/ 303 w 515"/>
                <a:gd name="T57" fmla="*/ 861 h 1282"/>
                <a:gd name="T58" fmla="*/ 314 w 515"/>
                <a:gd name="T59" fmla="*/ 503 h 1282"/>
                <a:gd name="T60" fmla="*/ 325 w 515"/>
                <a:gd name="T61" fmla="*/ 400 h 1282"/>
                <a:gd name="T62" fmla="*/ 335 w 515"/>
                <a:gd name="T63" fmla="*/ 581 h 1282"/>
                <a:gd name="T64" fmla="*/ 346 w 515"/>
                <a:gd name="T65" fmla="*/ 936 h 1282"/>
                <a:gd name="T66" fmla="*/ 357 w 515"/>
                <a:gd name="T67" fmla="*/ 1212 h 1282"/>
                <a:gd name="T68" fmla="*/ 368 w 515"/>
                <a:gd name="T69" fmla="*/ 1267 h 1282"/>
                <a:gd name="T70" fmla="*/ 377 w 515"/>
                <a:gd name="T71" fmla="*/ 946 h 1282"/>
                <a:gd name="T72" fmla="*/ 388 w 515"/>
                <a:gd name="T73" fmla="*/ 516 h 1282"/>
                <a:gd name="T74" fmla="*/ 399 w 515"/>
                <a:gd name="T75" fmla="*/ 260 h 1282"/>
                <a:gd name="T76" fmla="*/ 409 w 515"/>
                <a:gd name="T77" fmla="*/ 352 h 1282"/>
                <a:gd name="T78" fmla="*/ 420 w 515"/>
                <a:gd name="T79" fmla="*/ 746 h 1282"/>
                <a:gd name="T80" fmla="*/ 431 w 515"/>
                <a:gd name="T81" fmla="*/ 1096 h 1282"/>
                <a:gd name="T82" fmla="*/ 441 w 515"/>
                <a:gd name="T83" fmla="*/ 1092 h 1282"/>
                <a:gd name="T84" fmla="*/ 452 w 515"/>
                <a:gd name="T85" fmla="*/ 779 h 1282"/>
                <a:gd name="T86" fmla="*/ 463 w 515"/>
                <a:gd name="T87" fmla="*/ 276 h 1282"/>
                <a:gd name="T88" fmla="*/ 472 w 515"/>
                <a:gd name="T89" fmla="*/ 0 h 1282"/>
                <a:gd name="T90" fmla="*/ 483 w 515"/>
                <a:gd name="T91" fmla="*/ 200 h 1282"/>
                <a:gd name="T92" fmla="*/ 494 w 515"/>
                <a:gd name="T93" fmla="*/ 691 h 1282"/>
                <a:gd name="T94" fmla="*/ 504 w 515"/>
                <a:gd name="T95" fmla="*/ 1101 h 1282"/>
                <a:gd name="T96" fmla="*/ 515 w 515"/>
                <a:gd name="T97" fmla="*/ 1091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282">
                  <a:moveTo>
                    <a:pt x="0" y="627"/>
                  </a:moveTo>
                  <a:lnTo>
                    <a:pt x="2" y="676"/>
                  </a:lnTo>
                  <a:lnTo>
                    <a:pt x="5" y="747"/>
                  </a:lnTo>
                  <a:lnTo>
                    <a:pt x="7" y="829"/>
                  </a:lnTo>
                  <a:lnTo>
                    <a:pt x="9" y="898"/>
                  </a:lnTo>
                  <a:lnTo>
                    <a:pt x="13" y="949"/>
                  </a:lnTo>
                  <a:lnTo>
                    <a:pt x="15" y="995"/>
                  </a:lnTo>
                  <a:lnTo>
                    <a:pt x="18" y="1044"/>
                  </a:lnTo>
                  <a:lnTo>
                    <a:pt x="20" y="1089"/>
                  </a:lnTo>
                  <a:lnTo>
                    <a:pt x="24" y="1127"/>
                  </a:lnTo>
                  <a:lnTo>
                    <a:pt x="26" y="1148"/>
                  </a:lnTo>
                  <a:lnTo>
                    <a:pt x="28" y="1157"/>
                  </a:lnTo>
                  <a:lnTo>
                    <a:pt x="31" y="1147"/>
                  </a:lnTo>
                  <a:lnTo>
                    <a:pt x="33" y="1119"/>
                  </a:lnTo>
                  <a:lnTo>
                    <a:pt x="37" y="1078"/>
                  </a:lnTo>
                  <a:lnTo>
                    <a:pt x="39" y="1031"/>
                  </a:lnTo>
                  <a:lnTo>
                    <a:pt x="41" y="980"/>
                  </a:lnTo>
                  <a:lnTo>
                    <a:pt x="44" y="926"/>
                  </a:lnTo>
                  <a:lnTo>
                    <a:pt x="47" y="866"/>
                  </a:lnTo>
                  <a:lnTo>
                    <a:pt x="50" y="797"/>
                  </a:lnTo>
                  <a:lnTo>
                    <a:pt x="52" y="714"/>
                  </a:lnTo>
                  <a:lnTo>
                    <a:pt x="55" y="618"/>
                  </a:lnTo>
                  <a:lnTo>
                    <a:pt x="57" y="529"/>
                  </a:lnTo>
                  <a:lnTo>
                    <a:pt x="60" y="459"/>
                  </a:lnTo>
                  <a:lnTo>
                    <a:pt x="63" y="408"/>
                  </a:lnTo>
                  <a:lnTo>
                    <a:pt x="65" y="364"/>
                  </a:lnTo>
                  <a:lnTo>
                    <a:pt x="68" y="320"/>
                  </a:lnTo>
                  <a:lnTo>
                    <a:pt x="71" y="280"/>
                  </a:lnTo>
                  <a:lnTo>
                    <a:pt x="74" y="262"/>
                  </a:lnTo>
                  <a:lnTo>
                    <a:pt x="76" y="269"/>
                  </a:lnTo>
                  <a:lnTo>
                    <a:pt x="78" y="293"/>
                  </a:lnTo>
                  <a:lnTo>
                    <a:pt x="81" y="323"/>
                  </a:lnTo>
                  <a:lnTo>
                    <a:pt x="84" y="360"/>
                  </a:lnTo>
                  <a:lnTo>
                    <a:pt x="87" y="406"/>
                  </a:lnTo>
                  <a:lnTo>
                    <a:pt x="89" y="463"/>
                  </a:lnTo>
                  <a:lnTo>
                    <a:pt x="91" y="529"/>
                  </a:lnTo>
                  <a:lnTo>
                    <a:pt x="95" y="600"/>
                  </a:lnTo>
                  <a:lnTo>
                    <a:pt x="97" y="673"/>
                  </a:lnTo>
                  <a:lnTo>
                    <a:pt x="100" y="740"/>
                  </a:lnTo>
                  <a:lnTo>
                    <a:pt x="102" y="803"/>
                  </a:lnTo>
                  <a:lnTo>
                    <a:pt x="105" y="871"/>
                  </a:lnTo>
                  <a:lnTo>
                    <a:pt x="108" y="938"/>
                  </a:lnTo>
                  <a:lnTo>
                    <a:pt x="110" y="985"/>
                  </a:lnTo>
                  <a:lnTo>
                    <a:pt x="113" y="1001"/>
                  </a:lnTo>
                  <a:lnTo>
                    <a:pt x="115" y="998"/>
                  </a:lnTo>
                  <a:lnTo>
                    <a:pt x="119" y="998"/>
                  </a:lnTo>
                  <a:lnTo>
                    <a:pt x="121" y="1006"/>
                  </a:lnTo>
                  <a:lnTo>
                    <a:pt x="124" y="999"/>
                  </a:lnTo>
                  <a:lnTo>
                    <a:pt x="126" y="953"/>
                  </a:lnTo>
                  <a:lnTo>
                    <a:pt x="128" y="878"/>
                  </a:lnTo>
                  <a:lnTo>
                    <a:pt x="132" y="807"/>
                  </a:lnTo>
                  <a:lnTo>
                    <a:pt x="134" y="752"/>
                  </a:lnTo>
                  <a:lnTo>
                    <a:pt x="137" y="694"/>
                  </a:lnTo>
                  <a:lnTo>
                    <a:pt x="139" y="611"/>
                  </a:lnTo>
                  <a:lnTo>
                    <a:pt x="143" y="511"/>
                  </a:lnTo>
                  <a:lnTo>
                    <a:pt x="145" y="419"/>
                  </a:lnTo>
                  <a:lnTo>
                    <a:pt x="147" y="349"/>
                  </a:lnTo>
                  <a:lnTo>
                    <a:pt x="150" y="289"/>
                  </a:lnTo>
                  <a:lnTo>
                    <a:pt x="152" y="233"/>
                  </a:lnTo>
                  <a:lnTo>
                    <a:pt x="156" y="188"/>
                  </a:lnTo>
                  <a:lnTo>
                    <a:pt x="158" y="165"/>
                  </a:lnTo>
                  <a:lnTo>
                    <a:pt x="160" y="160"/>
                  </a:lnTo>
                  <a:lnTo>
                    <a:pt x="163" y="164"/>
                  </a:lnTo>
                  <a:lnTo>
                    <a:pt x="166" y="174"/>
                  </a:lnTo>
                  <a:lnTo>
                    <a:pt x="169" y="202"/>
                  </a:lnTo>
                  <a:lnTo>
                    <a:pt x="171" y="251"/>
                  </a:lnTo>
                  <a:lnTo>
                    <a:pt x="174" y="312"/>
                  </a:lnTo>
                  <a:lnTo>
                    <a:pt x="177" y="378"/>
                  </a:lnTo>
                  <a:lnTo>
                    <a:pt x="180" y="456"/>
                  </a:lnTo>
                  <a:lnTo>
                    <a:pt x="182" y="551"/>
                  </a:lnTo>
                  <a:lnTo>
                    <a:pt x="184" y="655"/>
                  </a:lnTo>
                  <a:lnTo>
                    <a:pt x="187" y="749"/>
                  </a:lnTo>
                  <a:lnTo>
                    <a:pt x="190" y="810"/>
                  </a:lnTo>
                  <a:lnTo>
                    <a:pt x="193" y="848"/>
                  </a:lnTo>
                  <a:lnTo>
                    <a:pt x="195" y="885"/>
                  </a:lnTo>
                  <a:lnTo>
                    <a:pt x="197" y="935"/>
                  </a:lnTo>
                  <a:lnTo>
                    <a:pt x="201" y="990"/>
                  </a:lnTo>
                  <a:lnTo>
                    <a:pt x="203" y="1023"/>
                  </a:lnTo>
                  <a:lnTo>
                    <a:pt x="206" y="1021"/>
                  </a:lnTo>
                  <a:lnTo>
                    <a:pt x="208" y="986"/>
                  </a:lnTo>
                  <a:lnTo>
                    <a:pt x="210" y="936"/>
                  </a:lnTo>
                  <a:lnTo>
                    <a:pt x="214" y="884"/>
                  </a:lnTo>
                  <a:lnTo>
                    <a:pt x="216" y="829"/>
                  </a:lnTo>
                  <a:lnTo>
                    <a:pt x="219" y="765"/>
                  </a:lnTo>
                  <a:lnTo>
                    <a:pt x="221" y="689"/>
                  </a:lnTo>
                  <a:lnTo>
                    <a:pt x="225" y="606"/>
                  </a:lnTo>
                  <a:lnTo>
                    <a:pt x="227" y="523"/>
                  </a:lnTo>
                  <a:lnTo>
                    <a:pt x="230" y="450"/>
                  </a:lnTo>
                  <a:lnTo>
                    <a:pt x="232" y="394"/>
                  </a:lnTo>
                  <a:lnTo>
                    <a:pt x="234" y="346"/>
                  </a:lnTo>
                  <a:lnTo>
                    <a:pt x="238" y="300"/>
                  </a:lnTo>
                  <a:lnTo>
                    <a:pt x="240" y="254"/>
                  </a:lnTo>
                  <a:lnTo>
                    <a:pt x="243" y="221"/>
                  </a:lnTo>
                  <a:lnTo>
                    <a:pt x="245" y="220"/>
                  </a:lnTo>
                  <a:lnTo>
                    <a:pt x="249" y="251"/>
                  </a:lnTo>
                  <a:lnTo>
                    <a:pt x="251" y="302"/>
                  </a:lnTo>
                  <a:lnTo>
                    <a:pt x="253" y="357"/>
                  </a:lnTo>
                  <a:lnTo>
                    <a:pt x="256" y="415"/>
                  </a:lnTo>
                  <a:lnTo>
                    <a:pt x="258" y="488"/>
                  </a:lnTo>
                  <a:lnTo>
                    <a:pt x="262" y="578"/>
                  </a:lnTo>
                  <a:lnTo>
                    <a:pt x="264" y="677"/>
                  </a:lnTo>
                  <a:lnTo>
                    <a:pt x="266" y="779"/>
                  </a:lnTo>
                  <a:lnTo>
                    <a:pt x="269" y="885"/>
                  </a:lnTo>
                  <a:lnTo>
                    <a:pt x="272" y="986"/>
                  </a:lnTo>
                  <a:lnTo>
                    <a:pt x="275" y="1069"/>
                  </a:lnTo>
                  <a:lnTo>
                    <a:pt x="277" y="1123"/>
                  </a:lnTo>
                  <a:lnTo>
                    <a:pt x="279" y="1155"/>
                  </a:lnTo>
                  <a:lnTo>
                    <a:pt x="282" y="1185"/>
                  </a:lnTo>
                  <a:lnTo>
                    <a:pt x="285" y="1216"/>
                  </a:lnTo>
                  <a:lnTo>
                    <a:pt x="288" y="1231"/>
                  </a:lnTo>
                  <a:lnTo>
                    <a:pt x="290" y="1209"/>
                  </a:lnTo>
                  <a:lnTo>
                    <a:pt x="293" y="1149"/>
                  </a:lnTo>
                  <a:lnTo>
                    <a:pt x="296" y="1072"/>
                  </a:lnTo>
                  <a:lnTo>
                    <a:pt x="299" y="996"/>
                  </a:lnTo>
                  <a:lnTo>
                    <a:pt x="301" y="929"/>
                  </a:lnTo>
                  <a:lnTo>
                    <a:pt x="303" y="861"/>
                  </a:lnTo>
                  <a:lnTo>
                    <a:pt x="306" y="782"/>
                  </a:lnTo>
                  <a:lnTo>
                    <a:pt x="309" y="686"/>
                  </a:lnTo>
                  <a:lnTo>
                    <a:pt x="312" y="585"/>
                  </a:lnTo>
                  <a:lnTo>
                    <a:pt x="314" y="503"/>
                  </a:lnTo>
                  <a:lnTo>
                    <a:pt x="316" y="454"/>
                  </a:lnTo>
                  <a:lnTo>
                    <a:pt x="320" y="429"/>
                  </a:lnTo>
                  <a:lnTo>
                    <a:pt x="322" y="413"/>
                  </a:lnTo>
                  <a:lnTo>
                    <a:pt x="325" y="400"/>
                  </a:lnTo>
                  <a:lnTo>
                    <a:pt x="327" y="409"/>
                  </a:lnTo>
                  <a:lnTo>
                    <a:pt x="329" y="454"/>
                  </a:lnTo>
                  <a:lnTo>
                    <a:pt x="333" y="519"/>
                  </a:lnTo>
                  <a:lnTo>
                    <a:pt x="335" y="581"/>
                  </a:lnTo>
                  <a:lnTo>
                    <a:pt x="338" y="635"/>
                  </a:lnTo>
                  <a:lnTo>
                    <a:pt x="340" y="706"/>
                  </a:lnTo>
                  <a:lnTo>
                    <a:pt x="344" y="814"/>
                  </a:lnTo>
                  <a:lnTo>
                    <a:pt x="346" y="936"/>
                  </a:lnTo>
                  <a:lnTo>
                    <a:pt x="349" y="1041"/>
                  </a:lnTo>
                  <a:lnTo>
                    <a:pt x="351" y="1111"/>
                  </a:lnTo>
                  <a:lnTo>
                    <a:pt x="353" y="1164"/>
                  </a:lnTo>
                  <a:lnTo>
                    <a:pt x="357" y="1212"/>
                  </a:lnTo>
                  <a:lnTo>
                    <a:pt x="359" y="1254"/>
                  </a:lnTo>
                  <a:lnTo>
                    <a:pt x="362" y="1278"/>
                  </a:lnTo>
                  <a:lnTo>
                    <a:pt x="364" y="1282"/>
                  </a:lnTo>
                  <a:lnTo>
                    <a:pt x="368" y="1267"/>
                  </a:lnTo>
                  <a:lnTo>
                    <a:pt x="370" y="1225"/>
                  </a:lnTo>
                  <a:lnTo>
                    <a:pt x="372" y="1149"/>
                  </a:lnTo>
                  <a:lnTo>
                    <a:pt x="375" y="1050"/>
                  </a:lnTo>
                  <a:lnTo>
                    <a:pt x="377" y="946"/>
                  </a:lnTo>
                  <a:lnTo>
                    <a:pt x="381" y="849"/>
                  </a:lnTo>
                  <a:lnTo>
                    <a:pt x="383" y="750"/>
                  </a:lnTo>
                  <a:lnTo>
                    <a:pt x="385" y="636"/>
                  </a:lnTo>
                  <a:lnTo>
                    <a:pt x="388" y="516"/>
                  </a:lnTo>
                  <a:lnTo>
                    <a:pt x="391" y="412"/>
                  </a:lnTo>
                  <a:lnTo>
                    <a:pt x="394" y="336"/>
                  </a:lnTo>
                  <a:lnTo>
                    <a:pt x="396" y="288"/>
                  </a:lnTo>
                  <a:lnTo>
                    <a:pt x="399" y="260"/>
                  </a:lnTo>
                  <a:lnTo>
                    <a:pt x="401" y="252"/>
                  </a:lnTo>
                  <a:lnTo>
                    <a:pt x="404" y="265"/>
                  </a:lnTo>
                  <a:lnTo>
                    <a:pt x="407" y="299"/>
                  </a:lnTo>
                  <a:lnTo>
                    <a:pt x="409" y="352"/>
                  </a:lnTo>
                  <a:lnTo>
                    <a:pt x="412" y="426"/>
                  </a:lnTo>
                  <a:lnTo>
                    <a:pt x="415" y="524"/>
                  </a:lnTo>
                  <a:lnTo>
                    <a:pt x="418" y="638"/>
                  </a:lnTo>
                  <a:lnTo>
                    <a:pt x="420" y="746"/>
                  </a:lnTo>
                  <a:lnTo>
                    <a:pt x="422" y="842"/>
                  </a:lnTo>
                  <a:lnTo>
                    <a:pt x="425" y="927"/>
                  </a:lnTo>
                  <a:lnTo>
                    <a:pt x="428" y="1013"/>
                  </a:lnTo>
                  <a:lnTo>
                    <a:pt x="431" y="1096"/>
                  </a:lnTo>
                  <a:lnTo>
                    <a:pt x="433" y="1156"/>
                  </a:lnTo>
                  <a:lnTo>
                    <a:pt x="435" y="1172"/>
                  </a:lnTo>
                  <a:lnTo>
                    <a:pt x="439" y="1146"/>
                  </a:lnTo>
                  <a:lnTo>
                    <a:pt x="441" y="1092"/>
                  </a:lnTo>
                  <a:lnTo>
                    <a:pt x="444" y="1033"/>
                  </a:lnTo>
                  <a:lnTo>
                    <a:pt x="446" y="971"/>
                  </a:lnTo>
                  <a:lnTo>
                    <a:pt x="449" y="890"/>
                  </a:lnTo>
                  <a:lnTo>
                    <a:pt x="452" y="779"/>
                  </a:lnTo>
                  <a:lnTo>
                    <a:pt x="454" y="641"/>
                  </a:lnTo>
                  <a:lnTo>
                    <a:pt x="457" y="505"/>
                  </a:lnTo>
                  <a:lnTo>
                    <a:pt x="459" y="383"/>
                  </a:lnTo>
                  <a:lnTo>
                    <a:pt x="463" y="276"/>
                  </a:lnTo>
                  <a:lnTo>
                    <a:pt x="465" y="175"/>
                  </a:lnTo>
                  <a:lnTo>
                    <a:pt x="468" y="86"/>
                  </a:lnTo>
                  <a:lnTo>
                    <a:pt x="470" y="23"/>
                  </a:lnTo>
                  <a:lnTo>
                    <a:pt x="472" y="0"/>
                  </a:lnTo>
                  <a:lnTo>
                    <a:pt x="476" y="13"/>
                  </a:lnTo>
                  <a:lnTo>
                    <a:pt x="478" y="54"/>
                  </a:lnTo>
                  <a:lnTo>
                    <a:pt x="481" y="117"/>
                  </a:lnTo>
                  <a:lnTo>
                    <a:pt x="483" y="200"/>
                  </a:lnTo>
                  <a:lnTo>
                    <a:pt x="487" y="297"/>
                  </a:lnTo>
                  <a:lnTo>
                    <a:pt x="489" y="406"/>
                  </a:lnTo>
                  <a:lnTo>
                    <a:pt x="491" y="537"/>
                  </a:lnTo>
                  <a:lnTo>
                    <a:pt x="494" y="691"/>
                  </a:lnTo>
                  <a:lnTo>
                    <a:pt x="496" y="851"/>
                  </a:lnTo>
                  <a:lnTo>
                    <a:pt x="500" y="981"/>
                  </a:lnTo>
                  <a:lnTo>
                    <a:pt x="502" y="1061"/>
                  </a:lnTo>
                  <a:lnTo>
                    <a:pt x="504" y="1101"/>
                  </a:lnTo>
                  <a:lnTo>
                    <a:pt x="507" y="1125"/>
                  </a:lnTo>
                  <a:lnTo>
                    <a:pt x="510" y="1141"/>
                  </a:lnTo>
                  <a:lnTo>
                    <a:pt x="513" y="1134"/>
                  </a:lnTo>
                  <a:lnTo>
                    <a:pt x="515" y="1091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113"/>
            <p:cNvSpPr>
              <a:spLocks/>
            </p:cNvSpPr>
            <p:nvPr/>
          </p:nvSpPr>
          <p:spPr bwMode="auto">
            <a:xfrm>
              <a:off x="4502" y="1541"/>
              <a:ext cx="258" cy="657"/>
            </a:xfrm>
            <a:custGeom>
              <a:avLst/>
              <a:gdLst>
                <a:gd name="T0" fmla="*/ 9 w 516"/>
                <a:gd name="T1" fmla="*/ 1169 h 1970"/>
                <a:gd name="T2" fmla="*/ 19 w 516"/>
                <a:gd name="T3" fmla="*/ 643 h 1970"/>
                <a:gd name="T4" fmla="*/ 29 w 516"/>
                <a:gd name="T5" fmla="*/ 355 h 1970"/>
                <a:gd name="T6" fmla="*/ 39 w 516"/>
                <a:gd name="T7" fmla="*/ 668 h 1970"/>
                <a:gd name="T8" fmla="*/ 50 w 516"/>
                <a:gd name="T9" fmla="*/ 1273 h 1970"/>
                <a:gd name="T10" fmla="*/ 61 w 516"/>
                <a:gd name="T11" fmla="*/ 1707 h 1970"/>
                <a:gd name="T12" fmla="*/ 72 w 516"/>
                <a:gd name="T13" fmla="*/ 1573 h 1970"/>
                <a:gd name="T14" fmla="*/ 82 w 516"/>
                <a:gd name="T15" fmla="*/ 970 h 1970"/>
                <a:gd name="T16" fmla="*/ 93 w 516"/>
                <a:gd name="T17" fmla="*/ 473 h 1970"/>
                <a:gd name="T18" fmla="*/ 104 w 516"/>
                <a:gd name="T19" fmla="*/ 631 h 1970"/>
                <a:gd name="T20" fmla="*/ 114 w 516"/>
                <a:gd name="T21" fmla="*/ 1258 h 1970"/>
                <a:gd name="T22" fmla="*/ 124 w 516"/>
                <a:gd name="T23" fmla="*/ 1756 h 1970"/>
                <a:gd name="T24" fmla="*/ 135 w 516"/>
                <a:gd name="T25" fmla="*/ 1603 h 1970"/>
                <a:gd name="T26" fmla="*/ 145 w 516"/>
                <a:gd name="T27" fmla="*/ 1001 h 1970"/>
                <a:gd name="T28" fmla="*/ 156 w 516"/>
                <a:gd name="T29" fmla="*/ 638 h 1970"/>
                <a:gd name="T30" fmla="*/ 167 w 516"/>
                <a:gd name="T31" fmla="*/ 918 h 1970"/>
                <a:gd name="T32" fmla="*/ 178 w 516"/>
                <a:gd name="T33" fmla="*/ 1602 h 1970"/>
                <a:gd name="T34" fmla="*/ 188 w 516"/>
                <a:gd name="T35" fmla="*/ 1816 h 1970"/>
                <a:gd name="T36" fmla="*/ 199 w 516"/>
                <a:gd name="T37" fmla="*/ 1314 h 1970"/>
                <a:gd name="T38" fmla="*/ 210 w 516"/>
                <a:gd name="T39" fmla="*/ 631 h 1970"/>
                <a:gd name="T40" fmla="*/ 220 w 516"/>
                <a:gd name="T41" fmla="*/ 715 h 1970"/>
                <a:gd name="T42" fmla="*/ 230 w 516"/>
                <a:gd name="T43" fmla="*/ 1485 h 1970"/>
                <a:gd name="T44" fmla="*/ 241 w 516"/>
                <a:gd name="T45" fmla="*/ 1970 h 1970"/>
                <a:gd name="T46" fmla="*/ 251 w 516"/>
                <a:gd name="T47" fmla="*/ 1406 h 1970"/>
                <a:gd name="T48" fmla="*/ 262 w 516"/>
                <a:gd name="T49" fmla="*/ 479 h 1970"/>
                <a:gd name="T50" fmla="*/ 273 w 516"/>
                <a:gd name="T51" fmla="*/ 481 h 1970"/>
                <a:gd name="T52" fmla="*/ 283 w 516"/>
                <a:gd name="T53" fmla="*/ 1404 h 1970"/>
                <a:gd name="T54" fmla="*/ 294 w 516"/>
                <a:gd name="T55" fmla="*/ 1733 h 1970"/>
                <a:gd name="T56" fmla="*/ 305 w 516"/>
                <a:gd name="T57" fmla="*/ 861 h 1970"/>
                <a:gd name="T58" fmla="*/ 316 w 516"/>
                <a:gd name="T59" fmla="*/ 262 h 1970"/>
                <a:gd name="T60" fmla="*/ 325 w 516"/>
                <a:gd name="T61" fmla="*/ 1095 h 1970"/>
                <a:gd name="T62" fmla="*/ 336 w 516"/>
                <a:gd name="T63" fmla="*/ 1820 h 1970"/>
                <a:gd name="T64" fmla="*/ 347 w 516"/>
                <a:gd name="T65" fmla="*/ 807 h 1970"/>
                <a:gd name="T66" fmla="*/ 357 w 516"/>
                <a:gd name="T67" fmla="*/ 0 h 1970"/>
                <a:gd name="T68" fmla="*/ 368 w 516"/>
                <a:gd name="T69" fmla="*/ 1252 h 1970"/>
                <a:gd name="T70" fmla="*/ 379 w 516"/>
                <a:gd name="T71" fmla="*/ 1665 h 1970"/>
                <a:gd name="T72" fmla="*/ 389 w 516"/>
                <a:gd name="T73" fmla="*/ 1017 h 1970"/>
                <a:gd name="T74" fmla="*/ 400 w 516"/>
                <a:gd name="T75" fmla="*/ 1092 h 1970"/>
                <a:gd name="T76" fmla="*/ 411 w 516"/>
                <a:gd name="T77" fmla="*/ 1096 h 1970"/>
                <a:gd name="T78" fmla="*/ 420 w 516"/>
                <a:gd name="T79" fmla="*/ 1077 h 1970"/>
                <a:gd name="T80" fmla="*/ 431 w 516"/>
                <a:gd name="T81" fmla="*/ 1042 h 1970"/>
                <a:gd name="T82" fmla="*/ 442 w 516"/>
                <a:gd name="T83" fmla="*/ 1083 h 1970"/>
                <a:gd name="T84" fmla="*/ 452 w 516"/>
                <a:gd name="T85" fmla="*/ 1078 h 1970"/>
                <a:gd name="T86" fmla="*/ 463 w 516"/>
                <a:gd name="T87" fmla="*/ 1109 h 1970"/>
                <a:gd name="T88" fmla="*/ 474 w 516"/>
                <a:gd name="T89" fmla="*/ 1215 h 1970"/>
                <a:gd name="T90" fmla="*/ 485 w 516"/>
                <a:gd name="T91" fmla="*/ 1298 h 1970"/>
                <a:gd name="T92" fmla="*/ 495 w 516"/>
                <a:gd name="T93" fmla="*/ 1281 h 1970"/>
                <a:gd name="T94" fmla="*/ 506 w 516"/>
                <a:gd name="T95" fmla="*/ 1266 h 1970"/>
                <a:gd name="T96" fmla="*/ 516 w 516"/>
                <a:gd name="T97" fmla="*/ 1203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1970">
                  <a:moveTo>
                    <a:pt x="0" y="1506"/>
                  </a:moveTo>
                  <a:lnTo>
                    <a:pt x="3" y="1419"/>
                  </a:lnTo>
                  <a:lnTo>
                    <a:pt x="5" y="1301"/>
                  </a:lnTo>
                  <a:lnTo>
                    <a:pt x="9" y="1169"/>
                  </a:lnTo>
                  <a:lnTo>
                    <a:pt x="11" y="1033"/>
                  </a:lnTo>
                  <a:lnTo>
                    <a:pt x="13" y="902"/>
                  </a:lnTo>
                  <a:lnTo>
                    <a:pt x="16" y="774"/>
                  </a:lnTo>
                  <a:lnTo>
                    <a:pt x="19" y="643"/>
                  </a:lnTo>
                  <a:lnTo>
                    <a:pt x="22" y="516"/>
                  </a:lnTo>
                  <a:lnTo>
                    <a:pt x="24" y="417"/>
                  </a:lnTo>
                  <a:lnTo>
                    <a:pt x="26" y="363"/>
                  </a:lnTo>
                  <a:lnTo>
                    <a:pt x="29" y="355"/>
                  </a:lnTo>
                  <a:lnTo>
                    <a:pt x="32" y="380"/>
                  </a:lnTo>
                  <a:lnTo>
                    <a:pt x="35" y="432"/>
                  </a:lnTo>
                  <a:lnTo>
                    <a:pt x="37" y="528"/>
                  </a:lnTo>
                  <a:lnTo>
                    <a:pt x="39" y="668"/>
                  </a:lnTo>
                  <a:lnTo>
                    <a:pt x="43" y="830"/>
                  </a:lnTo>
                  <a:lnTo>
                    <a:pt x="45" y="984"/>
                  </a:lnTo>
                  <a:lnTo>
                    <a:pt x="48" y="1124"/>
                  </a:lnTo>
                  <a:lnTo>
                    <a:pt x="50" y="1273"/>
                  </a:lnTo>
                  <a:lnTo>
                    <a:pt x="53" y="1436"/>
                  </a:lnTo>
                  <a:lnTo>
                    <a:pt x="56" y="1579"/>
                  </a:lnTo>
                  <a:lnTo>
                    <a:pt x="58" y="1670"/>
                  </a:lnTo>
                  <a:lnTo>
                    <a:pt x="61" y="1707"/>
                  </a:lnTo>
                  <a:lnTo>
                    <a:pt x="63" y="1714"/>
                  </a:lnTo>
                  <a:lnTo>
                    <a:pt x="67" y="1706"/>
                  </a:lnTo>
                  <a:lnTo>
                    <a:pt x="69" y="1669"/>
                  </a:lnTo>
                  <a:lnTo>
                    <a:pt x="72" y="1573"/>
                  </a:lnTo>
                  <a:lnTo>
                    <a:pt x="74" y="1423"/>
                  </a:lnTo>
                  <a:lnTo>
                    <a:pt x="76" y="1253"/>
                  </a:lnTo>
                  <a:lnTo>
                    <a:pt x="80" y="1101"/>
                  </a:lnTo>
                  <a:lnTo>
                    <a:pt x="82" y="970"/>
                  </a:lnTo>
                  <a:lnTo>
                    <a:pt x="85" y="834"/>
                  </a:lnTo>
                  <a:lnTo>
                    <a:pt x="87" y="685"/>
                  </a:lnTo>
                  <a:lnTo>
                    <a:pt x="91" y="551"/>
                  </a:lnTo>
                  <a:lnTo>
                    <a:pt x="93" y="473"/>
                  </a:lnTo>
                  <a:lnTo>
                    <a:pt x="95" y="466"/>
                  </a:lnTo>
                  <a:lnTo>
                    <a:pt x="98" y="506"/>
                  </a:lnTo>
                  <a:lnTo>
                    <a:pt x="100" y="560"/>
                  </a:lnTo>
                  <a:lnTo>
                    <a:pt x="104" y="631"/>
                  </a:lnTo>
                  <a:lnTo>
                    <a:pt x="106" y="749"/>
                  </a:lnTo>
                  <a:lnTo>
                    <a:pt x="108" y="913"/>
                  </a:lnTo>
                  <a:lnTo>
                    <a:pt x="111" y="1095"/>
                  </a:lnTo>
                  <a:lnTo>
                    <a:pt x="114" y="1258"/>
                  </a:lnTo>
                  <a:lnTo>
                    <a:pt x="117" y="1405"/>
                  </a:lnTo>
                  <a:lnTo>
                    <a:pt x="119" y="1548"/>
                  </a:lnTo>
                  <a:lnTo>
                    <a:pt x="122" y="1677"/>
                  </a:lnTo>
                  <a:lnTo>
                    <a:pt x="124" y="1756"/>
                  </a:lnTo>
                  <a:lnTo>
                    <a:pt x="128" y="1767"/>
                  </a:lnTo>
                  <a:lnTo>
                    <a:pt x="130" y="1730"/>
                  </a:lnTo>
                  <a:lnTo>
                    <a:pt x="132" y="1677"/>
                  </a:lnTo>
                  <a:lnTo>
                    <a:pt x="135" y="1603"/>
                  </a:lnTo>
                  <a:lnTo>
                    <a:pt x="138" y="1485"/>
                  </a:lnTo>
                  <a:lnTo>
                    <a:pt x="141" y="1328"/>
                  </a:lnTo>
                  <a:lnTo>
                    <a:pt x="143" y="1158"/>
                  </a:lnTo>
                  <a:lnTo>
                    <a:pt x="145" y="1001"/>
                  </a:lnTo>
                  <a:lnTo>
                    <a:pt x="148" y="860"/>
                  </a:lnTo>
                  <a:lnTo>
                    <a:pt x="151" y="736"/>
                  </a:lnTo>
                  <a:lnTo>
                    <a:pt x="154" y="654"/>
                  </a:lnTo>
                  <a:lnTo>
                    <a:pt x="156" y="638"/>
                  </a:lnTo>
                  <a:lnTo>
                    <a:pt x="158" y="673"/>
                  </a:lnTo>
                  <a:lnTo>
                    <a:pt x="162" y="731"/>
                  </a:lnTo>
                  <a:lnTo>
                    <a:pt x="164" y="804"/>
                  </a:lnTo>
                  <a:lnTo>
                    <a:pt x="167" y="918"/>
                  </a:lnTo>
                  <a:lnTo>
                    <a:pt x="169" y="1091"/>
                  </a:lnTo>
                  <a:lnTo>
                    <a:pt x="172" y="1287"/>
                  </a:lnTo>
                  <a:lnTo>
                    <a:pt x="175" y="1462"/>
                  </a:lnTo>
                  <a:lnTo>
                    <a:pt x="178" y="1602"/>
                  </a:lnTo>
                  <a:lnTo>
                    <a:pt x="180" y="1719"/>
                  </a:lnTo>
                  <a:lnTo>
                    <a:pt x="182" y="1811"/>
                  </a:lnTo>
                  <a:lnTo>
                    <a:pt x="186" y="1850"/>
                  </a:lnTo>
                  <a:lnTo>
                    <a:pt x="188" y="1816"/>
                  </a:lnTo>
                  <a:lnTo>
                    <a:pt x="191" y="1728"/>
                  </a:lnTo>
                  <a:lnTo>
                    <a:pt x="193" y="1617"/>
                  </a:lnTo>
                  <a:lnTo>
                    <a:pt x="195" y="1485"/>
                  </a:lnTo>
                  <a:lnTo>
                    <a:pt x="199" y="1314"/>
                  </a:lnTo>
                  <a:lnTo>
                    <a:pt x="201" y="1105"/>
                  </a:lnTo>
                  <a:lnTo>
                    <a:pt x="204" y="893"/>
                  </a:lnTo>
                  <a:lnTo>
                    <a:pt x="206" y="728"/>
                  </a:lnTo>
                  <a:lnTo>
                    <a:pt x="210" y="631"/>
                  </a:lnTo>
                  <a:lnTo>
                    <a:pt x="212" y="590"/>
                  </a:lnTo>
                  <a:lnTo>
                    <a:pt x="214" y="592"/>
                  </a:lnTo>
                  <a:lnTo>
                    <a:pt x="217" y="629"/>
                  </a:lnTo>
                  <a:lnTo>
                    <a:pt x="220" y="715"/>
                  </a:lnTo>
                  <a:lnTo>
                    <a:pt x="223" y="862"/>
                  </a:lnTo>
                  <a:lnTo>
                    <a:pt x="225" y="1060"/>
                  </a:lnTo>
                  <a:lnTo>
                    <a:pt x="228" y="1278"/>
                  </a:lnTo>
                  <a:lnTo>
                    <a:pt x="230" y="1485"/>
                  </a:lnTo>
                  <a:lnTo>
                    <a:pt x="233" y="1665"/>
                  </a:lnTo>
                  <a:lnTo>
                    <a:pt x="236" y="1820"/>
                  </a:lnTo>
                  <a:lnTo>
                    <a:pt x="238" y="1932"/>
                  </a:lnTo>
                  <a:lnTo>
                    <a:pt x="241" y="1970"/>
                  </a:lnTo>
                  <a:lnTo>
                    <a:pt x="244" y="1913"/>
                  </a:lnTo>
                  <a:lnTo>
                    <a:pt x="247" y="1779"/>
                  </a:lnTo>
                  <a:lnTo>
                    <a:pt x="249" y="1607"/>
                  </a:lnTo>
                  <a:lnTo>
                    <a:pt x="251" y="1406"/>
                  </a:lnTo>
                  <a:lnTo>
                    <a:pt x="254" y="1162"/>
                  </a:lnTo>
                  <a:lnTo>
                    <a:pt x="257" y="889"/>
                  </a:lnTo>
                  <a:lnTo>
                    <a:pt x="260" y="643"/>
                  </a:lnTo>
                  <a:lnTo>
                    <a:pt x="262" y="479"/>
                  </a:lnTo>
                  <a:lnTo>
                    <a:pt x="264" y="399"/>
                  </a:lnTo>
                  <a:lnTo>
                    <a:pt x="268" y="367"/>
                  </a:lnTo>
                  <a:lnTo>
                    <a:pt x="270" y="380"/>
                  </a:lnTo>
                  <a:lnTo>
                    <a:pt x="273" y="481"/>
                  </a:lnTo>
                  <a:lnTo>
                    <a:pt x="275" y="690"/>
                  </a:lnTo>
                  <a:lnTo>
                    <a:pt x="278" y="958"/>
                  </a:lnTo>
                  <a:lnTo>
                    <a:pt x="281" y="1207"/>
                  </a:lnTo>
                  <a:lnTo>
                    <a:pt x="283" y="1404"/>
                  </a:lnTo>
                  <a:lnTo>
                    <a:pt x="286" y="1567"/>
                  </a:lnTo>
                  <a:lnTo>
                    <a:pt x="288" y="1705"/>
                  </a:lnTo>
                  <a:lnTo>
                    <a:pt x="292" y="1775"/>
                  </a:lnTo>
                  <a:lnTo>
                    <a:pt x="294" y="1733"/>
                  </a:lnTo>
                  <a:lnTo>
                    <a:pt x="297" y="1582"/>
                  </a:lnTo>
                  <a:lnTo>
                    <a:pt x="299" y="1363"/>
                  </a:lnTo>
                  <a:lnTo>
                    <a:pt x="301" y="1116"/>
                  </a:lnTo>
                  <a:lnTo>
                    <a:pt x="305" y="861"/>
                  </a:lnTo>
                  <a:lnTo>
                    <a:pt x="307" y="615"/>
                  </a:lnTo>
                  <a:lnTo>
                    <a:pt x="310" y="413"/>
                  </a:lnTo>
                  <a:lnTo>
                    <a:pt x="312" y="289"/>
                  </a:lnTo>
                  <a:lnTo>
                    <a:pt x="316" y="262"/>
                  </a:lnTo>
                  <a:lnTo>
                    <a:pt x="318" y="346"/>
                  </a:lnTo>
                  <a:lnTo>
                    <a:pt x="320" y="535"/>
                  </a:lnTo>
                  <a:lnTo>
                    <a:pt x="323" y="804"/>
                  </a:lnTo>
                  <a:lnTo>
                    <a:pt x="325" y="1095"/>
                  </a:lnTo>
                  <a:lnTo>
                    <a:pt x="329" y="1361"/>
                  </a:lnTo>
                  <a:lnTo>
                    <a:pt x="331" y="1585"/>
                  </a:lnTo>
                  <a:lnTo>
                    <a:pt x="333" y="1751"/>
                  </a:lnTo>
                  <a:lnTo>
                    <a:pt x="336" y="1820"/>
                  </a:lnTo>
                  <a:lnTo>
                    <a:pt x="339" y="1743"/>
                  </a:lnTo>
                  <a:lnTo>
                    <a:pt x="342" y="1512"/>
                  </a:lnTo>
                  <a:lnTo>
                    <a:pt x="344" y="1176"/>
                  </a:lnTo>
                  <a:lnTo>
                    <a:pt x="347" y="807"/>
                  </a:lnTo>
                  <a:lnTo>
                    <a:pt x="349" y="464"/>
                  </a:lnTo>
                  <a:lnTo>
                    <a:pt x="352" y="184"/>
                  </a:lnTo>
                  <a:lnTo>
                    <a:pt x="355" y="16"/>
                  </a:lnTo>
                  <a:lnTo>
                    <a:pt x="357" y="0"/>
                  </a:lnTo>
                  <a:lnTo>
                    <a:pt x="360" y="150"/>
                  </a:lnTo>
                  <a:lnTo>
                    <a:pt x="363" y="441"/>
                  </a:lnTo>
                  <a:lnTo>
                    <a:pt x="366" y="829"/>
                  </a:lnTo>
                  <a:lnTo>
                    <a:pt x="368" y="1252"/>
                  </a:lnTo>
                  <a:lnTo>
                    <a:pt x="370" y="1621"/>
                  </a:lnTo>
                  <a:lnTo>
                    <a:pt x="373" y="1839"/>
                  </a:lnTo>
                  <a:lnTo>
                    <a:pt x="376" y="1850"/>
                  </a:lnTo>
                  <a:lnTo>
                    <a:pt x="379" y="1665"/>
                  </a:lnTo>
                  <a:lnTo>
                    <a:pt x="381" y="1331"/>
                  </a:lnTo>
                  <a:lnTo>
                    <a:pt x="383" y="996"/>
                  </a:lnTo>
                  <a:lnTo>
                    <a:pt x="387" y="1023"/>
                  </a:lnTo>
                  <a:lnTo>
                    <a:pt x="389" y="1017"/>
                  </a:lnTo>
                  <a:lnTo>
                    <a:pt x="392" y="1013"/>
                  </a:lnTo>
                  <a:lnTo>
                    <a:pt x="394" y="1037"/>
                  </a:lnTo>
                  <a:lnTo>
                    <a:pt x="397" y="1074"/>
                  </a:lnTo>
                  <a:lnTo>
                    <a:pt x="400" y="1092"/>
                  </a:lnTo>
                  <a:lnTo>
                    <a:pt x="402" y="1090"/>
                  </a:lnTo>
                  <a:lnTo>
                    <a:pt x="405" y="1086"/>
                  </a:lnTo>
                  <a:lnTo>
                    <a:pt x="407" y="1091"/>
                  </a:lnTo>
                  <a:lnTo>
                    <a:pt x="411" y="1096"/>
                  </a:lnTo>
                  <a:lnTo>
                    <a:pt x="413" y="1091"/>
                  </a:lnTo>
                  <a:lnTo>
                    <a:pt x="416" y="1081"/>
                  </a:lnTo>
                  <a:lnTo>
                    <a:pt x="418" y="1075"/>
                  </a:lnTo>
                  <a:lnTo>
                    <a:pt x="420" y="1077"/>
                  </a:lnTo>
                  <a:lnTo>
                    <a:pt x="424" y="1078"/>
                  </a:lnTo>
                  <a:lnTo>
                    <a:pt x="426" y="1074"/>
                  </a:lnTo>
                  <a:lnTo>
                    <a:pt x="429" y="1063"/>
                  </a:lnTo>
                  <a:lnTo>
                    <a:pt x="431" y="1042"/>
                  </a:lnTo>
                  <a:lnTo>
                    <a:pt x="435" y="1027"/>
                  </a:lnTo>
                  <a:lnTo>
                    <a:pt x="437" y="1036"/>
                  </a:lnTo>
                  <a:lnTo>
                    <a:pt x="439" y="1067"/>
                  </a:lnTo>
                  <a:lnTo>
                    <a:pt x="442" y="1083"/>
                  </a:lnTo>
                  <a:lnTo>
                    <a:pt x="444" y="1060"/>
                  </a:lnTo>
                  <a:lnTo>
                    <a:pt x="448" y="1023"/>
                  </a:lnTo>
                  <a:lnTo>
                    <a:pt x="450" y="1024"/>
                  </a:lnTo>
                  <a:lnTo>
                    <a:pt x="452" y="1078"/>
                  </a:lnTo>
                  <a:lnTo>
                    <a:pt x="455" y="1130"/>
                  </a:lnTo>
                  <a:lnTo>
                    <a:pt x="458" y="1134"/>
                  </a:lnTo>
                  <a:lnTo>
                    <a:pt x="461" y="1106"/>
                  </a:lnTo>
                  <a:lnTo>
                    <a:pt x="463" y="1109"/>
                  </a:lnTo>
                  <a:lnTo>
                    <a:pt x="466" y="1157"/>
                  </a:lnTo>
                  <a:lnTo>
                    <a:pt x="468" y="1210"/>
                  </a:lnTo>
                  <a:lnTo>
                    <a:pt x="472" y="1224"/>
                  </a:lnTo>
                  <a:lnTo>
                    <a:pt x="474" y="1215"/>
                  </a:lnTo>
                  <a:lnTo>
                    <a:pt x="476" y="1225"/>
                  </a:lnTo>
                  <a:lnTo>
                    <a:pt x="479" y="1261"/>
                  </a:lnTo>
                  <a:lnTo>
                    <a:pt x="482" y="1291"/>
                  </a:lnTo>
                  <a:lnTo>
                    <a:pt x="485" y="1298"/>
                  </a:lnTo>
                  <a:lnTo>
                    <a:pt x="487" y="1294"/>
                  </a:lnTo>
                  <a:lnTo>
                    <a:pt x="489" y="1294"/>
                  </a:lnTo>
                  <a:lnTo>
                    <a:pt x="492" y="1293"/>
                  </a:lnTo>
                  <a:lnTo>
                    <a:pt x="495" y="1281"/>
                  </a:lnTo>
                  <a:lnTo>
                    <a:pt x="498" y="1270"/>
                  </a:lnTo>
                  <a:lnTo>
                    <a:pt x="500" y="1268"/>
                  </a:lnTo>
                  <a:lnTo>
                    <a:pt x="502" y="1272"/>
                  </a:lnTo>
                  <a:lnTo>
                    <a:pt x="506" y="1266"/>
                  </a:lnTo>
                  <a:lnTo>
                    <a:pt x="508" y="1247"/>
                  </a:lnTo>
                  <a:lnTo>
                    <a:pt x="511" y="1229"/>
                  </a:lnTo>
                  <a:lnTo>
                    <a:pt x="513" y="1217"/>
                  </a:lnTo>
                  <a:lnTo>
                    <a:pt x="516" y="1203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114"/>
            <p:cNvSpPr>
              <a:spLocks/>
            </p:cNvSpPr>
            <p:nvPr/>
          </p:nvSpPr>
          <p:spPr bwMode="auto">
            <a:xfrm>
              <a:off x="4760" y="1838"/>
              <a:ext cx="258" cy="139"/>
            </a:xfrm>
            <a:custGeom>
              <a:avLst/>
              <a:gdLst>
                <a:gd name="T0" fmla="*/ 8 w 516"/>
                <a:gd name="T1" fmla="*/ 280 h 419"/>
                <a:gd name="T2" fmla="*/ 19 w 516"/>
                <a:gd name="T3" fmla="*/ 265 h 419"/>
                <a:gd name="T4" fmla="*/ 29 w 516"/>
                <a:gd name="T5" fmla="*/ 291 h 419"/>
                <a:gd name="T6" fmla="*/ 40 w 516"/>
                <a:gd name="T7" fmla="*/ 340 h 419"/>
                <a:gd name="T8" fmla="*/ 51 w 516"/>
                <a:gd name="T9" fmla="*/ 386 h 419"/>
                <a:gd name="T10" fmla="*/ 61 w 516"/>
                <a:gd name="T11" fmla="*/ 386 h 419"/>
                <a:gd name="T12" fmla="*/ 71 w 516"/>
                <a:gd name="T13" fmla="*/ 350 h 419"/>
                <a:gd name="T14" fmla="*/ 82 w 516"/>
                <a:gd name="T15" fmla="*/ 226 h 419"/>
                <a:gd name="T16" fmla="*/ 92 w 516"/>
                <a:gd name="T17" fmla="*/ 174 h 419"/>
                <a:gd name="T18" fmla="*/ 103 w 516"/>
                <a:gd name="T19" fmla="*/ 151 h 419"/>
                <a:gd name="T20" fmla="*/ 114 w 516"/>
                <a:gd name="T21" fmla="*/ 160 h 419"/>
                <a:gd name="T22" fmla="*/ 125 w 516"/>
                <a:gd name="T23" fmla="*/ 150 h 419"/>
                <a:gd name="T24" fmla="*/ 135 w 516"/>
                <a:gd name="T25" fmla="*/ 206 h 419"/>
                <a:gd name="T26" fmla="*/ 146 w 516"/>
                <a:gd name="T27" fmla="*/ 208 h 419"/>
                <a:gd name="T28" fmla="*/ 157 w 516"/>
                <a:gd name="T29" fmla="*/ 179 h 419"/>
                <a:gd name="T30" fmla="*/ 166 w 516"/>
                <a:gd name="T31" fmla="*/ 114 h 419"/>
                <a:gd name="T32" fmla="*/ 177 w 516"/>
                <a:gd name="T33" fmla="*/ 27 h 419"/>
                <a:gd name="T34" fmla="*/ 188 w 516"/>
                <a:gd name="T35" fmla="*/ 8 h 419"/>
                <a:gd name="T36" fmla="*/ 198 w 516"/>
                <a:gd name="T37" fmla="*/ 21 h 419"/>
                <a:gd name="T38" fmla="*/ 209 w 516"/>
                <a:gd name="T39" fmla="*/ 86 h 419"/>
                <a:gd name="T40" fmla="*/ 220 w 516"/>
                <a:gd name="T41" fmla="*/ 134 h 419"/>
                <a:gd name="T42" fmla="*/ 230 w 516"/>
                <a:gd name="T43" fmla="*/ 148 h 419"/>
                <a:gd name="T44" fmla="*/ 241 w 516"/>
                <a:gd name="T45" fmla="*/ 131 h 419"/>
                <a:gd name="T46" fmla="*/ 252 w 516"/>
                <a:gd name="T47" fmla="*/ 103 h 419"/>
                <a:gd name="T48" fmla="*/ 263 w 516"/>
                <a:gd name="T49" fmla="*/ 117 h 419"/>
                <a:gd name="T50" fmla="*/ 272 w 516"/>
                <a:gd name="T51" fmla="*/ 146 h 419"/>
                <a:gd name="T52" fmla="*/ 283 w 516"/>
                <a:gd name="T53" fmla="*/ 179 h 419"/>
                <a:gd name="T54" fmla="*/ 294 w 516"/>
                <a:gd name="T55" fmla="*/ 233 h 419"/>
                <a:gd name="T56" fmla="*/ 304 w 516"/>
                <a:gd name="T57" fmla="*/ 326 h 419"/>
                <a:gd name="T58" fmla="*/ 315 w 516"/>
                <a:gd name="T59" fmla="*/ 343 h 419"/>
                <a:gd name="T60" fmla="*/ 326 w 516"/>
                <a:gd name="T61" fmla="*/ 353 h 419"/>
                <a:gd name="T62" fmla="*/ 336 w 516"/>
                <a:gd name="T63" fmla="*/ 357 h 419"/>
                <a:gd name="T64" fmla="*/ 347 w 516"/>
                <a:gd name="T65" fmla="*/ 304 h 419"/>
                <a:gd name="T66" fmla="*/ 358 w 516"/>
                <a:gd name="T67" fmla="*/ 295 h 419"/>
                <a:gd name="T68" fmla="*/ 367 w 516"/>
                <a:gd name="T69" fmla="*/ 345 h 419"/>
                <a:gd name="T70" fmla="*/ 378 w 516"/>
                <a:gd name="T71" fmla="*/ 368 h 419"/>
                <a:gd name="T72" fmla="*/ 389 w 516"/>
                <a:gd name="T73" fmla="*/ 415 h 419"/>
                <a:gd name="T74" fmla="*/ 400 w 516"/>
                <a:gd name="T75" fmla="*/ 395 h 419"/>
                <a:gd name="T76" fmla="*/ 410 w 516"/>
                <a:gd name="T77" fmla="*/ 354 h 419"/>
                <a:gd name="T78" fmla="*/ 421 w 516"/>
                <a:gd name="T79" fmla="*/ 286 h 419"/>
                <a:gd name="T80" fmla="*/ 432 w 516"/>
                <a:gd name="T81" fmla="*/ 212 h 419"/>
                <a:gd name="T82" fmla="*/ 442 w 516"/>
                <a:gd name="T83" fmla="*/ 150 h 419"/>
                <a:gd name="T84" fmla="*/ 453 w 516"/>
                <a:gd name="T85" fmla="*/ 175 h 419"/>
                <a:gd name="T86" fmla="*/ 463 w 516"/>
                <a:gd name="T87" fmla="*/ 198 h 419"/>
                <a:gd name="T88" fmla="*/ 473 w 516"/>
                <a:gd name="T89" fmla="*/ 203 h 419"/>
                <a:gd name="T90" fmla="*/ 484 w 516"/>
                <a:gd name="T91" fmla="*/ 193 h 419"/>
                <a:gd name="T92" fmla="*/ 495 w 516"/>
                <a:gd name="T93" fmla="*/ 171 h 419"/>
                <a:gd name="T94" fmla="*/ 505 w 516"/>
                <a:gd name="T95" fmla="*/ 83 h 419"/>
                <a:gd name="T96" fmla="*/ 516 w 516"/>
                <a:gd name="T97" fmla="*/ 4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419">
                  <a:moveTo>
                    <a:pt x="0" y="313"/>
                  </a:moveTo>
                  <a:lnTo>
                    <a:pt x="3" y="294"/>
                  </a:lnTo>
                  <a:lnTo>
                    <a:pt x="6" y="283"/>
                  </a:lnTo>
                  <a:lnTo>
                    <a:pt x="8" y="280"/>
                  </a:lnTo>
                  <a:lnTo>
                    <a:pt x="10" y="272"/>
                  </a:lnTo>
                  <a:lnTo>
                    <a:pt x="14" y="256"/>
                  </a:lnTo>
                  <a:lnTo>
                    <a:pt x="16" y="247"/>
                  </a:lnTo>
                  <a:lnTo>
                    <a:pt x="19" y="265"/>
                  </a:lnTo>
                  <a:lnTo>
                    <a:pt x="21" y="294"/>
                  </a:lnTo>
                  <a:lnTo>
                    <a:pt x="23" y="306"/>
                  </a:lnTo>
                  <a:lnTo>
                    <a:pt x="27" y="294"/>
                  </a:lnTo>
                  <a:lnTo>
                    <a:pt x="29" y="291"/>
                  </a:lnTo>
                  <a:lnTo>
                    <a:pt x="32" y="318"/>
                  </a:lnTo>
                  <a:lnTo>
                    <a:pt x="34" y="351"/>
                  </a:lnTo>
                  <a:lnTo>
                    <a:pt x="38" y="358"/>
                  </a:lnTo>
                  <a:lnTo>
                    <a:pt x="40" y="340"/>
                  </a:lnTo>
                  <a:lnTo>
                    <a:pt x="42" y="331"/>
                  </a:lnTo>
                  <a:lnTo>
                    <a:pt x="45" y="345"/>
                  </a:lnTo>
                  <a:lnTo>
                    <a:pt x="47" y="369"/>
                  </a:lnTo>
                  <a:lnTo>
                    <a:pt x="51" y="386"/>
                  </a:lnTo>
                  <a:lnTo>
                    <a:pt x="53" y="396"/>
                  </a:lnTo>
                  <a:lnTo>
                    <a:pt x="56" y="405"/>
                  </a:lnTo>
                  <a:lnTo>
                    <a:pt x="58" y="404"/>
                  </a:lnTo>
                  <a:lnTo>
                    <a:pt x="61" y="386"/>
                  </a:lnTo>
                  <a:lnTo>
                    <a:pt x="64" y="363"/>
                  </a:lnTo>
                  <a:lnTo>
                    <a:pt x="66" y="354"/>
                  </a:lnTo>
                  <a:lnTo>
                    <a:pt x="69" y="357"/>
                  </a:lnTo>
                  <a:lnTo>
                    <a:pt x="71" y="350"/>
                  </a:lnTo>
                  <a:lnTo>
                    <a:pt x="75" y="322"/>
                  </a:lnTo>
                  <a:lnTo>
                    <a:pt x="77" y="284"/>
                  </a:lnTo>
                  <a:lnTo>
                    <a:pt x="79" y="249"/>
                  </a:lnTo>
                  <a:lnTo>
                    <a:pt x="82" y="226"/>
                  </a:lnTo>
                  <a:lnTo>
                    <a:pt x="85" y="215"/>
                  </a:lnTo>
                  <a:lnTo>
                    <a:pt x="88" y="211"/>
                  </a:lnTo>
                  <a:lnTo>
                    <a:pt x="90" y="202"/>
                  </a:lnTo>
                  <a:lnTo>
                    <a:pt x="92" y="174"/>
                  </a:lnTo>
                  <a:lnTo>
                    <a:pt x="95" y="133"/>
                  </a:lnTo>
                  <a:lnTo>
                    <a:pt x="98" y="113"/>
                  </a:lnTo>
                  <a:lnTo>
                    <a:pt x="101" y="127"/>
                  </a:lnTo>
                  <a:lnTo>
                    <a:pt x="103" y="151"/>
                  </a:lnTo>
                  <a:lnTo>
                    <a:pt x="106" y="147"/>
                  </a:lnTo>
                  <a:lnTo>
                    <a:pt x="109" y="123"/>
                  </a:lnTo>
                  <a:lnTo>
                    <a:pt x="111" y="122"/>
                  </a:lnTo>
                  <a:lnTo>
                    <a:pt x="114" y="160"/>
                  </a:lnTo>
                  <a:lnTo>
                    <a:pt x="116" y="196"/>
                  </a:lnTo>
                  <a:lnTo>
                    <a:pt x="119" y="184"/>
                  </a:lnTo>
                  <a:lnTo>
                    <a:pt x="122" y="150"/>
                  </a:lnTo>
                  <a:lnTo>
                    <a:pt x="125" y="150"/>
                  </a:lnTo>
                  <a:lnTo>
                    <a:pt x="127" y="194"/>
                  </a:lnTo>
                  <a:lnTo>
                    <a:pt x="129" y="234"/>
                  </a:lnTo>
                  <a:lnTo>
                    <a:pt x="133" y="230"/>
                  </a:lnTo>
                  <a:lnTo>
                    <a:pt x="135" y="206"/>
                  </a:lnTo>
                  <a:lnTo>
                    <a:pt x="138" y="206"/>
                  </a:lnTo>
                  <a:lnTo>
                    <a:pt x="140" y="228"/>
                  </a:lnTo>
                  <a:lnTo>
                    <a:pt x="142" y="234"/>
                  </a:lnTo>
                  <a:lnTo>
                    <a:pt x="146" y="208"/>
                  </a:lnTo>
                  <a:lnTo>
                    <a:pt x="148" y="185"/>
                  </a:lnTo>
                  <a:lnTo>
                    <a:pt x="151" y="188"/>
                  </a:lnTo>
                  <a:lnTo>
                    <a:pt x="153" y="194"/>
                  </a:lnTo>
                  <a:lnTo>
                    <a:pt x="157" y="179"/>
                  </a:lnTo>
                  <a:lnTo>
                    <a:pt x="159" y="145"/>
                  </a:lnTo>
                  <a:lnTo>
                    <a:pt x="161" y="125"/>
                  </a:lnTo>
                  <a:lnTo>
                    <a:pt x="164" y="123"/>
                  </a:lnTo>
                  <a:lnTo>
                    <a:pt x="166" y="114"/>
                  </a:lnTo>
                  <a:lnTo>
                    <a:pt x="170" y="83"/>
                  </a:lnTo>
                  <a:lnTo>
                    <a:pt x="172" y="49"/>
                  </a:lnTo>
                  <a:lnTo>
                    <a:pt x="175" y="31"/>
                  </a:lnTo>
                  <a:lnTo>
                    <a:pt x="177" y="27"/>
                  </a:lnTo>
                  <a:lnTo>
                    <a:pt x="180" y="18"/>
                  </a:lnTo>
                  <a:lnTo>
                    <a:pt x="183" y="5"/>
                  </a:lnTo>
                  <a:lnTo>
                    <a:pt x="185" y="0"/>
                  </a:lnTo>
                  <a:lnTo>
                    <a:pt x="188" y="8"/>
                  </a:lnTo>
                  <a:lnTo>
                    <a:pt x="190" y="14"/>
                  </a:lnTo>
                  <a:lnTo>
                    <a:pt x="194" y="13"/>
                  </a:lnTo>
                  <a:lnTo>
                    <a:pt x="196" y="12"/>
                  </a:lnTo>
                  <a:lnTo>
                    <a:pt x="198" y="21"/>
                  </a:lnTo>
                  <a:lnTo>
                    <a:pt x="201" y="36"/>
                  </a:lnTo>
                  <a:lnTo>
                    <a:pt x="204" y="53"/>
                  </a:lnTo>
                  <a:lnTo>
                    <a:pt x="207" y="69"/>
                  </a:lnTo>
                  <a:lnTo>
                    <a:pt x="209" y="86"/>
                  </a:lnTo>
                  <a:lnTo>
                    <a:pt x="211" y="97"/>
                  </a:lnTo>
                  <a:lnTo>
                    <a:pt x="214" y="104"/>
                  </a:lnTo>
                  <a:lnTo>
                    <a:pt x="217" y="114"/>
                  </a:lnTo>
                  <a:lnTo>
                    <a:pt x="220" y="134"/>
                  </a:lnTo>
                  <a:lnTo>
                    <a:pt x="222" y="151"/>
                  </a:lnTo>
                  <a:lnTo>
                    <a:pt x="225" y="150"/>
                  </a:lnTo>
                  <a:lnTo>
                    <a:pt x="228" y="142"/>
                  </a:lnTo>
                  <a:lnTo>
                    <a:pt x="230" y="148"/>
                  </a:lnTo>
                  <a:lnTo>
                    <a:pt x="233" y="168"/>
                  </a:lnTo>
                  <a:lnTo>
                    <a:pt x="235" y="171"/>
                  </a:lnTo>
                  <a:lnTo>
                    <a:pt x="238" y="151"/>
                  </a:lnTo>
                  <a:lnTo>
                    <a:pt x="241" y="131"/>
                  </a:lnTo>
                  <a:lnTo>
                    <a:pt x="244" y="136"/>
                  </a:lnTo>
                  <a:lnTo>
                    <a:pt x="246" y="150"/>
                  </a:lnTo>
                  <a:lnTo>
                    <a:pt x="248" y="138"/>
                  </a:lnTo>
                  <a:lnTo>
                    <a:pt x="252" y="103"/>
                  </a:lnTo>
                  <a:lnTo>
                    <a:pt x="254" y="87"/>
                  </a:lnTo>
                  <a:lnTo>
                    <a:pt x="257" y="111"/>
                  </a:lnTo>
                  <a:lnTo>
                    <a:pt x="259" y="134"/>
                  </a:lnTo>
                  <a:lnTo>
                    <a:pt x="263" y="117"/>
                  </a:lnTo>
                  <a:lnTo>
                    <a:pt x="265" y="74"/>
                  </a:lnTo>
                  <a:lnTo>
                    <a:pt x="267" y="67"/>
                  </a:lnTo>
                  <a:lnTo>
                    <a:pt x="270" y="106"/>
                  </a:lnTo>
                  <a:lnTo>
                    <a:pt x="272" y="146"/>
                  </a:lnTo>
                  <a:lnTo>
                    <a:pt x="276" y="142"/>
                  </a:lnTo>
                  <a:lnTo>
                    <a:pt x="278" y="119"/>
                  </a:lnTo>
                  <a:lnTo>
                    <a:pt x="280" y="131"/>
                  </a:lnTo>
                  <a:lnTo>
                    <a:pt x="283" y="179"/>
                  </a:lnTo>
                  <a:lnTo>
                    <a:pt x="286" y="220"/>
                  </a:lnTo>
                  <a:lnTo>
                    <a:pt x="289" y="224"/>
                  </a:lnTo>
                  <a:lnTo>
                    <a:pt x="291" y="216"/>
                  </a:lnTo>
                  <a:lnTo>
                    <a:pt x="294" y="233"/>
                  </a:lnTo>
                  <a:lnTo>
                    <a:pt x="296" y="270"/>
                  </a:lnTo>
                  <a:lnTo>
                    <a:pt x="300" y="297"/>
                  </a:lnTo>
                  <a:lnTo>
                    <a:pt x="302" y="309"/>
                  </a:lnTo>
                  <a:lnTo>
                    <a:pt x="304" y="326"/>
                  </a:lnTo>
                  <a:lnTo>
                    <a:pt x="307" y="351"/>
                  </a:lnTo>
                  <a:lnTo>
                    <a:pt x="310" y="366"/>
                  </a:lnTo>
                  <a:lnTo>
                    <a:pt x="313" y="355"/>
                  </a:lnTo>
                  <a:lnTo>
                    <a:pt x="315" y="343"/>
                  </a:lnTo>
                  <a:lnTo>
                    <a:pt x="317" y="357"/>
                  </a:lnTo>
                  <a:lnTo>
                    <a:pt x="320" y="383"/>
                  </a:lnTo>
                  <a:lnTo>
                    <a:pt x="323" y="386"/>
                  </a:lnTo>
                  <a:lnTo>
                    <a:pt x="326" y="353"/>
                  </a:lnTo>
                  <a:lnTo>
                    <a:pt x="328" y="322"/>
                  </a:lnTo>
                  <a:lnTo>
                    <a:pt x="330" y="328"/>
                  </a:lnTo>
                  <a:lnTo>
                    <a:pt x="334" y="354"/>
                  </a:lnTo>
                  <a:lnTo>
                    <a:pt x="336" y="357"/>
                  </a:lnTo>
                  <a:lnTo>
                    <a:pt x="339" y="322"/>
                  </a:lnTo>
                  <a:lnTo>
                    <a:pt x="341" y="288"/>
                  </a:lnTo>
                  <a:lnTo>
                    <a:pt x="344" y="285"/>
                  </a:lnTo>
                  <a:lnTo>
                    <a:pt x="347" y="304"/>
                  </a:lnTo>
                  <a:lnTo>
                    <a:pt x="350" y="313"/>
                  </a:lnTo>
                  <a:lnTo>
                    <a:pt x="352" y="300"/>
                  </a:lnTo>
                  <a:lnTo>
                    <a:pt x="354" y="289"/>
                  </a:lnTo>
                  <a:lnTo>
                    <a:pt x="358" y="295"/>
                  </a:lnTo>
                  <a:lnTo>
                    <a:pt x="360" y="316"/>
                  </a:lnTo>
                  <a:lnTo>
                    <a:pt x="363" y="331"/>
                  </a:lnTo>
                  <a:lnTo>
                    <a:pt x="365" y="339"/>
                  </a:lnTo>
                  <a:lnTo>
                    <a:pt x="367" y="345"/>
                  </a:lnTo>
                  <a:lnTo>
                    <a:pt x="371" y="354"/>
                  </a:lnTo>
                  <a:lnTo>
                    <a:pt x="373" y="358"/>
                  </a:lnTo>
                  <a:lnTo>
                    <a:pt x="376" y="359"/>
                  </a:lnTo>
                  <a:lnTo>
                    <a:pt x="378" y="368"/>
                  </a:lnTo>
                  <a:lnTo>
                    <a:pt x="382" y="390"/>
                  </a:lnTo>
                  <a:lnTo>
                    <a:pt x="384" y="411"/>
                  </a:lnTo>
                  <a:lnTo>
                    <a:pt x="386" y="419"/>
                  </a:lnTo>
                  <a:lnTo>
                    <a:pt x="389" y="415"/>
                  </a:lnTo>
                  <a:lnTo>
                    <a:pt x="391" y="414"/>
                  </a:lnTo>
                  <a:lnTo>
                    <a:pt x="395" y="414"/>
                  </a:lnTo>
                  <a:lnTo>
                    <a:pt x="397" y="409"/>
                  </a:lnTo>
                  <a:lnTo>
                    <a:pt x="400" y="395"/>
                  </a:lnTo>
                  <a:lnTo>
                    <a:pt x="402" y="382"/>
                  </a:lnTo>
                  <a:lnTo>
                    <a:pt x="405" y="381"/>
                  </a:lnTo>
                  <a:lnTo>
                    <a:pt x="408" y="376"/>
                  </a:lnTo>
                  <a:lnTo>
                    <a:pt x="410" y="354"/>
                  </a:lnTo>
                  <a:lnTo>
                    <a:pt x="413" y="325"/>
                  </a:lnTo>
                  <a:lnTo>
                    <a:pt x="415" y="308"/>
                  </a:lnTo>
                  <a:lnTo>
                    <a:pt x="419" y="303"/>
                  </a:lnTo>
                  <a:lnTo>
                    <a:pt x="421" y="286"/>
                  </a:lnTo>
                  <a:lnTo>
                    <a:pt x="423" y="249"/>
                  </a:lnTo>
                  <a:lnTo>
                    <a:pt x="426" y="214"/>
                  </a:lnTo>
                  <a:lnTo>
                    <a:pt x="429" y="205"/>
                  </a:lnTo>
                  <a:lnTo>
                    <a:pt x="432" y="212"/>
                  </a:lnTo>
                  <a:lnTo>
                    <a:pt x="434" y="205"/>
                  </a:lnTo>
                  <a:lnTo>
                    <a:pt x="436" y="171"/>
                  </a:lnTo>
                  <a:lnTo>
                    <a:pt x="439" y="143"/>
                  </a:lnTo>
                  <a:lnTo>
                    <a:pt x="442" y="150"/>
                  </a:lnTo>
                  <a:lnTo>
                    <a:pt x="445" y="175"/>
                  </a:lnTo>
                  <a:lnTo>
                    <a:pt x="447" y="188"/>
                  </a:lnTo>
                  <a:lnTo>
                    <a:pt x="449" y="182"/>
                  </a:lnTo>
                  <a:lnTo>
                    <a:pt x="453" y="175"/>
                  </a:lnTo>
                  <a:lnTo>
                    <a:pt x="455" y="182"/>
                  </a:lnTo>
                  <a:lnTo>
                    <a:pt x="458" y="188"/>
                  </a:lnTo>
                  <a:lnTo>
                    <a:pt x="460" y="189"/>
                  </a:lnTo>
                  <a:lnTo>
                    <a:pt x="463" y="198"/>
                  </a:lnTo>
                  <a:lnTo>
                    <a:pt x="466" y="220"/>
                  </a:lnTo>
                  <a:lnTo>
                    <a:pt x="469" y="234"/>
                  </a:lnTo>
                  <a:lnTo>
                    <a:pt x="471" y="224"/>
                  </a:lnTo>
                  <a:lnTo>
                    <a:pt x="473" y="203"/>
                  </a:lnTo>
                  <a:lnTo>
                    <a:pt x="477" y="205"/>
                  </a:lnTo>
                  <a:lnTo>
                    <a:pt x="479" y="226"/>
                  </a:lnTo>
                  <a:lnTo>
                    <a:pt x="482" y="229"/>
                  </a:lnTo>
                  <a:lnTo>
                    <a:pt x="484" y="193"/>
                  </a:lnTo>
                  <a:lnTo>
                    <a:pt x="486" y="154"/>
                  </a:lnTo>
                  <a:lnTo>
                    <a:pt x="490" y="150"/>
                  </a:lnTo>
                  <a:lnTo>
                    <a:pt x="492" y="170"/>
                  </a:lnTo>
                  <a:lnTo>
                    <a:pt x="495" y="171"/>
                  </a:lnTo>
                  <a:lnTo>
                    <a:pt x="497" y="138"/>
                  </a:lnTo>
                  <a:lnTo>
                    <a:pt x="501" y="103"/>
                  </a:lnTo>
                  <a:lnTo>
                    <a:pt x="503" y="91"/>
                  </a:lnTo>
                  <a:lnTo>
                    <a:pt x="505" y="83"/>
                  </a:lnTo>
                  <a:lnTo>
                    <a:pt x="508" y="55"/>
                  </a:lnTo>
                  <a:lnTo>
                    <a:pt x="510" y="23"/>
                  </a:lnTo>
                  <a:lnTo>
                    <a:pt x="514" y="22"/>
                  </a:lnTo>
                  <a:lnTo>
                    <a:pt x="516" y="44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115"/>
            <p:cNvSpPr>
              <a:spLocks/>
            </p:cNvSpPr>
            <p:nvPr/>
          </p:nvSpPr>
          <p:spPr bwMode="auto">
            <a:xfrm>
              <a:off x="5018" y="1827"/>
              <a:ext cx="258" cy="157"/>
            </a:xfrm>
            <a:custGeom>
              <a:avLst/>
              <a:gdLst>
                <a:gd name="T0" fmla="*/ 8 w 516"/>
                <a:gd name="T1" fmla="*/ 0 h 470"/>
                <a:gd name="T2" fmla="*/ 18 w 516"/>
                <a:gd name="T3" fmla="*/ 62 h 470"/>
                <a:gd name="T4" fmla="*/ 29 w 516"/>
                <a:gd name="T5" fmla="*/ 159 h 470"/>
                <a:gd name="T6" fmla="*/ 39 w 516"/>
                <a:gd name="T7" fmla="*/ 226 h 470"/>
                <a:gd name="T8" fmla="*/ 50 w 516"/>
                <a:gd name="T9" fmla="*/ 242 h 470"/>
                <a:gd name="T10" fmla="*/ 61 w 516"/>
                <a:gd name="T11" fmla="*/ 182 h 470"/>
                <a:gd name="T12" fmla="*/ 72 w 516"/>
                <a:gd name="T13" fmla="*/ 156 h 470"/>
                <a:gd name="T14" fmla="*/ 82 w 516"/>
                <a:gd name="T15" fmla="*/ 127 h 470"/>
                <a:gd name="T16" fmla="*/ 93 w 516"/>
                <a:gd name="T17" fmla="*/ 132 h 470"/>
                <a:gd name="T18" fmla="*/ 104 w 516"/>
                <a:gd name="T19" fmla="*/ 168 h 470"/>
                <a:gd name="T20" fmla="*/ 113 w 516"/>
                <a:gd name="T21" fmla="*/ 243 h 470"/>
                <a:gd name="T22" fmla="*/ 124 w 516"/>
                <a:gd name="T23" fmla="*/ 306 h 470"/>
                <a:gd name="T24" fmla="*/ 135 w 516"/>
                <a:gd name="T25" fmla="*/ 345 h 470"/>
                <a:gd name="T26" fmla="*/ 145 w 516"/>
                <a:gd name="T27" fmla="*/ 367 h 470"/>
                <a:gd name="T28" fmla="*/ 156 w 516"/>
                <a:gd name="T29" fmla="*/ 303 h 470"/>
                <a:gd name="T30" fmla="*/ 167 w 516"/>
                <a:gd name="T31" fmla="*/ 246 h 470"/>
                <a:gd name="T32" fmla="*/ 178 w 516"/>
                <a:gd name="T33" fmla="*/ 242 h 470"/>
                <a:gd name="T34" fmla="*/ 188 w 516"/>
                <a:gd name="T35" fmla="*/ 304 h 470"/>
                <a:gd name="T36" fmla="*/ 199 w 516"/>
                <a:gd name="T37" fmla="*/ 350 h 470"/>
                <a:gd name="T38" fmla="*/ 208 w 516"/>
                <a:gd name="T39" fmla="*/ 415 h 470"/>
                <a:gd name="T40" fmla="*/ 219 w 516"/>
                <a:gd name="T41" fmla="*/ 468 h 470"/>
                <a:gd name="T42" fmla="*/ 230 w 516"/>
                <a:gd name="T43" fmla="*/ 465 h 470"/>
                <a:gd name="T44" fmla="*/ 241 w 516"/>
                <a:gd name="T45" fmla="*/ 362 h 470"/>
                <a:gd name="T46" fmla="*/ 251 w 516"/>
                <a:gd name="T47" fmla="*/ 313 h 470"/>
                <a:gd name="T48" fmla="*/ 262 w 516"/>
                <a:gd name="T49" fmla="*/ 253 h 470"/>
                <a:gd name="T50" fmla="*/ 273 w 516"/>
                <a:gd name="T51" fmla="*/ 265 h 470"/>
                <a:gd name="T52" fmla="*/ 283 w 516"/>
                <a:gd name="T53" fmla="*/ 262 h 470"/>
                <a:gd name="T54" fmla="*/ 294 w 516"/>
                <a:gd name="T55" fmla="*/ 312 h 470"/>
                <a:gd name="T56" fmla="*/ 305 w 516"/>
                <a:gd name="T57" fmla="*/ 298 h 470"/>
                <a:gd name="T58" fmla="*/ 314 w 516"/>
                <a:gd name="T59" fmla="*/ 269 h 470"/>
                <a:gd name="T60" fmla="*/ 325 w 516"/>
                <a:gd name="T61" fmla="*/ 160 h 470"/>
                <a:gd name="T62" fmla="*/ 336 w 516"/>
                <a:gd name="T63" fmla="*/ 105 h 470"/>
                <a:gd name="T64" fmla="*/ 347 w 516"/>
                <a:gd name="T65" fmla="*/ 59 h 470"/>
                <a:gd name="T66" fmla="*/ 357 w 516"/>
                <a:gd name="T67" fmla="*/ 44 h 470"/>
                <a:gd name="T68" fmla="*/ 368 w 516"/>
                <a:gd name="T69" fmla="*/ 90 h 470"/>
                <a:gd name="T70" fmla="*/ 379 w 516"/>
                <a:gd name="T71" fmla="*/ 141 h 470"/>
                <a:gd name="T72" fmla="*/ 389 w 516"/>
                <a:gd name="T73" fmla="*/ 182 h 470"/>
                <a:gd name="T74" fmla="*/ 400 w 516"/>
                <a:gd name="T75" fmla="*/ 182 h 470"/>
                <a:gd name="T76" fmla="*/ 410 w 516"/>
                <a:gd name="T77" fmla="*/ 138 h 470"/>
                <a:gd name="T78" fmla="*/ 420 w 516"/>
                <a:gd name="T79" fmla="*/ 85 h 470"/>
                <a:gd name="T80" fmla="*/ 431 w 516"/>
                <a:gd name="T81" fmla="*/ 97 h 470"/>
                <a:gd name="T82" fmla="*/ 442 w 516"/>
                <a:gd name="T83" fmla="*/ 164 h 470"/>
                <a:gd name="T84" fmla="*/ 452 w 516"/>
                <a:gd name="T85" fmla="*/ 246 h 470"/>
                <a:gd name="T86" fmla="*/ 463 w 516"/>
                <a:gd name="T87" fmla="*/ 292 h 470"/>
                <a:gd name="T88" fmla="*/ 474 w 516"/>
                <a:gd name="T89" fmla="*/ 340 h 470"/>
                <a:gd name="T90" fmla="*/ 485 w 516"/>
                <a:gd name="T91" fmla="*/ 338 h 470"/>
                <a:gd name="T92" fmla="*/ 495 w 516"/>
                <a:gd name="T93" fmla="*/ 278 h 470"/>
                <a:gd name="T94" fmla="*/ 505 w 516"/>
                <a:gd name="T95" fmla="*/ 276 h 470"/>
                <a:gd name="T96" fmla="*/ 516 w 516"/>
                <a:gd name="T97" fmla="*/ 27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470">
                  <a:moveTo>
                    <a:pt x="0" y="76"/>
                  </a:moveTo>
                  <a:lnTo>
                    <a:pt x="3" y="72"/>
                  </a:lnTo>
                  <a:lnTo>
                    <a:pt x="5" y="31"/>
                  </a:lnTo>
                  <a:lnTo>
                    <a:pt x="8" y="0"/>
                  </a:lnTo>
                  <a:lnTo>
                    <a:pt x="11" y="25"/>
                  </a:lnTo>
                  <a:lnTo>
                    <a:pt x="13" y="77"/>
                  </a:lnTo>
                  <a:lnTo>
                    <a:pt x="16" y="92"/>
                  </a:lnTo>
                  <a:lnTo>
                    <a:pt x="18" y="62"/>
                  </a:lnTo>
                  <a:lnTo>
                    <a:pt x="22" y="45"/>
                  </a:lnTo>
                  <a:lnTo>
                    <a:pt x="24" y="82"/>
                  </a:lnTo>
                  <a:lnTo>
                    <a:pt x="26" y="140"/>
                  </a:lnTo>
                  <a:lnTo>
                    <a:pt x="29" y="159"/>
                  </a:lnTo>
                  <a:lnTo>
                    <a:pt x="32" y="140"/>
                  </a:lnTo>
                  <a:lnTo>
                    <a:pt x="35" y="137"/>
                  </a:lnTo>
                  <a:lnTo>
                    <a:pt x="37" y="178"/>
                  </a:lnTo>
                  <a:lnTo>
                    <a:pt x="39" y="226"/>
                  </a:lnTo>
                  <a:lnTo>
                    <a:pt x="42" y="234"/>
                  </a:lnTo>
                  <a:lnTo>
                    <a:pt x="45" y="212"/>
                  </a:lnTo>
                  <a:lnTo>
                    <a:pt x="48" y="211"/>
                  </a:lnTo>
                  <a:lnTo>
                    <a:pt x="50" y="242"/>
                  </a:lnTo>
                  <a:lnTo>
                    <a:pt x="53" y="266"/>
                  </a:lnTo>
                  <a:lnTo>
                    <a:pt x="56" y="247"/>
                  </a:lnTo>
                  <a:lnTo>
                    <a:pt x="58" y="205"/>
                  </a:lnTo>
                  <a:lnTo>
                    <a:pt x="61" y="182"/>
                  </a:lnTo>
                  <a:lnTo>
                    <a:pt x="63" y="189"/>
                  </a:lnTo>
                  <a:lnTo>
                    <a:pt x="66" y="198"/>
                  </a:lnTo>
                  <a:lnTo>
                    <a:pt x="69" y="183"/>
                  </a:lnTo>
                  <a:lnTo>
                    <a:pt x="72" y="156"/>
                  </a:lnTo>
                  <a:lnTo>
                    <a:pt x="74" y="142"/>
                  </a:lnTo>
                  <a:lnTo>
                    <a:pt x="76" y="145"/>
                  </a:lnTo>
                  <a:lnTo>
                    <a:pt x="80" y="143"/>
                  </a:lnTo>
                  <a:lnTo>
                    <a:pt x="82" y="127"/>
                  </a:lnTo>
                  <a:lnTo>
                    <a:pt x="85" y="109"/>
                  </a:lnTo>
                  <a:lnTo>
                    <a:pt x="87" y="109"/>
                  </a:lnTo>
                  <a:lnTo>
                    <a:pt x="89" y="122"/>
                  </a:lnTo>
                  <a:lnTo>
                    <a:pt x="93" y="132"/>
                  </a:lnTo>
                  <a:lnTo>
                    <a:pt x="95" y="131"/>
                  </a:lnTo>
                  <a:lnTo>
                    <a:pt x="98" y="131"/>
                  </a:lnTo>
                  <a:lnTo>
                    <a:pt x="100" y="143"/>
                  </a:lnTo>
                  <a:lnTo>
                    <a:pt x="104" y="168"/>
                  </a:lnTo>
                  <a:lnTo>
                    <a:pt x="106" y="191"/>
                  </a:lnTo>
                  <a:lnTo>
                    <a:pt x="108" y="207"/>
                  </a:lnTo>
                  <a:lnTo>
                    <a:pt x="111" y="223"/>
                  </a:lnTo>
                  <a:lnTo>
                    <a:pt x="113" y="243"/>
                  </a:lnTo>
                  <a:lnTo>
                    <a:pt x="117" y="260"/>
                  </a:lnTo>
                  <a:lnTo>
                    <a:pt x="119" y="269"/>
                  </a:lnTo>
                  <a:lnTo>
                    <a:pt x="122" y="280"/>
                  </a:lnTo>
                  <a:lnTo>
                    <a:pt x="124" y="306"/>
                  </a:lnTo>
                  <a:lnTo>
                    <a:pt x="128" y="341"/>
                  </a:lnTo>
                  <a:lnTo>
                    <a:pt x="130" y="364"/>
                  </a:lnTo>
                  <a:lnTo>
                    <a:pt x="132" y="362"/>
                  </a:lnTo>
                  <a:lnTo>
                    <a:pt x="135" y="345"/>
                  </a:lnTo>
                  <a:lnTo>
                    <a:pt x="137" y="346"/>
                  </a:lnTo>
                  <a:lnTo>
                    <a:pt x="141" y="367"/>
                  </a:lnTo>
                  <a:lnTo>
                    <a:pt x="143" y="383"/>
                  </a:lnTo>
                  <a:lnTo>
                    <a:pt x="145" y="367"/>
                  </a:lnTo>
                  <a:lnTo>
                    <a:pt x="148" y="325"/>
                  </a:lnTo>
                  <a:lnTo>
                    <a:pt x="151" y="292"/>
                  </a:lnTo>
                  <a:lnTo>
                    <a:pt x="154" y="288"/>
                  </a:lnTo>
                  <a:lnTo>
                    <a:pt x="156" y="303"/>
                  </a:lnTo>
                  <a:lnTo>
                    <a:pt x="158" y="306"/>
                  </a:lnTo>
                  <a:lnTo>
                    <a:pt x="161" y="284"/>
                  </a:lnTo>
                  <a:lnTo>
                    <a:pt x="164" y="257"/>
                  </a:lnTo>
                  <a:lnTo>
                    <a:pt x="167" y="246"/>
                  </a:lnTo>
                  <a:lnTo>
                    <a:pt x="169" y="253"/>
                  </a:lnTo>
                  <a:lnTo>
                    <a:pt x="172" y="263"/>
                  </a:lnTo>
                  <a:lnTo>
                    <a:pt x="175" y="260"/>
                  </a:lnTo>
                  <a:lnTo>
                    <a:pt x="178" y="242"/>
                  </a:lnTo>
                  <a:lnTo>
                    <a:pt x="180" y="229"/>
                  </a:lnTo>
                  <a:lnTo>
                    <a:pt x="182" y="239"/>
                  </a:lnTo>
                  <a:lnTo>
                    <a:pt x="185" y="271"/>
                  </a:lnTo>
                  <a:lnTo>
                    <a:pt x="188" y="304"/>
                  </a:lnTo>
                  <a:lnTo>
                    <a:pt x="191" y="320"/>
                  </a:lnTo>
                  <a:lnTo>
                    <a:pt x="193" y="318"/>
                  </a:lnTo>
                  <a:lnTo>
                    <a:pt x="195" y="323"/>
                  </a:lnTo>
                  <a:lnTo>
                    <a:pt x="199" y="350"/>
                  </a:lnTo>
                  <a:lnTo>
                    <a:pt x="201" y="389"/>
                  </a:lnTo>
                  <a:lnTo>
                    <a:pt x="204" y="415"/>
                  </a:lnTo>
                  <a:lnTo>
                    <a:pt x="206" y="419"/>
                  </a:lnTo>
                  <a:lnTo>
                    <a:pt x="208" y="415"/>
                  </a:lnTo>
                  <a:lnTo>
                    <a:pt x="212" y="427"/>
                  </a:lnTo>
                  <a:lnTo>
                    <a:pt x="214" y="451"/>
                  </a:lnTo>
                  <a:lnTo>
                    <a:pt x="217" y="470"/>
                  </a:lnTo>
                  <a:lnTo>
                    <a:pt x="219" y="468"/>
                  </a:lnTo>
                  <a:lnTo>
                    <a:pt x="223" y="452"/>
                  </a:lnTo>
                  <a:lnTo>
                    <a:pt x="225" y="447"/>
                  </a:lnTo>
                  <a:lnTo>
                    <a:pt x="227" y="458"/>
                  </a:lnTo>
                  <a:lnTo>
                    <a:pt x="230" y="465"/>
                  </a:lnTo>
                  <a:lnTo>
                    <a:pt x="232" y="454"/>
                  </a:lnTo>
                  <a:lnTo>
                    <a:pt x="236" y="422"/>
                  </a:lnTo>
                  <a:lnTo>
                    <a:pt x="238" y="386"/>
                  </a:lnTo>
                  <a:lnTo>
                    <a:pt x="241" y="362"/>
                  </a:lnTo>
                  <a:lnTo>
                    <a:pt x="243" y="348"/>
                  </a:lnTo>
                  <a:lnTo>
                    <a:pt x="247" y="335"/>
                  </a:lnTo>
                  <a:lnTo>
                    <a:pt x="249" y="322"/>
                  </a:lnTo>
                  <a:lnTo>
                    <a:pt x="251" y="313"/>
                  </a:lnTo>
                  <a:lnTo>
                    <a:pt x="254" y="307"/>
                  </a:lnTo>
                  <a:lnTo>
                    <a:pt x="256" y="298"/>
                  </a:lnTo>
                  <a:lnTo>
                    <a:pt x="260" y="280"/>
                  </a:lnTo>
                  <a:lnTo>
                    <a:pt x="262" y="253"/>
                  </a:lnTo>
                  <a:lnTo>
                    <a:pt x="264" y="230"/>
                  </a:lnTo>
                  <a:lnTo>
                    <a:pt x="267" y="224"/>
                  </a:lnTo>
                  <a:lnTo>
                    <a:pt x="270" y="238"/>
                  </a:lnTo>
                  <a:lnTo>
                    <a:pt x="273" y="265"/>
                  </a:lnTo>
                  <a:lnTo>
                    <a:pt x="275" y="284"/>
                  </a:lnTo>
                  <a:lnTo>
                    <a:pt x="277" y="285"/>
                  </a:lnTo>
                  <a:lnTo>
                    <a:pt x="280" y="271"/>
                  </a:lnTo>
                  <a:lnTo>
                    <a:pt x="283" y="262"/>
                  </a:lnTo>
                  <a:lnTo>
                    <a:pt x="286" y="274"/>
                  </a:lnTo>
                  <a:lnTo>
                    <a:pt x="288" y="299"/>
                  </a:lnTo>
                  <a:lnTo>
                    <a:pt x="291" y="316"/>
                  </a:lnTo>
                  <a:lnTo>
                    <a:pt x="294" y="312"/>
                  </a:lnTo>
                  <a:lnTo>
                    <a:pt x="297" y="298"/>
                  </a:lnTo>
                  <a:lnTo>
                    <a:pt x="299" y="290"/>
                  </a:lnTo>
                  <a:lnTo>
                    <a:pt x="301" y="294"/>
                  </a:lnTo>
                  <a:lnTo>
                    <a:pt x="305" y="298"/>
                  </a:lnTo>
                  <a:lnTo>
                    <a:pt x="307" y="289"/>
                  </a:lnTo>
                  <a:lnTo>
                    <a:pt x="310" y="275"/>
                  </a:lnTo>
                  <a:lnTo>
                    <a:pt x="312" y="269"/>
                  </a:lnTo>
                  <a:lnTo>
                    <a:pt x="314" y="269"/>
                  </a:lnTo>
                  <a:lnTo>
                    <a:pt x="318" y="262"/>
                  </a:lnTo>
                  <a:lnTo>
                    <a:pt x="320" y="239"/>
                  </a:lnTo>
                  <a:lnTo>
                    <a:pt x="323" y="201"/>
                  </a:lnTo>
                  <a:lnTo>
                    <a:pt x="325" y="160"/>
                  </a:lnTo>
                  <a:lnTo>
                    <a:pt x="329" y="128"/>
                  </a:lnTo>
                  <a:lnTo>
                    <a:pt x="331" y="109"/>
                  </a:lnTo>
                  <a:lnTo>
                    <a:pt x="333" y="105"/>
                  </a:lnTo>
                  <a:lnTo>
                    <a:pt x="336" y="105"/>
                  </a:lnTo>
                  <a:lnTo>
                    <a:pt x="338" y="95"/>
                  </a:lnTo>
                  <a:lnTo>
                    <a:pt x="342" y="74"/>
                  </a:lnTo>
                  <a:lnTo>
                    <a:pt x="344" y="59"/>
                  </a:lnTo>
                  <a:lnTo>
                    <a:pt x="347" y="59"/>
                  </a:lnTo>
                  <a:lnTo>
                    <a:pt x="349" y="66"/>
                  </a:lnTo>
                  <a:lnTo>
                    <a:pt x="352" y="59"/>
                  </a:lnTo>
                  <a:lnTo>
                    <a:pt x="355" y="44"/>
                  </a:lnTo>
                  <a:lnTo>
                    <a:pt x="357" y="44"/>
                  </a:lnTo>
                  <a:lnTo>
                    <a:pt x="360" y="67"/>
                  </a:lnTo>
                  <a:lnTo>
                    <a:pt x="362" y="94"/>
                  </a:lnTo>
                  <a:lnTo>
                    <a:pt x="366" y="100"/>
                  </a:lnTo>
                  <a:lnTo>
                    <a:pt x="368" y="90"/>
                  </a:lnTo>
                  <a:lnTo>
                    <a:pt x="370" y="92"/>
                  </a:lnTo>
                  <a:lnTo>
                    <a:pt x="373" y="117"/>
                  </a:lnTo>
                  <a:lnTo>
                    <a:pt x="376" y="140"/>
                  </a:lnTo>
                  <a:lnTo>
                    <a:pt x="379" y="141"/>
                  </a:lnTo>
                  <a:lnTo>
                    <a:pt x="381" y="135"/>
                  </a:lnTo>
                  <a:lnTo>
                    <a:pt x="383" y="147"/>
                  </a:lnTo>
                  <a:lnTo>
                    <a:pt x="386" y="173"/>
                  </a:lnTo>
                  <a:lnTo>
                    <a:pt x="389" y="182"/>
                  </a:lnTo>
                  <a:lnTo>
                    <a:pt x="392" y="169"/>
                  </a:lnTo>
                  <a:lnTo>
                    <a:pt x="394" y="157"/>
                  </a:lnTo>
                  <a:lnTo>
                    <a:pt x="397" y="169"/>
                  </a:lnTo>
                  <a:lnTo>
                    <a:pt x="400" y="182"/>
                  </a:lnTo>
                  <a:lnTo>
                    <a:pt x="402" y="166"/>
                  </a:lnTo>
                  <a:lnTo>
                    <a:pt x="405" y="132"/>
                  </a:lnTo>
                  <a:lnTo>
                    <a:pt x="407" y="118"/>
                  </a:lnTo>
                  <a:lnTo>
                    <a:pt x="410" y="138"/>
                  </a:lnTo>
                  <a:lnTo>
                    <a:pt x="413" y="160"/>
                  </a:lnTo>
                  <a:lnTo>
                    <a:pt x="416" y="146"/>
                  </a:lnTo>
                  <a:lnTo>
                    <a:pt x="418" y="108"/>
                  </a:lnTo>
                  <a:lnTo>
                    <a:pt x="420" y="85"/>
                  </a:lnTo>
                  <a:lnTo>
                    <a:pt x="424" y="91"/>
                  </a:lnTo>
                  <a:lnTo>
                    <a:pt x="426" y="103"/>
                  </a:lnTo>
                  <a:lnTo>
                    <a:pt x="429" y="100"/>
                  </a:lnTo>
                  <a:lnTo>
                    <a:pt x="431" y="97"/>
                  </a:lnTo>
                  <a:lnTo>
                    <a:pt x="433" y="120"/>
                  </a:lnTo>
                  <a:lnTo>
                    <a:pt x="437" y="157"/>
                  </a:lnTo>
                  <a:lnTo>
                    <a:pt x="439" y="177"/>
                  </a:lnTo>
                  <a:lnTo>
                    <a:pt x="442" y="164"/>
                  </a:lnTo>
                  <a:lnTo>
                    <a:pt x="444" y="150"/>
                  </a:lnTo>
                  <a:lnTo>
                    <a:pt x="448" y="166"/>
                  </a:lnTo>
                  <a:lnTo>
                    <a:pt x="450" y="210"/>
                  </a:lnTo>
                  <a:lnTo>
                    <a:pt x="452" y="246"/>
                  </a:lnTo>
                  <a:lnTo>
                    <a:pt x="455" y="260"/>
                  </a:lnTo>
                  <a:lnTo>
                    <a:pt x="457" y="262"/>
                  </a:lnTo>
                  <a:lnTo>
                    <a:pt x="461" y="274"/>
                  </a:lnTo>
                  <a:lnTo>
                    <a:pt x="463" y="292"/>
                  </a:lnTo>
                  <a:lnTo>
                    <a:pt x="466" y="307"/>
                  </a:lnTo>
                  <a:lnTo>
                    <a:pt x="468" y="318"/>
                  </a:lnTo>
                  <a:lnTo>
                    <a:pt x="472" y="331"/>
                  </a:lnTo>
                  <a:lnTo>
                    <a:pt x="474" y="340"/>
                  </a:lnTo>
                  <a:lnTo>
                    <a:pt x="476" y="339"/>
                  </a:lnTo>
                  <a:lnTo>
                    <a:pt x="479" y="329"/>
                  </a:lnTo>
                  <a:lnTo>
                    <a:pt x="481" y="325"/>
                  </a:lnTo>
                  <a:lnTo>
                    <a:pt x="485" y="338"/>
                  </a:lnTo>
                  <a:lnTo>
                    <a:pt x="487" y="346"/>
                  </a:lnTo>
                  <a:lnTo>
                    <a:pt x="489" y="332"/>
                  </a:lnTo>
                  <a:lnTo>
                    <a:pt x="492" y="300"/>
                  </a:lnTo>
                  <a:lnTo>
                    <a:pt x="495" y="278"/>
                  </a:lnTo>
                  <a:lnTo>
                    <a:pt x="498" y="281"/>
                  </a:lnTo>
                  <a:lnTo>
                    <a:pt x="500" y="295"/>
                  </a:lnTo>
                  <a:lnTo>
                    <a:pt x="502" y="294"/>
                  </a:lnTo>
                  <a:lnTo>
                    <a:pt x="505" y="276"/>
                  </a:lnTo>
                  <a:lnTo>
                    <a:pt x="508" y="265"/>
                  </a:lnTo>
                  <a:lnTo>
                    <a:pt x="511" y="272"/>
                  </a:lnTo>
                  <a:lnTo>
                    <a:pt x="513" y="283"/>
                  </a:lnTo>
                  <a:lnTo>
                    <a:pt x="516" y="279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16"/>
            <p:cNvSpPr>
              <a:spLocks/>
            </p:cNvSpPr>
            <p:nvPr/>
          </p:nvSpPr>
          <p:spPr bwMode="auto">
            <a:xfrm>
              <a:off x="5276" y="1863"/>
              <a:ext cx="81" cy="108"/>
            </a:xfrm>
            <a:custGeom>
              <a:avLst/>
              <a:gdLst>
                <a:gd name="T0" fmla="*/ 0 w 163"/>
                <a:gd name="T1" fmla="*/ 170 h 322"/>
                <a:gd name="T2" fmla="*/ 3 w 163"/>
                <a:gd name="T3" fmla="*/ 161 h 322"/>
                <a:gd name="T4" fmla="*/ 5 w 163"/>
                <a:gd name="T5" fmla="*/ 174 h 322"/>
                <a:gd name="T6" fmla="*/ 8 w 163"/>
                <a:gd name="T7" fmla="*/ 206 h 322"/>
                <a:gd name="T8" fmla="*/ 10 w 163"/>
                <a:gd name="T9" fmla="*/ 229 h 322"/>
                <a:gd name="T10" fmla="*/ 13 w 163"/>
                <a:gd name="T11" fmla="*/ 227 h 322"/>
                <a:gd name="T12" fmla="*/ 16 w 163"/>
                <a:gd name="T13" fmla="*/ 217 h 322"/>
                <a:gd name="T14" fmla="*/ 19 w 163"/>
                <a:gd name="T15" fmla="*/ 227 h 322"/>
                <a:gd name="T16" fmla="*/ 21 w 163"/>
                <a:gd name="T17" fmla="*/ 255 h 322"/>
                <a:gd name="T18" fmla="*/ 23 w 163"/>
                <a:gd name="T19" fmla="*/ 277 h 322"/>
                <a:gd name="T20" fmla="*/ 27 w 163"/>
                <a:gd name="T21" fmla="*/ 282 h 322"/>
                <a:gd name="T22" fmla="*/ 29 w 163"/>
                <a:gd name="T23" fmla="*/ 286 h 322"/>
                <a:gd name="T24" fmla="*/ 32 w 163"/>
                <a:gd name="T25" fmla="*/ 303 h 322"/>
                <a:gd name="T26" fmla="*/ 34 w 163"/>
                <a:gd name="T27" fmla="*/ 320 h 322"/>
                <a:gd name="T28" fmla="*/ 36 w 163"/>
                <a:gd name="T29" fmla="*/ 322 h 322"/>
                <a:gd name="T30" fmla="*/ 40 w 163"/>
                <a:gd name="T31" fmla="*/ 314 h 322"/>
                <a:gd name="T32" fmla="*/ 42 w 163"/>
                <a:gd name="T33" fmla="*/ 315 h 322"/>
                <a:gd name="T34" fmla="*/ 45 w 163"/>
                <a:gd name="T35" fmla="*/ 322 h 322"/>
                <a:gd name="T36" fmla="*/ 47 w 163"/>
                <a:gd name="T37" fmla="*/ 315 h 322"/>
                <a:gd name="T38" fmla="*/ 51 w 163"/>
                <a:gd name="T39" fmla="*/ 296 h 322"/>
                <a:gd name="T40" fmla="*/ 53 w 163"/>
                <a:gd name="T41" fmla="*/ 285 h 322"/>
                <a:gd name="T42" fmla="*/ 55 w 163"/>
                <a:gd name="T43" fmla="*/ 291 h 322"/>
                <a:gd name="T44" fmla="*/ 58 w 163"/>
                <a:gd name="T45" fmla="*/ 291 h 322"/>
                <a:gd name="T46" fmla="*/ 60 w 163"/>
                <a:gd name="T47" fmla="*/ 254 h 322"/>
                <a:gd name="T48" fmla="*/ 64 w 163"/>
                <a:gd name="T49" fmla="*/ 195 h 322"/>
                <a:gd name="T50" fmla="*/ 66 w 163"/>
                <a:gd name="T51" fmla="*/ 163 h 322"/>
                <a:gd name="T52" fmla="*/ 69 w 163"/>
                <a:gd name="T53" fmla="*/ 176 h 322"/>
                <a:gd name="T54" fmla="*/ 71 w 163"/>
                <a:gd name="T55" fmla="*/ 193 h 322"/>
                <a:gd name="T56" fmla="*/ 75 w 163"/>
                <a:gd name="T57" fmla="*/ 170 h 322"/>
                <a:gd name="T58" fmla="*/ 77 w 163"/>
                <a:gd name="T59" fmla="*/ 123 h 322"/>
                <a:gd name="T60" fmla="*/ 79 w 163"/>
                <a:gd name="T61" fmla="*/ 102 h 322"/>
                <a:gd name="T62" fmla="*/ 82 w 163"/>
                <a:gd name="T63" fmla="*/ 128 h 322"/>
                <a:gd name="T64" fmla="*/ 84 w 163"/>
                <a:gd name="T65" fmla="*/ 161 h 322"/>
                <a:gd name="T66" fmla="*/ 88 w 163"/>
                <a:gd name="T67" fmla="*/ 158 h 322"/>
                <a:gd name="T68" fmla="*/ 90 w 163"/>
                <a:gd name="T69" fmla="*/ 129 h 322"/>
                <a:gd name="T70" fmla="*/ 92 w 163"/>
                <a:gd name="T71" fmla="*/ 114 h 322"/>
                <a:gd name="T72" fmla="*/ 95 w 163"/>
                <a:gd name="T73" fmla="*/ 135 h 322"/>
                <a:gd name="T74" fmla="*/ 98 w 163"/>
                <a:gd name="T75" fmla="*/ 170 h 322"/>
                <a:gd name="T76" fmla="*/ 101 w 163"/>
                <a:gd name="T77" fmla="*/ 188 h 322"/>
                <a:gd name="T78" fmla="*/ 103 w 163"/>
                <a:gd name="T79" fmla="*/ 189 h 322"/>
                <a:gd name="T80" fmla="*/ 105 w 163"/>
                <a:gd name="T81" fmla="*/ 188 h 322"/>
                <a:gd name="T82" fmla="*/ 108 w 163"/>
                <a:gd name="T83" fmla="*/ 197 h 322"/>
                <a:gd name="T84" fmla="*/ 111 w 163"/>
                <a:gd name="T85" fmla="*/ 209 h 322"/>
                <a:gd name="T86" fmla="*/ 114 w 163"/>
                <a:gd name="T87" fmla="*/ 220 h 322"/>
                <a:gd name="T88" fmla="*/ 116 w 163"/>
                <a:gd name="T89" fmla="*/ 227 h 322"/>
                <a:gd name="T90" fmla="*/ 119 w 163"/>
                <a:gd name="T91" fmla="*/ 234 h 322"/>
                <a:gd name="T92" fmla="*/ 122 w 163"/>
                <a:gd name="T93" fmla="*/ 234 h 322"/>
                <a:gd name="T94" fmla="*/ 125 w 163"/>
                <a:gd name="T95" fmla="*/ 221 h 322"/>
                <a:gd name="T96" fmla="*/ 127 w 163"/>
                <a:gd name="T97" fmla="*/ 203 h 322"/>
                <a:gd name="T98" fmla="*/ 129 w 163"/>
                <a:gd name="T99" fmla="*/ 194 h 322"/>
                <a:gd name="T100" fmla="*/ 132 w 163"/>
                <a:gd name="T101" fmla="*/ 199 h 322"/>
                <a:gd name="T102" fmla="*/ 135 w 163"/>
                <a:gd name="T103" fmla="*/ 208 h 322"/>
                <a:gd name="T104" fmla="*/ 138 w 163"/>
                <a:gd name="T105" fmla="*/ 200 h 322"/>
                <a:gd name="T106" fmla="*/ 140 w 163"/>
                <a:gd name="T107" fmla="*/ 167 h 322"/>
                <a:gd name="T108" fmla="*/ 142 w 163"/>
                <a:gd name="T109" fmla="*/ 125 h 322"/>
                <a:gd name="T110" fmla="*/ 146 w 163"/>
                <a:gd name="T111" fmla="*/ 102 h 322"/>
                <a:gd name="T112" fmla="*/ 148 w 163"/>
                <a:gd name="T113" fmla="*/ 106 h 322"/>
                <a:gd name="T114" fmla="*/ 151 w 163"/>
                <a:gd name="T115" fmla="*/ 111 h 322"/>
                <a:gd name="T116" fmla="*/ 153 w 163"/>
                <a:gd name="T117" fmla="*/ 91 h 322"/>
                <a:gd name="T118" fmla="*/ 155 w 163"/>
                <a:gd name="T119" fmla="*/ 46 h 322"/>
                <a:gd name="T120" fmla="*/ 159 w 163"/>
                <a:gd name="T121" fmla="*/ 9 h 322"/>
                <a:gd name="T122" fmla="*/ 161 w 163"/>
                <a:gd name="T123" fmla="*/ 0 h 322"/>
                <a:gd name="T124" fmla="*/ 163 w 163"/>
                <a:gd name="T125" fmla="*/ 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" h="322">
                  <a:moveTo>
                    <a:pt x="0" y="170"/>
                  </a:moveTo>
                  <a:lnTo>
                    <a:pt x="3" y="161"/>
                  </a:lnTo>
                  <a:lnTo>
                    <a:pt x="5" y="174"/>
                  </a:lnTo>
                  <a:lnTo>
                    <a:pt x="8" y="206"/>
                  </a:lnTo>
                  <a:lnTo>
                    <a:pt x="10" y="229"/>
                  </a:lnTo>
                  <a:lnTo>
                    <a:pt x="13" y="227"/>
                  </a:lnTo>
                  <a:lnTo>
                    <a:pt x="16" y="217"/>
                  </a:lnTo>
                  <a:lnTo>
                    <a:pt x="19" y="227"/>
                  </a:lnTo>
                  <a:lnTo>
                    <a:pt x="21" y="255"/>
                  </a:lnTo>
                  <a:lnTo>
                    <a:pt x="23" y="277"/>
                  </a:lnTo>
                  <a:lnTo>
                    <a:pt x="27" y="282"/>
                  </a:lnTo>
                  <a:lnTo>
                    <a:pt x="29" y="286"/>
                  </a:lnTo>
                  <a:lnTo>
                    <a:pt x="32" y="303"/>
                  </a:lnTo>
                  <a:lnTo>
                    <a:pt x="34" y="320"/>
                  </a:lnTo>
                  <a:lnTo>
                    <a:pt x="36" y="322"/>
                  </a:lnTo>
                  <a:lnTo>
                    <a:pt x="40" y="314"/>
                  </a:lnTo>
                  <a:lnTo>
                    <a:pt x="42" y="315"/>
                  </a:lnTo>
                  <a:lnTo>
                    <a:pt x="45" y="322"/>
                  </a:lnTo>
                  <a:lnTo>
                    <a:pt x="47" y="315"/>
                  </a:lnTo>
                  <a:lnTo>
                    <a:pt x="51" y="296"/>
                  </a:lnTo>
                  <a:lnTo>
                    <a:pt x="53" y="285"/>
                  </a:lnTo>
                  <a:lnTo>
                    <a:pt x="55" y="291"/>
                  </a:lnTo>
                  <a:lnTo>
                    <a:pt x="58" y="291"/>
                  </a:lnTo>
                  <a:lnTo>
                    <a:pt x="60" y="254"/>
                  </a:lnTo>
                  <a:lnTo>
                    <a:pt x="64" y="195"/>
                  </a:lnTo>
                  <a:lnTo>
                    <a:pt x="66" y="163"/>
                  </a:lnTo>
                  <a:lnTo>
                    <a:pt x="69" y="176"/>
                  </a:lnTo>
                  <a:lnTo>
                    <a:pt x="71" y="193"/>
                  </a:lnTo>
                  <a:lnTo>
                    <a:pt x="75" y="170"/>
                  </a:lnTo>
                  <a:lnTo>
                    <a:pt x="77" y="123"/>
                  </a:lnTo>
                  <a:lnTo>
                    <a:pt x="79" y="102"/>
                  </a:lnTo>
                  <a:lnTo>
                    <a:pt x="82" y="128"/>
                  </a:lnTo>
                  <a:lnTo>
                    <a:pt x="84" y="161"/>
                  </a:lnTo>
                  <a:lnTo>
                    <a:pt x="88" y="158"/>
                  </a:lnTo>
                  <a:lnTo>
                    <a:pt x="90" y="129"/>
                  </a:lnTo>
                  <a:lnTo>
                    <a:pt x="92" y="114"/>
                  </a:lnTo>
                  <a:lnTo>
                    <a:pt x="95" y="135"/>
                  </a:lnTo>
                  <a:lnTo>
                    <a:pt x="98" y="170"/>
                  </a:lnTo>
                  <a:lnTo>
                    <a:pt x="101" y="188"/>
                  </a:lnTo>
                  <a:lnTo>
                    <a:pt x="103" y="189"/>
                  </a:lnTo>
                  <a:lnTo>
                    <a:pt x="105" y="188"/>
                  </a:lnTo>
                  <a:lnTo>
                    <a:pt x="108" y="197"/>
                  </a:lnTo>
                  <a:lnTo>
                    <a:pt x="111" y="209"/>
                  </a:lnTo>
                  <a:lnTo>
                    <a:pt x="114" y="220"/>
                  </a:lnTo>
                  <a:lnTo>
                    <a:pt x="116" y="227"/>
                  </a:lnTo>
                  <a:lnTo>
                    <a:pt x="119" y="234"/>
                  </a:lnTo>
                  <a:lnTo>
                    <a:pt x="122" y="234"/>
                  </a:lnTo>
                  <a:lnTo>
                    <a:pt x="125" y="221"/>
                  </a:lnTo>
                  <a:lnTo>
                    <a:pt x="127" y="203"/>
                  </a:lnTo>
                  <a:lnTo>
                    <a:pt x="129" y="194"/>
                  </a:lnTo>
                  <a:lnTo>
                    <a:pt x="132" y="199"/>
                  </a:lnTo>
                  <a:lnTo>
                    <a:pt x="135" y="208"/>
                  </a:lnTo>
                  <a:lnTo>
                    <a:pt x="138" y="200"/>
                  </a:lnTo>
                  <a:lnTo>
                    <a:pt x="140" y="167"/>
                  </a:lnTo>
                  <a:lnTo>
                    <a:pt x="142" y="125"/>
                  </a:lnTo>
                  <a:lnTo>
                    <a:pt x="146" y="102"/>
                  </a:lnTo>
                  <a:lnTo>
                    <a:pt x="148" y="106"/>
                  </a:lnTo>
                  <a:lnTo>
                    <a:pt x="151" y="111"/>
                  </a:lnTo>
                  <a:lnTo>
                    <a:pt x="153" y="91"/>
                  </a:lnTo>
                  <a:lnTo>
                    <a:pt x="155" y="46"/>
                  </a:lnTo>
                  <a:lnTo>
                    <a:pt x="159" y="9"/>
                  </a:lnTo>
                  <a:lnTo>
                    <a:pt x="161" y="0"/>
                  </a:lnTo>
                  <a:lnTo>
                    <a:pt x="163" y="4"/>
                  </a:lnTo>
                </a:path>
              </a:pathLst>
            </a:custGeom>
            <a:noFill/>
            <a:ln w="1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グループ化 177"/>
          <p:cNvGrpSpPr/>
          <p:nvPr/>
        </p:nvGrpSpPr>
        <p:grpSpPr>
          <a:xfrm>
            <a:off x="1006475" y="2519363"/>
            <a:ext cx="7944139" cy="969963"/>
            <a:chOff x="1985930" y="2519363"/>
            <a:chExt cx="6518308" cy="969963"/>
          </a:xfrm>
        </p:grpSpPr>
        <p:sp>
          <p:nvSpPr>
            <p:cNvPr id="179" name="Freeform 123"/>
            <p:cNvSpPr>
              <a:spLocks/>
            </p:cNvSpPr>
            <p:nvPr/>
          </p:nvSpPr>
          <p:spPr bwMode="auto">
            <a:xfrm>
              <a:off x="1985930" y="2890838"/>
              <a:ext cx="487830" cy="279400"/>
            </a:xfrm>
            <a:custGeom>
              <a:avLst/>
              <a:gdLst>
                <a:gd name="T0" fmla="*/ 8 w 516"/>
                <a:gd name="T1" fmla="*/ 403 h 526"/>
                <a:gd name="T2" fmla="*/ 18 w 516"/>
                <a:gd name="T3" fmla="*/ 219 h 526"/>
                <a:gd name="T4" fmla="*/ 29 w 516"/>
                <a:gd name="T5" fmla="*/ 57 h 526"/>
                <a:gd name="T6" fmla="*/ 40 w 516"/>
                <a:gd name="T7" fmla="*/ 5 h 526"/>
                <a:gd name="T8" fmla="*/ 50 w 516"/>
                <a:gd name="T9" fmla="*/ 89 h 526"/>
                <a:gd name="T10" fmla="*/ 61 w 516"/>
                <a:gd name="T11" fmla="*/ 266 h 526"/>
                <a:gd name="T12" fmla="*/ 72 w 516"/>
                <a:gd name="T13" fmla="*/ 441 h 526"/>
                <a:gd name="T14" fmla="*/ 83 w 516"/>
                <a:gd name="T15" fmla="*/ 520 h 526"/>
                <a:gd name="T16" fmla="*/ 92 w 516"/>
                <a:gd name="T17" fmla="*/ 463 h 526"/>
                <a:gd name="T18" fmla="*/ 103 w 516"/>
                <a:gd name="T19" fmla="*/ 297 h 526"/>
                <a:gd name="T20" fmla="*/ 114 w 516"/>
                <a:gd name="T21" fmla="*/ 113 h 526"/>
                <a:gd name="T22" fmla="*/ 124 w 516"/>
                <a:gd name="T23" fmla="*/ 9 h 526"/>
                <a:gd name="T24" fmla="*/ 135 w 516"/>
                <a:gd name="T25" fmla="*/ 40 h 526"/>
                <a:gd name="T26" fmla="*/ 146 w 516"/>
                <a:gd name="T27" fmla="*/ 192 h 526"/>
                <a:gd name="T28" fmla="*/ 156 w 516"/>
                <a:gd name="T29" fmla="*/ 381 h 526"/>
                <a:gd name="T30" fmla="*/ 167 w 516"/>
                <a:gd name="T31" fmla="*/ 508 h 526"/>
                <a:gd name="T32" fmla="*/ 178 w 516"/>
                <a:gd name="T33" fmla="*/ 501 h 526"/>
                <a:gd name="T34" fmla="*/ 187 w 516"/>
                <a:gd name="T35" fmla="*/ 366 h 526"/>
                <a:gd name="T36" fmla="*/ 198 w 516"/>
                <a:gd name="T37" fmla="*/ 174 h 526"/>
                <a:gd name="T38" fmla="*/ 209 w 516"/>
                <a:gd name="T39" fmla="*/ 30 h 526"/>
                <a:gd name="T40" fmla="*/ 219 w 516"/>
                <a:gd name="T41" fmla="*/ 12 h 526"/>
                <a:gd name="T42" fmla="*/ 230 w 516"/>
                <a:gd name="T43" fmla="*/ 131 h 526"/>
                <a:gd name="T44" fmla="*/ 241 w 516"/>
                <a:gd name="T45" fmla="*/ 321 h 526"/>
                <a:gd name="T46" fmla="*/ 252 w 516"/>
                <a:gd name="T47" fmla="*/ 480 h 526"/>
                <a:gd name="T48" fmla="*/ 262 w 516"/>
                <a:gd name="T49" fmla="*/ 520 h 526"/>
                <a:gd name="T50" fmla="*/ 273 w 516"/>
                <a:gd name="T51" fmla="*/ 420 h 526"/>
                <a:gd name="T52" fmla="*/ 283 w 516"/>
                <a:gd name="T53" fmla="*/ 232 h 526"/>
                <a:gd name="T54" fmla="*/ 293 w 516"/>
                <a:gd name="T55" fmla="*/ 62 h 526"/>
                <a:gd name="T56" fmla="*/ 304 w 516"/>
                <a:gd name="T57" fmla="*/ 1 h 526"/>
                <a:gd name="T58" fmla="*/ 315 w 516"/>
                <a:gd name="T59" fmla="*/ 85 h 526"/>
                <a:gd name="T60" fmla="*/ 325 w 516"/>
                <a:gd name="T61" fmla="*/ 266 h 526"/>
                <a:gd name="T62" fmla="*/ 336 w 516"/>
                <a:gd name="T63" fmla="*/ 445 h 526"/>
                <a:gd name="T64" fmla="*/ 347 w 516"/>
                <a:gd name="T65" fmla="*/ 524 h 526"/>
                <a:gd name="T66" fmla="*/ 358 w 516"/>
                <a:gd name="T67" fmla="*/ 458 h 526"/>
                <a:gd name="T68" fmla="*/ 368 w 516"/>
                <a:gd name="T69" fmla="*/ 284 h 526"/>
                <a:gd name="T70" fmla="*/ 378 w 516"/>
                <a:gd name="T71" fmla="*/ 97 h 526"/>
                <a:gd name="T72" fmla="*/ 388 w 516"/>
                <a:gd name="T73" fmla="*/ 2 h 526"/>
                <a:gd name="T74" fmla="*/ 399 w 516"/>
                <a:gd name="T75" fmla="*/ 52 h 526"/>
                <a:gd name="T76" fmla="*/ 410 w 516"/>
                <a:gd name="T77" fmla="*/ 219 h 526"/>
                <a:gd name="T78" fmla="*/ 421 w 516"/>
                <a:gd name="T79" fmla="*/ 411 h 526"/>
                <a:gd name="T80" fmla="*/ 431 w 516"/>
                <a:gd name="T81" fmla="*/ 520 h 526"/>
                <a:gd name="T82" fmla="*/ 442 w 516"/>
                <a:gd name="T83" fmla="*/ 485 h 526"/>
                <a:gd name="T84" fmla="*/ 453 w 516"/>
                <a:gd name="T85" fmla="*/ 325 h 526"/>
                <a:gd name="T86" fmla="*/ 463 w 516"/>
                <a:gd name="T87" fmla="*/ 130 h 526"/>
                <a:gd name="T88" fmla="*/ 474 w 516"/>
                <a:gd name="T89" fmla="*/ 9 h 526"/>
                <a:gd name="T90" fmla="*/ 484 w 516"/>
                <a:gd name="T91" fmla="*/ 30 h 526"/>
                <a:gd name="T92" fmla="*/ 494 w 516"/>
                <a:gd name="T93" fmla="*/ 183 h 526"/>
                <a:gd name="T94" fmla="*/ 505 w 516"/>
                <a:gd name="T95" fmla="*/ 381 h 526"/>
                <a:gd name="T96" fmla="*/ 516 w 516"/>
                <a:gd name="T97" fmla="*/ 51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526">
                  <a:moveTo>
                    <a:pt x="0" y="496"/>
                  </a:moveTo>
                  <a:lnTo>
                    <a:pt x="3" y="472"/>
                  </a:lnTo>
                  <a:lnTo>
                    <a:pt x="5" y="440"/>
                  </a:lnTo>
                  <a:lnTo>
                    <a:pt x="8" y="403"/>
                  </a:lnTo>
                  <a:lnTo>
                    <a:pt x="11" y="361"/>
                  </a:lnTo>
                  <a:lnTo>
                    <a:pt x="14" y="315"/>
                  </a:lnTo>
                  <a:lnTo>
                    <a:pt x="16" y="266"/>
                  </a:lnTo>
                  <a:lnTo>
                    <a:pt x="18" y="219"/>
                  </a:lnTo>
                  <a:lnTo>
                    <a:pt x="21" y="172"/>
                  </a:lnTo>
                  <a:lnTo>
                    <a:pt x="24" y="129"/>
                  </a:lnTo>
                  <a:lnTo>
                    <a:pt x="27" y="90"/>
                  </a:lnTo>
                  <a:lnTo>
                    <a:pt x="29" y="57"/>
                  </a:lnTo>
                  <a:lnTo>
                    <a:pt x="31" y="31"/>
                  </a:lnTo>
                  <a:lnTo>
                    <a:pt x="35" y="15"/>
                  </a:lnTo>
                  <a:lnTo>
                    <a:pt x="37" y="5"/>
                  </a:lnTo>
                  <a:lnTo>
                    <a:pt x="40" y="5"/>
                  </a:lnTo>
                  <a:lnTo>
                    <a:pt x="42" y="14"/>
                  </a:lnTo>
                  <a:lnTo>
                    <a:pt x="45" y="31"/>
                  </a:lnTo>
                  <a:lnTo>
                    <a:pt x="48" y="57"/>
                  </a:lnTo>
                  <a:lnTo>
                    <a:pt x="50" y="89"/>
                  </a:lnTo>
                  <a:lnTo>
                    <a:pt x="53" y="127"/>
                  </a:lnTo>
                  <a:lnTo>
                    <a:pt x="55" y="171"/>
                  </a:lnTo>
                  <a:lnTo>
                    <a:pt x="59" y="218"/>
                  </a:lnTo>
                  <a:lnTo>
                    <a:pt x="61" y="266"/>
                  </a:lnTo>
                  <a:lnTo>
                    <a:pt x="64" y="314"/>
                  </a:lnTo>
                  <a:lnTo>
                    <a:pt x="66" y="360"/>
                  </a:lnTo>
                  <a:lnTo>
                    <a:pt x="68" y="403"/>
                  </a:lnTo>
                  <a:lnTo>
                    <a:pt x="72" y="441"/>
                  </a:lnTo>
                  <a:lnTo>
                    <a:pt x="74" y="473"/>
                  </a:lnTo>
                  <a:lnTo>
                    <a:pt x="77" y="498"/>
                  </a:lnTo>
                  <a:lnTo>
                    <a:pt x="79" y="514"/>
                  </a:lnTo>
                  <a:lnTo>
                    <a:pt x="83" y="520"/>
                  </a:lnTo>
                  <a:lnTo>
                    <a:pt x="85" y="519"/>
                  </a:lnTo>
                  <a:lnTo>
                    <a:pt x="87" y="509"/>
                  </a:lnTo>
                  <a:lnTo>
                    <a:pt x="90" y="490"/>
                  </a:lnTo>
                  <a:lnTo>
                    <a:pt x="92" y="463"/>
                  </a:lnTo>
                  <a:lnTo>
                    <a:pt x="96" y="429"/>
                  </a:lnTo>
                  <a:lnTo>
                    <a:pt x="98" y="389"/>
                  </a:lnTo>
                  <a:lnTo>
                    <a:pt x="100" y="344"/>
                  </a:lnTo>
                  <a:lnTo>
                    <a:pt x="103" y="297"/>
                  </a:lnTo>
                  <a:lnTo>
                    <a:pt x="106" y="249"/>
                  </a:lnTo>
                  <a:lnTo>
                    <a:pt x="109" y="201"/>
                  </a:lnTo>
                  <a:lnTo>
                    <a:pt x="111" y="155"/>
                  </a:lnTo>
                  <a:lnTo>
                    <a:pt x="114" y="113"/>
                  </a:lnTo>
                  <a:lnTo>
                    <a:pt x="116" y="76"/>
                  </a:lnTo>
                  <a:lnTo>
                    <a:pt x="119" y="46"/>
                  </a:lnTo>
                  <a:lnTo>
                    <a:pt x="122" y="23"/>
                  </a:lnTo>
                  <a:lnTo>
                    <a:pt x="124" y="9"/>
                  </a:lnTo>
                  <a:lnTo>
                    <a:pt x="127" y="3"/>
                  </a:lnTo>
                  <a:lnTo>
                    <a:pt x="130" y="7"/>
                  </a:lnTo>
                  <a:lnTo>
                    <a:pt x="133" y="19"/>
                  </a:lnTo>
                  <a:lnTo>
                    <a:pt x="135" y="40"/>
                  </a:lnTo>
                  <a:lnTo>
                    <a:pt x="137" y="70"/>
                  </a:lnTo>
                  <a:lnTo>
                    <a:pt x="140" y="106"/>
                  </a:lnTo>
                  <a:lnTo>
                    <a:pt x="143" y="146"/>
                  </a:lnTo>
                  <a:lnTo>
                    <a:pt x="146" y="192"/>
                  </a:lnTo>
                  <a:lnTo>
                    <a:pt x="148" y="240"/>
                  </a:lnTo>
                  <a:lnTo>
                    <a:pt x="150" y="288"/>
                  </a:lnTo>
                  <a:lnTo>
                    <a:pt x="154" y="337"/>
                  </a:lnTo>
                  <a:lnTo>
                    <a:pt x="156" y="381"/>
                  </a:lnTo>
                  <a:lnTo>
                    <a:pt x="159" y="423"/>
                  </a:lnTo>
                  <a:lnTo>
                    <a:pt x="161" y="458"/>
                  </a:lnTo>
                  <a:lnTo>
                    <a:pt x="164" y="487"/>
                  </a:lnTo>
                  <a:lnTo>
                    <a:pt x="167" y="508"/>
                  </a:lnTo>
                  <a:lnTo>
                    <a:pt x="169" y="519"/>
                  </a:lnTo>
                  <a:lnTo>
                    <a:pt x="172" y="523"/>
                  </a:lnTo>
                  <a:lnTo>
                    <a:pt x="174" y="517"/>
                  </a:lnTo>
                  <a:lnTo>
                    <a:pt x="178" y="501"/>
                  </a:lnTo>
                  <a:lnTo>
                    <a:pt x="180" y="477"/>
                  </a:lnTo>
                  <a:lnTo>
                    <a:pt x="183" y="446"/>
                  </a:lnTo>
                  <a:lnTo>
                    <a:pt x="185" y="408"/>
                  </a:lnTo>
                  <a:lnTo>
                    <a:pt x="187" y="366"/>
                  </a:lnTo>
                  <a:lnTo>
                    <a:pt x="191" y="319"/>
                  </a:lnTo>
                  <a:lnTo>
                    <a:pt x="193" y="270"/>
                  </a:lnTo>
                  <a:lnTo>
                    <a:pt x="196" y="222"/>
                  </a:lnTo>
                  <a:lnTo>
                    <a:pt x="198" y="174"/>
                  </a:lnTo>
                  <a:lnTo>
                    <a:pt x="202" y="130"/>
                  </a:lnTo>
                  <a:lnTo>
                    <a:pt x="204" y="90"/>
                  </a:lnTo>
                  <a:lnTo>
                    <a:pt x="206" y="56"/>
                  </a:lnTo>
                  <a:lnTo>
                    <a:pt x="209" y="30"/>
                  </a:lnTo>
                  <a:lnTo>
                    <a:pt x="211" y="12"/>
                  </a:lnTo>
                  <a:lnTo>
                    <a:pt x="215" y="3"/>
                  </a:lnTo>
                  <a:lnTo>
                    <a:pt x="217" y="3"/>
                  </a:lnTo>
                  <a:lnTo>
                    <a:pt x="219" y="12"/>
                  </a:lnTo>
                  <a:lnTo>
                    <a:pt x="222" y="30"/>
                  </a:lnTo>
                  <a:lnTo>
                    <a:pt x="225" y="57"/>
                  </a:lnTo>
                  <a:lnTo>
                    <a:pt x="228" y="91"/>
                  </a:lnTo>
                  <a:lnTo>
                    <a:pt x="230" y="131"/>
                  </a:lnTo>
                  <a:lnTo>
                    <a:pt x="233" y="176"/>
                  </a:lnTo>
                  <a:lnTo>
                    <a:pt x="235" y="223"/>
                  </a:lnTo>
                  <a:lnTo>
                    <a:pt x="239" y="273"/>
                  </a:lnTo>
                  <a:lnTo>
                    <a:pt x="241" y="321"/>
                  </a:lnTo>
                  <a:lnTo>
                    <a:pt x="243" y="369"/>
                  </a:lnTo>
                  <a:lnTo>
                    <a:pt x="246" y="411"/>
                  </a:lnTo>
                  <a:lnTo>
                    <a:pt x="249" y="449"/>
                  </a:lnTo>
                  <a:lnTo>
                    <a:pt x="252" y="480"/>
                  </a:lnTo>
                  <a:lnTo>
                    <a:pt x="254" y="503"/>
                  </a:lnTo>
                  <a:lnTo>
                    <a:pt x="256" y="518"/>
                  </a:lnTo>
                  <a:lnTo>
                    <a:pt x="259" y="523"/>
                  </a:lnTo>
                  <a:lnTo>
                    <a:pt x="262" y="520"/>
                  </a:lnTo>
                  <a:lnTo>
                    <a:pt x="265" y="506"/>
                  </a:lnTo>
                  <a:lnTo>
                    <a:pt x="267" y="486"/>
                  </a:lnTo>
                  <a:lnTo>
                    <a:pt x="269" y="455"/>
                  </a:lnTo>
                  <a:lnTo>
                    <a:pt x="273" y="420"/>
                  </a:lnTo>
                  <a:lnTo>
                    <a:pt x="275" y="377"/>
                  </a:lnTo>
                  <a:lnTo>
                    <a:pt x="278" y="330"/>
                  </a:lnTo>
                  <a:lnTo>
                    <a:pt x="280" y="282"/>
                  </a:lnTo>
                  <a:lnTo>
                    <a:pt x="283" y="232"/>
                  </a:lnTo>
                  <a:lnTo>
                    <a:pt x="286" y="183"/>
                  </a:lnTo>
                  <a:lnTo>
                    <a:pt x="289" y="139"/>
                  </a:lnTo>
                  <a:lnTo>
                    <a:pt x="291" y="97"/>
                  </a:lnTo>
                  <a:lnTo>
                    <a:pt x="293" y="62"/>
                  </a:lnTo>
                  <a:lnTo>
                    <a:pt x="297" y="34"/>
                  </a:lnTo>
                  <a:lnTo>
                    <a:pt x="299" y="14"/>
                  </a:lnTo>
                  <a:lnTo>
                    <a:pt x="302" y="3"/>
                  </a:lnTo>
                  <a:lnTo>
                    <a:pt x="304" y="1"/>
                  </a:lnTo>
                  <a:lnTo>
                    <a:pt x="306" y="10"/>
                  </a:lnTo>
                  <a:lnTo>
                    <a:pt x="310" y="26"/>
                  </a:lnTo>
                  <a:lnTo>
                    <a:pt x="312" y="52"/>
                  </a:lnTo>
                  <a:lnTo>
                    <a:pt x="315" y="85"/>
                  </a:lnTo>
                  <a:lnTo>
                    <a:pt x="317" y="123"/>
                  </a:lnTo>
                  <a:lnTo>
                    <a:pt x="321" y="168"/>
                  </a:lnTo>
                  <a:lnTo>
                    <a:pt x="323" y="217"/>
                  </a:lnTo>
                  <a:lnTo>
                    <a:pt x="325" y="266"/>
                  </a:lnTo>
                  <a:lnTo>
                    <a:pt x="328" y="315"/>
                  </a:lnTo>
                  <a:lnTo>
                    <a:pt x="330" y="363"/>
                  </a:lnTo>
                  <a:lnTo>
                    <a:pt x="334" y="407"/>
                  </a:lnTo>
                  <a:lnTo>
                    <a:pt x="336" y="445"/>
                  </a:lnTo>
                  <a:lnTo>
                    <a:pt x="339" y="478"/>
                  </a:lnTo>
                  <a:lnTo>
                    <a:pt x="341" y="503"/>
                  </a:lnTo>
                  <a:lnTo>
                    <a:pt x="344" y="518"/>
                  </a:lnTo>
                  <a:lnTo>
                    <a:pt x="347" y="524"/>
                  </a:lnTo>
                  <a:lnTo>
                    <a:pt x="349" y="522"/>
                  </a:lnTo>
                  <a:lnTo>
                    <a:pt x="352" y="509"/>
                  </a:lnTo>
                  <a:lnTo>
                    <a:pt x="354" y="489"/>
                  </a:lnTo>
                  <a:lnTo>
                    <a:pt x="358" y="458"/>
                  </a:lnTo>
                  <a:lnTo>
                    <a:pt x="360" y="422"/>
                  </a:lnTo>
                  <a:lnTo>
                    <a:pt x="362" y="380"/>
                  </a:lnTo>
                  <a:lnTo>
                    <a:pt x="365" y="333"/>
                  </a:lnTo>
                  <a:lnTo>
                    <a:pt x="368" y="284"/>
                  </a:lnTo>
                  <a:lnTo>
                    <a:pt x="371" y="233"/>
                  </a:lnTo>
                  <a:lnTo>
                    <a:pt x="373" y="185"/>
                  </a:lnTo>
                  <a:lnTo>
                    <a:pt x="375" y="139"/>
                  </a:lnTo>
                  <a:lnTo>
                    <a:pt x="378" y="97"/>
                  </a:lnTo>
                  <a:lnTo>
                    <a:pt x="381" y="61"/>
                  </a:lnTo>
                  <a:lnTo>
                    <a:pt x="384" y="33"/>
                  </a:lnTo>
                  <a:lnTo>
                    <a:pt x="386" y="12"/>
                  </a:lnTo>
                  <a:lnTo>
                    <a:pt x="388" y="2"/>
                  </a:lnTo>
                  <a:lnTo>
                    <a:pt x="392" y="1"/>
                  </a:lnTo>
                  <a:lnTo>
                    <a:pt x="394" y="9"/>
                  </a:lnTo>
                  <a:lnTo>
                    <a:pt x="397" y="26"/>
                  </a:lnTo>
                  <a:lnTo>
                    <a:pt x="399" y="52"/>
                  </a:lnTo>
                  <a:lnTo>
                    <a:pt x="403" y="85"/>
                  </a:lnTo>
                  <a:lnTo>
                    <a:pt x="405" y="126"/>
                  </a:lnTo>
                  <a:lnTo>
                    <a:pt x="408" y="171"/>
                  </a:lnTo>
                  <a:lnTo>
                    <a:pt x="410" y="219"/>
                  </a:lnTo>
                  <a:lnTo>
                    <a:pt x="412" y="269"/>
                  </a:lnTo>
                  <a:lnTo>
                    <a:pt x="416" y="319"/>
                  </a:lnTo>
                  <a:lnTo>
                    <a:pt x="418" y="367"/>
                  </a:lnTo>
                  <a:lnTo>
                    <a:pt x="421" y="411"/>
                  </a:lnTo>
                  <a:lnTo>
                    <a:pt x="423" y="450"/>
                  </a:lnTo>
                  <a:lnTo>
                    <a:pt x="427" y="482"/>
                  </a:lnTo>
                  <a:lnTo>
                    <a:pt x="429" y="505"/>
                  </a:lnTo>
                  <a:lnTo>
                    <a:pt x="431" y="520"/>
                  </a:lnTo>
                  <a:lnTo>
                    <a:pt x="434" y="526"/>
                  </a:lnTo>
                  <a:lnTo>
                    <a:pt x="436" y="522"/>
                  </a:lnTo>
                  <a:lnTo>
                    <a:pt x="440" y="508"/>
                  </a:lnTo>
                  <a:lnTo>
                    <a:pt x="442" y="485"/>
                  </a:lnTo>
                  <a:lnTo>
                    <a:pt x="444" y="454"/>
                  </a:lnTo>
                  <a:lnTo>
                    <a:pt x="447" y="416"/>
                  </a:lnTo>
                  <a:lnTo>
                    <a:pt x="450" y="372"/>
                  </a:lnTo>
                  <a:lnTo>
                    <a:pt x="453" y="325"/>
                  </a:lnTo>
                  <a:lnTo>
                    <a:pt x="455" y="275"/>
                  </a:lnTo>
                  <a:lnTo>
                    <a:pt x="458" y="224"/>
                  </a:lnTo>
                  <a:lnTo>
                    <a:pt x="460" y="176"/>
                  </a:lnTo>
                  <a:lnTo>
                    <a:pt x="463" y="130"/>
                  </a:lnTo>
                  <a:lnTo>
                    <a:pt x="466" y="89"/>
                  </a:lnTo>
                  <a:lnTo>
                    <a:pt x="468" y="54"/>
                  </a:lnTo>
                  <a:lnTo>
                    <a:pt x="471" y="26"/>
                  </a:lnTo>
                  <a:lnTo>
                    <a:pt x="474" y="9"/>
                  </a:lnTo>
                  <a:lnTo>
                    <a:pt x="477" y="0"/>
                  </a:lnTo>
                  <a:lnTo>
                    <a:pt x="479" y="1"/>
                  </a:lnTo>
                  <a:lnTo>
                    <a:pt x="481" y="11"/>
                  </a:lnTo>
                  <a:lnTo>
                    <a:pt x="484" y="30"/>
                  </a:lnTo>
                  <a:lnTo>
                    <a:pt x="487" y="58"/>
                  </a:lnTo>
                  <a:lnTo>
                    <a:pt x="490" y="94"/>
                  </a:lnTo>
                  <a:lnTo>
                    <a:pt x="492" y="136"/>
                  </a:lnTo>
                  <a:lnTo>
                    <a:pt x="494" y="183"/>
                  </a:lnTo>
                  <a:lnTo>
                    <a:pt x="498" y="233"/>
                  </a:lnTo>
                  <a:lnTo>
                    <a:pt x="500" y="283"/>
                  </a:lnTo>
                  <a:lnTo>
                    <a:pt x="503" y="334"/>
                  </a:lnTo>
                  <a:lnTo>
                    <a:pt x="505" y="381"/>
                  </a:lnTo>
                  <a:lnTo>
                    <a:pt x="508" y="423"/>
                  </a:lnTo>
                  <a:lnTo>
                    <a:pt x="511" y="460"/>
                  </a:lnTo>
                  <a:lnTo>
                    <a:pt x="513" y="491"/>
                  </a:lnTo>
                  <a:lnTo>
                    <a:pt x="516" y="512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24"/>
            <p:cNvSpPr>
              <a:spLocks/>
            </p:cNvSpPr>
            <p:nvPr/>
          </p:nvSpPr>
          <p:spPr bwMode="auto">
            <a:xfrm>
              <a:off x="2473758" y="2887663"/>
              <a:ext cx="491626" cy="285750"/>
            </a:xfrm>
            <a:custGeom>
              <a:avLst/>
              <a:gdLst>
                <a:gd name="T0" fmla="*/ 8 w 516"/>
                <a:gd name="T1" fmla="*/ 527 h 540"/>
                <a:gd name="T2" fmla="*/ 19 w 516"/>
                <a:gd name="T3" fmla="*/ 410 h 540"/>
                <a:gd name="T4" fmla="*/ 30 w 516"/>
                <a:gd name="T5" fmla="*/ 213 h 540"/>
                <a:gd name="T6" fmla="*/ 39 w 516"/>
                <a:gd name="T7" fmla="*/ 50 h 540"/>
                <a:gd name="T8" fmla="*/ 50 w 516"/>
                <a:gd name="T9" fmla="*/ 10 h 540"/>
                <a:gd name="T10" fmla="*/ 61 w 516"/>
                <a:gd name="T11" fmla="*/ 120 h 540"/>
                <a:gd name="T12" fmla="*/ 71 w 516"/>
                <a:gd name="T13" fmla="*/ 317 h 540"/>
                <a:gd name="T14" fmla="*/ 82 w 516"/>
                <a:gd name="T15" fmla="*/ 486 h 540"/>
                <a:gd name="T16" fmla="*/ 93 w 516"/>
                <a:gd name="T17" fmla="*/ 532 h 540"/>
                <a:gd name="T18" fmla="*/ 103 w 516"/>
                <a:gd name="T19" fmla="*/ 429 h 540"/>
                <a:gd name="T20" fmla="*/ 114 w 516"/>
                <a:gd name="T21" fmla="*/ 235 h 540"/>
                <a:gd name="T22" fmla="*/ 125 w 516"/>
                <a:gd name="T23" fmla="*/ 60 h 540"/>
                <a:gd name="T24" fmla="*/ 134 w 516"/>
                <a:gd name="T25" fmla="*/ 6 h 540"/>
                <a:gd name="T26" fmla="*/ 145 w 516"/>
                <a:gd name="T27" fmla="*/ 106 h 540"/>
                <a:gd name="T28" fmla="*/ 156 w 516"/>
                <a:gd name="T29" fmla="*/ 300 h 540"/>
                <a:gd name="T30" fmla="*/ 166 w 516"/>
                <a:gd name="T31" fmla="*/ 477 h 540"/>
                <a:gd name="T32" fmla="*/ 177 w 516"/>
                <a:gd name="T33" fmla="*/ 536 h 540"/>
                <a:gd name="T34" fmla="*/ 188 w 516"/>
                <a:gd name="T35" fmla="*/ 439 h 540"/>
                <a:gd name="T36" fmla="*/ 199 w 516"/>
                <a:gd name="T37" fmla="*/ 245 h 540"/>
                <a:gd name="T38" fmla="*/ 209 w 516"/>
                <a:gd name="T39" fmla="*/ 65 h 540"/>
                <a:gd name="T40" fmla="*/ 220 w 516"/>
                <a:gd name="T41" fmla="*/ 5 h 540"/>
                <a:gd name="T42" fmla="*/ 230 w 516"/>
                <a:gd name="T43" fmla="*/ 99 h 540"/>
                <a:gd name="T44" fmla="*/ 240 w 516"/>
                <a:gd name="T45" fmla="*/ 295 h 540"/>
                <a:gd name="T46" fmla="*/ 251 w 516"/>
                <a:gd name="T47" fmla="*/ 476 h 540"/>
                <a:gd name="T48" fmla="*/ 262 w 516"/>
                <a:gd name="T49" fmla="*/ 537 h 540"/>
                <a:gd name="T50" fmla="*/ 272 w 516"/>
                <a:gd name="T51" fmla="*/ 442 h 540"/>
                <a:gd name="T52" fmla="*/ 283 w 516"/>
                <a:gd name="T53" fmla="*/ 245 h 540"/>
                <a:gd name="T54" fmla="*/ 294 w 516"/>
                <a:gd name="T55" fmla="*/ 64 h 540"/>
                <a:gd name="T56" fmla="*/ 305 w 516"/>
                <a:gd name="T57" fmla="*/ 4 h 540"/>
                <a:gd name="T58" fmla="*/ 315 w 516"/>
                <a:gd name="T59" fmla="*/ 102 h 540"/>
                <a:gd name="T60" fmla="*/ 325 w 516"/>
                <a:gd name="T61" fmla="*/ 300 h 540"/>
                <a:gd name="T62" fmla="*/ 336 w 516"/>
                <a:gd name="T63" fmla="*/ 481 h 540"/>
                <a:gd name="T64" fmla="*/ 346 w 516"/>
                <a:gd name="T65" fmla="*/ 537 h 540"/>
                <a:gd name="T66" fmla="*/ 357 w 516"/>
                <a:gd name="T67" fmla="*/ 435 h 540"/>
                <a:gd name="T68" fmla="*/ 368 w 516"/>
                <a:gd name="T69" fmla="*/ 234 h 540"/>
                <a:gd name="T70" fmla="*/ 378 w 516"/>
                <a:gd name="T71" fmla="*/ 55 h 540"/>
                <a:gd name="T72" fmla="*/ 389 w 516"/>
                <a:gd name="T73" fmla="*/ 4 h 540"/>
                <a:gd name="T74" fmla="*/ 400 w 516"/>
                <a:gd name="T75" fmla="*/ 114 h 540"/>
                <a:gd name="T76" fmla="*/ 411 w 516"/>
                <a:gd name="T77" fmla="*/ 317 h 540"/>
                <a:gd name="T78" fmla="*/ 420 w 516"/>
                <a:gd name="T79" fmla="*/ 493 h 540"/>
                <a:gd name="T80" fmla="*/ 431 w 516"/>
                <a:gd name="T81" fmla="*/ 536 h 540"/>
                <a:gd name="T82" fmla="*/ 441 w 516"/>
                <a:gd name="T83" fmla="*/ 419 h 540"/>
                <a:gd name="T84" fmla="*/ 452 w 516"/>
                <a:gd name="T85" fmla="*/ 212 h 540"/>
                <a:gd name="T86" fmla="*/ 463 w 516"/>
                <a:gd name="T87" fmla="*/ 41 h 540"/>
                <a:gd name="T88" fmla="*/ 474 w 516"/>
                <a:gd name="T89" fmla="*/ 8 h 540"/>
                <a:gd name="T90" fmla="*/ 484 w 516"/>
                <a:gd name="T91" fmla="*/ 135 h 540"/>
                <a:gd name="T92" fmla="*/ 495 w 516"/>
                <a:gd name="T93" fmla="*/ 345 h 540"/>
                <a:gd name="T94" fmla="*/ 506 w 516"/>
                <a:gd name="T95" fmla="*/ 509 h 540"/>
                <a:gd name="T96" fmla="*/ 516 w 516"/>
                <a:gd name="T97" fmla="*/ 52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540">
                  <a:moveTo>
                    <a:pt x="0" y="520"/>
                  </a:moveTo>
                  <a:lnTo>
                    <a:pt x="2" y="532"/>
                  </a:lnTo>
                  <a:lnTo>
                    <a:pt x="6" y="535"/>
                  </a:lnTo>
                  <a:lnTo>
                    <a:pt x="8" y="527"/>
                  </a:lnTo>
                  <a:lnTo>
                    <a:pt x="11" y="511"/>
                  </a:lnTo>
                  <a:lnTo>
                    <a:pt x="13" y="484"/>
                  </a:lnTo>
                  <a:lnTo>
                    <a:pt x="15" y="451"/>
                  </a:lnTo>
                  <a:lnTo>
                    <a:pt x="19" y="410"/>
                  </a:lnTo>
                  <a:lnTo>
                    <a:pt x="21" y="364"/>
                  </a:lnTo>
                  <a:lnTo>
                    <a:pt x="24" y="315"/>
                  </a:lnTo>
                  <a:lnTo>
                    <a:pt x="26" y="264"/>
                  </a:lnTo>
                  <a:lnTo>
                    <a:pt x="30" y="213"/>
                  </a:lnTo>
                  <a:lnTo>
                    <a:pt x="32" y="165"/>
                  </a:lnTo>
                  <a:lnTo>
                    <a:pt x="34" y="120"/>
                  </a:lnTo>
                  <a:lnTo>
                    <a:pt x="37" y="82"/>
                  </a:lnTo>
                  <a:lnTo>
                    <a:pt x="39" y="50"/>
                  </a:lnTo>
                  <a:lnTo>
                    <a:pt x="43" y="25"/>
                  </a:lnTo>
                  <a:lnTo>
                    <a:pt x="45" y="10"/>
                  </a:lnTo>
                  <a:lnTo>
                    <a:pt x="47" y="6"/>
                  </a:lnTo>
                  <a:lnTo>
                    <a:pt x="50" y="10"/>
                  </a:lnTo>
                  <a:lnTo>
                    <a:pt x="53" y="25"/>
                  </a:lnTo>
                  <a:lnTo>
                    <a:pt x="56" y="48"/>
                  </a:lnTo>
                  <a:lnTo>
                    <a:pt x="58" y="82"/>
                  </a:lnTo>
                  <a:lnTo>
                    <a:pt x="61" y="120"/>
                  </a:lnTo>
                  <a:lnTo>
                    <a:pt x="63" y="165"/>
                  </a:lnTo>
                  <a:lnTo>
                    <a:pt x="67" y="214"/>
                  </a:lnTo>
                  <a:lnTo>
                    <a:pt x="69" y="265"/>
                  </a:lnTo>
                  <a:lnTo>
                    <a:pt x="71" y="317"/>
                  </a:lnTo>
                  <a:lnTo>
                    <a:pt x="74" y="365"/>
                  </a:lnTo>
                  <a:lnTo>
                    <a:pt x="77" y="411"/>
                  </a:lnTo>
                  <a:lnTo>
                    <a:pt x="80" y="452"/>
                  </a:lnTo>
                  <a:lnTo>
                    <a:pt x="82" y="486"/>
                  </a:lnTo>
                  <a:lnTo>
                    <a:pt x="84" y="512"/>
                  </a:lnTo>
                  <a:lnTo>
                    <a:pt x="87" y="528"/>
                  </a:lnTo>
                  <a:lnTo>
                    <a:pt x="90" y="536"/>
                  </a:lnTo>
                  <a:lnTo>
                    <a:pt x="93" y="532"/>
                  </a:lnTo>
                  <a:lnTo>
                    <a:pt x="95" y="520"/>
                  </a:lnTo>
                  <a:lnTo>
                    <a:pt x="97" y="498"/>
                  </a:lnTo>
                  <a:lnTo>
                    <a:pt x="101" y="467"/>
                  </a:lnTo>
                  <a:lnTo>
                    <a:pt x="103" y="429"/>
                  </a:lnTo>
                  <a:lnTo>
                    <a:pt x="106" y="385"/>
                  </a:lnTo>
                  <a:lnTo>
                    <a:pt x="108" y="337"/>
                  </a:lnTo>
                  <a:lnTo>
                    <a:pt x="111" y="286"/>
                  </a:lnTo>
                  <a:lnTo>
                    <a:pt x="114" y="235"/>
                  </a:lnTo>
                  <a:lnTo>
                    <a:pt x="117" y="184"/>
                  </a:lnTo>
                  <a:lnTo>
                    <a:pt x="119" y="137"/>
                  </a:lnTo>
                  <a:lnTo>
                    <a:pt x="121" y="96"/>
                  </a:lnTo>
                  <a:lnTo>
                    <a:pt x="125" y="60"/>
                  </a:lnTo>
                  <a:lnTo>
                    <a:pt x="127" y="32"/>
                  </a:lnTo>
                  <a:lnTo>
                    <a:pt x="130" y="14"/>
                  </a:lnTo>
                  <a:lnTo>
                    <a:pt x="132" y="5"/>
                  </a:lnTo>
                  <a:lnTo>
                    <a:pt x="134" y="6"/>
                  </a:lnTo>
                  <a:lnTo>
                    <a:pt x="138" y="18"/>
                  </a:lnTo>
                  <a:lnTo>
                    <a:pt x="140" y="38"/>
                  </a:lnTo>
                  <a:lnTo>
                    <a:pt x="143" y="69"/>
                  </a:lnTo>
                  <a:lnTo>
                    <a:pt x="145" y="106"/>
                  </a:lnTo>
                  <a:lnTo>
                    <a:pt x="149" y="149"/>
                  </a:lnTo>
                  <a:lnTo>
                    <a:pt x="151" y="198"/>
                  </a:lnTo>
                  <a:lnTo>
                    <a:pt x="153" y="249"/>
                  </a:lnTo>
                  <a:lnTo>
                    <a:pt x="156" y="300"/>
                  </a:lnTo>
                  <a:lnTo>
                    <a:pt x="158" y="351"/>
                  </a:lnTo>
                  <a:lnTo>
                    <a:pt x="162" y="398"/>
                  </a:lnTo>
                  <a:lnTo>
                    <a:pt x="164" y="442"/>
                  </a:lnTo>
                  <a:lnTo>
                    <a:pt x="166" y="477"/>
                  </a:lnTo>
                  <a:lnTo>
                    <a:pt x="169" y="507"/>
                  </a:lnTo>
                  <a:lnTo>
                    <a:pt x="172" y="526"/>
                  </a:lnTo>
                  <a:lnTo>
                    <a:pt x="175" y="536"/>
                  </a:lnTo>
                  <a:lnTo>
                    <a:pt x="177" y="536"/>
                  </a:lnTo>
                  <a:lnTo>
                    <a:pt x="180" y="526"/>
                  </a:lnTo>
                  <a:lnTo>
                    <a:pt x="182" y="506"/>
                  </a:lnTo>
                  <a:lnTo>
                    <a:pt x="186" y="476"/>
                  </a:lnTo>
                  <a:lnTo>
                    <a:pt x="188" y="439"/>
                  </a:lnTo>
                  <a:lnTo>
                    <a:pt x="190" y="396"/>
                  </a:lnTo>
                  <a:lnTo>
                    <a:pt x="193" y="348"/>
                  </a:lnTo>
                  <a:lnTo>
                    <a:pt x="196" y="297"/>
                  </a:lnTo>
                  <a:lnTo>
                    <a:pt x="199" y="245"/>
                  </a:lnTo>
                  <a:lnTo>
                    <a:pt x="201" y="194"/>
                  </a:lnTo>
                  <a:lnTo>
                    <a:pt x="203" y="145"/>
                  </a:lnTo>
                  <a:lnTo>
                    <a:pt x="206" y="102"/>
                  </a:lnTo>
                  <a:lnTo>
                    <a:pt x="209" y="65"/>
                  </a:lnTo>
                  <a:lnTo>
                    <a:pt x="212" y="36"/>
                  </a:lnTo>
                  <a:lnTo>
                    <a:pt x="214" y="15"/>
                  </a:lnTo>
                  <a:lnTo>
                    <a:pt x="216" y="5"/>
                  </a:lnTo>
                  <a:lnTo>
                    <a:pt x="220" y="5"/>
                  </a:lnTo>
                  <a:lnTo>
                    <a:pt x="222" y="14"/>
                  </a:lnTo>
                  <a:lnTo>
                    <a:pt x="225" y="34"/>
                  </a:lnTo>
                  <a:lnTo>
                    <a:pt x="227" y="62"/>
                  </a:lnTo>
                  <a:lnTo>
                    <a:pt x="230" y="99"/>
                  </a:lnTo>
                  <a:lnTo>
                    <a:pt x="233" y="143"/>
                  </a:lnTo>
                  <a:lnTo>
                    <a:pt x="236" y="191"/>
                  </a:lnTo>
                  <a:lnTo>
                    <a:pt x="238" y="242"/>
                  </a:lnTo>
                  <a:lnTo>
                    <a:pt x="240" y="295"/>
                  </a:lnTo>
                  <a:lnTo>
                    <a:pt x="244" y="346"/>
                  </a:lnTo>
                  <a:lnTo>
                    <a:pt x="246" y="394"/>
                  </a:lnTo>
                  <a:lnTo>
                    <a:pt x="249" y="439"/>
                  </a:lnTo>
                  <a:lnTo>
                    <a:pt x="251" y="476"/>
                  </a:lnTo>
                  <a:lnTo>
                    <a:pt x="253" y="506"/>
                  </a:lnTo>
                  <a:lnTo>
                    <a:pt x="257" y="526"/>
                  </a:lnTo>
                  <a:lnTo>
                    <a:pt x="259" y="536"/>
                  </a:lnTo>
                  <a:lnTo>
                    <a:pt x="262" y="537"/>
                  </a:lnTo>
                  <a:lnTo>
                    <a:pt x="264" y="527"/>
                  </a:lnTo>
                  <a:lnTo>
                    <a:pt x="268" y="507"/>
                  </a:lnTo>
                  <a:lnTo>
                    <a:pt x="270" y="479"/>
                  </a:lnTo>
                  <a:lnTo>
                    <a:pt x="272" y="442"/>
                  </a:lnTo>
                  <a:lnTo>
                    <a:pt x="275" y="398"/>
                  </a:lnTo>
                  <a:lnTo>
                    <a:pt x="277" y="350"/>
                  </a:lnTo>
                  <a:lnTo>
                    <a:pt x="281" y="297"/>
                  </a:lnTo>
                  <a:lnTo>
                    <a:pt x="283" y="245"/>
                  </a:lnTo>
                  <a:lnTo>
                    <a:pt x="286" y="193"/>
                  </a:lnTo>
                  <a:lnTo>
                    <a:pt x="288" y="144"/>
                  </a:lnTo>
                  <a:lnTo>
                    <a:pt x="291" y="101"/>
                  </a:lnTo>
                  <a:lnTo>
                    <a:pt x="294" y="64"/>
                  </a:lnTo>
                  <a:lnTo>
                    <a:pt x="296" y="34"/>
                  </a:lnTo>
                  <a:lnTo>
                    <a:pt x="299" y="14"/>
                  </a:lnTo>
                  <a:lnTo>
                    <a:pt x="301" y="4"/>
                  </a:lnTo>
                  <a:lnTo>
                    <a:pt x="305" y="4"/>
                  </a:lnTo>
                  <a:lnTo>
                    <a:pt x="307" y="14"/>
                  </a:lnTo>
                  <a:lnTo>
                    <a:pt x="309" y="34"/>
                  </a:lnTo>
                  <a:lnTo>
                    <a:pt x="312" y="64"/>
                  </a:lnTo>
                  <a:lnTo>
                    <a:pt x="315" y="102"/>
                  </a:lnTo>
                  <a:lnTo>
                    <a:pt x="318" y="145"/>
                  </a:lnTo>
                  <a:lnTo>
                    <a:pt x="320" y="195"/>
                  </a:lnTo>
                  <a:lnTo>
                    <a:pt x="322" y="248"/>
                  </a:lnTo>
                  <a:lnTo>
                    <a:pt x="325" y="300"/>
                  </a:lnTo>
                  <a:lnTo>
                    <a:pt x="328" y="352"/>
                  </a:lnTo>
                  <a:lnTo>
                    <a:pt x="331" y="401"/>
                  </a:lnTo>
                  <a:lnTo>
                    <a:pt x="333" y="444"/>
                  </a:lnTo>
                  <a:lnTo>
                    <a:pt x="336" y="481"/>
                  </a:lnTo>
                  <a:lnTo>
                    <a:pt x="339" y="509"/>
                  </a:lnTo>
                  <a:lnTo>
                    <a:pt x="341" y="530"/>
                  </a:lnTo>
                  <a:lnTo>
                    <a:pt x="344" y="539"/>
                  </a:lnTo>
                  <a:lnTo>
                    <a:pt x="346" y="537"/>
                  </a:lnTo>
                  <a:lnTo>
                    <a:pt x="349" y="526"/>
                  </a:lnTo>
                  <a:lnTo>
                    <a:pt x="352" y="504"/>
                  </a:lnTo>
                  <a:lnTo>
                    <a:pt x="355" y="474"/>
                  </a:lnTo>
                  <a:lnTo>
                    <a:pt x="357" y="435"/>
                  </a:lnTo>
                  <a:lnTo>
                    <a:pt x="359" y="389"/>
                  </a:lnTo>
                  <a:lnTo>
                    <a:pt x="363" y="340"/>
                  </a:lnTo>
                  <a:lnTo>
                    <a:pt x="365" y="287"/>
                  </a:lnTo>
                  <a:lnTo>
                    <a:pt x="368" y="234"/>
                  </a:lnTo>
                  <a:lnTo>
                    <a:pt x="370" y="182"/>
                  </a:lnTo>
                  <a:lnTo>
                    <a:pt x="372" y="134"/>
                  </a:lnTo>
                  <a:lnTo>
                    <a:pt x="376" y="91"/>
                  </a:lnTo>
                  <a:lnTo>
                    <a:pt x="378" y="55"/>
                  </a:lnTo>
                  <a:lnTo>
                    <a:pt x="381" y="27"/>
                  </a:lnTo>
                  <a:lnTo>
                    <a:pt x="383" y="9"/>
                  </a:lnTo>
                  <a:lnTo>
                    <a:pt x="387" y="1"/>
                  </a:lnTo>
                  <a:lnTo>
                    <a:pt x="389" y="4"/>
                  </a:lnTo>
                  <a:lnTo>
                    <a:pt x="391" y="18"/>
                  </a:lnTo>
                  <a:lnTo>
                    <a:pt x="394" y="41"/>
                  </a:lnTo>
                  <a:lnTo>
                    <a:pt x="396" y="73"/>
                  </a:lnTo>
                  <a:lnTo>
                    <a:pt x="400" y="114"/>
                  </a:lnTo>
                  <a:lnTo>
                    <a:pt x="402" y="160"/>
                  </a:lnTo>
                  <a:lnTo>
                    <a:pt x="405" y="211"/>
                  </a:lnTo>
                  <a:lnTo>
                    <a:pt x="407" y="263"/>
                  </a:lnTo>
                  <a:lnTo>
                    <a:pt x="411" y="317"/>
                  </a:lnTo>
                  <a:lnTo>
                    <a:pt x="413" y="368"/>
                  </a:lnTo>
                  <a:lnTo>
                    <a:pt x="415" y="416"/>
                  </a:lnTo>
                  <a:lnTo>
                    <a:pt x="418" y="458"/>
                  </a:lnTo>
                  <a:lnTo>
                    <a:pt x="420" y="493"/>
                  </a:lnTo>
                  <a:lnTo>
                    <a:pt x="424" y="518"/>
                  </a:lnTo>
                  <a:lnTo>
                    <a:pt x="426" y="535"/>
                  </a:lnTo>
                  <a:lnTo>
                    <a:pt x="428" y="540"/>
                  </a:lnTo>
                  <a:lnTo>
                    <a:pt x="431" y="536"/>
                  </a:lnTo>
                  <a:lnTo>
                    <a:pt x="434" y="520"/>
                  </a:lnTo>
                  <a:lnTo>
                    <a:pt x="437" y="495"/>
                  </a:lnTo>
                  <a:lnTo>
                    <a:pt x="439" y="461"/>
                  </a:lnTo>
                  <a:lnTo>
                    <a:pt x="441" y="419"/>
                  </a:lnTo>
                  <a:lnTo>
                    <a:pt x="445" y="371"/>
                  </a:lnTo>
                  <a:lnTo>
                    <a:pt x="447" y="319"/>
                  </a:lnTo>
                  <a:lnTo>
                    <a:pt x="450" y="265"/>
                  </a:lnTo>
                  <a:lnTo>
                    <a:pt x="452" y="212"/>
                  </a:lnTo>
                  <a:lnTo>
                    <a:pt x="455" y="161"/>
                  </a:lnTo>
                  <a:lnTo>
                    <a:pt x="458" y="114"/>
                  </a:lnTo>
                  <a:lnTo>
                    <a:pt x="460" y="74"/>
                  </a:lnTo>
                  <a:lnTo>
                    <a:pt x="463" y="41"/>
                  </a:lnTo>
                  <a:lnTo>
                    <a:pt x="465" y="17"/>
                  </a:lnTo>
                  <a:lnTo>
                    <a:pt x="469" y="4"/>
                  </a:lnTo>
                  <a:lnTo>
                    <a:pt x="471" y="0"/>
                  </a:lnTo>
                  <a:lnTo>
                    <a:pt x="474" y="8"/>
                  </a:lnTo>
                  <a:lnTo>
                    <a:pt x="476" y="27"/>
                  </a:lnTo>
                  <a:lnTo>
                    <a:pt x="478" y="55"/>
                  </a:lnTo>
                  <a:lnTo>
                    <a:pt x="482" y="91"/>
                  </a:lnTo>
                  <a:lnTo>
                    <a:pt x="484" y="135"/>
                  </a:lnTo>
                  <a:lnTo>
                    <a:pt x="487" y="184"/>
                  </a:lnTo>
                  <a:lnTo>
                    <a:pt x="489" y="237"/>
                  </a:lnTo>
                  <a:lnTo>
                    <a:pt x="493" y="291"/>
                  </a:lnTo>
                  <a:lnTo>
                    <a:pt x="495" y="345"/>
                  </a:lnTo>
                  <a:lnTo>
                    <a:pt x="497" y="394"/>
                  </a:lnTo>
                  <a:lnTo>
                    <a:pt x="500" y="440"/>
                  </a:lnTo>
                  <a:lnTo>
                    <a:pt x="502" y="479"/>
                  </a:lnTo>
                  <a:lnTo>
                    <a:pt x="506" y="509"/>
                  </a:lnTo>
                  <a:lnTo>
                    <a:pt x="508" y="530"/>
                  </a:lnTo>
                  <a:lnTo>
                    <a:pt x="510" y="540"/>
                  </a:lnTo>
                  <a:lnTo>
                    <a:pt x="513" y="540"/>
                  </a:lnTo>
                  <a:lnTo>
                    <a:pt x="516" y="528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25"/>
            <p:cNvSpPr>
              <a:spLocks/>
            </p:cNvSpPr>
            <p:nvPr/>
          </p:nvSpPr>
          <p:spPr bwMode="auto">
            <a:xfrm>
              <a:off x="2965384" y="2884488"/>
              <a:ext cx="487830" cy="293688"/>
            </a:xfrm>
            <a:custGeom>
              <a:avLst/>
              <a:gdLst>
                <a:gd name="T0" fmla="*/ 8 w 516"/>
                <a:gd name="T1" fmla="*/ 443 h 555"/>
                <a:gd name="T2" fmla="*/ 18 w 516"/>
                <a:gd name="T3" fmla="*/ 238 h 555"/>
                <a:gd name="T4" fmla="*/ 29 w 516"/>
                <a:gd name="T5" fmla="*/ 56 h 555"/>
                <a:gd name="T6" fmla="*/ 40 w 516"/>
                <a:gd name="T7" fmla="*/ 10 h 555"/>
                <a:gd name="T8" fmla="*/ 50 w 516"/>
                <a:gd name="T9" fmla="*/ 126 h 555"/>
                <a:gd name="T10" fmla="*/ 61 w 516"/>
                <a:gd name="T11" fmla="*/ 337 h 555"/>
                <a:gd name="T12" fmla="*/ 72 w 516"/>
                <a:gd name="T13" fmla="*/ 510 h 555"/>
                <a:gd name="T14" fmla="*/ 81 w 516"/>
                <a:gd name="T15" fmla="*/ 540 h 555"/>
                <a:gd name="T16" fmla="*/ 92 w 516"/>
                <a:gd name="T17" fmla="*/ 407 h 555"/>
                <a:gd name="T18" fmla="*/ 103 w 516"/>
                <a:gd name="T19" fmla="*/ 194 h 555"/>
                <a:gd name="T20" fmla="*/ 114 w 516"/>
                <a:gd name="T21" fmla="*/ 30 h 555"/>
                <a:gd name="T22" fmla="*/ 124 w 516"/>
                <a:gd name="T23" fmla="*/ 21 h 555"/>
                <a:gd name="T24" fmla="*/ 135 w 516"/>
                <a:gd name="T25" fmla="*/ 171 h 555"/>
                <a:gd name="T26" fmla="*/ 146 w 516"/>
                <a:gd name="T27" fmla="*/ 386 h 555"/>
                <a:gd name="T28" fmla="*/ 156 w 516"/>
                <a:gd name="T29" fmla="*/ 534 h 555"/>
                <a:gd name="T30" fmla="*/ 167 w 516"/>
                <a:gd name="T31" fmla="*/ 520 h 555"/>
                <a:gd name="T32" fmla="*/ 177 w 516"/>
                <a:gd name="T33" fmla="*/ 354 h 555"/>
                <a:gd name="T34" fmla="*/ 187 w 516"/>
                <a:gd name="T35" fmla="*/ 139 h 555"/>
                <a:gd name="T36" fmla="*/ 198 w 516"/>
                <a:gd name="T37" fmla="*/ 10 h 555"/>
                <a:gd name="T38" fmla="*/ 209 w 516"/>
                <a:gd name="T39" fmla="*/ 48 h 555"/>
                <a:gd name="T40" fmla="*/ 219 w 516"/>
                <a:gd name="T41" fmla="*/ 231 h 555"/>
                <a:gd name="T42" fmla="*/ 230 w 516"/>
                <a:gd name="T43" fmla="*/ 443 h 555"/>
                <a:gd name="T44" fmla="*/ 241 w 516"/>
                <a:gd name="T45" fmla="*/ 550 h 555"/>
                <a:gd name="T46" fmla="*/ 252 w 516"/>
                <a:gd name="T47" fmla="*/ 483 h 555"/>
                <a:gd name="T48" fmla="*/ 262 w 516"/>
                <a:gd name="T49" fmla="*/ 286 h 555"/>
                <a:gd name="T50" fmla="*/ 272 w 516"/>
                <a:gd name="T51" fmla="*/ 81 h 555"/>
                <a:gd name="T52" fmla="*/ 283 w 516"/>
                <a:gd name="T53" fmla="*/ 1 h 555"/>
                <a:gd name="T54" fmla="*/ 293 w 516"/>
                <a:gd name="T55" fmla="*/ 97 h 555"/>
                <a:gd name="T56" fmla="*/ 304 w 516"/>
                <a:gd name="T57" fmla="*/ 307 h 555"/>
                <a:gd name="T58" fmla="*/ 315 w 516"/>
                <a:gd name="T59" fmla="*/ 499 h 555"/>
                <a:gd name="T60" fmla="*/ 325 w 516"/>
                <a:gd name="T61" fmla="*/ 547 h 555"/>
                <a:gd name="T62" fmla="*/ 336 w 516"/>
                <a:gd name="T63" fmla="*/ 423 h 555"/>
                <a:gd name="T64" fmla="*/ 347 w 516"/>
                <a:gd name="T65" fmla="*/ 204 h 555"/>
                <a:gd name="T66" fmla="*/ 358 w 516"/>
                <a:gd name="T67" fmla="*/ 30 h 555"/>
                <a:gd name="T68" fmla="*/ 367 w 516"/>
                <a:gd name="T69" fmla="*/ 16 h 555"/>
                <a:gd name="T70" fmla="*/ 378 w 516"/>
                <a:gd name="T71" fmla="*/ 171 h 555"/>
                <a:gd name="T72" fmla="*/ 388 w 516"/>
                <a:gd name="T73" fmla="*/ 394 h 555"/>
                <a:gd name="T74" fmla="*/ 399 w 516"/>
                <a:gd name="T75" fmla="*/ 541 h 555"/>
                <a:gd name="T76" fmla="*/ 410 w 516"/>
                <a:gd name="T77" fmla="*/ 517 h 555"/>
                <a:gd name="T78" fmla="*/ 421 w 516"/>
                <a:gd name="T79" fmla="*/ 335 h 555"/>
                <a:gd name="T80" fmla="*/ 431 w 516"/>
                <a:gd name="T81" fmla="*/ 116 h 555"/>
                <a:gd name="T82" fmla="*/ 442 w 516"/>
                <a:gd name="T83" fmla="*/ 1 h 555"/>
                <a:gd name="T84" fmla="*/ 453 w 516"/>
                <a:gd name="T85" fmla="*/ 66 h 555"/>
                <a:gd name="T86" fmla="*/ 462 w 516"/>
                <a:gd name="T87" fmla="*/ 270 h 555"/>
                <a:gd name="T88" fmla="*/ 473 w 516"/>
                <a:gd name="T89" fmla="*/ 478 h 555"/>
                <a:gd name="T90" fmla="*/ 484 w 516"/>
                <a:gd name="T91" fmla="*/ 555 h 555"/>
                <a:gd name="T92" fmla="*/ 494 w 516"/>
                <a:gd name="T93" fmla="*/ 446 h 555"/>
                <a:gd name="T94" fmla="*/ 505 w 516"/>
                <a:gd name="T95" fmla="*/ 226 h 555"/>
                <a:gd name="T96" fmla="*/ 516 w 516"/>
                <a:gd name="T97" fmla="*/ 39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555">
                  <a:moveTo>
                    <a:pt x="0" y="534"/>
                  </a:moveTo>
                  <a:lnTo>
                    <a:pt x="3" y="514"/>
                  </a:lnTo>
                  <a:lnTo>
                    <a:pt x="5" y="482"/>
                  </a:lnTo>
                  <a:lnTo>
                    <a:pt x="8" y="443"/>
                  </a:lnTo>
                  <a:lnTo>
                    <a:pt x="10" y="397"/>
                  </a:lnTo>
                  <a:lnTo>
                    <a:pt x="14" y="346"/>
                  </a:lnTo>
                  <a:lnTo>
                    <a:pt x="16" y="292"/>
                  </a:lnTo>
                  <a:lnTo>
                    <a:pt x="18" y="238"/>
                  </a:lnTo>
                  <a:lnTo>
                    <a:pt x="21" y="185"/>
                  </a:lnTo>
                  <a:lnTo>
                    <a:pt x="24" y="136"/>
                  </a:lnTo>
                  <a:lnTo>
                    <a:pt x="27" y="93"/>
                  </a:lnTo>
                  <a:lnTo>
                    <a:pt x="29" y="56"/>
                  </a:lnTo>
                  <a:lnTo>
                    <a:pt x="31" y="29"/>
                  </a:lnTo>
                  <a:lnTo>
                    <a:pt x="34" y="11"/>
                  </a:lnTo>
                  <a:lnTo>
                    <a:pt x="37" y="5"/>
                  </a:lnTo>
                  <a:lnTo>
                    <a:pt x="40" y="10"/>
                  </a:lnTo>
                  <a:lnTo>
                    <a:pt x="42" y="24"/>
                  </a:lnTo>
                  <a:lnTo>
                    <a:pt x="44" y="49"/>
                  </a:lnTo>
                  <a:lnTo>
                    <a:pt x="48" y="84"/>
                  </a:lnTo>
                  <a:lnTo>
                    <a:pt x="50" y="126"/>
                  </a:lnTo>
                  <a:lnTo>
                    <a:pt x="53" y="174"/>
                  </a:lnTo>
                  <a:lnTo>
                    <a:pt x="55" y="227"/>
                  </a:lnTo>
                  <a:lnTo>
                    <a:pt x="58" y="282"/>
                  </a:lnTo>
                  <a:lnTo>
                    <a:pt x="61" y="337"/>
                  </a:lnTo>
                  <a:lnTo>
                    <a:pt x="64" y="388"/>
                  </a:lnTo>
                  <a:lnTo>
                    <a:pt x="66" y="436"/>
                  </a:lnTo>
                  <a:lnTo>
                    <a:pt x="68" y="477"/>
                  </a:lnTo>
                  <a:lnTo>
                    <a:pt x="72" y="510"/>
                  </a:lnTo>
                  <a:lnTo>
                    <a:pt x="74" y="533"/>
                  </a:lnTo>
                  <a:lnTo>
                    <a:pt x="77" y="546"/>
                  </a:lnTo>
                  <a:lnTo>
                    <a:pt x="79" y="549"/>
                  </a:lnTo>
                  <a:lnTo>
                    <a:pt x="81" y="540"/>
                  </a:lnTo>
                  <a:lnTo>
                    <a:pt x="85" y="520"/>
                  </a:lnTo>
                  <a:lnTo>
                    <a:pt x="87" y="490"/>
                  </a:lnTo>
                  <a:lnTo>
                    <a:pt x="90" y="451"/>
                  </a:lnTo>
                  <a:lnTo>
                    <a:pt x="92" y="407"/>
                  </a:lnTo>
                  <a:lnTo>
                    <a:pt x="96" y="356"/>
                  </a:lnTo>
                  <a:lnTo>
                    <a:pt x="98" y="302"/>
                  </a:lnTo>
                  <a:lnTo>
                    <a:pt x="100" y="247"/>
                  </a:lnTo>
                  <a:lnTo>
                    <a:pt x="103" y="194"/>
                  </a:lnTo>
                  <a:lnTo>
                    <a:pt x="105" y="143"/>
                  </a:lnTo>
                  <a:lnTo>
                    <a:pt x="109" y="98"/>
                  </a:lnTo>
                  <a:lnTo>
                    <a:pt x="111" y="60"/>
                  </a:lnTo>
                  <a:lnTo>
                    <a:pt x="114" y="30"/>
                  </a:lnTo>
                  <a:lnTo>
                    <a:pt x="116" y="12"/>
                  </a:lnTo>
                  <a:lnTo>
                    <a:pt x="119" y="3"/>
                  </a:lnTo>
                  <a:lnTo>
                    <a:pt x="122" y="7"/>
                  </a:lnTo>
                  <a:lnTo>
                    <a:pt x="124" y="21"/>
                  </a:lnTo>
                  <a:lnTo>
                    <a:pt x="127" y="45"/>
                  </a:lnTo>
                  <a:lnTo>
                    <a:pt x="129" y="80"/>
                  </a:lnTo>
                  <a:lnTo>
                    <a:pt x="133" y="122"/>
                  </a:lnTo>
                  <a:lnTo>
                    <a:pt x="135" y="171"/>
                  </a:lnTo>
                  <a:lnTo>
                    <a:pt x="137" y="223"/>
                  </a:lnTo>
                  <a:lnTo>
                    <a:pt x="140" y="278"/>
                  </a:lnTo>
                  <a:lnTo>
                    <a:pt x="143" y="333"/>
                  </a:lnTo>
                  <a:lnTo>
                    <a:pt x="146" y="386"/>
                  </a:lnTo>
                  <a:lnTo>
                    <a:pt x="148" y="435"/>
                  </a:lnTo>
                  <a:lnTo>
                    <a:pt x="150" y="476"/>
                  </a:lnTo>
                  <a:lnTo>
                    <a:pt x="153" y="510"/>
                  </a:lnTo>
                  <a:lnTo>
                    <a:pt x="156" y="534"/>
                  </a:lnTo>
                  <a:lnTo>
                    <a:pt x="159" y="547"/>
                  </a:lnTo>
                  <a:lnTo>
                    <a:pt x="161" y="550"/>
                  </a:lnTo>
                  <a:lnTo>
                    <a:pt x="164" y="541"/>
                  </a:lnTo>
                  <a:lnTo>
                    <a:pt x="167" y="520"/>
                  </a:lnTo>
                  <a:lnTo>
                    <a:pt x="169" y="491"/>
                  </a:lnTo>
                  <a:lnTo>
                    <a:pt x="172" y="453"/>
                  </a:lnTo>
                  <a:lnTo>
                    <a:pt x="174" y="406"/>
                  </a:lnTo>
                  <a:lnTo>
                    <a:pt x="177" y="354"/>
                  </a:lnTo>
                  <a:lnTo>
                    <a:pt x="180" y="300"/>
                  </a:lnTo>
                  <a:lnTo>
                    <a:pt x="183" y="245"/>
                  </a:lnTo>
                  <a:lnTo>
                    <a:pt x="185" y="190"/>
                  </a:lnTo>
                  <a:lnTo>
                    <a:pt x="187" y="139"/>
                  </a:lnTo>
                  <a:lnTo>
                    <a:pt x="191" y="94"/>
                  </a:lnTo>
                  <a:lnTo>
                    <a:pt x="193" y="57"/>
                  </a:lnTo>
                  <a:lnTo>
                    <a:pt x="196" y="28"/>
                  </a:lnTo>
                  <a:lnTo>
                    <a:pt x="198" y="10"/>
                  </a:lnTo>
                  <a:lnTo>
                    <a:pt x="200" y="2"/>
                  </a:lnTo>
                  <a:lnTo>
                    <a:pt x="204" y="7"/>
                  </a:lnTo>
                  <a:lnTo>
                    <a:pt x="206" y="23"/>
                  </a:lnTo>
                  <a:lnTo>
                    <a:pt x="209" y="48"/>
                  </a:lnTo>
                  <a:lnTo>
                    <a:pt x="211" y="84"/>
                  </a:lnTo>
                  <a:lnTo>
                    <a:pt x="215" y="127"/>
                  </a:lnTo>
                  <a:lnTo>
                    <a:pt x="217" y="177"/>
                  </a:lnTo>
                  <a:lnTo>
                    <a:pt x="219" y="231"/>
                  </a:lnTo>
                  <a:lnTo>
                    <a:pt x="222" y="287"/>
                  </a:lnTo>
                  <a:lnTo>
                    <a:pt x="224" y="342"/>
                  </a:lnTo>
                  <a:lnTo>
                    <a:pt x="228" y="395"/>
                  </a:lnTo>
                  <a:lnTo>
                    <a:pt x="230" y="443"/>
                  </a:lnTo>
                  <a:lnTo>
                    <a:pt x="233" y="483"/>
                  </a:lnTo>
                  <a:lnTo>
                    <a:pt x="235" y="517"/>
                  </a:lnTo>
                  <a:lnTo>
                    <a:pt x="238" y="538"/>
                  </a:lnTo>
                  <a:lnTo>
                    <a:pt x="241" y="550"/>
                  </a:lnTo>
                  <a:lnTo>
                    <a:pt x="243" y="550"/>
                  </a:lnTo>
                  <a:lnTo>
                    <a:pt x="246" y="538"/>
                  </a:lnTo>
                  <a:lnTo>
                    <a:pt x="248" y="517"/>
                  </a:lnTo>
                  <a:lnTo>
                    <a:pt x="252" y="483"/>
                  </a:lnTo>
                  <a:lnTo>
                    <a:pt x="254" y="443"/>
                  </a:lnTo>
                  <a:lnTo>
                    <a:pt x="256" y="395"/>
                  </a:lnTo>
                  <a:lnTo>
                    <a:pt x="259" y="342"/>
                  </a:lnTo>
                  <a:lnTo>
                    <a:pt x="262" y="286"/>
                  </a:lnTo>
                  <a:lnTo>
                    <a:pt x="265" y="229"/>
                  </a:lnTo>
                  <a:lnTo>
                    <a:pt x="267" y="176"/>
                  </a:lnTo>
                  <a:lnTo>
                    <a:pt x="269" y="126"/>
                  </a:lnTo>
                  <a:lnTo>
                    <a:pt x="272" y="81"/>
                  </a:lnTo>
                  <a:lnTo>
                    <a:pt x="275" y="47"/>
                  </a:lnTo>
                  <a:lnTo>
                    <a:pt x="278" y="20"/>
                  </a:lnTo>
                  <a:lnTo>
                    <a:pt x="280" y="5"/>
                  </a:lnTo>
                  <a:lnTo>
                    <a:pt x="283" y="1"/>
                  </a:lnTo>
                  <a:lnTo>
                    <a:pt x="286" y="8"/>
                  </a:lnTo>
                  <a:lnTo>
                    <a:pt x="288" y="28"/>
                  </a:lnTo>
                  <a:lnTo>
                    <a:pt x="291" y="57"/>
                  </a:lnTo>
                  <a:lnTo>
                    <a:pt x="293" y="97"/>
                  </a:lnTo>
                  <a:lnTo>
                    <a:pt x="296" y="143"/>
                  </a:lnTo>
                  <a:lnTo>
                    <a:pt x="299" y="195"/>
                  </a:lnTo>
                  <a:lnTo>
                    <a:pt x="302" y="250"/>
                  </a:lnTo>
                  <a:lnTo>
                    <a:pt x="304" y="307"/>
                  </a:lnTo>
                  <a:lnTo>
                    <a:pt x="306" y="362"/>
                  </a:lnTo>
                  <a:lnTo>
                    <a:pt x="310" y="414"/>
                  </a:lnTo>
                  <a:lnTo>
                    <a:pt x="312" y="460"/>
                  </a:lnTo>
                  <a:lnTo>
                    <a:pt x="315" y="499"/>
                  </a:lnTo>
                  <a:lnTo>
                    <a:pt x="317" y="527"/>
                  </a:lnTo>
                  <a:lnTo>
                    <a:pt x="319" y="546"/>
                  </a:lnTo>
                  <a:lnTo>
                    <a:pt x="323" y="552"/>
                  </a:lnTo>
                  <a:lnTo>
                    <a:pt x="325" y="547"/>
                  </a:lnTo>
                  <a:lnTo>
                    <a:pt x="328" y="532"/>
                  </a:lnTo>
                  <a:lnTo>
                    <a:pt x="330" y="505"/>
                  </a:lnTo>
                  <a:lnTo>
                    <a:pt x="334" y="468"/>
                  </a:lnTo>
                  <a:lnTo>
                    <a:pt x="336" y="423"/>
                  </a:lnTo>
                  <a:lnTo>
                    <a:pt x="338" y="372"/>
                  </a:lnTo>
                  <a:lnTo>
                    <a:pt x="341" y="316"/>
                  </a:lnTo>
                  <a:lnTo>
                    <a:pt x="343" y="260"/>
                  </a:lnTo>
                  <a:lnTo>
                    <a:pt x="347" y="204"/>
                  </a:lnTo>
                  <a:lnTo>
                    <a:pt x="349" y="150"/>
                  </a:lnTo>
                  <a:lnTo>
                    <a:pt x="352" y="103"/>
                  </a:lnTo>
                  <a:lnTo>
                    <a:pt x="354" y="62"/>
                  </a:lnTo>
                  <a:lnTo>
                    <a:pt x="358" y="30"/>
                  </a:lnTo>
                  <a:lnTo>
                    <a:pt x="360" y="10"/>
                  </a:lnTo>
                  <a:lnTo>
                    <a:pt x="362" y="1"/>
                  </a:lnTo>
                  <a:lnTo>
                    <a:pt x="365" y="2"/>
                  </a:lnTo>
                  <a:lnTo>
                    <a:pt x="367" y="16"/>
                  </a:lnTo>
                  <a:lnTo>
                    <a:pt x="371" y="42"/>
                  </a:lnTo>
                  <a:lnTo>
                    <a:pt x="373" y="76"/>
                  </a:lnTo>
                  <a:lnTo>
                    <a:pt x="375" y="121"/>
                  </a:lnTo>
                  <a:lnTo>
                    <a:pt x="378" y="171"/>
                  </a:lnTo>
                  <a:lnTo>
                    <a:pt x="381" y="226"/>
                  </a:lnTo>
                  <a:lnTo>
                    <a:pt x="384" y="283"/>
                  </a:lnTo>
                  <a:lnTo>
                    <a:pt x="386" y="339"/>
                  </a:lnTo>
                  <a:lnTo>
                    <a:pt x="388" y="394"/>
                  </a:lnTo>
                  <a:lnTo>
                    <a:pt x="391" y="443"/>
                  </a:lnTo>
                  <a:lnTo>
                    <a:pt x="394" y="485"/>
                  </a:lnTo>
                  <a:lnTo>
                    <a:pt x="397" y="518"/>
                  </a:lnTo>
                  <a:lnTo>
                    <a:pt x="399" y="541"/>
                  </a:lnTo>
                  <a:lnTo>
                    <a:pt x="402" y="552"/>
                  </a:lnTo>
                  <a:lnTo>
                    <a:pt x="405" y="552"/>
                  </a:lnTo>
                  <a:lnTo>
                    <a:pt x="408" y="540"/>
                  </a:lnTo>
                  <a:lnTo>
                    <a:pt x="410" y="517"/>
                  </a:lnTo>
                  <a:lnTo>
                    <a:pt x="412" y="482"/>
                  </a:lnTo>
                  <a:lnTo>
                    <a:pt x="415" y="440"/>
                  </a:lnTo>
                  <a:lnTo>
                    <a:pt x="418" y="390"/>
                  </a:lnTo>
                  <a:lnTo>
                    <a:pt x="421" y="335"/>
                  </a:lnTo>
                  <a:lnTo>
                    <a:pt x="423" y="278"/>
                  </a:lnTo>
                  <a:lnTo>
                    <a:pt x="425" y="220"/>
                  </a:lnTo>
                  <a:lnTo>
                    <a:pt x="429" y="166"/>
                  </a:lnTo>
                  <a:lnTo>
                    <a:pt x="431" y="116"/>
                  </a:lnTo>
                  <a:lnTo>
                    <a:pt x="434" y="72"/>
                  </a:lnTo>
                  <a:lnTo>
                    <a:pt x="436" y="38"/>
                  </a:lnTo>
                  <a:lnTo>
                    <a:pt x="438" y="14"/>
                  </a:lnTo>
                  <a:lnTo>
                    <a:pt x="442" y="1"/>
                  </a:lnTo>
                  <a:lnTo>
                    <a:pt x="444" y="0"/>
                  </a:lnTo>
                  <a:lnTo>
                    <a:pt x="447" y="11"/>
                  </a:lnTo>
                  <a:lnTo>
                    <a:pt x="449" y="33"/>
                  </a:lnTo>
                  <a:lnTo>
                    <a:pt x="453" y="66"/>
                  </a:lnTo>
                  <a:lnTo>
                    <a:pt x="455" y="108"/>
                  </a:lnTo>
                  <a:lnTo>
                    <a:pt x="458" y="158"/>
                  </a:lnTo>
                  <a:lnTo>
                    <a:pt x="460" y="213"/>
                  </a:lnTo>
                  <a:lnTo>
                    <a:pt x="462" y="270"/>
                  </a:lnTo>
                  <a:lnTo>
                    <a:pt x="466" y="328"/>
                  </a:lnTo>
                  <a:lnTo>
                    <a:pt x="468" y="384"/>
                  </a:lnTo>
                  <a:lnTo>
                    <a:pt x="471" y="435"/>
                  </a:lnTo>
                  <a:lnTo>
                    <a:pt x="473" y="478"/>
                  </a:lnTo>
                  <a:lnTo>
                    <a:pt x="477" y="514"/>
                  </a:lnTo>
                  <a:lnTo>
                    <a:pt x="479" y="540"/>
                  </a:lnTo>
                  <a:lnTo>
                    <a:pt x="481" y="552"/>
                  </a:lnTo>
                  <a:lnTo>
                    <a:pt x="484" y="555"/>
                  </a:lnTo>
                  <a:lnTo>
                    <a:pt x="487" y="543"/>
                  </a:lnTo>
                  <a:lnTo>
                    <a:pt x="490" y="522"/>
                  </a:lnTo>
                  <a:lnTo>
                    <a:pt x="492" y="489"/>
                  </a:lnTo>
                  <a:lnTo>
                    <a:pt x="494" y="446"/>
                  </a:lnTo>
                  <a:lnTo>
                    <a:pt x="497" y="397"/>
                  </a:lnTo>
                  <a:lnTo>
                    <a:pt x="500" y="342"/>
                  </a:lnTo>
                  <a:lnTo>
                    <a:pt x="503" y="284"/>
                  </a:lnTo>
                  <a:lnTo>
                    <a:pt x="505" y="226"/>
                  </a:lnTo>
                  <a:lnTo>
                    <a:pt x="508" y="169"/>
                  </a:lnTo>
                  <a:lnTo>
                    <a:pt x="511" y="118"/>
                  </a:lnTo>
                  <a:lnTo>
                    <a:pt x="513" y="74"/>
                  </a:lnTo>
                  <a:lnTo>
                    <a:pt x="516" y="39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26"/>
            <p:cNvSpPr>
              <a:spLocks/>
            </p:cNvSpPr>
            <p:nvPr/>
          </p:nvSpPr>
          <p:spPr bwMode="auto">
            <a:xfrm>
              <a:off x="3453213" y="2878138"/>
              <a:ext cx="489727" cy="304800"/>
            </a:xfrm>
            <a:custGeom>
              <a:avLst/>
              <a:gdLst>
                <a:gd name="T0" fmla="*/ 8 w 515"/>
                <a:gd name="T1" fmla="*/ 9 h 575"/>
                <a:gd name="T2" fmla="*/ 19 w 515"/>
                <a:gd name="T3" fmla="*/ 118 h 575"/>
                <a:gd name="T4" fmla="*/ 28 w 515"/>
                <a:gd name="T5" fmla="*/ 340 h 575"/>
                <a:gd name="T6" fmla="*/ 39 w 515"/>
                <a:gd name="T7" fmla="*/ 528 h 575"/>
                <a:gd name="T8" fmla="*/ 50 w 515"/>
                <a:gd name="T9" fmla="*/ 554 h 575"/>
                <a:gd name="T10" fmla="*/ 61 w 515"/>
                <a:gd name="T11" fmla="*/ 404 h 575"/>
                <a:gd name="T12" fmla="*/ 71 w 515"/>
                <a:gd name="T13" fmla="*/ 174 h 575"/>
                <a:gd name="T14" fmla="*/ 82 w 515"/>
                <a:gd name="T15" fmla="*/ 21 h 575"/>
                <a:gd name="T16" fmla="*/ 93 w 515"/>
                <a:gd name="T17" fmla="*/ 46 h 575"/>
                <a:gd name="T18" fmla="*/ 103 w 515"/>
                <a:gd name="T19" fmla="*/ 235 h 575"/>
                <a:gd name="T20" fmla="*/ 114 w 515"/>
                <a:gd name="T21" fmla="*/ 460 h 575"/>
                <a:gd name="T22" fmla="*/ 124 w 515"/>
                <a:gd name="T23" fmla="*/ 568 h 575"/>
                <a:gd name="T24" fmla="*/ 134 w 515"/>
                <a:gd name="T25" fmla="*/ 487 h 575"/>
                <a:gd name="T26" fmla="*/ 145 w 515"/>
                <a:gd name="T27" fmla="*/ 268 h 575"/>
                <a:gd name="T28" fmla="*/ 156 w 515"/>
                <a:gd name="T29" fmla="*/ 64 h 575"/>
                <a:gd name="T30" fmla="*/ 166 w 515"/>
                <a:gd name="T31" fmla="*/ 11 h 575"/>
                <a:gd name="T32" fmla="*/ 177 w 515"/>
                <a:gd name="T33" fmla="*/ 147 h 575"/>
                <a:gd name="T34" fmla="*/ 188 w 515"/>
                <a:gd name="T35" fmla="*/ 380 h 575"/>
                <a:gd name="T36" fmla="*/ 199 w 515"/>
                <a:gd name="T37" fmla="*/ 549 h 575"/>
                <a:gd name="T38" fmla="*/ 209 w 515"/>
                <a:gd name="T39" fmla="*/ 539 h 575"/>
                <a:gd name="T40" fmla="*/ 219 w 515"/>
                <a:gd name="T41" fmla="*/ 357 h 575"/>
                <a:gd name="T42" fmla="*/ 230 w 515"/>
                <a:gd name="T43" fmla="*/ 124 h 575"/>
                <a:gd name="T44" fmla="*/ 240 w 515"/>
                <a:gd name="T45" fmla="*/ 5 h 575"/>
                <a:gd name="T46" fmla="*/ 251 w 515"/>
                <a:gd name="T47" fmla="*/ 82 h 575"/>
                <a:gd name="T48" fmla="*/ 262 w 515"/>
                <a:gd name="T49" fmla="*/ 300 h 575"/>
                <a:gd name="T50" fmla="*/ 272 w 515"/>
                <a:gd name="T51" fmla="*/ 511 h 575"/>
                <a:gd name="T52" fmla="*/ 283 w 515"/>
                <a:gd name="T53" fmla="*/ 566 h 575"/>
                <a:gd name="T54" fmla="*/ 294 w 515"/>
                <a:gd name="T55" fmla="*/ 427 h 575"/>
                <a:gd name="T56" fmla="*/ 305 w 515"/>
                <a:gd name="T57" fmla="*/ 189 h 575"/>
                <a:gd name="T58" fmla="*/ 314 w 515"/>
                <a:gd name="T59" fmla="*/ 21 h 575"/>
                <a:gd name="T60" fmla="*/ 325 w 515"/>
                <a:gd name="T61" fmla="*/ 39 h 575"/>
                <a:gd name="T62" fmla="*/ 335 w 515"/>
                <a:gd name="T63" fmla="*/ 231 h 575"/>
                <a:gd name="T64" fmla="*/ 346 w 515"/>
                <a:gd name="T65" fmla="*/ 465 h 575"/>
                <a:gd name="T66" fmla="*/ 357 w 515"/>
                <a:gd name="T67" fmla="*/ 572 h 575"/>
                <a:gd name="T68" fmla="*/ 368 w 515"/>
                <a:gd name="T69" fmla="*/ 479 h 575"/>
                <a:gd name="T70" fmla="*/ 378 w 515"/>
                <a:gd name="T71" fmla="*/ 249 h 575"/>
                <a:gd name="T72" fmla="*/ 389 w 515"/>
                <a:gd name="T73" fmla="*/ 46 h 575"/>
                <a:gd name="T74" fmla="*/ 400 w 515"/>
                <a:gd name="T75" fmla="*/ 14 h 575"/>
                <a:gd name="T76" fmla="*/ 409 w 515"/>
                <a:gd name="T77" fmla="*/ 178 h 575"/>
                <a:gd name="T78" fmla="*/ 420 w 515"/>
                <a:gd name="T79" fmla="*/ 419 h 575"/>
                <a:gd name="T80" fmla="*/ 431 w 515"/>
                <a:gd name="T81" fmla="*/ 567 h 575"/>
                <a:gd name="T82" fmla="*/ 441 w 515"/>
                <a:gd name="T83" fmla="*/ 515 h 575"/>
                <a:gd name="T84" fmla="*/ 452 w 515"/>
                <a:gd name="T85" fmla="*/ 299 h 575"/>
                <a:gd name="T86" fmla="*/ 463 w 515"/>
                <a:gd name="T87" fmla="*/ 73 h 575"/>
                <a:gd name="T88" fmla="*/ 474 w 515"/>
                <a:gd name="T89" fmla="*/ 3 h 575"/>
                <a:gd name="T90" fmla="*/ 484 w 515"/>
                <a:gd name="T91" fmla="*/ 138 h 575"/>
                <a:gd name="T92" fmla="*/ 495 w 515"/>
                <a:gd name="T93" fmla="*/ 382 h 575"/>
                <a:gd name="T94" fmla="*/ 505 w 515"/>
                <a:gd name="T95" fmla="*/ 558 h 575"/>
                <a:gd name="T96" fmla="*/ 515 w 515"/>
                <a:gd name="T97" fmla="*/ 538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575">
                  <a:moveTo>
                    <a:pt x="0" y="50"/>
                  </a:moveTo>
                  <a:lnTo>
                    <a:pt x="2" y="25"/>
                  </a:lnTo>
                  <a:lnTo>
                    <a:pt x="5" y="11"/>
                  </a:lnTo>
                  <a:lnTo>
                    <a:pt x="8" y="9"/>
                  </a:lnTo>
                  <a:lnTo>
                    <a:pt x="11" y="19"/>
                  </a:lnTo>
                  <a:lnTo>
                    <a:pt x="13" y="42"/>
                  </a:lnTo>
                  <a:lnTo>
                    <a:pt x="15" y="76"/>
                  </a:lnTo>
                  <a:lnTo>
                    <a:pt x="19" y="118"/>
                  </a:lnTo>
                  <a:lnTo>
                    <a:pt x="21" y="168"/>
                  </a:lnTo>
                  <a:lnTo>
                    <a:pt x="24" y="224"/>
                  </a:lnTo>
                  <a:lnTo>
                    <a:pt x="26" y="281"/>
                  </a:lnTo>
                  <a:lnTo>
                    <a:pt x="28" y="340"/>
                  </a:lnTo>
                  <a:lnTo>
                    <a:pt x="32" y="396"/>
                  </a:lnTo>
                  <a:lnTo>
                    <a:pt x="34" y="447"/>
                  </a:lnTo>
                  <a:lnTo>
                    <a:pt x="37" y="492"/>
                  </a:lnTo>
                  <a:lnTo>
                    <a:pt x="39" y="528"/>
                  </a:lnTo>
                  <a:lnTo>
                    <a:pt x="43" y="552"/>
                  </a:lnTo>
                  <a:lnTo>
                    <a:pt x="45" y="566"/>
                  </a:lnTo>
                  <a:lnTo>
                    <a:pt x="47" y="566"/>
                  </a:lnTo>
                  <a:lnTo>
                    <a:pt x="50" y="554"/>
                  </a:lnTo>
                  <a:lnTo>
                    <a:pt x="52" y="531"/>
                  </a:lnTo>
                  <a:lnTo>
                    <a:pt x="56" y="497"/>
                  </a:lnTo>
                  <a:lnTo>
                    <a:pt x="58" y="454"/>
                  </a:lnTo>
                  <a:lnTo>
                    <a:pt x="61" y="404"/>
                  </a:lnTo>
                  <a:lnTo>
                    <a:pt x="63" y="348"/>
                  </a:lnTo>
                  <a:lnTo>
                    <a:pt x="66" y="289"/>
                  </a:lnTo>
                  <a:lnTo>
                    <a:pt x="69" y="230"/>
                  </a:lnTo>
                  <a:lnTo>
                    <a:pt x="71" y="174"/>
                  </a:lnTo>
                  <a:lnTo>
                    <a:pt x="74" y="123"/>
                  </a:lnTo>
                  <a:lnTo>
                    <a:pt x="76" y="78"/>
                  </a:lnTo>
                  <a:lnTo>
                    <a:pt x="80" y="44"/>
                  </a:lnTo>
                  <a:lnTo>
                    <a:pt x="82" y="21"/>
                  </a:lnTo>
                  <a:lnTo>
                    <a:pt x="84" y="8"/>
                  </a:lnTo>
                  <a:lnTo>
                    <a:pt x="87" y="9"/>
                  </a:lnTo>
                  <a:lnTo>
                    <a:pt x="90" y="22"/>
                  </a:lnTo>
                  <a:lnTo>
                    <a:pt x="93" y="46"/>
                  </a:lnTo>
                  <a:lnTo>
                    <a:pt x="95" y="82"/>
                  </a:lnTo>
                  <a:lnTo>
                    <a:pt x="97" y="127"/>
                  </a:lnTo>
                  <a:lnTo>
                    <a:pt x="100" y="179"/>
                  </a:lnTo>
                  <a:lnTo>
                    <a:pt x="103" y="235"/>
                  </a:lnTo>
                  <a:lnTo>
                    <a:pt x="106" y="295"/>
                  </a:lnTo>
                  <a:lnTo>
                    <a:pt x="108" y="354"/>
                  </a:lnTo>
                  <a:lnTo>
                    <a:pt x="111" y="410"/>
                  </a:lnTo>
                  <a:lnTo>
                    <a:pt x="114" y="460"/>
                  </a:lnTo>
                  <a:lnTo>
                    <a:pt x="116" y="503"/>
                  </a:lnTo>
                  <a:lnTo>
                    <a:pt x="119" y="537"/>
                  </a:lnTo>
                  <a:lnTo>
                    <a:pt x="121" y="558"/>
                  </a:lnTo>
                  <a:lnTo>
                    <a:pt x="124" y="568"/>
                  </a:lnTo>
                  <a:lnTo>
                    <a:pt x="127" y="566"/>
                  </a:lnTo>
                  <a:lnTo>
                    <a:pt x="130" y="551"/>
                  </a:lnTo>
                  <a:lnTo>
                    <a:pt x="132" y="524"/>
                  </a:lnTo>
                  <a:lnTo>
                    <a:pt x="134" y="487"/>
                  </a:lnTo>
                  <a:lnTo>
                    <a:pt x="138" y="440"/>
                  </a:lnTo>
                  <a:lnTo>
                    <a:pt x="140" y="386"/>
                  </a:lnTo>
                  <a:lnTo>
                    <a:pt x="143" y="328"/>
                  </a:lnTo>
                  <a:lnTo>
                    <a:pt x="145" y="268"/>
                  </a:lnTo>
                  <a:lnTo>
                    <a:pt x="147" y="210"/>
                  </a:lnTo>
                  <a:lnTo>
                    <a:pt x="151" y="155"/>
                  </a:lnTo>
                  <a:lnTo>
                    <a:pt x="153" y="105"/>
                  </a:lnTo>
                  <a:lnTo>
                    <a:pt x="156" y="64"/>
                  </a:lnTo>
                  <a:lnTo>
                    <a:pt x="158" y="32"/>
                  </a:lnTo>
                  <a:lnTo>
                    <a:pt x="162" y="13"/>
                  </a:lnTo>
                  <a:lnTo>
                    <a:pt x="164" y="5"/>
                  </a:lnTo>
                  <a:lnTo>
                    <a:pt x="166" y="11"/>
                  </a:lnTo>
                  <a:lnTo>
                    <a:pt x="169" y="28"/>
                  </a:lnTo>
                  <a:lnTo>
                    <a:pt x="171" y="59"/>
                  </a:lnTo>
                  <a:lnTo>
                    <a:pt x="175" y="99"/>
                  </a:lnTo>
                  <a:lnTo>
                    <a:pt x="177" y="147"/>
                  </a:lnTo>
                  <a:lnTo>
                    <a:pt x="180" y="202"/>
                  </a:lnTo>
                  <a:lnTo>
                    <a:pt x="182" y="261"/>
                  </a:lnTo>
                  <a:lnTo>
                    <a:pt x="186" y="321"/>
                  </a:lnTo>
                  <a:lnTo>
                    <a:pt x="188" y="380"/>
                  </a:lnTo>
                  <a:lnTo>
                    <a:pt x="190" y="434"/>
                  </a:lnTo>
                  <a:lnTo>
                    <a:pt x="193" y="482"/>
                  </a:lnTo>
                  <a:lnTo>
                    <a:pt x="195" y="521"/>
                  </a:lnTo>
                  <a:lnTo>
                    <a:pt x="199" y="549"/>
                  </a:lnTo>
                  <a:lnTo>
                    <a:pt x="201" y="566"/>
                  </a:lnTo>
                  <a:lnTo>
                    <a:pt x="203" y="570"/>
                  </a:lnTo>
                  <a:lnTo>
                    <a:pt x="206" y="561"/>
                  </a:lnTo>
                  <a:lnTo>
                    <a:pt x="209" y="539"/>
                  </a:lnTo>
                  <a:lnTo>
                    <a:pt x="212" y="507"/>
                  </a:lnTo>
                  <a:lnTo>
                    <a:pt x="214" y="464"/>
                  </a:lnTo>
                  <a:lnTo>
                    <a:pt x="216" y="413"/>
                  </a:lnTo>
                  <a:lnTo>
                    <a:pt x="219" y="357"/>
                  </a:lnTo>
                  <a:lnTo>
                    <a:pt x="222" y="297"/>
                  </a:lnTo>
                  <a:lnTo>
                    <a:pt x="225" y="235"/>
                  </a:lnTo>
                  <a:lnTo>
                    <a:pt x="227" y="178"/>
                  </a:lnTo>
                  <a:lnTo>
                    <a:pt x="230" y="124"/>
                  </a:lnTo>
                  <a:lnTo>
                    <a:pt x="233" y="79"/>
                  </a:lnTo>
                  <a:lnTo>
                    <a:pt x="236" y="42"/>
                  </a:lnTo>
                  <a:lnTo>
                    <a:pt x="238" y="18"/>
                  </a:lnTo>
                  <a:lnTo>
                    <a:pt x="240" y="5"/>
                  </a:lnTo>
                  <a:lnTo>
                    <a:pt x="243" y="5"/>
                  </a:lnTo>
                  <a:lnTo>
                    <a:pt x="246" y="19"/>
                  </a:lnTo>
                  <a:lnTo>
                    <a:pt x="249" y="45"/>
                  </a:lnTo>
                  <a:lnTo>
                    <a:pt x="251" y="82"/>
                  </a:lnTo>
                  <a:lnTo>
                    <a:pt x="253" y="128"/>
                  </a:lnTo>
                  <a:lnTo>
                    <a:pt x="257" y="182"/>
                  </a:lnTo>
                  <a:lnTo>
                    <a:pt x="259" y="240"/>
                  </a:lnTo>
                  <a:lnTo>
                    <a:pt x="262" y="300"/>
                  </a:lnTo>
                  <a:lnTo>
                    <a:pt x="264" y="360"/>
                  </a:lnTo>
                  <a:lnTo>
                    <a:pt x="266" y="418"/>
                  </a:lnTo>
                  <a:lnTo>
                    <a:pt x="270" y="469"/>
                  </a:lnTo>
                  <a:lnTo>
                    <a:pt x="272" y="511"/>
                  </a:lnTo>
                  <a:lnTo>
                    <a:pt x="275" y="543"/>
                  </a:lnTo>
                  <a:lnTo>
                    <a:pt x="277" y="563"/>
                  </a:lnTo>
                  <a:lnTo>
                    <a:pt x="281" y="571"/>
                  </a:lnTo>
                  <a:lnTo>
                    <a:pt x="283" y="566"/>
                  </a:lnTo>
                  <a:lnTo>
                    <a:pt x="286" y="548"/>
                  </a:lnTo>
                  <a:lnTo>
                    <a:pt x="288" y="517"/>
                  </a:lnTo>
                  <a:lnTo>
                    <a:pt x="290" y="477"/>
                  </a:lnTo>
                  <a:lnTo>
                    <a:pt x="294" y="427"/>
                  </a:lnTo>
                  <a:lnTo>
                    <a:pt x="296" y="371"/>
                  </a:lnTo>
                  <a:lnTo>
                    <a:pt x="299" y="311"/>
                  </a:lnTo>
                  <a:lnTo>
                    <a:pt x="301" y="249"/>
                  </a:lnTo>
                  <a:lnTo>
                    <a:pt x="305" y="189"/>
                  </a:lnTo>
                  <a:lnTo>
                    <a:pt x="307" y="134"/>
                  </a:lnTo>
                  <a:lnTo>
                    <a:pt x="309" y="87"/>
                  </a:lnTo>
                  <a:lnTo>
                    <a:pt x="312" y="48"/>
                  </a:lnTo>
                  <a:lnTo>
                    <a:pt x="314" y="21"/>
                  </a:lnTo>
                  <a:lnTo>
                    <a:pt x="318" y="5"/>
                  </a:lnTo>
                  <a:lnTo>
                    <a:pt x="320" y="3"/>
                  </a:lnTo>
                  <a:lnTo>
                    <a:pt x="322" y="14"/>
                  </a:lnTo>
                  <a:lnTo>
                    <a:pt x="325" y="39"/>
                  </a:lnTo>
                  <a:lnTo>
                    <a:pt x="328" y="74"/>
                  </a:lnTo>
                  <a:lnTo>
                    <a:pt x="331" y="120"/>
                  </a:lnTo>
                  <a:lnTo>
                    <a:pt x="333" y="173"/>
                  </a:lnTo>
                  <a:lnTo>
                    <a:pt x="335" y="231"/>
                  </a:lnTo>
                  <a:lnTo>
                    <a:pt x="338" y="293"/>
                  </a:lnTo>
                  <a:lnTo>
                    <a:pt x="341" y="354"/>
                  </a:lnTo>
                  <a:lnTo>
                    <a:pt x="344" y="413"/>
                  </a:lnTo>
                  <a:lnTo>
                    <a:pt x="346" y="465"/>
                  </a:lnTo>
                  <a:lnTo>
                    <a:pt x="349" y="508"/>
                  </a:lnTo>
                  <a:lnTo>
                    <a:pt x="352" y="543"/>
                  </a:lnTo>
                  <a:lnTo>
                    <a:pt x="355" y="565"/>
                  </a:lnTo>
                  <a:lnTo>
                    <a:pt x="357" y="572"/>
                  </a:lnTo>
                  <a:lnTo>
                    <a:pt x="359" y="568"/>
                  </a:lnTo>
                  <a:lnTo>
                    <a:pt x="362" y="551"/>
                  </a:lnTo>
                  <a:lnTo>
                    <a:pt x="365" y="520"/>
                  </a:lnTo>
                  <a:lnTo>
                    <a:pt x="368" y="479"/>
                  </a:lnTo>
                  <a:lnTo>
                    <a:pt x="370" y="429"/>
                  </a:lnTo>
                  <a:lnTo>
                    <a:pt x="372" y="372"/>
                  </a:lnTo>
                  <a:lnTo>
                    <a:pt x="376" y="312"/>
                  </a:lnTo>
                  <a:lnTo>
                    <a:pt x="378" y="249"/>
                  </a:lnTo>
                  <a:lnTo>
                    <a:pt x="381" y="189"/>
                  </a:lnTo>
                  <a:lnTo>
                    <a:pt x="383" y="133"/>
                  </a:lnTo>
                  <a:lnTo>
                    <a:pt x="385" y="85"/>
                  </a:lnTo>
                  <a:lnTo>
                    <a:pt x="389" y="46"/>
                  </a:lnTo>
                  <a:lnTo>
                    <a:pt x="391" y="18"/>
                  </a:lnTo>
                  <a:lnTo>
                    <a:pt x="394" y="4"/>
                  </a:lnTo>
                  <a:lnTo>
                    <a:pt x="396" y="3"/>
                  </a:lnTo>
                  <a:lnTo>
                    <a:pt x="400" y="14"/>
                  </a:lnTo>
                  <a:lnTo>
                    <a:pt x="402" y="40"/>
                  </a:lnTo>
                  <a:lnTo>
                    <a:pt x="405" y="76"/>
                  </a:lnTo>
                  <a:lnTo>
                    <a:pt x="407" y="123"/>
                  </a:lnTo>
                  <a:lnTo>
                    <a:pt x="409" y="178"/>
                  </a:lnTo>
                  <a:lnTo>
                    <a:pt x="413" y="238"/>
                  </a:lnTo>
                  <a:lnTo>
                    <a:pt x="415" y="299"/>
                  </a:lnTo>
                  <a:lnTo>
                    <a:pt x="418" y="362"/>
                  </a:lnTo>
                  <a:lnTo>
                    <a:pt x="420" y="419"/>
                  </a:lnTo>
                  <a:lnTo>
                    <a:pt x="424" y="471"/>
                  </a:lnTo>
                  <a:lnTo>
                    <a:pt x="426" y="515"/>
                  </a:lnTo>
                  <a:lnTo>
                    <a:pt x="428" y="548"/>
                  </a:lnTo>
                  <a:lnTo>
                    <a:pt x="431" y="567"/>
                  </a:lnTo>
                  <a:lnTo>
                    <a:pt x="433" y="575"/>
                  </a:lnTo>
                  <a:lnTo>
                    <a:pt x="437" y="567"/>
                  </a:lnTo>
                  <a:lnTo>
                    <a:pt x="439" y="548"/>
                  </a:lnTo>
                  <a:lnTo>
                    <a:pt x="441" y="515"/>
                  </a:lnTo>
                  <a:lnTo>
                    <a:pt x="444" y="471"/>
                  </a:lnTo>
                  <a:lnTo>
                    <a:pt x="447" y="419"/>
                  </a:lnTo>
                  <a:lnTo>
                    <a:pt x="450" y="360"/>
                  </a:lnTo>
                  <a:lnTo>
                    <a:pt x="452" y="299"/>
                  </a:lnTo>
                  <a:lnTo>
                    <a:pt x="455" y="235"/>
                  </a:lnTo>
                  <a:lnTo>
                    <a:pt x="457" y="175"/>
                  </a:lnTo>
                  <a:lnTo>
                    <a:pt x="460" y="120"/>
                  </a:lnTo>
                  <a:lnTo>
                    <a:pt x="463" y="73"/>
                  </a:lnTo>
                  <a:lnTo>
                    <a:pt x="465" y="37"/>
                  </a:lnTo>
                  <a:lnTo>
                    <a:pt x="468" y="12"/>
                  </a:lnTo>
                  <a:lnTo>
                    <a:pt x="471" y="0"/>
                  </a:lnTo>
                  <a:lnTo>
                    <a:pt x="474" y="3"/>
                  </a:lnTo>
                  <a:lnTo>
                    <a:pt x="476" y="18"/>
                  </a:lnTo>
                  <a:lnTo>
                    <a:pt x="478" y="48"/>
                  </a:lnTo>
                  <a:lnTo>
                    <a:pt x="481" y="88"/>
                  </a:lnTo>
                  <a:lnTo>
                    <a:pt x="484" y="138"/>
                  </a:lnTo>
                  <a:lnTo>
                    <a:pt x="487" y="196"/>
                  </a:lnTo>
                  <a:lnTo>
                    <a:pt x="489" y="257"/>
                  </a:lnTo>
                  <a:lnTo>
                    <a:pt x="491" y="320"/>
                  </a:lnTo>
                  <a:lnTo>
                    <a:pt x="495" y="382"/>
                  </a:lnTo>
                  <a:lnTo>
                    <a:pt x="497" y="440"/>
                  </a:lnTo>
                  <a:lnTo>
                    <a:pt x="500" y="489"/>
                  </a:lnTo>
                  <a:lnTo>
                    <a:pt x="502" y="529"/>
                  </a:lnTo>
                  <a:lnTo>
                    <a:pt x="505" y="558"/>
                  </a:lnTo>
                  <a:lnTo>
                    <a:pt x="508" y="574"/>
                  </a:lnTo>
                  <a:lnTo>
                    <a:pt x="510" y="575"/>
                  </a:lnTo>
                  <a:lnTo>
                    <a:pt x="513" y="563"/>
                  </a:lnTo>
                  <a:lnTo>
                    <a:pt x="515" y="538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27"/>
            <p:cNvSpPr>
              <a:spLocks/>
            </p:cNvSpPr>
            <p:nvPr/>
          </p:nvSpPr>
          <p:spPr bwMode="auto">
            <a:xfrm>
              <a:off x="3942940" y="2871788"/>
              <a:ext cx="489727" cy="315913"/>
            </a:xfrm>
            <a:custGeom>
              <a:avLst/>
              <a:gdLst>
                <a:gd name="T0" fmla="*/ 9 w 517"/>
                <a:gd name="T1" fmla="*/ 407 h 597"/>
                <a:gd name="T2" fmla="*/ 19 w 517"/>
                <a:gd name="T3" fmla="*/ 161 h 597"/>
                <a:gd name="T4" fmla="*/ 30 w 517"/>
                <a:gd name="T5" fmla="*/ 14 h 597"/>
                <a:gd name="T6" fmla="*/ 41 w 517"/>
                <a:gd name="T7" fmla="*/ 76 h 597"/>
                <a:gd name="T8" fmla="*/ 51 w 517"/>
                <a:gd name="T9" fmla="*/ 302 h 597"/>
                <a:gd name="T10" fmla="*/ 62 w 517"/>
                <a:gd name="T11" fmla="*/ 526 h 597"/>
                <a:gd name="T12" fmla="*/ 72 w 517"/>
                <a:gd name="T13" fmla="*/ 582 h 597"/>
                <a:gd name="T14" fmla="*/ 82 w 517"/>
                <a:gd name="T15" fmla="*/ 429 h 597"/>
                <a:gd name="T16" fmla="*/ 93 w 517"/>
                <a:gd name="T17" fmla="*/ 179 h 597"/>
                <a:gd name="T18" fmla="*/ 104 w 517"/>
                <a:gd name="T19" fmla="*/ 16 h 597"/>
                <a:gd name="T20" fmla="*/ 114 w 517"/>
                <a:gd name="T21" fmla="*/ 65 h 597"/>
                <a:gd name="T22" fmla="*/ 125 w 517"/>
                <a:gd name="T23" fmla="*/ 287 h 597"/>
                <a:gd name="T24" fmla="*/ 136 w 517"/>
                <a:gd name="T25" fmla="*/ 518 h 597"/>
                <a:gd name="T26" fmla="*/ 147 w 517"/>
                <a:gd name="T27" fmla="*/ 586 h 597"/>
                <a:gd name="T28" fmla="*/ 157 w 517"/>
                <a:gd name="T29" fmla="*/ 436 h 597"/>
                <a:gd name="T30" fmla="*/ 167 w 517"/>
                <a:gd name="T31" fmla="*/ 184 h 597"/>
                <a:gd name="T32" fmla="*/ 178 w 517"/>
                <a:gd name="T33" fmla="*/ 16 h 597"/>
                <a:gd name="T34" fmla="*/ 188 w 517"/>
                <a:gd name="T35" fmla="*/ 62 h 597"/>
                <a:gd name="T36" fmla="*/ 199 w 517"/>
                <a:gd name="T37" fmla="*/ 287 h 597"/>
                <a:gd name="T38" fmla="*/ 210 w 517"/>
                <a:gd name="T39" fmla="*/ 521 h 597"/>
                <a:gd name="T40" fmla="*/ 220 w 517"/>
                <a:gd name="T41" fmla="*/ 586 h 597"/>
                <a:gd name="T42" fmla="*/ 231 w 517"/>
                <a:gd name="T43" fmla="*/ 431 h 597"/>
                <a:gd name="T44" fmla="*/ 242 w 517"/>
                <a:gd name="T45" fmla="*/ 175 h 597"/>
                <a:gd name="T46" fmla="*/ 253 w 517"/>
                <a:gd name="T47" fmla="*/ 13 h 597"/>
                <a:gd name="T48" fmla="*/ 262 w 517"/>
                <a:gd name="T49" fmla="*/ 69 h 597"/>
                <a:gd name="T50" fmla="*/ 273 w 517"/>
                <a:gd name="T51" fmla="*/ 302 h 597"/>
                <a:gd name="T52" fmla="*/ 284 w 517"/>
                <a:gd name="T53" fmla="*/ 534 h 597"/>
                <a:gd name="T54" fmla="*/ 294 w 517"/>
                <a:gd name="T55" fmla="*/ 583 h 597"/>
                <a:gd name="T56" fmla="*/ 305 w 517"/>
                <a:gd name="T57" fmla="*/ 413 h 597"/>
                <a:gd name="T58" fmla="*/ 316 w 517"/>
                <a:gd name="T59" fmla="*/ 153 h 597"/>
                <a:gd name="T60" fmla="*/ 326 w 517"/>
                <a:gd name="T61" fmla="*/ 6 h 597"/>
                <a:gd name="T62" fmla="*/ 337 w 517"/>
                <a:gd name="T63" fmla="*/ 87 h 597"/>
                <a:gd name="T64" fmla="*/ 348 w 517"/>
                <a:gd name="T65" fmla="*/ 333 h 597"/>
                <a:gd name="T66" fmla="*/ 357 w 517"/>
                <a:gd name="T67" fmla="*/ 553 h 597"/>
                <a:gd name="T68" fmla="*/ 368 w 517"/>
                <a:gd name="T69" fmla="*/ 573 h 597"/>
                <a:gd name="T70" fmla="*/ 379 w 517"/>
                <a:gd name="T71" fmla="*/ 378 h 597"/>
                <a:gd name="T72" fmla="*/ 389 w 517"/>
                <a:gd name="T73" fmla="*/ 119 h 597"/>
                <a:gd name="T74" fmla="*/ 400 w 517"/>
                <a:gd name="T75" fmla="*/ 1 h 597"/>
                <a:gd name="T76" fmla="*/ 411 w 517"/>
                <a:gd name="T77" fmla="*/ 119 h 597"/>
                <a:gd name="T78" fmla="*/ 422 w 517"/>
                <a:gd name="T79" fmla="*/ 379 h 597"/>
                <a:gd name="T80" fmla="*/ 432 w 517"/>
                <a:gd name="T81" fmla="*/ 576 h 597"/>
                <a:gd name="T82" fmla="*/ 443 w 517"/>
                <a:gd name="T83" fmla="*/ 551 h 597"/>
                <a:gd name="T84" fmla="*/ 453 w 517"/>
                <a:gd name="T85" fmla="*/ 324 h 597"/>
                <a:gd name="T86" fmla="*/ 463 w 517"/>
                <a:gd name="T87" fmla="*/ 76 h 597"/>
                <a:gd name="T88" fmla="*/ 474 w 517"/>
                <a:gd name="T89" fmla="*/ 6 h 597"/>
                <a:gd name="T90" fmla="*/ 485 w 517"/>
                <a:gd name="T91" fmla="*/ 171 h 597"/>
                <a:gd name="T92" fmla="*/ 495 w 517"/>
                <a:gd name="T93" fmla="*/ 440 h 597"/>
                <a:gd name="T94" fmla="*/ 506 w 517"/>
                <a:gd name="T95" fmla="*/ 595 h 597"/>
                <a:gd name="T96" fmla="*/ 517 w 517"/>
                <a:gd name="T97" fmla="*/ 509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597">
                  <a:moveTo>
                    <a:pt x="0" y="549"/>
                  </a:moveTo>
                  <a:lnTo>
                    <a:pt x="4" y="511"/>
                  </a:lnTo>
                  <a:lnTo>
                    <a:pt x="6" y="463"/>
                  </a:lnTo>
                  <a:lnTo>
                    <a:pt x="9" y="407"/>
                  </a:lnTo>
                  <a:lnTo>
                    <a:pt x="11" y="346"/>
                  </a:lnTo>
                  <a:lnTo>
                    <a:pt x="15" y="282"/>
                  </a:lnTo>
                  <a:lnTo>
                    <a:pt x="17" y="219"/>
                  </a:lnTo>
                  <a:lnTo>
                    <a:pt x="19" y="161"/>
                  </a:lnTo>
                  <a:lnTo>
                    <a:pt x="22" y="108"/>
                  </a:lnTo>
                  <a:lnTo>
                    <a:pt x="24" y="65"/>
                  </a:lnTo>
                  <a:lnTo>
                    <a:pt x="28" y="33"/>
                  </a:lnTo>
                  <a:lnTo>
                    <a:pt x="30" y="14"/>
                  </a:lnTo>
                  <a:lnTo>
                    <a:pt x="32" y="10"/>
                  </a:lnTo>
                  <a:lnTo>
                    <a:pt x="35" y="19"/>
                  </a:lnTo>
                  <a:lnTo>
                    <a:pt x="38" y="42"/>
                  </a:lnTo>
                  <a:lnTo>
                    <a:pt x="41" y="76"/>
                  </a:lnTo>
                  <a:lnTo>
                    <a:pt x="43" y="124"/>
                  </a:lnTo>
                  <a:lnTo>
                    <a:pt x="45" y="177"/>
                  </a:lnTo>
                  <a:lnTo>
                    <a:pt x="48" y="239"/>
                  </a:lnTo>
                  <a:lnTo>
                    <a:pt x="51" y="302"/>
                  </a:lnTo>
                  <a:lnTo>
                    <a:pt x="54" y="366"/>
                  </a:lnTo>
                  <a:lnTo>
                    <a:pt x="56" y="426"/>
                  </a:lnTo>
                  <a:lnTo>
                    <a:pt x="59" y="480"/>
                  </a:lnTo>
                  <a:lnTo>
                    <a:pt x="62" y="526"/>
                  </a:lnTo>
                  <a:lnTo>
                    <a:pt x="65" y="560"/>
                  </a:lnTo>
                  <a:lnTo>
                    <a:pt x="67" y="581"/>
                  </a:lnTo>
                  <a:lnTo>
                    <a:pt x="69" y="588"/>
                  </a:lnTo>
                  <a:lnTo>
                    <a:pt x="72" y="582"/>
                  </a:lnTo>
                  <a:lnTo>
                    <a:pt x="75" y="560"/>
                  </a:lnTo>
                  <a:lnTo>
                    <a:pt x="78" y="527"/>
                  </a:lnTo>
                  <a:lnTo>
                    <a:pt x="80" y="482"/>
                  </a:lnTo>
                  <a:lnTo>
                    <a:pt x="82" y="429"/>
                  </a:lnTo>
                  <a:lnTo>
                    <a:pt x="86" y="368"/>
                  </a:lnTo>
                  <a:lnTo>
                    <a:pt x="88" y="304"/>
                  </a:lnTo>
                  <a:lnTo>
                    <a:pt x="91" y="240"/>
                  </a:lnTo>
                  <a:lnTo>
                    <a:pt x="93" y="179"/>
                  </a:lnTo>
                  <a:lnTo>
                    <a:pt x="95" y="122"/>
                  </a:lnTo>
                  <a:lnTo>
                    <a:pt x="99" y="76"/>
                  </a:lnTo>
                  <a:lnTo>
                    <a:pt x="101" y="41"/>
                  </a:lnTo>
                  <a:lnTo>
                    <a:pt x="104" y="16"/>
                  </a:lnTo>
                  <a:lnTo>
                    <a:pt x="106" y="7"/>
                  </a:lnTo>
                  <a:lnTo>
                    <a:pt x="110" y="13"/>
                  </a:lnTo>
                  <a:lnTo>
                    <a:pt x="112" y="33"/>
                  </a:lnTo>
                  <a:lnTo>
                    <a:pt x="114" y="65"/>
                  </a:lnTo>
                  <a:lnTo>
                    <a:pt x="117" y="110"/>
                  </a:lnTo>
                  <a:lnTo>
                    <a:pt x="119" y="163"/>
                  </a:lnTo>
                  <a:lnTo>
                    <a:pt x="123" y="223"/>
                  </a:lnTo>
                  <a:lnTo>
                    <a:pt x="125" y="287"/>
                  </a:lnTo>
                  <a:lnTo>
                    <a:pt x="128" y="352"/>
                  </a:lnTo>
                  <a:lnTo>
                    <a:pt x="130" y="415"/>
                  </a:lnTo>
                  <a:lnTo>
                    <a:pt x="134" y="471"/>
                  </a:lnTo>
                  <a:lnTo>
                    <a:pt x="136" y="518"/>
                  </a:lnTo>
                  <a:lnTo>
                    <a:pt x="138" y="555"/>
                  </a:lnTo>
                  <a:lnTo>
                    <a:pt x="141" y="579"/>
                  </a:lnTo>
                  <a:lnTo>
                    <a:pt x="143" y="590"/>
                  </a:lnTo>
                  <a:lnTo>
                    <a:pt x="147" y="586"/>
                  </a:lnTo>
                  <a:lnTo>
                    <a:pt x="149" y="567"/>
                  </a:lnTo>
                  <a:lnTo>
                    <a:pt x="151" y="535"/>
                  </a:lnTo>
                  <a:lnTo>
                    <a:pt x="154" y="490"/>
                  </a:lnTo>
                  <a:lnTo>
                    <a:pt x="157" y="436"/>
                  </a:lnTo>
                  <a:lnTo>
                    <a:pt x="160" y="376"/>
                  </a:lnTo>
                  <a:lnTo>
                    <a:pt x="162" y="311"/>
                  </a:lnTo>
                  <a:lnTo>
                    <a:pt x="164" y="246"/>
                  </a:lnTo>
                  <a:lnTo>
                    <a:pt x="167" y="184"/>
                  </a:lnTo>
                  <a:lnTo>
                    <a:pt x="170" y="126"/>
                  </a:lnTo>
                  <a:lnTo>
                    <a:pt x="173" y="79"/>
                  </a:lnTo>
                  <a:lnTo>
                    <a:pt x="175" y="41"/>
                  </a:lnTo>
                  <a:lnTo>
                    <a:pt x="178" y="16"/>
                  </a:lnTo>
                  <a:lnTo>
                    <a:pt x="181" y="6"/>
                  </a:lnTo>
                  <a:lnTo>
                    <a:pt x="184" y="11"/>
                  </a:lnTo>
                  <a:lnTo>
                    <a:pt x="186" y="30"/>
                  </a:lnTo>
                  <a:lnTo>
                    <a:pt x="188" y="62"/>
                  </a:lnTo>
                  <a:lnTo>
                    <a:pt x="191" y="107"/>
                  </a:lnTo>
                  <a:lnTo>
                    <a:pt x="194" y="161"/>
                  </a:lnTo>
                  <a:lnTo>
                    <a:pt x="197" y="222"/>
                  </a:lnTo>
                  <a:lnTo>
                    <a:pt x="199" y="287"/>
                  </a:lnTo>
                  <a:lnTo>
                    <a:pt x="201" y="353"/>
                  </a:lnTo>
                  <a:lnTo>
                    <a:pt x="205" y="416"/>
                  </a:lnTo>
                  <a:lnTo>
                    <a:pt x="207" y="473"/>
                  </a:lnTo>
                  <a:lnTo>
                    <a:pt x="210" y="521"/>
                  </a:lnTo>
                  <a:lnTo>
                    <a:pt x="212" y="558"/>
                  </a:lnTo>
                  <a:lnTo>
                    <a:pt x="214" y="582"/>
                  </a:lnTo>
                  <a:lnTo>
                    <a:pt x="218" y="591"/>
                  </a:lnTo>
                  <a:lnTo>
                    <a:pt x="220" y="586"/>
                  </a:lnTo>
                  <a:lnTo>
                    <a:pt x="223" y="567"/>
                  </a:lnTo>
                  <a:lnTo>
                    <a:pt x="225" y="532"/>
                  </a:lnTo>
                  <a:lnTo>
                    <a:pt x="229" y="488"/>
                  </a:lnTo>
                  <a:lnTo>
                    <a:pt x="231" y="431"/>
                  </a:lnTo>
                  <a:lnTo>
                    <a:pt x="234" y="370"/>
                  </a:lnTo>
                  <a:lnTo>
                    <a:pt x="236" y="304"/>
                  </a:lnTo>
                  <a:lnTo>
                    <a:pt x="238" y="239"/>
                  </a:lnTo>
                  <a:lnTo>
                    <a:pt x="242" y="175"/>
                  </a:lnTo>
                  <a:lnTo>
                    <a:pt x="244" y="119"/>
                  </a:lnTo>
                  <a:lnTo>
                    <a:pt x="247" y="71"/>
                  </a:lnTo>
                  <a:lnTo>
                    <a:pt x="249" y="36"/>
                  </a:lnTo>
                  <a:lnTo>
                    <a:pt x="253" y="13"/>
                  </a:lnTo>
                  <a:lnTo>
                    <a:pt x="255" y="5"/>
                  </a:lnTo>
                  <a:lnTo>
                    <a:pt x="257" y="11"/>
                  </a:lnTo>
                  <a:lnTo>
                    <a:pt x="260" y="33"/>
                  </a:lnTo>
                  <a:lnTo>
                    <a:pt x="262" y="69"/>
                  </a:lnTo>
                  <a:lnTo>
                    <a:pt x="266" y="116"/>
                  </a:lnTo>
                  <a:lnTo>
                    <a:pt x="268" y="172"/>
                  </a:lnTo>
                  <a:lnTo>
                    <a:pt x="270" y="236"/>
                  </a:lnTo>
                  <a:lnTo>
                    <a:pt x="273" y="302"/>
                  </a:lnTo>
                  <a:lnTo>
                    <a:pt x="276" y="369"/>
                  </a:lnTo>
                  <a:lnTo>
                    <a:pt x="279" y="431"/>
                  </a:lnTo>
                  <a:lnTo>
                    <a:pt x="281" y="488"/>
                  </a:lnTo>
                  <a:lnTo>
                    <a:pt x="284" y="534"/>
                  </a:lnTo>
                  <a:lnTo>
                    <a:pt x="286" y="567"/>
                  </a:lnTo>
                  <a:lnTo>
                    <a:pt x="289" y="587"/>
                  </a:lnTo>
                  <a:lnTo>
                    <a:pt x="292" y="594"/>
                  </a:lnTo>
                  <a:lnTo>
                    <a:pt x="294" y="583"/>
                  </a:lnTo>
                  <a:lnTo>
                    <a:pt x="297" y="559"/>
                  </a:lnTo>
                  <a:lnTo>
                    <a:pt x="300" y="521"/>
                  </a:lnTo>
                  <a:lnTo>
                    <a:pt x="303" y="471"/>
                  </a:lnTo>
                  <a:lnTo>
                    <a:pt x="305" y="413"/>
                  </a:lnTo>
                  <a:lnTo>
                    <a:pt x="307" y="348"/>
                  </a:lnTo>
                  <a:lnTo>
                    <a:pt x="310" y="282"/>
                  </a:lnTo>
                  <a:lnTo>
                    <a:pt x="313" y="216"/>
                  </a:lnTo>
                  <a:lnTo>
                    <a:pt x="316" y="153"/>
                  </a:lnTo>
                  <a:lnTo>
                    <a:pt x="318" y="99"/>
                  </a:lnTo>
                  <a:lnTo>
                    <a:pt x="320" y="55"/>
                  </a:lnTo>
                  <a:lnTo>
                    <a:pt x="324" y="23"/>
                  </a:lnTo>
                  <a:lnTo>
                    <a:pt x="326" y="6"/>
                  </a:lnTo>
                  <a:lnTo>
                    <a:pt x="329" y="4"/>
                  </a:lnTo>
                  <a:lnTo>
                    <a:pt x="331" y="18"/>
                  </a:lnTo>
                  <a:lnTo>
                    <a:pt x="334" y="46"/>
                  </a:lnTo>
                  <a:lnTo>
                    <a:pt x="337" y="87"/>
                  </a:lnTo>
                  <a:lnTo>
                    <a:pt x="339" y="139"/>
                  </a:lnTo>
                  <a:lnTo>
                    <a:pt x="342" y="199"/>
                  </a:lnTo>
                  <a:lnTo>
                    <a:pt x="344" y="265"/>
                  </a:lnTo>
                  <a:lnTo>
                    <a:pt x="348" y="333"/>
                  </a:lnTo>
                  <a:lnTo>
                    <a:pt x="350" y="399"/>
                  </a:lnTo>
                  <a:lnTo>
                    <a:pt x="353" y="459"/>
                  </a:lnTo>
                  <a:lnTo>
                    <a:pt x="355" y="512"/>
                  </a:lnTo>
                  <a:lnTo>
                    <a:pt x="357" y="553"/>
                  </a:lnTo>
                  <a:lnTo>
                    <a:pt x="361" y="581"/>
                  </a:lnTo>
                  <a:lnTo>
                    <a:pt x="363" y="594"/>
                  </a:lnTo>
                  <a:lnTo>
                    <a:pt x="366" y="591"/>
                  </a:lnTo>
                  <a:lnTo>
                    <a:pt x="368" y="573"/>
                  </a:lnTo>
                  <a:lnTo>
                    <a:pt x="372" y="541"/>
                  </a:lnTo>
                  <a:lnTo>
                    <a:pt x="374" y="496"/>
                  </a:lnTo>
                  <a:lnTo>
                    <a:pt x="376" y="440"/>
                  </a:lnTo>
                  <a:lnTo>
                    <a:pt x="379" y="378"/>
                  </a:lnTo>
                  <a:lnTo>
                    <a:pt x="381" y="310"/>
                  </a:lnTo>
                  <a:lnTo>
                    <a:pt x="385" y="242"/>
                  </a:lnTo>
                  <a:lnTo>
                    <a:pt x="387" y="177"/>
                  </a:lnTo>
                  <a:lnTo>
                    <a:pt x="389" y="119"/>
                  </a:lnTo>
                  <a:lnTo>
                    <a:pt x="392" y="70"/>
                  </a:lnTo>
                  <a:lnTo>
                    <a:pt x="395" y="33"/>
                  </a:lnTo>
                  <a:lnTo>
                    <a:pt x="398" y="9"/>
                  </a:lnTo>
                  <a:lnTo>
                    <a:pt x="400" y="1"/>
                  </a:lnTo>
                  <a:lnTo>
                    <a:pt x="403" y="9"/>
                  </a:lnTo>
                  <a:lnTo>
                    <a:pt x="405" y="32"/>
                  </a:lnTo>
                  <a:lnTo>
                    <a:pt x="408" y="70"/>
                  </a:lnTo>
                  <a:lnTo>
                    <a:pt x="411" y="119"/>
                  </a:lnTo>
                  <a:lnTo>
                    <a:pt x="413" y="179"/>
                  </a:lnTo>
                  <a:lnTo>
                    <a:pt x="416" y="244"/>
                  </a:lnTo>
                  <a:lnTo>
                    <a:pt x="419" y="311"/>
                  </a:lnTo>
                  <a:lnTo>
                    <a:pt x="422" y="379"/>
                  </a:lnTo>
                  <a:lnTo>
                    <a:pt x="424" y="443"/>
                  </a:lnTo>
                  <a:lnTo>
                    <a:pt x="426" y="499"/>
                  </a:lnTo>
                  <a:lnTo>
                    <a:pt x="429" y="544"/>
                  </a:lnTo>
                  <a:lnTo>
                    <a:pt x="432" y="576"/>
                  </a:lnTo>
                  <a:lnTo>
                    <a:pt x="435" y="594"/>
                  </a:lnTo>
                  <a:lnTo>
                    <a:pt x="437" y="595"/>
                  </a:lnTo>
                  <a:lnTo>
                    <a:pt x="439" y="581"/>
                  </a:lnTo>
                  <a:lnTo>
                    <a:pt x="443" y="551"/>
                  </a:lnTo>
                  <a:lnTo>
                    <a:pt x="445" y="509"/>
                  </a:lnTo>
                  <a:lnTo>
                    <a:pt x="448" y="454"/>
                  </a:lnTo>
                  <a:lnTo>
                    <a:pt x="450" y="392"/>
                  </a:lnTo>
                  <a:lnTo>
                    <a:pt x="453" y="324"/>
                  </a:lnTo>
                  <a:lnTo>
                    <a:pt x="456" y="255"/>
                  </a:lnTo>
                  <a:lnTo>
                    <a:pt x="458" y="189"/>
                  </a:lnTo>
                  <a:lnTo>
                    <a:pt x="461" y="127"/>
                  </a:lnTo>
                  <a:lnTo>
                    <a:pt x="463" y="76"/>
                  </a:lnTo>
                  <a:lnTo>
                    <a:pt x="467" y="36"/>
                  </a:lnTo>
                  <a:lnTo>
                    <a:pt x="469" y="10"/>
                  </a:lnTo>
                  <a:lnTo>
                    <a:pt x="472" y="0"/>
                  </a:lnTo>
                  <a:lnTo>
                    <a:pt x="474" y="6"/>
                  </a:lnTo>
                  <a:lnTo>
                    <a:pt x="476" y="27"/>
                  </a:lnTo>
                  <a:lnTo>
                    <a:pt x="480" y="64"/>
                  </a:lnTo>
                  <a:lnTo>
                    <a:pt x="482" y="112"/>
                  </a:lnTo>
                  <a:lnTo>
                    <a:pt x="485" y="171"/>
                  </a:lnTo>
                  <a:lnTo>
                    <a:pt x="487" y="237"/>
                  </a:lnTo>
                  <a:lnTo>
                    <a:pt x="491" y="306"/>
                  </a:lnTo>
                  <a:lnTo>
                    <a:pt x="493" y="375"/>
                  </a:lnTo>
                  <a:lnTo>
                    <a:pt x="495" y="440"/>
                  </a:lnTo>
                  <a:lnTo>
                    <a:pt x="498" y="498"/>
                  </a:lnTo>
                  <a:lnTo>
                    <a:pt x="500" y="544"/>
                  </a:lnTo>
                  <a:lnTo>
                    <a:pt x="504" y="577"/>
                  </a:lnTo>
                  <a:lnTo>
                    <a:pt x="506" y="595"/>
                  </a:lnTo>
                  <a:lnTo>
                    <a:pt x="508" y="597"/>
                  </a:lnTo>
                  <a:lnTo>
                    <a:pt x="511" y="583"/>
                  </a:lnTo>
                  <a:lnTo>
                    <a:pt x="514" y="554"/>
                  </a:lnTo>
                  <a:lnTo>
                    <a:pt x="517" y="509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28"/>
            <p:cNvSpPr>
              <a:spLocks/>
            </p:cNvSpPr>
            <p:nvPr/>
          </p:nvSpPr>
          <p:spPr bwMode="auto">
            <a:xfrm>
              <a:off x="4432667" y="2865438"/>
              <a:ext cx="489727" cy="330200"/>
            </a:xfrm>
            <a:custGeom>
              <a:avLst/>
              <a:gdLst>
                <a:gd name="T0" fmla="*/ 7 w 515"/>
                <a:gd name="T1" fmla="*/ 337 h 625"/>
                <a:gd name="T2" fmla="*/ 18 w 515"/>
                <a:gd name="T3" fmla="*/ 85 h 625"/>
                <a:gd name="T4" fmla="*/ 28 w 515"/>
                <a:gd name="T5" fmla="*/ 19 h 625"/>
                <a:gd name="T6" fmla="*/ 39 w 515"/>
                <a:gd name="T7" fmla="*/ 193 h 625"/>
                <a:gd name="T8" fmla="*/ 50 w 515"/>
                <a:gd name="T9" fmla="*/ 466 h 625"/>
                <a:gd name="T10" fmla="*/ 61 w 515"/>
                <a:gd name="T11" fmla="*/ 613 h 625"/>
                <a:gd name="T12" fmla="*/ 71 w 515"/>
                <a:gd name="T13" fmla="*/ 513 h 625"/>
                <a:gd name="T14" fmla="*/ 82 w 515"/>
                <a:gd name="T15" fmla="*/ 247 h 625"/>
                <a:gd name="T16" fmla="*/ 93 w 515"/>
                <a:gd name="T17" fmla="*/ 36 h 625"/>
                <a:gd name="T18" fmla="*/ 103 w 515"/>
                <a:gd name="T19" fmla="*/ 53 h 625"/>
                <a:gd name="T20" fmla="*/ 113 w 515"/>
                <a:gd name="T21" fmla="*/ 287 h 625"/>
                <a:gd name="T22" fmla="*/ 124 w 515"/>
                <a:gd name="T23" fmla="*/ 544 h 625"/>
                <a:gd name="T24" fmla="*/ 134 w 515"/>
                <a:gd name="T25" fmla="*/ 606 h 625"/>
                <a:gd name="T26" fmla="*/ 145 w 515"/>
                <a:gd name="T27" fmla="*/ 424 h 625"/>
                <a:gd name="T28" fmla="*/ 156 w 515"/>
                <a:gd name="T29" fmla="*/ 147 h 625"/>
                <a:gd name="T30" fmla="*/ 166 w 515"/>
                <a:gd name="T31" fmla="*/ 9 h 625"/>
                <a:gd name="T32" fmla="*/ 177 w 515"/>
                <a:gd name="T33" fmla="*/ 127 h 625"/>
                <a:gd name="T34" fmla="*/ 188 w 515"/>
                <a:gd name="T35" fmla="*/ 403 h 625"/>
                <a:gd name="T36" fmla="*/ 199 w 515"/>
                <a:gd name="T37" fmla="*/ 602 h 625"/>
                <a:gd name="T38" fmla="*/ 208 w 515"/>
                <a:gd name="T39" fmla="*/ 555 h 625"/>
                <a:gd name="T40" fmla="*/ 219 w 515"/>
                <a:gd name="T41" fmla="*/ 301 h 625"/>
                <a:gd name="T42" fmla="*/ 230 w 515"/>
                <a:gd name="T43" fmla="*/ 55 h 625"/>
                <a:gd name="T44" fmla="*/ 240 w 515"/>
                <a:gd name="T45" fmla="*/ 30 h 625"/>
                <a:gd name="T46" fmla="*/ 251 w 515"/>
                <a:gd name="T47" fmla="*/ 249 h 625"/>
                <a:gd name="T48" fmla="*/ 262 w 515"/>
                <a:gd name="T49" fmla="*/ 522 h 625"/>
                <a:gd name="T50" fmla="*/ 272 w 515"/>
                <a:gd name="T51" fmla="*/ 616 h 625"/>
                <a:gd name="T52" fmla="*/ 283 w 515"/>
                <a:gd name="T53" fmla="*/ 447 h 625"/>
                <a:gd name="T54" fmla="*/ 294 w 515"/>
                <a:gd name="T55" fmla="*/ 159 h 625"/>
                <a:gd name="T56" fmla="*/ 303 w 515"/>
                <a:gd name="T57" fmla="*/ 6 h 625"/>
                <a:gd name="T58" fmla="*/ 314 w 515"/>
                <a:gd name="T59" fmla="*/ 120 h 625"/>
                <a:gd name="T60" fmla="*/ 325 w 515"/>
                <a:gd name="T61" fmla="*/ 403 h 625"/>
                <a:gd name="T62" fmla="*/ 335 w 515"/>
                <a:gd name="T63" fmla="*/ 608 h 625"/>
                <a:gd name="T64" fmla="*/ 346 w 515"/>
                <a:gd name="T65" fmla="*/ 553 h 625"/>
                <a:gd name="T66" fmla="*/ 357 w 515"/>
                <a:gd name="T67" fmla="*/ 286 h 625"/>
                <a:gd name="T68" fmla="*/ 368 w 515"/>
                <a:gd name="T69" fmla="*/ 42 h 625"/>
                <a:gd name="T70" fmla="*/ 378 w 515"/>
                <a:gd name="T71" fmla="*/ 38 h 625"/>
                <a:gd name="T72" fmla="*/ 389 w 515"/>
                <a:gd name="T73" fmla="*/ 279 h 625"/>
                <a:gd name="T74" fmla="*/ 399 w 515"/>
                <a:gd name="T75" fmla="*/ 551 h 625"/>
                <a:gd name="T76" fmla="*/ 409 w 515"/>
                <a:gd name="T77" fmla="*/ 610 h 625"/>
                <a:gd name="T78" fmla="*/ 420 w 515"/>
                <a:gd name="T79" fmla="*/ 402 h 625"/>
                <a:gd name="T80" fmla="*/ 431 w 515"/>
                <a:gd name="T81" fmla="*/ 113 h 625"/>
                <a:gd name="T82" fmla="*/ 441 w 515"/>
                <a:gd name="T83" fmla="*/ 4 h 625"/>
                <a:gd name="T84" fmla="*/ 452 w 515"/>
                <a:gd name="T85" fmla="*/ 173 h 625"/>
                <a:gd name="T86" fmla="*/ 463 w 515"/>
                <a:gd name="T87" fmla="*/ 471 h 625"/>
                <a:gd name="T88" fmla="*/ 474 w 515"/>
                <a:gd name="T89" fmla="*/ 625 h 625"/>
                <a:gd name="T90" fmla="*/ 484 w 515"/>
                <a:gd name="T91" fmla="*/ 494 h 625"/>
                <a:gd name="T92" fmla="*/ 494 w 515"/>
                <a:gd name="T93" fmla="*/ 196 h 625"/>
                <a:gd name="T94" fmla="*/ 504 w 515"/>
                <a:gd name="T95" fmla="*/ 5 h 625"/>
                <a:gd name="T96" fmla="*/ 515 w 515"/>
                <a:gd name="T97" fmla="*/ 9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625">
                  <a:moveTo>
                    <a:pt x="0" y="523"/>
                  </a:moveTo>
                  <a:lnTo>
                    <a:pt x="2" y="468"/>
                  </a:lnTo>
                  <a:lnTo>
                    <a:pt x="5" y="406"/>
                  </a:lnTo>
                  <a:lnTo>
                    <a:pt x="7" y="337"/>
                  </a:lnTo>
                  <a:lnTo>
                    <a:pt x="11" y="267"/>
                  </a:lnTo>
                  <a:lnTo>
                    <a:pt x="13" y="199"/>
                  </a:lnTo>
                  <a:lnTo>
                    <a:pt x="15" y="138"/>
                  </a:lnTo>
                  <a:lnTo>
                    <a:pt x="18" y="85"/>
                  </a:lnTo>
                  <a:lnTo>
                    <a:pt x="21" y="46"/>
                  </a:lnTo>
                  <a:lnTo>
                    <a:pt x="24" y="21"/>
                  </a:lnTo>
                  <a:lnTo>
                    <a:pt x="26" y="13"/>
                  </a:lnTo>
                  <a:lnTo>
                    <a:pt x="28" y="19"/>
                  </a:lnTo>
                  <a:lnTo>
                    <a:pt x="32" y="43"/>
                  </a:lnTo>
                  <a:lnTo>
                    <a:pt x="34" y="81"/>
                  </a:lnTo>
                  <a:lnTo>
                    <a:pt x="37" y="133"/>
                  </a:lnTo>
                  <a:lnTo>
                    <a:pt x="39" y="193"/>
                  </a:lnTo>
                  <a:lnTo>
                    <a:pt x="41" y="260"/>
                  </a:lnTo>
                  <a:lnTo>
                    <a:pt x="45" y="330"/>
                  </a:lnTo>
                  <a:lnTo>
                    <a:pt x="47" y="401"/>
                  </a:lnTo>
                  <a:lnTo>
                    <a:pt x="50" y="466"/>
                  </a:lnTo>
                  <a:lnTo>
                    <a:pt x="52" y="522"/>
                  </a:lnTo>
                  <a:lnTo>
                    <a:pt x="56" y="567"/>
                  </a:lnTo>
                  <a:lnTo>
                    <a:pt x="58" y="597"/>
                  </a:lnTo>
                  <a:lnTo>
                    <a:pt x="61" y="613"/>
                  </a:lnTo>
                  <a:lnTo>
                    <a:pt x="63" y="611"/>
                  </a:lnTo>
                  <a:lnTo>
                    <a:pt x="65" y="593"/>
                  </a:lnTo>
                  <a:lnTo>
                    <a:pt x="69" y="560"/>
                  </a:lnTo>
                  <a:lnTo>
                    <a:pt x="71" y="513"/>
                  </a:lnTo>
                  <a:lnTo>
                    <a:pt x="74" y="454"/>
                  </a:lnTo>
                  <a:lnTo>
                    <a:pt x="76" y="388"/>
                  </a:lnTo>
                  <a:lnTo>
                    <a:pt x="80" y="318"/>
                  </a:lnTo>
                  <a:lnTo>
                    <a:pt x="82" y="247"/>
                  </a:lnTo>
                  <a:lnTo>
                    <a:pt x="84" y="180"/>
                  </a:lnTo>
                  <a:lnTo>
                    <a:pt x="87" y="120"/>
                  </a:lnTo>
                  <a:lnTo>
                    <a:pt x="89" y="71"/>
                  </a:lnTo>
                  <a:lnTo>
                    <a:pt x="93" y="36"/>
                  </a:lnTo>
                  <a:lnTo>
                    <a:pt x="95" y="15"/>
                  </a:lnTo>
                  <a:lnTo>
                    <a:pt x="97" y="11"/>
                  </a:lnTo>
                  <a:lnTo>
                    <a:pt x="100" y="24"/>
                  </a:lnTo>
                  <a:lnTo>
                    <a:pt x="103" y="53"/>
                  </a:lnTo>
                  <a:lnTo>
                    <a:pt x="106" y="97"/>
                  </a:lnTo>
                  <a:lnTo>
                    <a:pt x="108" y="152"/>
                  </a:lnTo>
                  <a:lnTo>
                    <a:pt x="111" y="217"/>
                  </a:lnTo>
                  <a:lnTo>
                    <a:pt x="113" y="287"/>
                  </a:lnTo>
                  <a:lnTo>
                    <a:pt x="116" y="359"/>
                  </a:lnTo>
                  <a:lnTo>
                    <a:pt x="119" y="427"/>
                  </a:lnTo>
                  <a:lnTo>
                    <a:pt x="121" y="490"/>
                  </a:lnTo>
                  <a:lnTo>
                    <a:pt x="124" y="544"/>
                  </a:lnTo>
                  <a:lnTo>
                    <a:pt x="127" y="583"/>
                  </a:lnTo>
                  <a:lnTo>
                    <a:pt x="130" y="608"/>
                  </a:lnTo>
                  <a:lnTo>
                    <a:pt x="132" y="615"/>
                  </a:lnTo>
                  <a:lnTo>
                    <a:pt x="134" y="606"/>
                  </a:lnTo>
                  <a:lnTo>
                    <a:pt x="137" y="581"/>
                  </a:lnTo>
                  <a:lnTo>
                    <a:pt x="140" y="541"/>
                  </a:lnTo>
                  <a:lnTo>
                    <a:pt x="143" y="487"/>
                  </a:lnTo>
                  <a:lnTo>
                    <a:pt x="145" y="424"/>
                  </a:lnTo>
                  <a:lnTo>
                    <a:pt x="147" y="353"/>
                  </a:lnTo>
                  <a:lnTo>
                    <a:pt x="151" y="282"/>
                  </a:lnTo>
                  <a:lnTo>
                    <a:pt x="153" y="212"/>
                  </a:lnTo>
                  <a:lnTo>
                    <a:pt x="156" y="147"/>
                  </a:lnTo>
                  <a:lnTo>
                    <a:pt x="158" y="92"/>
                  </a:lnTo>
                  <a:lnTo>
                    <a:pt x="161" y="48"/>
                  </a:lnTo>
                  <a:lnTo>
                    <a:pt x="164" y="20"/>
                  </a:lnTo>
                  <a:lnTo>
                    <a:pt x="166" y="9"/>
                  </a:lnTo>
                  <a:lnTo>
                    <a:pt x="169" y="15"/>
                  </a:lnTo>
                  <a:lnTo>
                    <a:pt x="171" y="37"/>
                  </a:lnTo>
                  <a:lnTo>
                    <a:pt x="175" y="75"/>
                  </a:lnTo>
                  <a:lnTo>
                    <a:pt x="177" y="127"/>
                  </a:lnTo>
                  <a:lnTo>
                    <a:pt x="180" y="190"/>
                  </a:lnTo>
                  <a:lnTo>
                    <a:pt x="182" y="259"/>
                  </a:lnTo>
                  <a:lnTo>
                    <a:pt x="184" y="332"/>
                  </a:lnTo>
                  <a:lnTo>
                    <a:pt x="188" y="403"/>
                  </a:lnTo>
                  <a:lnTo>
                    <a:pt x="190" y="470"/>
                  </a:lnTo>
                  <a:lnTo>
                    <a:pt x="193" y="527"/>
                  </a:lnTo>
                  <a:lnTo>
                    <a:pt x="195" y="573"/>
                  </a:lnTo>
                  <a:lnTo>
                    <a:pt x="199" y="602"/>
                  </a:lnTo>
                  <a:lnTo>
                    <a:pt x="201" y="616"/>
                  </a:lnTo>
                  <a:lnTo>
                    <a:pt x="203" y="613"/>
                  </a:lnTo>
                  <a:lnTo>
                    <a:pt x="206" y="592"/>
                  </a:lnTo>
                  <a:lnTo>
                    <a:pt x="208" y="555"/>
                  </a:lnTo>
                  <a:lnTo>
                    <a:pt x="212" y="505"/>
                  </a:lnTo>
                  <a:lnTo>
                    <a:pt x="214" y="443"/>
                  </a:lnTo>
                  <a:lnTo>
                    <a:pt x="216" y="374"/>
                  </a:lnTo>
                  <a:lnTo>
                    <a:pt x="219" y="301"/>
                  </a:lnTo>
                  <a:lnTo>
                    <a:pt x="222" y="228"/>
                  </a:lnTo>
                  <a:lnTo>
                    <a:pt x="225" y="161"/>
                  </a:lnTo>
                  <a:lnTo>
                    <a:pt x="227" y="102"/>
                  </a:lnTo>
                  <a:lnTo>
                    <a:pt x="230" y="55"/>
                  </a:lnTo>
                  <a:lnTo>
                    <a:pt x="232" y="23"/>
                  </a:lnTo>
                  <a:lnTo>
                    <a:pt x="235" y="7"/>
                  </a:lnTo>
                  <a:lnTo>
                    <a:pt x="238" y="10"/>
                  </a:lnTo>
                  <a:lnTo>
                    <a:pt x="240" y="30"/>
                  </a:lnTo>
                  <a:lnTo>
                    <a:pt x="243" y="66"/>
                  </a:lnTo>
                  <a:lnTo>
                    <a:pt x="246" y="117"/>
                  </a:lnTo>
                  <a:lnTo>
                    <a:pt x="249" y="179"/>
                  </a:lnTo>
                  <a:lnTo>
                    <a:pt x="251" y="249"/>
                  </a:lnTo>
                  <a:lnTo>
                    <a:pt x="253" y="322"/>
                  </a:lnTo>
                  <a:lnTo>
                    <a:pt x="256" y="394"/>
                  </a:lnTo>
                  <a:lnTo>
                    <a:pt x="259" y="463"/>
                  </a:lnTo>
                  <a:lnTo>
                    <a:pt x="262" y="522"/>
                  </a:lnTo>
                  <a:lnTo>
                    <a:pt x="264" y="570"/>
                  </a:lnTo>
                  <a:lnTo>
                    <a:pt x="266" y="602"/>
                  </a:lnTo>
                  <a:lnTo>
                    <a:pt x="270" y="618"/>
                  </a:lnTo>
                  <a:lnTo>
                    <a:pt x="272" y="616"/>
                  </a:lnTo>
                  <a:lnTo>
                    <a:pt x="275" y="596"/>
                  </a:lnTo>
                  <a:lnTo>
                    <a:pt x="277" y="559"/>
                  </a:lnTo>
                  <a:lnTo>
                    <a:pt x="280" y="509"/>
                  </a:lnTo>
                  <a:lnTo>
                    <a:pt x="283" y="447"/>
                  </a:lnTo>
                  <a:lnTo>
                    <a:pt x="285" y="376"/>
                  </a:lnTo>
                  <a:lnTo>
                    <a:pt x="288" y="302"/>
                  </a:lnTo>
                  <a:lnTo>
                    <a:pt x="290" y="228"/>
                  </a:lnTo>
                  <a:lnTo>
                    <a:pt x="294" y="159"/>
                  </a:lnTo>
                  <a:lnTo>
                    <a:pt x="296" y="101"/>
                  </a:lnTo>
                  <a:lnTo>
                    <a:pt x="299" y="53"/>
                  </a:lnTo>
                  <a:lnTo>
                    <a:pt x="301" y="20"/>
                  </a:lnTo>
                  <a:lnTo>
                    <a:pt x="303" y="6"/>
                  </a:lnTo>
                  <a:lnTo>
                    <a:pt x="307" y="9"/>
                  </a:lnTo>
                  <a:lnTo>
                    <a:pt x="309" y="30"/>
                  </a:lnTo>
                  <a:lnTo>
                    <a:pt x="312" y="67"/>
                  </a:lnTo>
                  <a:lnTo>
                    <a:pt x="314" y="120"/>
                  </a:lnTo>
                  <a:lnTo>
                    <a:pt x="318" y="184"/>
                  </a:lnTo>
                  <a:lnTo>
                    <a:pt x="320" y="254"/>
                  </a:lnTo>
                  <a:lnTo>
                    <a:pt x="322" y="329"/>
                  </a:lnTo>
                  <a:lnTo>
                    <a:pt x="325" y="403"/>
                  </a:lnTo>
                  <a:lnTo>
                    <a:pt x="327" y="471"/>
                  </a:lnTo>
                  <a:lnTo>
                    <a:pt x="331" y="531"/>
                  </a:lnTo>
                  <a:lnTo>
                    <a:pt x="333" y="577"/>
                  </a:lnTo>
                  <a:lnTo>
                    <a:pt x="335" y="608"/>
                  </a:lnTo>
                  <a:lnTo>
                    <a:pt x="338" y="620"/>
                  </a:lnTo>
                  <a:lnTo>
                    <a:pt x="341" y="615"/>
                  </a:lnTo>
                  <a:lnTo>
                    <a:pt x="344" y="592"/>
                  </a:lnTo>
                  <a:lnTo>
                    <a:pt x="346" y="553"/>
                  </a:lnTo>
                  <a:lnTo>
                    <a:pt x="349" y="499"/>
                  </a:lnTo>
                  <a:lnTo>
                    <a:pt x="351" y="434"/>
                  </a:lnTo>
                  <a:lnTo>
                    <a:pt x="355" y="361"/>
                  </a:lnTo>
                  <a:lnTo>
                    <a:pt x="357" y="286"/>
                  </a:lnTo>
                  <a:lnTo>
                    <a:pt x="359" y="212"/>
                  </a:lnTo>
                  <a:lnTo>
                    <a:pt x="362" y="144"/>
                  </a:lnTo>
                  <a:lnTo>
                    <a:pt x="365" y="85"/>
                  </a:lnTo>
                  <a:lnTo>
                    <a:pt x="368" y="42"/>
                  </a:lnTo>
                  <a:lnTo>
                    <a:pt x="370" y="14"/>
                  </a:lnTo>
                  <a:lnTo>
                    <a:pt x="372" y="2"/>
                  </a:lnTo>
                  <a:lnTo>
                    <a:pt x="375" y="11"/>
                  </a:lnTo>
                  <a:lnTo>
                    <a:pt x="378" y="38"/>
                  </a:lnTo>
                  <a:lnTo>
                    <a:pt x="381" y="80"/>
                  </a:lnTo>
                  <a:lnTo>
                    <a:pt x="383" y="138"/>
                  </a:lnTo>
                  <a:lnTo>
                    <a:pt x="385" y="205"/>
                  </a:lnTo>
                  <a:lnTo>
                    <a:pt x="389" y="279"/>
                  </a:lnTo>
                  <a:lnTo>
                    <a:pt x="391" y="355"/>
                  </a:lnTo>
                  <a:lnTo>
                    <a:pt x="394" y="429"/>
                  </a:lnTo>
                  <a:lnTo>
                    <a:pt x="396" y="495"/>
                  </a:lnTo>
                  <a:lnTo>
                    <a:pt x="399" y="551"/>
                  </a:lnTo>
                  <a:lnTo>
                    <a:pt x="402" y="592"/>
                  </a:lnTo>
                  <a:lnTo>
                    <a:pt x="405" y="616"/>
                  </a:lnTo>
                  <a:lnTo>
                    <a:pt x="407" y="623"/>
                  </a:lnTo>
                  <a:lnTo>
                    <a:pt x="409" y="610"/>
                  </a:lnTo>
                  <a:lnTo>
                    <a:pt x="413" y="579"/>
                  </a:lnTo>
                  <a:lnTo>
                    <a:pt x="415" y="532"/>
                  </a:lnTo>
                  <a:lnTo>
                    <a:pt x="418" y="472"/>
                  </a:lnTo>
                  <a:lnTo>
                    <a:pt x="420" y="402"/>
                  </a:lnTo>
                  <a:lnTo>
                    <a:pt x="422" y="327"/>
                  </a:lnTo>
                  <a:lnTo>
                    <a:pt x="426" y="250"/>
                  </a:lnTo>
                  <a:lnTo>
                    <a:pt x="428" y="177"/>
                  </a:lnTo>
                  <a:lnTo>
                    <a:pt x="431" y="113"/>
                  </a:lnTo>
                  <a:lnTo>
                    <a:pt x="433" y="60"/>
                  </a:lnTo>
                  <a:lnTo>
                    <a:pt x="437" y="23"/>
                  </a:lnTo>
                  <a:lnTo>
                    <a:pt x="439" y="4"/>
                  </a:lnTo>
                  <a:lnTo>
                    <a:pt x="441" y="4"/>
                  </a:lnTo>
                  <a:lnTo>
                    <a:pt x="444" y="21"/>
                  </a:lnTo>
                  <a:lnTo>
                    <a:pt x="446" y="57"/>
                  </a:lnTo>
                  <a:lnTo>
                    <a:pt x="450" y="110"/>
                  </a:lnTo>
                  <a:lnTo>
                    <a:pt x="452" y="173"/>
                  </a:lnTo>
                  <a:lnTo>
                    <a:pt x="455" y="246"/>
                  </a:lnTo>
                  <a:lnTo>
                    <a:pt x="457" y="323"/>
                  </a:lnTo>
                  <a:lnTo>
                    <a:pt x="460" y="399"/>
                  </a:lnTo>
                  <a:lnTo>
                    <a:pt x="463" y="471"/>
                  </a:lnTo>
                  <a:lnTo>
                    <a:pt x="465" y="532"/>
                  </a:lnTo>
                  <a:lnTo>
                    <a:pt x="468" y="579"/>
                  </a:lnTo>
                  <a:lnTo>
                    <a:pt x="470" y="611"/>
                  </a:lnTo>
                  <a:lnTo>
                    <a:pt x="474" y="625"/>
                  </a:lnTo>
                  <a:lnTo>
                    <a:pt x="476" y="619"/>
                  </a:lnTo>
                  <a:lnTo>
                    <a:pt x="478" y="593"/>
                  </a:lnTo>
                  <a:lnTo>
                    <a:pt x="481" y="551"/>
                  </a:lnTo>
                  <a:lnTo>
                    <a:pt x="484" y="494"/>
                  </a:lnTo>
                  <a:lnTo>
                    <a:pt x="487" y="426"/>
                  </a:lnTo>
                  <a:lnTo>
                    <a:pt x="489" y="350"/>
                  </a:lnTo>
                  <a:lnTo>
                    <a:pt x="491" y="272"/>
                  </a:lnTo>
                  <a:lnTo>
                    <a:pt x="494" y="196"/>
                  </a:lnTo>
                  <a:lnTo>
                    <a:pt x="497" y="129"/>
                  </a:lnTo>
                  <a:lnTo>
                    <a:pt x="500" y="71"/>
                  </a:lnTo>
                  <a:lnTo>
                    <a:pt x="502" y="29"/>
                  </a:lnTo>
                  <a:lnTo>
                    <a:pt x="504" y="5"/>
                  </a:lnTo>
                  <a:lnTo>
                    <a:pt x="508" y="0"/>
                  </a:lnTo>
                  <a:lnTo>
                    <a:pt x="510" y="14"/>
                  </a:lnTo>
                  <a:lnTo>
                    <a:pt x="513" y="46"/>
                  </a:lnTo>
                  <a:lnTo>
                    <a:pt x="515" y="96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29"/>
            <p:cNvSpPr>
              <a:spLocks/>
            </p:cNvSpPr>
            <p:nvPr/>
          </p:nvSpPr>
          <p:spPr bwMode="auto">
            <a:xfrm>
              <a:off x="4922395" y="2855913"/>
              <a:ext cx="489727" cy="349250"/>
            </a:xfrm>
            <a:custGeom>
              <a:avLst/>
              <a:gdLst>
                <a:gd name="T0" fmla="*/ 9 w 517"/>
                <a:gd name="T1" fmla="*/ 327 h 660"/>
                <a:gd name="T2" fmla="*/ 19 w 517"/>
                <a:gd name="T3" fmla="*/ 594 h 660"/>
                <a:gd name="T4" fmla="*/ 30 w 517"/>
                <a:gd name="T5" fmla="*/ 617 h 660"/>
                <a:gd name="T6" fmla="*/ 41 w 517"/>
                <a:gd name="T7" fmla="*/ 373 h 660"/>
                <a:gd name="T8" fmla="*/ 50 w 517"/>
                <a:gd name="T9" fmla="*/ 89 h 660"/>
                <a:gd name="T10" fmla="*/ 61 w 517"/>
                <a:gd name="T11" fmla="*/ 31 h 660"/>
                <a:gd name="T12" fmla="*/ 72 w 517"/>
                <a:gd name="T13" fmla="*/ 254 h 660"/>
                <a:gd name="T14" fmla="*/ 82 w 517"/>
                <a:gd name="T15" fmla="*/ 550 h 660"/>
                <a:gd name="T16" fmla="*/ 93 w 517"/>
                <a:gd name="T17" fmla="*/ 641 h 660"/>
                <a:gd name="T18" fmla="*/ 104 w 517"/>
                <a:gd name="T19" fmla="*/ 437 h 660"/>
                <a:gd name="T20" fmla="*/ 114 w 517"/>
                <a:gd name="T21" fmla="*/ 131 h 660"/>
                <a:gd name="T22" fmla="*/ 125 w 517"/>
                <a:gd name="T23" fmla="*/ 15 h 660"/>
                <a:gd name="T24" fmla="*/ 136 w 517"/>
                <a:gd name="T25" fmla="*/ 199 h 660"/>
                <a:gd name="T26" fmla="*/ 147 w 517"/>
                <a:gd name="T27" fmla="*/ 511 h 660"/>
                <a:gd name="T28" fmla="*/ 156 w 517"/>
                <a:gd name="T29" fmla="*/ 648 h 660"/>
                <a:gd name="T30" fmla="*/ 167 w 517"/>
                <a:gd name="T31" fmla="*/ 481 h 660"/>
                <a:gd name="T32" fmla="*/ 178 w 517"/>
                <a:gd name="T33" fmla="*/ 167 h 660"/>
                <a:gd name="T34" fmla="*/ 188 w 517"/>
                <a:gd name="T35" fmla="*/ 10 h 660"/>
                <a:gd name="T36" fmla="*/ 199 w 517"/>
                <a:gd name="T37" fmla="*/ 166 h 660"/>
                <a:gd name="T38" fmla="*/ 210 w 517"/>
                <a:gd name="T39" fmla="*/ 483 h 660"/>
                <a:gd name="T40" fmla="*/ 220 w 517"/>
                <a:gd name="T41" fmla="*/ 651 h 660"/>
                <a:gd name="T42" fmla="*/ 231 w 517"/>
                <a:gd name="T43" fmla="*/ 505 h 660"/>
                <a:gd name="T44" fmla="*/ 242 w 517"/>
                <a:gd name="T45" fmla="*/ 186 h 660"/>
                <a:gd name="T46" fmla="*/ 251 w 517"/>
                <a:gd name="T47" fmla="*/ 9 h 660"/>
                <a:gd name="T48" fmla="*/ 262 w 517"/>
                <a:gd name="T49" fmla="*/ 151 h 660"/>
                <a:gd name="T50" fmla="*/ 273 w 517"/>
                <a:gd name="T51" fmla="*/ 471 h 660"/>
                <a:gd name="T52" fmla="*/ 283 w 517"/>
                <a:gd name="T53" fmla="*/ 652 h 660"/>
                <a:gd name="T54" fmla="*/ 294 w 517"/>
                <a:gd name="T55" fmla="*/ 512 h 660"/>
                <a:gd name="T56" fmla="*/ 305 w 517"/>
                <a:gd name="T57" fmla="*/ 189 h 660"/>
                <a:gd name="T58" fmla="*/ 316 w 517"/>
                <a:gd name="T59" fmla="*/ 8 h 660"/>
                <a:gd name="T60" fmla="*/ 326 w 517"/>
                <a:gd name="T61" fmla="*/ 152 h 660"/>
                <a:gd name="T62" fmla="*/ 337 w 517"/>
                <a:gd name="T63" fmla="*/ 479 h 660"/>
                <a:gd name="T64" fmla="*/ 347 w 517"/>
                <a:gd name="T65" fmla="*/ 656 h 660"/>
                <a:gd name="T66" fmla="*/ 357 w 517"/>
                <a:gd name="T67" fmla="*/ 502 h 660"/>
                <a:gd name="T68" fmla="*/ 368 w 517"/>
                <a:gd name="T69" fmla="*/ 171 h 660"/>
                <a:gd name="T70" fmla="*/ 379 w 517"/>
                <a:gd name="T71" fmla="*/ 4 h 660"/>
                <a:gd name="T72" fmla="*/ 389 w 517"/>
                <a:gd name="T73" fmla="*/ 172 h 660"/>
                <a:gd name="T74" fmla="*/ 400 w 517"/>
                <a:gd name="T75" fmla="*/ 505 h 660"/>
                <a:gd name="T76" fmla="*/ 411 w 517"/>
                <a:gd name="T77" fmla="*/ 657 h 660"/>
                <a:gd name="T78" fmla="*/ 422 w 517"/>
                <a:gd name="T79" fmla="*/ 470 h 660"/>
                <a:gd name="T80" fmla="*/ 432 w 517"/>
                <a:gd name="T81" fmla="*/ 135 h 660"/>
                <a:gd name="T82" fmla="*/ 442 w 517"/>
                <a:gd name="T83" fmla="*/ 5 h 660"/>
                <a:gd name="T84" fmla="*/ 453 w 517"/>
                <a:gd name="T85" fmla="*/ 217 h 660"/>
                <a:gd name="T86" fmla="*/ 463 w 517"/>
                <a:gd name="T87" fmla="*/ 549 h 660"/>
                <a:gd name="T88" fmla="*/ 474 w 517"/>
                <a:gd name="T89" fmla="*/ 651 h 660"/>
                <a:gd name="T90" fmla="*/ 485 w 517"/>
                <a:gd name="T91" fmla="*/ 412 h 660"/>
                <a:gd name="T92" fmla="*/ 495 w 517"/>
                <a:gd name="T93" fmla="*/ 85 h 660"/>
                <a:gd name="T94" fmla="*/ 506 w 517"/>
                <a:gd name="T95" fmla="*/ 19 h 660"/>
                <a:gd name="T96" fmla="*/ 517 w 517"/>
                <a:gd name="T97" fmla="*/ 287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660">
                  <a:moveTo>
                    <a:pt x="0" y="114"/>
                  </a:moveTo>
                  <a:lnTo>
                    <a:pt x="3" y="177"/>
                  </a:lnTo>
                  <a:lnTo>
                    <a:pt x="6" y="249"/>
                  </a:lnTo>
                  <a:lnTo>
                    <a:pt x="9" y="327"/>
                  </a:lnTo>
                  <a:lnTo>
                    <a:pt x="11" y="406"/>
                  </a:lnTo>
                  <a:lnTo>
                    <a:pt x="13" y="479"/>
                  </a:lnTo>
                  <a:lnTo>
                    <a:pt x="17" y="543"/>
                  </a:lnTo>
                  <a:lnTo>
                    <a:pt x="19" y="594"/>
                  </a:lnTo>
                  <a:lnTo>
                    <a:pt x="22" y="628"/>
                  </a:lnTo>
                  <a:lnTo>
                    <a:pt x="24" y="645"/>
                  </a:lnTo>
                  <a:lnTo>
                    <a:pt x="26" y="641"/>
                  </a:lnTo>
                  <a:lnTo>
                    <a:pt x="30" y="617"/>
                  </a:lnTo>
                  <a:lnTo>
                    <a:pt x="32" y="576"/>
                  </a:lnTo>
                  <a:lnTo>
                    <a:pt x="35" y="518"/>
                  </a:lnTo>
                  <a:lnTo>
                    <a:pt x="37" y="449"/>
                  </a:lnTo>
                  <a:lnTo>
                    <a:pt x="41" y="373"/>
                  </a:lnTo>
                  <a:lnTo>
                    <a:pt x="43" y="294"/>
                  </a:lnTo>
                  <a:lnTo>
                    <a:pt x="45" y="217"/>
                  </a:lnTo>
                  <a:lnTo>
                    <a:pt x="48" y="147"/>
                  </a:lnTo>
                  <a:lnTo>
                    <a:pt x="50" y="89"/>
                  </a:lnTo>
                  <a:lnTo>
                    <a:pt x="54" y="46"/>
                  </a:lnTo>
                  <a:lnTo>
                    <a:pt x="56" y="20"/>
                  </a:lnTo>
                  <a:lnTo>
                    <a:pt x="59" y="15"/>
                  </a:lnTo>
                  <a:lnTo>
                    <a:pt x="61" y="31"/>
                  </a:lnTo>
                  <a:lnTo>
                    <a:pt x="64" y="64"/>
                  </a:lnTo>
                  <a:lnTo>
                    <a:pt x="67" y="115"/>
                  </a:lnTo>
                  <a:lnTo>
                    <a:pt x="69" y="179"/>
                  </a:lnTo>
                  <a:lnTo>
                    <a:pt x="72" y="254"/>
                  </a:lnTo>
                  <a:lnTo>
                    <a:pt x="75" y="333"/>
                  </a:lnTo>
                  <a:lnTo>
                    <a:pt x="78" y="412"/>
                  </a:lnTo>
                  <a:lnTo>
                    <a:pt x="80" y="486"/>
                  </a:lnTo>
                  <a:lnTo>
                    <a:pt x="82" y="550"/>
                  </a:lnTo>
                  <a:lnTo>
                    <a:pt x="85" y="600"/>
                  </a:lnTo>
                  <a:lnTo>
                    <a:pt x="88" y="633"/>
                  </a:lnTo>
                  <a:lnTo>
                    <a:pt x="91" y="647"/>
                  </a:lnTo>
                  <a:lnTo>
                    <a:pt x="93" y="641"/>
                  </a:lnTo>
                  <a:lnTo>
                    <a:pt x="95" y="614"/>
                  </a:lnTo>
                  <a:lnTo>
                    <a:pt x="99" y="569"/>
                  </a:lnTo>
                  <a:lnTo>
                    <a:pt x="101" y="509"/>
                  </a:lnTo>
                  <a:lnTo>
                    <a:pt x="104" y="437"/>
                  </a:lnTo>
                  <a:lnTo>
                    <a:pt x="106" y="359"/>
                  </a:lnTo>
                  <a:lnTo>
                    <a:pt x="109" y="278"/>
                  </a:lnTo>
                  <a:lnTo>
                    <a:pt x="112" y="200"/>
                  </a:lnTo>
                  <a:lnTo>
                    <a:pt x="114" y="131"/>
                  </a:lnTo>
                  <a:lnTo>
                    <a:pt x="117" y="77"/>
                  </a:lnTo>
                  <a:lnTo>
                    <a:pt x="119" y="36"/>
                  </a:lnTo>
                  <a:lnTo>
                    <a:pt x="123" y="15"/>
                  </a:lnTo>
                  <a:lnTo>
                    <a:pt x="125" y="15"/>
                  </a:lnTo>
                  <a:lnTo>
                    <a:pt x="128" y="36"/>
                  </a:lnTo>
                  <a:lnTo>
                    <a:pt x="130" y="75"/>
                  </a:lnTo>
                  <a:lnTo>
                    <a:pt x="132" y="130"/>
                  </a:lnTo>
                  <a:lnTo>
                    <a:pt x="136" y="199"/>
                  </a:lnTo>
                  <a:lnTo>
                    <a:pt x="138" y="277"/>
                  </a:lnTo>
                  <a:lnTo>
                    <a:pt x="141" y="359"/>
                  </a:lnTo>
                  <a:lnTo>
                    <a:pt x="143" y="438"/>
                  </a:lnTo>
                  <a:lnTo>
                    <a:pt x="147" y="511"/>
                  </a:lnTo>
                  <a:lnTo>
                    <a:pt x="149" y="571"/>
                  </a:lnTo>
                  <a:lnTo>
                    <a:pt x="151" y="617"/>
                  </a:lnTo>
                  <a:lnTo>
                    <a:pt x="154" y="642"/>
                  </a:lnTo>
                  <a:lnTo>
                    <a:pt x="156" y="648"/>
                  </a:lnTo>
                  <a:lnTo>
                    <a:pt x="160" y="634"/>
                  </a:lnTo>
                  <a:lnTo>
                    <a:pt x="162" y="600"/>
                  </a:lnTo>
                  <a:lnTo>
                    <a:pt x="164" y="548"/>
                  </a:lnTo>
                  <a:lnTo>
                    <a:pt x="167" y="481"/>
                  </a:lnTo>
                  <a:lnTo>
                    <a:pt x="170" y="405"/>
                  </a:lnTo>
                  <a:lnTo>
                    <a:pt x="173" y="323"/>
                  </a:lnTo>
                  <a:lnTo>
                    <a:pt x="175" y="242"/>
                  </a:lnTo>
                  <a:lnTo>
                    <a:pt x="178" y="167"/>
                  </a:lnTo>
                  <a:lnTo>
                    <a:pt x="180" y="102"/>
                  </a:lnTo>
                  <a:lnTo>
                    <a:pt x="184" y="52"/>
                  </a:lnTo>
                  <a:lnTo>
                    <a:pt x="186" y="22"/>
                  </a:lnTo>
                  <a:lnTo>
                    <a:pt x="188" y="10"/>
                  </a:lnTo>
                  <a:lnTo>
                    <a:pt x="191" y="22"/>
                  </a:lnTo>
                  <a:lnTo>
                    <a:pt x="194" y="52"/>
                  </a:lnTo>
                  <a:lnTo>
                    <a:pt x="197" y="101"/>
                  </a:lnTo>
                  <a:lnTo>
                    <a:pt x="199" y="166"/>
                  </a:lnTo>
                  <a:lnTo>
                    <a:pt x="201" y="241"/>
                  </a:lnTo>
                  <a:lnTo>
                    <a:pt x="204" y="323"/>
                  </a:lnTo>
                  <a:lnTo>
                    <a:pt x="207" y="405"/>
                  </a:lnTo>
                  <a:lnTo>
                    <a:pt x="210" y="483"/>
                  </a:lnTo>
                  <a:lnTo>
                    <a:pt x="212" y="549"/>
                  </a:lnTo>
                  <a:lnTo>
                    <a:pt x="214" y="603"/>
                  </a:lnTo>
                  <a:lnTo>
                    <a:pt x="218" y="637"/>
                  </a:lnTo>
                  <a:lnTo>
                    <a:pt x="220" y="651"/>
                  </a:lnTo>
                  <a:lnTo>
                    <a:pt x="223" y="645"/>
                  </a:lnTo>
                  <a:lnTo>
                    <a:pt x="225" y="615"/>
                  </a:lnTo>
                  <a:lnTo>
                    <a:pt x="228" y="568"/>
                  </a:lnTo>
                  <a:lnTo>
                    <a:pt x="231" y="505"/>
                  </a:lnTo>
                  <a:lnTo>
                    <a:pt x="234" y="430"/>
                  </a:lnTo>
                  <a:lnTo>
                    <a:pt x="236" y="348"/>
                  </a:lnTo>
                  <a:lnTo>
                    <a:pt x="238" y="265"/>
                  </a:lnTo>
                  <a:lnTo>
                    <a:pt x="242" y="186"/>
                  </a:lnTo>
                  <a:lnTo>
                    <a:pt x="244" y="117"/>
                  </a:lnTo>
                  <a:lnTo>
                    <a:pt x="247" y="62"/>
                  </a:lnTo>
                  <a:lnTo>
                    <a:pt x="249" y="25"/>
                  </a:lnTo>
                  <a:lnTo>
                    <a:pt x="251" y="9"/>
                  </a:lnTo>
                  <a:lnTo>
                    <a:pt x="255" y="14"/>
                  </a:lnTo>
                  <a:lnTo>
                    <a:pt x="257" y="41"/>
                  </a:lnTo>
                  <a:lnTo>
                    <a:pt x="260" y="87"/>
                  </a:lnTo>
                  <a:lnTo>
                    <a:pt x="262" y="151"/>
                  </a:lnTo>
                  <a:lnTo>
                    <a:pt x="266" y="225"/>
                  </a:lnTo>
                  <a:lnTo>
                    <a:pt x="268" y="308"/>
                  </a:lnTo>
                  <a:lnTo>
                    <a:pt x="270" y="391"/>
                  </a:lnTo>
                  <a:lnTo>
                    <a:pt x="273" y="471"/>
                  </a:lnTo>
                  <a:lnTo>
                    <a:pt x="275" y="541"/>
                  </a:lnTo>
                  <a:lnTo>
                    <a:pt x="279" y="597"/>
                  </a:lnTo>
                  <a:lnTo>
                    <a:pt x="281" y="636"/>
                  </a:lnTo>
                  <a:lnTo>
                    <a:pt x="283" y="652"/>
                  </a:lnTo>
                  <a:lnTo>
                    <a:pt x="286" y="648"/>
                  </a:lnTo>
                  <a:lnTo>
                    <a:pt x="289" y="622"/>
                  </a:lnTo>
                  <a:lnTo>
                    <a:pt x="292" y="576"/>
                  </a:lnTo>
                  <a:lnTo>
                    <a:pt x="294" y="512"/>
                  </a:lnTo>
                  <a:lnTo>
                    <a:pt x="297" y="437"/>
                  </a:lnTo>
                  <a:lnTo>
                    <a:pt x="299" y="354"/>
                  </a:lnTo>
                  <a:lnTo>
                    <a:pt x="303" y="269"/>
                  </a:lnTo>
                  <a:lnTo>
                    <a:pt x="305" y="189"/>
                  </a:lnTo>
                  <a:lnTo>
                    <a:pt x="307" y="117"/>
                  </a:lnTo>
                  <a:lnTo>
                    <a:pt x="310" y="61"/>
                  </a:lnTo>
                  <a:lnTo>
                    <a:pt x="313" y="24"/>
                  </a:lnTo>
                  <a:lnTo>
                    <a:pt x="316" y="8"/>
                  </a:lnTo>
                  <a:lnTo>
                    <a:pt x="318" y="13"/>
                  </a:lnTo>
                  <a:lnTo>
                    <a:pt x="320" y="39"/>
                  </a:lnTo>
                  <a:lnTo>
                    <a:pt x="323" y="88"/>
                  </a:lnTo>
                  <a:lnTo>
                    <a:pt x="326" y="152"/>
                  </a:lnTo>
                  <a:lnTo>
                    <a:pt x="329" y="228"/>
                  </a:lnTo>
                  <a:lnTo>
                    <a:pt x="331" y="313"/>
                  </a:lnTo>
                  <a:lnTo>
                    <a:pt x="333" y="398"/>
                  </a:lnTo>
                  <a:lnTo>
                    <a:pt x="337" y="479"/>
                  </a:lnTo>
                  <a:lnTo>
                    <a:pt x="339" y="549"/>
                  </a:lnTo>
                  <a:lnTo>
                    <a:pt x="342" y="604"/>
                  </a:lnTo>
                  <a:lnTo>
                    <a:pt x="344" y="641"/>
                  </a:lnTo>
                  <a:lnTo>
                    <a:pt x="347" y="656"/>
                  </a:lnTo>
                  <a:lnTo>
                    <a:pt x="350" y="648"/>
                  </a:lnTo>
                  <a:lnTo>
                    <a:pt x="353" y="618"/>
                  </a:lnTo>
                  <a:lnTo>
                    <a:pt x="355" y="568"/>
                  </a:lnTo>
                  <a:lnTo>
                    <a:pt x="357" y="502"/>
                  </a:lnTo>
                  <a:lnTo>
                    <a:pt x="361" y="423"/>
                  </a:lnTo>
                  <a:lnTo>
                    <a:pt x="363" y="337"/>
                  </a:lnTo>
                  <a:lnTo>
                    <a:pt x="366" y="251"/>
                  </a:lnTo>
                  <a:lnTo>
                    <a:pt x="368" y="171"/>
                  </a:lnTo>
                  <a:lnTo>
                    <a:pt x="370" y="102"/>
                  </a:lnTo>
                  <a:lnTo>
                    <a:pt x="374" y="48"/>
                  </a:lnTo>
                  <a:lnTo>
                    <a:pt x="376" y="15"/>
                  </a:lnTo>
                  <a:lnTo>
                    <a:pt x="379" y="4"/>
                  </a:lnTo>
                  <a:lnTo>
                    <a:pt x="381" y="15"/>
                  </a:lnTo>
                  <a:lnTo>
                    <a:pt x="385" y="50"/>
                  </a:lnTo>
                  <a:lnTo>
                    <a:pt x="387" y="103"/>
                  </a:lnTo>
                  <a:lnTo>
                    <a:pt x="389" y="172"/>
                  </a:lnTo>
                  <a:lnTo>
                    <a:pt x="392" y="254"/>
                  </a:lnTo>
                  <a:lnTo>
                    <a:pt x="394" y="341"/>
                  </a:lnTo>
                  <a:lnTo>
                    <a:pt x="398" y="426"/>
                  </a:lnTo>
                  <a:lnTo>
                    <a:pt x="400" y="505"/>
                  </a:lnTo>
                  <a:lnTo>
                    <a:pt x="403" y="572"/>
                  </a:lnTo>
                  <a:lnTo>
                    <a:pt x="405" y="622"/>
                  </a:lnTo>
                  <a:lnTo>
                    <a:pt x="408" y="651"/>
                  </a:lnTo>
                  <a:lnTo>
                    <a:pt x="411" y="657"/>
                  </a:lnTo>
                  <a:lnTo>
                    <a:pt x="413" y="641"/>
                  </a:lnTo>
                  <a:lnTo>
                    <a:pt x="416" y="601"/>
                  </a:lnTo>
                  <a:lnTo>
                    <a:pt x="418" y="544"/>
                  </a:lnTo>
                  <a:lnTo>
                    <a:pt x="422" y="470"/>
                  </a:lnTo>
                  <a:lnTo>
                    <a:pt x="424" y="385"/>
                  </a:lnTo>
                  <a:lnTo>
                    <a:pt x="426" y="299"/>
                  </a:lnTo>
                  <a:lnTo>
                    <a:pt x="429" y="213"/>
                  </a:lnTo>
                  <a:lnTo>
                    <a:pt x="432" y="135"/>
                  </a:lnTo>
                  <a:lnTo>
                    <a:pt x="435" y="73"/>
                  </a:lnTo>
                  <a:lnTo>
                    <a:pt x="437" y="28"/>
                  </a:lnTo>
                  <a:lnTo>
                    <a:pt x="439" y="4"/>
                  </a:lnTo>
                  <a:lnTo>
                    <a:pt x="442" y="5"/>
                  </a:lnTo>
                  <a:lnTo>
                    <a:pt x="445" y="28"/>
                  </a:lnTo>
                  <a:lnTo>
                    <a:pt x="448" y="74"/>
                  </a:lnTo>
                  <a:lnTo>
                    <a:pt x="450" y="138"/>
                  </a:lnTo>
                  <a:lnTo>
                    <a:pt x="453" y="217"/>
                  </a:lnTo>
                  <a:lnTo>
                    <a:pt x="456" y="302"/>
                  </a:lnTo>
                  <a:lnTo>
                    <a:pt x="458" y="392"/>
                  </a:lnTo>
                  <a:lnTo>
                    <a:pt x="461" y="476"/>
                  </a:lnTo>
                  <a:lnTo>
                    <a:pt x="463" y="549"/>
                  </a:lnTo>
                  <a:lnTo>
                    <a:pt x="466" y="608"/>
                  </a:lnTo>
                  <a:lnTo>
                    <a:pt x="469" y="646"/>
                  </a:lnTo>
                  <a:lnTo>
                    <a:pt x="472" y="660"/>
                  </a:lnTo>
                  <a:lnTo>
                    <a:pt x="474" y="651"/>
                  </a:lnTo>
                  <a:lnTo>
                    <a:pt x="476" y="619"/>
                  </a:lnTo>
                  <a:lnTo>
                    <a:pt x="480" y="566"/>
                  </a:lnTo>
                  <a:lnTo>
                    <a:pt x="482" y="495"/>
                  </a:lnTo>
                  <a:lnTo>
                    <a:pt x="485" y="412"/>
                  </a:lnTo>
                  <a:lnTo>
                    <a:pt x="487" y="324"/>
                  </a:lnTo>
                  <a:lnTo>
                    <a:pt x="489" y="235"/>
                  </a:lnTo>
                  <a:lnTo>
                    <a:pt x="493" y="154"/>
                  </a:lnTo>
                  <a:lnTo>
                    <a:pt x="495" y="85"/>
                  </a:lnTo>
                  <a:lnTo>
                    <a:pt x="498" y="34"/>
                  </a:lnTo>
                  <a:lnTo>
                    <a:pt x="500" y="5"/>
                  </a:lnTo>
                  <a:lnTo>
                    <a:pt x="504" y="0"/>
                  </a:lnTo>
                  <a:lnTo>
                    <a:pt x="506" y="19"/>
                  </a:lnTo>
                  <a:lnTo>
                    <a:pt x="508" y="61"/>
                  </a:lnTo>
                  <a:lnTo>
                    <a:pt x="511" y="124"/>
                  </a:lnTo>
                  <a:lnTo>
                    <a:pt x="513" y="200"/>
                  </a:lnTo>
                  <a:lnTo>
                    <a:pt x="517" y="287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30"/>
            <p:cNvSpPr>
              <a:spLocks/>
            </p:cNvSpPr>
            <p:nvPr/>
          </p:nvSpPr>
          <p:spPr bwMode="auto">
            <a:xfrm>
              <a:off x="5412122" y="2841626"/>
              <a:ext cx="489727" cy="374650"/>
            </a:xfrm>
            <a:custGeom>
              <a:avLst/>
              <a:gdLst>
                <a:gd name="T0" fmla="*/ 7 w 515"/>
                <a:gd name="T1" fmla="*/ 569 h 709"/>
                <a:gd name="T2" fmla="*/ 18 w 515"/>
                <a:gd name="T3" fmla="*/ 682 h 709"/>
                <a:gd name="T4" fmla="*/ 28 w 515"/>
                <a:gd name="T5" fmla="*/ 443 h 709"/>
                <a:gd name="T6" fmla="*/ 39 w 515"/>
                <a:gd name="T7" fmla="*/ 109 h 709"/>
                <a:gd name="T8" fmla="*/ 50 w 515"/>
                <a:gd name="T9" fmla="*/ 45 h 709"/>
                <a:gd name="T10" fmla="*/ 61 w 515"/>
                <a:gd name="T11" fmla="*/ 322 h 709"/>
                <a:gd name="T12" fmla="*/ 71 w 515"/>
                <a:gd name="T13" fmla="*/ 639 h 709"/>
                <a:gd name="T14" fmla="*/ 82 w 515"/>
                <a:gd name="T15" fmla="*/ 645 h 709"/>
                <a:gd name="T16" fmla="*/ 91 w 515"/>
                <a:gd name="T17" fmla="*/ 331 h 709"/>
                <a:gd name="T18" fmla="*/ 102 w 515"/>
                <a:gd name="T19" fmla="*/ 45 h 709"/>
                <a:gd name="T20" fmla="*/ 113 w 515"/>
                <a:gd name="T21" fmla="*/ 105 h 709"/>
                <a:gd name="T22" fmla="*/ 124 w 515"/>
                <a:gd name="T23" fmla="*/ 449 h 709"/>
                <a:gd name="T24" fmla="*/ 134 w 515"/>
                <a:gd name="T25" fmla="*/ 689 h 709"/>
                <a:gd name="T26" fmla="*/ 145 w 515"/>
                <a:gd name="T27" fmla="*/ 556 h 709"/>
                <a:gd name="T28" fmla="*/ 156 w 515"/>
                <a:gd name="T29" fmla="*/ 196 h 709"/>
                <a:gd name="T30" fmla="*/ 166 w 515"/>
                <a:gd name="T31" fmla="*/ 18 h 709"/>
                <a:gd name="T32" fmla="*/ 177 w 515"/>
                <a:gd name="T33" fmla="*/ 226 h 709"/>
                <a:gd name="T34" fmla="*/ 188 w 515"/>
                <a:gd name="T35" fmla="*/ 585 h 709"/>
                <a:gd name="T36" fmla="*/ 197 w 515"/>
                <a:gd name="T37" fmla="*/ 682 h 709"/>
                <a:gd name="T38" fmla="*/ 208 w 515"/>
                <a:gd name="T39" fmla="*/ 403 h 709"/>
                <a:gd name="T40" fmla="*/ 219 w 515"/>
                <a:gd name="T41" fmla="*/ 69 h 709"/>
                <a:gd name="T42" fmla="*/ 230 w 515"/>
                <a:gd name="T43" fmla="*/ 68 h 709"/>
                <a:gd name="T44" fmla="*/ 240 w 515"/>
                <a:gd name="T45" fmla="*/ 405 h 709"/>
                <a:gd name="T46" fmla="*/ 251 w 515"/>
                <a:gd name="T47" fmla="*/ 686 h 709"/>
                <a:gd name="T48" fmla="*/ 262 w 515"/>
                <a:gd name="T49" fmla="*/ 580 h 709"/>
                <a:gd name="T50" fmla="*/ 272 w 515"/>
                <a:gd name="T51" fmla="*/ 208 h 709"/>
                <a:gd name="T52" fmla="*/ 283 w 515"/>
                <a:gd name="T53" fmla="*/ 12 h 709"/>
                <a:gd name="T54" fmla="*/ 293 w 515"/>
                <a:gd name="T55" fmla="*/ 226 h 709"/>
                <a:gd name="T56" fmla="*/ 303 w 515"/>
                <a:gd name="T57" fmla="*/ 598 h 709"/>
                <a:gd name="T58" fmla="*/ 314 w 515"/>
                <a:gd name="T59" fmla="*/ 681 h 709"/>
                <a:gd name="T60" fmla="*/ 325 w 515"/>
                <a:gd name="T61" fmla="*/ 373 h 709"/>
                <a:gd name="T62" fmla="*/ 335 w 515"/>
                <a:gd name="T63" fmla="*/ 44 h 709"/>
                <a:gd name="T64" fmla="*/ 346 w 515"/>
                <a:gd name="T65" fmla="*/ 95 h 709"/>
                <a:gd name="T66" fmla="*/ 357 w 515"/>
                <a:gd name="T67" fmla="*/ 466 h 709"/>
                <a:gd name="T68" fmla="*/ 368 w 515"/>
                <a:gd name="T69" fmla="*/ 704 h 709"/>
                <a:gd name="T70" fmla="*/ 378 w 515"/>
                <a:gd name="T71" fmla="*/ 515 h 709"/>
                <a:gd name="T72" fmla="*/ 388 w 515"/>
                <a:gd name="T73" fmla="*/ 128 h 709"/>
                <a:gd name="T74" fmla="*/ 399 w 515"/>
                <a:gd name="T75" fmla="*/ 25 h 709"/>
                <a:gd name="T76" fmla="*/ 409 w 515"/>
                <a:gd name="T77" fmla="*/ 335 h 709"/>
                <a:gd name="T78" fmla="*/ 420 w 515"/>
                <a:gd name="T79" fmla="*/ 674 h 709"/>
                <a:gd name="T80" fmla="*/ 431 w 515"/>
                <a:gd name="T81" fmla="*/ 614 h 709"/>
                <a:gd name="T82" fmla="*/ 441 w 515"/>
                <a:gd name="T83" fmla="*/ 228 h 709"/>
                <a:gd name="T84" fmla="*/ 452 w 515"/>
                <a:gd name="T85" fmla="*/ 3 h 709"/>
                <a:gd name="T86" fmla="*/ 463 w 515"/>
                <a:gd name="T87" fmla="*/ 229 h 709"/>
                <a:gd name="T88" fmla="*/ 474 w 515"/>
                <a:gd name="T89" fmla="*/ 620 h 709"/>
                <a:gd name="T90" fmla="*/ 483 w 515"/>
                <a:gd name="T91" fmla="*/ 673 h 709"/>
                <a:gd name="T92" fmla="*/ 494 w 515"/>
                <a:gd name="T93" fmla="*/ 316 h 709"/>
                <a:gd name="T94" fmla="*/ 504 w 515"/>
                <a:gd name="T95" fmla="*/ 11 h 709"/>
                <a:gd name="T96" fmla="*/ 515 w 515"/>
                <a:gd name="T97" fmla="*/ 156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709">
                  <a:moveTo>
                    <a:pt x="0" y="313"/>
                  </a:moveTo>
                  <a:lnTo>
                    <a:pt x="2" y="404"/>
                  </a:lnTo>
                  <a:lnTo>
                    <a:pt x="5" y="491"/>
                  </a:lnTo>
                  <a:lnTo>
                    <a:pt x="7" y="569"/>
                  </a:lnTo>
                  <a:lnTo>
                    <a:pt x="11" y="630"/>
                  </a:lnTo>
                  <a:lnTo>
                    <a:pt x="13" y="671"/>
                  </a:lnTo>
                  <a:lnTo>
                    <a:pt x="15" y="689"/>
                  </a:lnTo>
                  <a:lnTo>
                    <a:pt x="18" y="682"/>
                  </a:lnTo>
                  <a:lnTo>
                    <a:pt x="20" y="650"/>
                  </a:lnTo>
                  <a:lnTo>
                    <a:pt x="24" y="598"/>
                  </a:lnTo>
                  <a:lnTo>
                    <a:pt x="26" y="526"/>
                  </a:lnTo>
                  <a:lnTo>
                    <a:pt x="28" y="443"/>
                  </a:lnTo>
                  <a:lnTo>
                    <a:pt x="31" y="353"/>
                  </a:lnTo>
                  <a:lnTo>
                    <a:pt x="34" y="262"/>
                  </a:lnTo>
                  <a:lnTo>
                    <a:pt x="37" y="179"/>
                  </a:lnTo>
                  <a:lnTo>
                    <a:pt x="39" y="109"/>
                  </a:lnTo>
                  <a:lnTo>
                    <a:pt x="41" y="58"/>
                  </a:lnTo>
                  <a:lnTo>
                    <a:pt x="44" y="28"/>
                  </a:lnTo>
                  <a:lnTo>
                    <a:pt x="47" y="23"/>
                  </a:lnTo>
                  <a:lnTo>
                    <a:pt x="50" y="45"/>
                  </a:lnTo>
                  <a:lnTo>
                    <a:pt x="52" y="88"/>
                  </a:lnTo>
                  <a:lnTo>
                    <a:pt x="55" y="152"/>
                  </a:lnTo>
                  <a:lnTo>
                    <a:pt x="58" y="233"/>
                  </a:lnTo>
                  <a:lnTo>
                    <a:pt x="61" y="322"/>
                  </a:lnTo>
                  <a:lnTo>
                    <a:pt x="63" y="414"/>
                  </a:lnTo>
                  <a:lnTo>
                    <a:pt x="65" y="502"/>
                  </a:lnTo>
                  <a:lnTo>
                    <a:pt x="68" y="579"/>
                  </a:lnTo>
                  <a:lnTo>
                    <a:pt x="71" y="639"/>
                  </a:lnTo>
                  <a:lnTo>
                    <a:pt x="74" y="677"/>
                  </a:lnTo>
                  <a:lnTo>
                    <a:pt x="76" y="691"/>
                  </a:lnTo>
                  <a:lnTo>
                    <a:pt x="78" y="681"/>
                  </a:lnTo>
                  <a:lnTo>
                    <a:pt x="82" y="645"/>
                  </a:lnTo>
                  <a:lnTo>
                    <a:pt x="84" y="586"/>
                  </a:lnTo>
                  <a:lnTo>
                    <a:pt x="87" y="511"/>
                  </a:lnTo>
                  <a:lnTo>
                    <a:pt x="89" y="424"/>
                  </a:lnTo>
                  <a:lnTo>
                    <a:pt x="91" y="331"/>
                  </a:lnTo>
                  <a:lnTo>
                    <a:pt x="95" y="240"/>
                  </a:lnTo>
                  <a:lnTo>
                    <a:pt x="97" y="159"/>
                  </a:lnTo>
                  <a:lnTo>
                    <a:pt x="100" y="91"/>
                  </a:lnTo>
                  <a:lnTo>
                    <a:pt x="102" y="45"/>
                  </a:lnTo>
                  <a:lnTo>
                    <a:pt x="106" y="22"/>
                  </a:lnTo>
                  <a:lnTo>
                    <a:pt x="108" y="25"/>
                  </a:lnTo>
                  <a:lnTo>
                    <a:pt x="110" y="54"/>
                  </a:lnTo>
                  <a:lnTo>
                    <a:pt x="113" y="105"/>
                  </a:lnTo>
                  <a:lnTo>
                    <a:pt x="116" y="177"/>
                  </a:lnTo>
                  <a:lnTo>
                    <a:pt x="119" y="262"/>
                  </a:lnTo>
                  <a:lnTo>
                    <a:pt x="121" y="355"/>
                  </a:lnTo>
                  <a:lnTo>
                    <a:pt x="124" y="449"/>
                  </a:lnTo>
                  <a:lnTo>
                    <a:pt x="126" y="534"/>
                  </a:lnTo>
                  <a:lnTo>
                    <a:pt x="130" y="607"/>
                  </a:lnTo>
                  <a:lnTo>
                    <a:pt x="132" y="659"/>
                  </a:lnTo>
                  <a:lnTo>
                    <a:pt x="134" y="689"/>
                  </a:lnTo>
                  <a:lnTo>
                    <a:pt x="137" y="692"/>
                  </a:lnTo>
                  <a:lnTo>
                    <a:pt x="140" y="671"/>
                  </a:lnTo>
                  <a:lnTo>
                    <a:pt x="143" y="623"/>
                  </a:lnTo>
                  <a:lnTo>
                    <a:pt x="145" y="556"/>
                  </a:lnTo>
                  <a:lnTo>
                    <a:pt x="147" y="471"/>
                  </a:lnTo>
                  <a:lnTo>
                    <a:pt x="150" y="380"/>
                  </a:lnTo>
                  <a:lnTo>
                    <a:pt x="153" y="285"/>
                  </a:lnTo>
                  <a:lnTo>
                    <a:pt x="156" y="196"/>
                  </a:lnTo>
                  <a:lnTo>
                    <a:pt x="158" y="119"/>
                  </a:lnTo>
                  <a:lnTo>
                    <a:pt x="160" y="62"/>
                  </a:lnTo>
                  <a:lnTo>
                    <a:pt x="164" y="27"/>
                  </a:lnTo>
                  <a:lnTo>
                    <a:pt x="166" y="18"/>
                  </a:lnTo>
                  <a:lnTo>
                    <a:pt x="169" y="36"/>
                  </a:lnTo>
                  <a:lnTo>
                    <a:pt x="171" y="80"/>
                  </a:lnTo>
                  <a:lnTo>
                    <a:pt x="174" y="145"/>
                  </a:lnTo>
                  <a:lnTo>
                    <a:pt x="177" y="226"/>
                  </a:lnTo>
                  <a:lnTo>
                    <a:pt x="180" y="320"/>
                  </a:lnTo>
                  <a:lnTo>
                    <a:pt x="182" y="414"/>
                  </a:lnTo>
                  <a:lnTo>
                    <a:pt x="184" y="506"/>
                  </a:lnTo>
                  <a:lnTo>
                    <a:pt x="188" y="585"/>
                  </a:lnTo>
                  <a:lnTo>
                    <a:pt x="190" y="646"/>
                  </a:lnTo>
                  <a:lnTo>
                    <a:pt x="193" y="685"/>
                  </a:lnTo>
                  <a:lnTo>
                    <a:pt x="195" y="697"/>
                  </a:lnTo>
                  <a:lnTo>
                    <a:pt x="197" y="682"/>
                  </a:lnTo>
                  <a:lnTo>
                    <a:pt x="201" y="641"/>
                  </a:lnTo>
                  <a:lnTo>
                    <a:pt x="203" y="577"/>
                  </a:lnTo>
                  <a:lnTo>
                    <a:pt x="206" y="496"/>
                  </a:lnTo>
                  <a:lnTo>
                    <a:pt x="208" y="403"/>
                  </a:lnTo>
                  <a:lnTo>
                    <a:pt x="212" y="307"/>
                  </a:lnTo>
                  <a:lnTo>
                    <a:pt x="214" y="214"/>
                  </a:lnTo>
                  <a:lnTo>
                    <a:pt x="216" y="132"/>
                  </a:lnTo>
                  <a:lnTo>
                    <a:pt x="219" y="69"/>
                  </a:lnTo>
                  <a:lnTo>
                    <a:pt x="221" y="28"/>
                  </a:lnTo>
                  <a:lnTo>
                    <a:pt x="225" y="14"/>
                  </a:lnTo>
                  <a:lnTo>
                    <a:pt x="227" y="28"/>
                  </a:lnTo>
                  <a:lnTo>
                    <a:pt x="230" y="68"/>
                  </a:lnTo>
                  <a:lnTo>
                    <a:pt x="232" y="132"/>
                  </a:lnTo>
                  <a:lnTo>
                    <a:pt x="235" y="214"/>
                  </a:lnTo>
                  <a:lnTo>
                    <a:pt x="238" y="308"/>
                  </a:lnTo>
                  <a:lnTo>
                    <a:pt x="240" y="405"/>
                  </a:lnTo>
                  <a:lnTo>
                    <a:pt x="243" y="500"/>
                  </a:lnTo>
                  <a:lnTo>
                    <a:pt x="245" y="581"/>
                  </a:lnTo>
                  <a:lnTo>
                    <a:pt x="249" y="645"/>
                  </a:lnTo>
                  <a:lnTo>
                    <a:pt x="251" y="686"/>
                  </a:lnTo>
                  <a:lnTo>
                    <a:pt x="253" y="700"/>
                  </a:lnTo>
                  <a:lnTo>
                    <a:pt x="256" y="686"/>
                  </a:lnTo>
                  <a:lnTo>
                    <a:pt x="259" y="644"/>
                  </a:lnTo>
                  <a:lnTo>
                    <a:pt x="262" y="580"/>
                  </a:lnTo>
                  <a:lnTo>
                    <a:pt x="264" y="496"/>
                  </a:lnTo>
                  <a:lnTo>
                    <a:pt x="266" y="401"/>
                  </a:lnTo>
                  <a:lnTo>
                    <a:pt x="269" y="303"/>
                  </a:lnTo>
                  <a:lnTo>
                    <a:pt x="272" y="208"/>
                  </a:lnTo>
                  <a:lnTo>
                    <a:pt x="275" y="127"/>
                  </a:lnTo>
                  <a:lnTo>
                    <a:pt x="277" y="63"/>
                  </a:lnTo>
                  <a:lnTo>
                    <a:pt x="280" y="23"/>
                  </a:lnTo>
                  <a:lnTo>
                    <a:pt x="283" y="12"/>
                  </a:lnTo>
                  <a:lnTo>
                    <a:pt x="285" y="28"/>
                  </a:lnTo>
                  <a:lnTo>
                    <a:pt x="288" y="73"/>
                  </a:lnTo>
                  <a:lnTo>
                    <a:pt x="290" y="141"/>
                  </a:lnTo>
                  <a:lnTo>
                    <a:pt x="293" y="226"/>
                  </a:lnTo>
                  <a:lnTo>
                    <a:pt x="296" y="322"/>
                  </a:lnTo>
                  <a:lnTo>
                    <a:pt x="299" y="422"/>
                  </a:lnTo>
                  <a:lnTo>
                    <a:pt x="301" y="516"/>
                  </a:lnTo>
                  <a:lnTo>
                    <a:pt x="303" y="598"/>
                  </a:lnTo>
                  <a:lnTo>
                    <a:pt x="307" y="658"/>
                  </a:lnTo>
                  <a:lnTo>
                    <a:pt x="309" y="694"/>
                  </a:lnTo>
                  <a:lnTo>
                    <a:pt x="312" y="701"/>
                  </a:lnTo>
                  <a:lnTo>
                    <a:pt x="314" y="681"/>
                  </a:lnTo>
                  <a:lnTo>
                    <a:pt x="316" y="632"/>
                  </a:lnTo>
                  <a:lnTo>
                    <a:pt x="320" y="561"/>
                  </a:lnTo>
                  <a:lnTo>
                    <a:pt x="322" y="471"/>
                  </a:lnTo>
                  <a:lnTo>
                    <a:pt x="325" y="373"/>
                  </a:lnTo>
                  <a:lnTo>
                    <a:pt x="327" y="272"/>
                  </a:lnTo>
                  <a:lnTo>
                    <a:pt x="331" y="179"/>
                  </a:lnTo>
                  <a:lnTo>
                    <a:pt x="333" y="101"/>
                  </a:lnTo>
                  <a:lnTo>
                    <a:pt x="335" y="44"/>
                  </a:lnTo>
                  <a:lnTo>
                    <a:pt x="338" y="13"/>
                  </a:lnTo>
                  <a:lnTo>
                    <a:pt x="340" y="12"/>
                  </a:lnTo>
                  <a:lnTo>
                    <a:pt x="344" y="40"/>
                  </a:lnTo>
                  <a:lnTo>
                    <a:pt x="346" y="95"/>
                  </a:lnTo>
                  <a:lnTo>
                    <a:pt x="349" y="171"/>
                  </a:lnTo>
                  <a:lnTo>
                    <a:pt x="351" y="265"/>
                  </a:lnTo>
                  <a:lnTo>
                    <a:pt x="355" y="366"/>
                  </a:lnTo>
                  <a:lnTo>
                    <a:pt x="357" y="466"/>
                  </a:lnTo>
                  <a:lnTo>
                    <a:pt x="359" y="557"/>
                  </a:lnTo>
                  <a:lnTo>
                    <a:pt x="362" y="631"/>
                  </a:lnTo>
                  <a:lnTo>
                    <a:pt x="364" y="682"/>
                  </a:lnTo>
                  <a:lnTo>
                    <a:pt x="368" y="704"/>
                  </a:lnTo>
                  <a:lnTo>
                    <a:pt x="370" y="697"/>
                  </a:lnTo>
                  <a:lnTo>
                    <a:pt x="372" y="660"/>
                  </a:lnTo>
                  <a:lnTo>
                    <a:pt x="375" y="598"/>
                  </a:lnTo>
                  <a:lnTo>
                    <a:pt x="378" y="515"/>
                  </a:lnTo>
                  <a:lnTo>
                    <a:pt x="381" y="417"/>
                  </a:lnTo>
                  <a:lnTo>
                    <a:pt x="383" y="314"/>
                  </a:lnTo>
                  <a:lnTo>
                    <a:pt x="385" y="215"/>
                  </a:lnTo>
                  <a:lnTo>
                    <a:pt x="388" y="128"/>
                  </a:lnTo>
                  <a:lnTo>
                    <a:pt x="391" y="60"/>
                  </a:lnTo>
                  <a:lnTo>
                    <a:pt x="394" y="18"/>
                  </a:lnTo>
                  <a:lnTo>
                    <a:pt x="396" y="7"/>
                  </a:lnTo>
                  <a:lnTo>
                    <a:pt x="399" y="25"/>
                  </a:lnTo>
                  <a:lnTo>
                    <a:pt x="402" y="71"/>
                  </a:lnTo>
                  <a:lnTo>
                    <a:pt x="404" y="143"/>
                  </a:lnTo>
                  <a:lnTo>
                    <a:pt x="407" y="234"/>
                  </a:lnTo>
                  <a:lnTo>
                    <a:pt x="409" y="335"/>
                  </a:lnTo>
                  <a:lnTo>
                    <a:pt x="412" y="440"/>
                  </a:lnTo>
                  <a:lnTo>
                    <a:pt x="415" y="535"/>
                  </a:lnTo>
                  <a:lnTo>
                    <a:pt x="418" y="616"/>
                  </a:lnTo>
                  <a:lnTo>
                    <a:pt x="420" y="674"/>
                  </a:lnTo>
                  <a:lnTo>
                    <a:pt x="422" y="705"/>
                  </a:lnTo>
                  <a:lnTo>
                    <a:pt x="426" y="704"/>
                  </a:lnTo>
                  <a:lnTo>
                    <a:pt x="428" y="673"/>
                  </a:lnTo>
                  <a:lnTo>
                    <a:pt x="431" y="614"/>
                  </a:lnTo>
                  <a:lnTo>
                    <a:pt x="433" y="533"/>
                  </a:lnTo>
                  <a:lnTo>
                    <a:pt x="435" y="434"/>
                  </a:lnTo>
                  <a:lnTo>
                    <a:pt x="439" y="330"/>
                  </a:lnTo>
                  <a:lnTo>
                    <a:pt x="441" y="228"/>
                  </a:lnTo>
                  <a:lnTo>
                    <a:pt x="444" y="136"/>
                  </a:lnTo>
                  <a:lnTo>
                    <a:pt x="446" y="64"/>
                  </a:lnTo>
                  <a:lnTo>
                    <a:pt x="450" y="18"/>
                  </a:lnTo>
                  <a:lnTo>
                    <a:pt x="452" y="3"/>
                  </a:lnTo>
                  <a:lnTo>
                    <a:pt x="454" y="20"/>
                  </a:lnTo>
                  <a:lnTo>
                    <a:pt x="457" y="65"/>
                  </a:lnTo>
                  <a:lnTo>
                    <a:pt x="459" y="137"/>
                  </a:lnTo>
                  <a:lnTo>
                    <a:pt x="463" y="229"/>
                  </a:lnTo>
                  <a:lnTo>
                    <a:pt x="465" y="334"/>
                  </a:lnTo>
                  <a:lnTo>
                    <a:pt x="468" y="440"/>
                  </a:lnTo>
                  <a:lnTo>
                    <a:pt x="470" y="538"/>
                  </a:lnTo>
                  <a:lnTo>
                    <a:pt x="474" y="620"/>
                  </a:lnTo>
                  <a:lnTo>
                    <a:pt x="476" y="678"/>
                  </a:lnTo>
                  <a:lnTo>
                    <a:pt x="478" y="709"/>
                  </a:lnTo>
                  <a:lnTo>
                    <a:pt x="481" y="706"/>
                  </a:lnTo>
                  <a:lnTo>
                    <a:pt x="483" y="673"/>
                  </a:lnTo>
                  <a:lnTo>
                    <a:pt x="487" y="611"/>
                  </a:lnTo>
                  <a:lnTo>
                    <a:pt x="489" y="524"/>
                  </a:lnTo>
                  <a:lnTo>
                    <a:pt x="491" y="423"/>
                  </a:lnTo>
                  <a:lnTo>
                    <a:pt x="494" y="316"/>
                  </a:lnTo>
                  <a:lnTo>
                    <a:pt x="497" y="212"/>
                  </a:lnTo>
                  <a:lnTo>
                    <a:pt x="500" y="122"/>
                  </a:lnTo>
                  <a:lnTo>
                    <a:pt x="502" y="53"/>
                  </a:lnTo>
                  <a:lnTo>
                    <a:pt x="504" y="11"/>
                  </a:lnTo>
                  <a:lnTo>
                    <a:pt x="507" y="0"/>
                  </a:lnTo>
                  <a:lnTo>
                    <a:pt x="510" y="23"/>
                  </a:lnTo>
                  <a:lnTo>
                    <a:pt x="513" y="77"/>
                  </a:lnTo>
                  <a:lnTo>
                    <a:pt x="515" y="156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31"/>
            <p:cNvSpPr>
              <a:spLocks/>
            </p:cNvSpPr>
            <p:nvPr/>
          </p:nvSpPr>
          <p:spPr bwMode="auto">
            <a:xfrm>
              <a:off x="5901849" y="2820988"/>
              <a:ext cx="489727" cy="417513"/>
            </a:xfrm>
            <a:custGeom>
              <a:avLst/>
              <a:gdLst>
                <a:gd name="T0" fmla="*/ 9 w 517"/>
                <a:gd name="T1" fmla="*/ 508 h 789"/>
                <a:gd name="T2" fmla="*/ 19 w 517"/>
                <a:gd name="T3" fmla="*/ 753 h 789"/>
                <a:gd name="T4" fmla="*/ 30 w 517"/>
                <a:gd name="T5" fmla="*/ 527 h 789"/>
                <a:gd name="T6" fmla="*/ 39 w 517"/>
                <a:gd name="T7" fmla="*/ 125 h 789"/>
                <a:gd name="T8" fmla="*/ 50 w 517"/>
                <a:gd name="T9" fmla="*/ 83 h 789"/>
                <a:gd name="T10" fmla="*/ 61 w 517"/>
                <a:gd name="T11" fmla="*/ 461 h 789"/>
                <a:gd name="T12" fmla="*/ 72 w 517"/>
                <a:gd name="T13" fmla="*/ 753 h 789"/>
                <a:gd name="T14" fmla="*/ 82 w 517"/>
                <a:gd name="T15" fmla="*/ 562 h 789"/>
                <a:gd name="T16" fmla="*/ 93 w 517"/>
                <a:gd name="T17" fmla="*/ 143 h 789"/>
                <a:gd name="T18" fmla="*/ 104 w 517"/>
                <a:gd name="T19" fmla="*/ 67 h 789"/>
                <a:gd name="T20" fmla="*/ 114 w 517"/>
                <a:gd name="T21" fmla="*/ 443 h 789"/>
                <a:gd name="T22" fmla="*/ 125 w 517"/>
                <a:gd name="T23" fmla="*/ 754 h 789"/>
                <a:gd name="T24" fmla="*/ 135 w 517"/>
                <a:gd name="T25" fmla="*/ 569 h 789"/>
                <a:gd name="T26" fmla="*/ 145 w 517"/>
                <a:gd name="T27" fmla="*/ 140 h 789"/>
                <a:gd name="T28" fmla="*/ 156 w 517"/>
                <a:gd name="T29" fmla="*/ 67 h 789"/>
                <a:gd name="T30" fmla="*/ 167 w 517"/>
                <a:gd name="T31" fmla="*/ 457 h 789"/>
                <a:gd name="T32" fmla="*/ 178 w 517"/>
                <a:gd name="T33" fmla="*/ 761 h 789"/>
                <a:gd name="T34" fmla="*/ 188 w 517"/>
                <a:gd name="T35" fmla="*/ 545 h 789"/>
                <a:gd name="T36" fmla="*/ 199 w 517"/>
                <a:gd name="T37" fmla="*/ 113 h 789"/>
                <a:gd name="T38" fmla="*/ 210 w 517"/>
                <a:gd name="T39" fmla="*/ 85 h 789"/>
                <a:gd name="T40" fmla="*/ 220 w 517"/>
                <a:gd name="T41" fmla="*/ 507 h 789"/>
                <a:gd name="T42" fmla="*/ 231 w 517"/>
                <a:gd name="T43" fmla="*/ 768 h 789"/>
                <a:gd name="T44" fmla="*/ 241 w 517"/>
                <a:gd name="T45" fmla="*/ 485 h 789"/>
                <a:gd name="T46" fmla="*/ 251 w 517"/>
                <a:gd name="T47" fmla="*/ 69 h 789"/>
                <a:gd name="T48" fmla="*/ 262 w 517"/>
                <a:gd name="T49" fmla="*/ 134 h 789"/>
                <a:gd name="T50" fmla="*/ 273 w 517"/>
                <a:gd name="T51" fmla="*/ 588 h 789"/>
                <a:gd name="T52" fmla="*/ 283 w 517"/>
                <a:gd name="T53" fmla="*/ 757 h 789"/>
                <a:gd name="T54" fmla="*/ 294 w 517"/>
                <a:gd name="T55" fmla="*/ 383 h 789"/>
                <a:gd name="T56" fmla="*/ 305 w 517"/>
                <a:gd name="T57" fmla="*/ 27 h 789"/>
                <a:gd name="T58" fmla="*/ 316 w 517"/>
                <a:gd name="T59" fmla="*/ 230 h 789"/>
                <a:gd name="T60" fmla="*/ 326 w 517"/>
                <a:gd name="T61" fmla="*/ 688 h 789"/>
                <a:gd name="T62" fmla="*/ 336 w 517"/>
                <a:gd name="T63" fmla="*/ 699 h 789"/>
                <a:gd name="T64" fmla="*/ 347 w 517"/>
                <a:gd name="T65" fmla="*/ 240 h 789"/>
                <a:gd name="T66" fmla="*/ 357 w 517"/>
                <a:gd name="T67" fmla="*/ 20 h 789"/>
                <a:gd name="T68" fmla="*/ 368 w 517"/>
                <a:gd name="T69" fmla="*/ 388 h 789"/>
                <a:gd name="T70" fmla="*/ 379 w 517"/>
                <a:gd name="T71" fmla="*/ 770 h 789"/>
                <a:gd name="T72" fmla="*/ 389 w 517"/>
                <a:gd name="T73" fmla="*/ 560 h 789"/>
                <a:gd name="T74" fmla="*/ 400 w 517"/>
                <a:gd name="T75" fmla="*/ 88 h 789"/>
                <a:gd name="T76" fmla="*/ 411 w 517"/>
                <a:gd name="T77" fmla="*/ 106 h 789"/>
                <a:gd name="T78" fmla="*/ 422 w 517"/>
                <a:gd name="T79" fmla="*/ 592 h 789"/>
                <a:gd name="T80" fmla="*/ 431 w 517"/>
                <a:gd name="T81" fmla="*/ 762 h 789"/>
                <a:gd name="T82" fmla="*/ 442 w 517"/>
                <a:gd name="T83" fmla="*/ 334 h 789"/>
                <a:gd name="T84" fmla="*/ 453 w 517"/>
                <a:gd name="T85" fmla="*/ 5 h 789"/>
                <a:gd name="T86" fmla="*/ 463 w 517"/>
                <a:gd name="T87" fmla="*/ 320 h 789"/>
                <a:gd name="T88" fmla="*/ 474 w 517"/>
                <a:gd name="T89" fmla="*/ 763 h 789"/>
                <a:gd name="T90" fmla="*/ 485 w 517"/>
                <a:gd name="T91" fmla="*/ 592 h 789"/>
                <a:gd name="T92" fmla="*/ 495 w 517"/>
                <a:gd name="T93" fmla="*/ 88 h 789"/>
                <a:gd name="T94" fmla="*/ 506 w 517"/>
                <a:gd name="T95" fmla="*/ 103 h 789"/>
                <a:gd name="T96" fmla="*/ 517 w 517"/>
                <a:gd name="T97" fmla="*/ 619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789">
                  <a:moveTo>
                    <a:pt x="0" y="195"/>
                  </a:moveTo>
                  <a:lnTo>
                    <a:pt x="3" y="292"/>
                  </a:lnTo>
                  <a:lnTo>
                    <a:pt x="6" y="401"/>
                  </a:lnTo>
                  <a:lnTo>
                    <a:pt x="9" y="508"/>
                  </a:lnTo>
                  <a:lnTo>
                    <a:pt x="11" y="605"/>
                  </a:lnTo>
                  <a:lnTo>
                    <a:pt x="13" y="683"/>
                  </a:lnTo>
                  <a:lnTo>
                    <a:pt x="16" y="734"/>
                  </a:lnTo>
                  <a:lnTo>
                    <a:pt x="19" y="753"/>
                  </a:lnTo>
                  <a:lnTo>
                    <a:pt x="22" y="740"/>
                  </a:lnTo>
                  <a:lnTo>
                    <a:pt x="24" y="696"/>
                  </a:lnTo>
                  <a:lnTo>
                    <a:pt x="26" y="622"/>
                  </a:lnTo>
                  <a:lnTo>
                    <a:pt x="30" y="527"/>
                  </a:lnTo>
                  <a:lnTo>
                    <a:pt x="32" y="420"/>
                  </a:lnTo>
                  <a:lnTo>
                    <a:pt x="35" y="310"/>
                  </a:lnTo>
                  <a:lnTo>
                    <a:pt x="37" y="209"/>
                  </a:lnTo>
                  <a:lnTo>
                    <a:pt x="39" y="125"/>
                  </a:lnTo>
                  <a:lnTo>
                    <a:pt x="43" y="65"/>
                  </a:lnTo>
                  <a:lnTo>
                    <a:pt x="45" y="37"/>
                  </a:lnTo>
                  <a:lnTo>
                    <a:pt x="48" y="43"/>
                  </a:lnTo>
                  <a:lnTo>
                    <a:pt x="50" y="83"/>
                  </a:lnTo>
                  <a:lnTo>
                    <a:pt x="54" y="150"/>
                  </a:lnTo>
                  <a:lnTo>
                    <a:pt x="56" y="242"/>
                  </a:lnTo>
                  <a:lnTo>
                    <a:pt x="59" y="350"/>
                  </a:lnTo>
                  <a:lnTo>
                    <a:pt x="61" y="461"/>
                  </a:lnTo>
                  <a:lnTo>
                    <a:pt x="63" y="565"/>
                  </a:lnTo>
                  <a:lnTo>
                    <a:pt x="67" y="655"/>
                  </a:lnTo>
                  <a:lnTo>
                    <a:pt x="69" y="720"/>
                  </a:lnTo>
                  <a:lnTo>
                    <a:pt x="72" y="753"/>
                  </a:lnTo>
                  <a:lnTo>
                    <a:pt x="74" y="753"/>
                  </a:lnTo>
                  <a:lnTo>
                    <a:pt x="78" y="719"/>
                  </a:lnTo>
                  <a:lnTo>
                    <a:pt x="80" y="652"/>
                  </a:lnTo>
                  <a:lnTo>
                    <a:pt x="82" y="562"/>
                  </a:lnTo>
                  <a:lnTo>
                    <a:pt x="85" y="456"/>
                  </a:lnTo>
                  <a:lnTo>
                    <a:pt x="87" y="343"/>
                  </a:lnTo>
                  <a:lnTo>
                    <a:pt x="91" y="236"/>
                  </a:lnTo>
                  <a:lnTo>
                    <a:pt x="93" y="143"/>
                  </a:lnTo>
                  <a:lnTo>
                    <a:pt x="95" y="75"/>
                  </a:lnTo>
                  <a:lnTo>
                    <a:pt x="98" y="38"/>
                  </a:lnTo>
                  <a:lnTo>
                    <a:pt x="101" y="36"/>
                  </a:lnTo>
                  <a:lnTo>
                    <a:pt x="104" y="67"/>
                  </a:lnTo>
                  <a:lnTo>
                    <a:pt x="106" y="133"/>
                  </a:lnTo>
                  <a:lnTo>
                    <a:pt x="109" y="222"/>
                  </a:lnTo>
                  <a:lnTo>
                    <a:pt x="111" y="329"/>
                  </a:lnTo>
                  <a:lnTo>
                    <a:pt x="114" y="443"/>
                  </a:lnTo>
                  <a:lnTo>
                    <a:pt x="117" y="553"/>
                  </a:lnTo>
                  <a:lnTo>
                    <a:pt x="119" y="646"/>
                  </a:lnTo>
                  <a:lnTo>
                    <a:pt x="122" y="716"/>
                  </a:lnTo>
                  <a:lnTo>
                    <a:pt x="125" y="754"/>
                  </a:lnTo>
                  <a:lnTo>
                    <a:pt x="128" y="758"/>
                  </a:lnTo>
                  <a:lnTo>
                    <a:pt x="130" y="725"/>
                  </a:lnTo>
                  <a:lnTo>
                    <a:pt x="132" y="660"/>
                  </a:lnTo>
                  <a:lnTo>
                    <a:pt x="135" y="569"/>
                  </a:lnTo>
                  <a:lnTo>
                    <a:pt x="138" y="461"/>
                  </a:lnTo>
                  <a:lnTo>
                    <a:pt x="141" y="345"/>
                  </a:lnTo>
                  <a:lnTo>
                    <a:pt x="143" y="235"/>
                  </a:lnTo>
                  <a:lnTo>
                    <a:pt x="145" y="140"/>
                  </a:lnTo>
                  <a:lnTo>
                    <a:pt x="149" y="71"/>
                  </a:lnTo>
                  <a:lnTo>
                    <a:pt x="151" y="34"/>
                  </a:lnTo>
                  <a:lnTo>
                    <a:pt x="154" y="33"/>
                  </a:lnTo>
                  <a:lnTo>
                    <a:pt x="156" y="67"/>
                  </a:lnTo>
                  <a:lnTo>
                    <a:pt x="160" y="136"/>
                  </a:lnTo>
                  <a:lnTo>
                    <a:pt x="162" y="230"/>
                  </a:lnTo>
                  <a:lnTo>
                    <a:pt x="164" y="341"/>
                  </a:lnTo>
                  <a:lnTo>
                    <a:pt x="167" y="457"/>
                  </a:lnTo>
                  <a:lnTo>
                    <a:pt x="169" y="568"/>
                  </a:lnTo>
                  <a:lnTo>
                    <a:pt x="173" y="661"/>
                  </a:lnTo>
                  <a:lnTo>
                    <a:pt x="175" y="728"/>
                  </a:lnTo>
                  <a:lnTo>
                    <a:pt x="178" y="761"/>
                  </a:lnTo>
                  <a:lnTo>
                    <a:pt x="180" y="757"/>
                  </a:lnTo>
                  <a:lnTo>
                    <a:pt x="183" y="717"/>
                  </a:lnTo>
                  <a:lnTo>
                    <a:pt x="186" y="643"/>
                  </a:lnTo>
                  <a:lnTo>
                    <a:pt x="188" y="545"/>
                  </a:lnTo>
                  <a:lnTo>
                    <a:pt x="191" y="431"/>
                  </a:lnTo>
                  <a:lnTo>
                    <a:pt x="193" y="314"/>
                  </a:lnTo>
                  <a:lnTo>
                    <a:pt x="197" y="204"/>
                  </a:lnTo>
                  <a:lnTo>
                    <a:pt x="199" y="113"/>
                  </a:lnTo>
                  <a:lnTo>
                    <a:pt x="201" y="52"/>
                  </a:lnTo>
                  <a:lnTo>
                    <a:pt x="204" y="25"/>
                  </a:lnTo>
                  <a:lnTo>
                    <a:pt x="207" y="37"/>
                  </a:lnTo>
                  <a:lnTo>
                    <a:pt x="210" y="85"/>
                  </a:lnTo>
                  <a:lnTo>
                    <a:pt x="212" y="167"/>
                  </a:lnTo>
                  <a:lnTo>
                    <a:pt x="214" y="270"/>
                  </a:lnTo>
                  <a:lnTo>
                    <a:pt x="217" y="388"/>
                  </a:lnTo>
                  <a:lnTo>
                    <a:pt x="220" y="507"/>
                  </a:lnTo>
                  <a:lnTo>
                    <a:pt x="223" y="614"/>
                  </a:lnTo>
                  <a:lnTo>
                    <a:pt x="225" y="698"/>
                  </a:lnTo>
                  <a:lnTo>
                    <a:pt x="228" y="752"/>
                  </a:lnTo>
                  <a:lnTo>
                    <a:pt x="231" y="768"/>
                  </a:lnTo>
                  <a:lnTo>
                    <a:pt x="233" y="745"/>
                  </a:lnTo>
                  <a:lnTo>
                    <a:pt x="236" y="685"/>
                  </a:lnTo>
                  <a:lnTo>
                    <a:pt x="238" y="596"/>
                  </a:lnTo>
                  <a:lnTo>
                    <a:pt x="241" y="485"/>
                  </a:lnTo>
                  <a:lnTo>
                    <a:pt x="244" y="365"/>
                  </a:lnTo>
                  <a:lnTo>
                    <a:pt x="247" y="247"/>
                  </a:lnTo>
                  <a:lnTo>
                    <a:pt x="249" y="145"/>
                  </a:lnTo>
                  <a:lnTo>
                    <a:pt x="251" y="69"/>
                  </a:lnTo>
                  <a:lnTo>
                    <a:pt x="255" y="28"/>
                  </a:lnTo>
                  <a:lnTo>
                    <a:pt x="257" y="25"/>
                  </a:lnTo>
                  <a:lnTo>
                    <a:pt x="260" y="61"/>
                  </a:lnTo>
                  <a:lnTo>
                    <a:pt x="262" y="134"/>
                  </a:lnTo>
                  <a:lnTo>
                    <a:pt x="264" y="233"/>
                  </a:lnTo>
                  <a:lnTo>
                    <a:pt x="268" y="351"/>
                  </a:lnTo>
                  <a:lnTo>
                    <a:pt x="270" y="473"/>
                  </a:lnTo>
                  <a:lnTo>
                    <a:pt x="273" y="588"/>
                  </a:lnTo>
                  <a:lnTo>
                    <a:pt x="275" y="682"/>
                  </a:lnTo>
                  <a:lnTo>
                    <a:pt x="279" y="745"/>
                  </a:lnTo>
                  <a:lnTo>
                    <a:pt x="281" y="771"/>
                  </a:lnTo>
                  <a:lnTo>
                    <a:pt x="283" y="757"/>
                  </a:lnTo>
                  <a:lnTo>
                    <a:pt x="286" y="703"/>
                  </a:lnTo>
                  <a:lnTo>
                    <a:pt x="288" y="616"/>
                  </a:lnTo>
                  <a:lnTo>
                    <a:pt x="292" y="505"/>
                  </a:lnTo>
                  <a:lnTo>
                    <a:pt x="294" y="383"/>
                  </a:lnTo>
                  <a:lnTo>
                    <a:pt x="297" y="262"/>
                  </a:lnTo>
                  <a:lnTo>
                    <a:pt x="299" y="153"/>
                  </a:lnTo>
                  <a:lnTo>
                    <a:pt x="303" y="73"/>
                  </a:lnTo>
                  <a:lnTo>
                    <a:pt x="305" y="27"/>
                  </a:lnTo>
                  <a:lnTo>
                    <a:pt x="307" y="20"/>
                  </a:lnTo>
                  <a:lnTo>
                    <a:pt x="310" y="55"/>
                  </a:lnTo>
                  <a:lnTo>
                    <a:pt x="312" y="127"/>
                  </a:lnTo>
                  <a:lnTo>
                    <a:pt x="316" y="230"/>
                  </a:lnTo>
                  <a:lnTo>
                    <a:pt x="318" y="350"/>
                  </a:lnTo>
                  <a:lnTo>
                    <a:pt x="320" y="476"/>
                  </a:lnTo>
                  <a:lnTo>
                    <a:pt x="323" y="592"/>
                  </a:lnTo>
                  <a:lnTo>
                    <a:pt x="326" y="688"/>
                  </a:lnTo>
                  <a:lnTo>
                    <a:pt x="329" y="752"/>
                  </a:lnTo>
                  <a:lnTo>
                    <a:pt x="331" y="776"/>
                  </a:lnTo>
                  <a:lnTo>
                    <a:pt x="333" y="757"/>
                  </a:lnTo>
                  <a:lnTo>
                    <a:pt x="336" y="699"/>
                  </a:lnTo>
                  <a:lnTo>
                    <a:pt x="339" y="606"/>
                  </a:lnTo>
                  <a:lnTo>
                    <a:pt x="342" y="490"/>
                  </a:lnTo>
                  <a:lnTo>
                    <a:pt x="344" y="364"/>
                  </a:lnTo>
                  <a:lnTo>
                    <a:pt x="347" y="240"/>
                  </a:lnTo>
                  <a:lnTo>
                    <a:pt x="350" y="134"/>
                  </a:lnTo>
                  <a:lnTo>
                    <a:pt x="353" y="56"/>
                  </a:lnTo>
                  <a:lnTo>
                    <a:pt x="355" y="18"/>
                  </a:lnTo>
                  <a:lnTo>
                    <a:pt x="357" y="20"/>
                  </a:lnTo>
                  <a:lnTo>
                    <a:pt x="360" y="66"/>
                  </a:lnTo>
                  <a:lnTo>
                    <a:pt x="363" y="149"/>
                  </a:lnTo>
                  <a:lnTo>
                    <a:pt x="366" y="260"/>
                  </a:lnTo>
                  <a:lnTo>
                    <a:pt x="368" y="388"/>
                  </a:lnTo>
                  <a:lnTo>
                    <a:pt x="370" y="516"/>
                  </a:lnTo>
                  <a:lnTo>
                    <a:pt x="374" y="629"/>
                  </a:lnTo>
                  <a:lnTo>
                    <a:pt x="376" y="717"/>
                  </a:lnTo>
                  <a:lnTo>
                    <a:pt x="379" y="770"/>
                  </a:lnTo>
                  <a:lnTo>
                    <a:pt x="381" y="777"/>
                  </a:lnTo>
                  <a:lnTo>
                    <a:pt x="383" y="743"/>
                  </a:lnTo>
                  <a:lnTo>
                    <a:pt x="387" y="668"/>
                  </a:lnTo>
                  <a:lnTo>
                    <a:pt x="389" y="560"/>
                  </a:lnTo>
                  <a:lnTo>
                    <a:pt x="392" y="435"/>
                  </a:lnTo>
                  <a:lnTo>
                    <a:pt x="394" y="304"/>
                  </a:lnTo>
                  <a:lnTo>
                    <a:pt x="398" y="184"/>
                  </a:lnTo>
                  <a:lnTo>
                    <a:pt x="400" y="88"/>
                  </a:lnTo>
                  <a:lnTo>
                    <a:pt x="403" y="27"/>
                  </a:lnTo>
                  <a:lnTo>
                    <a:pt x="405" y="9"/>
                  </a:lnTo>
                  <a:lnTo>
                    <a:pt x="407" y="37"/>
                  </a:lnTo>
                  <a:lnTo>
                    <a:pt x="411" y="106"/>
                  </a:lnTo>
                  <a:lnTo>
                    <a:pt x="413" y="209"/>
                  </a:lnTo>
                  <a:lnTo>
                    <a:pt x="416" y="334"/>
                  </a:lnTo>
                  <a:lnTo>
                    <a:pt x="418" y="467"/>
                  </a:lnTo>
                  <a:lnTo>
                    <a:pt x="422" y="592"/>
                  </a:lnTo>
                  <a:lnTo>
                    <a:pt x="424" y="693"/>
                  </a:lnTo>
                  <a:lnTo>
                    <a:pt x="426" y="761"/>
                  </a:lnTo>
                  <a:lnTo>
                    <a:pt x="429" y="784"/>
                  </a:lnTo>
                  <a:lnTo>
                    <a:pt x="431" y="762"/>
                  </a:lnTo>
                  <a:lnTo>
                    <a:pt x="435" y="696"/>
                  </a:lnTo>
                  <a:lnTo>
                    <a:pt x="437" y="595"/>
                  </a:lnTo>
                  <a:lnTo>
                    <a:pt x="439" y="468"/>
                  </a:lnTo>
                  <a:lnTo>
                    <a:pt x="442" y="334"/>
                  </a:lnTo>
                  <a:lnTo>
                    <a:pt x="445" y="207"/>
                  </a:lnTo>
                  <a:lnTo>
                    <a:pt x="448" y="101"/>
                  </a:lnTo>
                  <a:lnTo>
                    <a:pt x="450" y="32"/>
                  </a:lnTo>
                  <a:lnTo>
                    <a:pt x="453" y="5"/>
                  </a:lnTo>
                  <a:lnTo>
                    <a:pt x="455" y="25"/>
                  </a:lnTo>
                  <a:lnTo>
                    <a:pt x="458" y="90"/>
                  </a:lnTo>
                  <a:lnTo>
                    <a:pt x="461" y="194"/>
                  </a:lnTo>
                  <a:lnTo>
                    <a:pt x="463" y="320"/>
                  </a:lnTo>
                  <a:lnTo>
                    <a:pt x="466" y="457"/>
                  </a:lnTo>
                  <a:lnTo>
                    <a:pt x="469" y="587"/>
                  </a:lnTo>
                  <a:lnTo>
                    <a:pt x="472" y="693"/>
                  </a:lnTo>
                  <a:lnTo>
                    <a:pt x="474" y="763"/>
                  </a:lnTo>
                  <a:lnTo>
                    <a:pt x="476" y="789"/>
                  </a:lnTo>
                  <a:lnTo>
                    <a:pt x="479" y="766"/>
                  </a:lnTo>
                  <a:lnTo>
                    <a:pt x="482" y="697"/>
                  </a:lnTo>
                  <a:lnTo>
                    <a:pt x="485" y="592"/>
                  </a:lnTo>
                  <a:lnTo>
                    <a:pt x="487" y="462"/>
                  </a:lnTo>
                  <a:lnTo>
                    <a:pt x="489" y="323"/>
                  </a:lnTo>
                  <a:lnTo>
                    <a:pt x="493" y="193"/>
                  </a:lnTo>
                  <a:lnTo>
                    <a:pt x="495" y="88"/>
                  </a:lnTo>
                  <a:lnTo>
                    <a:pt x="498" y="20"/>
                  </a:lnTo>
                  <a:lnTo>
                    <a:pt x="500" y="0"/>
                  </a:lnTo>
                  <a:lnTo>
                    <a:pt x="502" y="29"/>
                  </a:lnTo>
                  <a:lnTo>
                    <a:pt x="506" y="103"/>
                  </a:lnTo>
                  <a:lnTo>
                    <a:pt x="508" y="216"/>
                  </a:lnTo>
                  <a:lnTo>
                    <a:pt x="511" y="350"/>
                  </a:lnTo>
                  <a:lnTo>
                    <a:pt x="513" y="490"/>
                  </a:lnTo>
                  <a:lnTo>
                    <a:pt x="517" y="619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132"/>
            <p:cNvSpPr>
              <a:spLocks/>
            </p:cNvSpPr>
            <p:nvPr/>
          </p:nvSpPr>
          <p:spPr bwMode="auto">
            <a:xfrm>
              <a:off x="6391577" y="2781301"/>
              <a:ext cx="489727" cy="501650"/>
            </a:xfrm>
            <a:custGeom>
              <a:avLst/>
              <a:gdLst>
                <a:gd name="T0" fmla="*/ 7 w 515"/>
                <a:gd name="T1" fmla="*/ 865 h 947"/>
                <a:gd name="T2" fmla="*/ 18 w 515"/>
                <a:gd name="T3" fmla="*/ 484 h 947"/>
                <a:gd name="T4" fmla="*/ 28 w 515"/>
                <a:gd name="T5" fmla="*/ 75 h 947"/>
                <a:gd name="T6" fmla="*/ 39 w 515"/>
                <a:gd name="T7" fmla="*/ 356 h 947"/>
                <a:gd name="T8" fmla="*/ 50 w 515"/>
                <a:gd name="T9" fmla="*/ 840 h 947"/>
                <a:gd name="T10" fmla="*/ 60 w 515"/>
                <a:gd name="T11" fmla="*/ 667 h 947"/>
                <a:gd name="T12" fmla="*/ 71 w 515"/>
                <a:gd name="T13" fmla="*/ 139 h 947"/>
                <a:gd name="T14" fmla="*/ 81 w 515"/>
                <a:gd name="T15" fmla="*/ 204 h 947"/>
                <a:gd name="T16" fmla="*/ 91 w 515"/>
                <a:gd name="T17" fmla="*/ 752 h 947"/>
                <a:gd name="T18" fmla="*/ 102 w 515"/>
                <a:gd name="T19" fmla="*/ 786 h 947"/>
                <a:gd name="T20" fmla="*/ 113 w 515"/>
                <a:gd name="T21" fmla="*/ 236 h 947"/>
                <a:gd name="T22" fmla="*/ 124 w 515"/>
                <a:gd name="T23" fmla="*/ 116 h 947"/>
                <a:gd name="T24" fmla="*/ 134 w 515"/>
                <a:gd name="T25" fmla="*/ 657 h 947"/>
                <a:gd name="T26" fmla="*/ 145 w 515"/>
                <a:gd name="T27" fmla="*/ 847 h 947"/>
                <a:gd name="T28" fmla="*/ 156 w 515"/>
                <a:gd name="T29" fmla="*/ 320 h 947"/>
                <a:gd name="T30" fmla="*/ 166 w 515"/>
                <a:gd name="T31" fmla="*/ 75 h 947"/>
                <a:gd name="T32" fmla="*/ 177 w 515"/>
                <a:gd name="T33" fmla="*/ 591 h 947"/>
                <a:gd name="T34" fmla="*/ 187 w 515"/>
                <a:gd name="T35" fmla="*/ 874 h 947"/>
                <a:gd name="T36" fmla="*/ 197 w 515"/>
                <a:gd name="T37" fmla="*/ 365 h 947"/>
                <a:gd name="T38" fmla="*/ 208 w 515"/>
                <a:gd name="T39" fmla="*/ 60 h 947"/>
                <a:gd name="T40" fmla="*/ 219 w 515"/>
                <a:gd name="T41" fmla="*/ 570 h 947"/>
                <a:gd name="T42" fmla="*/ 230 w 515"/>
                <a:gd name="T43" fmla="*/ 882 h 947"/>
                <a:gd name="T44" fmla="*/ 240 w 515"/>
                <a:gd name="T45" fmla="*/ 359 h 947"/>
                <a:gd name="T46" fmla="*/ 251 w 515"/>
                <a:gd name="T47" fmla="*/ 58 h 947"/>
                <a:gd name="T48" fmla="*/ 262 w 515"/>
                <a:gd name="T49" fmla="*/ 605 h 947"/>
                <a:gd name="T50" fmla="*/ 272 w 515"/>
                <a:gd name="T51" fmla="*/ 873 h 947"/>
                <a:gd name="T52" fmla="*/ 282 w 515"/>
                <a:gd name="T53" fmla="*/ 296 h 947"/>
                <a:gd name="T54" fmla="*/ 293 w 515"/>
                <a:gd name="T55" fmla="*/ 83 h 947"/>
                <a:gd name="T56" fmla="*/ 303 w 515"/>
                <a:gd name="T57" fmla="*/ 696 h 947"/>
                <a:gd name="T58" fmla="*/ 314 w 515"/>
                <a:gd name="T59" fmla="*/ 826 h 947"/>
                <a:gd name="T60" fmla="*/ 325 w 515"/>
                <a:gd name="T61" fmla="*/ 181 h 947"/>
                <a:gd name="T62" fmla="*/ 335 w 515"/>
                <a:gd name="T63" fmla="*/ 167 h 947"/>
                <a:gd name="T64" fmla="*/ 346 w 515"/>
                <a:gd name="T65" fmla="*/ 825 h 947"/>
                <a:gd name="T66" fmla="*/ 357 w 515"/>
                <a:gd name="T67" fmla="*/ 692 h 947"/>
                <a:gd name="T68" fmla="*/ 368 w 515"/>
                <a:gd name="T69" fmla="*/ 55 h 947"/>
                <a:gd name="T70" fmla="*/ 377 w 515"/>
                <a:gd name="T71" fmla="*/ 362 h 947"/>
                <a:gd name="T72" fmla="*/ 388 w 515"/>
                <a:gd name="T73" fmla="*/ 920 h 947"/>
                <a:gd name="T74" fmla="*/ 399 w 515"/>
                <a:gd name="T75" fmla="*/ 431 h 947"/>
                <a:gd name="T76" fmla="*/ 409 w 515"/>
                <a:gd name="T77" fmla="*/ 29 h 947"/>
                <a:gd name="T78" fmla="*/ 420 w 515"/>
                <a:gd name="T79" fmla="*/ 674 h 947"/>
                <a:gd name="T80" fmla="*/ 431 w 515"/>
                <a:gd name="T81" fmla="*/ 832 h 947"/>
                <a:gd name="T82" fmla="*/ 441 w 515"/>
                <a:gd name="T83" fmla="*/ 110 h 947"/>
                <a:gd name="T84" fmla="*/ 452 w 515"/>
                <a:gd name="T85" fmla="*/ 268 h 947"/>
                <a:gd name="T86" fmla="*/ 463 w 515"/>
                <a:gd name="T87" fmla="*/ 929 h 947"/>
                <a:gd name="T88" fmla="*/ 472 w 515"/>
                <a:gd name="T89" fmla="*/ 440 h 947"/>
                <a:gd name="T90" fmla="*/ 483 w 515"/>
                <a:gd name="T91" fmla="*/ 23 h 947"/>
                <a:gd name="T92" fmla="*/ 494 w 515"/>
                <a:gd name="T93" fmla="*/ 752 h 947"/>
                <a:gd name="T94" fmla="*/ 504 w 515"/>
                <a:gd name="T95" fmla="*/ 750 h 947"/>
                <a:gd name="T96" fmla="*/ 515 w 515"/>
                <a:gd name="T97" fmla="*/ 9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947">
                  <a:moveTo>
                    <a:pt x="0" y="693"/>
                  </a:moveTo>
                  <a:lnTo>
                    <a:pt x="2" y="794"/>
                  </a:lnTo>
                  <a:lnTo>
                    <a:pt x="5" y="854"/>
                  </a:lnTo>
                  <a:lnTo>
                    <a:pt x="7" y="865"/>
                  </a:lnTo>
                  <a:lnTo>
                    <a:pt x="9" y="827"/>
                  </a:lnTo>
                  <a:lnTo>
                    <a:pt x="13" y="743"/>
                  </a:lnTo>
                  <a:lnTo>
                    <a:pt x="15" y="623"/>
                  </a:lnTo>
                  <a:lnTo>
                    <a:pt x="18" y="484"/>
                  </a:lnTo>
                  <a:lnTo>
                    <a:pt x="20" y="342"/>
                  </a:lnTo>
                  <a:lnTo>
                    <a:pt x="24" y="217"/>
                  </a:lnTo>
                  <a:lnTo>
                    <a:pt x="26" y="124"/>
                  </a:lnTo>
                  <a:lnTo>
                    <a:pt x="28" y="75"/>
                  </a:lnTo>
                  <a:lnTo>
                    <a:pt x="31" y="76"/>
                  </a:lnTo>
                  <a:lnTo>
                    <a:pt x="33" y="130"/>
                  </a:lnTo>
                  <a:lnTo>
                    <a:pt x="37" y="227"/>
                  </a:lnTo>
                  <a:lnTo>
                    <a:pt x="39" y="356"/>
                  </a:lnTo>
                  <a:lnTo>
                    <a:pt x="41" y="500"/>
                  </a:lnTo>
                  <a:lnTo>
                    <a:pt x="44" y="641"/>
                  </a:lnTo>
                  <a:lnTo>
                    <a:pt x="47" y="759"/>
                  </a:lnTo>
                  <a:lnTo>
                    <a:pt x="50" y="840"/>
                  </a:lnTo>
                  <a:lnTo>
                    <a:pt x="52" y="872"/>
                  </a:lnTo>
                  <a:lnTo>
                    <a:pt x="55" y="851"/>
                  </a:lnTo>
                  <a:lnTo>
                    <a:pt x="57" y="780"/>
                  </a:lnTo>
                  <a:lnTo>
                    <a:pt x="60" y="667"/>
                  </a:lnTo>
                  <a:lnTo>
                    <a:pt x="63" y="528"/>
                  </a:lnTo>
                  <a:lnTo>
                    <a:pt x="65" y="381"/>
                  </a:lnTo>
                  <a:lnTo>
                    <a:pt x="68" y="245"/>
                  </a:lnTo>
                  <a:lnTo>
                    <a:pt x="71" y="139"/>
                  </a:lnTo>
                  <a:lnTo>
                    <a:pt x="74" y="76"/>
                  </a:lnTo>
                  <a:lnTo>
                    <a:pt x="76" y="67"/>
                  </a:lnTo>
                  <a:lnTo>
                    <a:pt x="78" y="111"/>
                  </a:lnTo>
                  <a:lnTo>
                    <a:pt x="81" y="204"/>
                  </a:lnTo>
                  <a:lnTo>
                    <a:pt x="84" y="333"/>
                  </a:lnTo>
                  <a:lnTo>
                    <a:pt x="87" y="480"/>
                  </a:lnTo>
                  <a:lnTo>
                    <a:pt x="89" y="627"/>
                  </a:lnTo>
                  <a:lnTo>
                    <a:pt x="91" y="752"/>
                  </a:lnTo>
                  <a:lnTo>
                    <a:pt x="95" y="840"/>
                  </a:lnTo>
                  <a:lnTo>
                    <a:pt x="97" y="877"/>
                  </a:lnTo>
                  <a:lnTo>
                    <a:pt x="100" y="858"/>
                  </a:lnTo>
                  <a:lnTo>
                    <a:pt x="102" y="786"/>
                  </a:lnTo>
                  <a:lnTo>
                    <a:pt x="105" y="671"/>
                  </a:lnTo>
                  <a:lnTo>
                    <a:pt x="108" y="527"/>
                  </a:lnTo>
                  <a:lnTo>
                    <a:pt x="110" y="375"/>
                  </a:lnTo>
                  <a:lnTo>
                    <a:pt x="113" y="236"/>
                  </a:lnTo>
                  <a:lnTo>
                    <a:pt x="115" y="129"/>
                  </a:lnTo>
                  <a:lnTo>
                    <a:pt x="119" y="69"/>
                  </a:lnTo>
                  <a:lnTo>
                    <a:pt x="121" y="64"/>
                  </a:lnTo>
                  <a:lnTo>
                    <a:pt x="124" y="116"/>
                  </a:lnTo>
                  <a:lnTo>
                    <a:pt x="126" y="218"/>
                  </a:lnTo>
                  <a:lnTo>
                    <a:pt x="128" y="355"/>
                  </a:lnTo>
                  <a:lnTo>
                    <a:pt x="132" y="509"/>
                  </a:lnTo>
                  <a:lnTo>
                    <a:pt x="134" y="657"/>
                  </a:lnTo>
                  <a:lnTo>
                    <a:pt x="137" y="780"/>
                  </a:lnTo>
                  <a:lnTo>
                    <a:pt x="139" y="859"/>
                  </a:lnTo>
                  <a:lnTo>
                    <a:pt x="143" y="882"/>
                  </a:lnTo>
                  <a:lnTo>
                    <a:pt x="145" y="847"/>
                  </a:lnTo>
                  <a:lnTo>
                    <a:pt x="147" y="759"/>
                  </a:lnTo>
                  <a:lnTo>
                    <a:pt x="150" y="628"/>
                  </a:lnTo>
                  <a:lnTo>
                    <a:pt x="152" y="475"/>
                  </a:lnTo>
                  <a:lnTo>
                    <a:pt x="156" y="320"/>
                  </a:lnTo>
                  <a:lnTo>
                    <a:pt x="158" y="186"/>
                  </a:lnTo>
                  <a:lnTo>
                    <a:pt x="160" y="93"/>
                  </a:lnTo>
                  <a:lnTo>
                    <a:pt x="163" y="55"/>
                  </a:lnTo>
                  <a:lnTo>
                    <a:pt x="166" y="75"/>
                  </a:lnTo>
                  <a:lnTo>
                    <a:pt x="169" y="154"/>
                  </a:lnTo>
                  <a:lnTo>
                    <a:pt x="171" y="278"/>
                  </a:lnTo>
                  <a:lnTo>
                    <a:pt x="174" y="431"/>
                  </a:lnTo>
                  <a:lnTo>
                    <a:pt x="177" y="591"/>
                  </a:lnTo>
                  <a:lnTo>
                    <a:pt x="180" y="733"/>
                  </a:lnTo>
                  <a:lnTo>
                    <a:pt x="182" y="836"/>
                  </a:lnTo>
                  <a:lnTo>
                    <a:pt x="184" y="886"/>
                  </a:lnTo>
                  <a:lnTo>
                    <a:pt x="187" y="874"/>
                  </a:lnTo>
                  <a:lnTo>
                    <a:pt x="190" y="802"/>
                  </a:lnTo>
                  <a:lnTo>
                    <a:pt x="193" y="680"/>
                  </a:lnTo>
                  <a:lnTo>
                    <a:pt x="195" y="527"/>
                  </a:lnTo>
                  <a:lnTo>
                    <a:pt x="197" y="365"/>
                  </a:lnTo>
                  <a:lnTo>
                    <a:pt x="201" y="218"/>
                  </a:lnTo>
                  <a:lnTo>
                    <a:pt x="203" y="108"/>
                  </a:lnTo>
                  <a:lnTo>
                    <a:pt x="206" y="52"/>
                  </a:lnTo>
                  <a:lnTo>
                    <a:pt x="208" y="60"/>
                  </a:lnTo>
                  <a:lnTo>
                    <a:pt x="210" y="129"/>
                  </a:lnTo>
                  <a:lnTo>
                    <a:pt x="214" y="250"/>
                  </a:lnTo>
                  <a:lnTo>
                    <a:pt x="216" y="404"/>
                  </a:lnTo>
                  <a:lnTo>
                    <a:pt x="219" y="570"/>
                  </a:lnTo>
                  <a:lnTo>
                    <a:pt x="221" y="720"/>
                  </a:lnTo>
                  <a:lnTo>
                    <a:pt x="225" y="832"/>
                  </a:lnTo>
                  <a:lnTo>
                    <a:pt x="227" y="890"/>
                  </a:lnTo>
                  <a:lnTo>
                    <a:pt x="230" y="882"/>
                  </a:lnTo>
                  <a:lnTo>
                    <a:pt x="232" y="810"/>
                  </a:lnTo>
                  <a:lnTo>
                    <a:pt x="234" y="685"/>
                  </a:lnTo>
                  <a:lnTo>
                    <a:pt x="238" y="527"/>
                  </a:lnTo>
                  <a:lnTo>
                    <a:pt x="240" y="359"/>
                  </a:lnTo>
                  <a:lnTo>
                    <a:pt x="243" y="208"/>
                  </a:lnTo>
                  <a:lnTo>
                    <a:pt x="245" y="97"/>
                  </a:lnTo>
                  <a:lnTo>
                    <a:pt x="249" y="44"/>
                  </a:lnTo>
                  <a:lnTo>
                    <a:pt x="251" y="58"/>
                  </a:lnTo>
                  <a:lnTo>
                    <a:pt x="253" y="138"/>
                  </a:lnTo>
                  <a:lnTo>
                    <a:pt x="256" y="270"/>
                  </a:lnTo>
                  <a:lnTo>
                    <a:pt x="258" y="434"/>
                  </a:lnTo>
                  <a:lnTo>
                    <a:pt x="262" y="605"/>
                  </a:lnTo>
                  <a:lnTo>
                    <a:pt x="264" y="754"/>
                  </a:lnTo>
                  <a:lnTo>
                    <a:pt x="266" y="858"/>
                  </a:lnTo>
                  <a:lnTo>
                    <a:pt x="269" y="900"/>
                  </a:lnTo>
                  <a:lnTo>
                    <a:pt x="272" y="873"/>
                  </a:lnTo>
                  <a:lnTo>
                    <a:pt x="275" y="781"/>
                  </a:lnTo>
                  <a:lnTo>
                    <a:pt x="277" y="638"/>
                  </a:lnTo>
                  <a:lnTo>
                    <a:pt x="279" y="467"/>
                  </a:lnTo>
                  <a:lnTo>
                    <a:pt x="282" y="296"/>
                  </a:lnTo>
                  <a:lnTo>
                    <a:pt x="285" y="153"/>
                  </a:lnTo>
                  <a:lnTo>
                    <a:pt x="288" y="61"/>
                  </a:lnTo>
                  <a:lnTo>
                    <a:pt x="290" y="35"/>
                  </a:lnTo>
                  <a:lnTo>
                    <a:pt x="293" y="83"/>
                  </a:lnTo>
                  <a:lnTo>
                    <a:pt x="296" y="194"/>
                  </a:lnTo>
                  <a:lnTo>
                    <a:pt x="299" y="350"/>
                  </a:lnTo>
                  <a:lnTo>
                    <a:pt x="301" y="527"/>
                  </a:lnTo>
                  <a:lnTo>
                    <a:pt x="303" y="696"/>
                  </a:lnTo>
                  <a:lnTo>
                    <a:pt x="306" y="827"/>
                  </a:lnTo>
                  <a:lnTo>
                    <a:pt x="309" y="899"/>
                  </a:lnTo>
                  <a:lnTo>
                    <a:pt x="312" y="897"/>
                  </a:lnTo>
                  <a:lnTo>
                    <a:pt x="314" y="826"/>
                  </a:lnTo>
                  <a:lnTo>
                    <a:pt x="316" y="692"/>
                  </a:lnTo>
                  <a:lnTo>
                    <a:pt x="320" y="521"/>
                  </a:lnTo>
                  <a:lnTo>
                    <a:pt x="322" y="339"/>
                  </a:lnTo>
                  <a:lnTo>
                    <a:pt x="325" y="181"/>
                  </a:lnTo>
                  <a:lnTo>
                    <a:pt x="327" y="70"/>
                  </a:lnTo>
                  <a:lnTo>
                    <a:pt x="329" y="28"/>
                  </a:lnTo>
                  <a:lnTo>
                    <a:pt x="333" y="62"/>
                  </a:lnTo>
                  <a:lnTo>
                    <a:pt x="335" y="167"/>
                  </a:lnTo>
                  <a:lnTo>
                    <a:pt x="338" y="324"/>
                  </a:lnTo>
                  <a:lnTo>
                    <a:pt x="340" y="508"/>
                  </a:lnTo>
                  <a:lnTo>
                    <a:pt x="344" y="685"/>
                  </a:lnTo>
                  <a:lnTo>
                    <a:pt x="346" y="825"/>
                  </a:lnTo>
                  <a:lnTo>
                    <a:pt x="349" y="904"/>
                  </a:lnTo>
                  <a:lnTo>
                    <a:pt x="351" y="905"/>
                  </a:lnTo>
                  <a:lnTo>
                    <a:pt x="353" y="831"/>
                  </a:lnTo>
                  <a:lnTo>
                    <a:pt x="357" y="692"/>
                  </a:lnTo>
                  <a:lnTo>
                    <a:pt x="359" y="512"/>
                  </a:lnTo>
                  <a:lnTo>
                    <a:pt x="362" y="324"/>
                  </a:lnTo>
                  <a:lnTo>
                    <a:pt x="364" y="162"/>
                  </a:lnTo>
                  <a:lnTo>
                    <a:pt x="368" y="55"/>
                  </a:lnTo>
                  <a:lnTo>
                    <a:pt x="370" y="21"/>
                  </a:lnTo>
                  <a:lnTo>
                    <a:pt x="372" y="69"/>
                  </a:lnTo>
                  <a:lnTo>
                    <a:pt x="375" y="190"/>
                  </a:lnTo>
                  <a:lnTo>
                    <a:pt x="377" y="362"/>
                  </a:lnTo>
                  <a:lnTo>
                    <a:pt x="381" y="555"/>
                  </a:lnTo>
                  <a:lnTo>
                    <a:pt x="383" y="733"/>
                  </a:lnTo>
                  <a:lnTo>
                    <a:pt x="385" y="862"/>
                  </a:lnTo>
                  <a:lnTo>
                    <a:pt x="388" y="920"/>
                  </a:lnTo>
                  <a:lnTo>
                    <a:pt x="391" y="895"/>
                  </a:lnTo>
                  <a:lnTo>
                    <a:pt x="394" y="790"/>
                  </a:lnTo>
                  <a:lnTo>
                    <a:pt x="396" y="625"/>
                  </a:lnTo>
                  <a:lnTo>
                    <a:pt x="399" y="431"/>
                  </a:lnTo>
                  <a:lnTo>
                    <a:pt x="401" y="242"/>
                  </a:lnTo>
                  <a:lnTo>
                    <a:pt x="404" y="97"/>
                  </a:lnTo>
                  <a:lnTo>
                    <a:pt x="407" y="20"/>
                  </a:lnTo>
                  <a:lnTo>
                    <a:pt x="409" y="29"/>
                  </a:lnTo>
                  <a:lnTo>
                    <a:pt x="412" y="122"/>
                  </a:lnTo>
                  <a:lnTo>
                    <a:pt x="415" y="282"/>
                  </a:lnTo>
                  <a:lnTo>
                    <a:pt x="418" y="477"/>
                  </a:lnTo>
                  <a:lnTo>
                    <a:pt x="420" y="674"/>
                  </a:lnTo>
                  <a:lnTo>
                    <a:pt x="422" y="831"/>
                  </a:lnTo>
                  <a:lnTo>
                    <a:pt x="425" y="918"/>
                  </a:lnTo>
                  <a:lnTo>
                    <a:pt x="428" y="919"/>
                  </a:lnTo>
                  <a:lnTo>
                    <a:pt x="431" y="832"/>
                  </a:lnTo>
                  <a:lnTo>
                    <a:pt x="433" y="673"/>
                  </a:lnTo>
                  <a:lnTo>
                    <a:pt x="435" y="473"/>
                  </a:lnTo>
                  <a:lnTo>
                    <a:pt x="439" y="273"/>
                  </a:lnTo>
                  <a:lnTo>
                    <a:pt x="441" y="110"/>
                  </a:lnTo>
                  <a:lnTo>
                    <a:pt x="444" y="18"/>
                  </a:lnTo>
                  <a:lnTo>
                    <a:pt x="446" y="16"/>
                  </a:lnTo>
                  <a:lnTo>
                    <a:pt x="449" y="104"/>
                  </a:lnTo>
                  <a:lnTo>
                    <a:pt x="452" y="268"/>
                  </a:lnTo>
                  <a:lnTo>
                    <a:pt x="454" y="472"/>
                  </a:lnTo>
                  <a:lnTo>
                    <a:pt x="457" y="676"/>
                  </a:lnTo>
                  <a:lnTo>
                    <a:pt x="459" y="840"/>
                  </a:lnTo>
                  <a:lnTo>
                    <a:pt x="463" y="929"/>
                  </a:lnTo>
                  <a:lnTo>
                    <a:pt x="465" y="923"/>
                  </a:lnTo>
                  <a:lnTo>
                    <a:pt x="468" y="825"/>
                  </a:lnTo>
                  <a:lnTo>
                    <a:pt x="470" y="651"/>
                  </a:lnTo>
                  <a:lnTo>
                    <a:pt x="472" y="440"/>
                  </a:lnTo>
                  <a:lnTo>
                    <a:pt x="476" y="233"/>
                  </a:lnTo>
                  <a:lnTo>
                    <a:pt x="478" y="75"/>
                  </a:lnTo>
                  <a:lnTo>
                    <a:pt x="481" y="0"/>
                  </a:lnTo>
                  <a:lnTo>
                    <a:pt x="483" y="23"/>
                  </a:lnTo>
                  <a:lnTo>
                    <a:pt x="487" y="141"/>
                  </a:lnTo>
                  <a:lnTo>
                    <a:pt x="489" y="329"/>
                  </a:lnTo>
                  <a:lnTo>
                    <a:pt x="491" y="549"/>
                  </a:lnTo>
                  <a:lnTo>
                    <a:pt x="494" y="752"/>
                  </a:lnTo>
                  <a:lnTo>
                    <a:pt x="496" y="896"/>
                  </a:lnTo>
                  <a:lnTo>
                    <a:pt x="500" y="947"/>
                  </a:lnTo>
                  <a:lnTo>
                    <a:pt x="502" y="896"/>
                  </a:lnTo>
                  <a:lnTo>
                    <a:pt x="504" y="750"/>
                  </a:lnTo>
                  <a:lnTo>
                    <a:pt x="507" y="542"/>
                  </a:lnTo>
                  <a:lnTo>
                    <a:pt x="510" y="318"/>
                  </a:lnTo>
                  <a:lnTo>
                    <a:pt x="513" y="125"/>
                  </a:lnTo>
                  <a:lnTo>
                    <a:pt x="515" y="9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33"/>
            <p:cNvSpPr>
              <a:spLocks/>
            </p:cNvSpPr>
            <p:nvPr/>
          </p:nvSpPr>
          <p:spPr bwMode="auto">
            <a:xfrm>
              <a:off x="6881304" y="2519363"/>
              <a:ext cx="489727" cy="969963"/>
            </a:xfrm>
            <a:custGeom>
              <a:avLst/>
              <a:gdLst>
                <a:gd name="T0" fmla="*/ 9 w 516"/>
                <a:gd name="T1" fmla="*/ 762 h 1835"/>
                <a:gd name="T2" fmla="*/ 19 w 516"/>
                <a:gd name="T3" fmla="*/ 1453 h 1835"/>
                <a:gd name="T4" fmla="*/ 29 w 516"/>
                <a:gd name="T5" fmla="*/ 822 h 1835"/>
                <a:gd name="T6" fmla="*/ 39 w 516"/>
                <a:gd name="T7" fmla="*/ 586 h 1835"/>
                <a:gd name="T8" fmla="*/ 50 w 516"/>
                <a:gd name="T9" fmla="*/ 1411 h 1835"/>
                <a:gd name="T10" fmla="*/ 61 w 516"/>
                <a:gd name="T11" fmla="*/ 982 h 1835"/>
                <a:gd name="T12" fmla="*/ 72 w 516"/>
                <a:gd name="T13" fmla="*/ 507 h 1835"/>
                <a:gd name="T14" fmla="*/ 82 w 516"/>
                <a:gd name="T15" fmla="*/ 1366 h 1835"/>
                <a:gd name="T16" fmla="*/ 93 w 516"/>
                <a:gd name="T17" fmla="*/ 1052 h 1835"/>
                <a:gd name="T18" fmla="*/ 104 w 516"/>
                <a:gd name="T19" fmla="*/ 483 h 1835"/>
                <a:gd name="T20" fmla="*/ 114 w 516"/>
                <a:gd name="T21" fmla="*/ 1378 h 1835"/>
                <a:gd name="T22" fmla="*/ 124 w 516"/>
                <a:gd name="T23" fmla="*/ 1013 h 1835"/>
                <a:gd name="T24" fmla="*/ 135 w 516"/>
                <a:gd name="T25" fmla="*/ 506 h 1835"/>
                <a:gd name="T26" fmla="*/ 145 w 516"/>
                <a:gd name="T27" fmla="*/ 1456 h 1835"/>
                <a:gd name="T28" fmla="*/ 156 w 516"/>
                <a:gd name="T29" fmla="*/ 836 h 1835"/>
                <a:gd name="T30" fmla="*/ 167 w 516"/>
                <a:gd name="T31" fmla="*/ 645 h 1835"/>
                <a:gd name="T32" fmla="*/ 178 w 516"/>
                <a:gd name="T33" fmla="*/ 1516 h 1835"/>
                <a:gd name="T34" fmla="*/ 188 w 516"/>
                <a:gd name="T35" fmla="*/ 541 h 1835"/>
                <a:gd name="T36" fmla="*/ 199 w 516"/>
                <a:gd name="T37" fmla="*/ 1021 h 1835"/>
                <a:gd name="T38" fmla="*/ 210 w 516"/>
                <a:gd name="T39" fmla="*/ 1302 h 1835"/>
                <a:gd name="T40" fmla="*/ 220 w 516"/>
                <a:gd name="T41" fmla="*/ 407 h 1835"/>
                <a:gd name="T42" fmla="*/ 230 w 516"/>
                <a:gd name="T43" fmla="*/ 1513 h 1835"/>
                <a:gd name="T44" fmla="*/ 241 w 516"/>
                <a:gd name="T45" fmla="*/ 623 h 1835"/>
                <a:gd name="T46" fmla="*/ 251 w 516"/>
                <a:gd name="T47" fmla="*/ 1018 h 1835"/>
                <a:gd name="T48" fmla="*/ 262 w 516"/>
                <a:gd name="T49" fmla="*/ 1199 h 1835"/>
                <a:gd name="T50" fmla="*/ 273 w 516"/>
                <a:gd name="T51" fmla="*/ 521 h 1835"/>
                <a:gd name="T52" fmla="*/ 283 w 516"/>
                <a:gd name="T53" fmla="*/ 1542 h 1835"/>
                <a:gd name="T54" fmla="*/ 294 w 516"/>
                <a:gd name="T55" fmla="*/ 327 h 1835"/>
                <a:gd name="T56" fmla="*/ 305 w 516"/>
                <a:gd name="T57" fmla="*/ 1633 h 1835"/>
                <a:gd name="T58" fmla="*/ 316 w 516"/>
                <a:gd name="T59" fmla="*/ 284 h 1835"/>
                <a:gd name="T60" fmla="*/ 325 w 516"/>
                <a:gd name="T61" fmla="*/ 1670 h 1835"/>
                <a:gd name="T62" fmla="*/ 336 w 516"/>
                <a:gd name="T63" fmla="*/ 252 h 1835"/>
                <a:gd name="T64" fmla="*/ 347 w 516"/>
                <a:gd name="T65" fmla="*/ 1622 h 1835"/>
                <a:gd name="T66" fmla="*/ 357 w 516"/>
                <a:gd name="T67" fmla="*/ 570 h 1835"/>
                <a:gd name="T68" fmla="*/ 368 w 516"/>
                <a:gd name="T69" fmla="*/ 770 h 1835"/>
                <a:gd name="T70" fmla="*/ 379 w 516"/>
                <a:gd name="T71" fmla="*/ 1835 h 1835"/>
                <a:gd name="T72" fmla="*/ 389 w 516"/>
                <a:gd name="T73" fmla="*/ 664 h 1835"/>
                <a:gd name="T74" fmla="*/ 400 w 516"/>
                <a:gd name="T75" fmla="*/ 967 h 1835"/>
                <a:gd name="T76" fmla="*/ 411 w 516"/>
                <a:gd name="T77" fmla="*/ 967 h 1835"/>
                <a:gd name="T78" fmla="*/ 420 w 516"/>
                <a:gd name="T79" fmla="*/ 967 h 1835"/>
                <a:gd name="T80" fmla="*/ 431 w 516"/>
                <a:gd name="T81" fmla="*/ 967 h 1835"/>
                <a:gd name="T82" fmla="*/ 442 w 516"/>
                <a:gd name="T83" fmla="*/ 967 h 1835"/>
                <a:gd name="T84" fmla="*/ 452 w 516"/>
                <a:gd name="T85" fmla="*/ 967 h 1835"/>
                <a:gd name="T86" fmla="*/ 463 w 516"/>
                <a:gd name="T87" fmla="*/ 967 h 1835"/>
                <a:gd name="T88" fmla="*/ 474 w 516"/>
                <a:gd name="T89" fmla="*/ 967 h 1835"/>
                <a:gd name="T90" fmla="*/ 485 w 516"/>
                <a:gd name="T91" fmla="*/ 967 h 1835"/>
                <a:gd name="T92" fmla="*/ 495 w 516"/>
                <a:gd name="T93" fmla="*/ 967 h 1835"/>
                <a:gd name="T94" fmla="*/ 506 w 516"/>
                <a:gd name="T95" fmla="*/ 967 h 1835"/>
                <a:gd name="T96" fmla="*/ 516 w 516"/>
                <a:gd name="T97" fmla="*/ 967 h 1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1835">
                  <a:moveTo>
                    <a:pt x="0" y="506"/>
                  </a:moveTo>
                  <a:lnTo>
                    <a:pt x="3" y="492"/>
                  </a:lnTo>
                  <a:lnTo>
                    <a:pt x="5" y="584"/>
                  </a:lnTo>
                  <a:lnTo>
                    <a:pt x="9" y="762"/>
                  </a:lnTo>
                  <a:lnTo>
                    <a:pt x="11" y="988"/>
                  </a:lnTo>
                  <a:lnTo>
                    <a:pt x="13" y="1210"/>
                  </a:lnTo>
                  <a:lnTo>
                    <a:pt x="16" y="1379"/>
                  </a:lnTo>
                  <a:lnTo>
                    <a:pt x="19" y="1453"/>
                  </a:lnTo>
                  <a:lnTo>
                    <a:pt x="22" y="1415"/>
                  </a:lnTo>
                  <a:lnTo>
                    <a:pt x="24" y="1273"/>
                  </a:lnTo>
                  <a:lnTo>
                    <a:pt x="26" y="1060"/>
                  </a:lnTo>
                  <a:lnTo>
                    <a:pt x="29" y="822"/>
                  </a:lnTo>
                  <a:lnTo>
                    <a:pt x="32" y="618"/>
                  </a:lnTo>
                  <a:lnTo>
                    <a:pt x="35" y="495"/>
                  </a:lnTo>
                  <a:lnTo>
                    <a:pt x="37" y="483"/>
                  </a:lnTo>
                  <a:lnTo>
                    <a:pt x="39" y="586"/>
                  </a:lnTo>
                  <a:lnTo>
                    <a:pt x="43" y="780"/>
                  </a:lnTo>
                  <a:lnTo>
                    <a:pt x="45" y="1021"/>
                  </a:lnTo>
                  <a:lnTo>
                    <a:pt x="48" y="1250"/>
                  </a:lnTo>
                  <a:lnTo>
                    <a:pt x="50" y="1411"/>
                  </a:lnTo>
                  <a:lnTo>
                    <a:pt x="53" y="1465"/>
                  </a:lnTo>
                  <a:lnTo>
                    <a:pt x="56" y="1396"/>
                  </a:lnTo>
                  <a:lnTo>
                    <a:pt x="58" y="1221"/>
                  </a:lnTo>
                  <a:lnTo>
                    <a:pt x="61" y="982"/>
                  </a:lnTo>
                  <a:lnTo>
                    <a:pt x="63" y="738"/>
                  </a:lnTo>
                  <a:lnTo>
                    <a:pt x="67" y="549"/>
                  </a:lnTo>
                  <a:lnTo>
                    <a:pt x="69" y="465"/>
                  </a:lnTo>
                  <a:lnTo>
                    <a:pt x="72" y="507"/>
                  </a:lnTo>
                  <a:lnTo>
                    <a:pt x="74" y="667"/>
                  </a:lnTo>
                  <a:lnTo>
                    <a:pt x="76" y="904"/>
                  </a:lnTo>
                  <a:lnTo>
                    <a:pt x="80" y="1159"/>
                  </a:lnTo>
                  <a:lnTo>
                    <a:pt x="82" y="1366"/>
                  </a:lnTo>
                  <a:lnTo>
                    <a:pt x="85" y="1470"/>
                  </a:lnTo>
                  <a:lnTo>
                    <a:pt x="87" y="1444"/>
                  </a:lnTo>
                  <a:lnTo>
                    <a:pt x="91" y="1291"/>
                  </a:lnTo>
                  <a:lnTo>
                    <a:pt x="93" y="1052"/>
                  </a:lnTo>
                  <a:lnTo>
                    <a:pt x="95" y="788"/>
                  </a:lnTo>
                  <a:lnTo>
                    <a:pt x="98" y="571"/>
                  </a:lnTo>
                  <a:lnTo>
                    <a:pt x="100" y="458"/>
                  </a:lnTo>
                  <a:lnTo>
                    <a:pt x="104" y="483"/>
                  </a:lnTo>
                  <a:lnTo>
                    <a:pt x="106" y="638"/>
                  </a:lnTo>
                  <a:lnTo>
                    <a:pt x="108" y="886"/>
                  </a:lnTo>
                  <a:lnTo>
                    <a:pt x="111" y="1157"/>
                  </a:lnTo>
                  <a:lnTo>
                    <a:pt x="114" y="1378"/>
                  </a:lnTo>
                  <a:lnTo>
                    <a:pt x="117" y="1485"/>
                  </a:lnTo>
                  <a:lnTo>
                    <a:pt x="119" y="1447"/>
                  </a:lnTo>
                  <a:lnTo>
                    <a:pt x="122" y="1274"/>
                  </a:lnTo>
                  <a:lnTo>
                    <a:pt x="124" y="1013"/>
                  </a:lnTo>
                  <a:lnTo>
                    <a:pt x="128" y="735"/>
                  </a:lnTo>
                  <a:lnTo>
                    <a:pt x="130" y="524"/>
                  </a:lnTo>
                  <a:lnTo>
                    <a:pt x="132" y="438"/>
                  </a:lnTo>
                  <a:lnTo>
                    <a:pt x="135" y="506"/>
                  </a:lnTo>
                  <a:lnTo>
                    <a:pt x="138" y="710"/>
                  </a:lnTo>
                  <a:lnTo>
                    <a:pt x="141" y="991"/>
                  </a:lnTo>
                  <a:lnTo>
                    <a:pt x="143" y="1267"/>
                  </a:lnTo>
                  <a:lnTo>
                    <a:pt x="145" y="1456"/>
                  </a:lnTo>
                  <a:lnTo>
                    <a:pt x="148" y="1498"/>
                  </a:lnTo>
                  <a:lnTo>
                    <a:pt x="151" y="1380"/>
                  </a:lnTo>
                  <a:lnTo>
                    <a:pt x="154" y="1135"/>
                  </a:lnTo>
                  <a:lnTo>
                    <a:pt x="156" y="836"/>
                  </a:lnTo>
                  <a:lnTo>
                    <a:pt x="158" y="575"/>
                  </a:lnTo>
                  <a:lnTo>
                    <a:pt x="162" y="434"/>
                  </a:lnTo>
                  <a:lnTo>
                    <a:pt x="164" y="458"/>
                  </a:lnTo>
                  <a:lnTo>
                    <a:pt x="167" y="645"/>
                  </a:lnTo>
                  <a:lnTo>
                    <a:pt x="169" y="935"/>
                  </a:lnTo>
                  <a:lnTo>
                    <a:pt x="172" y="1237"/>
                  </a:lnTo>
                  <a:lnTo>
                    <a:pt x="175" y="1454"/>
                  </a:lnTo>
                  <a:lnTo>
                    <a:pt x="178" y="1516"/>
                  </a:lnTo>
                  <a:lnTo>
                    <a:pt x="180" y="1397"/>
                  </a:lnTo>
                  <a:lnTo>
                    <a:pt x="182" y="1135"/>
                  </a:lnTo>
                  <a:lnTo>
                    <a:pt x="186" y="815"/>
                  </a:lnTo>
                  <a:lnTo>
                    <a:pt x="188" y="541"/>
                  </a:lnTo>
                  <a:lnTo>
                    <a:pt x="191" y="411"/>
                  </a:lnTo>
                  <a:lnTo>
                    <a:pt x="193" y="467"/>
                  </a:lnTo>
                  <a:lnTo>
                    <a:pt x="195" y="697"/>
                  </a:lnTo>
                  <a:lnTo>
                    <a:pt x="199" y="1021"/>
                  </a:lnTo>
                  <a:lnTo>
                    <a:pt x="201" y="1330"/>
                  </a:lnTo>
                  <a:lnTo>
                    <a:pt x="204" y="1514"/>
                  </a:lnTo>
                  <a:lnTo>
                    <a:pt x="206" y="1504"/>
                  </a:lnTo>
                  <a:lnTo>
                    <a:pt x="210" y="1302"/>
                  </a:lnTo>
                  <a:lnTo>
                    <a:pt x="212" y="976"/>
                  </a:lnTo>
                  <a:lnTo>
                    <a:pt x="214" y="644"/>
                  </a:lnTo>
                  <a:lnTo>
                    <a:pt x="217" y="427"/>
                  </a:lnTo>
                  <a:lnTo>
                    <a:pt x="220" y="407"/>
                  </a:lnTo>
                  <a:lnTo>
                    <a:pt x="223" y="599"/>
                  </a:lnTo>
                  <a:lnTo>
                    <a:pt x="225" y="931"/>
                  </a:lnTo>
                  <a:lnTo>
                    <a:pt x="228" y="1281"/>
                  </a:lnTo>
                  <a:lnTo>
                    <a:pt x="230" y="1513"/>
                  </a:lnTo>
                  <a:lnTo>
                    <a:pt x="233" y="1536"/>
                  </a:lnTo>
                  <a:lnTo>
                    <a:pt x="236" y="1334"/>
                  </a:lnTo>
                  <a:lnTo>
                    <a:pt x="238" y="984"/>
                  </a:lnTo>
                  <a:lnTo>
                    <a:pt x="241" y="623"/>
                  </a:lnTo>
                  <a:lnTo>
                    <a:pt x="244" y="397"/>
                  </a:lnTo>
                  <a:lnTo>
                    <a:pt x="247" y="401"/>
                  </a:lnTo>
                  <a:lnTo>
                    <a:pt x="249" y="640"/>
                  </a:lnTo>
                  <a:lnTo>
                    <a:pt x="251" y="1018"/>
                  </a:lnTo>
                  <a:lnTo>
                    <a:pt x="254" y="1379"/>
                  </a:lnTo>
                  <a:lnTo>
                    <a:pt x="257" y="1568"/>
                  </a:lnTo>
                  <a:lnTo>
                    <a:pt x="260" y="1500"/>
                  </a:lnTo>
                  <a:lnTo>
                    <a:pt x="262" y="1199"/>
                  </a:lnTo>
                  <a:lnTo>
                    <a:pt x="264" y="789"/>
                  </a:lnTo>
                  <a:lnTo>
                    <a:pt x="268" y="455"/>
                  </a:lnTo>
                  <a:lnTo>
                    <a:pt x="270" y="346"/>
                  </a:lnTo>
                  <a:lnTo>
                    <a:pt x="273" y="521"/>
                  </a:lnTo>
                  <a:lnTo>
                    <a:pt x="275" y="905"/>
                  </a:lnTo>
                  <a:lnTo>
                    <a:pt x="278" y="1324"/>
                  </a:lnTo>
                  <a:lnTo>
                    <a:pt x="281" y="1579"/>
                  </a:lnTo>
                  <a:lnTo>
                    <a:pt x="283" y="1542"/>
                  </a:lnTo>
                  <a:lnTo>
                    <a:pt x="286" y="1224"/>
                  </a:lnTo>
                  <a:lnTo>
                    <a:pt x="288" y="773"/>
                  </a:lnTo>
                  <a:lnTo>
                    <a:pt x="292" y="411"/>
                  </a:lnTo>
                  <a:lnTo>
                    <a:pt x="294" y="327"/>
                  </a:lnTo>
                  <a:lnTo>
                    <a:pt x="297" y="572"/>
                  </a:lnTo>
                  <a:lnTo>
                    <a:pt x="299" y="1028"/>
                  </a:lnTo>
                  <a:lnTo>
                    <a:pt x="301" y="1459"/>
                  </a:lnTo>
                  <a:lnTo>
                    <a:pt x="305" y="1633"/>
                  </a:lnTo>
                  <a:lnTo>
                    <a:pt x="307" y="1443"/>
                  </a:lnTo>
                  <a:lnTo>
                    <a:pt x="310" y="983"/>
                  </a:lnTo>
                  <a:lnTo>
                    <a:pt x="312" y="506"/>
                  </a:lnTo>
                  <a:lnTo>
                    <a:pt x="316" y="284"/>
                  </a:lnTo>
                  <a:lnTo>
                    <a:pt x="318" y="458"/>
                  </a:lnTo>
                  <a:lnTo>
                    <a:pt x="320" y="941"/>
                  </a:lnTo>
                  <a:lnTo>
                    <a:pt x="323" y="1449"/>
                  </a:lnTo>
                  <a:lnTo>
                    <a:pt x="325" y="1670"/>
                  </a:lnTo>
                  <a:lnTo>
                    <a:pt x="329" y="1450"/>
                  </a:lnTo>
                  <a:lnTo>
                    <a:pt x="331" y="914"/>
                  </a:lnTo>
                  <a:lnTo>
                    <a:pt x="333" y="398"/>
                  </a:lnTo>
                  <a:lnTo>
                    <a:pt x="336" y="252"/>
                  </a:lnTo>
                  <a:lnTo>
                    <a:pt x="339" y="592"/>
                  </a:lnTo>
                  <a:lnTo>
                    <a:pt x="342" y="1205"/>
                  </a:lnTo>
                  <a:lnTo>
                    <a:pt x="344" y="1664"/>
                  </a:lnTo>
                  <a:lnTo>
                    <a:pt x="347" y="1622"/>
                  </a:lnTo>
                  <a:lnTo>
                    <a:pt x="349" y="1084"/>
                  </a:lnTo>
                  <a:lnTo>
                    <a:pt x="352" y="438"/>
                  </a:lnTo>
                  <a:lnTo>
                    <a:pt x="355" y="192"/>
                  </a:lnTo>
                  <a:lnTo>
                    <a:pt x="357" y="570"/>
                  </a:lnTo>
                  <a:lnTo>
                    <a:pt x="360" y="1296"/>
                  </a:lnTo>
                  <a:lnTo>
                    <a:pt x="363" y="1763"/>
                  </a:lnTo>
                  <a:lnTo>
                    <a:pt x="366" y="1535"/>
                  </a:lnTo>
                  <a:lnTo>
                    <a:pt x="368" y="770"/>
                  </a:lnTo>
                  <a:lnTo>
                    <a:pt x="370" y="160"/>
                  </a:lnTo>
                  <a:lnTo>
                    <a:pt x="373" y="324"/>
                  </a:lnTo>
                  <a:lnTo>
                    <a:pt x="376" y="1164"/>
                  </a:lnTo>
                  <a:lnTo>
                    <a:pt x="379" y="1835"/>
                  </a:lnTo>
                  <a:lnTo>
                    <a:pt x="381" y="1564"/>
                  </a:lnTo>
                  <a:lnTo>
                    <a:pt x="383" y="568"/>
                  </a:lnTo>
                  <a:lnTo>
                    <a:pt x="387" y="0"/>
                  </a:lnTo>
                  <a:lnTo>
                    <a:pt x="389" y="664"/>
                  </a:lnTo>
                  <a:lnTo>
                    <a:pt x="392" y="1807"/>
                  </a:lnTo>
                  <a:lnTo>
                    <a:pt x="394" y="1800"/>
                  </a:lnTo>
                  <a:lnTo>
                    <a:pt x="397" y="446"/>
                  </a:lnTo>
                  <a:lnTo>
                    <a:pt x="400" y="967"/>
                  </a:lnTo>
                  <a:lnTo>
                    <a:pt x="402" y="967"/>
                  </a:lnTo>
                  <a:lnTo>
                    <a:pt x="405" y="967"/>
                  </a:lnTo>
                  <a:lnTo>
                    <a:pt x="407" y="967"/>
                  </a:lnTo>
                  <a:lnTo>
                    <a:pt x="411" y="967"/>
                  </a:lnTo>
                  <a:lnTo>
                    <a:pt x="413" y="967"/>
                  </a:lnTo>
                  <a:lnTo>
                    <a:pt x="416" y="967"/>
                  </a:lnTo>
                  <a:lnTo>
                    <a:pt x="418" y="967"/>
                  </a:lnTo>
                  <a:lnTo>
                    <a:pt x="420" y="967"/>
                  </a:lnTo>
                  <a:lnTo>
                    <a:pt x="424" y="967"/>
                  </a:lnTo>
                  <a:lnTo>
                    <a:pt x="426" y="967"/>
                  </a:lnTo>
                  <a:lnTo>
                    <a:pt x="429" y="967"/>
                  </a:lnTo>
                  <a:lnTo>
                    <a:pt x="431" y="967"/>
                  </a:lnTo>
                  <a:lnTo>
                    <a:pt x="435" y="967"/>
                  </a:lnTo>
                  <a:lnTo>
                    <a:pt x="437" y="967"/>
                  </a:lnTo>
                  <a:lnTo>
                    <a:pt x="439" y="967"/>
                  </a:lnTo>
                  <a:lnTo>
                    <a:pt x="442" y="967"/>
                  </a:lnTo>
                  <a:lnTo>
                    <a:pt x="444" y="967"/>
                  </a:lnTo>
                  <a:lnTo>
                    <a:pt x="448" y="967"/>
                  </a:lnTo>
                  <a:lnTo>
                    <a:pt x="450" y="967"/>
                  </a:lnTo>
                  <a:lnTo>
                    <a:pt x="452" y="967"/>
                  </a:lnTo>
                  <a:lnTo>
                    <a:pt x="455" y="967"/>
                  </a:lnTo>
                  <a:lnTo>
                    <a:pt x="458" y="967"/>
                  </a:lnTo>
                  <a:lnTo>
                    <a:pt x="461" y="967"/>
                  </a:lnTo>
                  <a:lnTo>
                    <a:pt x="463" y="967"/>
                  </a:lnTo>
                  <a:lnTo>
                    <a:pt x="466" y="967"/>
                  </a:lnTo>
                  <a:lnTo>
                    <a:pt x="468" y="967"/>
                  </a:lnTo>
                  <a:lnTo>
                    <a:pt x="472" y="967"/>
                  </a:lnTo>
                  <a:lnTo>
                    <a:pt x="474" y="967"/>
                  </a:lnTo>
                  <a:lnTo>
                    <a:pt x="476" y="967"/>
                  </a:lnTo>
                  <a:lnTo>
                    <a:pt x="479" y="967"/>
                  </a:lnTo>
                  <a:lnTo>
                    <a:pt x="482" y="967"/>
                  </a:lnTo>
                  <a:lnTo>
                    <a:pt x="485" y="967"/>
                  </a:lnTo>
                  <a:lnTo>
                    <a:pt x="487" y="967"/>
                  </a:lnTo>
                  <a:lnTo>
                    <a:pt x="489" y="967"/>
                  </a:lnTo>
                  <a:lnTo>
                    <a:pt x="492" y="967"/>
                  </a:lnTo>
                  <a:lnTo>
                    <a:pt x="495" y="967"/>
                  </a:lnTo>
                  <a:lnTo>
                    <a:pt x="498" y="967"/>
                  </a:lnTo>
                  <a:lnTo>
                    <a:pt x="500" y="967"/>
                  </a:lnTo>
                  <a:lnTo>
                    <a:pt x="502" y="967"/>
                  </a:lnTo>
                  <a:lnTo>
                    <a:pt x="506" y="967"/>
                  </a:lnTo>
                  <a:lnTo>
                    <a:pt x="508" y="967"/>
                  </a:lnTo>
                  <a:lnTo>
                    <a:pt x="511" y="967"/>
                  </a:lnTo>
                  <a:lnTo>
                    <a:pt x="513" y="967"/>
                  </a:lnTo>
                  <a:lnTo>
                    <a:pt x="516" y="967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134"/>
            <p:cNvSpPr>
              <a:spLocks/>
            </p:cNvSpPr>
            <p:nvPr/>
          </p:nvSpPr>
          <p:spPr bwMode="auto">
            <a:xfrm>
              <a:off x="7371031" y="3030538"/>
              <a:ext cx="489727" cy="0"/>
            </a:xfrm>
            <a:custGeom>
              <a:avLst/>
              <a:gdLst>
                <a:gd name="T0" fmla="*/ 8 w 516"/>
                <a:gd name="T1" fmla="*/ 19 w 516"/>
                <a:gd name="T2" fmla="*/ 29 w 516"/>
                <a:gd name="T3" fmla="*/ 40 w 516"/>
                <a:gd name="T4" fmla="*/ 51 w 516"/>
                <a:gd name="T5" fmla="*/ 61 w 516"/>
                <a:gd name="T6" fmla="*/ 71 w 516"/>
                <a:gd name="T7" fmla="*/ 82 w 516"/>
                <a:gd name="T8" fmla="*/ 92 w 516"/>
                <a:gd name="T9" fmla="*/ 103 w 516"/>
                <a:gd name="T10" fmla="*/ 114 w 516"/>
                <a:gd name="T11" fmla="*/ 125 w 516"/>
                <a:gd name="T12" fmla="*/ 135 w 516"/>
                <a:gd name="T13" fmla="*/ 146 w 516"/>
                <a:gd name="T14" fmla="*/ 157 w 516"/>
                <a:gd name="T15" fmla="*/ 166 w 516"/>
                <a:gd name="T16" fmla="*/ 177 w 516"/>
                <a:gd name="T17" fmla="*/ 188 w 516"/>
                <a:gd name="T18" fmla="*/ 198 w 516"/>
                <a:gd name="T19" fmla="*/ 209 w 516"/>
                <a:gd name="T20" fmla="*/ 220 w 516"/>
                <a:gd name="T21" fmla="*/ 230 w 516"/>
                <a:gd name="T22" fmla="*/ 241 w 516"/>
                <a:gd name="T23" fmla="*/ 252 w 516"/>
                <a:gd name="T24" fmla="*/ 263 w 516"/>
                <a:gd name="T25" fmla="*/ 272 w 516"/>
                <a:gd name="T26" fmla="*/ 283 w 516"/>
                <a:gd name="T27" fmla="*/ 294 w 516"/>
                <a:gd name="T28" fmla="*/ 304 w 516"/>
                <a:gd name="T29" fmla="*/ 315 w 516"/>
                <a:gd name="T30" fmla="*/ 326 w 516"/>
                <a:gd name="T31" fmla="*/ 336 w 516"/>
                <a:gd name="T32" fmla="*/ 347 w 516"/>
                <a:gd name="T33" fmla="*/ 358 w 516"/>
                <a:gd name="T34" fmla="*/ 367 w 516"/>
                <a:gd name="T35" fmla="*/ 378 w 516"/>
                <a:gd name="T36" fmla="*/ 389 w 516"/>
                <a:gd name="T37" fmla="*/ 400 w 516"/>
                <a:gd name="T38" fmla="*/ 410 w 516"/>
                <a:gd name="T39" fmla="*/ 421 w 516"/>
                <a:gd name="T40" fmla="*/ 432 w 516"/>
                <a:gd name="T41" fmla="*/ 442 w 516"/>
                <a:gd name="T42" fmla="*/ 453 w 516"/>
                <a:gd name="T43" fmla="*/ 463 w 516"/>
                <a:gd name="T44" fmla="*/ 473 w 516"/>
                <a:gd name="T45" fmla="*/ 484 w 516"/>
                <a:gd name="T46" fmla="*/ 495 w 516"/>
                <a:gd name="T47" fmla="*/ 505 w 516"/>
                <a:gd name="T48" fmla="*/ 516 w 5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516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7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80" y="0"/>
                  </a:lnTo>
                  <a:lnTo>
                    <a:pt x="183" y="0"/>
                  </a:lnTo>
                  <a:lnTo>
                    <a:pt x="185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4" y="0"/>
                  </a:lnTo>
                  <a:lnTo>
                    <a:pt x="196" y="0"/>
                  </a:lnTo>
                  <a:lnTo>
                    <a:pt x="198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4" y="0"/>
                  </a:lnTo>
                  <a:lnTo>
                    <a:pt x="217" y="0"/>
                  </a:lnTo>
                  <a:lnTo>
                    <a:pt x="220" y="0"/>
                  </a:lnTo>
                  <a:lnTo>
                    <a:pt x="222" y="0"/>
                  </a:lnTo>
                  <a:lnTo>
                    <a:pt x="225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3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4" y="0"/>
                  </a:lnTo>
                  <a:lnTo>
                    <a:pt x="257" y="0"/>
                  </a:lnTo>
                  <a:lnTo>
                    <a:pt x="259" y="0"/>
                  </a:lnTo>
                  <a:lnTo>
                    <a:pt x="263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70" y="0"/>
                  </a:lnTo>
                  <a:lnTo>
                    <a:pt x="272" y="0"/>
                  </a:lnTo>
                  <a:lnTo>
                    <a:pt x="276" y="0"/>
                  </a:lnTo>
                  <a:lnTo>
                    <a:pt x="278" y="0"/>
                  </a:lnTo>
                  <a:lnTo>
                    <a:pt x="280" y="0"/>
                  </a:lnTo>
                  <a:lnTo>
                    <a:pt x="283" y="0"/>
                  </a:lnTo>
                  <a:lnTo>
                    <a:pt x="286" y="0"/>
                  </a:lnTo>
                  <a:lnTo>
                    <a:pt x="289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6" y="0"/>
                  </a:lnTo>
                  <a:lnTo>
                    <a:pt x="300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7" y="0"/>
                  </a:lnTo>
                  <a:lnTo>
                    <a:pt x="310" y="0"/>
                  </a:lnTo>
                  <a:lnTo>
                    <a:pt x="313" y="0"/>
                  </a:lnTo>
                  <a:lnTo>
                    <a:pt x="315" y="0"/>
                  </a:lnTo>
                  <a:lnTo>
                    <a:pt x="317" y="0"/>
                  </a:lnTo>
                  <a:lnTo>
                    <a:pt x="320" y="0"/>
                  </a:lnTo>
                  <a:lnTo>
                    <a:pt x="323" y="0"/>
                  </a:lnTo>
                  <a:lnTo>
                    <a:pt x="326" y="0"/>
                  </a:lnTo>
                  <a:lnTo>
                    <a:pt x="328" y="0"/>
                  </a:lnTo>
                  <a:lnTo>
                    <a:pt x="330" y="0"/>
                  </a:lnTo>
                  <a:lnTo>
                    <a:pt x="334" y="0"/>
                  </a:lnTo>
                  <a:lnTo>
                    <a:pt x="336" y="0"/>
                  </a:lnTo>
                  <a:lnTo>
                    <a:pt x="339" y="0"/>
                  </a:lnTo>
                  <a:lnTo>
                    <a:pt x="341" y="0"/>
                  </a:lnTo>
                  <a:lnTo>
                    <a:pt x="344" y="0"/>
                  </a:lnTo>
                  <a:lnTo>
                    <a:pt x="347" y="0"/>
                  </a:lnTo>
                  <a:lnTo>
                    <a:pt x="350" y="0"/>
                  </a:lnTo>
                  <a:lnTo>
                    <a:pt x="352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0" y="0"/>
                  </a:lnTo>
                  <a:lnTo>
                    <a:pt x="363" y="0"/>
                  </a:lnTo>
                  <a:lnTo>
                    <a:pt x="365" y="0"/>
                  </a:lnTo>
                  <a:lnTo>
                    <a:pt x="367" y="0"/>
                  </a:lnTo>
                  <a:lnTo>
                    <a:pt x="371" y="0"/>
                  </a:lnTo>
                  <a:lnTo>
                    <a:pt x="373" y="0"/>
                  </a:lnTo>
                  <a:lnTo>
                    <a:pt x="376" y="0"/>
                  </a:lnTo>
                  <a:lnTo>
                    <a:pt x="378" y="0"/>
                  </a:lnTo>
                  <a:lnTo>
                    <a:pt x="382" y="0"/>
                  </a:lnTo>
                  <a:lnTo>
                    <a:pt x="384" y="0"/>
                  </a:lnTo>
                  <a:lnTo>
                    <a:pt x="386" y="0"/>
                  </a:lnTo>
                  <a:lnTo>
                    <a:pt x="389" y="0"/>
                  </a:lnTo>
                  <a:lnTo>
                    <a:pt x="391" y="0"/>
                  </a:lnTo>
                  <a:lnTo>
                    <a:pt x="395" y="0"/>
                  </a:lnTo>
                  <a:lnTo>
                    <a:pt x="397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5" y="0"/>
                  </a:lnTo>
                  <a:lnTo>
                    <a:pt x="408" y="0"/>
                  </a:lnTo>
                  <a:lnTo>
                    <a:pt x="410" y="0"/>
                  </a:lnTo>
                  <a:lnTo>
                    <a:pt x="413" y="0"/>
                  </a:lnTo>
                  <a:lnTo>
                    <a:pt x="415" y="0"/>
                  </a:lnTo>
                  <a:lnTo>
                    <a:pt x="419" y="0"/>
                  </a:ln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429" y="0"/>
                  </a:lnTo>
                  <a:lnTo>
                    <a:pt x="432" y="0"/>
                  </a:lnTo>
                  <a:lnTo>
                    <a:pt x="434" y="0"/>
                  </a:lnTo>
                  <a:lnTo>
                    <a:pt x="436" y="0"/>
                  </a:lnTo>
                  <a:lnTo>
                    <a:pt x="439" y="0"/>
                  </a:lnTo>
                  <a:lnTo>
                    <a:pt x="442" y="0"/>
                  </a:lnTo>
                  <a:lnTo>
                    <a:pt x="445" y="0"/>
                  </a:lnTo>
                  <a:lnTo>
                    <a:pt x="447" y="0"/>
                  </a:lnTo>
                  <a:lnTo>
                    <a:pt x="449" y="0"/>
                  </a:lnTo>
                  <a:lnTo>
                    <a:pt x="453" y="0"/>
                  </a:lnTo>
                  <a:lnTo>
                    <a:pt x="455" y="0"/>
                  </a:lnTo>
                  <a:lnTo>
                    <a:pt x="458" y="0"/>
                  </a:lnTo>
                  <a:lnTo>
                    <a:pt x="460" y="0"/>
                  </a:lnTo>
                  <a:lnTo>
                    <a:pt x="463" y="0"/>
                  </a:lnTo>
                  <a:lnTo>
                    <a:pt x="466" y="0"/>
                  </a:lnTo>
                  <a:lnTo>
                    <a:pt x="469" y="0"/>
                  </a:lnTo>
                  <a:lnTo>
                    <a:pt x="471" y="0"/>
                  </a:lnTo>
                  <a:lnTo>
                    <a:pt x="473" y="0"/>
                  </a:lnTo>
                  <a:lnTo>
                    <a:pt x="477" y="0"/>
                  </a:lnTo>
                  <a:lnTo>
                    <a:pt x="479" y="0"/>
                  </a:lnTo>
                  <a:lnTo>
                    <a:pt x="482" y="0"/>
                  </a:lnTo>
                  <a:lnTo>
                    <a:pt x="484" y="0"/>
                  </a:lnTo>
                  <a:lnTo>
                    <a:pt x="486" y="0"/>
                  </a:lnTo>
                  <a:lnTo>
                    <a:pt x="490" y="0"/>
                  </a:lnTo>
                  <a:lnTo>
                    <a:pt x="492" y="0"/>
                  </a:lnTo>
                  <a:lnTo>
                    <a:pt x="495" y="0"/>
                  </a:lnTo>
                  <a:lnTo>
                    <a:pt x="497" y="0"/>
                  </a:lnTo>
                  <a:lnTo>
                    <a:pt x="501" y="0"/>
                  </a:lnTo>
                  <a:lnTo>
                    <a:pt x="503" y="0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0" y="0"/>
                  </a:lnTo>
                  <a:lnTo>
                    <a:pt x="514" y="0"/>
                  </a:lnTo>
                  <a:lnTo>
                    <a:pt x="516" y="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35"/>
            <p:cNvSpPr>
              <a:spLocks/>
            </p:cNvSpPr>
            <p:nvPr/>
          </p:nvSpPr>
          <p:spPr bwMode="auto">
            <a:xfrm>
              <a:off x="7860759" y="3030538"/>
              <a:ext cx="489727" cy="0"/>
            </a:xfrm>
            <a:custGeom>
              <a:avLst/>
              <a:gdLst>
                <a:gd name="T0" fmla="*/ 8 w 516"/>
                <a:gd name="T1" fmla="*/ 18 w 516"/>
                <a:gd name="T2" fmla="*/ 29 w 516"/>
                <a:gd name="T3" fmla="*/ 39 w 516"/>
                <a:gd name="T4" fmla="*/ 50 w 516"/>
                <a:gd name="T5" fmla="*/ 61 w 516"/>
                <a:gd name="T6" fmla="*/ 72 w 516"/>
                <a:gd name="T7" fmla="*/ 82 w 516"/>
                <a:gd name="T8" fmla="*/ 93 w 516"/>
                <a:gd name="T9" fmla="*/ 104 w 516"/>
                <a:gd name="T10" fmla="*/ 113 w 516"/>
                <a:gd name="T11" fmla="*/ 124 w 516"/>
                <a:gd name="T12" fmla="*/ 135 w 516"/>
                <a:gd name="T13" fmla="*/ 145 w 516"/>
                <a:gd name="T14" fmla="*/ 156 w 516"/>
                <a:gd name="T15" fmla="*/ 167 w 516"/>
                <a:gd name="T16" fmla="*/ 178 w 516"/>
                <a:gd name="T17" fmla="*/ 188 w 516"/>
                <a:gd name="T18" fmla="*/ 199 w 516"/>
                <a:gd name="T19" fmla="*/ 208 w 516"/>
                <a:gd name="T20" fmla="*/ 219 w 516"/>
                <a:gd name="T21" fmla="*/ 230 w 516"/>
                <a:gd name="T22" fmla="*/ 241 w 516"/>
                <a:gd name="T23" fmla="*/ 251 w 516"/>
                <a:gd name="T24" fmla="*/ 262 w 516"/>
                <a:gd name="T25" fmla="*/ 273 w 516"/>
                <a:gd name="T26" fmla="*/ 283 w 516"/>
                <a:gd name="T27" fmla="*/ 294 w 516"/>
                <a:gd name="T28" fmla="*/ 305 w 516"/>
                <a:gd name="T29" fmla="*/ 314 w 516"/>
                <a:gd name="T30" fmla="*/ 325 w 516"/>
                <a:gd name="T31" fmla="*/ 336 w 516"/>
                <a:gd name="T32" fmla="*/ 347 w 516"/>
                <a:gd name="T33" fmla="*/ 357 w 516"/>
                <a:gd name="T34" fmla="*/ 368 w 516"/>
                <a:gd name="T35" fmla="*/ 379 w 516"/>
                <a:gd name="T36" fmla="*/ 389 w 516"/>
                <a:gd name="T37" fmla="*/ 400 w 516"/>
                <a:gd name="T38" fmla="*/ 410 w 516"/>
                <a:gd name="T39" fmla="*/ 420 w 516"/>
                <a:gd name="T40" fmla="*/ 431 w 516"/>
                <a:gd name="T41" fmla="*/ 442 w 516"/>
                <a:gd name="T42" fmla="*/ 452 w 516"/>
                <a:gd name="T43" fmla="*/ 463 w 516"/>
                <a:gd name="T44" fmla="*/ 474 w 516"/>
                <a:gd name="T45" fmla="*/ 485 w 516"/>
                <a:gd name="T46" fmla="*/ 495 w 516"/>
                <a:gd name="T47" fmla="*/ 505 w 516"/>
                <a:gd name="T48" fmla="*/ 516 w 5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516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8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8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3" y="0"/>
                  </a:lnTo>
                  <a:lnTo>
                    <a:pt x="225" y="0"/>
                  </a:lnTo>
                  <a:lnTo>
                    <a:pt x="227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49" y="0"/>
                  </a:lnTo>
                  <a:lnTo>
                    <a:pt x="251" y="0"/>
                  </a:lnTo>
                  <a:lnTo>
                    <a:pt x="254" y="0"/>
                  </a:lnTo>
                  <a:lnTo>
                    <a:pt x="256" y="0"/>
                  </a:lnTo>
                  <a:lnTo>
                    <a:pt x="260" y="0"/>
                  </a:lnTo>
                  <a:lnTo>
                    <a:pt x="262" y="0"/>
                  </a:lnTo>
                  <a:lnTo>
                    <a:pt x="264" y="0"/>
                  </a:lnTo>
                  <a:lnTo>
                    <a:pt x="267" y="0"/>
                  </a:lnTo>
                  <a:lnTo>
                    <a:pt x="270" y="0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77" y="0"/>
                  </a:lnTo>
                  <a:lnTo>
                    <a:pt x="280" y="0"/>
                  </a:lnTo>
                  <a:lnTo>
                    <a:pt x="283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299" y="0"/>
                  </a:lnTo>
                  <a:lnTo>
                    <a:pt x="301" y="0"/>
                  </a:lnTo>
                  <a:lnTo>
                    <a:pt x="305" y="0"/>
                  </a:lnTo>
                  <a:lnTo>
                    <a:pt x="307" y="0"/>
                  </a:lnTo>
                  <a:lnTo>
                    <a:pt x="310" y="0"/>
                  </a:lnTo>
                  <a:lnTo>
                    <a:pt x="312" y="0"/>
                  </a:lnTo>
                  <a:lnTo>
                    <a:pt x="314" y="0"/>
                  </a:lnTo>
                  <a:lnTo>
                    <a:pt x="318" y="0"/>
                  </a:lnTo>
                  <a:lnTo>
                    <a:pt x="320" y="0"/>
                  </a:lnTo>
                  <a:lnTo>
                    <a:pt x="323" y="0"/>
                  </a:lnTo>
                  <a:lnTo>
                    <a:pt x="325" y="0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3" y="0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2" y="0"/>
                  </a:lnTo>
                  <a:lnTo>
                    <a:pt x="344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52" y="0"/>
                  </a:lnTo>
                  <a:lnTo>
                    <a:pt x="355" y="0"/>
                  </a:lnTo>
                  <a:lnTo>
                    <a:pt x="357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6" y="0"/>
                  </a:lnTo>
                  <a:lnTo>
                    <a:pt x="368" y="0"/>
                  </a:lnTo>
                  <a:lnTo>
                    <a:pt x="370" y="0"/>
                  </a:lnTo>
                  <a:lnTo>
                    <a:pt x="373" y="0"/>
                  </a:lnTo>
                  <a:lnTo>
                    <a:pt x="376" y="0"/>
                  </a:lnTo>
                  <a:lnTo>
                    <a:pt x="379" y="0"/>
                  </a:lnTo>
                  <a:lnTo>
                    <a:pt x="381" y="0"/>
                  </a:lnTo>
                  <a:lnTo>
                    <a:pt x="383" y="0"/>
                  </a:lnTo>
                  <a:lnTo>
                    <a:pt x="386" y="0"/>
                  </a:lnTo>
                  <a:lnTo>
                    <a:pt x="389" y="0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7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5" y="0"/>
                  </a:lnTo>
                  <a:lnTo>
                    <a:pt x="407" y="0"/>
                  </a:lnTo>
                  <a:lnTo>
                    <a:pt x="410" y="0"/>
                  </a:lnTo>
                  <a:lnTo>
                    <a:pt x="413" y="0"/>
                  </a:lnTo>
                  <a:lnTo>
                    <a:pt x="416" y="0"/>
                  </a:lnTo>
                  <a:lnTo>
                    <a:pt x="418" y="0"/>
                  </a:lnTo>
                  <a:lnTo>
                    <a:pt x="420" y="0"/>
                  </a:lnTo>
                  <a:lnTo>
                    <a:pt x="424" y="0"/>
                  </a:lnTo>
                  <a:lnTo>
                    <a:pt x="426" y="0"/>
                  </a:lnTo>
                  <a:lnTo>
                    <a:pt x="429" y="0"/>
                  </a:lnTo>
                  <a:lnTo>
                    <a:pt x="431" y="0"/>
                  </a:lnTo>
                  <a:lnTo>
                    <a:pt x="433" y="0"/>
                  </a:lnTo>
                  <a:lnTo>
                    <a:pt x="437" y="0"/>
                  </a:lnTo>
                  <a:lnTo>
                    <a:pt x="439" y="0"/>
                  </a:lnTo>
                  <a:lnTo>
                    <a:pt x="442" y="0"/>
                  </a:lnTo>
                  <a:lnTo>
                    <a:pt x="444" y="0"/>
                  </a:lnTo>
                  <a:lnTo>
                    <a:pt x="448" y="0"/>
                  </a:lnTo>
                  <a:lnTo>
                    <a:pt x="450" y="0"/>
                  </a:lnTo>
                  <a:lnTo>
                    <a:pt x="452" y="0"/>
                  </a:lnTo>
                  <a:lnTo>
                    <a:pt x="455" y="0"/>
                  </a:lnTo>
                  <a:lnTo>
                    <a:pt x="457" y="0"/>
                  </a:lnTo>
                  <a:lnTo>
                    <a:pt x="461" y="0"/>
                  </a:lnTo>
                  <a:lnTo>
                    <a:pt x="463" y="0"/>
                  </a:lnTo>
                  <a:lnTo>
                    <a:pt x="466" y="0"/>
                  </a:lnTo>
                  <a:lnTo>
                    <a:pt x="468" y="0"/>
                  </a:lnTo>
                  <a:lnTo>
                    <a:pt x="472" y="0"/>
                  </a:lnTo>
                  <a:lnTo>
                    <a:pt x="474" y="0"/>
                  </a:lnTo>
                  <a:lnTo>
                    <a:pt x="476" y="0"/>
                  </a:lnTo>
                  <a:lnTo>
                    <a:pt x="479" y="0"/>
                  </a:lnTo>
                  <a:lnTo>
                    <a:pt x="481" y="0"/>
                  </a:lnTo>
                  <a:lnTo>
                    <a:pt x="485" y="0"/>
                  </a:lnTo>
                  <a:lnTo>
                    <a:pt x="487" y="0"/>
                  </a:lnTo>
                  <a:lnTo>
                    <a:pt x="489" y="0"/>
                  </a:lnTo>
                  <a:lnTo>
                    <a:pt x="492" y="0"/>
                  </a:lnTo>
                  <a:lnTo>
                    <a:pt x="495" y="0"/>
                  </a:lnTo>
                  <a:lnTo>
                    <a:pt x="498" y="0"/>
                  </a:lnTo>
                  <a:lnTo>
                    <a:pt x="500" y="0"/>
                  </a:lnTo>
                  <a:lnTo>
                    <a:pt x="502" y="0"/>
                  </a:lnTo>
                  <a:lnTo>
                    <a:pt x="505" y="0"/>
                  </a:lnTo>
                  <a:lnTo>
                    <a:pt x="508" y="0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6" y="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36"/>
            <p:cNvSpPr>
              <a:spLocks/>
            </p:cNvSpPr>
            <p:nvPr/>
          </p:nvSpPr>
          <p:spPr bwMode="auto">
            <a:xfrm>
              <a:off x="8350486" y="3030538"/>
              <a:ext cx="153752" cy="0"/>
            </a:xfrm>
            <a:custGeom>
              <a:avLst/>
              <a:gdLst>
                <a:gd name="T0" fmla="*/ 0 w 163"/>
                <a:gd name="T1" fmla="*/ 3 w 163"/>
                <a:gd name="T2" fmla="*/ 5 w 163"/>
                <a:gd name="T3" fmla="*/ 8 w 163"/>
                <a:gd name="T4" fmla="*/ 10 w 163"/>
                <a:gd name="T5" fmla="*/ 13 w 163"/>
                <a:gd name="T6" fmla="*/ 16 w 163"/>
                <a:gd name="T7" fmla="*/ 19 w 163"/>
                <a:gd name="T8" fmla="*/ 21 w 163"/>
                <a:gd name="T9" fmla="*/ 23 w 163"/>
                <a:gd name="T10" fmla="*/ 27 w 163"/>
                <a:gd name="T11" fmla="*/ 29 w 163"/>
                <a:gd name="T12" fmla="*/ 32 w 163"/>
                <a:gd name="T13" fmla="*/ 34 w 163"/>
                <a:gd name="T14" fmla="*/ 36 w 163"/>
                <a:gd name="T15" fmla="*/ 40 w 163"/>
                <a:gd name="T16" fmla="*/ 42 w 163"/>
                <a:gd name="T17" fmla="*/ 45 w 163"/>
                <a:gd name="T18" fmla="*/ 47 w 163"/>
                <a:gd name="T19" fmla="*/ 51 w 163"/>
                <a:gd name="T20" fmla="*/ 53 w 163"/>
                <a:gd name="T21" fmla="*/ 55 w 163"/>
                <a:gd name="T22" fmla="*/ 58 w 163"/>
                <a:gd name="T23" fmla="*/ 60 w 163"/>
                <a:gd name="T24" fmla="*/ 64 w 163"/>
                <a:gd name="T25" fmla="*/ 66 w 163"/>
                <a:gd name="T26" fmla="*/ 69 w 163"/>
                <a:gd name="T27" fmla="*/ 71 w 163"/>
                <a:gd name="T28" fmla="*/ 75 w 163"/>
                <a:gd name="T29" fmla="*/ 77 w 163"/>
                <a:gd name="T30" fmla="*/ 79 w 163"/>
                <a:gd name="T31" fmla="*/ 82 w 163"/>
                <a:gd name="T32" fmla="*/ 84 w 163"/>
                <a:gd name="T33" fmla="*/ 88 w 163"/>
                <a:gd name="T34" fmla="*/ 90 w 163"/>
                <a:gd name="T35" fmla="*/ 92 w 163"/>
                <a:gd name="T36" fmla="*/ 95 w 163"/>
                <a:gd name="T37" fmla="*/ 98 w 163"/>
                <a:gd name="T38" fmla="*/ 101 w 163"/>
                <a:gd name="T39" fmla="*/ 103 w 163"/>
                <a:gd name="T40" fmla="*/ 105 w 163"/>
                <a:gd name="T41" fmla="*/ 108 w 163"/>
                <a:gd name="T42" fmla="*/ 111 w 163"/>
                <a:gd name="T43" fmla="*/ 114 w 163"/>
                <a:gd name="T44" fmla="*/ 116 w 163"/>
                <a:gd name="T45" fmla="*/ 119 w 163"/>
                <a:gd name="T46" fmla="*/ 122 w 163"/>
                <a:gd name="T47" fmla="*/ 125 w 163"/>
                <a:gd name="T48" fmla="*/ 127 w 163"/>
                <a:gd name="T49" fmla="*/ 129 w 163"/>
                <a:gd name="T50" fmla="*/ 132 w 163"/>
                <a:gd name="T51" fmla="*/ 135 w 163"/>
                <a:gd name="T52" fmla="*/ 138 w 163"/>
                <a:gd name="T53" fmla="*/ 140 w 163"/>
                <a:gd name="T54" fmla="*/ 142 w 163"/>
                <a:gd name="T55" fmla="*/ 146 w 163"/>
                <a:gd name="T56" fmla="*/ 148 w 163"/>
                <a:gd name="T57" fmla="*/ 151 w 163"/>
                <a:gd name="T58" fmla="*/ 153 w 163"/>
                <a:gd name="T59" fmla="*/ 155 w 163"/>
                <a:gd name="T60" fmla="*/ 159 w 163"/>
                <a:gd name="T61" fmla="*/ 161 w 163"/>
                <a:gd name="T62" fmla="*/ 163 w 1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  <a:cxn ang="0">
                  <a:pos x="T60" y="0"/>
                </a:cxn>
                <a:cxn ang="0">
                  <a:pos x="T61" y="0"/>
                </a:cxn>
                <a:cxn ang="0">
                  <a:pos x="T62" y="0"/>
                </a:cxn>
              </a:cxnLst>
              <a:rect l="0" t="0" r="r" b="b"/>
              <a:pathLst>
                <a:path w="163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2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1006475" y="5380037"/>
            <a:ext cx="8137525" cy="954088"/>
            <a:chOff x="1900779" y="5380037"/>
            <a:chExt cx="6807444" cy="954088"/>
          </a:xfrm>
        </p:grpSpPr>
        <p:sp>
          <p:nvSpPr>
            <p:cNvPr id="210" name="Freeform 124"/>
            <p:cNvSpPr>
              <a:spLocks/>
            </p:cNvSpPr>
            <p:nvPr/>
          </p:nvSpPr>
          <p:spPr bwMode="auto">
            <a:xfrm>
              <a:off x="1900779" y="5675312"/>
              <a:ext cx="554968" cy="341313"/>
            </a:xfrm>
            <a:custGeom>
              <a:avLst/>
              <a:gdLst>
                <a:gd name="T0" fmla="*/ 8 w 516"/>
                <a:gd name="T1" fmla="*/ 324 h 645"/>
                <a:gd name="T2" fmla="*/ 19 w 516"/>
                <a:gd name="T3" fmla="*/ 202 h 645"/>
                <a:gd name="T4" fmla="*/ 30 w 516"/>
                <a:gd name="T5" fmla="*/ 97 h 645"/>
                <a:gd name="T6" fmla="*/ 39 w 516"/>
                <a:gd name="T7" fmla="*/ 28 h 645"/>
                <a:gd name="T8" fmla="*/ 50 w 516"/>
                <a:gd name="T9" fmla="*/ 5 h 645"/>
                <a:gd name="T10" fmla="*/ 61 w 516"/>
                <a:gd name="T11" fmla="*/ 33 h 645"/>
                <a:gd name="T12" fmla="*/ 71 w 516"/>
                <a:gd name="T13" fmla="*/ 108 h 645"/>
                <a:gd name="T14" fmla="*/ 82 w 516"/>
                <a:gd name="T15" fmla="*/ 217 h 645"/>
                <a:gd name="T16" fmla="*/ 93 w 516"/>
                <a:gd name="T17" fmla="*/ 343 h 645"/>
                <a:gd name="T18" fmla="*/ 103 w 516"/>
                <a:gd name="T19" fmla="*/ 466 h 645"/>
                <a:gd name="T20" fmla="*/ 114 w 516"/>
                <a:gd name="T21" fmla="*/ 565 h 645"/>
                <a:gd name="T22" fmla="*/ 125 w 516"/>
                <a:gd name="T23" fmla="*/ 625 h 645"/>
                <a:gd name="T24" fmla="*/ 134 w 516"/>
                <a:gd name="T25" fmla="*/ 637 h 645"/>
                <a:gd name="T26" fmla="*/ 145 w 516"/>
                <a:gd name="T27" fmla="*/ 597 h 645"/>
                <a:gd name="T28" fmla="*/ 156 w 516"/>
                <a:gd name="T29" fmla="*/ 513 h 645"/>
                <a:gd name="T30" fmla="*/ 166 w 516"/>
                <a:gd name="T31" fmla="*/ 398 h 645"/>
                <a:gd name="T32" fmla="*/ 177 w 516"/>
                <a:gd name="T33" fmla="*/ 269 h 645"/>
                <a:gd name="T34" fmla="*/ 188 w 516"/>
                <a:gd name="T35" fmla="*/ 149 h 645"/>
                <a:gd name="T36" fmla="*/ 199 w 516"/>
                <a:gd name="T37" fmla="*/ 57 h 645"/>
                <a:gd name="T38" fmla="*/ 209 w 516"/>
                <a:gd name="T39" fmla="*/ 8 h 645"/>
                <a:gd name="T40" fmla="*/ 220 w 516"/>
                <a:gd name="T41" fmla="*/ 10 h 645"/>
                <a:gd name="T42" fmla="*/ 230 w 516"/>
                <a:gd name="T43" fmla="*/ 64 h 645"/>
                <a:gd name="T44" fmla="*/ 240 w 516"/>
                <a:gd name="T45" fmla="*/ 159 h 645"/>
                <a:gd name="T46" fmla="*/ 251 w 516"/>
                <a:gd name="T47" fmla="*/ 281 h 645"/>
                <a:gd name="T48" fmla="*/ 262 w 516"/>
                <a:gd name="T49" fmla="*/ 411 h 645"/>
                <a:gd name="T50" fmla="*/ 272 w 516"/>
                <a:gd name="T51" fmla="*/ 526 h 645"/>
                <a:gd name="T52" fmla="*/ 283 w 516"/>
                <a:gd name="T53" fmla="*/ 606 h 645"/>
                <a:gd name="T54" fmla="*/ 294 w 516"/>
                <a:gd name="T55" fmla="*/ 641 h 645"/>
                <a:gd name="T56" fmla="*/ 305 w 516"/>
                <a:gd name="T57" fmla="*/ 623 h 645"/>
                <a:gd name="T58" fmla="*/ 315 w 516"/>
                <a:gd name="T59" fmla="*/ 554 h 645"/>
                <a:gd name="T60" fmla="*/ 325 w 516"/>
                <a:gd name="T61" fmla="*/ 447 h 645"/>
                <a:gd name="T62" fmla="*/ 336 w 516"/>
                <a:gd name="T63" fmla="*/ 319 h 645"/>
                <a:gd name="T64" fmla="*/ 346 w 516"/>
                <a:gd name="T65" fmla="*/ 190 h 645"/>
                <a:gd name="T66" fmla="*/ 357 w 516"/>
                <a:gd name="T67" fmla="*/ 84 h 645"/>
                <a:gd name="T68" fmla="*/ 368 w 516"/>
                <a:gd name="T69" fmla="*/ 16 h 645"/>
                <a:gd name="T70" fmla="*/ 378 w 516"/>
                <a:gd name="T71" fmla="*/ 1 h 645"/>
                <a:gd name="T72" fmla="*/ 389 w 516"/>
                <a:gd name="T73" fmla="*/ 39 h 645"/>
                <a:gd name="T74" fmla="*/ 400 w 516"/>
                <a:gd name="T75" fmla="*/ 124 h 645"/>
                <a:gd name="T76" fmla="*/ 411 w 516"/>
                <a:gd name="T77" fmla="*/ 242 h 645"/>
                <a:gd name="T78" fmla="*/ 420 w 516"/>
                <a:gd name="T79" fmla="*/ 375 h 645"/>
                <a:gd name="T80" fmla="*/ 431 w 516"/>
                <a:gd name="T81" fmla="*/ 499 h 645"/>
                <a:gd name="T82" fmla="*/ 441 w 516"/>
                <a:gd name="T83" fmla="*/ 592 h 645"/>
                <a:gd name="T84" fmla="*/ 452 w 516"/>
                <a:gd name="T85" fmla="*/ 641 h 645"/>
                <a:gd name="T86" fmla="*/ 463 w 516"/>
                <a:gd name="T87" fmla="*/ 634 h 645"/>
                <a:gd name="T88" fmla="*/ 474 w 516"/>
                <a:gd name="T89" fmla="*/ 576 h 645"/>
                <a:gd name="T90" fmla="*/ 484 w 516"/>
                <a:gd name="T91" fmla="*/ 472 h 645"/>
                <a:gd name="T92" fmla="*/ 495 w 516"/>
                <a:gd name="T93" fmla="*/ 345 h 645"/>
                <a:gd name="T94" fmla="*/ 506 w 516"/>
                <a:gd name="T95" fmla="*/ 212 h 645"/>
                <a:gd name="T96" fmla="*/ 516 w 516"/>
                <a:gd name="T97" fmla="*/ 98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645">
                  <a:moveTo>
                    <a:pt x="0" y="419"/>
                  </a:moveTo>
                  <a:lnTo>
                    <a:pt x="2" y="388"/>
                  </a:lnTo>
                  <a:lnTo>
                    <a:pt x="6" y="356"/>
                  </a:lnTo>
                  <a:lnTo>
                    <a:pt x="8" y="324"/>
                  </a:lnTo>
                  <a:lnTo>
                    <a:pt x="11" y="293"/>
                  </a:lnTo>
                  <a:lnTo>
                    <a:pt x="13" y="262"/>
                  </a:lnTo>
                  <a:lnTo>
                    <a:pt x="15" y="231"/>
                  </a:lnTo>
                  <a:lnTo>
                    <a:pt x="19" y="202"/>
                  </a:lnTo>
                  <a:lnTo>
                    <a:pt x="21" y="172"/>
                  </a:lnTo>
                  <a:lnTo>
                    <a:pt x="24" y="145"/>
                  </a:lnTo>
                  <a:lnTo>
                    <a:pt x="26" y="120"/>
                  </a:lnTo>
                  <a:lnTo>
                    <a:pt x="30" y="97"/>
                  </a:lnTo>
                  <a:lnTo>
                    <a:pt x="32" y="75"/>
                  </a:lnTo>
                  <a:lnTo>
                    <a:pt x="34" y="56"/>
                  </a:lnTo>
                  <a:lnTo>
                    <a:pt x="37" y="41"/>
                  </a:lnTo>
                  <a:lnTo>
                    <a:pt x="39" y="28"/>
                  </a:lnTo>
                  <a:lnTo>
                    <a:pt x="43" y="18"/>
                  </a:lnTo>
                  <a:lnTo>
                    <a:pt x="45" y="10"/>
                  </a:lnTo>
                  <a:lnTo>
                    <a:pt x="47" y="6"/>
                  </a:lnTo>
                  <a:lnTo>
                    <a:pt x="50" y="5"/>
                  </a:lnTo>
                  <a:lnTo>
                    <a:pt x="53" y="8"/>
                  </a:lnTo>
                  <a:lnTo>
                    <a:pt x="56" y="13"/>
                  </a:lnTo>
                  <a:lnTo>
                    <a:pt x="58" y="22"/>
                  </a:lnTo>
                  <a:lnTo>
                    <a:pt x="61" y="33"/>
                  </a:lnTo>
                  <a:lnTo>
                    <a:pt x="63" y="48"/>
                  </a:lnTo>
                  <a:lnTo>
                    <a:pt x="67" y="66"/>
                  </a:lnTo>
                  <a:lnTo>
                    <a:pt x="69" y="85"/>
                  </a:lnTo>
                  <a:lnTo>
                    <a:pt x="71" y="108"/>
                  </a:lnTo>
                  <a:lnTo>
                    <a:pt x="74" y="133"/>
                  </a:lnTo>
                  <a:lnTo>
                    <a:pt x="77" y="159"/>
                  </a:lnTo>
                  <a:lnTo>
                    <a:pt x="80" y="188"/>
                  </a:lnTo>
                  <a:lnTo>
                    <a:pt x="82" y="217"/>
                  </a:lnTo>
                  <a:lnTo>
                    <a:pt x="84" y="248"/>
                  </a:lnTo>
                  <a:lnTo>
                    <a:pt x="87" y="279"/>
                  </a:lnTo>
                  <a:lnTo>
                    <a:pt x="90" y="311"/>
                  </a:lnTo>
                  <a:lnTo>
                    <a:pt x="93" y="343"/>
                  </a:lnTo>
                  <a:lnTo>
                    <a:pt x="95" y="375"/>
                  </a:lnTo>
                  <a:lnTo>
                    <a:pt x="97" y="406"/>
                  </a:lnTo>
                  <a:lnTo>
                    <a:pt x="101" y="436"/>
                  </a:lnTo>
                  <a:lnTo>
                    <a:pt x="103" y="466"/>
                  </a:lnTo>
                  <a:lnTo>
                    <a:pt x="106" y="494"/>
                  </a:lnTo>
                  <a:lnTo>
                    <a:pt x="108" y="519"/>
                  </a:lnTo>
                  <a:lnTo>
                    <a:pt x="111" y="544"/>
                  </a:lnTo>
                  <a:lnTo>
                    <a:pt x="114" y="565"/>
                  </a:lnTo>
                  <a:lnTo>
                    <a:pt x="117" y="585"/>
                  </a:lnTo>
                  <a:lnTo>
                    <a:pt x="119" y="601"/>
                  </a:lnTo>
                  <a:lnTo>
                    <a:pt x="121" y="615"/>
                  </a:lnTo>
                  <a:lnTo>
                    <a:pt x="125" y="625"/>
                  </a:lnTo>
                  <a:lnTo>
                    <a:pt x="127" y="633"/>
                  </a:lnTo>
                  <a:lnTo>
                    <a:pt x="130" y="638"/>
                  </a:lnTo>
                  <a:lnTo>
                    <a:pt x="132" y="639"/>
                  </a:lnTo>
                  <a:lnTo>
                    <a:pt x="134" y="637"/>
                  </a:lnTo>
                  <a:lnTo>
                    <a:pt x="138" y="632"/>
                  </a:lnTo>
                  <a:lnTo>
                    <a:pt x="140" y="624"/>
                  </a:lnTo>
                  <a:lnTo>
                    <a:pt x="143" y="613"/>
                  </a:lnTo>
                  <a:lnTo>
                    <a:pt x="145" y="597"/>
                  </a:lnTo>
                  <a:lnTo>
                    <a:pt x="149" y="581"/>
                  </a:lnTo>
                  <a:lnTo>
                    <a:pt x="151" y="560"/>
                  </a:lnTo>
                  <a:lnTo>
                    <a:pt x="153" y="537"/>
                  </a:lnTo>
                  <a:lnTo>
                    <a:pt x="156" y="513"/>
                  </a:lnTo>
                  <a:lnTo>
                    <a:pt x="158" y="486"/>
                  </a:lnTo>
                  <a:lnTo>
                    <a:pt x="162" y="458"/>
                  </a:lnTo>
                  <a:lnTo>
                    <a:pt x="164" y="429"/>
                  </a:lnTo>
                  <a:lnTo>
                    <a:pt x="166" y="398"/>
                  </a:lnTo>
                  <a:lnTo>
                    <a:pt x="169" y="366"/>
                  </a:lnTo>
                  <a:lnTo>
                    <a:pt x="172" y="334"/>
                  </a:lnTo>
                  <a:lnTo>
                    <a:pt x="175" y="301"/>
                  </a:lnTo>
                  <a:lnTo>
                    <a:pt x="177" y="269"/>
                  </a:lnTo>
                  <a:lnTo>
                    <a:pt x="180" y="237"/>
                  </a:lnTo>
                  <a:lnTo>
                    <a:pt x="182" y="207"/>
                  </a:lnTo>
                  <a:lnTo>
                    <a:pt x="186" y="177"/>
                  </a:lnTo>
                  <a:lnTo>
                    <a:pt x="188" y="149"/>
                  </a:lnTo>
                  <a:lnTo>
                    <a:pt x="190" y="122"/>
                  </a:lnTo>
                  <a:lnTo>
                    <a:pt x="193" y="98"/>
                  </a:lnTo>
                  <a:lnTo>
                    <a:pt x="196" y="76"/>
                  </a:lnTo>
                  <a:lnTo>
                    <a:pt x="199" y="57"/>
                  </a:lnTo>
                  <a:lnTo>
                    <a:pt x="201" y="41"/>
                  </a:lnTo>
                  <a:lnTo>
                    <a:pt x="203" y="27"/>
                  </a:lnTo>
                  <a:lnTo>
                    <a:pt x="206" y="15"/>
                  </a:lnTo>
                  <a:lnTo>
                    <a:pt x="209" y="8"/>
                  </a:lnTo>
                  <a:lnTo>
                    <a:pt x="212" y="4"/>
                  </a:lnTo>
                  <a:lnTo>
                    <a:pt x="214" y="2"/>
                  </a:lnTo>
                  <a:lnTo>
                    <a:pt x="216" y="5"/>
                  </a:lnTo>
                  <a:lnTo>
                    <a:pt x="220" y="10"/>
                  </a:lnTo>
                  <a:lnTo>
                    <a:pt x="222" y="19"/>
                  </a:lnTo>
                  <a:lnTo>
                    <a:pt x="225" y="30"/>
                  </a:lnTo>
                  <a:lnTo>
                    <a:pt x="227" y="46"/>
                  </a:lnTo>
                  <a:lnTo>
                    <a:pt x="230" y="64"/>
                  </a:lnTo>
                  <a:lnTo>
                    <a:pt x="233" y="84"/>
                  </a:lnTo>
                  <a:lnTo>
                    <a:pt x="236" y="107"/>
                  </a:lnTo>
                  <a:lnTo>
                    <a:pt x="238" y="131"/>
                  </a:lnTo>
                  <a:lnTo>
                    <a:pt x="240" y="159"/>
                  </a:lnTo>
                  <a:lnTo>
                    <a:pt x="244" y="188"/>
                  </a:lnTo>
                  <a:lnTo>
                    <a:pt x="246" y="218"/>
                  </a:lnTo>
                  <a:lnTo>
                    <a:pt x="249" y="249"/>
                  </a:lnTo>
                  <a:lnTo>
                    <a:pt x="251" y="281"/>
                  </a:lnTo>
                  <a:lnTo>
                    <a:pt x="253" y="314"/>
                  </a:lnTo>
                  <a:lnTo>
                    <a:pt x="257" y="346"/>
                  </a:lnTo>
                  <a:lnTo>
                    <a:pt x="259" y="379"/>
                  </a:lnTo>
                  <a:lnTo>
                    <a:pt x="262" y="411"/>
                  </a:lnTo>
                  <a:lnTo>
                    <a:pt x="264" y="442"/>
                  </a:lnTo>
                  <a:lnTo>
                    <a:pt x="268" y="471"/>
                  </a:lnTo>
                  <a:lnTo>
                    <a:pt x="270" y="499"/>
                  </a:lnTo>
                  <a:lnTo>
                    <a:pt x="272" y="526"/>
                  </a:lnTo>
                  <a:lnTo>
                    <a:pt x="275" y="550"/>
                  </a:lnTo>
                  <a:lnTo>
                    <a:pt x="277" y="572"/>
                  </a:lnTo>
                  <a:lnTo>
                    <a:pt x="281" y="591"/>
                  </a:lnTo>
                  <a:lnTo>
                    <a:pt x="283" y="606"/>
                  </a:lnTo>
                  <a:lnTo>
                    <a:pt x="286" y="620"/>
                  </a:lnTo>
                  <a:lnTo>
                    <a:pt x="288" y="631"/>
                  </a:lnTo>
                  <a:lnTo>
                    <a:pt x="291" y="637"/>
                  </a:lnTo>
                  <a:lnTo>
                    <a:pt x="294" y="641"/>
                  </a:lnTo>
                  <a:lnTo>
                    <a:pt x="296" y="642"/>
                  </a:lnTo>
                  <a:lnTo>
                    <a:pt x="299" y="638"/>
                  </a:lnTo>
                  <a:lnTo>
                    <a:pt x="301" y="632"/>
                  </a:lnTo>
                  <a:lnTo>
                    <a:pt x="305" y="623"/>
                  </a:lnTo>
                  <a:lnTo>
                    <a:pt x="307" y="610"/>
                  </a:lnTo>
                  <a:lnTo>
                    <a:pt x="309" y="594"/>
                  </a:lnTo>
                  <a:lnTo>
                    <a:pt x="312" y="576"/>
                  </a:lnTo>
                  <a:lnTo>
                    <a:pt x="315" y="554"/>
                  </a:lnTo>
                  <a:lnTo>
                    <a:pt x="318" y="531"/>
                  </a:lnTo>
                  <a:lnTo>
                    <a:pt x="320" y="504"/>
                  </a:lnTo>
                  <a:lnTo>
                    <a:pt x="322" y="476"/>
                  </a:lnTo>
                  <a:lnTo>
                    <a:pt x="325" y="447"/>
                  </a:lnTo>
                  <a:lnTo>
                    <a:pt x="328" y="416"/>
                  </a:lnTo>
                  <a:lnTo>
                    <a:pt x="331" y="384"/>
                  </a:lnTo>
                  <a:lnTo>
                    <a:pt x="333" y="351"/>
                  </a:lnTo>
                  <a:lnTo>
                    <a:pt x="336" y="319"/>
                  </a:lnTo>
                  <a:lnTo>
                    <a:pt x="339" y="286"/>
                  </a:lnTo>
                  <a:lnTo>
                    <a:pt x="341" y="253"/>
                  </a:lnTo>
                  <a:lnTo>
                    <a:pt x="344" y="221"/>
                  </a:lnTo>
                  <a:lnTo>
                    <a:pt x="346" y="190"/>
                  </a:lnTo>
                  <a:lnTo>
                    <a:pt x="349" y="161"/>
                  </a:lnTo>
                  <a:lnTo>
                    <a:pt x="352" y="133"/>
                  </a:lnTo>
                  <a:lnTo>
                    <a:pt x="355" y="107"/>
                  </a:lnTo>
                  <a:lnTo>
                    <a:pt x="357" y="84"/>
                  </a:lnTo>
                  <a:lnTo>
                    <a:pt x="359" y="62"/>
                  </a:lnTo>
                  <a:lnTo>
                    <a:pt x="363" y="45"/>
                  </a:lnTo>
                  <a:lnTo>
                    <a:pt x="365" y="29"/>
                  </a:lnTo>
                  <a:lnTo>
                    <a:pt x="368" y="16"/>
                  </a:lnTo>
                  <a:lnTo>
                    <a:pt x="370" y="8"/>
                  </a:lnTo>
                  <a:lnTo>
                    <a:pt x="372" y="2"/>
                  </a:lnTo>
                  <a:lnTo>
                    <a:pt x="376" y="0"/>
                  </a:lnTo>
                  <a:lnTo>
                    <a:pt x="378" y="1"/>
                  </a:lnTo>
                  <a:lnTo>
                    <a:pt x="381" y="5"/>
                  </a:lnTo>
                  <a:lnTo>
                    <a:pt x="383" y="14"/>
                  </a:lnTo>
                  <a:lnTo>
                    <a:pt x="387" y="24"/>
                  </a:lnTo>
                  <a:lnTo>
                    <a:pt x="389" y="39"/>
                  </a:lnTo>
                  <a:lnTo>
                    <a:pt x="391" y="56"/>
                  </a:lnTo>
                  <a:lnTo>
                    <a:pt x="394" y="76"/>
                  </a:lnTo>
                  <a:lnTo>
                    <a:pt x="396" y="99"/>
                  </a:lnTo>
                  <a:lnTo>
                    <a:pt x="400" y="124"/>
                  </a:lnTo>
                  <a:lnTo>
                    <a:pt x="402" y="152"/>
                  </a:lnTo>
                  <a:lnTo>
                    <a:pt x="405" y="180"/>
                  </a:lnTo>
                  <a:lnTo>
                    <a:pt x="407" y="211"/>
                  </a:lnTo>
                  <a:lnTo>
                    <a:pt x="411" y="242"/>
                  </a:lnTo>
                  <a:lnTo>
                    <a:pt x="413" y="276"/>
                  </a:lnTo>
                  <a:lnTo>
                    <a:pt x="415" y="309"/>
                  </a:lnTo>
                  <a:lnTo>
                    <a:pt x="418" y="342"/>
                  </a:lnTo>
                  <a:lnTo>
                    <a:pt x="420" y="375"/>
                  </a:lnTo>
                  <a:lnTo>
                    <a:pt x="424" y="407"/>
                  </a:lnTo>
                  <a:lnTo>
                    <a:pt x="426" y="439"/>
                  </a:lnTo>
                  <a:lnTo>
                    <a:pt x="428" y="470"/>
                  </a:lnTo>
                  <a:lnTo>
                    <a:pt x="431" y="499"/>
                  </a:lnTo>
                  <a:lnTo>
                    <a:pt x="434" y="526"/>
                  </a:lnTo>
                  <a:lnTo>
                    <a:pt x="437" y="550"/>
                  </a:lnTo>
                  <a:lnTo>
                    <a:pt x="439" y="573"/>
                  </a:lnTo>
                  <a:lnTo>
                    <a:pt x="441" y="592"/>
                  </a:lnTo>
                  <a:lnTo>
                    <a:pt x="445" y="609"/>
                  </a:lnTo>
                  <a:lnTo>
                    <a:pt x="447" y="623"/>
                  </a:lnTo>
                  <a:lnTo>
                    <a:pt x="450" y="633"/>
                  </a:lnTo>
                  <a:lnTo>
                    <a:pt x="452" y="641"/>
                  </a:lnTo>
                  <a:lnTo>
                    <a:pt x="455" y="643"/>
                  </a:lnTo>
                  <a:lnTo>
                    <a:pt x="458" y="645"/>
                  </a:lnTo>
                  <a:lnTo>
                    <a:pt x="460" y="641"/>
                  </a:lnTo>
                  <a:lnTo>
                    <a:pt x="463" y="634"/>
                  </a:lnTo>
                  <a:lnTo>
                    <a:pt x="465" y="624"/>
                  </a:lnTo>
                  <a:lnTo>
                    <a:pt x="469" y="611"/>
                  </a:lnTo>
                  <a:lnTo>
                    <a:pt x="471" y="595"/>
                  </a:lnTo>
                  <a:lnTo>
                    <a:pt x="474" y="576"/>
                  </a:lnTo>
                  <a:lnTo>
                    <a:pt x="476" y="553"/>
                  </a:lnTo>
                  <a:lnTo>
                    <a:pt x="478" y="528"/>
                  </a:lnTo>
                  <a:lnTo>
                    <a:pt x="482" y="502"/>
                  </a:lnTo>
                  <a:lnTo>
                    <a:pt x="484" y="472"/>
                  </a:lnTo>
                  <a:lnTo>
                    <a:pt x="487" y="443"/>
                  </a:lnTo>
                  <a:lnTo>
                    <a:pt x="489" y="411"/>
                  </a:lnTo>
                  <a:lnTo>
                    <a:pt x="493" y="378"/>
                  </a:lnTo>
                  <a:lnTo>
                    <a:pt x="495" y="345"/>
                  </a:lnTo>
                  <a:lnTo>
                    <a:pt x="497" y="310"/>
                  </a:lnTo>
                  <a:lnTo>
                    <a:pt x="500" y="277"/>
                  </a:lnTo>
                  <a:lnTo>
                    <a:pt x="502" y="244"/>
                  </a:lnTo>
                  <a:lnTo>
                    <a:pt x="506" y="212"/>
                  </a:lnTo>
                  <a:lnTo>
                    <a:pt x="508" y="181"/>
                  </a:lnTo>
                  <a:lnTo>
                    <a:pt x="510" y="152"/>
                  </a:lnTo>
                  <a:lnTo>
                    <a:pt x="513" y="124"/>
                  </a:lnTo>
                  <a:lnTo>
                    <a:pt x="516" y="98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25"/>
            <p:cNvSpPr>
              <a:spLocks/>
            </p:cNvSpPr>
            <p:nvPr/>
          </p:nvSpPr>
          <p:spPr bwMode="auto">
            <a:xfrm>
              <a:off x="2455747" y="5668962"/>
              <a:ext cx="550683" cy="352425"/>
            </a:xfrm>
            <a:custGeom>
              <a:avLst/>
              <a:gdLst>
                <a:gd name="T0" fmla="*/ 8 w 516"/>
                <a:gd name="T1" fmla="*/ 49 h 666"/>
                <a:gd name="T2" fmla="*/ 18 w 516"/>
                <a:gd name="T3" fmla="*/ 11 h 666"/>
                <a:gd name="T4" fmla="*/ 29 w 516"/>
                <a:gd name="T5" fmla="*/ 27 h 666"/>
                <a:gd name="T6" fmla="*/ 40 w 516"/>
                <a:gd name="T7" fmla="*/ 97 h 666"/>
                <a:gd name="T8" fmla="*/ 50 w 516"/>
                <a:gd name="T9" fmla="*/ 208 h 666"/>
                <a:gd name="T10" fmla="*/ 61 w 516"/>
                <a:gd name="T11" fmla="*/ 341 h 666"/>
                <a:gd name="T12" fmla="*/ 72 w 516"/>
                <a:gd name="T13" fmla="*/ 473 h 666"/>
                <a:gd name="T14" fmla="*/ 81 w 516"/>
                <a:gd name="T15" fmla="*/ 580 h 666"/>
                <a:gd name="T16" fmla="*/ 92 w 516"/>
                <a:gd name="T17" fmla="*/ 645 h 666"/>
                <a:gd name="T18" fmla="*/ 103 w 516"/>
                <a:gd name="T19" fmla="*/ 657 h 666"/>
                <a:gd name="T20" fmla="*/ 114 w 516"/>
                <a:gd name="T21" fmla="*/ 611 h 666"/>
                <a:gd name="T22" fmla="*/ 124 w 516"/>
                <a:gd name="T23" fmla="*/ 517 h 666"/>
                <a:gd name="T24" fmla="*/ 135 w 516"/>
                <a:gd name="T25" fmla="*/ 391 h 666"/>
                <a:gd name="T26" fmla="*/ 146 w 516"/>
                <a:gd name="T27" fmla="*/ 254 h 666"/>
                <a:gd name="T28" fmla="*/ 156 w 516"/>
                <a:gd name="T29" fmla="*/ 132 h 666"/>
                <a:gd name="T30" fmla="*/ 167 w 516"/>
                <a:gd name="T31" fmla="*/ 44 h 666"/>
                <a:gd name="T32" fmla="*/ 177 w 516"/>
                <a:gd name="T33" fmla="*/ 7 h 666"/>
                <a:gd name="T34" fmla="*/ 187 w 516"/>
                <a:gd name="T35" fmla="*/ 27 h 666"/>
                <a:gd name="T36" fmla="*/ 198 w 516"/>
                <a:gd name="T37" fmla="*/ 102 h 666"/>
                <a:gd name="T38" fmla="*/ 209 w 516"/>
                <a:gd name="T39" fmla="*/ 217 h 666"/>
                <a:gd name="T40" fmla="*/ 219 w 516"/>
                <a:gd name="T41" fmla="*/ 354 h 666"/>
                <a:gd name="T42" fmla="*/ 230 w 516"/>
                <a:gd name="T43" fmla="*/ 487 h 666"/>
                <a:gd name="T44" fmla="*/ 241 w 516"/>
                <a:gd name="T45" fmla="*/ 593 h 666"/>
                <a:gd name="T46" fmla="*/ 252 w 516"/>
                <a:gd name="T47" fmla="*/ 653 h 666"/>
                <a:gd name="T48" fmla="*/ 262 w 516"/>
                <a:gd name="T49" fmla="*/ 657 h 666"/>
                <a:gd name="T50" fmla="*/ 272 w 516"/>
                <a:gd name="T51" fmla="*/ 602 h 666"/>
                <a:gd name="T52" fmla="*/ 283 w 516"/>
                <a:gd name="T53" fmla="*/ 498 h 666"/>
                <a:gd name="T54" fmla="*/ 293 w 516"/>
                <a:gd name="T55" fmla="*/ 366 h 666"/>
                <a:gd name="T56" fmla="*/ 304 w 516"/>
                <a:gd name="T57" fmla="*/ 228 h 666"/>
                <a:gd name="T58" fmla="*/ 315 w 516"/>
                <a:gd name="T59" fmla="*/ 108 h 666"/>
                <a:gd name="T60" fmla="*/ 325 w 516"/>
                <a:gd name="T61" fmla="*/ 28 h 666"/>
                <a:gd name="T62" fmla="*/ 336 w 516"/>
                <a:gd name="T63" fmla="*/ 4 h 666"/>
                <a:gd name="T64" fmla="*/ 347 w 516"/>
                <a:gd name="T65" fmla="*/ 39 h 666"/>
                <a:gd name="T66" fmla="*/ 358 w 516"/>
                <a:gd name="T67" fmla="*/ 128 h 666"/>
                <a:gd name="T68" fmla="*/ 367 w 516"/>
                <a:gd name="T69" fmla="*/ 254 h 666"/>
                <a:gd name="T70" fmla="*/ 378 w 516"/>
                <a:gd name="T71" fmla="*/ 395 h 666"/>
                <a:gd name="T72" fmla="*/ 388 w 516"/>
                <a:gd name="T73" fmla="*/ 525 h 666"/>
                <a:gd name="T74" fmla="*/ 399 w 516"/>
                <a:gd name="T75" fmla="*/ 621 h 666"/>
                <a:gd name="T76" fmla="*/ 410 w 516"/>
                <a:gd name="T77" fmla="*/ 663 h 666"/>
                <a:gd name="T78" fmla="*/ 421 w 516"/>
                <a:gd name="T79" fmla="*/ 646 h 666"/>
                <a:gd name="T80" fmla="*/ 431 w 516"/>
                <a:gd name="T81" fmla="*/ 571 h 666"/>
                <a:gd name="T82" fmla="*/ 442 w 516"/>
                <a:gd name="T83" fmla="*/ 452 h 666"/>
                <a:gd name="T84" fmla="*/ 453 w 516"/>
                <a:gd name="T85" fmla="*/ 312 h 666"/>
                <a:gd name="T86" fmla="*/ 462 w 516"/>
                <a:gd name="T87" fmla="*/ 174 h 666"/>
                <a:gd name="T88" fmla="*/ 473 w 516"/>
                <a:gd name="T89" fmla="*/ 67 h 666"/>
                <a:gd name="T90" fmla="*/ 484 w 516"/>
                <a:gd name="T91" fmla="*/ 8 h 666"/>
                <a:gd name="T92" fmla="*/ 494 w 516"/>
                <a:gd name="T93" fmla="*/ 9 h 666"/>
                <a:gd name="T94" fmla="*/ 505 w 516"/>
                <a:gd name="T95" fmla="*/ 72 h 666"/>
                <a:gd name="T96" fmla="*/ 516 w 516"/>
                <a:gd name="T97" fmla="*/ 183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666">
                  <a:moveTo>
                    <a:pt x="0" y="110"/>
                  </a:moveTo>
                  <a:lnTo>
                    <a:pt x="3" y="87"/>
                  </a:lnTo>
                  <a:lnTo>
                    <a:pt x="5" y="65"/>
                  </a:lnTo>
                  <a:lnTo>
                    <a:pt x="8" y="49"/>
                  </a:lnTo>
                  <a:lnTo>
                    <a:pt x="10" y="34"/>
                  </a:lnTo>
                  <a:lnTo>
                    <a:pt x="14" y="22"/>
                  </a:lnTo>
                  <a:lnTo>
                    <a:pt x="16" y="14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24" y="12"/>
                  </a:lnTo>
                  <a:lnTo>
                    <a:pt x="27" y="18"/>
                  </a:lnTo>
                  <a:lnTo>
                    <a:pt x="29" y="27"/>
                  </a:lnTo>
                  <a:lnTo>
                    <a:pt x="31" y="40"/>
                  </a:lnTo>
                  <a:lnTo>
                    <a:pt x="34" y="57"/>
                  </a:lnTo>
                  <a:lnTo>
                    <a:pt x="37" y="76"/>
                  </a:lnTo>
                  <a:lnTo>
                    <a:pt x="40" y="97"/>
                  </a:lnTo>
                  <a:lnTo>
                    <a:pt x="42" y="122"/>
                  </a:lnTo>
                  <a:lnTo>
                    <a:pt x="44" y="148"/>
                  </a:lnTo>
                  <a:lnTo>
                    <a:pt x="48" y="178"/>
                  </a:lnTo>
                  <a:lnTo>
                    <a:pt x="50" y="208"/>
                  </a:lnTo>
                  <a:lnTo>
                    <a:pt x="53" y="240"/>
                  </a:lnTo>
                  <a:lnTo>
                    <a:pt x="55" y="274"/>
                  </a:lnTo>
                  <a:lnTo>
                    <a:pt x="58" y="307"/>
                  </a:lnTo>
                  <a:lnTo>
                    <a:pt x="61" y="341"/>
                  </a:lnTo>
                  <a:lnTo>
                    <a:pt x="64" y="374"/>
                  </a:lnTo>
                  <a:lnTo>
                    <a:pt x="66" y="409"/>
                  </a:lnTo>
                  <a:lnTo>
                    <a:pt x="68" y="441"/>
                  </a:lnTo>
                  <a:lnTo>
                    <a:pt x="72" y="473"/>
                  </a:lnTo>
                  <a:lnTo>
                    <a:pt x="74" y="502"/>
                  </a:lnTo>
                  <a:lnTo>
                    <a:pt x="77" y="531"/>
                  </a:lnTo>
                  <a:lnTo>
                    <a:pt x="79" y="557"/>
                  </a:lnTo>
                  <a:lnTo>
                    <a:pt x="81" y="580"/>
                  </a:lnTo>
                  <a:lnTo>
                    <a:pt x="85" y="602"/>
                  </a:lnTo>
                  <a:lnTo>
                    <a:pt x="87" y="620"/>
                  </a:lnTo>
                  <a:lnTo>
                    <a:pt x="90" y="634"/>
                  </a:lnTo>
                  <a:lnTo>
                    <a:pt x="92" y="645"/>
                  </a:lnTo>
                  <a:lnTo>
                    <a:pt x="96" y="654"/>
                  </a:lnTo>
                  <a:lnTo>
                    <a:pt x="98" y="658"/>
                  </a:lnTo>
                  <a:lnTo>
                    <a:pt x="100" y="659"/>
                  </a:lnTo>
                  <a:lnTo>
                    <a:pt x="103" y="657"/>
                  </a:lnTo>
                  <a:lnTo>
                    <a:pt x="105" y="650"/>
                  </a:lnTo>
                  <a:lnTo>
                    <a:pt x="109" y="640"/>
                  </a:lnTo>
                  <a:lnTo>
                    <a:pt x="111" y="627"/>
                  </a:lnTo>
                  <a:lnTo>
                    <a:pt x="114" y="611"/>
                  </a:lnTo>
                  <a:lnTo>
                    <a:pt x="116" y="591"/>
                  </a:lnTo>
                  <a:lnTo>
                    <a:pt x="119" y="570"/>
                  </a:lnTo>
                  <a:lnTo>
                    <a:pt x="122" y="544"/>
                  </a:lnTo>
                  <a:lnTo>
                    <a:pt x="124" y="517"/>
                  </a:lnTo>
                  <a:lnTo>
                    <a:pt x="127" y="488"/>
                  </a:lnTo>
                  <a:lnTo>
                    <a:pt x="129" y="457"/>
                  </a:lnTo>
                  <a:lnTo>
                    <a:pt x="133" y="424"/>
                  </a:lnTo>
                  <a:lnTo>
                    <a:pt x="135" y="391"/>
                  </a:lnTo>
                  <a:lnTo>
                    <a:pt x="137" y="357"/>
                  </a:lnTo>
                  <a:lnTo>
                    <a:pt x="140" y="322"/>
                  </a:lnTo>
                  <a:lnTo>
                    <a:pt x="143" y="289"/>
                  </a:lnTo>
                  <a:lnTo>
                    <a:pt x="146" y="254"/>
                  </a:lnTo>
                  <a:lnTo>
                    <a:pt x="148" y="221"/>
                  </a:lnTo>
                  <a:lnTo>
                    <a:pt x="150" y="191"/>
                  </a:lnTo>
                  <a:lnTo>
                    <a:pt x="153" y="160"/>
                  </a:lnTo>
                  <a:lnTo>
                    <a:pt x="156" y="132"/>
                  </a:lnTo>
                  <a:lnTo>
                    <a:pt x="159" y="106"/>
                  </a:lnTo>
                  <a:lnTo>
                    <a:pt x="161" y="82"/>
                  </a:lnTo>
                  <a:lnTo>
                    <a:pt x="164" y="62"/>
                  </a:lnTo>
                  <a:lnTo>
                    <a:pt x="167" y="44"/>
                  </a:lnTo>
                  <a:lnTo>
                    <a:pt x="169" y="30"/>
                  </a:lnTo>
                  <a:lnTo>
                    <a:pt x="172" y="18"/>
                  </a:lnTo>
                  <a:lnTo>
                    <a:pt x="174" y="11"/>
                  </a:lnTo>
                  <a:lnTo>
                    <a:pt x="177" y="7"/>
                  </a:lnTo>
                  <a:lnTo>
                    <a:pt x="180" y="7"/>
                  </a:lnTo>
                  <a:lnTo>
                    <a:pt x="183" y="11"/>
                  </a:lnTo>
                  <a:lnTo>
                    <a:pt x="185" y="17"/>
                  </a:lnTo>
                  <a:lnTo>
                    <a:pt x="187" y="27"/>
                  </a:lnTo>
                  <a:lnTo>
                    <a:pt x="191" y="41"/>
                  </a:lnTo>
                  <a:lnTo>
                    <a:pt x="193" y="59"/>
                  </a:lnTo>
                  <a:lnTo>
                    <a:pt x="196" y="80"/>
                  </a:lnTo>
                  <a:lnTo>
                    <a:pt x="198" y="102"/>
                  </a:lnTo>
                  <a:lnTo>
                    <a:pt x="200" y="128"/>
                  </a:lnTo>
                  <a:lnTo>
                    <a:pt x="204" y="156"/>
                  </a:lnTo>
                  <a:lnTo>
                    <a:pt x="206" y="187"/>
                  </a:lnTo>
                  <a:lnTo>
                    <a:pt x="209" y="217"/>
                  </a:lnTo>
                  <a:lnTo>
                    <a:pt x="211" y="251"/>
                  </a:lnTo>
                  <a:lnTo>
                    <a:pt x="215" y="285"/>
                  </a:lnTo>
                  <a:lnTo>
                    <a:pt x="217" y="320"/>
                  </a:lnTo>
                  <a:lnTo>
                    <a:pt x="219" y="354"/>
                  </a:lnTo>
                  <a:lnTo>
                    <a:pt x="222" y="388"/>
                  </a:lnTo>
                  <a:lnTo>
                    <a:pt x="224" y="423"/>
                  </a:lnTo>
                  <a:lnTo>
                    <a:pt x="228" y="456"/>
                  </a:lnTo>
                  <a:lnTo>
                    <a:pt x="230" y="487"/>
                  </a:lnTo>
                  <a:lnTo>
                    <a:pt x="233" y="517"/>
                  </a:lnTo>
                  <a:lnTo>
                    <a:pt x="235" y="546"/>
                  </a:lnTo>
                  <a:lnTo>
                    <a:pt x="238" y="571"/>
                  </a:lnTo>
                  <a:lnTo>
                    <a:pt x="241" y="593"/>
                  </a:lnTo>
                  <a:lnTo>
                    <a:pt x="243" y="613"/>
                  </a:lnTo>
                  <a:lnTo>
                    <a:pt x="246" y="630"/>
                  </a:lnTo>
                  <a:lnTo>
                    <a:pt x="248" y="644"/>
                  </a:lnTo>
                  <a:lnTo>
                    <a:pt x="252" y="653"/>
                  </a:lnTo>
                  <a:lnTo>
                    <a:pt x="254" y="659"/>
                  </a:lnTo>
                  <a:lnTo>
                    <a:pt x="256" y="662"/>
                  </a:lnTo>
                  <a:lnTo>
                    <a:pt x="259" y="660"/>
                  </a:lnTo>
                  <a:lnTo>
                    <a:pt x="262" y="657"/>
                  </a:lnTo>
                  <a:lnTo>
                    <a:pt x="265" y="648"/>
                  </a:lnTo>
                  <a:lnTo>
                    <a:pt x="267" y="635"/>
                  </a:lnTo>
                  <a:lnTo>
                    <a:pt x="269" y="620"/>
                  </a:lnTo>
                  <a:lnTo>
                    <a:pt x="272" y="602"/>
                  </a:lnTo>
                  <a:lnTo>
                    <a:pt x="275" y="580"/>
                  </a:lnTo>
                  <a:lnTo>
                    <a:pt x="278" y="554"/>
                  </a:lnTo>
                  <a:lnTo>
                    <a:pt x="280" y="528"/>
                  </a:lnTo>
                  <a:lnTo>
                    <a:pt x="283" y="498"/>
                  </a:lnTo>
                  <a:lnTo>
                    <a:pt x="286" y="468"/>
                  </a:lnTo>
                  <a:lnTo>
                    <a:pt x="288" y="434"/>
                  </a:lnTo>
                  <a:lnTo>
                    <a:pt x="291" y="400"/>
                  </a:lnTo>
                  <a:lnTo>
                    <a:pt x="293" y="366"/>
                  </a:lnTo>
                  <a:lnTo>
                    <a:pt x="296" y="331"/>
                  </a:lnTo>
                  <a:lnTo>
                    <a:pt x="299" y="295"/>
                  </a:lnTo>
                  <a:lnTo>
                    <a:pt x="302" y="261"/>
                  </a:lnTo>
                  <a:lnTo>
                    <a:pt x="304" y="228"/>
                  </a:lnTo>
                  <a:lnTo>
                    <a:pt x="306" y="194"/>
                  </a:lnTo>
                  <a:lnTo>
                    <a:pt x="310" y="164"/>
                  </a:lnTo>
                  <a:lnTo>
                    <a:pt x="312" y="134"/>
                  </a:lnTo>
                  <a:lnTo>
                    <a:pt x="315" y="108"/>
                  </a:lnTo>
                  <a:lnTo>
                    <a:pt x="317" y="83"/>
                  </a:lnTo>
                  <a:lnTo>
                    <a:pt x="319" y="62"/>
                  </a:lnTo>
                  <a:lnTo>
                    <a:pt x="323" y="44"/>
                  </a:lnTo>
                  <a:lnTo>
                    <a:pt x="325" y="28"/>
                  </a:lnTo>
                  <a:lnTo>
                    <a:pt x="328" y="17"/>
                  </a:lnTo>
                  <a:lnTo>
                    <a:pt x="330" y="8"/>
                  </a:lnTo>
                  <a:lnTo>
                    <a:pt x="334" y="4"/>
                  </a:lnTo>
                  <a:lnTo>
                    <a:pt x="336" y="4"/>
                  </a:lnTo>
                  <a:lnTo>
                    <a:pt x="338" y="7"/>
                  </a:lnTo>
                  <a:lnTo>
                    <a:pt x="341" y="14"/>
                  </a:lnTo>
                  <a:lnTo>
                    <a:pt x="343" y="25"/>
                  </a:lnTo>
                  <a:lnTo>
                    <a:pt x="347" y="39"/>
                  </a:lnTo>
                  <a:lnTo>
                    <a:pt x="349" y="57"/>
                  </a:lnTo>
                  <a:lnTo>
                    <a:pt x="352" y="78"/>
                  </a:lnTo>
                  <a:lnTo>
                    <a:pt x="354" y="101"/>
                  </a:lnTo>
                  <a:lnTo>
                    <a:pt x="358" y="128"/>
                  </a:lnTo>
                  <a:lnTo>
                    <a:pt x="360" y="157"/>
                  </a:lnTo>
                  <a:lnTo>
                    <a:pt x="362" y="188"/>
                  </a:lnTo>
                  <a:lnTo>
                    <a:pt x="365" y="220"/>
                  </a:lnTo>
                  <a:lnTo>
                    <a:pt x="367" y="254"/>
                  </a:lnTo>
                  <a:lnTo>
                    <a:pt x="371" y="289"/>
                  </a:lnTo>
                  <a:lnTo>
                    <a:pt x="373" y="325"/>
                  </a:lnTo>
                  <a:lnTo>
                    <a:pt x="375" y="360"/>
                  </a:lnTo>
                  <a:lnTo>
                    <a:pt x="378" y="395"/>
                  </a:lnTo>
                  <a:lnTo>
                    <a:pt x="381" y="429"/>
                  </a:lnTo>
                  <a:lnTo>
                    <a:pt x="384" y="464"/>
                  </a:lnTo>
                  <a:lnTo>
                    <a:pt x="386" y="496"/>
                  </a:lnTo>
                  <a:lnTo>
                    <a:pt x="388" y="525"/>
                  </a:lnTo>
                  <a:lnTo>
                    <a:pt x="391" y="553"/>
                  </a:lnTo>
                  <a:lnTo>
                    <a:pt x="394" y="579"/>
                  </a:lnTo>
                  <a:lnTo>
                    <a:pt x="397" y="602"/>
                  </a:lnTo>
                  <a:lnTo>
                    <a:pt x="399" y="621"/>
                  </a:lnTo>
                  <a:lnTo>
                    <a:pt x="402" y="636"/>
                  </a:lnTo>
                  <a:lnTo>
                    <a:pt x="405" y="649"/>
                  </a:lnTo>
                  <a:lnTo>
                    <a:pt x="408" y="658"/>
                  </a:lnTo>
                  <a:lnTo>
                    <a:pt x="410" y="663"/>
                  </a:lnTo>
                  <a:lnTo>
                    <a:pt x="412" y="666"/>
                  </a:lnTo>
                  <a:lnTo>
                    <a:pt x="415" y="663"/>
                  </a:lnTo>
                  <a:lnTo>
                    <a:pt x="418" y="657"/>
                  </a:lnTo>
                  <a:lnTo>
                    <a:pt x="421" y="646"/>
                  </a:lnTo>
                  <a:lnTo>
                    <a:pt x="423" y="632"/>
                  </a:lnTo>
                  <a:lnTo>
                    <a:pt x="425" y="614"/>
                  </a:lnTo>
                  <a:lnTo>
                    <a:pt x="429" y="594"/>
                  </a:lnTo>
                  <a:lnTo>
                    <a:pt x="431" y="571"/>
                  </a:lnTo>
                  <a:lnTo>
                    <a:pt x="434" y="544"/>
                  </a:lnTo>
                  <a:lnTo>
                    <a:pt x="436" y="516"/>
                  </a:lnTo>
                  <a:lnTo>
                    <a:pt x="438" y="486"/>
                  </a:lnTo>
                  <a:lnTo>
                    <a:pt x="442" y="452"/>
                  </a:lnTo>
                  <a:lnTo>
                    <a:pt x="444" y="418"/>
                  </a:lnTo>
                  <a:lnTo>
                    <a:pt x="447" y="383"/>
                  </a:lnTo>
                  <a:lnTo>
                    <a:pt x="449" y="348"/>
                  </a:lnTo>
                  <a:lnTo>
                    <a:pt x="453" y="312"/>
                  </a:lnTo>
                  <a:lnTo>
                    <a:pt x="455" y="276"/>
                  </a:lnTo>
                  <a:lnTo>
                    <a:pt x="458" y="240"/>
                  </a:lnTo>
                  <a:lnTo>
                    <a:pt x="460" y="207"/>
                  </a:lnTo>
                  <a:lnTo>
                    <a:pt x="462" y="174"/>
                  </a:lnTo>
                  <a:lnTo>
                    <a:pt x="466" y="143"/>
                  </a:lnTo>
                  <a:lnTo>
                    <a:pt x="468" y="115"/>
                  </a:lnTo>
                  <a:lnTo>
                    <a:pt x="471" y="90"/>
                  </a:lnTo>
                  <a:lnTo>
                    <a:pt x="473" y="67"/>
                  </a:lnTo>
                  <a:lnTo>
                    <a:pt x="477" y="46"/>
                  </a:lnTo>
                  <a:lnTo>
                    <a:pt x="479" y="30"/>
                  </a:lnTo>
                  <a:lnTo>
                    <a:pt x="481" y="17"/>
                  </a:lnTo>
                  <a:lnTo>
                    <a:pt x="484" y="8"/>
                  </a:lnTo>
                  <a:lnTo>
                    <a:pt x="487" y="2"/>
                  </a:lnTo>
                  <a:lnTo>
                    <a:pt x="490" y="0"/>
                  </a:lnTo>
                  <a:lnTo>
                    <a:pt x="492" y="3"/>
                  </a:lnTo>
                  <a:lnTo>
                    <a:pt x="494" y="9"/>
                  </a:lnTo>
                  <a:lnTo>
                    <a:pt x="497" y="20"/>
                  </a:lnTo>
                  <a:lnTo>
                    <a:pt x="500" y="34"/>
                  </a:lnTo>
                  <a:lnTo>
                    <a:pt x="503" y="50"/>
                  </a:lnTo>
                  <a:lnTo>
                    <a:pt x="505" y="72"/>
                  </a:lnTo>
                  <a:lnTo>
                    <a:pt x="508" y="95"/>
                  </a:lnTo>
                  <a:lnTo>
                    <a:pt x="511" y="122"/>
                  </a:lnTo>
                  <a:lnTo>
                    <a:pt x="513" y="151"/>
                  </a:lnTo>
                  <a:lnTo>
                    <a:pt x="516" y="183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26"/>
            <p:cNvSpPr>
              <a:spLocks/>
            </p:cNvSpPr>
            <p:nvPr/>
          </p:nvSpPr>
          <p:spPr bwMode="auto">
            <a:xfrm>
              <a:off x="3006428" y="5664200"/>
              <a:ext cx="552824" cy="361950"/>
            </a:xfrm>
            <a:custGeom>
              <a:avLst/>
              <a:gdLst>
                <a:gd name="T0" fmla="*/ 8 w 515"/>
                <a:gd name="T1" fmla="*/ 295 h 686"/>
                <a:gd name="T2" fmla="*/ 19 w 515"/>
                <a:gd name="T3" fmla="*/ 438 h 686"/>
                <a:gd name="T4" fmla="*/ 28 w 515"/>
                <a:gd name="T5" fmla="*/ 565 h 686"/>
                <a:gd name="T6" fmla="*/ 39 w 515"/>
                <a:gd name="T7" fmla="*/ 650 h 686"/>
                <a:gd name="T8" fmla="*/ 50 w 515"/>
                <a:gd name="T9" fmla="*/ 677 h 686"/>
                <a:gd name="T10" fmla="*/ 61 w 515"/>
                <a:gd name="T11" fmla="*/ 641 h 686"/>
                <a:gd name="T12" fmla="*/ 71 w 515"/>
                <a:gd name="T13" fmla="*/ 548 h 686"/>
                <a:gd name="T14" fmla="*/ 82 w 515"/>
                <a:gd name="T15" fmla="*/ 418 h 686"/>
                <a:gd name="T16" fmla="*/ 93 w 515"/>
                <a:gd name="T17" fmla="*/ 271 h 686"/>
                <a:gd name="T18" fmla="*/ 103 w 515"/>
                <a:gd name="T19" fmla="*/ 138 h 686"/>
                <a:gd name="T20" fmla="*/ 114 w 515"/>
                <a:gd name="T21" fmla="*/ 45 h 686"/>
                <a:gd name="T22" fmla="*/ 124 w 515"/>
                <a:gd name="T23" fmla="*/ 7 h 686"/>
                <a:gd name="T24" fmla="*/ 134 w 515"/>
                <a:gd name="T25" fmla="*/ 34 h 686"/>
                <a:gd name="T26" fmla="*/ 145 w 515"/>
                <a:gd name="T27" fmla="*/ 119 h 686"/>
                <a:gd name="T28" fmla="*/ 156 w 515"/>
                <a:gd name="T29" fmla="*/ 248 h 686"/>
                <a:gd name="T30" fmla="*/ 166 w 515"/>
                <a:gd name="T31" fmla="*/ 395 h 686"/>
                <a:gd name="T32" fmla="*/ 177 w 515"/>
                <a:gd name="T33" fmla="*/ 533 h 686"/>
                <a:gd name="T34" fmla="*/ 188 w 515"/>
                <a:gd name="T35" fmla="*/ 634 h 686"/>
                <a:gd name="T36" fmla="*/ 199 w 515"/>
                <a:gd name="T37" fmla="*/ 678 h 686"/>
                <a:gd name="T38" fmla="*/ 209 w 515"/>
                <a:gd name="T39" fmla="*/ 659 h 686"/>
                <a:gd name="T40" fmla="*/ 219 w 515"/>
                <a:gd name="T41" fmla="*/ 578 h 686"/>
                <a:gd name="T42" fmla="*/ 230 w 515"/>
                <a:gd name="T43" fmla="*/ 451 h 686"/>
                <a:gd name="T44" fmla="*/ 240 w 515"/>
                <a:gd name="T45" fmla="*/ 303 h 686"/>
                <a:gd name="T46" fmla="*/ 251 w 515"/>
                <a:gd name="T47" fmla="*/ 161 h 686"/>
                <a:gd name="T48" fmla="*/ 262 w 515"/>
                <a:gd name="T49" fmla="*/ 55 h 686"/>
                <a:gd name="T50" fmla="*/ 272 w 515"/>
                <a:gd name="T51" fmla="*/ 6 h 686"/>
                <a:gd name="T52" fmla="*/ 283 w 515"/>
                <a:gd name="T53" fmla="*/ 22 h 686"/>
                <a:gd name="T54" fmla="*/ 294 w 515"/>
                <a:gd name="T55" fmla="*/ 101 h 686"/>
                <a:gd name="T56" fmla="*/ 305 w 515"/>
                <a:gd name="T57" fmla="*/ 228 h 686"/>
                <a:gd name="T58" fmla="*/ 314 w 515"/>
                <a:gd name="T59" fmla="*/ 378 h 686"/>
                <a:gd name="T60" fmla="*/ 325 w 515"/>
                <a:gd name="T61" fmla="*/ 521 h 686"/>
                <a:gd name="T62" fmla="*/ 335 w 515"/>
                <a:gd name="T63" fmla="*/ 630 h 686"/>
                <a:gd name="T64" fmla="*/ 346 w 515"/>
                <a:gd name="T65" fmla="*/ 681 h 686"/>
                <a:gd name="T66" fmla="*/ 357 w 515"/>
                <a:gd name="T67" fmla="*/ 666 h 686"/>
                <a:gd name="T68" fmla="*/ 368 w 515"/>
                <a:gd name="T69" fmla="*/ 585 h 686"/>
                <a:gd name="T70" fmla="*/ 378 w 515"/>
                <a:gd name="T71" fmla="*/ 456 h 686"/>
                <a:gd name="T72" fmla="*/ 389 w 515"/>
                <a:gd name="T73" fmla="*/ 304 h 686"/>
                <a:gd name="T74" fmla="*/ 400 w 515"/>
                <a:gd name="T75" fmla="*/ 160 h 686"/>
                <a:gd name="T76" fmla="*/ 409 w 515"/>
                <a:gd name="T77" fmla="*/ 51 h 686"/>
                <a:gd name="T78" fmla="*/ 420 w 515"/>
                <a:gd name="T79" fmla="*/ 2 h 686"/>
                <a:gd name="T80" fmla="*/ 431 w 515"/>
                <a:gd name="T81" fmla="*/ 21 h 686"/>
                <a:gd name="T82" fmla="*/ 441 w 515"/>
                <a:gd name="T83" fmla="*/ 105 h 686"/>
                <a:gd name="T84" fmla="*/ 452 w 515"/>
                <a:gd name="T85" fmla="*/ 238 h 686"/>
                <a:gd name="T86" fmla="*/ 463 w 515"/>
                <a:gd name="T87" fmla="*/ 391 h 686"/>
                <a:gd name="T88" fmla="*/ 474 w 515"/>
                <a:gd name="T89" fmla="*/ 535 h 686"/>
                <a:gd name="T90" fmla="*/ 484 w 515"/>
                <a:gd name="T91" fmla="*/ 641 h 686"/>
                <a:gd name="T92" fmla="*/ 495 w 515"/>
                <a:gd name="T93" fmla="*/ 686 h 686"/>
                <a:gd name="T94" fmla="*/ 505 w 515"/>
                <a:gd name="T95" fmla="*/ 660 h 686"/>
                <a:gd name="T96" fmla="*/ 515 w 515"/>
                <a:gd name="T97" fmla="*/ 57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686">
                  <a:moveTo>
                    <a:pt x="0" y="192"/>
                  </a:moveTo>
                  <a:lnTo>
                    <a:pt x="2" y="225"/>
                  </a:lnTo>
                  <a:lnTo>
                    <a:pt x="5" y="260"/>
                  </a:lnTo>
                  <a:lnTo>
                    <a:pt x="8" y="295"/>
                  </a:lnTo>
                  <a:lnTo>
                    <a:pt x="11" y="331"/>
                  </a:lnTo>
                  <a:lnTo>
                    <a:pt x="13" y="367"/>
                  </a:lnTo>
                  <a:lnTo>
                    <a:pt x="15" y="404"/>
                  </a:lnTo>
                  <a:lnTo>
                    <a:pt x="19" y="438"/>
                  </a:lnTo>
                  <a:lnTo>
                    <a:pt x="21" y="473"/>
                  </a:lnTo>
                  <a:lnTo>
                    <a:pt x="24" y="506"/>
                  </a:lnTo>
                  <a:lnTo>
                    <a:pt x="26" y="537"/>
                  </a:lnTo>
                  <a:lnTo>
                    <a:pt x="28" y="565"/>
                  </a:lnTo>
                  <a:lnTo>
                    <a:pt x="32" y="590"/>
                  </a:lnTo>
                  <a:lnTo>
                    <a:pt x="34" y="613"/>
                  </a:lnTo>
                  <a:lnTo>
                    <a:pt x="37" y="634"/>
                  </a:lnTo>
                  <a:lnTo>
                    <a:pt x="39" y="650"/>
                  </a:lnTo>
                  <a:lnTo>
                    <a:pt x="43" y="662"/>
                  </a:lnTo>
                  <a:lnTo>
                    <a:pt x="45" y="671"/>
                  </a:lnTo>
                  <a:lnTo>
                    <a:pt x="47" y="676"/>
                  </a:lnTo>
                  <a:lnTo>
                    <a:pt x="50" y="677"/>
                  </a:lnTo>
                  <a:lnTo>
                    <a:pt x="52" y="673"/>
                  </a:lnTo>
                  <a:lnTo>
                    <a:pt x="56" y="667"/>
                  </a:lnTo>
                  <a:lnTo>
                    <a:pt x="58" y="655"/>
                  </a:lnTo>
                  <a:lnTo>
                    <a:pt x="61" y="641"/>
                  </a:lnTo>
                  <a:lnTo>
                    <a:pt x="63" y="622"/>
                  </a:lnTo>
                  <a:lnTo>
                    <a:pt x="66" y="600"/>
                  </a:lnTo>
                  <a:lnTo>
                    <a:pt x="69" y="576"/>
                  </a:lnTo>
                  <a:lnTo>
                    <a:pt x="71" y="548"/>
                  </a:lnTo>
                  <a:lnTo>
                    <a:pt x="74" y="519"/>
                  </a:lnTo>
                  <a:lnTo>
                    <a:pt x="76" y="487"/>
                  </a:lnTo>
                  <a:lnTo>
                    <a:pt x="80" y="452"/>
                  </a:lnTo>
                  <a:lnTo>
                    <a:pt x="82" y="418"/>
                  </a:lnTo>
                  <a:lnTo>
                    <a:pt x="84" y="381"/>
                  </a:lnTo>
                  <a:lnTo>
                    <a:pt x="87" y="344"/>
                  </a:lnTo>
                  <a:lnTo>
                    <a:pt x="90" y="308"/>
                  </a:lnTo>
                  <a:lnTo>
                    <a:pt x="93" y="271"/>
                  </a:lnTo>
                  <a:lnTo>
                    <a:pt x="95" y="235"/>
                  </a:lnTo>
                  <a:lnTo>
                    <a:pt x="97" y="202"/>
                  </a:lnTo>
                  <a:lnTo>
                    <a:pt x="100" y="169"/>
                  </a:lnTo>
                  <a:lnTo>
                    <a:pt x="103" y="138"/>
                  </a:lnTo>
                  <a:lnTo>
                    <a:pt x="106" y="110"/>
                  </a:lnTo>
                  <a:lnTo>
                    <a:pt x="108" y="86"/>
                  </a:lnTo>
                  <a:lnTo>
                    <a:pt x="111" y="63"/>
                  </a:lnTo>
                  <a:lnTo>
                    <a:pt x="114" y="45"/>
                  </a:lnTo>
                  <a:lnTo>
                    <a:pt x="116" y="30"/>
                  </a:lnTo>
                  <a:lnTo>
                    <a:pt x="119" y="18"/>
                  </a:lnTo>
                  <a:lnTo>
                    <a:pt x="121" y="11"/>
                  </a:lnTo>
                  <a:lnTo>
                    <a:pt x="124" y="7"/>
                  </a:lnTo>
                  <a:lnTo>
                    <a:pt x="127" y="7"/>
                  </a:lnTo>
                  <a:lnTo>
                    <a:pt x="130" y="12"/>
                  </a:lnTo>
                  <a:lnTo>
                    <a:pt x="132" y="21"/>
                  </a:lnTo>
                  <a:lnTo>
                    <a:pt x="134" y="34"/>
                  </a:lnTo>
                  <a:lnTo>
                    <a:pt x="138" y="49"/>
                  </a:lnTo>
                  <a:lnTo>
                    <a:pt x="140" y="69"/>
                  </a:lnTo>
                  <a:lnTo>
                    <a:pt x="143" y="92"/>
                  </a:lnTo>
                  <a:lnTo>
                    <a:pt x="145" y="119"/>
                  </a:lnTo>
                  <a:lnTo>
                    <a:pt x="147" y="147"/>
                  </a:lnTo>
                  <a:lnTo>
                    <a:pt x="151" y="179"/>
                  </a:lnTo>
                  <a:lnTo>
                    <a:pt x="153" y="212"/>
                  </a:lnTo>
                  <a:lnTo>
                    <a:pt x="156" y="248"/>
                  </a:lnTo>
                  <a:lnTo>
                    <a:pt x="158" y="284"/>
                  </a:lnTo>
                  <a:lnTo>
                    <a:pt x="162" y="321"/>
                  </a:lnTo>
                  <a:lnTo>
                    <a:pt x="164" y="358"/>
                  </a:lnTo>
                  <a:lnTo>
                    <a:pt x="166" y="395"/>
                  </a:lnTo>
                  <a:lnTo>
                    <a:pt x="169" y="431"/>
                  </a:lnTo>
                  <a:lnTo>
                    <a:pt x="171" y="466"/>
                  </a:lnTo>
                  <a:lnTo>
                    <a:pt x="175" y="501"/>
                  </a:lnTo>
                  <a:lnTo>
                    <a:pt x="177" y="533"/>
                  </a:lnTo>
                  <a:lnTo>
                    <a:pt x="180" y="562"/>
                  </a:lnTo>
                  <a:lnTo>
                    <a:pt x="182" y="589"/>
                  </a:lnTo>
                  <a:lnTo>
                    <a:pt x="186" y="613"/>
                  </a:lnTo>
                  <a:lnTo>
                    <a:pt x="188" y="634"/>
                  </a:lnTo>
                  <a:lnTo>
                    <a:pt x="190" y="650"/>
                  </a:lnTo>
                  <a:lnTo>
                    <a:pt x="193" y="664"/>
                  </a:lnTo>
                  <a:lnTo>
                    <a:pt x="195" y="673"/>
                  </a:lnTo>
                  <a:lnTo>
                    <a:pt x="199" y="678"/>
                  </a:lnTo>
                  <a:lnTo>
                    <a:pt x="201" y="680"/>
                  </a:lnTo>
                  <a:lnTo>
                    <a:pt x="203" y="677"/>
                  </a:lnTo>
                  <a:lnTo>
                    <a:pt x="206" y="669"/>
                  </a:lnTo>
                  <a:lnTo>
                    <a:pt x="209" y="659"/>
                  </a:lnTo>
                  <a:lnTo>
                    <a:pt x="212" y="644"/>
                  </a:lnTo>
                  <a:lnTo>
                    <a:pt x="214" y="626"/>
                  </a:lnTo>
                  <a:lnTo>
                    <a:pt x="216" y="603"/>
                  </a:lnTo>
                  <a:lnTo>
                    <a:pt x="219" y="578"/>
                  </a:lnTo>
                  <a:lnTo>
                    <a:pt x="222" y="549"/>
                  </a:lnTo>
                  <a:lnTo>
                    <a:pt x="225" y="519"/>
                  </a:lnTo>
                  <a:lnTo>
                    <a:pt x="227" y="486"/>
                  </a:lnTo>
                  <a:lnTo>
                    <a:pt x="230" y="451"/>
                  </a:lnTo>
                  <a:lnTo>
                    <a:pt x="233" y="414"/>
                  </a:lnTo>
                  <a:lnTo>
                    <a:pt x="236" y="377"/>
                  </a:lnTo>
                  <a:lnTo>
                    <a:pt x="238" y="340"/>
                  </a:lnTo>
                  <a:lnTo>
                    <a:pt x="240" y="303"/>
                  </a:lnTo>
                  <a:lnTo>
                    <a:pt x="243" y="265"/>
                  </a:lnTo>
                  <a:lnTo>
                    <a:pt x="246" y="229"/>
                  </a:lnTo>
                  <a:lnTo>
                    <a:pt x="249" y="194"/>
                  </a:lnTo>
                  <a:lnTo>
                    <a:pt x="251" y="161"/>
                  </a:lnTo>
                  <a:lnTo>
                    <a:pt x="253" y="131"/>
                  </a:lnTo>
                  <a:lnTo>
                    <a:pt x="257" y="103"/>
                  </a:lnTo>
                  <a:lnTo>
                    <a:pt x="259" y="77"/>
                  </a:lnTo>
                  <a:lnTo>
                    <a:pt x="262" y="55"/>
                  </a:lnTo>
                  <a:lnTo>
                    <a:pt x="264" y="37"/>
                  </a:lnTo>
                  <a:lnTo>
                    <a:pt x="266" y="22"/>
                  </a:lnTo>
                  <a:lnTo>
                    <a:pt x="270" y="12"/>
                  </a:lnTo>
                  <a:lnTo>
                    <a:pt x="272" y="6"/>
                  </a:lnTo>
                  <a:lnTo>
                    <a:pt x="275" y="3"/>
                  </a:lnTo>
                  <a:lnTo>
                    <a:pt x="277" y="6"/>
                  </a:lnTo>
                  <a:lnTo>
                    <a:pt x="281" y="12"/>
                  </a:lnTo>
                  <a:lnTo>
                    <a:pt x="283" y="22"/>
                  </a:lnTo>
                  <a:lnTo>
                    <a:pt x="286" y="36"/>
                  </a:lnTo>
                  <a:lnTo>
                    <a:pt x="288" y="54"/>
                  </a:lnTo>
                  <a:lnTo>
                    <a:pt x="290" y="76"/>
                  </a:lnTo>
                  <a:lnTo>
                    <a:pt x="294" y="101"/>
                  </a:lnTo>
                  <a:lnTo>
                    <a:pt x="296" y="129"/>
                  </a:lnTo>
                  <a:lnTo>
                    <a:pt x="299" y="160"/>
                  </a:lnTo>
                  <a:lnTo>
                    <a:pt x="301" y="193"/>
                  </a:lnTo>
                  <a:lnTo>
                    <a:pt x="305" y="228"/>
                  </a:lnTo>
                  <a:lnTo>
                    <a:pt x="307" y="265"/>
                  </a:lnTo>
                  <a:lnTo>
                    <a:pt x="309" y="302"/>
                  </a:lnTo>
                  <a:lnTo>
                    <a:pt x="312" y="340"/>
                  </a:lnTo>
                  <a:lnTo>
                    <a:pt x="314" y="378"/>
                  </a:lnTo>
                  <a:lnTo>
                    <a:pt x="318" y="415"/>
                  </a:lnTo>
                  <a:lnTo>
                    <a:pt x="320" y="452"/>
                  </a:lnTo>
                  <a:lnTo>
                    <a:pt x="322" y="488"/>
                  </a:lnTo>
                  <a:lnTo>
                    <a:pt x="325" y="521"/>
                  </a:lnTo>
                  <a:lnTo>
                    <a:pt x="328" y="552"/>
                  </a:lnTo>
                  <a:lnTo>
                    <a:pt x="331" y="581"/>
                  </a:lnTo>
                  <a:lnTo>
                    <a:pt x="333" y="607"/>
                  </a:lnTo>
                  <a:lnTo>
                    <a:pt x="335" y="630"/>
                  </a:lnTo>
                  <a:lnTo>
                    <a:pt x="338" y="648"/>
                  </a:lnTo>
                  <a:lnTo>
                    <a:pt x="341" y="663"/>
                  </a:lnTo>
                  <a:lnTo>
                    <a:pt x="344" y="675"/>
                  </a:lnTo>
                  <a:lnTo>
                    <a:pt x="346" y="681"/>
                  </a:lnTo>
                  <a:lnTo>
                    <a:pt x="349" y="683"/>
                  </a:lnTo>
                  <a:lnTo>
                    <a:pt x="352" y="681"/>
                  </a:lnTo>
                  <a:lnTo>
                    <a:pt x="355" y="676"/>
                  </a:lnTo>
                  <a:lnTo>
                    <a:pt x="357" y="666"/>
                  </a:lnTo>
                  <a:lnTo>
                    <a:pt x="359" y="650"/>
                  </a:lnTo>
                  <a:lnTo>
                    <a:pt x="362" y="632"/>
                  </a:lnTo>
                  <a:lnTo>
                    <a:pt x="365" y="611"/>
                  </a:lnTo>
                  <a:lnTo>
                    <a:pt x="368" y="585"/>
                  </a:lnTo>
                  <a:lnTo>
                    <a:pt x="370" y="557"/>
                  </a:lnTo>
                  <a:lnTo>
                    <a:pt x="372" y="525"/>
                  </a:lnTo>
                  <a:lnTo>
                    <a:pt x="376" y="492"/>
                  </a:lnTo>
                  <a:lnTo>
                    <a:pt x="378" y="456"/>
                  </a:lnTo>
                  <a:lnTo>
                    <a:pt x="381" y="419"/>
                  </a:lnTo>
                  <a:lnTo>
                    <a:pt x="383" y="381"/>
                  </a:lnTo>
                  <a:lnTo>
                    <a:pt x="385" y="343"/>
                  </a:lnTo>
                  <a:lnTo>
                    <a:pt x="389" y="304"/>
                  </a:lnTo>
                  <a:lnTo>
                    <a:pt x="391" y="266"/>
                  </a:lnTo>
                  <a:lnTo>
                    <a:pt x="394" y="229"/>
                  </a:lnTo>
                  <a:lnTo>
                    <a:pt x="396" y="193"/>
                  </a:lnTo>
                  <a:lnTo>
                    <a:pt x="400" y="160"/>
                  </a:lnTo>
                  <a:lnTo>
                    <a:pt x="402" y="128"/>
                  </a:lnTo>
                  <a:lnTo>
                    <a:pt x="405" y="100"/>
                  </a:lnTo>
                  <a:lnTo>
                    <a:pt x="407" y="74"/>
                  </a:lnTo>
                  <a:lnTo>
                    <a:pt x="409" y="51"/>
                  </a:lnTo>
                  <a:lnTo>
                    <a:pt x="413" y="34"/>
                  </a:lnTo>
                  <a:lnTo>
                    <a:pt x="415" y="18"/>
                  </a:lnTo>
                  <a:lnTo>
                    <a:pt x="418" y="8"/>
                  </a:lnTo>
                  <a:lnTo>
                    <a:pt x="420" y="2"/>
                  </a:lnTo>
                  <a:lnTo>
                    <a:pt x="424" y="0"/>
                  </a:lnTo>
                  <a:lnTo>
                    <a:pt x="426" y="3"/>
                  </a:lnTo>
                  <a:lnTo>
                    <a:pt x="428" y="9"/>
                  </a:lnTo>
                  <a:lnTo>
                    <a:pt x="431" y="21"/>
                  </a:lnTo>
                  <a:lnTo>
                    <a:pt x="433" y="36"/>
                  </a:lnTo>
                  <a:lnTo>
                    <a:pt x="437" y="55"/>
                  </a:lnTo>
                  <a:lnTo>
                    <a:pt x="439" y="78"/>
                  </a:lnTo>
                  <a:lnTo>
                    <a:pt x="441" y="105"/>
                  </a:lnTo>
                  <a:lnTo>
                    <a:pt x="444" y="134"/>
                  </a:lnTo>
                  <a:lnTo>
                    <a:pt x="447" y="166"/>
                  </a:lnTo>
                  <a:lnTo>
                    <a:pt x="450" y="201"/>
                  </a:lnTo>
                  <a:lnTo>
                    <a:pt x="452" y="238"/>
                  </a:lnTo>
                  <a:lnTo>
                    <a:pt x="455" y="275"/>
                  </a:lnTo>
                  <a:lnTo>
                    <a:pt x="457" y="313"/>
                  </a:lnTo>
                  <a:lnTo>
                    <a:pt x="460" y="353"/>
                  </a:lnTo>
                  <a:lnTo>
                    <a:pt x="463" y="391"/>
                  </a:lnTo>
                  <a:lnTo>
                    <a:pt x="465" y="429"/>
                  </a:lnTo>
                  <a:lnTo>
                    <a:pt x="468" y="466"/>
                  </a:lnTo>
                  <a:lnTo>
                    <a:pt x="471" y="502"/>
                  </a:lnTo>
                  <a:lnTo>
                    <a:pt x="474" y="535"/>
                  </a:lnTo>
                  <a:lnTo>
                    <a:pt x="476" y="567"/>
                  </a:lnTo>
                  <a:lnTo>
                    <a:pt x="478" y="595"/>
                  </a:lnTo>
                  <a:lnTo>
                    <a:pt x="481" y="620"/>
                  </a:lnTo>
                  <a:lnTo>
                    <a:pt x="484" y="641"/>
                  </a:lnTo>
                  <a:lnTo>
                    <a:pt x="487" y="659"/>
                  </a:lnTo>
                  <a:lnTo>
                    <a:pt x="489" y="672"/>
                  </a:lnTo>
                  <a:lnTo>
                    <a:pt x="491" y="681"/>
                  </a:lnTo>
                  <a:lnTo>
                    <a:pt x="495" y="686"/>
                  </a:lnTo>
                  <a:lnTo>
                    <a:pt x="497" y="686"/>
                  </a:lnTo>
                  <a:lnTo>
                    <a:pt x="500" y="682"/>
                  </a:lnTo>
                  <a:lnTo>
                    <a:pt x="502" y="673"/>
                  </a:lnTo>
                  <a:lnTo>
                    <a:pt x="505" y="660"/>
                  </a:lnTo>
                  <a:lnTo>
                    <a:pt x="508" y="643"/>
                  </a:lnTo>
                  <a:lnTo>
                    <a:pt x="510" y="622"/>
                  </a:lnTo>
                  <a:lnTo>
                    <a:pt x="513" y="598"/>
                  </a:lnTo>
                  <a:lnTo>
                    <a:pt x="515" y="57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27"/>
            <p:cNvSpPr>
              <a:spLocks/>
            </p:cNvSpPr>
            <p:nvPr/>
          </p:nvSpPr>
          <p:spPr bwMode="auto">
            <a:xfrm>
              <a:off x="3559252" y="5656262"/>
              <a:ext cx="552824" cy="376238"/>
            </a:xfrm>
            <a:custGeom>
              <a:avLst/>
              <a:gdLst>
                <a:gd name="T0" fmla="*/ 9 w 517"/>
                <a:gd name="T1" fmla="*/ 483 h 712"/>
                <a:gd name="T2" fmla="*/ 19 w 517"/>
                <a:gd name="T3" fmla="*/ 328 h 712"/>
                <a:gd name="T4" fmla="*/ 30 w 517"/>
                <a:gd name="T5" fmla="*/ 179 h 712"/>
                <a:gd name="T6" fmla="*/ 41 w 517"/>
                <a:gd name="T7" fmla="*/ 65 h 712"/>
                <a:gd name="T8" fmla="*/ 51 w 517"/>
                <a:gd name="T9" fmla="*/ 13 h 712"/>
                <a:gd name="T10" fmla="*/ 62 w 517"/>
                <a:gd name="T11" fmla="*/ 31 h 712"/>
                <a:gd name="T12" fmla="*/ 72 w 517"/>
                <a:gd name="T13" fmla="*/ 118 h 712"/>
                <a:gd name="T14" fmla="*/ 82 w 517"/>
                <a:gd name="T15" fmla="*/ 254 h 712"/>
                <a:gd name="T16" fmla="*/ 93 w 517"/>
                <a:gd name="T17" fmla="*/ 413 h 712"/>
                <a:gd name="T18" fmla="*/ 104 w 517"/>
                <a:gd name="T19" fmla="*/ 560 h 712"/>
                <a:gd name="T20" fmla="*/ 114 w 517"/>
                <a:gd name="T21" fmla="*/ 664 h 712"/>
                <a:gd name="T22" fmla="*/ 125 w 517"/>
                <a:gd name="T23" fmla="*/ 704 h 712"/>
                <a:gd name="T24" fmla="*/ 136 w 517"/>
                <a:gd name="T25" fmla="*/ 671 h 712"/>
                <a:gd name="T26" fmla="*/ 147 w 517"/>
                <a:gd name="T27" fmla="*/ 571 h 712"/>
                <a:gd name="T28" fmla="*/ 157 w 517"/>
                <a:gd name="T29" fmla="*/ 426 h 712"/>
                <a:gd name="T30" fmla="*/ 167 w 517"/>
                <a:gd name="T31" fmla="*/ 266 h 712"/>
                <a:gd name="T32" fmla="*/ 178 w 517"/>
                <a:gd name="T33" fmla="*/ 124 h 712"/>
                <a:gd name="T34" fmla="*/ 188 w 517"/>
                <a:gd name="T35" fmla="*/ 32 h 712"/>
                <a:gd name="T36" fmla="*/ 199 w 517"/>
                <a:gd name="T37" fmla="*/ 9 h 712"/>
                <a:gd name="T38" fmla="*/ 210 w 517"/>
                <a:gd name="T39" fmla="*/ 60 h 712"/>
                <a:gd name="T40" fmla="*/ 220 w 517"/>
                <a:gd name="T41" fmla="*/ 175 h 712"/>
                <a:gd name="T42" fmla="*/ 231 w 517"/>
                <a:gd name="T43" fmla="*/ 330 h 712"/>
                <a:gd name="T44" fmla="*/ 242 w 517"/>
                <a:gd name="T45" fmla="*/ 491 h 712"/>
                <a:gd name="T46" fmla="*/ 253 w 517"/>
                <a:gd name="T47" fmla="*/ 623 h 712"/>
                <a:gd name="T48" fmla="*/ 262 w 517"/>
                <a:gd name="T49" fmla="*/ 697 h 712"/>
                <a:gd name="T50" fmla="*/ 273 w 517"/>
                <a:gd name="T51" fmla="*/ 699 h 712"/>
                <a:gd name="T52" fmla="*/ 284 w 517"/>
                <a:gd name="T53" fmla="*/ 625 h 712"/>
                <a:gd name="T54" fmla="*/ 294 w 517"/>
                <a:gd name="T55" fmla="*/ 492 h 712"/>
                <a:gd name="T56" fmla="*/ 305 w 517"/>
                <a:gd name="T57" fmla="*/ 330 h 712"/>
                <a:gd name="T58" fmla="*/ 316 w 517"/>
                <a:gd name="T59" fmla="*/ 173 h 712"/>
                <a:gd name="T60" fmla="*/ 326 w 517"/>
                <a:gd name="T61" fmla="*/ 55 h 712"/>
                <a:gd name="T62" fmla="*/ 337 w 517"/>
                <a:gd name="T63" fmla="*/ 4 h 712"/>
                <a:gd name="T64" fmla="*/ 348 w 517"/>
                <a:gd name="T65" fmla="*/ 31 h 712"/>
                <a:gd name="T66" fmla="*/ 357 w 517"/>
                <a:gd name="T67" fmla="*/ 131 h 712"/>
                <a:gd name="T68" fmla="*/ 368 w 517"/>
                <a:gd name="T69" fmla="*/ 280 h 712"/>
                <a:gd name="T70" fmla="*/ 379 w 517"/>
                <a:gd name="T71" fmla="*/ 446 h 712"/>
                <a:gd name="T72" fmla="*/ 389 w 517"/>
                <a:gd name="T73" fmla="*/ 594 h 712"/>
                <a:gd name="T74" fmla="*/ 400 w 517"/>
                <a:gd name="T75" fmla="*/ 689 h 712"/>
                <a:gd name="T76" fmla="*/ 411 w 517"/>
                <a:gd name="T77" fmla="*/ 709 h 712"/>
                <a:gd name="T78" fmla="*/ 422 w 517"/>
                <a:gd name="T79" fmla="*/ 650 h 712"/>
                <a:gd name="T80" fmla="*/ 432 w 517"/>
                <a:gd name="T81" fmla="*/ 525 h 712"/>
                <a:gd name="T82" fmla="*/ 443 w 517"/>
                <a:gd name="T83" fmla="*/ 362 h 712"/>
                <a:gd name="T84" fmla="*/ 453 w 517"/>
                <a:gd name="T85" fmla="*/ 197 h 712"/>
                <a:gd name="T86" fmla="*/ 463 w 517"/>
                <a:gd name="T87" fmla="*/ 68 h 712"/>
                <a:gd name="T88" fmla="*/ 474 w 517"/>
                <a:gd name="T89" fmla="*/ 4 h 712"/>
                <a:gd name="T90" fmla="*/ 485 w 517"/>
                <a:gd name="T91" fmla="*/ 20 h 712"/>
                <a:gd name="T92" fmla="*/ 495 w 517"/>
                <a:gd name="T93" fmla="*/ 113 h 712"/>
                <a:gd name="T94" fmla="*/ 506 w 517"/>
                <a:gd name="T95" fmla="*/ 262 h 712"/>
                <a:gd name="T96" fmla="*/ 517 w 517"/>
                <a:gd name="T97" fmla="*/ 433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712">
                  <a:moveTo>
                    <a:pt x="0" y="584"/>
                  </a:moveTo>
                  <a:lnTo>
                    <a:pt x="4" y="552"/>
                  </a:lnTo>
                  <a:lnTo>
                    <a:pt x="6" y="519"/>
                  </a:lnTo>
                  <a:lnTo>
                    <a:pt x="9" y="483"/>
                  </a:lnTo>
                  <a:lnTo>
                    <a:pt x="11" y="446"/>
                  </a:lnTo>
                  <a:lnTo>
                    <a:pt x="15" y="406"/>
                  </a:lnTo>
                  <a:lnTo>
                    <a:pt x="17" y="368"/>
                  </a:lnTo>
                  <a:lnTo>
                    <a:pt x="19" y="328"/>
                  </a:lnTo>
                  <a:lnTo>
                    <a:pt x="22" y="289"/>
                  </a:lnTo>
                  <a:lnTo>
                    <a:pt x="24" y="251"/>
                  </a:lnTo>
                  <a:lnTo>
                    <a:pt x="28" y="214"/>
                  </a:lnTo>
                  <a:lnTo>
                    <a:pt x="30" y="179"/>
                  </a:lnTo>
                  <a:lnTo>
                    <a:pt x="32" y="146"/>
                  </a:lnTo>
                  <a:lnTo>
                    <a:pt x="35" y="117"/>
                  </a:lnTo>
                  <a:lnTo>
                    <a:pt x="38" y="90"/>
                  </a:lnTo>
                  <a:lnTo>
                    <a:pt x="41" y="65"/>
                  </a:lnTo>
                  <a:lnTo>
                    <a:pt x="43" y="46"/>
                  </a:lnTo>
                  <a:lnTo>
                    <a:pt x="45" y="31"/>
                  </a:lnTo>
                  <a:lnTo>
                    <a:pt x="48" y="20"/>
                  </a:lnTo>
                  <a:lnTo>
                    <a:pt x="51" y="13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9" y="20"/>
                  </a:lnTo>
                  <a:lnTo>
                    <a:pt x="62" y="31"/>
                  </a:lnTo>
                  <a:lnTo>
                    <a:pt x="65" y="48"/>
                  </a:lnTo>
                  <a:lnTo>
                    <a:pt x="67" y="67"/>
                  </a:lnTo>
                  <a:lnTo>
                    <a:pt x="69" y="91"/>
                  </a:lnTo>
                  <a:lnTo>
                    <a:pt x="72" y="118"/>
                  </a:lnTo>
                  <a:lnTo>
                    <a:pt x="75" y="148"/>
                  </a:lnTo>
                  <a:lnTo>
                    <a:pt x="78" y="182"/>
                  </a:lnTo>
                  <a:lnTo>
                    <a:pt x="80" y="216"/>
                  </a:lnTo>
                  <a:lnTo>
                    <a:pt x="82" y="254"/>
                  </a:lnTo>
                  <a:lnTo>
                    <a:pt x="86" y="293"/>
                  </a:lnTo>
                  <a:lnTo>
                    <a:pt x="88" y="332"/>
                  </a:lnTo>
                  <a:lnTo>
                    <a:pt x="91" y="372"/>
                  </a:lnTo>
                  <a:lnTo>
                    <a:pt x="93" y="413"/>
                  </a:lnTo>
                  <a:lnTo>
                    <a:pt x="95" y="451"/>
                  </a:lnTo>
                  <a:lnTo>
                    <a:pt x="99" y="489"/>
                  </a:lnTo>
                  <a:lnTo>
                    <a:pt x="101" y="525"/>
                  </a:lnTo>
                  <a:lnTo>
                    <a:pt x="104" y="560"/>
                  </a:lnTo>
                  <a:lnTo>
                    <a:pt x="106" y="590"/>
                  </a:lnTo>
                  <a:lnTo>
                    <a:pt x="110" y="618"/>
                  </a:lnTo>
                  <a:lnTo>
                    <a:pt x="112" y="643"/>
                  </a:lnTo>
                  <a:lnTo>
                    <a:pt x="114" y="664"/>
                  </a:lnTo>
                  <a:lnTo>
                    <a:pt x="117" y="681"/>
                  </a:lnTo>
                  <a:lnTo>
                    <a:pt x="119" y="692"/>
                  </a:lnTo>
                  <a:lnTo>
                    <a:pt x="123" y="701"/>
                  </a:lnTo>
                  <a:lnTo>
                    <a:pt x="125" y="704"/>
                  </a:lnTo>
                  <a:lnTo>
                    <a:pt x="128" y="703"/>
                  </a:lnTo>
                  <a:lnTo>
                    <a:pt x="130" y="696"/>
                  </a:lnTo>
                  <a:lnTo>
                    <a:pt x="134" y="686"/>
                  </a:lnTo>
                  <a:lnTo>
                    <a:pt x="136" y="671"/>
                  </a:lnTo>
                  <a:lnTo>
                    <a:pt x="138" y="652"/>
                  </a:lnTo>
                  <a:lnTo>
                    <a:pt x="141" y="629"/>
                  </a:lnTo>
                  <a:lnTo>
                    <a:pt x="143" y="602"/>
                  </a:lnTo>
                  <a:lnTo>
                    <a:pt x="147" y="571"/>
                  </a:lnTo>
                  <a:lnTo>
                    <a:pt x="149" y="538"/>
                  </a:lnTo>
                  <a:lnTo>
                    <a:pt x="151" y="502"/>
                  </a:lnTo>
                  <a:lnTo>
                    <a:pt x="154" y="465"/>
                  </a:lnTo>
                  <a:lnTo>
                    <a:pt x="157" y="426"/>
                  </a:lnTo>
                  <a:lnTo>
                    <a:pt x="160" y="386"/>
                  </a:lnTo>
                  <a:lnTo>
                    <a:pt x="162" y="345"/>
                  </a:lnTo>
                  <a:lnTo>
                    <a:pt x="164" y="306"/>
                  </a:lnTo>
                  <a:lnTo>
                    <a:pt x="167" y="266"/>
                  </a:lnTo>
                  <a:lnTo>
                    <a:pt x="170" y="226"/>
                  </a:lnTo>
                  <a:lnTo>
                    <a:pt x="173" y="191"/>
                  </a:lnTo>
                  <a:lnTo>
                    <a:pt x="175" y="156"/>
                  </a:lnTo>
                  <a:lnTo>
                    <a:pt x="178" y="124"/>
                  </a:lnTo>
                  <a:lnTo>
                    <a:pt x="181" y="95"/>
                  </a:lnTo>
                  <a:lnTo>
                    <a:pt x="184" y="71"/>
                  </a:lnTo>
                  <a:lnTo>
                    <a:pt x="186" y="49"/>
                  </a:lnTo>
                  <a:lnTo>
                    <a:pt x="188" y="32"/>
                  </a:lnTo>
                  <a:lnTo>
                    <a:pt x="191" y="20"/>
                  </a:lnTo>
                  <a:lnTo>
                    <a:pt x="194" y="11"/>
                  </a:lnTo>
                  <a:lnTo>
                    <a:pt x="197" y="7"/>
                  </a:lnTo>
                  <a:lnTo>
                    <a:pt x="199" y="9"/>
                  </a:lnTo>
                  <a:lnTo>
                    <a:pt x="201" y="14"/>
                  </a:lnTo>
                  <a:lnTo>
                    <a:pt x="205" y="26"/>
                  </a:lnTo>
                  <a:lnTo>
                    <a:pt x="207" y="41"/>
                  </a:lnTo>
                  <a:lnTo>
                    <a:pt x="210" y="60"/>
                  </a:lnTo>
                  <a:lnTo>
                    <a:pt x="212" y="83"/>
                  </a:lnTo>
                  <a:lnTo>
                    <a:pt x="214" y="111"/>
                  </a:lnTo>
                  <a:lnTo>
                    <a:pt x="218" y="142"/>
                  </a:lnTo>
                  <a:lnTo>
                    <a:pt x="220" y="175"/>
                  </a:lnTo>
                  <a:lnTo>
                    <a:pt x="223" y="212"/>
                  </a:lnTo>
                  <a:lnTo>
                    <a:pt x="225" y="251"/>
                  </a:lnTo>
                  <a:lnTo>
                    <a:pt x="229" y="290"/>
                  </a:lnTo>
                  <a:lnTo>
                    <a:pt x="231" y="330"/>
                  </a:lnTo>
                  <a:lnTo>
                    <a:pt x="234" y="372"/>
                  </a:lnTo>
                  <a:lnTo>
                    <a:pt x="236" y="411"/>
                  </a:lnTo>
                  <a:lnTo>
                    <a:pt x="238" y="452"/>
                  </a:lnTo>
                  <a:lnTo>
                    <a:pt x="242" y="491"/>
                  </a:lnTo>
                  <a:lnTo>
                    <a:pt x="244" y="528"/>
                  </a:lnTo>
                  <a:lnTo>
                    <a:pt x="247" y="562"/>
                  </a:lnTo>
                  <a:lnTo>
                    <a:pt x="249" y="594"/>
                  </a:lnTo>
                  <a:lnTo>
                    <a:pt x="253" y="623"/>
                  </a:lnTo>
                  <a:lnTo>
                    <a:pt x="255" y="648"/>
                  </a:lnTo>
                  <a:lnTo>
                    <a:pt x="257" y="669"/>
                  </a:lnTo>
                  <a:lnTo>
                    <a:pt x="260" y="686"/>
                  </a:lnTo>
                  <a:lnTo>
                    <a:pt x="262" y="697"/>
                  </a:lnTo>
                  <a:lnTo>
                    <a:pt x="266" y="705"/>
                  </a:lnTo>
                  <a:lnTo>
                    <a:pt x="268" y="708"/>
                  </a:lnTo>
                  <a:lnTo>
                    <a:pt x="270" y="705"/>
                  </a:lnTo>
                  <a:lnTo>
                    <a:pt x="273" y="699"/>
                  </a:lnTo>
                  <a:lnTo>
                    <a:pt x="276" y="686"/>
                  </a:lnTo>
                  <a:lnTo>
                    <a:pt x="279" y="671"/>
                  </a:lnTo>
                  <a:lnTo>
                    <a:pt x="281" y="649"/>
                  </a:lnTo>
                  <a:lnTo>
                    <a:pt x="284" y="625"/>
                  </a:lnTo>
                  <a:lnTo>
                    <a:pt x="286" y="595"/>
                  </a:lnTo>
                  <a:lnTo>
                    <a:pt x="289" y="563"/>
                  </a:lnTo>
                  <a:lnTo>
                    <a:pt x="292" y="529"/>
                  </a:lnTo>
                  <a:lnTo>
                    <a:pt x="294" y="492"/>
                  </a:lnTo>
                  <a:lnTo>
                    <a:pt x="297" y="452"/>
                  </a:lnTo>
                  <a:lnTo>
                    <a:pt x="300" y="413"/>
                  </a:lnTo>
                  <a:lnTo>
                    <a:pt x="303" y="371"/>
                  </a:lnTo>
                  <a:lnTo>
                    <a:pt x="305" y="330"/>
                  </a:lnTo>
                  <a:lnTo>
                    <a:pt x="307" y="288"/>
                  </a:lnTo>
                  <a:lnTo>
                    <a:pt x="310" y="248"/>
                  </a:lnTo>
                  <a:lnTo>
                    <a:pt x="313" y="210"/>
                  </a:lnTo>
                  <a:lnTo>
                    <a:pt x="316" y="173"/>
                  </a:lnTo>
                  <a:lnTo>
                    <a:pt x="318" y="138"/>
                  </a:lnTo>
                  <a:lnTo>
                    <a:pt x="320" y="108"/>
                  </a:lnTo>
                  <a:lnTo>
                    <a:pt x="324" y="80"/>
                  </a:lnTo>
                  <a:lnTo>
                    <a:pt x="326" y="55"/>
                  </a:lnTo>
                  <a:lnTo>
                    <a:pt x="329" y="36"/>
                  </a:lnTo>
                  <a:lnTo>
                    <a:pt x="331" y="21"/>
                  </a:lnTo>
                  <a:lnTo>
                    <a:pt x="334" y="11"/>
                  </a:lnTo>
                  <a:lnTo>
                    <a:pt x="337" y="4"/>
                  </a:lnTo>
                  <a:lnTo>
                    <a:pt x="339" y="4"/>
                  </a:lnTo>
                  <a:lnTo>
                    <a:pt x="342" y="8"/>
                  </a:lnTo>
                  <a:lnTo>
                    <a:pt x="344" y="17"/>
                  </a:lnTo>
                  <a:lnTo>
                    <a:pt x="348" y="31"/>
                  </a:lnTo>
                  <a:lnTo>
                    <a:pt x="350" y="50"/>
                  </a:lnTo>
                  <a:lnTo>
                    <a:pt x="353" y="73"/>
                  </a:lnTo>
                  <a:lnTo>
                    <a:pt x="355" y="100"/>
                  </a:lnTo>
                  <a:lnTo>
                    <a:pt x="357" y="131"/>
                  </a:lnTo>
                  <a:lnTo>
                    <a:pt x="361" y="164"/>
                  </a:lnTo>
                  <a:lnTo>
                    <a:pt x="363" y="201"/>
                  </a:lnTo>
                  <a:lnTo>
                    <a:pt x="366" y="239"/>
                  </a:lnTo>
                  <a:lnTo>
                    <a:pt x="368" y="280"/>
                  </a:lnTo>
                  <a:lnTo>
                    <a:pt x="372" y="321"/>
                  </a:lnTo>
                  <a:lnTo>
                    <a:pt x="374" y="363"/>
                  </a:lnTo>
                  <a:lnTo>
                    <a:pt x="376" y="405"/>
                  </a:lnTo>
                  <a:lnTo>
                    <a:pt x="379" y="446"/>
                  </a:lnTo>
                  <a:lnTo>
                    <a:pt x="381" y="487"/>
                  </a:lnTo>
                  <a:lnTo>
                    <a:pt x="385" y="525"/>
                  </a:lnTo>
                  <a:lnTo>
                    <a:pt x="387" y="561"/>
                  </a:lnTo>
                  <a:lnTo>
                    <a:pt x="389" y="594"/>
                  </a:lnTo>
                  <a:lnTo>
                    <a:pt x="392" y="623"/>
                  </a:lnTo>
                  <a:lnTo>
                    <a:pt x="395" y="649"/>
                  </a:lnTo>
                  <a:lnTo>
                    <a:pt x="398" y="671"/>
                  </a:lnTo>
                  <a:lnTo>
                    <a:pt x="400" y="689"/>
                  </a:lnTo>
                  <a:lnTo>
                    <a:pt x="403" y="701"/>
                  </a:lnTo>
                  <a:lnTo>
                    <a:pt x="405" y="709"/>
                  </a:lnTo>
                  <a:lnTo>
                    <a:pt x="408" y="712"/>
                  </a:lnTo>
                  <a:lnTo>
                    <a:pt x="411" y="709"/>
                  </a:lnTo>
                  <a:lnTo>
                    <a:pt x="413" y="701"/>
                  </a:lnTo>
                  <a:lnTo>
                    <a:pt x="416" y="690"/>
                  </a:lnTo>
                  <a:lnTo>
                    <a:pt x="419" y="672"/>
                  </a:lnTo>
                  <a:lnTo>
                    <a:pt x="422" y="650"/>
                  </a:lnTo>
                  <a:lnTo>
                    <a:pt x="424" y="625"/>
                  </a:lnTo>
                  <a:lnTo>
                    <a:pt x="426" y="595"/>
                  </a:lnTo>
                  <a:lnTo>
                    <a:pt x="429" y="562"/>
                  </a:lnTo>
                  <a:lnTo>
                    <a:pt x="432" y="525"/>
                  </a:lnTo>
                  <a:lnTo>
                    <a:pt x="435" y="487"/>
                  </a:lnTo>
                  <a:lnTo>
                    <a:pt x="437" y="446"/>
                  </a:lnTo>
                  <a:lnTo>
                    <a:pt x="439" y="405"/>
                  </a:lnTo>
                  <a:lnTo>
                    <a:pt x="443" y="362"/>
                  </a:lnTo>
                  <a:lnTo>
                    <a:pt x="445" y="320"/>
                  </a:lnTo>
                  <a:lnTo>
                    <a:pt x="448" y="277"/>
                  </a:lnTo>
                  <a:lnTo>
                    <a:pt x="450" y="237"/>
                  </a:lnTo>
                  <a:lnTo>
                    <a:pt x="453" y="197"/>
                  </a:lnTo>
                  <a:lnTo>
                    <a:pt x="456" y="160"/>
                  </a:lnTo>
                  <a:lnTo>
                    <a:pt x="458" y="125"/>
                  </a:lnTo>
                  <a:lnTo>
                    <a:pt x="461" y="95"/>
                  </a:lnTo>
                  <a:lnTo>
                    <a:pt x="463" y="68"/>
                  </a:lnTo>
                  <a:lnTo>
                    <a:pt x="467" y="45"/>
                  </a:lnTo>
                  <a:lnTo>
                    <a:pt x="469" y="26"/>
                  </a:lnTo>
                  <a:lnTo>
                    <a:pt x="472" y="12"/>
                  </a:lnTo>
                  <a:lnTo>
                    <a:pt x="474" y="4"/>
                  </a:lnTo>
                  <a:lnTo>
                    <a:pt x="476" y="0"/>
                  </a:lnTo>
                  <a:lnTo>
                    <a:pt x="480" y="2"/>
                  </a:lnTo>
                  <a:lnTo>
                    <a:pt x="482" y="8"/>
                  </a:lnTo>
                  <a:lnTo>
                    <a:pt x="485" y="20"/>
                  </a:lnTo>
                  <a:lnTo>
                    <a:pt x="487" y="36"/>
                  </a:lnTo>
                  <a:lnTo>
                    <a:pt x="491" y="58"/>
                  </a:lnTo>
                  <a:lnTo>
                    <a:pt x="493" y="83"/>
                  </a:lnTo>
                  <a:lnTo>
                    <a:pt x="495" y="113"/>
                  </a:lnTo>
                  <a:lnTo>
                    <a:pt x="498" y="146"/>
                  </a:lnTo>
                  <a:lnTo>
                    <a:pt x="500" y="183"/>
                  </a:lnTo>
                  <a:lnTo>
                    <a:pt x="504" y="221"/>
                  </a:lnTo>
                  <a:lnTo>
                    <a:pt x="506" y="262"/>
                  </a:lnTo>
                  <a:lnTo>
                    <a:pt x="508" y="304"/>
                  </a:lnTo>
                  <a:lnTo>
                    <a:pt x="511" y="348"/>
                  </a:lnTo>
                  <a:lnTo>
                    <a:pt x="514" y="391"/>
                  </a:lnTo>
                  <a:lnTo>
                    <a:pt x="517" y="433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28"/>
            <p:cNvSpPr>
              <a:spLocks/>
            </p:cNvSpPr>
            <p:nvPr/>
          </p:nvSpPr>
          <p:spPr bwMode="auto">
            <a:xfrm>
              <a:off x="4112076" y="5646737"/>
              <a:ext cx="552824" cy="393700"/>
            </a:xfrm>
            <a:custGeom>
              <a:avLst/>
              <a:gdLst>
                <a:gd name="T0" fmla="*/ 7 w 515"/>
                <a:gd name="T1" fmla="*/ 571 h 745"/>
                <a:gd name="T2" fmla="*/ 18 w 515"/>
                <a:gd name="T3" fmla="*/ 687 h 745"/>
                <a:gd name="T4" fmla="*/ 28 w 515"/>
                <a:gd name="T5" fmla="*/ 733 h 745"/>
                <a:gd name="T6" fmla="*/ 39 w 515"/>
                <a:gd name="T7" fmla="*/ 695 h 745"/>
                <a:gd name="T8" fmla="*/ 50 w 515"/>
                <a:gd name="T9" fmla="*/ 583 h 745"/>
                <a:gd name="T10" fmla="*/ 61 w 515"/>
                <a:gd name="T11" fmla="*/ 422 h 745"/>
                <a:gd name="T12" fmla="*/ 71 w 515"/>
                <a:gd name="T13" fmla="*/ 248 h 745"/>
                <a:gd name="T14" fmla="*/ 82 w 515"/>
                <a:gd name="T15" fmla="*/ 105 h 745"/>
                <a:gd name="T16" fmla="*/ 93 w 515"/>
                <a:gd name="T17" fmla="*/ 23 h 745"/>
                <a:gd name="T18" fmla="*/ 103 w 515"/>
                <a:gd name="T19" fmla="*/ 25 h 745"/>
                <a:gd name="T20" fmla="*/ 113 w 515"/>
                <a:gd name="T21" fmla="*/ 109 h 745"/>
                <a:gd name="T22" fmla="*/ 124 w 515"/>
                <a:gd name="T23" fmla="*/ 256 h 745"/>
                <a:gd name="T24" fmla="*/ 134 w 515"/>
                <a:gd name="T25" fmla="*/ 431 h 745"/>
                <a:gd name="T26" fmla="*/ 145 w 515"/>
                <a:gd name="T27" fmla="*/ 594 h 745"/>
                <a:gd name="T28" fmla="*/ 156 w 515"/>
                <a:gd name="T29" fmla="*/ 704 h 745"/>
                <a:gd name="T30" fmla="*/ 166 w 515"/>
                <a:gd name="T31" fmla="*/ 736 h 745"/>
                <a:gd name="T32" fmla="*/ 177 w 515"/>
                <a:gd name="T33" fmla="*/ 682 h 745"/>
                <a:gd name="T34" fmla="*/ 188 w 515"/>
                <a:gd name="T35" fmla="*/ 553 h 745"/>
                <a:gd name="T36" fmla="*/ 199 w 515"/>
                <a:gd name="T37" fmla="*/ 381 h 745"/>
                <a:gd name="T38" fmla="*/ 208 w 515"/>
                <a:gd name="T39" fmla="*/ 207 h 745"/>
                <a:gd name="T40" fmla="*/ 219 w 515"/>
                <a:gd name="T41" fmla="*/ 73 h 745"/>
                <a:gd name="T42" fmla="*/ 230 w 515"/>
                <a:gd name="T43" fmla="*/ 12 h 745"/>
                <a:gd name="T44" fmla="*/ 240 w 515"/>
                <a:gd name="T45" fmla="*/ 39 h 745"/>
                <a:gd name="T46" fmla="*/ 251 w 515"/>
                <a:gd name="T47" fmla="*/ 147 h 745"/>
                <a:gd name="T48" fmla="*/ 262 w 515"/>
                <a:gd name="T49" fmla="*/ 312 h 745"/>
                <a:gd name="T50" fmla="*/ 272 w 515"/>
                <a:gd name="T51" fmla="*/ 493 h 745"/>
                <a:gd name="T52" fmla="*/ 283 w 515"/>
                <a:gd name="T53" fmla="*/ 645 h 745"/>
                <a:gd name="T54" fmla="*/ 294 w 515"/>
                <a:gd name="T55" fmla="*/ 731 h 745"/>
                <a:gd name="T56" fmla="*/ 303 w 515"/>
                <a:gd name="T57" fmla="*/ 728 h 745"/>
                <a:gd name="T58" fmla="*/ 314 w 515"/>
                <a:gd name="T59" fmla="*/ 639 h 745"/>
                <a:gd name="T60" fmla="*/ 325 w 515"/>
                <a:gd name="T61" fmla="*/ 483 h 745"/>
                <a:gd name="T62" fmla="*/ 335 w 515"/>
                <a:gd name="T63" fmla="*/ 299 h 745"/>
                <a:gd name="T64" fmla="*/ 346 w 515"/>
                <a:gd name="T65" fmla="*/ 135 h 745"/>
                <a:gd name="T66" fmla="*/ 357 w 515"/>
                <a:gd name="T67" fmla="*/ 29 h 745"/>
                <a:gd name="T68" fmla="*/ 368 w 515"/>
                <a:gd name="T69" fmla="*/ 9 h 745"/>
                <a:gd name="T70" fmla="*/ 378 w 515"/>
                <a:gd name="T71" fmla="*/ 83 h 745"/>
                <a:gd name="T72" fmla="*/ 389 w 515"/>
                <a:gd name="T73" fmla="*/ 230 h 745"/>
                <a:gd name="T74" fmla="*/ 399 w 515"/>
                <a:gd name="T75" fmla="*/ 414 h 745"/>
                <a:gd name="T76" fmla="*/ 409 w 515"/>
                <a:gd name="T77" fmla="*/ 589 h 745"/>
                <a:gd name="T78" fmla="*/ 420 w 515"/>
                <a:gd name="T79" fmla="*/ 710 h 745"/>
                <a:gd name="T80" fmla="*/ 431 w 515"/>
                <a:gd name="T81" fmla="*/ 745 h 745"/>
                <a:gd name="T82" fmla="*/ 441 w 515"/>
                <a:gd name="T83" fmla="*/ 685 h 745"/>
                <a:gd name="T84" fmla="*/ 452 w 515"/>
                <a:gd name="T85" fmla="*/ 544 h 745"/>
                <a:gd name="T86" fmla="*/ 463 w 515"/>
                <a:gd name="T87" fmla="*/ 361 h 745"/>
                <a:gd name="T88" fmla="*/ 474 w 515"/>
                <a:gd name="T89" fmla="*/ 179 h 745"/>
                <a:gd name="T90" fmla="*/ 484 w 515"/>
                <a:gd name="T91" fmla="*/ 48 h 745"/>
                <a:gd name="T92" fmla="*/ 494 w 515"/>
                <a:gd name="T93" fmla="*/ 0 h 745"/>
                <a:gd name="T94" fmla="*/ 504 w 515"/>
                <a:gd name="T95" fmla="*/ 52 h 745"/>
                <a:gd name="T96" fmla="*/ 515 w 515"/>
                <a:gd name="T97" fmla="*/ 187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745">
                  <a:moveTo>
                    <a:pt x="0" y="451"/>
                  </a:moveTo>
                  <a:lnTo>
                    <a:pt x="2" y="493"/>
                  </a:lnTo>
                  <a:lnTo>
                    <a:pt x="5" y="533"/>
                  </a:lnTo>
                  <a:lnTo>
                    <a:pt x="7" y="571"/>
                  </a:lnTo>
                  <a:lnTo>
                    <a:pt x="11" y="606"/>
                  </a:lnTo>
                  <a:lnTo>
                    <a:pt x="13" y="638"/>
                  </a:lnTo>
                  <a:lnTo>
                    <a:pt x="15" y="664"/>
                  </a:lnTo>
                  <a:lnTo>
                    <a:pt x="18" y="687"/>
                  </a:lnTo>
                  <a:lnTo>
                    <a:pt x="21" y="707"/>
                  </a:lnTo>
                  <a:lnTo>
                    <a:pt x="24" y="721"/>
                  </a:lnTo>
                  <a:lnTo>
                    <a:pt x="26" y="730"/>
                  </a:lnTo>
                  <a:lnTo>
                    <a:pt x="28" y="733"/>
                  </a:lnTo>
                  <a:lnTo>
                    <a:pt x="32" y="731"/>
                  </a:lnTo>
                  <a:lnTo>
                    <a:pt x="34" y="724"/>
                  </a:lnTo>
                  <a:lnTo>
                    <a:pt x="37" y="713"/>
                  </a:lnTo>
                  <a:lnTo>
                    <a:pt x="39" y="695"/>
                  </a:lnTo>
                  <a:lnTo>
                    <a:pt x="41" y="673"/>
                  </a:lnTo>
                  <a:lnTo>
                    <a:pt x="45" y="647"/>
                  </a:lnTo>
                  <a:lnTo>
                    <a:pt x="47" y="617"/>
                  </a:lnTo>
                  <a:lnTo>
                    <a:pt x="50" y="583"/>
                  </a:lnTo>
                  <a:lnTo>
                    <a:pt x="52" y="546"/>
                  </a:lnTo>
                  <a:lnTo>
                    <a:pt x="56" y="506"/>
                  </a:lnTo>
                  <a:lnTo>
                    <a:pt x="58" y="464"/>
                  </a:lnTo>
                  <a:lnTo>
                    <a:pt x="61" y="422"/>
                  </a:lnTo>
                  <a:lnTo>
                    <a:pt x="63" y="377"/>
                  </a:lnTo>
                  <a:lnTo>
                    <a:pt x="65" y="334"/>
                  </a:lnTo>
                  <a:lnTo>
                    <a:pt x="69" y="290"/>
                  </a:lnTo>
                  <a:lnTo>
                    <a:pt x="71" y="248"/>
                  </a:lnTo>
                  <a:lnTo>
                    <a:pt x="74" y="209"/>
                  </a:lnTo>
                  <a:lnTo>
                    <a:pt x="76" y="170"/>
                  </a:lnTo>
                  <a:lnTo>
                    <a:pt x="80" y="136"/>
                  </a:lnTo>
                  <a:lnTo>
                    <a:pt x="82" y="105"/>
                  </a:lnTo>
                  <a:lnTo>
                    <a:pt x="84" y="77"/>
                  </a:lnTo>
                  <a:lnTo>
                    <a:pt x="87" y="55"/>
                  </a:lnTo>
                  <a:lnTo>
                    <a:pt x="89" y="38"/>
                  </a:lnTo>
                  <a:lnTo>
                    <a:pt x="93" y="23"/>
                  </a:lnTo>
                  <a:lnTo>
                    <a:pt x="95" y="16"/>
                  </a:lnTo>
                  <a:lnTo>
                    <a:pt x="97" y="13"/>
                  </a:lnTo>
                  <a:lnTo>
                    <a:pt x="100" y="17"/>
                  </a:lnTo>
                  <a:lnTo>
                    <a:pt x="103" y="25"/>
                  </a:lnTo>
                  <a:lnTo>
                    <a:pt x="106" y="39"/>
                  </a:lnTo>
                  <a:lnTo>
                    <a:pt x="108" y="58"/>
                  </a:lnTo>
                  <a:lnTo>
                    <a:pt x="111" y="81"/>
                  </a:lnTo>
                  <a:lnTo>
                    <a:pt x="113" y="109"/>
                  </a:lnTo>
                  <a:lnTo>
                    <a:pt x="116" y="141"/>
                  </a:lnTo>
                  <a:lnTo>
                    <a:pt x="119" y="177"/>
                  </a:lnTo>
                  <a:lnTo>
                    <a:pt x="121" y="215"/>
                  </a:lnTo>
                  <a:lnTo>
                    <a:pt x="124" y="256"/>
                  </a:lnTo>
                  <a:lnTo>
                    <a:pt x="127" y="299"/>
                  </a:lnTo>
                  <a:lnTo>
                    <a:pt x="130" y="343"/>
                  </a:lnTo>
                  <a:lnTo>
                    <a:pt x="132" y="387"/>
                  </a:lnTo>
                  <a:lnTo>
                    <a:pt x="134" y="431"/>
                  </a:lnTo>
                  <a:lnTo>
                    <a:pt x="137" y="474"/>
                  </a:lnTo>
                  <a:lnTo>
                    <a:pt x="140" y="516"/>
                  </a:lnTo>
                  <a:lnTo>
                    <a:pt x="143" y="557"/>
                  </a:lnTo>
                  <a:lnTo>
                    <a:pt x="145" y="594"/>
                  </a:lnTo>
                  <a:lnTo>
                    <a:pt x="147" y="627"/>
                  </a:lnTo>
                  <a:lnTo>
                    <a:pt x="151" y="658"/>
                  </a:lnTo>
                  <a:lnTo>
                    <a:pt x="153" y="684"/>
                  </a:lnTo>
                  <a:lnTo>
                    <a:pt x="156" y="704"/>
                  </a:lnTo>
                  <a:lnTo>
                    <a:pt x="158" y="721"/>
                  </a:lnTo>
                  <a:lnTo>
                    <a:pt x="161" y="731"/>
                  </a:lnTo>
                  <a:lnTo>
                    <a:pt x="164" y="737"/>
                  </a:lnTo>
                  <a:lnTo>
                    <a:pt x="166" y="736"/>
                  </a:lnTo>
                  <a:lnTo>
                    <a:pt x="169" y="731"/>
                  </a:lnTo>
                  <a:lnTo>
                    <a:pt x="171" y="719"/>
                  </a:lnTo>
                  <a:lnTo>
                    <a:pt x="175" y="704"/>
                  </a:lnTo>
                  <a:lnTo>
                    <a:pt x="177" y="682"/>
                  </a:lnTo>
                  <a:lnTo>
                    <a:pt x="180" y="655"/>
                  </a:lnTo>
                  <a:lnTo>
                    <a:pt x="182" y="625"/>
                  </a:lnTo>
                  <a:lnTo>
                    <a:pt x="184" y="592"/>
                  </a:lnTo>
                  <a:lnTo>
                    <a:pt x="188" y="553"/>
                  </a:lnTo>
                  <a:lnTo>
                    <a:pt x="190" y="512"/>
                  </a:lnTo>
                  <a:lnTo>
                    <a:pt x="193" y="470"/>
                  </a:lnTo>
                  <a:lnTo>
                    <a:pt x="195" y="427"/>
                  </a:lnTo>
                  <a:lnTo>
                    <a:pt x="199" y="381"/>
                  </a:lnTo>
                  <a:lnTo>
                    <a:pt x="201" y="336"/>
                  </a:lnTo>
                  <a:lnTo>
                    <a:pt x="203" y="292"/>
                  </a:lnTo>
                  <a:lnTo>
                    <a:pt x="206" y="248"/>
                  </a:lnTo>
                  <a:lnTo>
                    <a:pt x="208" y="207"/>
                  </a:lnTo>
                  <a:lnTo>
                    <a:pt x="212" y="169"/>
                  </a:lnTo>
                  <a:lnTo>
                    <a:pt x="214" y="133"/>
                  </a:lnTo>
                  <a:lnTo>
                    <a:pt x="216" y="101"/>
                  </a:lnTo>
                  <a:lnTo>
                    <a:pt x="219" y="73"/>
                  </a:lnTo>
                  <a:lnTo>
                    <a:pt x="222" y="50"/>
                  </a:lnTo>
                  <a:lnTo>
                    <a:pt x="225" y="31"/>
                  </a:lnTo>
                  <a:lnTo>
                    <a:pt x="227" y="18"/>
                  </a:lnTo>
                  <a:lnTo>
                    <a:pt x="230" y="12"/>
                  </a:lnTo>
                  <a:lnTo>
                    <a:pt x="232" y="9"/>
                  </a:lnTo>
                  <a:lnTo>
                    <a:pt x="235" y="13"/>
                  </a:lnTo>
                  <a:lnTo>
                    <a:pt x="238" y="23"/>
                  </a:lnTo>
                  <a:lnTo>
                    <a:pt x="240" y="39"/>
                  </a:lnTo>
                  <a:lnTo>
                    <a:pt x="243" y="59"/>
                  </a:lnTo>
                  <a:lnTo>
                    <a:pt x="246" y="83"/>
                  </a:lnTo>
                  <a:lnTo>
                    <a:pt x="249" y="113"/>
                  </a:lnTo>
                  <a:lnTo>
                    <a:pt x="251" y="147"/>
                  </a:lnTo>
                  <a:lnTo>
                    <a:pt x="253" y="184"/>
                  </a:lnTo>
                  <a:lnTo>
                    <a:pt x="256" y="225"/>
                  </a:lnTo>
                  <a:lnTo>
                    <a:pt x="259" y="267"/>
                  </a:lnTo>
                  <a:lnTo>
                    <a:pt x="262" y="312"/>
                  </a:lnTo>
                  <a:lnTo>
                    <a:pt x="264" y="358"/>
                  </a:lnTo>
                  <a:lnTo>
                    <a:pt x="266" y="404"/>
                  </a:lnTo>
                  <a:lnTo>
                    <a:pt x="270" y="449"/>
                  </a:lnTo>
                  <a:lnTo>
                    <a:pt x="272" y="493"/>
                  </a:lnTo>
                  <a:lnTo>
                    <a:pt x="275" y="535"/>
                  </a:lnTo>
                  <a:lnTo>
                    <a:pt x="277" y="575"/>
                  </a:lnTo>
                  <a:lnTo>
                    <a:pt x="280" y="612"/>
                  </a:lnTo>
                  <a:lnTo>
                    <a:pt x="283" y="645"/>
                  </a:lnTo>
                  <a:lnTo>
                    <a:pt x="285" y="673"/>
                  </a:lnTo>
                  <a:lnTo>
                    <a:pt x="288" y="698"/>
                  </a:lnTo>
                  <a:lnTo>
                    <a:pt x="290" y="717"/>
                  </a:lnTo>
                  <a:lnTo>
                    <a:pt x="294" y="731"/>
                  </a:lnTo>
                  <a:lnTo>
                    <a:pt x="296" y="738"/>
                  </a:lnTo>
                  <a:lnTo>
                    <a:pt x="299" y="741"/>
                  </a:lnTo>
                  <a:lnTo>
                    <a:pt x="301" y="738"/>
                  </a:lnTo>
                  <a:lnTo>
                    <a:pt x="303" y="728"/>
                  </a:lnTo>
                  <a:lnTo>
                    <a:pt x="307" y="714"/>
                  </a:lnTo>
                  <a:lnTo>
                    <a:pt x="309" y="694"/>
                  </a:lnTo>
                  <a:lnTo>
                    <a:pt x="312" y="668"/>
                  </a:lnTo>
                  <a:lnTo>
                    <a:pt x="314" y="639"/>
                  </a:lnTo>
                  <a:lnTo>
                    <a:pt x="318" y="604"/>
                  </a:lnTo>
                  <a:lnTo>
                    <a:pt x="320" y="567"/>
                  </a:lnTo>
                  <a:lnTo>
                    <a:pt x="322" y="527"/>
                  </a:lnTo>
                  <a:lnTo>
                    <a:pt x="325" y="483"/>
                  </a:lnTo>
                  <a:lnTo>
                    <a:pt x="327" y="437"/>
                  </a:lnTo>
                  <a:lnTo>
                    <a:pt x="331" y="391"/>
                  </a:lnTo>
                  <a:lnTo>
                    <a:pt x="333" y="345"/>
                  </a:lnTo>
                  <a:lnTo>
                    <a:pt x="335" y="299"/>
                  </a:lnTo>
                  <a:lnTo>
                    <a:pt x="338" y="255"/>
                  </a:lnTo>
                  <a:lnTo>
                    <a:pt x="341" y="211"/>
                  </a:lnTo>
                  <a:lnTo>
                    <a:pt x="344" y="172"/>
                  </a:lnTo>
                  <a:lnTo>
                    <a:pt x="346" y="135"/>
                  </a:lnTo>
                  <a:lnTo>
                    <a:pt x="349" y="100"/>
                  </a:lnTo>
                  <a:lnTo>
                    <a:pt x="351" y="72"/>
                  </a:lnTo>
                  <a:lnTo>
                    <a:pt x="355" y="48"/>
                  </a:lnTo>
                  <a:lnTo>
                    <a:pt x="357" y="29"/>
                  </a:lnTo>
                  <a:lnTo>
                    <a:pt x="359" y="15"/>
                  </a:lnTo>
                  <a:lnTo>
                    <a:pt x="362" y="7"/>
                  </a:lnTo>
                  <a:lnTo>
                    <a:pt x="365" y="6"/>
                  </a:lnTo>
                  <a:lnTo>
                    <a:pt x="368" y="9"/>
                  </a:lnTo>
                  <a:lnTo>
                    <a:pt x="370" y="20"/>
                  </a:lnTo>
                  <a:lnTo>
                    <a:pt x="372" y="35"/>
                  </a:lnTo>
                  <a:lnTo>
                    <a:pt x="375" y="57"/>
                  </a:lnTo>
                  <a:lnTo>
                    <a:pt x="378" y="83"/>
                  </a:lnTo>
                  <a:lnTo>
                    <a:pt x="381" y="114"/>
                  </a:lnTo>
                  <a:lnTo>
                    <a:pt x="383" y="150"/>
                  </a:lnTo>
                  <a:lnTo>
                    <a:pt x="385" y="188"/>
                  </a:lnTo>
                  <a:lnTo>
                    <a:pt x="389" y="230"/>
                  </a:lnTo>
                  <a:lnTo>
                    <a:pt x="391" y="275"/>
                  </a:lnTo>
                  <a:lnTo>
                    <a:pt x="394" y="321"/>
                  </a:lnTo>
                  <a:lnTo>
                    <a:pt x="396" y="368"/>
                  </a:lnTo>
                  <a:lnTo>
                    <a:pt x="399" y="414"/>
                  </a:lnTo>
                  <a:lnTo>
                    <a:pt x="402" y="461"/>
                  </a:lnTo>
                  <a:lnTo>
                    <a:pt x="405" y="506"/>
                  </a:lnTo>
                  <a:lnTo>
                    <a:pt x="407" y="549"/>
                  </a:lnTo>
                  <a:lnTo>
                    <a:pt x="409" y="589"/>
                  </a:lnTo>
                  <a:lnTo>
                    <a:pt x="413" y="626"/>
                  </a:lnTo>
                  <a:lnTo>
                    <a:pt x="415" y="659"/>
                  </a:lnTo>
                  <a:lnTo>
                    <a:pt x="418" y="687"/>
                  </a:lnTo>
                  <a:lnTo>
                    <a:pt x="420" y="710"/>
                  </a:lnTo>
                  <a:lnTo>
                    <a:pt x="422" y="727"/>
                  </a:lnTo>
                  <a:lnTo>
                    <a:pt x="426" y="740"/>
                  </a:lnTo>
                  <a:lnTo>
                    <a:pt x="428" y="745"/>
                  </a:lnTo>
                  <a:lnTo>
                    <a:pt x="431" y="745"/>
                  </a:lnTo>
                  <a:lnTo>
                    <a:pt x="433" y="738"/>
                  </a:lnTo>
                  <a:lnTo>
                    <a:pt x="437" y="727"/>
                  </a:lnTo>
                  <a:lnTo>
                    <a:pt x="439" y="709"/>
                  </a:lnTo>
                  <a:lnTo>
                    <a:pt x="441" y="685"/>
                  </a:lnTo>
                  <a:lnTo>
                    <a:pt x="444" y="657"/>
                  </a:lnTo>
                  <a:lnTo>
                    <a:pt x="446" y="624"/>
                  </a:lnTo>
                  <a:lnTo>
                    <a:pt x="450" y="585"/>
                  </a:lnTo>
                  <a:lnTo>
                    <a:pt x="452" y="544"/>
                  </a:lnTo>
                  <a:lnTo>
                    <a:pt x="455" y="501"/>
                  </a:lnTo>
                  <a:lnTo>
                    <a:pt x="457" y="455"/>
                  </a:lnTo>
                  <a:lnTo>
                    <a:pt x="460" y="408"/>
                  </a:lnTo>
                  <a:lnTo>
                    <a:pt x="463" y="361"/>
                  </a:lnTo>
                  <a:lnTo>
                    <a:pt x="465" y="313"/>
                  </a:lnTo>
                  <a:lnTo>
                    <a:pt x="468" y="266"/>
                  </a:lnTo>
                  <a:lnTo>
                    <a:pt x="470" y="221"/>
                  </a:lnTo>
                  <a:lnTo>
                    <a:pt x="474" y="179"/>
                  </a:lnTo>
                  <a:lnTo>
                    <a:pt x="476" y="140"/>
                  </a:lnTo>
                  <a:lnTo>
                    <a:pt x="478" y="104"/>
                  </a:lnTo>
                  <a:lnTo>
                    <a:pt x="481" y="73"/>
                  </a:lnTo>
                  <a:lnTo>
                    <a:pt x="484" y="48"/>
                  </a:lnTo>
                  <a:lnTo>
                    <a:pt x="487" y="27"/>
                  </a:lnTo>
                  <a:lnTo>
                    <a:pt x="489" y="12"/>
                  </a:lnTo>
                  <a:lnTo>
                    <a:pt x="491" y="3"/>
                  </a:lnTo>
                  <a:lnTo>
                    <a:pt x="494" y="0"/>
                  </a:lnTo>
                  <a:lnTo>
                    <a:pt x="497" y="4"/>
                  </a:lnTo>
                  <a:lnTo>
                    <a:pt x="500" y="15"/>
                  </a:lnTo>
                  <a:lnTo>
                    <a:pt x="502" y="30"/>
                  </a:lnTo>
                  <a:lnTo>
                    <a:pt x="504" y="52"/>
                  </a:lnTo>
                  <a:lnTo>
                    <a:pt x="508" y="78"/>
                  </a:lnTo>
                  <a:lnTo>
                    <a:pt x="510" y="110"/>
                  </a:lnTo>
                  <a:lnTo>
                    <a:pt x="513" y="147"/>
                  </a:lnTo>
                  <a:lnTo>
                    <a:pt x="515" y="187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129"/>
            <p:cNvSpPr>
              <a:spLocks/>
            </p:cNvSpPr>
            <p:nvPr/>
          </p:nvSpPr>
          <p:spPr bwMode="auto">
            <a:xfrm>
              <a:off x="4664901" y="5637212"/>
              <a:ext cx="552824" cy="414338"/>
            </a:xfrm>
            <a:custGeom>
              <a:avLst/>
              <a:gdLst>
                <a:gd name="T0" fmla="*/ 9 w 517"/>
                <a:gd name="T1" fmla="*/ 344 h 784"/>
                <a:gd name="T2" fmla="*/ 19 w 517"/>
                <a:gd name="T3" fmla="*/ 534 h 784"/>
                <a:gd name="T4" fmla="*/ 30 w 517"/>
                <a:gd name="T5" fmla="*/ 689 h 784"/>
                <a:gd name="T6" fmla="*/ 41 w 517"/>
                <a:gd name="T7" fmla="*/ 765 h 784"/>
                <a:gd name="T8" fmla="*/ 50 w 517"/>
                <a:gd name="T9" fmla="*/ 743 h 784"/>
                <a:gd name="T10" fmla="*/ 61 w 517"/>
                <a:gd name="T11" fmla="*/ 629 h 784"/>
                <a:gd name="T12" fmla="*/ 72 w 517"/>
                <a:gd name="T13" fmla="*/ 450 h 784"/>
                <a:gd name="T14" fmla="*/ 82 w 517"/>
                <a:gd name="T15" fmla="*/ 256 h 784"/>
                <a:gd name="T16" fmla="*/ 93 w 517"/>
                <a:gd name="T17" fmla="*/ 99 h 784"/>
                <a:gd name="T18" fmla="*/ 104 w 517"/>
                <a:gd name="T19" fmla="*/ 19 h 784"/>
                <a:gd name="T20" fmla="*/ 114 w 517"/>
                <a:gd name="T21" fmla="*/ 42 h 784"/>
                <a:gd name="T22" fmla="*/ 125 w 517"/>
                <a:gd name="T23" fmla="*/ 160 h 784"/>
                <a:gd name="T24" fmla="*/ 136 w 517"/>
                <a:gd name="T25" fmla="*/ 341 h 784"/>
                <a:gd name="T26" fmla="*/ 147 w 517"/>
                <a:gd name="T27" fmla="*/ 539 h 784"/>
                <a:gd name="T28" fmla="*/ 156 w 517"/>
                <a:gd name="T29" fmla="*/ 696 h 784"/>
                <a:gd name="T30" fmla="*/ 167 w 517"/>
                <a:gd name="T31" fmla="*/ 771 h 784"/>
                <a:gd name="T32" fmla="*/ 178 w 517"/>
                <a:gd name="T33" fmla="*/ 742 h 784"/>
                <a:gd name="T34" fmla="*/ 188 w 517"/>
                <a:gd name="T35" fmla="*/ 617 h 784"/>
                <a:gd name="T36" fmla="*/ 199 w 517"/>
                <a:gd name="T37" fmla="*/ 429 h 784"/>
                <a:gd name="T38" fmla="*/ 210 w 517"/>
                <a:gd name="T39" fmla="*/ 230 h 784"/>
                <a:gd name="T40" fmla="*/ 220 w 517"/>
                <a:gd name="T41" fmla="*/ 77 h 784"/>
                <a:gd name="T42" fmla="*/ 231 w 517"/>
                <a:gd name="T43" fmla="*/ 11 h 784"/>
                <a:gd name="T44" fmla="*/ 242 w 517"/>
                <a:gd name="T45" fmla="*/ 53 h 784"/>
                <a:gd name="T46" fmla="*/ 251 w 517"/>
                <a:gd name="T47" fmla="*/ 191 h 784"/>
                <a:gd name="T48" fmla="*/ 262 w 517"/>
                <a:gd name="T49" fmla="*/ 387 h 784"/>
                <a:gd name="T50" fmla="*/ 273 w 517"/>
                <a:gd name="T51" fmla="*/ 585 h 784"/>
                <a:gd name="T52" fmla="*/ 283 w 517"/>
                <a:gd name="T53" fmla="*/ 731 h 784"/>
                <a:gd name="T54" fmla="*/ 294 w 517"/>
                <a:gd name="T55" fmla="*/ 779 h 784"/>
                <a:gd name="T56" fmla="*/ 305 w 517"/>
                <a:gd name="T57" fmla="*/ 718 h 784"/>
                <a:gd name="T58" fmla="*/ 316 w 517"/>
                <a:gd name="T59" fmla="*/ 562 h 784"/>
                <a:gd name="T60" fmla="*/ 326 w 517"/>
                <a:gd name="T61" fmla="*/ 358 h 784"/>
                <a:gd name="T62" fmla="*/ 337 w 517"/>
                <a:gd name="T63" fmla="*/ 164 h 784"/>
                <a:gd name="T64" fmla="*/ 347 w 517"/>
                <a:gd name="T65" fmla="*/ 35 h 784"/>
                <a:gd name="T66" fmla="*/ 357 w 517"/>
                <a:gd name="T67" fmla="*/ 11 h 784"/>
                <a:gd name="T68" fmla="*/ 368 w 517"/>
                <a:gd name="T69" fmla="*/ 97 h 784"/>
                <a:gd name="T70" fmla="*/ 379 w 517"/>
                <a:gd name="T71" fmla="*/ 272 h 784"/>
                <a:gd name="T72" fmla="*/ 389 w 517"/>
                <a:gd name="T73" fmla="*/ 484 h 784"/>
                <a:gd name="T74" fmla="*/ 400 w 517"/>
                <a:gd name="T75" fmla="*/ 669 h 784"/>
                <a:gd name="T76" fmla="*/ 411 w 517"/>
                <a:gd name="T77" fmla="*/ 774 h 784"/>
                <a:gd name="T78" fmla="*/ 422 w 517"/>
                <a:gd name="T79" fmla="*/ 765 h 784"/>
                <a:gd name="T80" fmla="*/ 432 w 517"/>
                <a:gd name="T81" fmla="*/ 645 h 784"/>
                <a:gd name="T82" fmla="*/ 442 w 517"/>
                <a:gd name="T83" fmla="*/ 450 h 784"/>
                <a:gd name="T84" fmla="*/ 453 w 517"/>
                <a:gd name="T85" fmla="*/ 235 h 784"/>
                <a:gd name="T86" fmla="*/ 463 w 517"/>
                <a:gd name="T87" fmla="*/ 69 h 784"/>
                <a:gd name="T88" fmla="*/ 474 w 517"/>
                <a:gd name="T89" fmla="*/ 0 h 784"/>
                <a:gd name="T90" fmla="*/ 485 w 517"/>
                <a:gd name="T91" fmla="*/ 50 h 784"/>
                <a:gd name="T92" fmla="*/ 495 w 517"/>
                <a:gd name="T93" fmla="*/ 206 h 784"/>
                <a:gd name="T94" fmla="*/ 506 w 517"/>
                <a:gd name="T95" fmla="*/ 420 h 784"/>
                <a:gd name="T96" fmla="*/ 517 w 517"/>
                <a:gd name="T97" fmla="*/ 626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784">
                  <a:moveTo>
                    <a:pt x="0" y="206"/>
                  </a:moveTo>
                  <a:lnTo>
                    <a:pt x="3" y="249"/>
                  </a:lnTo>
                  <a:lnTo>
                    <a:pt x="6" y="295"/>
                  </a:lnTo>
                  <a:lnTo>
                    <a:pt x="9" y="344"/>
                  </a:lnTo>
                  <a:lnTo>
                    <a:pt x="11" y="391"/>
                  </a:lnTo>
                  <a:lnTo>
                    <a:pt x="13" y="440"/>
                  </a:lnTo>
                  <a:lnTo>
                    <a:pt x="17" y="488"/>
                  </a:lnTo>
                  <a:lnTo>
                    <a:pt x="19" y="534"/>
                  </a:lnTo>
                  <a:lnTo>
                    <a:pt x="22" y="577"/>
                  </a:lnTo>
                  <a:lnTo>
                    <a:pt x="24" y="618"/>
                  </a:lnTo>
                  <a:lnTo>
                    <a:pt x="26" y="655"/>
                  </a:lnTo>
                  <a:lnTo>
                    <a:pt x="30" y="689"/>
                  </a:lnTo>
                  <a:lnTo>
                    <a:pt x="32" y="717"/>
                  </a:lnTo>
                  <a:lnTo>
                    <a:pt x="35" y="738"/>
                  </a:lnTo>
                  <a:lnTo>
                    <a:pt x="37" y="755"/>
                  </a:lnTo>
                  <a:lnTo>
                    <a:pt x="41" y="765"/>
                  </a:lnTo>
                  <a:lnTo>
                    <a:pt x="43" y="769"/>
                  </a:lnTo>
                  <a:lnTo>
                    <a:pt x="45" y="766"/>
                  </a:lnTo>
                  <a:lnTo>
                    <a:pt x="48" y="759"/>
                  </a:lnTo>
                  <a:lnTo>
                    <a:pt x="50" y="743"/>
                  </a:lnTo>
                  <a:lnTo>
                    <a:pt x="54" y="723"/>
                  </a:lnTo>
                  <a:lnTo>
                    <a:pt x="56" y="696"/>
                  </a:lnTo>
                  <a:lnTo>
                    <a:pt x="59" y="664"/>
                  </a:lnTo>
                  <a:lnTo>
                    <a:pt x="61" y="629"/>
                  </a:lnTo>
                  <a:lnTo>
                    <a:pt x="64" y="588"/>
                  </a:lnTo>
                  <a:lnTo>
                    <a:pt x="67" y="544"/>
                  </a:lnTo>
                  <a:lnTo>
                    <a:pt x="69" y="498"/>
                  </a:lnTo>
                  <a:lnTo>
                    <a:pt x="72" y="450"/>
                  </a:lnTo>
                  <a:lnTo>
                    <a:pt x="75" y="401"/>
                  </a:lnTo>
                  <a:lnTo>
                    <a:pt x="78" y="351"/>
                  </a:lnTo>
                  <a:lnTo>
                    <a:pt x="80" y="303"/>
                  </a:lnTo>
                  <a:lnTo>
                    <a:pt x="82" y="256"/>
                  </a:lnTo>
                  <a:lnTo>
                    <a:pt x="85" y="211"/>
                  </a:lnTo>
                  <a:lnTo>
                    <a:pt x="88" y="169"/>
                  </a:lnTo>
                  <a:lnTo>
                    <a:pt x="91" y="132"/>
                  </a:lnTo>
                  <a:lnTo>
                    <a:pt x="93" y="99"/>
                  </a:lnTo>
                  <a:lnTo>
                    <a:pt x="95" y="69"/>
                  </a:lnTo>
                  <a:lnTo>
                    <a:pt x="99" y="48"/>
                  </a:lnTo>
                  <a:lnTo>
                    <a:pt x="101" y="30"/>
                  </a:lnTo>
                  <a:lnTo>
                    <a:pt x="104" y="19"/>
                  </a:lnTo>
                  <a:lnTo>
                    <a:pt x="106" y="16"/>
                  </a:lnTo>
                  <a:lnTo>
                    <a:pt x="109" y="18"/>
                  </a:lnTo>
                  <a:lnTo>
                    <a:pt x="112" y="27"/>
                  </a:lnTo>
                  <a:lnTo>
                    <a:pt x="114" y="42"/>
                  </a:lnTo>
                  <a:lnTo>
                    <a:pt x="117" y="63"/>
                  </a:lnTo>
                  <a:lnTo>
                    <a:pt x="119" y="90"/>
                  </a:lnTo>
                  <a:lnTo>
                    <a:pt x="123" y="123"/>
                  </a:lnTo>
                  <a:lnTo>
                    <a:pt x="125" y="160"/>
                  </a:lnTo>
                  <a:lnTo>
                    <a:pt x="128" y="201"/>
                  </a:lnTo>
                  <a:lnTo>
                    <a:pt x="130" y="245"/>
                  </a:lnTo>
                  <a:lnTo>
                    <a:pt x="132" y="293"/>
                  </a:lnTo>
                  <a:lnTo>
                    <a:pt x="136" y="341"/>
                  </a:lnTo>
                  <a:lnTo>
                    <a:pt x="138" y="392"/>
                  </a:lnTo>
                  <a:lnTo>
                    <a:pt x="141" y="442"/>
                  </a:lnTo>
                  <a:lnTo>
                    <a:pt x="143" y="491"/>
                  </a:lnTo>
                  <a:lnTo>
                    <a:pt x="147" y="539"/>
                  </a:lnTo>
                  <a:lnTo>
                    <a:pt x="149" y="584"/>
                  </a:lnTo>
                  <a:lnTo>
                    <a:pt x="151" y="626"/>
                  </a:lnTo>
                  <a:lnTo>
                    <a:pt x="154" y="663"/>
                  </a:lnTo>
                  <a:lnTo>
                    <a:pt x="156" y="696"/>
                  </a:lnTo>
                  <a:lnTo>
                    <a:pt x="160" y="724"/>
                  </a:lnTo>
                  <a:lnTo>
                    <a:pt x="162" y="746"/>
                  </a:lnTo>
                  <a:lnTo>
                    <a:pt x="164" y="763"/>
                  </a:lnTo>
                  <a:lnTo>
                    <a:pt x="167" y="771"/>
                  </a:lnTo>
                  <a:lnTo>
                    <a:pt x="170" y="774"/>
                  </a:lnTo>
                  <a:lnTo>
                    <a:pt x="173" y="770"/>
                  </a:lnTo>
                  <a:lnTo>
                    <a:pt x="175" y="760"/>
                  </a:lnTo>
                  <a:lnTo>
                    <a:pt x="178" y="742"/>
                  </a:lnTo>
                  <a:lnTo>
                    <a:pt x="180" y="719"/>
                  </a:lnTo>
                  <a:lnTo>
                    <a:pt x="184" y="690"/>
                  </a:lnTo>
                  <a:lnTo>
                    <a:pt x="186" y="657"/>
                  </a:lnTo>
                  <a:lnTo>
                    <a:pt x="188" y="617"/>
                  </a:lnTo>
                  <a:lnTo>
                    <a:pt x="191" y="574"/>
                  </a:lnTo>
                  <a:lnTo>
                    <a:pt x="194" y="528"/>
                  </a:lnTo>
                  <a:lnTo>
                    <a:pt x="197" y="479"/>
                  </a:lnTo>
                  <a:lnTo>
                    <a:pt x="199" y="429"/>
                  </a:lnTo>
                  <a:lnTo>
                    <a:pt x="201" y="378"/>
                  </a:lnTo>
                  <a:lnTo>
                    <a:pt x="204" y="327"/>
                  </a:lnTo>
                  <a:lnTo>
                    <a:pt x="207" y="277"/>
                  </a:lnTo>
                  <a:lnTo>
                    <a:pt x="210" y="230"/>
                  </a:lnTo>
                  <a:lnTo>
                    <a:pt x="212" y="185"/>
                  </a:lnTo>
                  <a:lnTo>
                    <a:pt x="214" y="145"/>
                  </a:lnTo>
                  <a:lnTo>
                    <a:pt x="218" y="108"/>
                  </a:lnTo>
                  <a:lnTo>
                    <a:pt x="220" y="77"/>
                  </a:lnTo>
                  <a:lnTo>
                    <a:pt x="223" y="50"/>
                  </a:lnTo>
                  <a:lnTo>
                    <a:pt x="225" y="31"/>
                  </a:lnTo>
                  <a:lnTo>
                    <a:pt x="228" y="18"/>
                  </a:lnTo>
                  <a:lnTo>
                    <a:pt x="231" y="11"/>
                  </a:lnTo>
                  <a:lnTo>
                    <a:pt x="234" y="12"/>
                  </a:lnTo>
                  <a:lnTo>
                    <a:pt x="236" y="18"/>
                  </a:lnTo>
                  <a:lnTo>
                    <a:pt x="238" y="32"/>
                  </a:lnTo>
                  <a:lnTo>
                    <a:pt x="242" y="53"/>
                  </a:lnTo>
                  <a:lnTo>
                    <a:pt x="244" y="80"/>
                  </a:lnTo>
                  <a:lnTo>
                    <a:pt x="247" y="111"/>
                  </a:lnTo>
                  <a:lnTo>
                    <a:pt x="249" y="150"/>
                  </a:lnTo>
                  <a:lnTo>
                    <a:pt x="251" y="191"/>
                  </a:lnTo>
                  <a:lnTo>
                    <a:pt x="255" y="237"/>
                  </a:lnTo>
                  <a:lnTo>
                    <a:pt x="257" y="285"/>
                  </a:lnTo>
                  <a:lnTo>
                    <a:pt x="260" y="335"/>
                  </a:lnTo>
                  <a:lnTo>
                    <a:pt x="262" y="387"/>
                  </a:lnTo>
                  <a:lnTo>
                    <a:pt x="266" y="438"/>
                  </a:lnTo>
                  <a:lnTo>
                    <a:pt x="268" y="489"/>
                  </a:lnTo>
                  <a:lnTo>
                    <a:pt x="270" y="539"/>
                  </a:lnTo>
                  <a:lnTo>
                    <a:pt x="273" y="585"/>
                  </a:lnTo>
                  <a:lnTo>
                    <a:pt x="275" y="629"/>
                  </a:lnTo>
                  <a:lnTo>
                    <a:pt x="279" y="668"/>
                  </a:lnTo>
                  <a:lnTo>
                    <a:pt x="281" y="701"/>
                  </a:lnTo>
                  <a:lnTo>
                    <a:pt x="283" y="731"/>
                  </a:lnTo>
                  <a:lnTo>
                    <a:pt x="286" y="752"/>
                  </a:lnTo>
                  <a:lnTo>
                    <a:pt x="289" y="768"/>
                  </a:lnTo>
                  <a:lnTo>
                    <a:pt x="292" y="777"/>
                  </a:lnTo>
                  <a:lnTo>
                    <a:pt x="294" y="779"/>
                  </a:lnTo>
                  <a:lnTo>
                    <a:pt x="297" y="774"/>
                  </a:lnTo>
                  <a:lnTo>
                    <a:pt x="299" y="761"/>
                  </a:lnTo>
                  <a:lnTo>
                    <a:pt x="303" y="743"/>
                  </a:lnTo>
                  <a:lnTo>
                    <a:pt x="305" y="718"/>
                  </a:lnTo>
                  <a:lnTo>
                    <a:pt x="307" y="686"/>
                  </a:lnTo>
                  <a:lnTo>
                    <a:pt x="310" y="649"/>
                  </a:lnTo>
                  <a:lnTo>
                    <a:pt x="313" y="608"/>
                  </a:lnTo>
                  <a:lnTo>
                    <a:pt x="316" y="562"/>
                  </a:lnTo>
                  <a:lnTo>
                    <a:pt x="318" y="514"/>
                  </a:lnTo>
                  <a:lnTo>
                    <a:pt x="320" y="463"/>
                  </a:lnTo>
                  <a:lnTo>
                    <a:pt x="323" y="410"/>
                  </a:lnTo>
                  <a:lnTo>
                    <a:pt x="326" y="358"/>
                  </a:lnTo>
                  <a:lnTo>
                    <a:pt x="329" y="305"/>
                  </a:lnTo>
                  <a:lnTo>
                    <a:pt x="331" y="256"/>
                  </a:lnTo>
                  <a:lnTo>
                    <a:pt x="333" y="207"/>
                  </a:lnTo>
                  <a:lnTo>
                    <a:pt x="337" y="164"/>
                  </a:lnTo>
                  <a:lnTo>
                    <a:pt x="339" y="123"/>
                  </a:lnTo>
                  <a:lnTo>
                    <a:pt x="342" y="87"/>
                  </a:lnTo>
                  <a:lnTo>
                    <a:pt x="344" y="58"/>
                  </a:lnTo>
                  <a:lnTo>
                    <a:pt x="347" y="35"/>
                  </a:lnTo>
                  <a:lnTo>
                    <a:pt x="350" y="18"/>
                  </a:lnTo>
                  <a:lnTo>
                    <a:pt x="353" y="8"/>
                  </a:lnTo>
                  <a:lnTo>
                    <a:pt x="355" y="5"/>
                  </a:lnTo>
                  <a:lnTo>
                    <a:pt x="357" y="11"/>
                  </a:lnTo>
                  <a:lnTo>
                    <a:pt x="361" y="22"/>
                  </a:lnTo>
                  <a:lnTo>
                    <a:pt x="363" y="41"/>
                  </a:lnTo>
                  <a:lnTo>
                    <a:pt x="366" y="67"/>
                  </a:lnTo>
                  <a:lnTo>
                    <a:pt x="368" y="97"/>
                  </a:lnTo>
                  <a:lnTo>
                    <a:pt x="370" y="136"/>
                  </a:lnTo>
                  <a:lnTo>
                    <a:pt x="374" y="177"/>
                  </a:lnTo>
                  <a:lnTo>
                    <a:pt x="376" y="224"/>
                  </a:lnTo>
                  <a:lnTo>
                    <a:pt x="379" y="272"/>
                  </a:lnTo>
                  <a:lnTo>
                    <a:pt x="381" y="325"/>
                  </a:lnTo>
                  <a:lnTo>
                    <a:pt x="385" y="378"/>
                  </a:lnTo>
                  <a:lnTo>
                    <a:pt x="387" y="432"/>
                  </a:lnTo>
                  <a:lnTo>
                    <a:pt x="389" y="484"/>
                  </a:lnTo>
                  <a:lnTo>
                    <a:pt x="392" y="535"/>
                  </a:lnTo>
                  <a:lnTo>
                    <a:pt x="394" y="584"/>
                  </a:lnTo>
                  <a:lnTo>
                    <a:pt x="398" y="629"/>
                  </a:lnTo>
                  <a:lnTo>
                    <a:pt x="400" y="669"/>
                  </a:lnTo>
                  <a:lnTo>
                    <a:pt x="403" y="705"/>
                  </a:lnTo>
                  <a:lnTo>
                    <a:pt x="405" y="734"/>
                  </a:lnTo>
                  <a:lnTo>
                    <a:pt x="408" y="757"/>
                  </a:lnTo>
                  <a:lnTo>
                    <a:pt x="411" y="774"/>
                  </a:lnTo>
                  <a:lnTo>
                    <a:pt x="413" y="783"/>
                  </a:lnTo>
                  <a:lnTo>
                    <a:pt x="416" y="784"/>
                  </a:lnTo>
                  <a:lnTo>
                    <a:pt x="418" y="778"/>
                  </a:lnTo>
                  <a:lnTo>
                    <a:pt x="422" y="765"/>
                  </a:lnTo>
                  <a:lnTo>
                    <a:pt x="424" y="745"/>
                  </a:lnTo>
                  <a:lnTo>
                    <a:pt x="426" y="718"/>
                  </a:lnTo>
                  <a:lnTo>
                    <a:pt x="429" y="685"/>
                  </a:lnTo>
                  <a:lnTo>
                    <a:pt x="432" y="645"/>
                  </a:lnTo>
                  <a:lnTo>
                    <a:pt x="435" y="602"/>
                  </a:lnTo>
                  <a:lnTo>
                    <a:pt x="437" y="553"/>
                  </a:lnTo>
                  <a:lnTo>
                    <a:pt x="439" y="502"/>
                  </a:lnTo>
                  <a:lnTo>
                    <a:pt x="442" y="450"/>
                  </a:lnTo>
                  <a:lnTo>
                    <a:pt x="445" y="395"/>
                  </a:lnTo>
                  <a:lnTo>
                    <a:pt x="448" y="341"/>
                  </a:lnTo>
                  <a:lnTo>
                    <a:pt x="450" y="288"/>
                  </a:lnTo>
                  <a:lnTo>
                    <a:pt x="453" y="235"/>
                  </a:lnTo>
                  <a:lnTo>
                    <a:pt x="456" y="188"/>
                  </a:lnTo>
                  <a:lnTo>
                    <a:pt x="458" y="143"/>
                  </a:lnTo>
                  <a:lnTo>
                    <a:pt x="461" y="104"/>
                  </a:lnTo>
                  <a:lnTo>
                    <a:pt x="463" y="69"/>
                  </a:lnTo>
                  <a:lnTo>
                    <a:pt x="466" y="41"/>
                  </a:lnTo>
                  <a:lnTo>
                    <a:pt x="469" y="21"/>
                  </a:lnTo>
                  <a:lnTo>
                    <a:pt x="472" y="7"/>
                  </a:lnTo>
                  <a:lnTo>
                    <a:pt x="474" y="0"/>
                  </a:lnTo>
                  <a:lnTo>
                    <a:pt x="476" y="2"/>
                  </a:lnTo>
                  <a:lnTo>
                    <a:pt x="480" y="11"/>
                  </a:lnTo>
                  <a:lnTo>
                    <a:pt x="482" y="27"/>
                  </a:lnTo>
                  <a:lnTo>
                    <a:pt x="485" y="50"/>
                  </a:lnTo>
                  <a:lnTo>
                    <a:pt x="487" y="81"/>
                  </a:lnTo>
                  <a:lnTo>
                    <a:pt x="489" y="118"/>
                  </a:lnTo>
                  <a:lnTo>
                    <a:pt x="493" y="160"/>
                  </a:lnTo>
                  <a:lnTo>
                    <a:pt x="495" y="206"/>
                  </a:lnTo>
                  <a:lnTo>
                    <a:pt x="498" y="257"/>
                  </a:lnTo>
                  <a:lnTo>
                    <a:pt x="500" y="309"/>
                  </a:lnTo>
                  <a:lnTo>
                    <a:pt x="504" y="364"/>
                  </a:lnTo>
                  <a:lnTo>
                    <a:pt x="506" y="420"/>
                  </a:lnTo>
                  <a:lnTo>
                    <a:pt x="508" y="475"/>
                  </a:lnTo>
                  <a:lnTo>
                    <a:pt x="511" y="528"/>
                  </a:lnTo>
                  <a:lnTo>
                    <a:pt x="513" y="579"/>
                  </a:lnTo>
                  <a:lnTo>
                    <a:pt x="517" y="626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30"/>
            <p:cNvSpPr>
              <a:spLocks/>
            </p:cNvSpPr>
            <p:nvPr/>
          </p:nvSpPr>
          <p:spPr bwMode="auto">
            <a:xfrm>
              <a:off x="5217725" y="5624512"/>
              <a:ext cx="552824" cy="444500"/>
            </a:xfrm>
            <a:custGeom>
              <a:avLst/>
              <a:gdLst>
                <a:gd name="T0" fmla="*/ 7 w 515"/>
                <a:gd name="T1" fmla="*/ 761 h 840"/>
                <a:gd name="T2" fmla="*/ 18 w 515"/>
                <a:gd name="T3" fmla="*/ 813 h 840"/>
                <a:gd name="T4" fmla="*/ 28 w 515"/>
                <a:gd name="T5" fmla="*/ 743 h 840"/>
                <a:gd name="T6" fmla="*/ 39 w 515"/>
                <a:gd name="T7" fmla="*/ 571 h 840"/>
                <a:gd name="T8" fmla="*/ 50 w 515"/>
                <a:gd name="T9" fmla="*/ 350 h 840"/>
                <a:gd name="T10" fmla="*/ 61 w 515"/>
                <a:gd name="T11" fmla="*/ 148 h 840"/>
                <a:gd name="T12" fmla="*/ 71 w 515"/>
                <a:gd name="T13" fmla="*/ 32 h 840"/>
                <a:gd name="T14" fmla="*/ 82 w 515"/>
                <a:gd name="T15" fmla="*/ 37 h 840"/>
                <a:gd name="T16" fmla="*/ 91 w 515"/>
                <a:gd name="T17" fmla="*/ 164 h 840"/>
                <a:gd name="T18" fmla="*/ 102 w 515"/>
                <a:gd name="T19" fmla="*/ 372 h 840"/>
                <a:gd name="T20" fmla="*/ 113 w 515"/>
                <a:gd name="T21" fmla="*/ 595 h 840"/>
                <a:gd name="T22" fmla="*/ 124 w 515"/>
                <a:gd name="T23" fmla="*/ 762 h 840"/>
                <a:gd name="T24" fmla="*/ 134 w 515"/>
                <a:gd name="T25" fmla="*/ 820 h 840"/>
                <a:gd name="T26" fmla="*/ 145 w 515"/>
                <a:gd name="T27" fmla="*/ 746 h 840"/>
                <a:gd name="T28" fmla="*/ 156 w 515"/>
                <a:gd name="T29" fmla="*/ 566 h 840"/>
                <a:gd name="T30" fmla="*/ 166 w 515"/>
                <a:gd name="T31" fmla="*/ 336 h 840"/>
                <a:gd name="T32" fmla="*/ 177 w 515"/>
                <a:gd name="T33" fmla="*/ 132 h 840"/>
                <a:gd name="T34" fmla="*/ 188 w 515"/>
                <a:gd name="T35" fmla="*/ 21 h 840"/>
                <a:gd name="T36" fmla="*/ 197 w 515"/>
                <a:gd name="T37" fmla="*/ 41 h 840"/>
                <a:gd name="T38" fmla="*/ 208 w 515"/>
                <a:gd name="T39" fmla="*/ 186 h 840"/>
                <a:gd name="T40" fmla="*/ 219 w 515"/>
                <a:gd name="T41" fmla="*/ 410 h 840"/>
                <a:gd name="T42" fmla="*/ 230 w 515"/>
                <a:gd name="T43" fmla="*/ 637 h 840"/>
                <a:gd name="T44" fmla="*/ 240 w 515"/>
                <a:gd name="T45" fmla="*/ 792 h 840"/>
                <a:gd name="T46" fmla="*/ 251 w 515"/>
                <a:gd name="T47" fmla="*/ 820 h 840"/>
                <a:gd name="T48" fmla="*/ 262 w 515"/>
                <a:gd name="T49" fmla="*/ 713 h 840"/>
                <a:gd name="T50" fmla="*/ 272 w 515"/>
                <a:gd name="T51" fmla="*/ 503 h 840"/>
                <a:gd name="T52" fmla="*/ 283 w 515"/>
                <a:gd name="T53" fmla="*/ 264 h 840"/>
                <a:gd name="T54" fmla="*/ 293 w 515"/>
                <a:gd name="T55" fmla="*/ 77 h 840"/>
                <a:gd name="T56" fmla="*/ 303 w 515"/>
                <a:gd name="T57" fmla="*/ 5 h 840"/>
                <a:gd name="T58" fmla="*/ 314 w 515"/>
                <a:gd name="T59" fmla="*/ 78 h 840"/>
                <a:gd name="T60" fmla="*/ 325 w 515"/>
                <a:gd name="T61" fmla="*/ 268 h 840"/>
                <a:gd name="T62" fmla="*/ 335 w 515"/>
                <a:gd name="T63" fmla="*/ 512 h 840"/>
                <a:gd name="T64" fmla="*/ 346 w 515"/>
                <a:gd name="T65" fmla="*/ 724 h 840"/>
                <a:gd name="T66" fmla="*/ 357 w 515"/>
                <a:gd name="T67" fmla="*/ 829 h 840"/>
                <a:gd name="T68" fmla="*/ 368 w 515"/>
                <a:gd name="T69" fmla="*/ 788 h 840"/>
                <a:gd name="T70" fmla="*/ 378 w 515"/>
                <a:gd name="T71" fmla="*/ 615 h 840"/>
                <a:gd name="T72" fmla="*/ 388 w 515"/>
                <a:gd name="T73" fmla="*/ 370 h 840"/>
                <a:gd name="T74" fmla="*/ 399 w 515"/>
                <a:gd name="T75" fmla="*/ 142 h 840"/>
                <a:gd name="T76" fmla="*/ 409 w 515"/>
                <a:gd name="T77" fmla="*/ 12 h 840"/>
                <a:gd name="T78" fmla="*/ 420 w 515"/>
                <a:gd name="T79" fmla="*/ 27 h 840"/>
                <a:gd name="T80" fmla="*/ 431 w 515"/>
                <a:gd name="T81" fmla="*/ 186 h 840"/>
                <a:gd name="T82" fmla="*/ 441 w 515"/>
                <a:gd name="T83" fmla="*/ 430 h 840"/>
                <a:gd name="T84" fmla="*/ 452 w 515"/>
                <a:gd name="T85" fmla="*/ 672 h 840"/>
                <a:gd name="T86" fmla="*/ 463 w 515"/>
                <a:gd name="T87" fmla="*/ 820 h 840"/>
                <a:gd name="T88" fmla="*/ 474 w 515"/>
                <a:gd name="T89" fmla="*/ 820 h 840"/>
                <a:gd name="T90" fmla="*/ 483 w 515"/>
                <a:gd name="T91" fmla="*/ 669 h 840"/>
                <a:gd name="T92" fmla="*/ 494 w 515"/>
                <a:gd name="T93" fmla="*/ 423 h 840"/>
                <a:gd name="T94" fmla="*/ 504 w 515"/>
                <a:gd name="T95" fmla="*/ 174 h 840"/>
                <a:gd name="T96" fmla="*/ 515 w 515"/>
                <a:gd name="T97" fmla="*/ 1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840">
                  <a:moveTo>
                    <a:pt x="0" y="650"/>
                  </a:moveTo>
                  <a:lnTo>
                    <a:pt x="2" y="693"/>
                  </a:lnTo>
                  <a:lnTo>
                    <a:pt x="5" y="730"/>
                  </a:lnTo>
                  <a:lnTo>
                    <a:pt x="7" y="761"/>
                  </a:lnTo>
                  <a:lnTo>
                    <a:pt x="11" y="785"/>
                  </a:lnTo>
                  <a:lnTo>
                    <a:pt x="13" y="803"/>
                  </a:lnTo>
                  <a:lnTo>
                    <a:pt x="15" y="812"/>
                  </a:lnTo>
                  <a:lnTo>
                    <a:pt x="18" y="813"/>
                  </a:lnTo>
                  <a:lnTo>
                    <a:pt x="20" y="807"/>
                  </a:lnTo>
                  <a:lnTo>
                    <a:pt x="24" y="793"/>
                  </a:lnTo>
                  <a:lnTo>
                    <a:pt x="26" y="771"/>
                  </a:lnTo>
                  <a:lnTo>
                    <a:pt x="28" y="743"/>
                  </a:lnTo>
                  <a:lnTo>
                    <a:pt x="31" y="707"/>
                  </a:lnTo>
                  <a:lnTo>
                    <a:pt x="34" y="667"/>
                  </a:lnTo>
                  <a:lnTo>
                    <a:pt x="37" y="621"/>
                  </a:lnTo>
                  <a:lnTo>
                    <a:pt x="39" y="571"/>
                  </a:lnTo>
                  <a:lnTo>
                    <a:pt x="41" y="517"/>
                  </a:lnTo>
                  <a:lnTo>
                    <a:pt x="44" y="462"/>
                  </a:lnTo>
                  <a:lnTo>
                    <a:pt x="47" y="406"/>
                  </a:lnTo>
                  <a:lnTo>
                    <a:pt x="50" y="350"/>
                  </a:lnTo>
                  <a:lnTo>
                    <a:pt x="52" y="295"/>
                  </a:lnTo>
                  <a:lnTo>
                    <a:pt x="55" y="241"/>
                  </a:lnTo>
                  <a:lnTo>
                    <a:pt x="58" y="193"/>
                  </a:lnTo>
                  <a:lnTo>
                    <a:pt x="61" y="148"/>
                  </a:lnTo>
                  <a:lnTo>
                    <a:pt x="63" y="110"/>
                  </a:lnTo>
                  <a:lnTo>
                    <a:pt x="65" y="77"/>
                  </a:lnTo>
                  <a:lnTo>
                    <a:pt x="68" y="50"/>
                  </a:lnTo>
                  <a:lnTo>
                    <a:pt x="71" y="32"/>
                  </a:lnTo>
                  <a:lnTo>
                    <a:pt x="74" y="21"/>
                  </a:lnTo>
                  <a:lnTo>
                    <a:pt x="76" y="18"/>
                  </a:lnTo>
                  <a:lnTo>
                    <a:pt x="78" y="23"/>
                  </a:lnTo>
                  <a:lnTo>
                    <a:pt x="82" y="37"/>
                  </a:lnTo>
                  <a:lnTo>
                    <a:pt x="84" y="58"/>
                  </a:lnTo>
                  <a:lnTo>
                    <a:pt x="87" y="87"/>
                  </a:lnTo>
                  <a:lnTo>
                    <a:pt x="89" y="121"/>
                  </a:lnTo>
                  <a:lnTo>
                    <a:pt x="91" y="164"/>
                  </a:lnTo>
                  <a:lnTo>
                    <a:pt x="95" y="209"/>
                  </a:lnTo>
                  <a:lnTo>
                    <a:pt x="97" y="261"/>
                  </a:lnTo>
                  <a:lnTo>
                    <a:pt x="100" y="315"/>
                  </a:lnTo>
                  <a:lnTo>
                    <a:pt x="102" y="372"/>
                  </a:lnTo>
                  <a:lnTo>
                    <a:pt x="106" y="429"/>
                  </a:lnTo>
                  <a:lnTo>
                    <a:pt x="108" y="485"/>
                  </a:lnTo>
                  <a:lnTo>
                    <a:pt x="110" y="541"/>
                  </a:lnTo>
                  <a:lnTo>
                    <a:pt x="113" y="595"/>
                  </a:lnTo>
                  <a:lnTo>
                    <a:pt x="116" y="645"/>
                  </a:lnTo>
                  <a:lnTo>
                    <a:pt x="119" y="690"/>
                  </a:lnTo>
                  <a:lnTo>
                    <a:pt x="121" y="729"/>
                  </a:lnTo>
                  <a:lnTo>
                    <a:pt x="124" y="762"/>
                  </a:lnTo>
                  <a:lnTo>
                    <a:pt x="126" y="789"/>
                  </a:lnTo>
                  <a:lnTo>
                    <a:pt x="130" y="807"/>
                  </a:lnTo>
                  <a:lnTo>
                    <a:pt x="132" y="817"/>
                  </a:lnTo>
                  <a:lnTo>
                    <a:pt x="134" y="820"/>
                  </a:lnTo>
                  <a:lnTo>
                    <a:pt x="137" y="813"/>
                  </a:lnTo>
                  <a:lnTo>
                    <a:pt x="140" y="799"/>
                  </a:lnTo>
                  <a:lnTo>
                    <a:pt x="143" y="776"/>
                  </a:lnTo>
                  <a:lnTo>
                    <a:pt x="145" y="746"/>
                  </a:lnTo>
                  <a:lnTo>
                    <a:pt x="147" y="710"/>
                  </a:lnTo>
                  <a:lnTo>
                    <a:pt x="150" y="667"/>
                  </a:lnTo>
                  <a:lnTo>
                    <a:pt x="153" y="618"/>
                  </a:lnTo>
                  <a:lnTo>
                    <a:pt x="156" y="566"/>
                  </a:lnTo>
                  <a:lnTo>
                    <a:pt x="158" y="510"/>
                  </a:lnTo>
                  <a:lnTo>
                    <a:pt x="160" y="452"/>
                  </a:lnTo>
                  <a:lnTo>
                    <a:pt x="164" y="393"/>
                  </a:lnTo>
                  <a:lnTo>
                    <a:pt x="166" y="336"/>
                  </a:lnTo>
                  <a:lnTo>
                    <a:pt x="169" y="278"/>
                  </a:lnTo>
                  <a:lnTo>
                    <a:pt x="171" y="225"/>
                  </a:lnTo>
                  <a:lnTo>
                    <a:pt x="174" y="176"/>
                  </a:lnTo>
                  <a:lnTo>
                    <a:pt x="177" y="132"/>
                  </a:lnTo>
                  <a:lnTo>
                    <a:pt x="180" y="93"/>
                  </a:lnTo>
                  <a:lnTo>
                    <a:pt x="182" y="61"/>
                  </a:lnTo>
                  <a:lnTo>
                    <a:pt x="184" y="37"/>
                  </a:lnTo>
                  <a:lnTo>
                    <a:pt x="188" y="21"/>
                  </a:lnTo>
                  <a:lnTo>
                    <a:pt x="190" y="13"/>
                  </a:lnTo>
                  <a:lnTo>
                    <a:pt x="193" y="14"/>
                  </a:lnTo>
                  <a:lnTo>
                    <a:pt x="195" y="23"/>
                  </a:lnTo>
                  <a:lnTo>
                    <a:pt x="197" y="41"/>
                  </a:lnTo>
                  <a:lnTo>
                    <a:pt x="201" y="66"/>
                  </a:lnTo>
                  <a:lnTo>
                    <a:pt x="203" y="100"/>
                  </a:lnTo>
                  <a:lnTo>
                    <a:pt x="206" y="141"/>
                  </a:lnTo>
                  <a:lnTo>
                    <a:pt x="208" y="186"/>
                  </a:lnTo>
                  <a:lnTo>
                    <a:pt x="212" y="238"/>
                  </a:lnTo>
                  <a:lnTo>
                    <a:pt x="214" y="292"/>
                  </a:lnTo>
                  <a:lnTo>
                    <a:pt x="216" y="351"/>
                  </a:lnTo>
                  <a:lnTo>
                    <a:pt x="219" y="410"/>
                  </a:lnTo>
                  <a:lnTo>
                    <a:pt x="221" y="470"/>
                  </a:lnTo>
                  <a:lnTo>
                    <a:pt x="225" y="529"/>
                  </a:lnTo>
                  <a:lnTo>
                    <a:pt x="227" y="585"/>
                  </a:lnTo>
                  <a:lnTo>
                    <a:pt x="230" y="637"/>
                  </a:lnTo>
                  <a:lnTo>
                    <a:pt x="232" y="686"/>
                  </a:lnTo>
                  <a:lnTo>
                    <a:pt x="235" y="728"/>
                  </a:lnTo>
                  <a:lnTo>
                    <a:pt x="238" y="764"/>
                  </a:lnTo>
                  <a:lnTo>
                    <a:pt x="240" y="792"/>
                  </a:lnTo>
                  <a:lnTo>
                    <a:pt x="243" y="812"/>
                  </a:lnTo>
                  <a:lnTo>
                    <a:pt x="245" y="824"/>
                  </a:lnTo>
                  <a:lnTo>
                    <a:pt x="249" y="826"/>
                  </a:lnTo>
                  <a:lnTo>
                    <a:pt x="251" y="820"/>
                  </a:lnTo>
                  <a:lnTo>
                    <a:pt x="253" y="804"/>
                  </a:lnTo>
                  <a:lnTo>
                    <a:pt x="256" y="781"/>
                  </a:lnTo>
                  <a:lnTo>
                    <a:pt x="259" y="751"/>
                  </a:lnTo>
                  <a:lnTo>
                    <a:pt x="262" y="713"/>
                  </a:lnTo>
                  <a:lnTo>
                    <a:pt x="264" y="667"/>
                  </a:lnTo>
                  <a:lnTo>
                    <a:pt x="266" y="617"/>
                  </a:lnTo>
                  <a:lnTo>
                    <a:pt x="269" y="562"/>
                  </a:lnTo>
                  <a:lnTo>
                    <a:pt x="272" y="503"/>
                  </a:lnTo>
                  <a:lnTo>
                    <a:pt x="275" y="443"/>
                  </a:lnTo>
                  <a:lnTo>
                    <a:pt x="277" y="382"/>
                  </a:lnTo>
                  <a:lnTo>
                    <a:pt x="280" y="322"/>
                  </a:lnTo>
                  <a:lnTo>
                    <a:pt x="283" y="264"/>
                  </a:lnTo>
                  <a:lnTo>
                    <a:pt x="285" y="209"/>
                  </a:lnTo>
                  <a:lnTo>
                    <a:pt x="288" y="158"/>
                  </a:lnTo>
                  <a:lnTo>
                    <a:pt x="290" y="114"/>
                  </a:lnTo>
                  <a:lnTo>
                    <a:pt x="293" y="77"/>
                  </a:lnTo>
                  <a:lnTo>
                    <a:pt x="296" y="46"/>
                  </a:lnTo>
                  <a:lnTo>
                    <a:pt x="299" y="24"/>
                  </a:lnTo>
                  <a:lnTo>
                    <a:pt x="301" y="10"/>
                  </a:lnTo>
                  <a:lnTo>
                    <a:pt x="303" y="5"/>
                  </a:lnTo>
                  <a:lnTo>
                    <a:pt x="307" y="10"/>
                  </a:lnTo>
                  <a:lnTo>
                    <a:pt x="309" y="24"/>
                  </a:lnTo>
                  <a:lnTo>
                    <a:pt x="312" y="47"/>
                  </a:lnTo>
                  <a:lnTo>
                    <a:pt x="314" y="78"/>
                  </a:lnTo>
                  <a:lnTo>
                    <a:pt x="316" y="116"/>
                  </a:lnTo>
                  <a:lnTo>
                    <a:pt x="320" y="161"/>
                  </a:lnTo>
                  <a:lnTo>
                    <a:pt x="322" y="212"/>
                  </a:lnTo>
                  <a:lnTo>
                    <a:pt x="325" y="268"/>
                  </a:lnTo>
                  <a:lnTo>
                    <a:pt x="327" y="328"/>
                  </a:lnTo>
                  <a:lnTo>
                    <a:pt x="331" y="389"/>
                  </a:lnTo>
                  <a:lnTo>
                    <a:pt x="333" y="451"/>
                  </a:lnTo>
                  <a:lnTo>
                    <a:pt x="335" y="512"/>
                  </a:lnTo>
                  <a:lnTo>
                    <a:pt x="338" y="572"/>
                  </a:lnTo>
                  <a:lnTo>
                    <a:pt x="340" y="627"/>
                  </a:lnTo>
                  <a:lnTo>
                    <a:pt x="344" y="679"/>
                  </a:lnTo>
                  <a:lnTo>
                    <a:pt x="346" y="724"/>
                  </a:lnTo>
                  <a:lnTo>
                    <a:pt x="349" y="762"/>
                  </a:lnTo>
                  <a:lnTo>
                    <a:pt x="351" y="793"/>
                  </a:lnTo>
                  <a:lnTo>
                    <a:pt x="355" y="816"/>
                  </a:lnTo>
                  <a:lnTo>
                    <a:pt x="357" y="829"/>
                  </a:lnTo>
                  <a:lnTo>
                    <a:pt x="359" y="833"/>
                  </a:lnTo>
                  <a:lnTo>
                    <a:pt x="362" y="827"/>
                  </a:lnTo>
                  <a:lnTo>
                    <a:pt x="364" y="812"/>
                  </a:lnTo>
                  <a:lnTo>
                    <a:pt x="368" y="788"/>
                  </a:lnTo>
                  <a:lnTo>
                    <a:pt x="370" y="756"/>
                  </a:lnTo>
                  <a:lnTo>
                    <a:pt x="372" y="715"/>
                  </a:lnTo>
                  <a:lnTo>
                    <a:pt x="375" y="668"/>
                  </a:lnTo>
                  <a:lnTo>
                    <a:pt x="378" y="615"/>
                  </a:lnTo>
                  <a:lnTo>
                    <a:pt x="381" y="558"/>
                  </a:lnTo>
                  <a:lnTo>
                    <a:pt x="383" y="497"/>
                  </a:lnTo>
                  <a:lnTo>
                    <a:pt x="385" y="434"/>
                  </a:lnTo>
                  <a:lnTo>
                    <a:pt x="388" y="370"/>
                  </a:lnTo>
                  <a:lnTo>
                    <a:pt x="391" y="308"/>
                  </a:lnTo>
                  <a:lnTo>
                    <a:pt x="394" y="248"/>
                  </a:lnTo>
                  <a:lnTo>
                    <a:pt x="396" y="193"/>
                  </a:lnTo>
                  <a:lnTo>
                    <a:pt x="399" y="142"/>
                  </a:lnTo>
                  <a:lnTo>
                    <a:pt x="402" y="97"/>
                  </a:lnTo>
                  <a:lnTo>
                    <a:pt x="404" y="60"/>
                  </a:lnTo>
                  <a:lnTo>
                    <a:pt x="407" y="31"/>
                  </a:lnTo>
                  <a:lnTo>
                    <a:pt x="409" y="12"/>
                  </a:lnTo>
                  <a:lnTo>
                    <a:pt x="412" y="0"/>
                  </a:lnTo>
                  <a:lnTo>
                    <a:pt x="415" y="0"/>
                  </a:lnTo>
                  <a:lnTo>
                    <a:pt x="418" y="9"/>
                  </a:lnTo>
                  <a:lnTo>
                    <a:pt x="420" y="27"/>
                  </a:lnTo>
                  <a:lnTo>
                    <a:pt x="422" y="55"/>
                  </a:lnTo>
                  <a:lnTo>
                    <a:pt x="426" y="92"/>
                  </a:lnTo>
                  <a:lnTo>
                    <a:pt x="428" y="135"/>
                  </a:lnTo>
                  <a:lnTo>
                    <a:pt x="431" y="186"/>
                  </a:lnTo>
                  <a:lnTo>
                    <a:pt x="433" y="243"/>
                  </a:lnTo>
                  <a:lnTo>
                    <a:pt x="435" y="303"/>
                  </a:lnTo>
                  <a:lnTo>
                    <a:pt x="439" y="367"/>
                  </a:lnTo>
                  <a:lnTo>
                    <a:pt x="441" y="430"/>
                  </a:lnTo>
                  <a:lnTo>
                    <a:pt x="444" y="495"/>
                  </a:lnTo>
                  <a:lnTo>
                    <a:pt x="446" y="558"/>
                  </a:lnTo>
                  <a:lnTo>
                    <a:pt x="450" y="617"/>
                  </a:lnTo>
                  <a:lnTo>
                    <a:pt x="452" y="672"/>
                  </a:lnTo>
                  <a:lnTo>
                    <a:pt x="454" y="720"/>
                  </a:lnTo>
                  <a:lnTo>
                    <a:pt x="457" y="762"/>
                  </a:lnTo>
                  <a:lnTo>
                    <a:pt x="459" y="795"/>
                  </a:lnTo>
                  <a:lnTo>
                    <a:pt x="463" y="820"/>
                  </a:lnTo>
                  <a:lnTo>
                    <a:pt x="465" y="835"/>
                  </a:lnTo>
                  <a:lnTo>
                    <a:pt x="468" y="840"/>
                  </a:lnTo>
                  <a:lnTo>
                    <a:pt x="470" y="835"/>
                  </a:lnTo>
                  <a:lnTo>
                    <a:pt x="474" y="820"/>
                  </a:lnTo>
                  <a:lnTo>
                    <a:pt x="476" y="794"/>
                  </a:lnTo>
                  <a:lnTo>
                    <a:pt x="478" y="761"/>
                  </a:lnTo>
                  <a:lnTo>
                    <a:pt x="481" y="719"/>
                  </a:lnTo>
                  <a:lnTo>
                    <a:pt x="483" y="669"/>
                  </a:lnTo>
                  <a:lnTo>
                    <a:pt x="487" y="613"/>
                  </a:lnTo>
                  <a:lnTo>
                    <a:pt x="489" y="553"/>
                  </a:lnTo>
                  <a:lnTo>
                    <a:pt x="491" y="489"/>
                  </a:lnTo>
                  <a:lnTo>
                    <a:pt x="494" y="423"/>
                  </a:lnTo>
                  <a:lnTo>
                    <a:pt x="497" y="358"/>
                  </a:lnTo>
                  <a:lnTo>
                    <a:pt x="500" y="292"/>
                  </a:lnTo>
                  <a:lnTo>
                    <a:pt x="502" y="231"/>
                  </a:lnTo>
                  <a:lnTo>
                    <a:pt x="504" y="174"/>
                  </a:lnTo>
                  <a:lnTo>
                    <a:pt x="507" y="123"/>
                  </a:lnTo>
                  <a:lnTo>
                    <a:pt x="510" y="79"/>
                  </a:lnTo>
                  <a:lnTo>
                    <a:pt x="513" y="42"/>
                  </a:lnTo>
                  <a:lnTo>
                    <a:pt x="515" y="15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31"/>
            <p:cNvSpPr>
              <a:spLocks/>
            </p:cNvSpPr>
            <p:nvPr/>
          </p:nvSpPr>
          <p:spPr bwMode="auto">
            <a:xfrm>
              <a:off x="5770549" y="5595937"/>
              <a:ext cx="552824" cy="493713"/>
            </a:xfrm>
            <a:custGeom>
              <a:avLst/>
              <a:gdLst>
                <a:gd name="T0" fmla="*/ 9 w 517"/>
                <a:gd name="T1" fmla="*/ 47 h 933"/>
                <a:gd name="T2" fmla="*/ 19 w 517"/>
                <a:gd name="T3" fmla="*/ 162 h 933"/>
                <a:gd name="T4" fmla="*/ 30 w 517"/>
                <a:gd name="T5" fmla="*/ 394 h 933"/>
                <a:gd name="T6" fmla="*/ 39 w 517"/>
                <a:gd name="T7" fmla="*/ 657 h 933"/>
                <a:gd name="T8" fmla="*/ 50 w 517"/>
                <a:gd name="T9" fmla="*/ 850 h 933"/>
                <a:gd name="T10" fmla="*/ 61 w 517"/>
                <a:gd name="T11" fmla="*/ 895 h 933"/>
                <a:gd name="T12" fmla="*/ 72 w 517"/>
                <a:gd name="T13" fmla="*/ 772 h 933"/>
                <a:gd name="T14" fmla="*/ 82 w 517"/>
                <a:gd name="T15" fmla="*/ 531 h 933"/>
                <a:gd name="T16" fmla="*/ 93 w 517"/>
                <a:gd name="T17" fmla="*/ 263 h 933"/>
                <a:gd name="T18" fmla="*/ 104 w 517"/>
                <a:gd name="T19" fmla="*/ 76 h 933"/>
                <a:gd name="T20" fmla="*/ 114 w 517"/>
                <a:gd name="T21" fmla="*/ 46 h 933"/>
                <a:gd name="T22" fmla="*/ 125 w 517"/>
                <a:gd name="T23" fmla="*/ 186 h 933"/>
                <a:gd name="T24" fmla="*/ 135 w 517"/>
                <a:gd name="T25" fmla="*/ 441 h 933"/>
                <a:gd name="T26" fmla="*/ 145 w 517"/>
                <a:gd name="T27" fmla="*/ 710 h 933"/>
                <a:gd name="T28" fmla="*/ 156 w 517"/>
                <a:gd name="T29" fmla="*/ 882 h 933"/>
                <a:gd name="T30" fmla="*/ 167 w 517"/>
                <a:gd name="T31" fmla="*/ 886 h 933"/>
                <a:gd name="T32" fmla="*/ 178 w 517"/>
                <a:gd name="T33" fmla="*/ 717 h 933"/>
                <a:gd name="T34" fmla="*/ 188 w 517"/>
                <a:gd name="T35" fmla="*/ 444 h 933"/>
                <a:gd name="T36" fmla="*/ 199 w 517"/>
                <a:gd name="T37" fmla="*/ 180 h 933"/>
                <a:gd name="T38" fmla="*/ 210 w 517"/>
                <a:gd name="T39" fmla="*/ 37 h 933"/>
                <a:gd name="T40" fmla="*/ 220 w 517"/>
                <a:gd name="T41" fmla="*/ 75 h 933"/>
                <a:gd name="T42" fmla="*/ 231 w 517"/>
                <a:gd name="T43" fmla="*/ 282 h 933"/>
                <a:gd name="T44" fmla="*/ 241 w 517"/>
                <a:gd name="T45" fmla="*/ 570 h 933"/>
                <a:gd name="T46" fmla="*/ 251 w 517"/>
                <a:gd name="T47" fmla="*/ 817 h 933"/>
                <a:gd name="T48" fmla="*/ 262 w 517"/>
                <a:gd name="T49" fmla="*/ 915 h 933"/>
                <a:gd name="T50" fmla="*/ 273 w 517"/>
                <a:gd name="T51" fmla="*/ 819 h 933"/>
                <a:gd name="T52" fmla="*/ 283 w 517"/>
                <a:gd name="T53" fmla="*/ 569 h 933"/>
                <a:gd name="T54" fmla="*/ 294 w 517"/>
                <a:gd name="T55" fmla="*/ 274 h 933"/>
                <a:gd name="T56" fmla="*/ 305 w 517"/>
                <a:gd name="T57" fmla="*/ 62 h 933"/>
                <a:gd name="T58" fmla="*/ 316 w 517"/>
                <a:gd name="T59" fmla="*/ 32 h 933"/>
                <a:gd name="T60" fmla="*/ 326 w 517"/>
                <a:gd name="T61" fmla="*/ 198 h 933"/>
                <a:gd name="T62" fmla="*/ 336 w 517"/>
                <a:gd name="T63" fmla="*/ 487 h 933"/>
                <a:gd name="T64" fmla="*/ 347 w 517"/>
                <a:gd name="T65" fmla="*/ 771 h 933"/>
                <a:gd name="T66" fmla="*/ 357 w 517"/>
                <a:gd name="T67" fmla="*/ 919 h 933"/>
                <a:gd name="T68" fmla="*/ 368 w 517"/>
                <a:gd name="T69" fmla="*/ 860 h 933"/>
                <a:gd name="T70" fmla="*/ 379 w 517"/>
                <a:gd name="T71" fmla="*/ 620 h 933"/>
                <a:gd name="T72" fmla="*/ 389 w 517"/>
                <a:gd name="T73" fmla="*/ 307 h 933"/>
                <a:gd name="T74" fmla="*/ 400 w 517"/>
                <a:gd name="T75" fmla="*/ 69 h 933"/>
                <a:gd name="T76" fmla="*/ 411 w 517"/>
                <a:gd name="T77" fmla="*/ 18 h 933"/>
                <a:gd name="T78" fmla="*/ 422 w 517"/>
                <a:gd name="T79" fmla="*/ 182 h 933"/>
                <a:gd name="T80" fmla="*/ 431 w 517"/>
                <a:gd name="T81" fmla="*/ 485 h 933"/>
                <a:gd name="T82" fmla="*/ 442 w 517"/>
                <a:gd name="T83" fmla="*/ 784 h 933"/>
                <a:gd name="T84" fmla="*/ 453 w 517"/>
                <a:gd name="T85" fmla="*/ 932 h 933"/>
                <a:gd name="T86" fmla="*/ 463 w 517"/>
                <a:gd name="T87" fmla="*/ 854 h 933"/>
                <a:gd name="T88" fmla="*/ 474 w 517"/>
                <a:gd name="T89" fmla="*/ 586 h 933"/>
                <a:gd name="T90" fmla="*/ 485 w 517"/>
                <a:gd name="T91" fmla="*/ 258 h 933"/>
                <a:gd name="T92" fmla="*/ 495 w 517"/>
                <a:gd name="T93" fmla="*/ 33 h 933"/>
                <a:gd name="T94" fmla="*/ 506 w 517"/>
                <a:gd name="T95" fmla="*/ 27 h 933"/>
                <a:gd name="T96" fmla="*/ 517 w 517"/>
                <a:gd name="T97" fmla="*/ 245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7" h="933">
                  <a:moveTo>
                    <a:pt x="0" y="67"/>
                  </a:moveTo>
                  <a:lnTo>
                    <a:pt x="3" y="51"/>
                  </a:lnTo>
                  <a:lnTo>
                    <a:pt x="6" y="44"/>
                  </a:lnTo>
                  <a:lnTo>
                    <a:pt x="9" y="47"/>
                  </a:lnTo>
                  <a:lnTo>
                    <a:pt x="11" y="61"/>
                  </a:lnTo>
                  <a:lnTo>
                    <a:pt x="13" y="85"/>
                  </a:lnTo>
                  <a:lnTo>
                    <a:pt x="16" y="120"/>
                  </a:lnTo>
                  <a:lnTo>
                    <a:pt x="19" y="162"/>
                  </a:lnTo>
                  <a:lnTo>
                    <a:pt x="22" y="212"/>
                  </a:lnTo>
                  <a:lnTo>
                    <a:pt x="24" y="268"/>
                  </a:lnTo>
                  <a:lnTo>
                    <a:pt x="26" y="329"/>
                  </a:lnTo>
                  <a:lnTo>
                    <a:pt x="30" y="394"/>
                  </a:lnTo>
                  <a:lnTo>
                    <a:pt x="32" y="462"/>
                  </a:lnTo>
                  <a:lnTo>
                    <a:pt x="35" y="528"/>
                  </a:lnTo>
                  <a:lnTo>
                    <a:pt x="37" y="595"/>
                  </a:lnTo>
                  <a:lnTo>
                    <a:pt x="39" y="657"/>
                  </a:lnTo>
                  <a:lnTo>
                    <a:pt x="43" y="716"/>
                  </a:lnTo>
                  <a:lnTo>
                    <a:pt x="45" y="768"/>
                  </a:lnTo>
                  <a:lnTo>
                    <a:pt x="48" y="813"/>
                  </a:lnTo>
                  <a:lnTo>
                    <a:pt x="50" y="850"/>
                  </a:lnTo>
                  <a:lnTo>
                    <a:pt x="54" y="877"/>
                  </a:lnTo>
                  <a:lnTo>
                    <a:pt x="56" y="893"/>
                  </a:lnTo>
                  <a:lnTo>
                    <a:pt x="59" y="899"/>
                  </a:lnTo>
                  <a:lnTo>
                    <a:pt x="61" y="895"/>
                  </a:lnTo>
                  <a:lnTo>
                    <a:pt x="63" y="878"/>
                  </a:lnTo>
                  <a:lnTo>
                    <a:pt x="67" y="853"/>
                  </a:lnTo>
                  <a:lnTo>
                    <a:pt x="69" y="817"/>
                  </a:lnTo>
                  <a:lnTo>
                    <a:pt x="72" y="772"/>
                  </a:lnTo>
                  <a:lnTo>
                    <a:pt x="74" y="720"/>
                  </a:lnTo>
                  <a:lnTo>
                    <a:pt x="78" y="661"/>
                  </a:lnTo>
                  <a:lnTo>
                    <a:pt x="80" y="597"/>
                  </a:lnTo>
                  <a:lnTo>
                    <a:pt x="82" y="531"/>
                  </a:lnTo>
                  <a:lnTo>
                    <a:pt x="85" y="462"/>
                  </a:lnTo>
                  <a:lnTo>
                    <a:pt x="87" y="393"/>
                  </a:lnTo>
                  <a:lnTo>
                    <a:pt x="91" y="327"/>
                  </a:lnTo>
                  <a:lnTo>
                    <a:pt x="93" y="263"/>
                  </a:lnTo>
                  <a:lnTo>
                    <a:pt x="95" y="205"/>
                  </a:lnTo>
                  <a:lnTo>
                    <a:pt x="98" y="154"/>
                  </a:lnTo>
                  <a:lnTo>
                    <a:pt x="101" y="111"/>
                  </a:lnTo>
                  <a:lnTo>
                    <a:pt x="104" y="76"/>
                  </a:lnTo>
                  <a:lnTo>
                    <a:pt x="106" y="52"/>
                  </a:lnTo>
                  <a:lnTo>
                    <a:pt x="109" y="39"/>
                  </a:lnTo>
                  <a:lnTo>
                    <a:pt x="111" y="37"/>
                  </a:lnTo>
                  <a:lnTo>
                    <a:pt x="114" y="46"/>
                  </a:lnTo>
                  <a:lnTo>
                    <a:pt x="117" y="66"/>
                  </a:lnTo>
                  <a:lnTo>
                    <a:pt x="119" y="97"/>
                  </a:lnTo>
                  <a:lnTo>
                    <a:pt x="122" y="136"/>
                  </a:lnTo>
                  <a:lnTo>
                    <a:pt x="125" y="186"/>
                  </a:lnTo>
                  <a:lnTo>
                    <a:pt x="128" y="242"/>
                  </a:lnTo>
                  <a:lnTo>
                    <a:pt x="130" y="305"/>
                  </a:lnTo>
                  <a:lnTo>
                    <a:pt x="132" y="371"/>
                  </a:lnTo>
                  <a:lnTo>
                    <a:pt x="135" y="441"/>
                  </a:lnTo>
                  <a:lnTo>
                    <a:pt x="138" y="512"/>
                  </a:lnTo>
                  <a:lnTo>
                    <a:pt x="141" y="581"/>
                  </a:lnTo>
                  <a:lnTo>
                    <a:pt x="143" y="648"/>
                  </a:lnTo>
                  <a:lnTo>
                    <a:pt x="145" y="710"/>
                  </a:lnTo>
                  <a:lnTo>
                    <a:pt x="149" y="766"/>
                  </a:lnTo>
                  <a:lnTo>
                    <a:pt x="151" y="814"/>
                  </a:lnTo>
                  <a:lnTo>
                    <a:pt x="154" y="853"/>
                  </a:lnTo>
                  <a:lnTo>
                    <a:pt x="156" y="882"/>
                  </a:lnTo>
                  <a:lnTo>
                    <a:pt x="160" y="900"/>
                  </a:lnTo>
                  <a:lnTo>
                    <a:pt x="162" y="908"/>
                  </a:lnTo>
                  <a:lnTo>
                    <a:pt x="164" y="902"/>
                  </a:lnTo>
                  <a:lnTo>
                    <a:pt x="167" y="886"/>
                  </a:lnTo>
                  <a:lnTo>
                    <a:pt x="169" y="858"/>
                  </a:lnTo>
                  <a:lnTo>
                    <a:pt x="173" y="819"/>
                  </a:lnTo>
                  <a:lnTo>
                    <a:pt x="175" y="772"/>
                  </a:lnTo>
                  <a:lnTo>
                    <a:pt x="178" y="717"/>
                  </a:lnTo>
                  <a:lnTo>
                    <a:pt x="180" y="655"/>
                  </a:lnTo>
                  <a:lnTo>
                    <a:pt x="183" y="587"/>
                  </a:lnTo>
                  <a:lnTo>
                    <a:pt x="186" y="516"/>
                  </a:lnTo>
                  <a:lnTo>
                    <a:pt x="188" y="444"/>
                  </a:lnTo>
                  <a:lnTo>
                    <a:pt x="191" y="373"/>
                  </a:lnTo>
                  <a:lnTo>
                    <a:pt x="193" y="304"/>
                  </a:lnTo>
                  <a:lnTo>
                    <a:pt x="197" y="238"/>
                  </a:lnTo>
                  <a:lnTo>
                    <a:pt x="199" y="180"/>
                  </a:lnTo>
                  <a:lnTo>
                    <a:pt x="201" y="130"/>
                  </a:lnTo>
                  <a:lnTo>
                    <a:pt x="204" y="88"/>
                  </a:lnTo>
                  <a:lnTo>
                    <a:pt x="207" y="57"/>
                  </a:lnTo>
                  <a:lnTo>
                    <a:pt x="210" y="37"/>
                  </a:lnTo>
                  <a:lnTo>
                    <a:pt x="212" y="28"/>
                  </a:lnTo>
                  <a:lnTo>
                    <a:pt x="214" y="32"/>
                  </a:lnTo>
                  <a:lnTo>
                    <a:pt x="217" y="48"/>
                  </a:lnTo>
                  <a:lnTo>
                    <a:pt x="220" y="75"/>
                  </a:lnTo>
                  <a:lnTo>
                    <a:pt x="223" y="113"/>
                  </a:lnTo>
                  <a:lnTo>
                    <a:pt x="225" y="162"/>
                  </a:lnTo>
                  <a:lnTo>
                    <a:pt x="228" y="218"/>
                  </a:lnTo>
                  <a:lnTo>
                    <a:pt x="231" y="282"/>
                  </a:lnTo>
                  <a:lnTo>
                    <a:pt x="233" y="351"/>
                  </a:lnTo>
                  <a:lnTo>
                    <a:pt x="236" y="424"/>
                  </a:lnTo>
                  <a:lnTo>
                    <a:pt x="238" y="498"/>
                  </a:lnTo>
                  <a:lnTo>
                    <a:pt x="241" y="570"/>
                  </a:lnTo>
                  <a:lnTo>
                    <a:pt x="244" y="641"/>
                  </a:lnTo>
                  <a:lnTo>
                    <a:pt x="247" y="707"/>
                  </a:lnTo>
                  <a:lnTo>
                    <a:pt x="249" y="766"/>
                  </a:lnTo>
                  <a:lnTo>
                    <a:pt x="251" y="817"/>
                  </a:lnTo>
                  <a:lnTo>
                    <a:pt x="255" y="859"/>
                  </a:lnTo>
                  <a:lnTo>
                    <a:pt x="257" y="890"/>
                  </a:lnTo>
                  <a:lnTo>
                    <a:pt x="260" y="909"/>
                  </a:lnTo>
                  <a:lnTo>
                    <a:pt x="262" y="915"/>
                  </a:lnTo>
                  <a:lnTo>
                    <a:pt x="264" y="910"/>
                  </a:lnTo>
                  <a:lnTo>
                    <a:pt x="268" y="891"/>
                  </a:lnTo>
                  <a:lnTo>
                    <a:pt x="270" y="862"/>
                  </a:lnTo>
                  <a:lnTo>
                    <a:pt x="273" y="819"/>
                  </a:lnTo>
                  <a:lnTo>
                    <a:pt x="275" y="768"/>
                  </a:lnTo>
                  <a:lnTo>
                    <a:pt x="279" y="708"/>
                  </a:lnTo>
                  <a:lnTo>
                    <a:pt x="281" y="642"/>
                  </a:lnTo>
                  <a:lnTo>
                    <a:pt x="283" y="569"/>
                  </a:lnTo>
                  <a:lnTo>
                    <a:pt x="286" y="495"/>
                  </a:lnTo>
                  <a:lnTo>
                    <a:pt x="288" y="419"/>
                  </a:lnTo>
                  <a:lnTo>
                    <a:pt x="292" y="344"/>
                  </a:lnTo>
                  <a:lnTo>
                    <a:pt x="294" y="274"/>
                  </a:lnTo>
                  <a:lnTo>
                    <a:pt x="297" y="208"/>
                  </a:lnTo>
                  <a:lnTo>
                    <a:pt x="299" y="150"/>
                  </a:lnTo>
                  <a:lnTo>
                    <a:pt x="303" y="101"/>
                  </a:lnTo>
                  <a:lnTo>
                    <a:pt x="305" y="62"/>
                  </a:lnTo>
                  <a:lnTo>
                    <a:pt x="307" y="35"/>
                  </a:lnTo>
                  <a:lnTo>
                    <a:pt x="310" y="21"/>
                  </a:lnTo>
                  <a:lnTo>
                    <a:pt x="312" y="20"/>
                  </a:lnTo>
                  <a:lnTo>
                    <a:pt x="316" y="32"/>
                  </a:lnTo>
                  <a:lnTo>
                    <a:pt x="318" y="56"/>
                  </a:lnTo>
                  <a:lnTo>
                    <a:pt x="320" y="93"/>
                  </a:lnTo>
                  <a:lnTo>
                    <a:pt x="323" y="140"/>
                  </a:lnTo>
                  <a:lnTo>
                    <a:pt x="326" y="198"/>
                  </a:lnTo>
                  <a:lnTo>
                    <a:pt x="329" y="263"/>
                  </a:lnTo>
                  <a:lnTo>
                    <a:pt x="331" y="334"/>
                  </a:lnTo>
                  <a:lnTo>
                    <a:pt x="333" y="410"/>
                  </a:lnTo>
                  <a:lnTo>
                    <a:pt x="336" y="487"/>
                  </a:lnTo>
                  <a:lnTo>
                    <a:pt x="339" y="564"/>
                  </a:lnTo>
                  <a:lnTo>
                    <a:pt x="342" y="639"/>
                  </a:lnTo>
                  <a:lnTo>
                    <a:pt x="344" y="708"/>
                  </a:lnTo>
                  <a:lnTo>
                    <a:pt x="347" y="771"/>
                  </a:lnTo>
                  <a:lnTo>
                    <a:pt x="350" y="826"/>
                  </a:lnTo>
                  <a:lnTo>
                    <a:pt x="353" y="869"/>
                  </a:lnTo>
                  <a:lnTo>
                    <a:pt x="355" y="900"/>
                  </a:lnTo>
                  <a:lnTo>
                    <a:pt x="357" y="919"/>
                  </a:lnTo>
                  <a:lnTo>
                    <a:pt x="360" y="924"/>
                  </a:lnTo>
                  <a:lnTo>
                    <a:pt x="363" y="916"/>
                  </a:lnTo>
                  <a:lnTo>
                    <a:pt x="366" y="895"/>
                  </a:lnTo>
                  <a:lnTo>
                    <a:pt x="368" y="860"/>
                  </a:lnTo>
                  <a:lnTo>
                    <a:pt x="370" y="814"/>
                  </a:lnTo>
                  <a:lnTo>
                    <a:pt x="374" y="758"/>
                  </a:lnTo>
                  <a:lnTo>
                    <a:pt x="376" y="692"/>
                  </a:lnTo>
                  <a:lnTo>
                    <a:pt x="379" y="620"/>
                  </a:lnTo>
                  <a:lnTo>
                    <a:pt x="381" y="544"/>
                  </a:lnTo>
                  <a:lnTo>
                    <a:pt x="383" y="463"/>
                  </a:lnTo>
                  <a:lnTo>
                    <a:pt x="387" y="384"/>
                  </a:lnTo>
                  <a:lnTo>
                    <a:pt x="389" y="307"/>
                  </a:lnTo>
                  <a:lnTo>
                    <a:pt x="392" y="236"/>
                  </a:lnTo>
                  <a:lnTo>
                    <a:pt x="394" y="171"/>
                  </a:lnTo>
                  <a:lnTo>
                    <a:pt x="398" y="115"/>
                  </a:lnTo>
                  <a:lnTo>
                    <a:pt x="400" y="69"/>
                  </a:lnTo>
                  <a:lnTo>
                    <a:pt x="403" y="35"/>
                  </a:lnTo>
                  <a:lnTo>
                    <a:pt x="405" y="15"/>
                  </a:lnTo>
                  <a:lnTo>
                    <a:pt x="407" y="10"/>
                  </a:lnTo>
                  <a:lnTo>
                    <a:pt x="411" y="18"/>
                  </a:lnTo>
                  <a:lnTo>
                    <a:pt x="413" y="41"/>
                  </a:lnTo>
                  <a:lnTo>
                    <a:pt x="416" y="75"/>
                  </a:lnTo>
                  <a:lnTo>
                    <a:pt x="418" y="124"/>
                  </a:lnTo>
                  <a:lnTo>
                    <a:pt x="422" y="182"/>
                  </a:lnTo>
                  <a:lnTo>
                    <a:pt x="424" y="250"/>
                  </a:lnTo>
                  <a:lnTo>
                    <a:pt x="426" y="324"/>
                  </a:lnTo>
                  <a:lnTo>
                    <a:pt x="429" y="403"/>
                  </a:lnTo>
                  <a:lnTo>
                    <a:pt x="431" y="485"/>
                  </a:lnTo>
                  <a:lnTo>
                    <a:pt x="435" y="567"/>
                  </a:lnTo>
                  <a:lnTo>
                    <a:pt x="437" y="644"/>
                  </a:lnTo>
                  <a:lnTo>
                    <a:pt x="439" y="719"/>
                  </a:lnTo>
                  <a:lnTo>
                    <a:pt x="442" y="784"/>
                  </a:lnTo>
                  <a:lnTo>
                    <a:pt x="445" y="839"/>
                  </a:lnTo>
                  <a:lnTo>
                    <a:pt x="448" y="883"/>
                  </a:lnTo>
                  <a:lnTo>
                    <a:pt x="450" y="914"/>
                  </a:lnTo>
                  <a:lnTo>
                    <a:pt x="453" y="932"/>
                  </a:lnTo>
                  <a:lnTo>
                    <a:pt x="455" y="933"/>
                  </a:lnTo>
                  <a:lnTo>
                    <a:pt x="458" y="922"/>
                  </a:lnTo>
                  <a:lnTo>
                    <a:pt x="461" y="895"/>
                  </a:lnTo>
                  <a:lnTo>
                    <a:pt x="463" y="854"/>
                  </a:lnTo>
                  <a:lnTo>
                    <a:pt x="466" y="802"/>
                  </a:lnTo>
                  <a:lnTo>
                    <a:pt x="469" y="738"/>
                  </a:lnTo>
                  <a:lnTo>
                    <a:pt x="472" y="665"/>
                  </a:lnTo>
                  <a:lnTo>
                    <a:pt x="474" y="586"/>
                  </a:lnTo>
                  <a:lnTo>
                    <a:pt x="476" y="503"/>
                  </a:lnTo>
                  <a:lnTo>
                    <a:pt x="479" y="420"/>
                  </a:lnTo>
                  <a:lnTo>
                    <a:pt x="482" y="337"/>
                  </a:lnTo>
                  <a:lnTo>
                    <a:pt x="485" y="258"/>
                  </a:lnTo>
                  <a:lnTo>
                    <a:pt x="487" y="186"/>
                  </a:lnTo>
                  <a:lnTo>
                    <a:pt x="489" y="124"/>
                  </a:lnTo>
                  <a:lnTo>
                    <a:pt x="493" y="73"/>
                  </a:lnTo>
                  <a:lnTo>
                    <a:pt x="495" y="33"/>
                  </a:lnTo>
                  <a:lnTo>
                    <a:pt x="498" y="9"/>
                  </a:lnTo>
                  <a:lnTo>
                    <a:pt x="500" y="0"/>
                  </a:lnTo>
                  <a:lnTo>
                    <a:pt x="502" y="5"/>
                  </a:lnTo>
                  <a:lnTo>
                    <a:pt x="506" y="27"/>
                  </a:lnTo>
                  <a:lnTo>
                    <a:pt x="508" y="62"/>
                  </a:lnTo>
                  <a:lnTo>
                    <a:pt x="511" y="112"/>
                  </a:lnTo>
                  <a:lnTo>
                    <a:pt x="513" y="173"/>
                  </a:lnTo>
                  <a:lnTo>
                    <a:pt x="517" y="245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32"/>
            <p:cNvSpPr>
              <a:spLocks/>
            </p:cNvSpPr>
            <p:nvPr/>
          </p:nvSpPr>
          <p:spPr bwMode="auto">
            <a:xfrm>
              <a:off x="6323374" y="5549900"/>
              <a:ext cx="552824" cy="596900"/>
            </a:xfrm>
            <a:custGeom>
              <a:avLst/>
              <a:gdLst>
                <a:gd name="T0" fmla="*/ 7 w 515"/>
                <a:gd name="T1" fmla="*/ 583 h 1127"/>
                <a:gd name="T2" fmla="*/ 18 w 515"/>
                <a:gd name="T3" fmla="*/ 893 h 1127"/>
                <a:gd name="T4" fmla="*/ 28 w 515"/>
                <a:gd name="T5" fmla="*/ 1033 h 1127"/>
                <a:gd name="T6" fmla="*/ 39 w 515"/>
                <a:gd name="T7" fmla="*/ 924 h 1127"/>
                <a:gd name="T8" fmla="*/ 50 w 515"/>
                <a:gd name="T9" fmla="*/ 623 h 1127"/>
                <a:gd name="T10" fmla="*/ 60 w 515"/>
                <a:gd name="T11" fmla="*/ 283 h 1127"/>
                <a:gd name="T12" fmla="*/ 71 w 515"/>
                <a:gd name="T13" fmla="*/ 88 h 1127"/>
                <a:gd name="T14" fmla="*/ 81 w 515"/>
                <a:gd name="T15" fmla="*/ 144 h 1127"/>
                <a:gd name="T16" fmla="*/ 91 w 515"/>
                <a:gd name="T17" fmla="*/ 426 h 1127"/>
                <a:gd name="T18" fmla="*/ 102 w 515"/>
                <a:gd name="T19" fmla="*/ 784 h 1127"/>
                <a:gd name="T20" fmla="*/ 113 w 515"/>
                <a:gd name="T21" fmla="*/ 1018 h 1127"/>
                <a:gd name="T22" fmla="*/ 124 w 515"/>
                <a:gd name="T23" fmla="*/ 999 h 1127"/>
                <a:gd name="T24" fmla="*/ 134 w 515"/>
                <a:gd name="T25" fmla="*/ 731 h 1127"/>
                <a:gd name="T26" fmla="*/ 145 w 515"/>
                <a:gd name="T27" fmla="*/ 362 h 1127"/>
                <a:gd name="T28" fmla="*/ 156 w 515"/>
                <a:gd name="T29" fmla="*/ 101 h 1127"/>
                <a:gd name="T30" fmla="*/ 166 w 515"/>
                <a:gd name="T31" fmla="*/ 101 h 1127"/>
                <a:gd name="T32" fmla="*/ 177 w 515"/>
                <a:gd name="T33" fmla="*/ 367 h 1127"/>
                <a:gd name="T34" fmla="*/ 187 w 515"/>
                <a:gd name="T35" fmla="*/ 748 h 1127"/>
                <a:gd name="T36" fmla="*/ 197 w 515"/>
                <a:gd name="T37" fmla="*/ 1020 h 1127"/>
                <a:gd name="T38" fmla="*/ 208 w 515"/>
                <a:gd name="T39" fmla="*/ 1017 h 1127"/>
                <a:gd name="T40" fmla="*/ 219 w 515"/>
                <a:gd name="T41" fmla="*/ 736 h 1127"/>
                <a:gd name="T42" fmla="*/ 230 w 515"/>
                <a:gd name="T43" fmla="*/ 343 h 1127"/>
                <a:gd name="T44" fmla="*/ 240 w 515"/>
                <a:gd name="T45" fmla="*/ 78 h 1127"/>
                <a:gd name="T46" fmla="*/ 251 w 515"/>
                <a:gd name="T47" fmla="*/ 108 h 1127"/>
                <a:gd name="T48" fmla="*/ 262 w 515"/>
                <a:gd name="T49" fmla="*/ 421 h 1127"/>
                <a:gd name="T50" fmla="*/ 272 w 515"/>
                <a:gd name="T51" fmla="*/ 824 h 1127"/>
                <a:gd name="T52" fmla="*/ 282 w 515"/>
                <a:gd name="T53" fmla="*/ 1062 h 1127"/>
                <a:gd name="T54" fmla="*/ 293 w 515"/>
                <a:gd name="T55" fmla="*/ 974 h 1127"/>
                <a:gd name="T56" fmla="*/ 303 w 515"/>
                <a:gd name="T57" fmla="*/ 612 h 1127"/>
                <a:gd name="T58" fmla="*/ 314 w 515"/>
                <a:gd name="T59" fmla="*/ 210 h 1127"/>
                <a:gd name="T60" fmla="*/ 325 w 515"/>
                <a:gd name="T61" fmla="*/ 35 h 1127"/>
                <a:gd name="T62" fmla="*/ 335 w 515"/>
                <a:gd name="T63" fmla="*/ 213 h 1127"/>
                <a:gd name="T64" fmla="*/ 346 w 515"/>
                <a:gd name="T65" fmla="*/ 628 h 1127"/>
                <a:gd name="T66" fmla="*/ 357 w 515"/>
                <a:gd name="T67" fmla="*/ 1001 h 1127"/>
                <a:gd name="T68" fmla="*/ 368 w 515"/>
                <a:gd name="T69" fmla="*/ 1067 h 1127"/>
                <a:gd name="T70" fmla="*/ 377 w 515"/>
                <a:gd name="T71" fmla="*/ 773 h 1127"/>
                <a:gd name="T72" fmla="*/ 388 w 515"/>
                <a:gd name="T73" fmla="*/ 320 h 1127"/>
                <a:gd name="T74" fmla="*/ 399 w 515"/>
                <a:gd name="T75" fmla="*/ 33 h 1127"/>
                <a:gd name="T76" fmla="*/ 409 w 515"/>
                <a:gd name="T77" fmla="*/ 129 h 1127"/>
                <a:gd name="T78" fmla="*/ 420 w 515"/>
                <a:gd name="T79" fmla="*/ 545 h 1127"/>
                <a:gd name="T80" fmla="*/ 431 w 515"/>
                <a:gd name="T81" fmla="*/ 978 h 1127"/>
                <a:gd name="T82" fmla="*/ 441 w 515"/>
                <a:gd name="T83" fmla="*/ 1095 h 1127"/>
                <a:gd name="T84" fmla="*/ 452 w 515"/>
                <a:gd name="T85" fmla="*/ 798 h 1127"/>
                <a:gd name="T86" fmla="*/ 463 w 515"/>
                <a:gd name="T87" fmla="*/ 307 h 1127"/>
                <a:gd name="T88" fmla="*/ 472 w 515"/>
                <a:gd name="T89" fmla="*/ 9 h 1127"/>
                <a:gd name="T90" fmla="*/ 483 w 515"/>
                <a:gd name="T91" fmla="*/ 149 h 1127"/>
                <a:gd name="T92" fmla="*/ 494 w 515"/>
                <a:gd name="T93" fmla="*/ 628 h 1127"/>
                <a:gd name="T94" fmla="*/ 504 w 515"/>
                <a:gd name="T95" fmla="*/ 1056 h 1127"/>
                <a:gd name="T96" fmla="*/ 515 w 515"/>
                <a:gd name="T97" fmla="*/ 1070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5" h="1127">
                  <a:moveTo>
                    <a:pt x="0" y="333"/>
                  </a:moveTo>
                  <a:lnTo>
                    <a:pt x="2" y="412"/>
                  </a:lnTo>
                  <a:lnTo>
                    <a:pt x="5" y="496"/>
                  </a:lnTo>
                  <a:lnTo>
                    <a:pt x="7" y="583"/>
                  </a:lnTo>
                  <a:lnTo>
                    <a:pt x="9" y="669"/>
                  </a:lnTo>
                  <a:lnTo>
                    <a:pt x="13" y="750"/>
                  </a:lnTo>
                  <a:lnTo>
                    <a:pt x="15" y="826"/>
                  </a:lnTo>
                  <a:lnTo>
                    <a:pt x="18" y="893"/>
                  </a:lnTo>
                  <a:lnTo>
                    <a:pt x="20" y="950"/>
                  </a:lnTo>
                  <a:lnTo>
                    <a:pt x="24" y="992"/>
                  </a:lnTo>
                  <a:lnTo>
                    <a:pt x="26" y="1020"/>
                  </a:lnTo>
                  <a:lnTo>
                    <a:pt x="28" y="1033"/>
                  </a:lnTo>
                  <a:lnTo>
                    <a:pt x="31" y="1029"/>
                  </a:lnTo>
                  <a:lnTo>
                    <a:pt x="33" y="1010"/>
                  </a:lnTo>
                  <a:lnTo>
                    <a:pt x="37" y="974"/>
                  </a:lnTo>
                  <a:lnTo>
                    <a:pt x="39" y="924"/>
                  </a:lnTo>
                  <a:lnTo>
                    <a:pt x="41" y="863"/>
                  </a:lnTo>
                  <a:lnTo>
                    <a:pt x="44" y="790"/>
                  </a:lnTo>
                  <a:lnTo>
                    <a:pt x="47" y="708"/>
                  </a:lnTo>
                  <a:lnTo>
                    <a:pt x="50" y="623"/>
                  </a:lnTo>
                  <a:lnTo>
                    <a:pt x="52" y="533"/>
                  </a:lnTo>
                  <a:lnTo>
                    <a:pt x="55" y="445"/>
                  </a:lnTo>
                  <a:lnTo>
                    <a:pt x="57" y="361"/>
                  </a:lnTo>
                  <a:lnTo>
                    <a:pt x="60" y="283"/>
                  </a:lnTo>
                  <a:lnTo>
                    <a:pt x="63" y="214"/>
                  </a:lnTo>
                  <a:lnTo>
                    <a:pt x="65" y="158"/>
                  </a:lnTo>
                  <a:lnTo>
                    <a:pt x="68" y="115"/>
                  </a:lnTo>
                  <a:lnTo>
                    <a:pt x="71" y="88"/>
                  </a:lnTo>
                  <a:lnTo>
                    <a:pt x="74" y="76"/>
                  </a:lnTo>
                  <a:lnTo>
                    <a:pt x="76" y="83"/>
                  </a:lnTo>
                  <a:lnTo>
                    <a:pt x="78" y="106"/>
                  </a:lnTo>
                  <a:lnTo>
                    <a:pt x="81" y="144"/>
                  </a:lnTo>
                  <a:lnTo>
                    <a:pt x="84" y="198"/>
                  </a:lnTo>
                  <a:lnTo>
                    <a:pt x="87" y="264"/>
                  </a:lnTo>
                  <a:lnTo>
                    <a:pt x="89" y="341"/>
                  </a:lnTo>
                  <a:lnTo>
                    <a:pt x="91" y="426"/>
                  </a:lnTo>
                  <a:lnTo>
                    <a:pt x="95" y="515"/>
                  </a:lnTo>
                  <a:lnTo>
                    <a:pt x="97" y="607"/>
                  </a:lnTo>
                  <a:lnTo>
                    <a:pt x="100" y="698"/>
                  </a:lnTo>
                  <a:lnTo>
                    <a:pt x="102" y="784"/>
                  </a:lnTo>
                  <a:lnTo>
                    <a:pt x="105" y="860"/>
                  </a:lnTo>
                  <a:lnTo>
                    <a:pt x="108" y="927"/>
                  </a:lnTo>
                  <a:lnTo>
                    <a:pt x="110" y="980"/>
                  </a:lnTo>
                  <a:lnTo>
                    <a:pt x="113" y="1018"/>
                  </a:lnTo>
                  <a:lnTo>
                    <a:pt x="115" y="1040"/>
                  </a:lnTo>
                  <a:lnTo>
                    <a:pt x="119" y="1044"/>
                  </a:lnTo>
                  <a:lnTo>
                    <a:pt x="121" y="1030"/>
                  </a:lnTo>
                  <a:lnTo>
                    <a:pt x="124" y="999"/>
                  </a:lnTo>
                  <a:lnTo>
                    <a:pt x="126" y="952"/>
                  </a:lnTo>
                  <a:lnTo>
                    <a:pt x="128" y="890"/>
                  </a:lnTo>
                  <a:lnTo>
                    <a:pt x="132" y="815"/>
                  </a:lnTo>
                  <a:lnTo>
                    <a:pt x="134" y="731"/>
                  </a:lnTo>
                  <a:lnTo>
                    <a:pt x="137" y="641"/>
                  </a:lnTo>
                  <a:lnTo>
                    <a:pt x="139" y="546"/>
                  </a:lnTo>
                  <a:lnTo>
                    <a:pt x="143" y="452"/>
                  </a:lnTo>
                  <a:lnTo>
                    <a:pt x="145" y="362"/>
                  </a:lnTo>
                  <a:lnTo>
                    <a:pt x="147" y="278"/>
                  </a:lnTo>
                  <a:lnTo>
                    <a:pt x="150" y="205"/>
                  </a:lnTo>
                  <a:lnTo>
                    <a:pt x="152" y="145"/>
                  </a:lnTo>
                  <a:lnTo>
                    <a:pt x="156" y="101"/>
                  </a:lnTo>
                  <a:lnTo>
                    <a:pt x="158" y="74"/>
                  </a:lnTo>
                  <a:lnTo>
                    <a:pt x="160" y="63"/>
                  </a:lnTo>
                  <a:lnTo>
                    <a:pt x="163" y="74"/>
                  </a:lnTo>
                  <a:lnTo>
                    <a:pt x="166" y="101"/>
                  </a:lnTo>
                  <a:lnTo>
                    <a:pt x="169" y="146"/>
                  </a:lnTo>
                  <a:lnTo>
                    <a:pt x="171" y="208"/>
                  </a:lnTo>
                  <a:lnTo>
                    <a:pt x="174" y="282"/>
                  </a:lnTo>
                  <a:lnTo>
                    <a:pt x="177" y="367"/>
                  </a:lnTo>
                  <a:lnTo>
                    <a:pt x="180" y="461"/>
                  </a:lnTo>
                  <a:lnTo>
                    <a:pt x="182" y="558"/>
                  </a:lnTo>
                  <a:lnTo>
                    <a:pt x="184" y="655"/>
                  </a:lnTo>
                  <a:lnTo>
                    <a:pt x="187" y="748"/>
                  </a:lnTo>
                  <a:lnTo>
                    <a:pt x="190" y="835"/>
                  </a:lnTo>
                  <a:lnTo>
                    <a:pt x="193" y="911"/>
                  </a:lnTo>
                  <a:lnTo>
                    <a:pt x="195" y="974"/>
                  </a:lnTo>
                  <a:lnTo>
                    <a:pt x="197" y="1020"/>
                  </a:lnTo>
                  <a:lnTo>
                    <a:pt x="201" y="1049"/>
                  </a:lnTo>
                  <a:lnTo>
                    <a:pt x="203" y="1058"/>
                  </a:lnTo>
                  <a:lnTo>
                    <a:pt x="206" y="1048"/>
                  </a:lnTo>
                  <a:lnTo>
                    <a:pt x="208" y="1017"/>
                  </a:lnTo>
                  <a:lnTo>
                    <a:pt x="210" y="970"/>
                  </a:lnTo>
                  <a:lnTo>
                    <a:pt x="214" y="905"/>
                  </a:lnTo>
                  <a:lnTo>
                    <a:pt x="216" y="826"/>
                  </a:lnTo>
                  <a:lnTo>
                    <a:pt x="219" y="736"/>
                  </a:lnTo>
                  <a:lnTo>
                    <a:pt x="221" y="639"/>
                  </a:lnTo>
                  <a:lnTo>
                    <a:pt x="225" y="538"/>
                  </a:lnTo>
                  <a:lnTo>
                    <a:pt x="227" y="439"/>
                  </a:lnTo>
                  <a:lnTo>
                    <a:pt x="230" y="343"/>
                  </a:lnTo>
                  <a:lnTo>
                    <a:pt x="232" y="256"/>
                  </a:lnTo>
                  <a:lnTo>
                    <a:pt x="234" y="181"/>
                  </a:lnTo>
                  <a:lnTo>
                    <a:pt x="238" y="121"/>
                  </a:lnTo>
                  <a:lnTo>
                    <a:pt x="240" y="78"/>
                  </a:lnTo>
                  <a:lnTo>
                    <a:pt x="243" y="55"/>
                  </a:lnTo>
                  <a:lnTo>
                    <a:pt x="245" y="52"/>
                  </a:lnTo>
                  <a:lnTo>
                    <a:pt x="249" y="70"/>
                  </a:lnTo>
                  <a:lnTo>
                    <a:pt x="251" y="108"/>
                  </a:lnTo>
                  <a:lnTo>
                    <a:pt x="253" y="164"/>
                  </a:lnTo>
                  <a:lnTo>
                    <a:pt x="256" y="238"/>
                  </a:lnTo>
                  <a:lnTo>
                    <a:pt x="258" y="325"/>
                  </a:lnTo>
                  <a:lnTo>
                    <a:pt x="262" y="421"/>
                  </a:lnTo>
                  <a:lnTo>
                    <a:pt x="264" y="524"/>
                  </a:lnTo>
                  <a:lnTo>
                    <a:pt x="266" y="629"/>
                  </a:lnTo>
                  <a:lnTo>
                    <a:pt x="269" y="730"/>
                  </a:lnTo>
                  <a:lnTo>
                    <a:pt x="272" y="824"/>
                  </a:lnTo>
                  <a:lnTo>
                    <a:pt x="275" y="909"/>
                  </a:lnTo>
                  <a:lnTo>
                    <a:pt x="277" y="978"/>
                  </a:lnTo>
                  <a:lnTo>
                    <a:pt x="279" y="1030"/>
                  </a:lnTo>
                  <a:lnTo>
                    <a:pt x="282" y="1062"/>
                  </a:lnTo>
                  <a:lnTo>
                    <a:pt x="285" y="1072"/>
                  </a:lnTo>
                  <a:lnTo>
                    <a:pt x="288" y="1061"/>
                  </a:lnTo>
                  <a:lnTo>
                    <a:pt x="290" y="1027"/>
                  </a:lnTo>
                  <a:lnTo>
                    <a:pt x="293" y="974"/>
                  </a:lnTo>
                  <a:lnTo>
                    <a:pt x="296" y="902"/>
                  </a:lnTo>
                  <a:lnTo>
                    <a:pt x="299" y="815"/>
                  </a:lnTo>
                  <a:lnTo>
                    <a:pt x="301" y="717"/>
                  </a:lnTo>
                  <a:lnTo>
                    <a:pt x="303" y="612"/>
                  </a:lnTo>
                  <a:lnTo>
                    <a:pt x="306" y="504"/>
                  </a:lnTo>
                  <a:lnTo>
                    <a:pt x="309" y="398"/>
                  </a:lnTo>
                  <a:lnTo>
                    <a:pt x="312" y="298"/>
                  </a:lnTo>
                  <a:lnTo>
                    <a:pt x="314" y="210"/>
                  </a:lnTo>
                  <a:lnTo>
                    <a:pt x="316" y="136"/>
                  </a:lnTo>
                  <a:lnTo>
                    <a:pt x="320" y="81"/>
                  </a:lnTo>
                  <a:lnTo>
                    <a:pt x="322" y="47"/>
                  </a:lnTo>
                  <a:lnTo>
                    <a:pt x="325" y="35"/>
                  </a:lnTo>
                  <a:lnTo>
                    <a:pt x="327" y="47"/>
                  </a:lnTo>
                  <a:lnTo>
                    <a:pt x="329" y="81"/>
                  </a:lnTo>
                  <a:lnTo>
                    <a:pt x="333" y="138"/>
                  </a:lnTo>
                  <a:lnTo>
                    <a:pt x="335" y="213"/>
                  </a:lnTo>
                  <a:lnTo>
                    <a:pt x="338" y="304"/>
                  </a:lnTo>
                  <a:lnTo>
                    <a:pt x="340" y="406"/>
                  </a:lnTo>
                  <a:lnTo>
                    <a:pt x="344" y="515"/>
                  </a:lnTo>
                  <a:lnTo>
                    <a:pt x="346" y="628"/>
                  </a:lnTo>
                  <a:lnTo>
                    <a:pt x="349" y="738"/>
                  </a:lnTo>
                  <a:lnTo>
                    <a:pt x="351" y="840"/>
                  </a:lnTo>
                  <a:lnTo>
                    <a:pt x="353" y="928"/>
                  </a:lnTo>
                  <a:lnTo>
                    <a:pt x="357" y="1001"/>
                  </a:lnTo>
                  <a:lnTo>
                    <a:pt x="359" y="1053"/>
                  </a:lnTo>
                  <a:lnTo>
                    <a:pt x="362" y="1082"/>
                  </a:lnTo>
                  <a:lnTo>
                    <a:pt x="364" y="1087"/>
                  </a:lnTo>
                  <a:lnTo>
                    <a:pt x="368" y="1067"/>
                  </a:lnTo>
                  <a:lnTo>
                    <a:pt x="370" y="1024"/>
                  </a:lnTo>
                  <a:lnTo>
                    <a:pt x="372" y="958"/>
                  </a:lnTo>
                  <a:lnTo>
                    <a:pt x="375" y="873"/>
                  </a:lnTo>
                  <a:lnTo>
                    <a:pt x="377" y="773"/>
                  </a:lnTo>
                  <a:lnTo>
                    <a:pt x="381" y="662"/>
                  </a:lnTo>
                  <a:lnTo>
                    <a:pt x="383" y="546"/>
                  </a:lnTo>
                  <a:lnTo>
                    <a:pt x="385" y="430"/>
                  </a:lnTo>
                  <a:lnTo>
                    <a:pt x="388" y="320"/>
                  </a:lnTo>
                  <a:lnTo>
                    <a:pt x="391" y="221"/>
                  </a:lnTo>
                  <a:lnTo>
                    <a:pt x="394" y="138"/>
                  </a:lnTo>
                  <a:lnTo>
                    <a:pt x="396" y="74"/>
                  </a:lnTo>
                  <a:lnTo>
                    <a:pt x="399" y="33"/>
                  </a:lnTo>
                  <a:lnTo>
                    <a:pt x="401" y="19"/>
                  </a:lnTo>
                  <a:lnTo>
                    <a:pt x="404" y="30"/>
                  </a:lnTo>
                  <a:lnTo>
                    <a:pt x="407" y="67"/>
                  </a:lnTo>
                  <a:lnTo>
                    <a:pt x="409" y="129"/>
                  </a:lnTo>
                  <a:lnTo>
                    <a:pt x="412" y="212"/>
                  </a:lnTo>
                  <a:lnTo>
                    <a:pt x="415" y="311"/>
                  </a:lnTo>
                  <a:lnTo>
                    <a:pt x="418" y="425"/>
                  </a:lnTo>
                  <a:lnTo>
                    <a:pt x="420" y="545"/>
                  </a:lnTo>
                  <a:lnTo>
                    <a:pt x="422" y="666"/>
                  </a:lnTo>
                  <a:lnTo>
                    <a:pt x="425" y="782"/>
                  </a:lnTo>
                  <a:lnTo>
                    <a:pt x="428" y="888"/>
                  </a:lnTo>
                  <a:lnTo>
                    <a:pt x="431" y="978"/>
                  </a:lnTo>
                  <a:lnTo>
                    <a:pt x="433" y="1045"/>
                  </a:lnTo>
                  <a:lnTo>
                    <a:pt x="435" y="1089"/>
                  </a:lnTo>
                  <a:lnTo>
                    <a:pt x="439" y="1105"/>
                  </a:lnTo>
                  <a:lnTo>
                    <a:pt x="441" y="1095"/>
                  </a:lnTo>
                  <a:lnTo>
                    <a:pt x="444" y="1056"/>
                  </a:lnTo>
                  <a:lnTo>
                    <a:pt x="446" y="990"/>
                  </a:lnTo>
                  <a:lnTo>
                    <a:pt x="449" y="904"/>
                  </a:lnTo>
                  <a:lnTo>
                    <a:pt x="452" y="798"/>
                  </a:lnTo>
                  <a:lnTo>
                    <a:pt x="454" y="679"/>
                  </a:lnTo>
                  <a:lnTo>
                    <a:pt x="457" y="552"/>
                  </a:lnTo>
                  <a:lnTo>
                    <a:pt x="459" y="427"/>
                  </a:lnTo>
                  <a:lnTo>
                    <a:pt x="463" y="307"/>
                  </a:lnTo>
                  <a:lnTo>
                    <a:pt x="465" y="200"/>
                  </a:lnTo>
                  <a:lnTo>
                    <a:pt x="468" y="112"/>
                  </a:lnTo>
                  <a:lnTo>
                    <a:pt x="470" y="47"/>
                  </a:lnTo>
                  <a:lnTo>
                    <a:pt x="472" y="9"/>
                  </a:lnTo>
                  <a:lnTo>
                    <a:pt x="476" y="0"/>
                  </a:lnTo>
                  <a:lnTo>
                    <a:pt x="478" y="21"/>
                  </a:lnTo>
                  <a:lnTo>
                    <a:pt x="481" y="72"/>
                  </a:lnTo>
                  <a:lnTo>
                    <a:pt x="483" y="149"/>
                  </a:lnTo>
                  <a:lnTo>
                    <a:pt x="487" y="249"/>
                  </a:lnTo>
                  <a:lnTo>
                    <a:pt x="489" y="366"/>
                  </a:lnTo>
                  <a:lnTo>
                    <a:pt x="491" y="495"/>
                  </a:lnTo>
                  <a:lnTo>
                    <a:pt x="494" y="628"/>
                  </a:lnTo>
                  <a:lnTo>
                    <a:pt x="496" y="757"/>
                  </a:lnTo>
                  <a:lnTo>
                    <a:pt x="500" y="875"/>
                  </a:lnTo>
                  <a:lnTo>
                    <a:pt x="502" y="978"/>
                  </a:lnTo>
                  <a:lnTo>
                    <a:pt x="504" y="1056"/>
                  </a:lnTo>
                  <a:lnTo>
                    <a:pt x="507" y="1107"/>
                  </a:lnTo>
                  <a:lnTo>
                    <a:pt x="510" y="1127"/>
                  </a:lnTo>
                  <a:lnTo>
                    <a:pt x="513" y="1114"/>
                  </a:lnTo>
                  <a:lnTo>
                    <a:pt x="515" y="107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33"/>
            <p:cNvSpPr>
              <a:spLocks/>
            </p:cNvSpPr>
            <p:nvPr/>
          </p:nvSpPr>
          <p:spPr bwMode="auto">
            <a:xfrm>
              <a:off x="6876200" y="5380037"/>
              <a:ext cx="398548" cy="954088"/>
            </a:xfrm>
            <a:custGeom>
              <a:avLst/>
              <a:gdLst>
                <a:gd name="T0" fmla="*/ 5 w 373"/>
                <a:gd name="T1" fmla="*/ 1218 h 1804"/>
                <a:gd name="T2" fmla="*/ 13 w 373"/>
                <a:gd name="T3" fmla="*/ 826 h 1804"/>
                <a:gd name="T4" fmla="*/ 22 w 373"/>
                <a:gd name="T5" fmla="*/ 456 h 1804"/>
                <a:gd name="T6" fmla="*/ 29 w 373"/>
                <a:gd name="T7" fmla="*/ 298 h 1804"/>
                <a:gd name="T8" fmla="*/ 37 w 373"/>
                <a:gd name="T9" fmla="*/ 441 h 1804"/>
                <a:gd name="T10" fmla="*/ 45 w 373"/>
                <a:gd name="T11" fmla="*/ 817 h 1804"/>
                <a:gd name="T12" fmla="*/ 53 w 373"/>
                <a:gd name="T13" fmla="*/ 1232 h 1804"/>
                <a:gd name="T14" fmla="*/ 61 w 373"/>
                <a:gd name="T15" fmla="*/ 1462 h 1804"/>
                <a:gd name="T16" fmla="*/ 69 w 373"/>
                <a:gd name="T17" fmla="*/ 1374 h 1804"/>
                <a:gd name="T18" fmla="*/ 76 w 373"/>
                <a:gd name="T19" fmla="*/ 1006 h 1804"/>
                <a:gd name="T20" fmla="*/ 85 w 373"/>
                <a:gd name="T21" fmla="*/ 561 h 1804"/>
                <a:gd name="T22" fmla="*/ 93 w 373"/>
                <a:gd name="T23" fmla="*/ 290 h 1804"/>
                <a:gd name="T24" fmla="*/ 100 w 373"/>
                <a:gd name="T25" fmla="*/ 359 h 1804"/>
                <a:gd name="T26" fmla="*/ 108 w 373"/>
                <a:gd name="T27" fmla="*/ 738 h 1804"/>
                <a:gd name="T28" fmla="*/ 117 w 373"/>
                <a:gd name="T29" fmla="*/ 1209 h 1804"/>
                <a:gd name="T30" fmla="*/ 124 w 373"/>
                <a:gd name="T31" fmla="*/ 1486 h 1804"/>
                <a:gd name="T32" fmla="*/ 132 w 373"/>
                <a:gd name="T33" fmla="*/ 1391 h 1804"/>
                <a:gd name="T34" fmla="*/ 141 w 373"/>
                <a:gd name="T35" fmla="*/ 967 h 1804"/>
                <a:gd name="T36" fmla="*/ 148 w 373"/>
                <a:gd name="T37" fmla="*/ 479 h 1804"/>
                <a:gd name="T38" fmla="*/ 156 w 373"/>
                <a:gd name="T39" fmla="*/ 243 h 1804"/>
                <a:gd name="T40" fmla="*/ 164 w 373"/>
                <a:gd name="T41" fmla="*/ 427 h 1804"/>
                <a:gd name="T42" fmla="*/ 172 w 373"/>
                <a:gd name="T43" fmla="*/ 923 h 1804"/>
                <a:gd name="T44" fmla="*/ 180 w 373"/>
                <a:gd name="T45" fmla="*/ 1401 h 1804"/>
                <a:gd name="T46" fmla="*/ 188 w 373"/>
                <a:gd name="T47" fmla="*/ 1518 h 1804"/>
                <a:gd name="T48" fmla="*/ 195 w 373"/>
                <a:gd name="T49" fmla="*/ 1176 h 1804"/>
                <a:gd name="T50" fmla="*/ 204 w 373"/>
                <a:gd name="T51" fmla="*/ 604 h 1804"/>
                <a:gd name="T52" fmla="*/ 212 w 373"/>
                <a:gd name="T53" fmla="*/ 225 h 1804"/>
                <a:gd name="T54" fmla="*/ 220 w 373"/>
                <a:gd name="T55" fmla="*/ 341 h 1804"/>
                <a:gd name="T56" fmla="*/ 228 w 373"/>
                <a:gd name="T57" fmla="*/ 886 h 1804"/>
                <a:gd name="T58" fmla="*/ 236 w 373"/>
                <a:gd name="T59" fmla="*/ 1440 h 1804"/>
                <a:gd name="T60" fmla="*/ 244 w 373"/>
                <a:gd name="T61" fmla="*/ 1544 h 1804"/>
                <a:gd name="T62" fmla="*/ 251 w 373"/>
                <a:gd name="T63" fmla="*/ 1082 h 1804"/>
                <a:gd name="T64" fmla="*/ 260 w 373"/>
                <a:gd name="T65" fmla="*/ 425 h 1804"/>
                <a:gd name="T66" fmla="*/ 268 w 373"/>
                <a:gd name="T67" fmla="*/ 156 h 1804"/>
                <a:gd name="T68" fmla="*/ 275 w 373"/>
                <a:gd name="T69" fmla="*/ 549 h 1804"/>
                <a:gd name="T70" fmla="*/ 283 w 373"/>
                <a:gd name="T71" fmla="*/ 1273 h 1804"/>
                <a:gd name="T72" fmla="*/ 292 w 373"/>
                <a:gd name="T73" fmla="*/ 1634 h 1804"/>
                <a:gd name="T74" fmla="*/ 299 w 373"/>
                <a:gd name="T75" fmla="*/ 1236 h 1804"/>
                <a:gd name="T76" fmla="*/ 307 w 373"/>
                <a:gd name="T77" fmla="*/ 441 h 1804"/>
                <a:gd name="T78" fmla="*/ 316 w 373"/>
                <a:gd name="T79" fmla="*/ 91 h 1804"/>
                <a:gd name="T80" fmla="*/ 323 w 373"/>
                <a:gd name="T81" fmla="*/ 630 h 1804"/>
                <a:gd name="T82" fmla="*/ 331 w 373"/>
                <a:gd name="T83" fmla="*/ 1495 h 1804"/>
                <a:gd name="T84" fmla="*/ 339 w 373"/>
                <a:gd name="T85" fmla="*/ 1637 h 1804"/>
                <a:gd name="T86" fmla="*/ 347 w 373"/>
                <a:gd name="T87" fmla="*/ 787 h 1804"/>
                <a:gd name="T88" fmla="*/ 355 w 373"/>
                <a:gd name="T89" fmla="*/ 7 h 1804"/>
                <a:gd name="T90" fmla="*/ 363 w 373"/>
                <a:gd name="T91" fmla="*/ 452 h 1804"/>
                <a:gd name="T92" fmla="*/ 370 w 373"/>
                <a:gd name="T93" fmla="*/ 1604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3" h="1804">
                  <a:moveTo>
                    <a:pt x="0" y="1391"/>
                  </a:moveTo>
                  <a:lnTo>
                    <a:pt x="3" y="1318"/>
                  </a:lnTo>
                  <a:lnTo>
                    <a:pt x="5" y="1218"/>
                  </a:lnTo>
                  <a:lnTo>
                    <a:pt x="9" y="1098"/>
                  </a:lnTo>
                  <a:lnTo>
                    <a:pt x="11" y="965"/>
                  </a:lnTo>
                  <a:lnTo>
                    <a:pt x="13" y="826"/>
                  </a:lnTo>
                  <a:lnTo>
                    <a:pt x="16" y="691"/>
                  </a:lnTo>
                  <a:lnTo>
                    <a:pt x="19" y="565"/>
                  </a:lnTo>
                  <a:lnTo>
                    <a:pt x="22" y="456"/>
                  </a:lnTo>
                  <a:lnTo>
                    <a:pt x="24" y="373"/>
                  </a:lnTo>
                  <a:lnTo>
                    <a:pt x="26" y="319"/>
                  </a:lnTo>
                  <a:lnTo>
                    <a:pt x="29" y="298"/>
                  </a:lnTo>
                  <a:lnTo>
                    <a:pt x="32" y="312"/>
                  </a:lnTo>
                  <a:lnTo>
                    <a:pt x="35" y="360"/>
                  </a:lnTo>
                  <a:lnTo>
                    <a:pt x="37" y="441"/>
                  </a:lnTo>
                  <a:lnTo>
                    <a:pt x="39" y="548"/>
                  </a:lnTo>
                  <a:lnTo>
                    <a:pt x="43" y="676"/>
                  </a:lnTo>
                  <a:lnTo>
                    <a:pt x="45" y="817"/>
                  </a:lnTo>
                  <a:lnTo>
                    <a:pt x="48" y="963"/>
                  </a:lnTo>
                  <a:lnTo>
                    <a:pt x="50" y="1105"/>
                  </a:lnTo>
                  <a:lnTo>
                    <a:pt x="53" y="1232"/>
                  </a:lnTo>
                  <a:lnTo>
                    <a:pt x="56" y="1339"/>
                  </a:lnTo>
                  <a:lnTo>
                    <a:pt x="58" y="1417"/>
                  </a:lnTo>
                  <a:lnTo>
                    <a:pt x="61" y="1462"/>
                  </a:lnTo>
                  <a:lnTo>
                    <a:pt x="63" y="1470"/>
                  </a:lnTo>
                  <a:lnTo>
                    <a:pt x="67" y="1440"/>
                  </a:lnTo>
                  <a:lnTo>
                    <a:pt x="69" y="1374"/>
                  </a:lnTo>
                  <a:lnTo>
                    <a:pt x="72" y="1274"/>
                  </a:lnTo>
                  <a:lnTo>
                    <a:pt x="74" y="1149"/>
                  </a:lnTo>
                  <a:lnTo>
                    <a:pt x="76" y="1006"/>
                  </a:lnTo>
                  <a:lnTo>
                    <a:pt x="80" y="853"/>
                  </a:lnTo>
                  <a:lnTo>
                    <a:pt x="82" y="701"/>
                  </a:lnTo>
                  <a:lnTo>
                    <a:pt x="85" y="561"/>
                  </a:lnTo>
                  <a:lnTo>
                    <a:pt x="87" y="439"/>
                  </a:lnTo>
                  <a:lnTo>
                    <a:pt x="91" y="347"/>
                  </a:lnTo>
                  <a:lnTo>
                    <a:pt x="93" y="290"/>
                  </a:lnTo>
                  <a:lnTo>
                    <a:pt x="95" y="272"/>
                  </a:lnTo>
                  <a:lnTo>
                    <a:pt x="98" y="295"/>
                  </a:lnTo>
                  <a:lnTo>
                    <a:pt x="100" y="359"/>
                  </a:lnTo>
                  <a:lnTo>
                    <a:pt x="104" y="459"/>
                  </a:lnTo>
                  <a:lnTo>
                    <a:pt x="106" y="587"/>
                  </a:lnTo>
                  <a:lnTo>
                    <a:pt x="108" y="738"/>
                  </a:lnTo>
                  <a:lnTo>
                    <a:pt x="111" y="899"/>
                  </a:lnTo>
                  <a:lnTo>
                    <a:pt x="114" y="1060"/>
                  </a:lnTo>
                  <a:lnTo>
                    <a:pt x="117" y="1209"/>
                  </a:lnTo>
                  <a:lnTo>
                    <a:pt x="119" y="1336"/>
                  </a:lnTo>
                  <a:lnTo>
                    <a:pt x="122" y="1430"/>
                  </a:lnTo>
                  <a:lnTo>
                    <a:pt x="124" y="1486"/>
                  </a:lnTo>
                  <a:lnTo>
                    <a:pt x="128" y="1499"/>
                  </a:lnTo>
                  <a:lnTo>
                    <a:pt x="130" y="1466"/>
                  </a:lnTo>
                  <a:lnTo>
                    <a:pt x="132" y="1391"/>
                  </a:lnTo>
                  <a:lnTo>
                    <a:pt x="135" y="1276"/>
                  </a:lnTo>
                  <a:lnTo>
                    <a:pt x="138" y="1131"/>
                  </a:lnTo>
                  <a:lnTo>
                    <a:pt x="141" y="967"/>
                  </a:lnTo>
                  <a:lnTo>
                    <a:pt x="143" y="796"/>
                  </a:lnTo>
                  <a:lnTo>
                    <a:pt x="145" y="628"/>
                  </a:lnTo>
                  <a:lnTo>
                    <a:pt x="148" y="479"/>
                  </a:lnTo>
                  <a:lnTo>
                    <a:pt x="151" y="359"/>
                  </a:lnTo>
                  <a:lnTo>
                    <a:pt x="154" y="277"/>
                  </a:lnTo>
                  <a:lnTo>
                    <a:pt x="156" y="243"/>
                  </a:lnTo>
                  <a:lnTo>
                    <a:pt x="158" y="257"/>
                  </a:lnTo>
                  <a:lnTo>
                    <a:pt x="162" y="319"/>
                  </a:lnTo>
                  <a:lnTo>
                    <a:pt x="164" y="427"/>
                  </a:lnTo>
                  <a:lnTo>
                    <a:pt x="167" y="571"/>
                  </a:lnTo>
                  <a:lnTo>
                    <a:pt x="169" y="741"/>
                  </a:lnTo>
                  <a:lnTo>
                    <a:pt x="172" y="923"/>
                  </a:lnTo>
                  <a:lnTo>
                    <a:pt x="175" y="1105"/>
                  </a:lnTo>
                  <a:lnTo>
                    <a:pt x="178" y="1268"/>
                  </a:lnTo>
                  <a:lnTo>
                    <a:pt x="180" y="1401"/>
                  </a:lnTo>
                  <a:lnTo>
                    <a:pt x="182" y="1491"/>
                  </a:lnTo>
                  <a:lnTo>
                    <a:pt x="186" y="1532"/>
                  </a:lnTo>
                  <a:lnTo>
                    <a:pt x="188" y="1518"/>
                  </a:lnTo>
                  <a:lnTo>
                    <a:pt x="191" y="1451"/>
                  </a:lnTo>
                  <a:lnTo>
                    <a:pt x="193" y="1333"/>
                  </a:lnTo>
                  <a:lnTo>
                    <a:pt x="195" y="1176"/>
                  </a:lnTo>
                  <a:lnTo>
                    <a:pt x="199" y="991"/>
                  </a:lnTo>
                  <a:lnTo>
                    <a:pt x="201" y="794"/>
                  </a:lnTo>
                  <a:lnTo>
                    <a:pt x="204" y="604"/>
                  </a:lnTo>
                  <a:lnTo>
                    <a:pt x="206" y="436"/>
                  </a:lnTo>
                  <a:lnTo>
                    <a:pt x="210" y="305"/>
                  </a:lnTo>
                  <a:lnTo>
                    <a:pt x="212" y="225"/>
                  </a:lnTo>
                  <a:lnTo>
                    <a:pt x="214" y="203"/>
                  </a:lnTo>
                  <a:lnTo>
                    <a:pt x="217" y="243"/>
                  </a:lnTo>
                  <a:lnTo>
                    <a:pt x="220" y="341"/>
                  </a:lnTo>
                  <a:lnTo>
                    <a:pt x="223" y="492"/>
                  </a:lnTo>
                  <a:lnTo>
                    <a:pt x="225" y="678"/>
                  </a:lnTo>
                  <a:lnTo>
                    <a:pt x="228" y="886"/>
                  </a:lnTo>
                  <a:lnTo>
                    <a:pt x="230" y="1097"/>
                  </a:lnTo>
                  <a:lnTo>
                    <a:pt x="233" y="1287"/>
                  </a:lnTo>
                  <a:lnTo>
                    <a:pt x="236" y="1440"/>
                  </a:lnTo>
                  <a:lnTo>
                    <a:pt x="238" y="1541"/>
                  </a:lnTo>
                  <a:lnTo>
                    <a:pt x="241" y="1577"/>
                  </a:lnTo>
                  <a:lnTo>
                    <a:pt x="244" y="1544"/>
                  </a:lnTo>
                  <a:lnTo>
                    <a:pt x="247" y="1443"/>
                  </a:lnTo>
                  <a:lnTo>
                    <a:pt x="249" y="1285"/>
                  </a:lnTo>
                  <a:lnTo>
                    <a:pt x="251" y="1082"/>
                  </a:lnTo>
                  <a:lnTo>
                    <a:pt x="254" y="856"/>
                  </a:lnTo>
                  <a:lnTo>
                    <a:pt x="257" y="630"/>
                  </a:lnTo>
                  <a:lnTo>
                    <a:pt x="260" y="425"/>
                  </a:lnTo>
                  <a:lnTo>
                    <a:pt x="262" y="268"/>
                  </a:lnTo>
                  <a:lnTo>
                    <a:pt x="264" y="175"/>
                  </a:lnTo>
                  <a:lnTo>
                    <a:pt x="268" y="156"/>
                  </a:lnTo>
                  <a:lnTo>
                    <a:pt x="270" y="217"/>
                  </a:lnTo>
                  <a:lnTo>
                    <a:pt x="273" y="353"/>
                  </a:lnTo>
                  <a:lnTo>
                    <a:pt x="275" y="549"/>
                  </a:lnTo>
                  <a:lnTo>
                    <a:pt x="278" y="785"/>
                  </a:lnTo>
                  <a:lnTo>
                    <a:pt x="281" y="1037"/>
                  </a:lnTo>
                  <a:lnTo>
                    <a:pt x="283" y="1273"/>
                  </a:lnTo>
                  <a:lnTo>
                    <a:pt x="286" y="1466"/>
                  </a:lnTo>
                  <a:lnTo>
                    <a:pt x="288" y="1592"/>
                  </a:lnTo>
                  <a:lnTo>
                    <a:pt x="292" y="1634"/>
                  </a:lnTo>
                  <a:lnTo>
                    <a:pt x="294" y="1585"/>
                  </a:lnTo>
                  <a:lnTo>
                    <a:pt x="297" y="1447"/>
                  </a:lnTo>
                  <a:lnTo>
                    <a:pt x="299" y="1236"/>
                  </a:lnTo>
                  <a:lnTo>
                    <a:pt x="301" y="976"/>
                  </a:lnTo>
                  <a:lnTo>
                    <a:pt x="305" y="699"/>
                  </a:lnTo>
                  <a:lnTo>
                    <a:pt x="307" y="441"/>
                  </a:lnTo>
                  <a:lnTo>
                    <a:pt x="310" y="235"/>
                  </a:lnTo>
                  <a:lnTo>
                    <a:pt x="312" y="113"/>
                  </a:lnTo>
                  <a:lnTo>
                    <a:pt x="316" y="91"/>
                  </a:lnTo>
                  <a:lnTo>
                    <a:pt x="318" y="179"/>
                  </a:lnTo>
                  <a:lnTo>
                    <a:pt x="320" y="365"/>
                  </a:lnTo>
                  <a:lnTo>
                    <a:pt x="323" y="630"/>
                  </a:lnTo>
                  <a:lnTo>
                    <a:pt x="325" y="935"/>
                  </a:lnTo>
                  <a:lnTo>
                    <a:pt x="329" y="1239"/>
                  </a:lnTo>
                  <a:lnTo>
                    <a:pt x="331" y="1495"/>
                  </a:lnTo>
                  <a:lnTo>
                    <a:pt x="333" y="1665"/>
                  </a:lnTo>
                  <a:lnTo>
                    <a:pt x="336" y="1716"/>
                  </a:lnTo>
                  <a:lnTo>
                    <a:pt x="339" y="1637"/>
                  </a:lnTo>
                  <a:lnTo>
                    <a:pt x="342" y="1434"/>
                  </a:lnTo>
                  <a:lnTo>
                    <a:pt x="344" y="1135"/>
                  </a:lnTo>
                  <a:lnTo>
                    <a:pt x="347" y="787"/>
                  </a:lnTo>
                  <a:lnTo>
                    <a:pt x="349" y="443"/>
                  </a:lnTo>
                  <a:lnTo>
                    <a:pt x="352" y="166"/>
                  </a:lnTo>
                  <a:lnTo>
                    <a:pt x="355" y="7"/>
                  </a:lnTo>
                  <a:lnTo>
                    <a:pt x="357" y="0"/>
                  </a:lnTo>
                  <a:lnTo>
                    <a:pt x="360" y="155"/>
                  </a:lnTo>
                  <a:lnTo>
                    <a:pt x="363" y="452"/>
                  </a:lnTo>
                  <a:lnTo>
                    <a:pt x="366" y="843"/>
                  </a:lnTo>
                  <a:lnTo>
                    <a:pt x="368" y="1254"/>
                  </a:lnTo>
                  <a:lnTo>
                    <a:pt x="370" y="1604"/>
                  </a:lnTo>
                  <a:lnTo>
                    <a:pt x="373" y="1804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34"/>
            <p:cNvSpPr>
              <a:spLocks/>
            </p:cNvSpPr>
            <p:nvPr/>
          </p:nvSpPr>
          <p:spPr bwMode="auto">
            <a:xfrm>
              <a:off x="7279034" y="5845175"/>
              <a:ext cx="552824" cy="488950"/>
            </a:xfrm>
            <a:custGeom>
              <a:avLst/>
              <a:gdLst>
                <a:gd name="T0" fmla="*/ 7 w 516"/>
                <a:gd name="T1" fmla="*/ 0 h 925"/>
                <a:gd name="T2" fmla="*/ 18 w 516"/>
                <a:gd name="T3" fmla="*/ 0 h 925"/>
                <a:gd name="T4" fmla="*/ 29 w 516"/>
                <a:gd name="T5" fmla="*/ 0 h 925"/>
                <a:gd name="T6" fmla="*/ 40 w 516"/>
                <a:gd name="T7" fmla="*/ 0 h 925"/>
                <a:gd name="T8" fmla="*/ 50 w 516"/>
                <a:gd name="T9" fmla="*/ 0 h 925"/>
                <a:gd name="T10" fmla="*/ 61 w 516"/>
                <a:gd name="T11" fmla="*/ 0 h 925"/>
                <a:gd name="T12" fmla="*/ 72 w 516"/>
                <a:gd name="T13" fmla="*/ 0 h 925"/>
                <a:gd name="T14" fmla="*/ 82 w 516"/>
                <a:gd name="T15" fmla="*/ 0 h 925"/>
                <a:gd name="T16" fmla="*/ 92 w 516"/>
                <a:gd name="T17" fmla="*/ 0 h 925"/>
                <a:gd name="T18" fmla="*/ 103 w 516"/>
                <a:gd name="T19" fmla="*/ 0 h 925"/>
                <a:gd name="T20" fmla="*/ 113 w 516"/>
                <a:gd name="T21" fmla="*/ 0 h 925"/>
                <a:gd name="T22" fmla="*/ 124 w 516"/>
                <a:gd name="T23" fmla="*/ 0 h 925"/>
                <a:gd name="T24" fmla="*/ 135 w 516"/>
                <a:gd name="T25" fmla="*/ 0 h 925"/>
                <a:gd name="T26" fmla="*/ 146 w 516"/>
                <a:gd name="T27" fmla="*/ 0 h 925"/>
                <a:gd name="T28" fmla="*/ 156 w 516"/>
                <a:gd name="T29" fmla="*/ 0 h 925"/>
                <a:gd name="T30" fmla="*/ 167 w 516"/>
                <a:gd name="T31" fmla="*/ 0 h 925"/>
                <a:gd name="T32" fmla="*/ 178 w 516"/>
                <a:gd name="T33" fmla="*/ 0 h 925"/>
                <a:gd name="T34" fmla="*/ 187 w 516"/>
                <a:gd name="T35" fmla="*/ 0 h 925"/>
                <a:gd name="T36" fmla="*/ 198 w 516"/>
                <a:gd name="T37" fmla="*/ 0 h 925"/>
                <a:gd name="T38" fmla="*/ 209 w 516"/>
                <a:gd name="T39" fmla="*/ 0 h 925"/>
                <a:gd name="T40" fmla="*/ 219 w 516"/>
                <a:gd name="T41" fmla="*/ 0 h 925"/>
                <a:gd name="T42" fmla="*/ 230 w 516"/>
                <a:gd name="T43" fmla="*/ 0 h 925"/>
                <a:gd name="T44" fmla="*/ 241 w 516"/>
                <a:gd name="T45" fmla="*/ 0 h 925"/>
                <a:gd name="T46" fmla="*/ 251 w 516"/>
                <a:gd name="T47" fmla="*/ 0 h 925"/>
                <a:gd name="T48" fmla="*/ 262 w 516"/>
                <a:gd name="T49" fmla="*/ 0 h 925"/>
                <a:gd name="T50" fmla="*/ 273 w 516"/>
                <a:gd name="T51" fmla="*/ 0 h 925"/>
                <a:gd name="T52" fmla="*/ 282 w 516"/>
                <a:gd name="T53" fmla="*/ 0 h 925"/>
                <a:gd name="T54" fmla="*/ 293 w 516"/>
                <a:gd name="T55" fmla="*/ 0 h 925"/>
                <a:gd name="T56" fmla="*/ 304 w 516"/>
                <a:gd name="T57" fmla="*/ 0 h 925"/>
                <a:gd name="T58" fmla="*/ 315 w 516"/>
                <a:gd name="T59" fmla="*/ 0 h 925"/>
                <a:gd name="T60" fmla="*/ 325 w 516"/>
                <a:gd name="T61" fmla="*/ 0 h 925"/>
                <a:gd name="T62" fmla="*/ 336 w 516"/>
                <a:gd name="T63" fmla="*/ 0 h 925"/>
                <a:gd name="T64" fmla="*/ 347 w 516"/>
                <a:gd name="T65" fmla="*/ 0 h 925"/>
                <a:gd name="T66" fmla="*/ 357 w 516"/>
                <a:gd name="T67" fmla="*/ 0 h 925"/>
                <a:gd name="T68" fmla="*/ 368 w 516"/>
                <a:gd name="T69" fmla="*/ 0 h 925"/>
                <a:gd name="T70" fmla="*/ 378 w 516"/>
                <a:gd name="T71" fmla="*/ 0 h 925"/>
                <a:gd name="T72" fmla="*/ 388 w 516"/>
                <a:gd name="T73" fmla="*/ 0 h 925"/>
                <a:gd name="T74" fmla="*/ 399 w 516"/>
                <a:gd name="T75" fmla="*/ 0 h 925"/>
                <a:gd name="T76" fmla="*/ 410 w 516"/>
                <a:gd name="T77" fmla="*/ 0 h 925"/>
                <a:gd name="T78" fmla="*/ 420 w 516"/>
                <a:gd name="T79" fmla="*/ 0 h 925"/>
                <a:gd name="T80" fmla="*/ 431 w 516"/>
                <a:gd name="T81" fmla="*/ 0 h 925"/>
                <a:gd name="T82" fmla="*/ 442 w 516"/>
                <a:gd name="T83" fmla="*/ 0 h 925"/>
                <a:gd name="T84" fmla="*/ 453 w 516"/>
                <a:gd name="T85" fmla="*/ 0 h 925"/>
                <a:gd name="T86" fmla="*/ 463 w 516"/>
                <a:gd name="T87" fmla="*/ 0 h 925"/>
                <a:gd name="T88" fmla="*/ 474 w 516"/>
                <a:gd name="T89" fmla="*/ 0 h 925"/>
                <a:gd name="T90" fmla="*/ 484 w 516"/>
                <a:gd name="T91" fmla="*/ 0 h 925"/>
                <a:gd name="T92" fmla="*/ 494 w 516"/>
                <a:gd name="T93" fmla="*/ 0 h 925"/>
                <a:gd name="T94" fmla="*/ 505 w 516"/>
                <a:gd name="T95" fmla="*/ 0 h 925"/>
                <a:gd name="T96" fmla="*/ 516 w 516"/>
                <a:gd name="T97" fmla="*/ 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925">
                  <a:moveTo>
                    <a:pt x="0" y="925"/>
                  </a:moveTo>
                  <a:lnTo>
                    <a:pt x="3" y="764"/>
                  </a:lnTo>
                  <a:lnTo>
                    <a:pt x="5" y="388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7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6" y="0"/>
                  </a:lnTo>
                  <a:lnTo>
                    <a:pt x="198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2" y="0"/>
                  </a:lnTo>
                  <a:lnTo>
                    <a:pt x="225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3" y="0"/>
                  </a:lnTo>
                  <a:lnTo>
                    <a:pt x="246" y="0"/>
                  </a:lnTo>
                  <a:lnTo>
                    <a:pt x="249" y="0"/>
                  </a:lnTo>
                  <a:lnTo>
                    <a:pt x="251" y="0"/>
                  </a:lnTo>
                  <a:lnTo>
                    <a:pt x="254" y="0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69" y="0"/>
                  </a:lnTo>
                  <a:lnTo>
                    <a:pt x="273" y="0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7" y="0"/>
                  </a:lnTo>
                  <a:lnTo>
                    <a:pt x="299" y="0"/>
                  </a:lnTo>
                  <a:lnTo>
                    <a:pt x="301" y="0"/>
                  </a:lnTo>
                  <a:lnTo>
                    <a:pt x="304" y="0"/>
                  </a:lnTo>
                  <a:lnTo>
                    <a:pt x="306" y="0"/>
                  </a:lnTo>
                  <a:lnTo>
                    <a:pt x="310" y="0"/>
                  </a:lnTo>
                  <a:lnTo>
                    <a:pt x="312" y="0"/>
                  </a:lnTo>
                  <a:lnTo>
                    <a:pt x="315" y="0"/>
                  </a:lnTo>
                  <a:lnTo>
                    <a:pt x="317" y="0"/>
                  </a:lnTo>
                  <a:lnTo>
                    <a:pt x="320" y="0"/>
                  </a:lnTo>
                  <a:lnTo>
                    <a:pt x="323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30" y="0"/>
                  </a:lnTo>
                  <a:lnTo>
                    <a:pt x="334" y="0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1" y="0"/>
                  </a:lnTo>
                  <a:lnTo>
                    <a:pt x="344" y="0"/>
                  </a:lnTo>
                  <a:lnTo>
                    <a:pt x="347" y="0"/>
                  </a:lnTo>
                  <a:lnTo>
                    <a:pt x="349" y="0"/>
                  </a:lnTo>
                  <a:lnTo>
                    <a:pt x="351" y="0"/>
                  </a:lnTo>
                  <a:lnTo>
                    <a:pt x="354" y="0"/>
                  </a:lnTo>
                  <a:lnTo>
                    <a:pt x="357" y="0"/>
                  </a:lnTo>
                  <a:lnTo>
                    <a:pt x="360" y="0"/>
                  </a:lnTo>
                  <a:lnTo>
                    <a:pt x="362" y="0"/>
                  </a:lnTo>
                  <a:lnTo>
                    <a:pt x="365" y="0"/>
                  </a:lnTo>
                  <a:lnTo>
                    <a:pt x="368" y="0"/>
                  </a:lnTo>
                  <a:lnTo>
                    <a:pt x="370" y="0"/>
                  </a:lnTo>
                  <a:lnTo>
                    <a:pt x="373" y="0"/>
                  </a:lnTo>
                  <a:lnTo>
                    <a:pt x="375" y="0"/>
                  </a:lnTo>
                  <a:lnTo>
                    <a:pt x="378" y="0"/>
                  </a:lnTo>
                  <a:lnTo>
                    <a:pt x="381" y="0"/>
                  </a:lnTo>
                  <a:lnTo>
                    <a:pt x="384" y="0"/>
                  </a:lnTo>
                  <a:lnTo>
                    <a:pt x="386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7" y="0"/>
                  </a:lnTo>
                  <a:lnTo>
                    <a:pt x="399" y="0"/>
                  </a:lnTo>
                  <a:lnTo>
                    <a:pt x="403" y="0"/>
                  </a:lnTo>
                  <a:lnTo>
                    <a:pt x="405" y="0"/>
                  </a:lnTo>
                  <a:lnTo>
                    <a:pt x="407" y="0"/>
                  </a:lnTo>
                  <a:lnTo>
                    <a:pt x="410" y="0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18" y="0"/>
                  </a:lnTo>
                  <a:lnTo>
                    <a:pt x="420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429" y="0"/>
                  </a:lnTo>
                  <a:lnTo>
                    <a:pt x="431" y="0"/>
                  </a:lnTo>
                  <a:lnTo>
                    <a:pt x="434" y="0"/>
                  </a:lnTo>
                  <a:lnTo>
                    <a:pt x="436" y="0"/>
                  </a:lnTo>
                  <a:lnTo>
                    <a:pt x="440" y="0"/>
                  </a:ln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450" y="0"/>
                  </a:lnTo>
                  <a:lnTo>
                    <a:pt x="453" y="0"/>
                  </a:lnTo>
                  <a:lnTo>
                    <a:pt x="455" y="0"/>
                  </a:lnTo>
                  <a:lnTo>
                    <a:pt x="457" y="0"/>
                  </a:lnTo>
                  <a:lnTo>
                    <a:pt x="460" y="0"/>
                  </a:lnTo>
                  <a:lnTo>
                    <a:pt x="463" y="0"/>
                  </a:lnTo>
                  <a:lnTo>
                    <a:pt x="466" y="0"/>
                  </a:lnTo>
                  <a:lnTo>
                    <a:pt x="468" y="0"/>
                  </a:lnTo>
                  <a:lnTo>
                    <a:pt x="470" y="0"/>
                  </a:lnTo>
                  <a:lnTo>
                    <a:pt x="474" y="0"/>
                  </a:lnTo>
                  <a:lnTo>
                    <a:pt x="476" y="0"/>
                  </a:lnTo>
                  <a:lnTo>
                    <a:pt x="479" y="0"/>
                  </a:lnTo>
                  <a:lnTo>
                    <a:pt x="481" y="0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90" y="0"/>
                  </a:lnTo>
                  <a:lnTo>
                    <a:pt x="492" y="0"/>
                  </a:lnTo>
                  <a:lnTo>
                    <a:pt x="494" y="0"/>
                  </a:lnTo>
                  <a:lnTo>
                    <a:pt x="498" y="0"/>
                  </a:lnTo>
                  <a:lnTo>
                    <a:pt x="500" y="0"/>
                  </a:lnTo>
                  <a:lnTo>
                    <a:pt x="503" y="0"/>
                  </a:lnTo>
                  <a:lnTo>
                    <a:pt x="505" y="0"/>
                  </a:lnTo>
                  <a:lnTo>
                    <a:pt x="507" y="0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6" y="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135"/>
            <p:cNvSpPr>
              <a:spLocks/>
            </p:cNvSpPr>
            <p:nvPr/>
          </p:nvSpPr>
          <p:spPr bwMode="auto">
            <a:xfrm>
              <a:off x="7831860" y="5845175"/>
              <a:ext cx="552824" cy="0"/>
            </a:xfrm>
            <a:custGeom>
              <a:avLst/>
              <a:gdLst>
                <a:gd name="T0" fmla="*/ 8 w 516"/>
                <a:gd name="T1" fmla="*/ 19 w 516"/>
                <a:gd name="T2" fmla="*/ 29 w 516"/>
                <a:gd name="T3" fmla="*/ 39 w 516"/>
                <a:gd name="T4" fmla="*/ 50 w 516"/>
                <a:gd name="T5" fmla="*/ 60 w 516"/>
                <a:gd name="T6" fmla="*/ 71 w 516"/>
                <a:gd name="T7" fmla="*/ 82 w 516"/>
                <a:gd name="T8" fmla="*/ 93 w 516"/>
                <a:gd name="T9" fmla="*/ 103 w 516"/>
                <a:gd name="T10" fmla="*/ 114 w 516"/>
                <a:gd name="T11" fmla="*/ 125 w 516"/>
                <a:gd name="T12" fmla="*/ 134 w 516"/>
                <a:gd name="T13" fmla="*/ 145 w 516"/>
                <a:gd name="T14" fmla="*/ 156 w 516"/>
                <a:gd name="T15" fmla="*/ 166 w 516"/>
                <a:gd name="T16" fmla="*/ 177 w 516"/>
                <a:gd name="T17" fmla="*/ 188 w 516"/>
                <a:gd name="T18" fmla="*/ 198 w 516"/>
                <a:gd name="T19" fmla="*/ 209 w 516"/>
                <a:gd name="T20" fmla="*/ 220 w 516"/>
                <a:gd name="T21" fmla="*/ 229 w 516"/>
                <a:gd name="T22" fmla="*/ 240 w 516"/>
                <a:gd name="T23" fmla="*/ 251 w 516"/>
                <a:gd name="T24" fmla="*/ 262 w 516"/>
                <a:gd name="T25" fmla="*/ 272 w 516"/>
                <a:gd name="T26" fmla="*/ 283 w 516"/>
                <a:gd name="T27" fmla="*/ 294 w 516"/>
                <a:gd name="T28" fmla="*/ 304 w 516"/>
                <a:gd name="T29" fmla="*/ 315 w 516"/>
                <a:gd name="T30" fmla="*/ 325 w 516"/>
                <a:gd name="T31" fmla="*/ 335 w 516"/>
                <a:gd name="T32" fmla="*/ 346 w 516"/>
                <a:gd name="T33" fmla="*/ 357 w 516"/>
                <a:gd name="T34" fmla="*/ 367 w 516"/>
                <a:gd name="T35" fmla="*/ 378 w 516"/>
                <a:gd name="T36" fmla="*/ 389 w 516"/>
                <a:gd name="T37" fmla="*/ 400 w 516"/>
                <a:gd name="T38" fmla="*/ 410 w 516"/>
                <a:gd name="T39" fmla="*/ 420 w 516"/>
                <a:gd name="T40" fmla="*/ 431 w 516"/>
                <a:gd name="T41" fmla="*/ 441 w 516"/>
                <a:gd name="T42" fmla="*/ 452 w 516"/>
                <a:gd name="T43" fmla="*/ 463 w 516"/>
                <a:gd name="T44" fmla="*/ 473 w 516"/>
                <a:gd name="T45" fmla="*/ 484 w 516"/>
                <a:gd name="T46" fmla="*/ 495 w 516"/>
                <a:gd name="T47" fmla="*/ 506 w 516"/>
                <a:gd name="T48" fmla="*/ 516 w 5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</a:cxnLst>
              <a:rect l="0" t="0" r="r" b="b"/>
              <a:pathLst>
                <a:path w="516">
                  <a:moveTo>
                    <a:pt x="0" y="0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3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3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79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8" y="0"/>
                  </a:lnTo>
                  <a:lnTo>
                    <a:pt x="190" y="0"/>
                  </a:lnTo>
                  <a:lnTo>
                    <a:pt x="193" y="0"/>
                  </a:lnTo>
                  <a:lnTo>
                    <a:pt x="196" y="0"/>
                  </a:lnTo>
                  <a:lnTo>
                    <a:pt x="198" y="0"/>
                  </a:lnTo>
                  <a:lnTo>
                    <a:pt x="201" y="0"/>
                  </a:lnTo>
                  <a:lnTo>
                    <a:pt x="203" y="0"/>
                  </a:lnTo>
                  <a:lnTo>
                    <a:pt x="206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20" y="0"/>
                  </a:lnTo>
                  <a:lnTo>
                    <a:pt x="222" y="0"/>
                  </a:lnTo>
                  <a:lnTo>
                    <a:pt x="225" y="0"/>
                  </a:lnTo>
                  <a:lnTo>
                    <a:pt x="227" y="0"/>
                  </a:lnTo>
                  <a:lnTo>
                    <a:pt x="229" y="0"/>
                  </a:lnTo>
                  <a:lnTo>
                    <a:pt x="233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0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1" y="0"/>
                  </a:lnTo>
                  <a:lnTo>
                    <a:pt x="253" y="0"/>
                  </a:lnTo>
                  <a:lnTo>
                    <a:pt x="257" y="0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0" y="0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277" y="0"/>
                  </a:lnTo>
                  <a:lnTo>
                    <a:pt x="281" y="0"/>
                  </a:lnTo>
                  <a:lnTo>
                    <a:pt x="283" y="0"/>
                  </a:lnTo>
                  <a:lnTo>
                    <a:pt x="285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4" y="0"/>
                  </a:lnTo>
                  <a:lnTo>
                    <a:pt x="296" y="0"/>
                  </a:lnTo>
                  <a:lnTo>
                    <a:pt x="298" y="0"/>
                  </a:lnTo>
                  <a:lnTo>
                    <a:pt x="301" y="0"/>
                  </a:lnTo>
                  <a:lnTo>
                    <a:pt x="304" y="0"/>
                  </a:lnTo>
                  <a:lnTo>
                    <a:pt x="307" y="0"/>
                  </a:lnTo>
                  <a:lnTo>
                    <a:pt x="309" y="0"/>
                  </a:lnTo>
                  <a:lnTo>
                    <a:pt x="312" y="0"/>
                  </a:lnTo>
                  <a:lnTo>
                    <a:pt x="315" y="0"/>
                  </a:lnTo>
                  <a:lnTo>
                    <a:pt x="318" y="0"/>
                  </a:lnTo>
                  <a:lnTo>
                    <a:pt x="320" y="0"/>
                  </a:lnTo>
                  <a:lnTo>
                    <a:pt x="322" y="0"/>
                  </a:lnTo>
                  <a:lnTo>
                    <a:pt x="325" y="0"/>
                  </a:lnTo>
                  <a:lnTo>
                    <a:pt x="328" y="0"/>
                  </a:lnTo>
                  <a:lnTo>
                    <a:pt x="331" y="0"/>
                  </a:lnTo>
                  <a:lnTo>
                    <a:pt x="333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1" y="0"/>
                  </a:lnTo>
                  <a:lnTo>
                    <a:pt x="344" y="0"/>
                  </a:lnTo>
                  <a:lnTo>
                    <a:pt x="346" y="0"/>
                  </a:lnTo>
                  <a:lnTo>
                    <a:pt x="348" y="0"/>
                  </a:lnTo>
                  <a:lnTo>
                    <a:pt x="352" y="0"/>
                  </a:lnTo>
                  <a:lnTo>
                    <a:pt x="354" y="0"/>
                  </a:lnTo>
                  <a:lnTo>
                    <a:pt x="357" y="0"/>
                  </a:lnTo>
                  <a:lnTo>
                    <a:pt x="359" y="0"/>
                  </a:lnTo>
                  <a:lnTo>
                    <a:pt x="363" y="0"/>
                  </a:lnTo>
                  <a:lnTo>
                    <a:pt x="365" y="0"/>
                  </a:lnTo>
                  <a:lnTo>
                    <a:pt x="367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78" y="0"/>
                  </a:lnTo>
                  <a:lnTo>
                    <a:pt x="381" y="0"/>
                  </a:lnTo>
                  <a:lnTo>
                    <a:pt x="383" y="0"/>
                  </a:lnTo>
                  <a:lnTo>
                    <a:pt x="387" y="0"/>
                  </a:lnTo>
                  <a:lnTo>
                    <a:pt x="389" y="0"/>
                  </a:lnTo>
                  <a:lnTo>
                    <a:pt x="391" y="0"/>
                  </a:lnTo>
                  <a:lnTo>
                    <a:pt x="394" y="0"/>
                  </a:lnTo>
                  <a:lnTo>
                    <a:pt x="396" y="0"/>
                  </a:lnTo>
                  <a:lnTo>
                    <a:pt x="400" y="0"/>
                  </a:lnTo>
                  <a:lnTo>
                    <a:pt x="402" y="0"/>
                  </a:lnTo>
                  <a:lnTo>
                    <a:pt x="404" y="0"/>
                  </a:lnTo>
                  <a:lnTo>
                    <a:pt x="407" y="0"/>
                  </a:lnTo>
                  <a:lnTo>
                    <a:pt x="410" y="0"/>
                  </a:lnTo>
                  <a:lnTo>
                    <a:pt x="413" y="0"/>
                  </a:lnTo>
                  <a:lnTo>
                    <a:pt x="415" y="0"/>
                  </a:lnTo>
                  <a:lnTo>
                    <a:pt x="417" y="0"/>
                  </a:lnTo>
                  <a:lnTo>
                    <a:pt x="420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428" y="0"/>
                  </a:lnTo>
                  <a:lnTo>
                    <a:pt x="431" y="0"/>
                  </a:lnTo>
                  <a:lnTo>
                    <a:pt x="434" y="0"/>
                  </a:lnTo>
                  <a:lnTo>
                    <a:pt x="437" y="0"/>
                  </a:lnTo>
                  <a:lnTo>
                    <a:pt x="439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47" y="0"/>
                  </a:lnTo>
                  <a:lnTo>
                    <a:pt x="450" y="0"/>
                  </a:lnTo>
                  <a:lnTo>
                    <a:pt x="452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460" y="0"/>
                  </a:lnTo>
                  <a:lnTo>
                    <a:pt x="463" y="0"/>
                  </a:lnTo>
                  <a:lnTo>
                    <a:pt x="465" y="0"/>
                  </a:lnTo>
                  <a:lnTo>
                    <a:pt x="469" y="0"/>
                  </a:lnTo>
                  <a:lnTo>
                    <a:pt x="471" y="0"/>
                  </a:lnTo>
                  <a:lnTo>
                    <a:pt x="473" y="0"/>
                  </a:lnTo>
                  <a:lnTo>
                    <a:pt x="476" y="0"/>
                  </a:lnTo>
                  <a:lnTo>
                    <a:pt x="478" y="0"/>
                  </a:lnTo>
                  <a:lnTo>
                    <a:pt x="482" y="0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89" y="0"/>
                  </a:lnTo>
                  <a:lnTo>
                    <a:pt x="492" y="0"/>
                  </a:lnTo>
                  <a:lnTo>
                    <a:pt x="495" y="0"/>
                  </a:lnTo>
                  <a:lnTo>
                    <a:pt x="497" y="0"/>
                  </a:lnTo>
                  <a:lnTo>
                    <a:pt x="500" y="0"/>
                  </a:lnTo>
                  <a:lnTo>
                    <a:pt x="502" y="0"/>
                  </a:lnTo>
                  <a:lnTo>
                    <a:pt x="506" y="0"/>
                  </a:lnTo>
                  <a:lnTo>
                    <a:pt x="508" y="0"/>
                  </a:lnTo>
                  <a:lnTo>
                    <a:pt x="510" y="0"/>
                  </a:lnTo>
                  <a:lnTo>
                    <a:pt x="513" y="0"/>
                  </a:lnTo>
                  <a:lnTo>
                    <a:pt x="516" y="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36"/>
            <p:cNvSpPr>
              <a:spLocks/>
            </p:cNvSpPr>
            <p:nvPr/>
          </p:nvSpPr>
          <p:spPr bwMode="auto">
            <a:xfrm>
              <a:off x="8384670" y="5845175"/>
              <a:ext cx="323553" cy="0"/>
            </a:xfrm>
            <a:custGeom>
              <a:avLst/>
              <a:gdLst>
                <a:gd name="T0" fmla="*/ 3 w 303"/>
                <a:gd name="T1" fmla="*/ 7 w 303"/>
                <a:gd name="T2" fmla="*/ 13 w 303"/>
                <a:gd name="T3" fmla="*/ 18 w 303"/>
                <a:gd name="T4" fmla="*/ 24 w 303"/>
                <a:gd name="T5" fmla="*/ 29 w 303"/>
                <a:gd name="T6" fmla="*/ 34 w 303"/>
                <a:gd name="T7" fmla="*/ 40 w 303"/>
                <a:gd name="T8" fmla="*/ 44 w 303"/>
                <a:gd name="T9" fmla="*/ 50 w 303"/>
                <a:gd name="T10" fmla="*/ 55 w 303"/>
                <a:gd name="T11" fmla="*/ 61 w 303"/>
                <a:gd name="T12" fmla="*/ 66 w 303"/>
                <a:gd name="T13" fmla="*/ 72 w 303"/>
                <a:gd name="T14" fmla="*/ 76 w 303"/>
                <a:gd name="T15" fmla="*/ 81 w 303"/>
                <a:gd name="T16" fmla="*/ 87 w 303"/>
                <a:gd name="T17" fmla="*/ 92 w 303"/>
                <a:gd name="T18" fmla="*/ 98 w 303"/>
                <a:gd name="T19" fmla="*/ 103 w 303"/>
                <a:gd name="T20" fmla="*/ 109 w 303"/>
                <a:gd name="T21" fmla="*/ 113 w 303"/>
                <a:gd name="T22" fmla="*/ 119 w 303"/>
                <a:gd name="T23" fmla="*/ 124 w 303"/>
                <a:gd name="T24" fmla="*/ 129 w 303"/>
                <a:gd name="T25" fmla="*/ 135 w 303"/>
                <a:gd name="T26" fmla="*/ 140 w 303"/>
                <a:gd name="T27" fmla="*/ 145 w 303"/>
                <a:gd name="T28" fmla="*/ 150 w 303"/>
                <a:gd name="T29" fmla="*/ 156 w 303"/>
                <a:gd name="T30" fmla="*/ 161 w 303"/>
                <a:gd name="T31" fmla="*/ 167 w 303"/>
                <a:gd name="T32" fmla="*/ 172 w 303"/>
                <a:gd name="T33" fmla="*/ 176 w 303"/>
                <a:gd name="T34" fmla="*/ 182 w 303"/>
                <a:gd name="T35" fmla="*/ 187 w 303"/>
                <a:gd name="T36" fmla="*/ 193 w 303"/>
                <a:gd name="T37" fmla="*/ 198 w 303"/>
                <a:gd name="T38" fmla="*/ 204 w 303"/>
                <a:gd name="T39" fmla="*/ 209 w 303"/>
                <a:gd name="T40" fmla="*/ 215 w 303"/>
                <a:gd name="T41" fmla="*/ 219 w 303"/>
                <a:gd name="T42" fmla="*/ 224 w 303"/>
                <a:gd name="T43" fmla="*/ 230 w 303"/>
                <a:gd name="T44" fmla="*/ 235 w 303"/>
                <a:gd name="T45" fmla="*/ 241 w 303"/>
                <a:gd name="T46" fmla="*/ 245 w 303"/>
                <a:gd name="T47" fmla="*/ 251 w 303"/>
                <a:gd name="T48" fmla="*/ 256 w 303"/>
                <a:gd name="T49" fmla="*/ 262 w 303"/>
                <a:gd name="T50" fmla="*/ 267 w 303"/>
                <a:gd name="T51" fmla="*/ 272 w 303"/>
                <a:gd name="T52" fmla="*/ 278 w 303"/>
                <a:gd name="T53" fmla="*/ 282 w 303"/>
                <a:gd name="T54" fmla="*/ 288 w 303"/>
                <a:gd name="T55" fmla="*/ 293 w 303"/>
                <a:gd name="T56" fmla="*/ 299 w 303"/>
                <a:gd name="T57" fmla="*/ 303 w 30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</a:cxnLst>
              <a:rect l="0" t="0" r="r" b="b"/>
              <a:pathLst>
                <a:path w="303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7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45" y="0"/>
                  </a:lnTo>
                  <a:lnTo>
                    <a:pt x="148" y="0"/>
                  </a:lnTo>
                  <a:lnTo>
                    <a:pt x="150" y="0"/>
                  </a:lnTo>
                  <a:lnTo>
                    <a:pt x="153" y="0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61" y="0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7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6" y="0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7" y="0"/>
                  </a:lnTo>
                  <a:lnTo>
                    <a:pt x="219" y="0"/>
                  </a:lnTo>
                  <a:lnTo>
                    <a:pt x="222" y="0"/>
                  </a:lnTo>
                  <a:lnTo>
                    <a:pt x="224" y="0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5" y="0"/>
                  </a:lnTo>
                  <a:lnTo>
                    <a:pt x="238" y="0"/>
                  </a:lnTo>
                  <a:lnTo>
                    <a:pt x="241" y="0"/>
                  </a:lnTo>
                  <a:lnTo>
                    <a:pt x="243" y="0"/>
                  </a:lnTo>
                  <a:lnTo>
                    <a:pt x="245" y="0"/>
                  </a:lnTo>
                  <a:lnTo>
                    <a:pt x="248" y="0"/>
                  </a:lnTo>
                  <a:lnTo>
                    <a:pt x="251" y="0"/>
                  </a:lnTo>
                  <a:lnTo>
                    <a:pt x="254" y="0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2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69" y="0"/>
                  </a:lnTo>
                  <a:lnTo>
                    <a:pt x="272" y="0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5" y="0"/>
                  </a:lnTo>
                  <a:lnTo>
                    <a:pt x="299" y="0"/>
                  </a:lnTo>
                  <a:lnTo>
                    <a:pt x="301" y="0"/>
                  </a:lnTo>
                  <a:lnTo>
                    <a:pt x="303" y="0"/>
                  </a:lnTo>
                </a:path>
              </a:pathLst>
            </a:custGeom>
            <a:noFill/>
            <a:ln w="10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38418" name="テキスト ボックス 1038417"/>
          <p:cNvSpPr txBox="1"/>
          <p:nvPr/>
        </p:nvSpPr>
        <p:spPr>
          <a:xfrm>
            <a:off x="1319924" y="3675063"/>
            <a:ext cx="223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solidFill>
                  <a:srgbClr val="3333FF"/>
                </a:solidFill>
              </a:rPr>
              <a:t>Matched !</a:t>
            </a:r>
            <a:endParaRPr lang="ja-JP" altLang="en-US" sz="3600" b="1" dirty="0">
              <a:solidFill>
                <a:srgbClr val="3333FF"/>
              </a:solidFill>
            </a:endParaRPr>
          </a:p>
        </p:txBody>
      </p:sp>
      <p:sp>
        <p:nvSpPr>
          <p:cNvPr id="224" name="テキスト ボックス 223"/>
          <p:cNvSpPr txBox="1"/>
          <p:nvPr/>
        </p:nvSpPr>
        <p:spPr>
          <a:xfrm>
            <a:off x="3189495" y="1131544"/>
            <a:ext cx="261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Signal + Noise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5" name="テキスト ボックス 224"/>
          <p:cNvSpPr txBox="1"/>
          <p:nvPr/>
        </p:nvSpPr>
        <p:spPr>
          <a:xfrm>
            <a:off x="3365500" y="2410123"/>
            <a:ext cx="170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</a:rPr>
              <a:t>Lower mass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226" name="テキスト ボックス 225"/>
          <p:cNvSpPr txBox="1"/>
          <p:nvPr/>
        </p:nvSpPr>
        <p:spPr>
          <a:xfrm>
            <a:off x="3426157" y="5162847"/>
            <a:ext cx="220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prstClr val="black"/>
                </a:solidFill>
              </a:rPr>
              <a:t>Higher mass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Eudora\Embedded\Lisa Pathfinder Gruppe1 klei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itolo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dirty="0" smtClean="0">
                <a:solidFill>
                  <a:srgbClr val="FF0000"/>
                </a:solidFill>
                <a:latin typeface="Calibri" charset="0"/>
              </a:rPr>
              <a:t>Ready and Waiting!</a:t>
            </a:r>
            <a:endParaRPr lang="en-US" sz="60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6083" name="Segnaposto numero diapositiva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7536112-5D0A-9D49-A953-11E0E6974B2D}" type="slidenum">
              <a:rPr lang="en-US" sz="800">
                <a:solidFill>
                  <a:srgbClr val="000000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6084" name="Textplatzhalter 1"/>
          <p:cNvSpPr>
            <a:spLocks noGrp="1"/>
          </p:cNvSpPr>
          <p:nvPr>
            <p:ph type="body" idx="4294967295"/>
          </p:nvPr>
        </p:nvSpPr>
        <p:spPr>
          <a:xfrm>
            <a:off x="35496" y="6093296"/>
            <a:ext cx="9036496" cy="620712"/>
          </a:xfrm>
        </p:spPr>
        <p:txBody>
          <a:bodyPr>
            <a:noAutofit/>
          </a:bodyPr>
          <a:lstStyle/>
          <a:p>
            <a:pPr algn="ctr" eaLnBrk="1" hangingPunct="1"/>
            <a:r>
              <a:rPr lang="de-DE" sz="3600" dirty="0" smtClean="0">
                <a:solidFill>
                  <a:srgbClr val="FF0000"/>
                </a:solidFill>
                <a:latin typeface="Calibri" charset="0"/>
              </a:rPr>
              <a:t>Launch </a:t>
            </a:r>
            <a:r>
              <a:rPr lang="de-DE" sz="3600" dirty="0" err="1" smtClean="0">
                <a:solidFill>
                  <a:srgbClr val="FF0000"/>
                </a:solidFill>
                <a:latin typeface="Calibri" charset="0"/>
              </a:rPr>
              <a:t>window</a:t>
            </a:r>
            <a:r>
              <a:rPr lang="de-DE" sz="3600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  <a:latin typeface="Calibri" charset="0"/>
              </a:rPr>
              <a:t>opens</a:t>
            </a:r>
            <a:r>
              <a:rPr lang="de-DE" sz="3600" dirty="0" smtClean="0">
                <a:solidFill>
                  <a:srgbClr val="FF0000"/>
                </a:solidFill>
                <a:latin typeface="Calibri" charset="0"/>
              </a:rPr>
              <a:t> November 15th, 2015!</a:t>
            </a:r>
            <a:endParaRPr lang="de-DE" sz="3600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2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Roadmap for LISA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Launch LISA Pathfinder in 2015</a:t>
            </a:r>
            <a:endParaRPr lang="de-DE" dirty="0"/>
          </a:p>
          <a:p>
            <a:r>
              <a:rPr lang="de-DE" dirty="0" err="1"/>
              <a:t>Coordination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international </a:t>
            </a:r>
            <a:r>
              <a:rPr lang="de-DE" dirty="0" err="1"/>
              <a:t>partners</a:t>
            </a:r>
            <a:endParaRPr lang="de-DE" dirty="0"/>
          </a:p>
          <a:p>
            <a:pPr lvl="1"/>
            <a:r>
              <a:rPr lang="de-DE" dirty="0" smtClean="0"/>
              <a:t>Technology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until</a:t>
            </a:r>
            <a:r>
              <a:rPr lang="de-DE" dirty="0" smtClean="0"/>
              <a:t> 2019</a:t>
            </a:r>
          </a:p>
          <a:p>
            <a:r>
              <a:rPr lang="de-DE" dirty="0" smtClean="0"/>
              <a:t>Mission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selection</a:t>
            </a:r>
            <a:r>
              <a:rPr lang="de-DE" dirty="0" smtClean="0"/>
              <a:t> 2020</a:t>
            </a:r>
          </a:p>
          <a:p>
            <a:pPr lvl="1"/>
            <a:r>
              <a:rPr lang="de-DE" dirty="0" smtClean="0"/>
              <a:t>Payload EQM 2020 – 2024</a:t>
            </a:r>
          </a:p>
          <a:p>
            <a:pPr lvl="1"/>
            <a:r>
              <a:rPr lang="de-DE" dirty="0" smtClean="0"/>
              <a:t>Start </a:t>
            </a:r>
            <a:r>
              <a:rPr lang="de-DE" dirty="0" err="1" smtClean="0"/>
              <a:t>industrial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r>
              <a:rPr lang="de-DE" dirty="0" smtClean="0"/>
              <a:t> 2025</a:t>
            </a:r>
          </a:p>
          <a:p>
            <a:r>
              <a:rPr lang="de-DE" dirty="0" smtClean="0"/>
              <a:t>Launch 2034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1AD41-78EA-4B6D-BC47-3C061C22D14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3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955" y="26491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6000" dirty="0" smtClean="0"/>
              <a:t>DECIGO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0542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</a:rPr>
              <a:t>What is DECIGO?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41313" y="1377595"/>
            <a:ext cx="837723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lang="en-US" altLang="ja-JP" sz="2000" b="1" i="1" dirty="0" err="1">
                <a:solidFill>
                  <a:srgbClr val="FF0000"/>
                </a:solidFill>
                <a:latin typeface="Arial" charset="0"/>
              </a:rPr>
              <a:t>Deci</a:t>
            </a:r>
            <a:r>
              <a:rPr lang="en-US" altLang="ja-JP" sz="2000" b="1" i="1" dirty="0">
                <a:solidFill>
                  <a:srgbClr val="000000"/>
                </a:solidFill>
                <a:latin typeface="Arial" charset="0"/>
              </a:rPr>
              <a:t>-hertz Interferometer </a:t>
            </a:r>
            <a:r>
              <a:rPr lang="en-US" altLang="ja-JP" sz="2000" b="1" i="1" dirty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altLang="ja-JP" sz="2000" b="1" i="1" dirty="0">
                <a:solidFill>
                  <a:srgbClr val="000000"/>
                </a:solidFill>
                <a:latin typeface="Arial" charset="0"/>
              </a:rPr>
              <a:t>ravitational Wave </a:t>
            </a:r>
            <a:r>
              <a:rPr lang="en-US" altLang="ja-JP" sz="2000" b="1" i="1" dirty="0" smtClean="0">
                <a:solidFill>
                  <a:srgbClr val="FF0000"/>
                </a:solidFill>
                <a:latin typeface="Arial" charset="0"/>
              </a:rPr>
              <a:t>O</a:t>
            </a:r>
            <a:r>
              <a:rPr lang="en-US" altLang="ja-JP" sz="2000" b="1" i="1" dirty="0" smtClean="0">
                <a:solidFill>
                  <a:srgbClr val="000000"/>
                </a:solidFill>
                <a:latin typeface="Arial" charset="0"/>
              </a:rPr>
              <a:t>bservatory</a:t>
            </a:r>
            <a:endParaRPr lang="en-US" altLang="ja-JP" sz="2000" b="1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 Bridges the gap between LISA and 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</a:rPr>
              <a:t>ground-based detectors</a:t>
            </a:r>
            <a:endParaRPr lang="en-US" altLang="ja-JP" sz="2000" b="1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Char char="l"/>
            </a:pPr>
            <a:r>
              <a:rPr lang="en-US" altLang="ja-JP" sz="2000" b="1" dirty="0">
                <a:solidFill>
                  <a:srgbClr val="FF0000"/>
                </a:solidFill>
                <a:latin typeface="Arial" charset="0"/>
              </a:rPr>
              <a:t> Low confusion noise -&gt; Extremely high sensitivity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412875" y="2830513"/>
            <a:ext cx="5481638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314575" y="2830513"/>
            <a:ext cx="4719638" cy="305276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32038" y="3081338"/>
            <a:ext cx="112712" cy="2360612"/>
            <a:chOff x="1596" y="1470"/>
            <a:chExt cx="102" cy="1632"/>
          </a:xfrm>
        </p:grpSpPr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1596" y="147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>
              <a:off x="1602" y="180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1596" y="212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>
              <a:off x="1602" y="24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>
              <a:off x="1596" y="3102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>
              <a:off x="1602" y="278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808288" y="5765800"/>
            <a:ext cx="3773487" cy="127000"/>
            <a:chOff x="1926" y="3306"/>
            <a:chExt cx="2610" cy="108"/>
          </a:xfrm>
        </p:grpSpPr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 rot="-5400000">
              <a:off x="3504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1" name="Line 15"/>
            <p:cNvSpPr>
              <a:spLocks noChangeShapeType="1"/>
            </p:cNvSpPr>
            <p:nvPr/>
          </p:nvSpPr>
          <p:spPr bwMode="auto">
            <a:xfrm rot="-5400000">
              <a:off x="3180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 rot="-5400000">
              <a:off x="2850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3" name="Line 17"/>
            <p:cNvSpPr>
              <a:spLocks noChangeShapeType="1"/>
            </p:cNvSpPr>
            <p:nvPr/>
          </p:nvSpPr>
          <p:spPr bwMode="auto">
            <a:xfrm rot="-5400000">
              <a:off x="2526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4" name="Line 18"/>
            <p:cNvSpPr>
              <a:spLocks noChangeShapeType="1"/>
            </p:cNvSpPr>
            <p:nvPr/>
          </p:nvSpPr>
          <p:spPr bwMode="auto">
            <a:xfrm rot="-5400000">
              <a:off x="2202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5" name="Line 19"/>
            <p:cNvSpPr>
              <a:spLocks noChangeShapeType="1"/>
            </p:cNvSpPr>
            <p:nvPr/>
          </p:nvSpPr>
          <p:spPr bwMode="auto">
            <a:xfrm rot="-5400000">
              <a:off x="1878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6" name="Line 20"/>
            <p:cNvSpPr>
              <a:spLocks noChangeShapeType="1"/>
            </p:cNvSpPr>
            <p:nvPr/>
          </p:nvSpPr>
          <p:spPr bwMode="auto">
            <a:xfrm rot="-5400000">
              <a:off x="4488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 rot="-5400000">
              <a:off x="4152" y="336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 rot="-5400000">
              <a:off x="3834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625725" y="2935288"/>
            <a:ext cx="2428875" cy="1257300"/>
            <a:chOff x="1800" y="1368"/>
            <a:chExt cx="1680" cy="870"/>
          </a:xfrm>
        </p:grpSpPr>
        <p:sp>
          <p:nvSpPr>
            <p:cNvPr id="50200" name="Line 24"/>
            <p:cNvSpPr>
              <a:spLocks noChangeShapeType="1"/>
            </p:cNvSpPr>
            <p:nvPr/>
          </p:nvSpPr>
          <p:spPr bwMode="auto">
            <a:xfrm>
              <a:off x="1800" y="1380"/>
              <a:ext cx="450" cy="858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>
              <a:off x="2241" y="2232"/>
              <a:ext cx="384" cy="0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02" name="Line 26"/>
            <p:cNvSpPr>
              <a:spLocks noChangeShapeType="1"/>
            </p:cNvSpPr>
            <p:nvPr/>
          </p:nvSpPr>
          <p:spPr bwMode="auto">
            <a:xfrm flipV="1">
              <a:off x="2616" y="1368"/>
              <a:ext cx="864" cy="864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760913" y="2943225"/>
            <a:ext cx="1955800" cy="2619375"/>
            <a:chOff x="3276" y="1374"/>
            <a:chExt cx="1353" cy="1812"/>
          </a:xfrm>
        </p:grpSpPr>
        <p:sp>
          <p:nvSpPr>
            <p:cNvPr id="50204" name="Line 28"/>
            <p:cNvSpPr>
              <a:spLocks noChangeShapeType="1"/>
            </p:cNvSpPr>
            <p:nvPr/>
          </p:nvSpPr>
          <p:spPr bwMode="auto">
            <a:xfrm>
              <a:off x="3276" y="1374"/>
              <a:ext cx="90" cy="1044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05" name="Line 29"/>
            <p:cNvSpPr>
              <a:spLocks noChangeShapeType="1"/>
            </p:cNvSpPr>
            <p:nvPr/>
          </p:nvSpPr>
          <p:spPr bwMode="auto">
            <a:xfrm>
              <a:off x="3363" y="2412"/>
              <a:ext cx="360" cy="73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>
              <a:off x="3714" y="3144"/>
              <a:ext cx="264" cy="4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07" name="Line 31"/>
            <p:cNvSpPr>
              <a:spLocks noChangeShapeType="1"/>
            </p:cNvSpPr>
            <p:nvPr/>
          </p:nvSpPr>
          <p:spPr bwMode="auto">
            <a:xfrm flipV="1">
              <a:off x="3969" y="2526"/>
              <a:ext cx="660" cy="66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643063" y="2917825"/>
            <a:ext cx="814387" cy="3203575"/>
            <a:chOff x="1040" y="1404"/>
            <a:chExt cx="440" cy="2216"/>
          </a:xfrm>
        </p:grpSpPr>
        <p:sp>
          <p:nvSpPr>
            <p:cNvPr id="50209" name="Text Box 33"/>
            <p:cNvSpPr txBox="1">
              <a:spLocks noChangeArrowheads="1"/>
            </p:cNvSpPr>
            <p:nvPr/>
          </p:nvSpPr>
          <p:spPr bwMode="auto">
            <a:xfrm>
              <a:off x="1040" y="1404"/>
              <a:ext cx="4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b="1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altLang="ja-JP" sz="2000" b="1" baseline="30000">
                  <a:solidFill>
                    <a:srgbClr val="000000"/>
                  </a:solidFill>
                  <a:latin typeface="Arial" charset="0"/>
                </a:rPr>
                <a:t>-18</a:t>
              </a:r>
            </a:p>
          </p:txBody>
        </p:sp>
        <p:sp>
          <p:nvSpPr>
            <p:cNvPr id="50210" name="Text Box 34"/>
            <p:cNvSpPr txBox="1">
              <a:spLocks noChangeArrowheads="1"/>
            </p:cNvSpPr>
            <p:nvPr/>
          </p:nvSpPr>
          <p:spPr bwMode="auto">
            <a:xfrm>
              <a:off x="1044" y="3345"/>
              <a:ext cx="4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b="1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altLang="ja-JP" sz="2000" b="1" baseline="30000">
                  <a:solidFill>
                    <a:srgbClr val="000000"/>
                  </a:solidFill>
                  <a:latin typeface="Arial" charset="0"/>
                </a:rPr>
                <a:t>-24</a:t>
              </a:r>
            </a:p>
          </p:txBody>
        </p:sp>
        <p:sp>
          <p:nvSpPr>
            <p:cNvPr id="50211" name="Text Box 35"/>
            <p:cNvSpPr txBox="1">
              <a:spLocks noChangeArrowheads="1"/>
            </p:cNvSpPr>
            <p:nvPr/>
          </p:nvSpPr>
          <p:spPr bwMode="auto">
            <a:xfrm>
              <a:off x="1048" y="2724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b="1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altLang="ja-JP" sz="2000" b="1" baseline="30000">
                  <a:solidFill>
                    <a:srgbClr val="000000"/>
                  </a:solidFill>
                  <a:latin typeface="Arial" charset="0"/>
                </a:rPr>
                <a:t>-22</a:t>
              </a:r>
            </a:p>
          </p:txBody>
        </p:sp>
        <p:sp>
          <p:nvSpPr>
            <p:cNvPr id="50212" name="Text Box 36"/>
            <p:cNvSpPr txBox="1">
              <a:spLocks noChangeArrowheads="1"/>
            </p:cNvSpPr>
            <p:nvPr/>
          </p:nvSpPr>
          <p:spPr bwMode="auto">
            <a:xfrm>
              <a:off x="1044" y="2060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b="1">
                  <a:solidFill>
                    <a:srgbClr val="000000"/>
                  </a:solidFill>
                  <a:latin typeface="Arial" charset="0"/>
                </a:rPr>
                <a:t>10</a:t>
              </a:r>
              <a:r>
                <a:rPr lang="en-US" altLang="ja-JP" sz="2000" b="1" baseline="30000">
                  <a:solidFill>
                    <a:srgbClr val="000000"/>
                  </a:solidFill>
                  <a:latin typeface="Arial" charset="0"/>
                </a:rPr>
                <a:t>-20</a:t>
              </a:r>
            </a:p>
          </p:txBody>
        </p:sp>
      </p:grp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2597150" y="5872163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-4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6373813" y="5883275"/>
            <a:ext cx="71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5424488" y="5878513"/>
            <a:ext cx="587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4470400" y="5883275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3533775" y="5889625"/>
            <a:ext cx="750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3587750" y="6219825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</a:rPr>
              <a:t>Frequency [Hz]</a:t>
            </a: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 rot="-5400000">
            <a:off x="286544" y="4007644"/>
            <a:ext cx="2398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  <a:latin typeface="Arial" charset="0"/>
              </a:rPr>
              <a:t>Strain [Hz</a:t>
            </a:r>
            <a:r>
              <a:rPr lang="en-US" altLang="ja-JP" sz="2400" b="1" baseline="30000">
                <a:solidFill>
                  <a:srgbClr val="000000"/>
                </a:solidFill>
                <a:latin typeface="Arial" charset="0"/>
              </a:rPr>
              <a:t>-1/2</a:t>
            </a:r>
            <a:r>
              <a:rPr lang="en-US" altLang="ja-JP" sz="2400" b="1">
                <a:solidFill>
                  <a:srgbClr val="000000"/>
                </a:solidFill>
                <a:latin typeface="Arial" charset="0"/>
              </a:rPr>
              <a:t>]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2263775" y="3589338"/>
            <a:ext cx="90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FFFF"/>
                </a:solidFill>
                <a:latin typeface="Arial" charset="0"/>
              </a:rPr>
              <a:t>LISA</a:t>
            </a:r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3675063" y="4506913"/>
            <a:ext cx="152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FF0000"/>
                </a:solidFill>
                <a:latin typeface="Arial" charset="0"/>
              </a:rPr>
              <a:t>DECIGO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5946918" y="3742851"/>
            <a:ext cx="2528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00FF00"/>
                </a:solidFill>
                <a:latin typeface="Arial" charset="0"/>
              </a:rPr>
              <a:t>Ground-based detectors</a:t>
            </a:r>
            <a:endParaRPr lang="en-US" altLang="ja-JP" sz="2400" b="1" dirty="0">
              <a:solidFill>
                <a:srgbClr val="00FF00"/>
              </a:solidFill>
              <a:latin typeface="Arial" charset="0"/>
            </a:endParaRPr>
          </a:p>
        </p:txBody>
      </p:sp>
      <p:pic>
        <p:nvPicPr>
          <p:cNvPr id="50223" name="Picture 47" descr="MCj02349160000[1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4141788"/>
            <a:ext cx="1465262" cy="331787"/>
          </a:xfrm>
          <a:prstGeom prst="rect">
            <a:avLst/>
          </a:prstGeom>
          <a:noFill/>
        </p:spPr>
      </p:pic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2987675" y="3505200"/>
            <a:ext cx="1227138" cy="2568575"/>
            <a:chOff x="1789" y="2037"/>
            <a:chExt cx="773" cy="1618"/>
          </a:xfrm>
        </p:grpSpPr>
        <p:sp>
          <p:nvSpPr>
            <p:cNvPr id="50225" name="Line 49"/>
            <p:cNvSpPr>
              <a:spLocks noChangeShapeType="1"/>
            </p:cNvSpPr>
            <p:nvPr/>
          </p:nvSpPr>
          <p:spPr bwMode="auto">
            <a:xfrm>
              <a:off x="1789" y="2037"/>
              <a:ext cx="761" cy="1434"/>
            </a:xfrm>
            <a:prstGeom prst="line">
              <a:avLst/>
            </a:prstGeom>
            <a:noFill/>
            <a:ln w="76200">
              <a:solidFill>
                <a:srgbClr val="CC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26" name="Line 50"/>
            <p:cNvSpPr>
              <a:spLocks noChangeShapeType="1"/>
            </p:cNvSpPr>
            <p:nvPr/>
          </p:nvSpPr>
          <p:spPr bwMode="auto">
            <a:xfrm>
              <a:off x="2548" y="3461"/>
              <a:ext cx="14" cy="194"/>
            </a:xfrm>
            <a:prstGeom prst="line">
              <a:avLst/>
            </a:prstGeom>
            <a:noFill/>
            <a:ln w="76200">
              <a:solidFill>
                <a:srgbClr val="CC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0227" name="Text Box 51"/>
          <p:cNvSpPr txBox="1">
            <a:spLocks noChangeArrowheads="1"/>
          </p:cNvSpPr>
          <p:nvPr/>
        </p:nvSpPr>
        <p:spPr bwMode="auto">
          <a:xfrm>
            <a:off x="2417763" y="4886325"/>
            <a:ext cx="133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FF"/>
                </a:solidFill>
                <a:latin typeface="Arial" charset="0"/>
              </a:rPr>
              <a:t>Confusion Noise</a:t>
            </a: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3149600" y="3168650"/>
            <a:ext cx="1644650" cy="958850"/>
            <a:chOff x="1984" y="1996"/>
            <a:chExt cx="1036" cy="604"/>
          </a:xfrm>
        </p:grpSpPr>
        <p:sp>
          <p:nvSpPr>
            <p:cNvPr id="50228" name="Line 52"/>
            <p:cNvSpPr>
              <a:spLocks noChangeShapeType="1"/>
            </p:cNvSpPr>
            <p:nvPr/>
          </p:nvSpPr>
          <p:spPr bwMode="auto">
            <a:xfrm>
              <a:off x="2256" y="2330"/>
              <a:ext cx="454" cy="27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31" name="Rectangle 55"/>
            <p:cNvSpPr>
              <a:spLocks noChangeArrowheads="1"/>
            </p:cNvSpPr>
            <p:nvPr/>
          </p:nvSpPr>
          <p:spPr bwMode="auto">
            <a:xfrm rot="1810283">
              <a:off x="1984" y="1996"/>
              <a:ext cx="10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FF9900"/>
                  </a:solidFill>
                  <a:latin typeface="Arial" charset="0"/>
                </a:rPr>
                <a:t>moved above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FF9900"/>
                  </a:solidFill>
                  <a:latin typeface="Arial" charset="0"/>
                </a:rPr>
                <a:t>LISA band</a:t>
              </a: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4594226" y="3763963"/>
            <a:ext cx="1800225" cy="723900"/>
            <a:chOff x="2894" y="2371"/>
            <a:chExt cx="1134" cy="456"/>
          </a:xfrm>
        </p:grpSpPr>
        <p:sp>
          <p:nvSpPr>
            <p:cNvPr id="50229" name="Line 53"/>
            <p:cNvSpPr>
              <a:spLocks noChangeShapeType="1"/>
            </p:cNvSpPr>
            <p:nvPr/>
          </p:nvSpPr>
          <p:spPr bwMode="auto">
            <a:xfrm>
              <a:off x="2937" y="2557"/>
              <a:ext cx="454" cy="27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232" name="Rectangle 56"/>
            <p:cNvSpPr>
              <a:spLocks noChangeArrowheads="1"/>
            </p:cNvSpPr>
            <p:nvPr/>
          </p:nvSpPr>
          <p:spPr bwMode="auto">
            <a:xfrm rot="1674197">
              <a:off x="2894" y="2371"/>
              <a:ext cx="113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>
                  <a:solidFill>
                    <a:srgbClr val="0000FF"/>
                  </a:solidFill>
                  <a:latin typeface="Arial" charset="0"/>
                </a:rPr>
                <a:t>To be moved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>
                  <a:solidFill>
                    <a:srgbClr val="0000FF"/>
                  </a:solidFill>
                  <a:latin typeface="Arial" charset="0"/>
                </a:rPr>
                <a:t>into </a:t>
              </a:r>
              <a:r>
                <a:rPr lang="en-US" altLang="ja-JP" b="1" dirty="0" smtClean="0">
                  <a:solidFill>
                    <a:srgbClr val="0000FF"/>
                  </a:solidFill>
                  <a:latin typeface="Arial" charset="0"/>
                </a:rPr>
                <a:t>GBD </a:t>
              </a:r>
              <a:r>
                <a:rPr lang="en-US" altLang="ja-JP" b="1" dirty="0">
                  <a:solidFill>
                    <a:srgbClr val="0000FF"/>
                  </a:solidFill>
                  <a:latin typeface="Arial" charset="0"/>
                </a:rPr>
                <a:t>band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88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1" grpId="0"/>
      <p:bldP spid="502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</a:rPr>
              <a:t>Pre-conceptual design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49238" y="1284288"/>
            <a:ext cx="48482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u="sng" dirty="0">
                <a:solidFill>
                  <a:srgbClr val="9900CC"/>
                </a:solidFill>
                <a:latin typeface="Arial" charset="0"/>
              </a:rPr>
              <a:t>Differential FP interferometer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z="2400" b="1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Arm length: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Mirror diameter: 1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Laser wavelength</a:t>
            </a: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：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0.532 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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Finesse: 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Laser power: 10 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Mirror mass: 100 kg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S/C: drag free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3 interferometers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51200" y="1455738"/>
            <a:ext cx="5338763" cy="4864100"/>
            <a:chOff x="2048" y="917"/>
            <a:chExt cx="3363" cy="3064"/>
          </a:xfrm>
        </p:grpSpPr>
        <p:sp>
          <p:nvSpPr>
            <p:cNvPr id="52229" name="Freeform 5"/>
            <p:cNvSpPr>
              <a:spLocks/>
            </p:cNvSpPr>
            <p:nvPr/>
          </p:nvSpPr>
          <p:spPr bwMode="auto">
            <a:xfrm rot="14397729">
              <a:off x="3599" y="2511"/>
              <a:ext cx="136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0" name="Freeform 6"/>
            <p:cNvSpPr>
              <a:spLocks/>
            </p:cNvSpPr>
            <p:nvPr/>
          </p:nvSpPr>
          <p:spPr bwMode="auto">
            <a:xfrm rot="14397729" flipV="1">
              <a:off x="3682" y="2465"/>
              <a:ext cx="136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1" name="Freeform 7"/>
            <p:cNvSpPr>
              <a:spLocks/>
            </p:cNvSpPr>
            <p:nvPr/>
          </p:nvSpPr>
          <p:spPr bwMode="auto">
            <a:xfrm rot="14397729">
              <a:off x="3652" y="2372"/>
              <a:ext cx="1264" cy="12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 rot="10780961">
              <a:off x="3709" y="1361"/>
              <a:ext cx="26" cy="221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5" name="Line 11"/>
            <p:cNvSpPr>
              <a:spLocks noChangeShapeType="1"/>
            </p:cNvSpPr>
            <p:nvPr/>
          </p:nvSpPr>
          <p:spPr bwMode="auto">
            <a:xfrm rot="7209001" flipV="1">
              <a:off x="3287" y="1489"/>
              <a:ext cx="880" cy="1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 rot="7209001">
              <a:off x="3795" y="1129"/>
              <a:ext cx="221" cy="11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7" name="Freeform 13"/>
            <p:cNvSpPr>
              <a:spLocks/>
            </p:cNvSpPr>
            <p:nvPr/>
          </p:nvSpPr>
          <p:spPr bwMode="auto">
            <a:xfrm rot="7209001">
              <a:off x="3581" y="1655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 rot="7209001">
              <a:off x="3618" y="172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39" name="Line 15"/>
            <p:cNvSpPr>
              <a:spLocks noChangeShapeType="1"/>
            </p:cNvSpPr>
            <p:nvPr/>
          </p:nvSpPr>
          <p:spPr bwMode="auto">
            <a:xfrm rot="7209001">
              <a:off x="3547" y="1682"/>
              <a:ext cx="4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3246" y="1840"/>
              <a:ext cx="378" cy="314"/>
              <a:chOff x="4785" y="11039"/>
              <a:chExt cx="829" cy="688"/>
            </a:xfrm>
          </p:grpSpPr>
          <p:sp>
            <p:nvSpPr>
              <p:cNvPr id="5224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4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4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4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246" name="Freeform 22"/>
            <p:cNvSpPr>
              <a:spLocks/>
            </p:cNvSpPr>
            <p:nvPr/>
          </p:nvSpPr>
          <p:spPr bwMode="auto">
            <a:xfrm rot="9872463">
              <a:off x="3483" y="1720"/>
              <a:ext cx="137" cy="13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47" name="Freeform 23"/>
            <p:cNvSpPr>
              <a:spLocks/>
            </p:cNvSpPr>
            <p:nvPr/>
          </p:nvSpPr>
          <p:spPr bwMode="auto">
            <a:xfrm rot="7209001">
              <a:off x="3407" y="1726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48" name="Arc 24"/>
            <p:cNvSpPr>
              <a:spLocks/>
            </p:cNvSpPr>
            <p:nvPr/>
          </p:nvSpPr>
          <p:spPr bwMode="auto">
            <a:xfrm rot="14146499">
              <a:off x="3600" y="1650"/>
              <a:ext cx="182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49" name="Arc 25"/>
            <p:cNvSpPr>
              <a:spLocks/>
            </p:cNvSpPr>
            <p:nvPr/>
          </p:nvSpPr>
          <p:spPr bwMode="auto">
            <a:xfrm rot="271502" flipV="1">
              <a:off x="3421" y="1548"/>
              <a:ext cx="184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3246" y="1839"/>
              <a:ext cx="378" cy="315"/>
              <a:chOff x="4785" y="11039"/>
              <a:chExt cx="829" cy="688"/>
            </a:xfrm>
          </p:grpSpPr>
          <p:sp>
            <p:nvSpPr>
              <p:cNvPr id="5225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5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5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5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256" name="Arc 32"/>
            <p:cNvSpPr>
              <a:spLocks/>
            </p:cNvSpPr>
            <p:nvPr/>
          </p:nvSpPr>
          <p:spPr bwMode="auto">
            <a:xfrm rot="9872463" flipH="1" flipV="1">
              <a:off x="3419" y="1718"/>
              <a:ext cx="222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57" name="Arc 33"/>
            <p:cNvSpPr>
              <a:spLocks/>
            </p:cNvSpPr>
            <p:nvPr/>
          </p:nvSpPr>
          <p:spPr bwMode="auto">
            <a:xfrm rot="9872463">
              <a:off x="3465" y="1631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58" name="Arc 34"/>
            <p:cNvSpPr>
              <a:spLocks/>
            </p:cNvSpPr>
            <p:nvPr/>
          </p:nvSpPr>
          <p:spPr bwMode="auto">
            <a:xfrm rot="9872463">
              <a:off x="3581" y="1619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59" name="Arc 35"/>
            <p:cNvSpPr>
              <a:spLocks/>
            </p:cNvSpPr>
            <p:nvPr/>
          </p:nvSpPr>
          <p:spPr bwMode="auto">
            <a:xfrm rot="9872463" flipH="1" flipV="1">
              <a:off x="3539" y="169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0" name="Line 36"/>
            <p:cNvSpPr>
              <a:spLocks noChangeShapeType="1"/>
            </p:cNvSpPr>
            <p:nvPr/>
          </p:nvSpPr>
          <p:spPr bwMode="auto">
            <a:xfrm rot="9016332" flipV="1">
              <a:off x="3851" y="1445"/>
              <a:ext cx="0" cy="46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1" name="Freeform 37"/>
            <p:cNvSpPr>
              <a:spLocks/>
            </p:cNvSpPr>
            <p:nvPr/>
          </p:nvSpPr>
          <p:spPr bwMode="auto">
            <a:xfrm rot="3616332">
              <a:off x="3836" y="1655"/>
              <a:ext cx="49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2" name="Line 38"/>
            <p:cNvSpPr>
              <a:spLocks noChangeShapeType="1"/>
            </p:cNvSpPr>
            <p:nvPr/>
          </p:nvSpPr>
          <p:spPr bwMode="auto">
            <a:xfrm rot="3616332">
              <a:off x="3875" y="168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3" name="Line 39"/>
            <p:cNvSpPr>
              <a:spLocks noChangeShapeType="1"/>
            </p:cNvSpPr>
            <p:nvPr/>
          </p:nvSpPr>
          <p:spPr bwMode="auto">
            <a:xfrm rot="3616332">
              <a:off x="3805" y="1723"/>
              <a:ext cx="4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4" name="Freeform 40"/>
            <p:cNvSpPr>
              <a:spLocks/>
            </p:cNvSpPr>
            <p:nvPr/>
          </p:nvSpPr>
          <p:spPr bwMode="auto">
            <a:xfrm rot="3616332">
              <a:off x="3914" y="1769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5" name="Line 41"/>
            <p:cNvSpPr>
              <a:spLocks noChangeShapeType="1"/>
            </p:cNvSpPr>
            <p:nvPr/>
          </p:nvSpPr>
          <p:spPr bwMode="auto">
            <a:xfrm rot="3616332">
              <a:off x="3940" y="1714"/>
              <a:ext cx="0" cy="25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6" name="Line 42"/>
            <p:cNvSpPr>
              <a:spLocks noChangeShapeType="1"/>
            </p:cNvSpPr>
            <p:nvPr/>
          </p:nvSpPr>
          <p:spPr bwMode="auto">
            <a:xfrm rot="3616332">
              <a:off x="4011" y="1825"/>
              <a:ext cx="11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7" name="Line 43"/>
            <p:cNvSpPr>
              <a:spLocks noChangeShapeType="1"/>
            </p:cNvSpPr>
            <p:nvPr/>
          </p:nvSpPr>
          <p:spPr bwMode="auto">
            <a:xfrm rot="3616332">
              <a:off x="3805" y="1943"/>
              <a:ext cx="118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8" name="Arc 44"/>
            <p:cNvSpPr>
              <a:spLocks/>
            </p:cNvSpPr>
            <p:nvPr/>
          </p:nvSpPr>
          <p:spPr bwMode="auto">
            <a:xfrm rot="38744832">
              <a:off x="3888" y="1861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69" name="Freeform 45"/>
            <p:cNvSpPr>
              <a:spLocks/>
            </p:cNvSpPr>
            <p:nvPr/>
          </p:nvSpPr>
          <p:spPr bwMode="auto">
            <a:xfrm rot="6279794">
              <a:off x="3843" y="1724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70" name="Freeform 46"/>
            <p:cNvSpPr>
              <a:spLocks/>
            </p:cNvSpPr>
            <p:nvPr/>
          </p:nvSpPr>
          <p:spPr bwMode="auto">
            <a:xfrm rot="3616332">
              <a:off x="3775" y="1727"/>
              <a:ext cx="285" cy="144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71" name="Arc 47"/>
            <p:cNvSpPr>
              <a:spLocks/>
            </p:cNvSpPr>
            <p:nvPr/>
          </p:nvSpPr>
          <p:spPr bwMode="auto">
            <a:xfrm rot="10553830">
              <a:off x="3862" y="1548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72" name="Arc 48"/>
            <p:cNvSpPr>
              <a:spLocks/>
            </p:cNvSpPr>
            <p:nvPr/>
          </p:nvSpPr>
          <p:spPr bwMode="auto">
            <a:xfrm rot="18278834" flipV="1">
              <a:off x="3683" y="1653"/>
              <a:ext cx="185" cy="21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3844" y="1839"/>
              <a:ext cx="378" cy="316"/>
              <a:chOff x="4785" y="11039"/>
              <a:chExt cx="829" cy="688"/>
            </a:xfrm>
          </p:grpSpPr>
          <p:sp>
            <p:nvSpPr>
              <p:cNvPr id="52274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75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76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77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78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279" name="Arc 55"/>
            <p:cNvSpPr>
              <a:spLocks/>
            </p:cNvSpPr>
            <p:nvPr/>
          </p:nvSpPr>
          <p:spPr bwMode="auto">
            <a:xfrm rot="6279794" flipH="1" flipV="1">
              <a:off x="3826" y="1720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80" name="Arc 56"/>
            <p:cNvSpPr>
              <a:spLocks/>
            </p:cNvSpPr>
            <p:nvPr/>
          </p:nvSpPr>
          <p:spPr bwMode="auto">
            <a:xfrm rot="6279794">
              <a:off x="3774" y="1637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81" name="Arc 57"/>
            <p:cNvSpPr>
              <a:spLocks/>
            </p:cNvSpPr>
            <p:nvPr/>
          </p:nvSpPr>
          <p:spPr bwMode="auto">
            <a:xfrm rot="6279794">
              <a:off x="3798" y="1621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82" name="Arc 58"/>
            <p:cNvSpPr>
              <a:spLocks/>
            </p:cNvSpPr>
            <p:nvPr/>
          </p:nvSpPr>
          <p:spPr bwMode="auto">
            <a:xfrm rot="6279794" flipH="1" flipV="1">
              <a:off x="3839" y="1693"/>
              <a:ext cx="89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83" name="Line 59"/>
            <p:cNvSpPr>
              <a:spLocks noChangeShapeType="1"/>
            </p:cNvSpPr>
            <p:nvPr/>
          </p:nvSpPr>
          <p:spPr bwMode="auto">
            <a:xfrm rot="7209001">
              <a:off x="3524" y="1375"/>
              <a:ext cx="1" cy="32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84" name="Line 60"/>
            <p:cNvSpPr>
              <a:spLocks noChangeShapeType="1"/>
            </p:cNvSpPr>
            <p:nvPr/>
          </p:nvSpPr>
          <p:spPr bwMode="auto">
            <a:xfrm rot="14429284">
              <a:off x="3947" y="1380"/>
              <a:ext cx="0" cy="32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4065" y="1386"/>
              <a:ext cx="141" cy="114"/>
              <a:chOff x="5504" y="8144"/>
              <a:chExt cx="291" cy="236"/>
            </a:xfrm>
          </p:grpSpPr>
          <p:sp>
            <p:nvSpPr>
              <p:cNvPr id="5228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8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3277" y="1375"/>
              <a:ext cx="142" cy="114"/>
              <a:chOff x="5504" y="8144"/>
              <a:chExt cx="291" cy="236"/>
            </a:xfrm>
          </p:grpSpPr>
          <p:sp>
            <p:nvSpPr>
              <p:cNvPr id="5228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29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291" name="Rectangle 67"/>
            <p:cNvSpPr>
              <a:spLocks noChangeArrowheads="1"/>
            </p:cNvSpPr>
            <p:nvPr/>
          </p:nvSpPr>
          <p:spPr bwMode="auto">
            <a:xfrm rot="10780961">
              <a:off x="3707" y="1360"/>
              <a:ext cx="27" cy="221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2" name="Rectangle 68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3" name="Rectangle 69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4" name="Rectangle 70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5" name="Rectangle 71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6" name="Rectangle 72"/>
            <p:cNvSpPr>
              <a:spLocks noChangeArrowheads="1"/>
            </p:cNvSpPr>
            <p:nvPr/>
          </p:nvSpPr>
          <p:spPr bwMode="auto">
            <a:xfrm rot="18028040" flipH="1">
              <a:off x="4840" y="3313"/>
              <a:ext cx="26" cy="221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7" name="Line 73"/>
            <p:cNvSpPr>
              <a:spLocks noChangeShapeType="1"/>
            </p:cNvSpPr>
            <p:nvPr/>
          </p:nvSpPr>
          <p:spPr bwMode="auto">
            <a:xfrm flipH="1" flipV="1">
              <a:off x="4399" y="3410"/>
              <a:ext cx="880" cy="1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8" name="Rectangle 74"/>
            <p:cNvSpPr>
              <a:spLocks noChangeArrowheads="1"/>
            </p:cNvSpPr>
            <p:nvPr/>
          </p:nvSpPr>
          <p:spPr bwMode="auto">
            <a:xfrm flipH="1">
              <a:off x="5081" y="3350"/>
              <a:ext cx="221" cy="11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299" name="Freeform 75"/>
            <p:cNvSpPr>
              <a:spLocks/>
            </p:cNvSpPr>
            <p:nvPr/>
          </p:nvSpPr>
          <p:spPr bwMode="auto">
            <a:xfrm flipH="1">
              <a:off x="4572" y="3365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00" name="Line 76"/>
            <p:cNvSpPr>
              <a:spLocks noChangeShapeType="1"/>
            </p:cNvSpPr>
            <p:nvPr/>
          </p:nvSpPr>
          <p:spPr bwMode="auto">
            <a:xfrm flipH="1">
              <a:off x="4574" y="3370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01" name="Line 77"/>
            <p:cNvSpPr>
              <a:spLocks noChangeShapeType="1"/>
            </p:cNvSpPr>
            <p:nvPr/>
          </p:nvSpPr>
          <p:spPr bwMode="auto">
            <a:xfrm flipH="1">
              <a:off x="4573" y="3451"/>
              <a:ext cx="4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4065" y="3252"/>
              <a:ext cx="378" cy="314"/>
              <a:chOff x="4785" y="11039"/>
              <a:chExt cx="829" cy="688"/>
            </a:xfrm>
          </p:grpSpPr>
          <p:sp>
            <p:nvSpPr>
              <p:cNvPr id="52303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04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05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06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07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308" name="Freeform 84"/>
            <p:cNvSpPr>
              <a:spLocks/>
            </p:cNvSpPr>
            <p:nvPr/>
          </p:nvSpPr>
          <p:spPr bwMode="auto">
            <a:xfrm rot="18936538" flipH="1">
              <a:off x="4425" y="3344"/>
              <a:ext cx="137" cy="13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09" name="Freeform 85"/>
            <p:cNvSpPr>
              <a:spLocks/>
            </p:cNvSpPr>
            <p:nvPr/>
          </p:nvSpPr>
          <p:spPr bwMode="auto">
            <a:xfrm flipH="1">
              <a:off x="4341" y="3338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10" name="Arc 86"/>
            <p:cNvSpPr>
              <a:spLocks/>
            </p:cNvSpPr>
            <p:nvPr/>
          </p:nvSpPr>
          <p:spPr bwMode="auto">
            <a:xfrm rot="14662502" flipH="1">
              <a:off x="4500" y="3202"/>
              <a:ext cx="182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11" name="Arc 87"/>
            <p:cNvSpPr>
              <a:spLocks/>
            </p:cNvSpPr>
            <p:nvPr/>
          </p:nvSpPr>
          <p:spPr bwMode="auto">
            <a:xfrm rot="6937498" flipH="1" flipV="1">
              <a:off x="4499" y="3407"/>
              <a:ext cx="184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4065" y="3251"/>
              <a:ext cx="378" cy="315"/>
              <a:chOff x="4785" y="11039"/>
              <a:chExt cx="829" cy="688"/>
            </a:xfrm>
          </p:grpSpPr>
          <p:sp>
            <p:nvSpPr>
              <p:cNvPr id="52313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14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15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16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17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318" name="Arc 94"/>
            <p:cNvSpPr>
              <a:spLocks/>
            </p:cNvSpPr>
            <p:nvPr/>
          </p:nvSpPr>
          <p:spPr bwMode="auto">
            <a:xfrm rot="18936538" flipV="1">
              <a:off x="4335" y="3298"/>
              <a:ext cx="222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19" name="Arc 95"/>
            <p:cNvSpPr>
              <a:spLocks/>
            </p:cNvSpPr>
            <p:nvPr/>
          </p:nvSpPr>
          <p:spPr bwMode="auto">
            <a:xfrm rot="18936538" flipH="1">
              <a:off x="4434" y="3303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0" name="Arc 96"/>
            <p:cNvSpPr>
              <a:spLocks/>
            </p:cNvSpPr>
            <p:nvPr/>
          </p:nvSpPr>
          <p:spPr bwMode="auto">
            <a:xfrm rot="18936538" flipH="1">
              <a:off x="4593" y="3366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1" name="Arc 97"/>
            <p:cNvSpPr>
              <a:spLocks/>
            </p:cNvSpPr>
            <p:nvPr/>
          </p:nvSpPr>
          <p:spPr bwMode="auto">
            <a:xfrm rot="18936538" flipV="1">
              <a:off x="4509" y="3365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2" name="Line 98"/>
            <p:cNvSpPr>
              <a:spLocks noChangeShapeType="1"/>
            </p:cNvSpPr>
            <p:nvPr/>
          </p:nvSpPr>
          <p:spPr bwMode="auto">
            <a:xfrm rot="-1807332" flipH="1" flipV="1">
              <a:off x="4740" y="2979"/>
              <a:ext cx="0" cy="462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3" name="Freeform 99"/>
            <p:cNvSpPr>
              <a:spLocks/>
            </p:cNvSpPr>
            <p:nvPr/>
          </p:nvSpPr>
          <p:spPr bwMode="auto">
            <a:xfrm rot="3592668" flipH="1">
              <a:off x="4701" y="3144"/>
              <a:ext cx="49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4" name="Line 100"/>
            <p:cNvSpPr>
              <a:spLocks noChangeShapeType="1"/>
            </p:cNvSpPr>
            <p:nvPr/>
          </p:nvSpPr>
          <p:spPr bwMode="auto">
            <a:xfrm rot="3592668" flipH="1">
              <a:off x="4738" y="3168"/>
              <a:ext cx="44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5" name="Line 101"/>
            <p:cNvSpPr>
              <a:spLocks noChangeShapeType="1"/>
            </p:cNvSpPr>
            <p:nvPr/>
          </p:nvSpPr>
          <p:spPr bwMode="auto">
            <a:xfrm rot="3592668" flipH="1">
              <a:off x="4666" y="3206"/>
              <a:ext cx="4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6" name="Freeform 102"/>
            <p:cNvSpPr>
              <a:spLocks/>
            </p:cNvSpPr>
            <p:nvPr/>
          </p:nvSpPr>
          <p:spPr bwMode="auto">
            <a:xfrm rot="3592668" flipH="1">
              <a:off x="4564" y="2886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7" name="Line 103"/>
            <p:cNvSpPr>
              <a:spLocks noChangeShapeType="1"/>
            </p:cNvSpPr>
            <p:nvPr/>
          </p:nvSpPr>
          <p:spPr bwMode="auto">
            <a:xfrm rot="3592668" flipH="1">
              <a:off x="4644" y="2924"/>
              <a:ext cx="0" cy="25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8" name="Line 104"/>
            <p:cNvSpPr>
              <a:spLocks noChangeShapeType="1"/>
            </p:cNvSpPr>
            <p:nvPr/>
          </p:nvSpPr>
          <p:spPr bwMode="auto">
            <a:xfrm rot="3592668" flipH="1">
              <a:off x="4663" y="2945"/>
              <a:ext cx="114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29" name="Line 105"/>
            <p:cNvSpPr>
              <a:spLocks noChangeShapeType="1"/>
            </p:cNvSpPr>
            <p:nvPr/>
          </p:nvSpPr>
          <p:spPr bwMode="auto">
            <a:xfrm rot="3592668" flipH="1">
              <a:off x="4456" y="3062"/>
              <a:ext cx="118" cy="1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30" name="Arc 106"/>
            <p:cNvSpPr>
              <a:spLocks/>
            </p:cNvSpPr>
            <p:nvPr/>
          </p:nvSpPr>
          <p:spPr bwMode="auto">
            <a:xfrm rot="11664170" flipH="1">
              <a:off x="4381" y="2705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31" name="Freeform 107"/>
            <p:cNvSpPr>
              <a:spLocks/>
            </p:cNvSpPr>
            <p:nvPr/>
          </p:nvSpPr>
          <p:spPr bwMode="auto">
            <a:xfrm rot="929206" flipH="1">
              <a:off x="4603" y="3031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32" name="Freeform 108"/>
            <p:cNvSpPr>
              <a:spLocks/>
            </p:cNvSpPr>
            <p:nvPr/>
          </p:nvSpPr>
          <p:spPr bwMode="auto">
            <a:xfrm rot="3592668" flipH="1">
              <a:off x="4525" y="3018"/>
              <a:ext cx="285" cy="144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33" name="Arc 109"/>
            <p:cNvSpPr>
              <a:spLocks/>
            </p:cNvSpPr>
            <p:nvPr/>
          </p:nvSpPr>
          <p:spPr bwMode="auto">
            <a:xfrm rot="18255170" flipH="1">
              <a:off x="4719" y="3026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34" name="Arc 110"/>
            <p:cNvSpPr>
              <a:spLocks/>
            </p:cNvSpPr>
            <p:nvPr/>
          </p:nvSpPr>
          <p:spPr bwMode="auto">
            <a:xfrm rot="10530167" flipH="1" flipV="1">
              <a:off x="4540" y="3129"/>
              <a:ext cx="185" cy="21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4365" y="2733"/>
              <a:ext cx="378" cy="316"/>
              <a:chOff x="4785" y="11039"/>
              <a:chExt cx="829" cy="688"/>
            </a:xfrm>
          </p:grpSpPr>
          <p:sp>
            <p:nvSpPr>
              <p:cNvPr id="52336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37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38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39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40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341" name="Arc 117"/>
            <p:cNvSpPr>
              <a:spLocks/>
            </p:cNvSpPr>
            <p:nvPr/>
          </p:nvSpPr>
          <p:spPr bwMode="auto">
            <a:xfrm rot="929206" flipV="1">
              <a:off x="4539" y="2945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42" name="Arc 118"/>
            <p:cNvSpPr>
              <a:spLocks/>
            </p:cNvSpPr>
            <p:nvPr/>
          </p:nvSpPr>
          <p:spPr bwMode="auto">
            <a:xfrm rot="929206" flipH="1">
              <a:off x="4584" y="3033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43" name="Arc 119"/>
            <p:cNvSpPr>
              <a:spLocks/>
            </p:cNvSpPr>
            <p:nvPr/>
          </p:nvSpPr>
          <p:spPr bwMode="auto">
            <a:xfrm rot="929206" flipH="1">
              <a:off x="4700" y="3178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44" name="Arc 120"/>
            <p:cNvSpPr>
              <a:spLocks/>
            </p:cNvSpPr>
            <p:nvPr/>
          </p:nvSpPr>
          <p:spPr bwMode="auto">
            <a:xfrm rot="929206" flipV="1">
              <a:off x="4659" y="3105"/>
              <a:ext cx="89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45" name="Line 121"/>
            <p:cNvSpPr>
              <a:spLocks noChangeShapeType="1"/>
            </p:cNvSpPr>
            <p:nvPr/>
          </p:nvSpPr>
          <p:spPr bwMode="auto">
            <a:xfrm flipH="1">
              <a:off x="4695" y="3397"/>
              <a:ext cx="1" cy="32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46" name="Line 122"/>
            <p:cNvSpPr>
              <a:spLocks noChangeShapeType="1"/>
            </p:cNvSpPr>
            <p:nvPr/>
          </p:nvSpPr>
          <p:spPr bwMode="auto">
            <a:xfrm rot="14379716" flipH="1">
              <a:off x="4904" y="3029"/>
              <a:ext cx="0" cy="32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5014" y="3024"/>
              <a:ext cx="141" cy="114"/>
              <a:chOff x="5504" y="8144"/>
              <a:chExt cx="291" cy="236"/>
            </a:xfrm>
          </p:grpSpPr>
          <p:sp>
            <p:nvSpPr>
              <p:cNvPr id="5234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4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4628" y="3711"/>
              <a:ext cx="142" cy="114"/>
              <a:chOff x="5504" y="8144"/>
              <a:chExt cx="291" cy="236"/>
            </a:xfrm>
          </p:grpSpPr>
          <p:sp>
            <p:nvSpPr>
              <p:cNvPr id="52351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52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353" name="Rectangle 129"/>
            <p:cNvSpPr>
              <a:spLocks noChangeArrowheads="1"/>
            </p:cNvSpPr>
            <p:nvPr/>
          </p:nvSpPr>
          <p:spPr bwMode="auto">
            <a:xfrm rot="18028040" flipH="1">
              <a:off x="4839" y="3314"/>
              <a:ext cx="27" cy="221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54" name="Rectangle 130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55" name="Rectangle 131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56" name="Rectangle 132"/>
            <p:cNvSpPr>
              <a:spLocks noChangeArrowheads="1"/>
            </p:cNvSpPr>
            <p:nvPr/>
          </p:nvSpPr>
          <p:spPr bwMode="auto">
            <a:xfrm rot="-17064441">
              <a:off x="2674" y="3226"/>
              <a:ext cx="24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57" name="Rectangle 133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58" name="Rectangle 134"/>
            <p:cNvSpPr>
              <a:spLocks noChangeArrowheads="1"/>
            </p:cNvSpPr>
            <p:nvPr/>
          </p:nvSpPr>
          <p:spPr bwMode="auto">
            <a:xfrm rot="3571960">
              <a:off x="2603" y="3317"/>
              <a:ext cx="26" cy="22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59" name="Line 135"/>
            <p:cNvSpPr>
              <a:spLocks noChangeShapeType="1"/>
            </p:cNvSpPr>
            <p:nvPr/>
          </p:nvSpPr>
          <p:spPr bwMode="auto">
            <a:xfrm flipV="1">
              <a:off x="2189" y="3413"/>
              <a:ext cx="2071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60" name="Rectangle 136"/>
            <p:cNvSpPr>
              <a:spLocks noChangeArrowheads="1"/>
            </p:cNvSpPr>
            <p:nvPr/>
          </p:nvSpPr>
          <p:spPr bwMode="auto">
            <a:xfrm>
              <a:off x="2166" y="3354"/>
              <a:ext cx="221" cy="1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61" name="Oval 137"/>
            <p:cNvSpPr>
              <a:spLocks noChangeArrowheads="1"/>
            </p:cNvSpPr>
            <p:nvPr/>
          </p:nvSpPr>
          <p:spPr bwMode="auto">
            <a:xfrm>
              <a:off x="2048" y="2846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62" name="Freeform 138"/>
            <p:cNvSpPr>
              <a:spLocks/>
            </p:cNvSpPr>
            <p:nvPr/>
          </p:nvSpPr>
          <p:spPr bwMode="auto">
            <a:xfrm>
              <a:off x="2846" y="3369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63" name="Line 139"/>
            <p:cNvSpPr>
              <a:spLocks noChangeShapeType="1"/>
            </p:cNvSpPr>
            <p:nvPr/>
          </p:nvSpPr>
          <p:spPr bwMode="auto">
            <a:xfrm>
              <a:off x="2850" y="3373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64" name="Line 140"/>
            <p:cNvSpPr>
              <a:spLocks noChangeShapeType="1"/>
            </p:cNvSpPr>
            <p:nvPr/>
          </p:nvSpPr>
          <p:spPr bwMode="auto">
            <a:xfrm>
              <a:off x="2852" y="3455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3025" y="3256"/>
              <a:ext cx="378" cy="315"/>
              <a:chOff x="4785" y="11039"/>
              <a:chExt cx="829" cy="688"/>
            </a:xfrm>
          </p:grpSpPr>
          <p:sp>
            <p:nvSpPr>
              <p:cNvPr id="52366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67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68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69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70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371" name="Freeform 147"/>
            <p:cNvSpPr>
              <a:spLocks/>
            </p:cNvSpPr>
            <p:nvPr/>
          </p:nvSpPr>
          <p:spPr bwMode="auto">
            <a:xfrm>
              <a:off x="2973" y="3354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2" name="Freeform 148"/>
            <p:cNvSpPr>
              <a:spLocks/>
            </p:cNvSpPr>
            <p:nvPr/>
          </p:nvSpPr>
          <p:spPr bwMode="auto">
            <a:xfrm flipV="1">
              <a:off x="2972" y="3451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3" name="Freeform 149"/>
            <p:cNvSpPr>
              <a:spLocks/>
            </p:cNvSpPr>
            <p:nvPr/>
          </p:nvSpPr>
          <p:spPr bwMode="auto">
            <a:xfrm rot="2663462">
              <a:off x="2906" y="3348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4" name="Freeform 150"/>
            <p:cNvSpPr>
              <a:spLocks/>
            </p:cNvSpPr>
            <p:nvPr/>
          </p:nvSpPr>
          <p:spPr bwMode="auto">
            <a:xfrm>
              <a:off x="3094" y="3354"/>
              <a:ext cx="1265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5" name="Freeform 151"/>
            <p:cNvSpPr>
              <a:spLocks/>
            </p:cNvSpPr>
            <p:nvPr/>
          </p:nvSpPr>
          <p:spPr bwMode="auto">
            <a:xfrm>
              <a:off x="2843" y="3342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6" name="Arc 152"/>
            <p:cNvSpPr>
              <a:spLocks/>
            </p:cNvSpPr>
            <p:nvPr/>
          </p:nvSpPr>
          <p:spPr bwMode="auto">
            <a:xfrm rot="6937498">
              <a:off x="2785" y="3206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7" name="Arc 153"/>
            <p:cNvSpPr>
              <a:spLocks/>
            </p:cNvSpPr>
            <p:nvPr/>
          </p:nvSpPr>
          <p:spPr bwMode="auto">
            <a:xfrm rot="14662502" flipV="1">
              <a:off x="2785" y="3411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8" name="Freeform 154"/>
            <p:cNvSpPr>
              <a:spLocks/>
            </p:cNvSpPr>
            <p:nvPr/>
          </p:nvSpPr>
          <p:spPr bwMode="auto">
            <a:xfrm flipH="1">
              <a:off x="4330" y="3294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79" name="Line 155"/>
            <p:cNvSpPr>
              <a:spLocks noChangeShapeType="1"/>
            </p:cNvSpPr>
            <p:nvPr/>
          </p:nvSpPr>
          <p:spPr bwMode="auto">
            <a:xfrm flipH="1">
              <a:off x="4437" y="3285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0" name="Line 156"/>
            <p:cNvSpPr>
              <a:spLocks noChangeShapeType="1"/>
            </p:cNvSpPr>
            <p:nvPr/>
          </p:nvSpPr>
          <p:spPr bwMode="auto">
            <a:xfrm flipH="1">
              <a:off x="4328" y="3292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1" name="Line 157"/>
            <p:cNvSpPr>
              <a:spLocks noChangeShapeType="1"/>
            </p:cNvSpPr>
            <p:nvPr/>
          </p:nvSpPr>
          <p:spPr bwMode="auto">
            <a:xfrm flipH="1">
              <a:off x="4325" y="3528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2" name="Arc 158"/>
            <p:cNvSpPr>
              <a:spLocks/>
            </p:cNvSpPr>
            <p:nvPr/>
          </p:nvSpPr>
          <p:spPr bwMode="auto">
            <a:xfrm rot="8071501" flipH="1">
              <a:off x="4068" y="3248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3" name="Freeform 159"/>
            <p:cNvSpPr>
              <a:spLocks/>
            </p:cNvSpPr>
            <p:nvPr/>
          </p:nvSpPr>
          <p:spPr bwMode="auto">
            <a:xfrm>
              <a:off x="3032" y="3298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4" name="Line 160"/>
            <p:cNvSpPr>
              <a:spLocks noChangeShapeType="1"/>
            </p:cNvSpPr>
            <p:nvPr/>
          </p:nvSpPr>
          <p:spPr bwMode="auto">
            <a:xfrm>
              <a:off x="3031" y="3289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5" name="Line 161"/>
            <p:cNvSpPr>
              <a:spLocks noChangeShapeType="1"/>
            </p:cNvSpPr>
            <p:nvPr/>
          </p:nvSpPr>
          <p:spPr bwMode="auto">
            <a:xfrm>
              <a:off x="3025" y="3532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6" name="Arc 162"/>
            <p:cNvSpPr>
              <a:spLocks/>
            </p:cNvSpPr>
            <p:nvPr/>
          </p:nvSpPr>
          <p:spPr bwMode="auto">
            <a:xfrm rot="35128499">
              <a:off x="3084" y="325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7" name="Arc 163"/>
            <p:cNvSpPr>
              <a:spLocks/>
            </p:cNvSpPr>
            <p:nvPr/>
          </p:nvSpPr>
          <p:spPr bwMode="auto">
            <a:xfrm rot="2663462" flipH="1" flipV="1">
              <a:off x="2911" y="3301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8" name="Arc 164"/>
            <p:cNvSpPr>
              <a:spLocks/>
            </p:cNvSpPr>
            <p:nvPr/>
          </p:nvSpPr>
          <p:spPr bwMode="auto">
            <a:xfrm rot="2663462">
              <a:off x="2813" y="3307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89" name="Arc 165"/>
            <p:cNvSpPr>
              <a:spLocks/>
            </p:cNvSpPr>
            <p:nvPr/>
          </p:nvSpPr>
          <p:spPr bwMode="auto">
            <a:xfrm rot="2663462">
              <a:off x="2787" y="3370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90" name="Arc 166"/>
            <p:cNvSpPr>
              <a:spLocks/>
            </p:cNvSpPr>
            <p:nvPr/>
          </p:nvSpPr>
          <p:spPr bwMode="auto">
            <a:xfrm rot="2663462" flipH="1" flipV="1">
              <a:off x="2870" y="3369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91" name="Line 167"/>
            <p:cNvSpPr>
              <a:spLocks noChangeShapeType="1"/>
            </p:cNvSpPr>
            <p:nvPr/>
          </p:nvSpPr>
          <p:spPr bwMode="auto">
            <a:xfrm rot="1807332" flipV="1">
              <a:off x="2781" y="2785"/>
              <a:ext cx="1" cy="67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92" name="Freeform 168"/>
            <p:cNvSpPr>
              <a:spLocks/>
            </p:cNvSpPr>
            <p:nvPr/>
          </p:nvSpPr>
          <p:spPr bwMode="auto">
            <a:xfrm rot="-3592668">
              <a:off x="2718" y="3147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93" name="Line 169"/>
            <p:cNvSpPr>
              <a:spLocks noChangeShapeType="1"/>
            </p:cNvSpPr>
            <p:nvPr/>
          </p:nvSpPr>
          <p:spPr bwMode="auto">
            <a:xfrm rot="-3592668">
              <a:off x="2687" y="3170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394" name="Line 170"/>
            <p:cNvSpPr>
              <a:spLocks noChangeShapeType="1"/>
            </p:cNvSpPr>
            <p:nvPr/>
          </p:nvSpPr>
          <p:spPr bwMode="auto">
            <a:xfrm rot="-3592668">
              <a:off x="2759" y="3209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-3592668">
              <a:off x="2726" y="2737"/>
              <a:ext cx="378" cy="315"/>
              <a:chOff x="4785" y="11039"/>
              <a:chExt cx="829" cy="688"/>
            </a:xfrm>
          </p:grpSpPr>
          <p:sp>
            <p:nvSpPr>
              <p:cNvPr id="5239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9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9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39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40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401" name="Freeform 177"/>
            <p:cNvSpPr>
              <a:spLocks/>
            </p:cNvSpPr>
            <p:nvPr/>
          </p:nvSpPr>
          <p:spPr bwMode="auto">
            <a:xfrm rot="-3592668">
              <a:off x="2414" y="2477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2" name="Freeform 178"/>
            <p:cNvSpPr>
              <a:spLocks/>
            </p:cNvSpPr>
            <p:nvPr/>
          </p:nvSpPr>
          <p:spPr bwMode="auto">
            <a:xfrm rot="18007332" flipV="1">
              <a:off x="2496" y="2526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3" name="Freeform 179"/>
            <p:cNvSpPr>
              <a:spLocks/>
            </p:cNvSpPr>
            <p:nvPr/>
          </p:nvSpPr>
          <p:spPr bwMode="auto">
            <a:xfrm rot="-929206">
              <a:off x="2728" y="3035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4" name="Freeform 180"/>
            <p:cNvSpPr>
              <a:spLocks/>
            </p:cNvSpPr>
            <p:nvPr/>
          </p:nvSpPr>
          <p:spPr bwMode="auto">
            <a:xfrm rot="-3592668">
              <a:off x="2545" y="2380"/>
              <a:ext cx="1264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5" name="Freeform 181"/>
            <p:cNvSpPr>
              <a:spLocks/>
            </p:cNvSpPr>
            <p:nvPr/>
          </p:nvSpPr>
          <p:spPr bwMode="auto">
            <a:xfrm rot="-3592668">
              <a:off x="2658" y="3021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6" name="Arc 182"/>
            <p:cNvSpPr>
              <a:spLocks/>
            </p:cNvSpPr>
            <p:nvPr/>
          </p:nvSpPr>
          <p:spPr bwMode="auto">
            <a:xfrm rot="3344830">
              <a:off x="2566" y="3029"/>
              <a:ext cx="183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7" name="Arc 183"/>
            <p:cNvSpPr>
              <a:spLocks/>
            </p:cNvSpPr>
            <p:nvPr/>
          </p:nvSpPr>
          <p:spPr bwMode="auto">
            <a:xfrm rot="11069833" flipV="1">
              <a:off x="2743" y="3131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8" name="Freeform 184"/>
            <p:cNvSpPr>
              <a:spLocks/>
            </p:cNvSpPr>
            <p:nvPr/>
          </p:nvSpPr>
          <p:spPr bwMode="auto">
            <a:xfrm rot="18007332" flipH="1">
              <a:off x="3446" y="1766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09" name="Line 185"/>
            <p:cNvSpPr>
              <a:spLocks noChangeShapeType="1"/>
            </p:cNvSpPr>
            <p:nvPr/>
          </p:nvSpPr>
          <p:spPr bwMode="auto">
            <a:xfrm rot="18007332" flipH="1">
              <a:off x="3526" y="1710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0" name="Line 186"/>
            <p:cNvSpPr>
              <a:spLocks noChangeShapeType="1"/>
            </p:cNvSpPr>
            <p:nvPr/>
          </p:nvSpPr>
          <p:spPr bwMode="auto">
            <a:xfrm rot="18007332" flipH="1">
              <a:off x="3341" y="1821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1" name="Line 187"/>
            <p:cNvSpPr>
              <a:spLocks noChangeShapeType="1"/>
            </p:cNvSpPr>
            <p:nvPr/>
          </p:nvSpPr>
          <p:spPr bwMode="auto">
            <a:xfrm rot="18007332" flipH="1">
              <a:off x="3543" y="1940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2" name="Arc 188"/>
            <p:cNvSpPr>
              <a:spLocks/>
            </p:cNvSpPr>
            <p:nvPr/>
          </p:nvSpPr>
          <p:spPr bwMode="auto">
            <a:xfrm rot="4478833" flipH="1">
              <a:off x="3260" y="1857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3" name="Freeform 189"/>
            <p:cNvSpPr>
              <a:spLocks/>
            </p:cNvSpPr>
            <p:nvPr/>
          </p:nvSpPr>
          <p:spPr bwMode="auto">
            <a:xfrm rot="-3592668">
              <a:off x="2798" y="2889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4" name="Line 190"/>
            <p:cNvSpPr>
              <a:spLocks noChangeShapeType="1"/>
            </p:cNvSpPr>
            <p:nvPr/>
          </p:nvSpPr>
          <p:spPr bwMode="auto">
            <a:xfrm rot="-3592668">
              <a:off x="2824" y="2927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5" name="Line 191"/>
            <p:cNvSpPr>
              <a:spLocks noChangeShapeType="1"/>
            </p:cNvSpPr>
            <p:nvPr/>
          </p:nvSpPr>
          <p:spPr bwMode="auto">
            <a:xfrm rot="-3592668">
              <a:off x="2691" y="2948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6" name="Line 192"/>
            <p:cNvSpPr>
              <a:spLocks noChangeShapeType="1"/>
            </p:cNvSpPr>
            <p:nvPr/>
          </p:nvSpPr>
          <p:spPr bwMode="auto">
            <a:xfrm rot="-3592668">
              <a:off x="2894" y="3065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7" name="Arc 193"/>
            <p:cNvSpPr>
              <a:spLocks/>
            </p:cNvSpPr>
            <p:nvPr/>
          </p:nvSpPr>
          <p:spPr bwMode="auto">
            <a:xfrm rot="31535830">
              <a:off x="2771" y="2708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8" name="Arc 194"/>
            <p:cNvSpPr>
              <a:spLocks/>
            </p:cNvSpPr>
            <p:nvPr/>
          </p:nvSpPr>
          <p:spPr bwMode="auto">
            <a:xfrm rot="-929206" flipH="1" flipV="1">
              <a:off x="2708" y="2948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19" name="Arc 195"/>
            <p:cNvSpPr>
              <a:spLocks/>
            </p:cNvSpPr>
            <p:nvPr/>
          </p:nvSpPr>
          <p:spPr bwMode="auto">
            <a:xfrm rot="-929206">
              <a:off x="2663" y="3036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20" name="Arc 196"/>
            <p:cNvSpPr>
              <a:spLocks/>
            </p:cNvSpPr>
            <p:nvPr/>
          </p:nvSpPr>
          <p:spPr bwMode="auto">
            <a:xfrm rot="-929206">
              <a:off x="2680" y="3182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21" name="Arc 197"/>
            <p:cNvSpPr>
              <a:spLocks/>
            </p:cNvSpPr>
            <p:nvPr/>
          </p:nvSpPr>
          <p:spPr bwMode="auto">
            <a:xfrm rot="-929206" flipH="1" flipV="1">
              <a:off x="2720" y="3109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22" name="Line 198"/>
            <p:cNvSpPr>
              <a:spLocks noChangeShapeType="1"/>
            </p:cNvSpPr>
            <p:nvPr/>
          </p:nvSpPr>
          <p:spPr bwMode="auto">
            <a:xfrm>
              <a:off x="2772" y="3401"/>
              <a:ext cx="1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23" name="Line 199"/>
            <p:cNvSpPr>
              <a:spLocks noChangeShapeType="1"/>
            </p:cNvSpPr>
            <p:nvPr/>
          </p:nvSpPr>
          <p:spPr bwMode="auto">
            <a:xfrm rot="7220284">
              <a:off x="2565" y="3033"/>
              <a:ext cx="0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2312" y="3027"/>
              <a:ext cx="142" cy="114"/>
              <a:chOff x="5504" y="8144"/>
              <a:chExt cx="291" cy="236"/>
            </a:xfrm>
          </p:grpSpPr>
          <p:sp>
            <p:nvSpPr>
              <p:cNvPr id="5242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42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6" name="Group 203"/>
            <p:cNvGrpSpPr>
              <a:grpSpLocks/>
            </p:cNvGrpSpPr>
            <p:nvPr/>
          </p:nvGrpSpPr>
          <p:grpSpPr bwMode="auto">
            <a:xfrm>
              <a:off x="2699" y="3715"/>
              <a:ext cx="141" cy="114"/>
              <a:chOff x="5504" y="8144"/>
              <a:chExt cx="291" cy="236"/>
            </a:xfrm>
          </p:grpSpPr>
          <p:sp>
            <p:nvSpPr>
              <p:cNvPr id="52428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429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2430" name="Rectangle 206"/>
            <p:cNvSpPr>
              <a:spLocks noChangeArrowheads="1"/>
            </p:cNvSpPr>
            <p:nvPr/>
          </p:nvSpPr>
          <p:spPr bwMode="auto">
            <a:xfrm rot="3571960">
              <a:off x="2602" y="3317"/>
              <a:ext cx="27" cy="22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31" name="Rectangle 207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32" name="Rectangle 208"/>
            <p:cNvSpPr>
              <a:spLocks noChangeArrowheads="1"/>
            </p:cNvSpPr>
            <p:nvPr/>
          </p:nvSpPr>
          <p:spPr bwMode="auto">
            <a:xfrm rot="-17064441">
              <a:off x="2674" y="3225"/>
              <a:ext cx="24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33" name="Oval 209"/>
            <p:cNvSpPr>
              <a:spLocks noChangeArrowheads="1"/>
            </p:cNvSpPr>
            <p:nvPr/>
          </p:nvSpPr>
          <p:spPr bwMode="auto">
            <a:xfrm>
              <a:off x="3159" y="917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434" name="Oval 210"/>
            <p:cNvSpPr>
              <a:spLocks noChangeArrowheads="1"/>
            </p:cNvSpPr>
            <p:nvPr/>
          </p:nvSpPr>
          <p:spPr bwMode="auto">
            <a:xfrm>
              <a:off x="4274" y="2846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2435" name="Text Box 211"/>
          <p:cNvSpPr txBox="1">
            <a:spLocks noChangeArrowheads="1"/>
          </p:cNvSpPr>
          <p:nvPr/>
        </p:nvSpPr>
        <p:spPr bwMode="auto">
          <a:xfrm>
            <a:off x="3297238" y="5522913"/>
            <a:ext cx="9572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>
                <a:solidFill>
                  <a:srgbClr val="000000"/>
                </a:solidFill>
                <a:latin typeface="Arial" charset="0"/>
              </a:rPr>
              <a:t>Laser</a:t>
            </a:r>
          </a:p>
        </p:txBody>
      </p:sp>
      <p:sp>
        <p:nvSpPr>
          <p:cNvPr id="52436" name="Text Box 212"/>
          <p:cNvSpPr txBox="1">
            <a:spLocks noChangeArrowheads="1"/>
          </p:cNvSpPr>
          <p:nvPr/>
        </p:nvSpPr>
        <p:spPr bwMode="auto">
          <a:xfrm>
            <a:off x="3589338" y="5748338"/>
            <a:ext cx="8001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000000"/>
                </a:solidFill>
                <a:latin typeface="Arial" charset="0"/>
              </a:rPr>
              <a:t>Photo-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52438" name="Text Box 214"/>
          <p:cNvSpPr txBox="1">
            <a:spLocks noChangeArrowheads="1"/>
          </p:cNvSpPr>
          <p:nvPr/>
        </p:nvSpPr>
        <p:spPr bwMode="auto">
          <a:xfrm>
            <a:off x="5257800" y="4938713"/>
            <a:ext cx="158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Arial" charset="0"/>
              </a:rPr>
              <a:t>Arm cavity</a:t>
            </a:r>
          </a:p>
        </p:txBody>
      </p:sp>
      <p:sp>
        <p:nvSpPr>
          <p:cNvPr id="52439" name="Text Box 215"/>
          <p:cNvSpPr txBox="1">
            <a:spLocks noChangeArrowheads="1"/>
          </p:cNvSpPr>
          <p:nvPr/>
        </p:nvSpPr>
        <p:spPr bwMode="auto">
          <a:xfrm>
            <a:off x="1822450" y="6099175"/>
            <a:ext cx="19431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Arial" charset="0"/>
              </a:rPr>
              <a:t>Drag-free S/C</a:t>
            </a:r>
          </a:p>
        </p:txBody>
      </p:sp>
      <p:sp>
        <p:nvSpPr>
          <p:cNvPr id="52440" name="Text Box 216"/>
          <p:cNvSpPr txBox="1">
            <a:spLocks noChangeArrowheads="1"/>
          </p:cNvSpPr>
          <p:nvPr/>
        </p:nvSpPr>
        <p:spPr bwMode="auto">
          <a:xfrm>
            <a:off x="5049838" y="3876675"/>
            <a:ext cx="1543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Arial" charset="0"/>
              </a:rPr>
              <a:t>Arm cavity</a:t>
            </a:r>
          </a:p>
        </p:txBody>
      </p:sp>
      <p:sp>
        <p:nvSpPr>
          <p:cNvPr id="52442" name="Text Box 218"/>
          <p:cNvSpPr txBox="1">
            <a:spLocks noChangeArrowheads="1"/>
          </p:cNvSpPr>
          <p:nvPr/>
        </p:nvSpPr>
        <p:spPr bwMode="auto">
          <a:xfrm>
            <a:off x="4421188" y="5573713"/>
            <a:ext cx="722312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>
                <a:solidFill>
                  <a:srgbClr val="000000"/>
                </a:solidFill>
                <a:latin typeface="Arial" charset="0"/>
              </a:rPr>
              <a:t>Mirror</a:t>
            </a:r>
          </a:p>
        </p:txBody>
      </p:sp>
    </p:spTree>
    <p:extLst>
      <p:ext uri="{BB962C8B-B14F-4D97-AF65-F5344CB8AC3E}">
        <p14:creationId xmlns:p14="http://schemas.microsoft.com/office/powerpoint/2010/main" val="22673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>
                <a:latin typeface="Arial" charset="0"/>
              </a:rPr>
              <a:t>Orbit and constellation (preliminary)</a:t>
            </a:r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1866900" y="2717800"/>
            <a:ext cx="5146675" cy="25685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4284663" y="3844925"/>
            <a:ext cx="338137" cy="3381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4964113" y="2670175"/>
            <a:ext cx="176212" cy="17621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1954213" y="3381375"/>
            <a:ext cx="276225" cy="347663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89"/>
              </a:cxn>
              <a:cxn ang="0">
                <a:pos x="150" y="126"/>
              </a:cxn>
              <a:cxn ang="0">
                <a:pos x="16" y="0"/>
              </a:cxn>
            </a:cxnLst>
            <a:rect l="0" t="0" r="r" b="b"/>
            <a:pathLst>
              <a:path w="150" h="189">
                <a:moveTo>
                  <a:pt x="16" y="0"/>
                </a:moveTo>
                <a:lnTo>
                  <a:pt x="0" y="189"/>
                </a:lnTo>
                <a:lnTo>
                  <a:pt x="150" y="126"/>
                </a:lnTo>
                <a:lnTo>
                  <a:pt x="16" y="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4546600" y="5184775"/>
            <a:ext cx="414338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" y="15"/>
              </a:cxn>
              <a:cxn ang="0">
                <a:pos x="79" y="118"/>
              </a:cxn>
              <a:cxn ang="0">
                <a:pos x="0" y="0"/>
              </a:cxn>
            </a:cxnLst>
            <a:rect l="0" t="0" r="r" b="b"/>
            <a:pathLst>
              <a:path w="205" h="118">
                <a:moveTo>
                  <a:pt x="0" y="0"/>
                </a:moveTo>
                <a:lnTo>
                  <a:pt x="205" y="15"/>
                </a:lnTo>
                <a:lnTo>
                  <a:pt x="79" y="118"/>
                </a:lnTo>
                <a:lnTo>
                  <a:pt x="0" y="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22963" y="2835275"/>
            <a:ext cx="311150" cy="395288"/>
            <a:chOff x="3731" y="1786"/>
            <a:chExt cx="196" cy="249"/>
          </a:xfrm>
        </p:grpSpPr>
        <p:sp>
          <p:nvSpPr>
            <p:cNvPr id="55305" name="Freeform 9"/>
            <p:cNvSpPr>
              <a:spLocks/>
            </p:cNvSpPr>
            <p:nvPr/>
          </p:nvSpPr>
          <p:spPr bwMode="auto">
            <a:xfrm>
              <a:off x="3731" y="1830"/>
              <a:ext cx="194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268"/>
                </a:cxn>
                <a:cxn ang="0">
                  <a:pos x="253" y="15"/>
                </a:cxn>
                <a:cxn ang="0">
                  <a:pos x="0" y="0"/>
                </a:cxn>
              </a:cxnLst>
              <a:rect l="0" t="0" r="r" b="b"/>
              <a:pathLst>
                <a:path w="253" h="268">
                  <a:moveTo>
                    <a:pt x="0" y="0"/>
                  </a:moveTo>
                  <a:lnTo>
                    <a:pt x="119" y="268"/>
                  </a:lnTo>
                  <a:lnTo>
                    <a:pt x="253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auto">
            <a:xfrm flipH="1" flipV="1">
              <a:off x="3733" y="1786"/>
              <a:ext cx="194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268"/>
                </a:cxn>
                <a:cxn ang="0">
                  <a:pos x="253" y="15"/>
                </a:cxn>
                <a:cxn ang="0">
                  <a:pos x="0" y="0"/>
                </a:cxn>
              </a:cxnLst>
              <a:rect l="0" t="0" r="r" b="b"/>
              <a:pathLst>
                <a:path w="253" h="268">
                  <a:moveTo>
                    <a:pt x="0" y="0"/>
                  </a:moveTo>
                  <a:lnTo>
                    <a:pt x="119" y="268"/>
                  </a:lnTo>
                  <a:lnTo>
                    <a:pt x="253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638550" y="5446713"/>
            <a:ext cx="1227138" cy="1122362"/>
            <a:chOff x="335" y="1710"/>
            <a:chExt cx="2393" cy="2190"/>
          </a:xfrm>
        </p:grpSpPr>
        <p:sp>
          <p:nvSpPr>
            <p:cNvPr id="55308" name="Oval 12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09" name="Oval 13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4" name="Line 18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6" name="Freeform 20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7" name="Line 21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8" name="Line 22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55320" name="Freeform 2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1" name="Line 2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2" name="Line 2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3" name="Line 2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4" name="Arc 2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25" name="Freeform 29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6" name="Freeform 30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7" name="Freeform 31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8" name="Freeform 32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29" name="Freeform 33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0" name="Arc 34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1" name="Arc 35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2" name="Freeform 36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3" name="Line 37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4" name="Line 38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5" name="Arc 39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6" name="Arc 40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7" name="Arc 41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8" name="Arc 42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9" name="Arc 43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0" name="Line 44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1" name="Freeform 45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2" name="Line 46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43" name="Line 47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5" name="Group 48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55345" name="Freeform 4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6" name="Line 5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7" name="Line 5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8" name="Line 5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9" name="Arc 5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50" name="Freeform 54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1" name="Freeform 55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2" name="Freeform 56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3" name="Freeform 57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4" name="Freeform 58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5" name="Arc 59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6" name="Arc 60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7" name="Freeform 61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8" name="Line 62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59" name="Line 63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0" name="Line 64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1" name="Arc 65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2" name="Arc 66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3" name="Arc 67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4" name="Arc 68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5" name="Arc 69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6" name="Line 70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67" name="Line 71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oup 72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55369" name="Rectangle 73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70" name="Rectangle 74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75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55372" name="Rectangle 7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73" name="Rectangle 7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74" name="Rectangle 78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5" name="Rectangle 79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6" name="Rectangle 80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7" name="Freeform 81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8" name="Freeform 82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79" name="Freeform 83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0" name="Rectangle 84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1" name="Rectangle 85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2" name="Rectangle 86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3" name="Line 87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4" name="Rectangle 88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5" name="Freeform 89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6" name="Line 90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87" name="Line 91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8" name="Group 92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55389" name="Freeform 9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0" name="Line 9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1" name="Line 9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2" name="Line 9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93" name="Arc 9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94" name="Freeform 98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5" name="Freeform 99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6" name="Arc 100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7" name="Arc 101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8" name="Freeform 102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99" name="Line 103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0" name="Line 104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1" name="Arc 105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2" name="Arc 106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3" name="Arc 107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4" name="Arc 108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5" name="Arc 109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6" name="Line 110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7" name="Freeform 111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8" name="Line 112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09" name="Line 113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9" name="Group 114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55411" name="Freeform 11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2" name="Line 11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3" name="Line 11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4" name="Line 11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15" name="Arc 119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16" name="Freeform 120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17" name="Freeform 121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18" name="Arc 122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19" name="Arc 123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0" name="Freeform 124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1" name="Line 125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2" name="Line 126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3" name="Line 127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4" name="Arc 128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5" name="Arc 129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6" name="Arc 130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7" name="Arc 131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8" name="Arc 132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29" name="Line 133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30" name="Line 134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0" name="Group 135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55432" name="Rectangle 13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33" name="Rectangle 13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Group 138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55435" name="Rectangle 13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36" name="Rectangle 14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37" name="Rectangle 141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38" name="Rectangle 142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39" name="Rectangle 143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0" name="Rectangle 144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1" name="Rectangle 145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2" name="Rectangle 146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3" name="Line 147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4" name="Rectangle 148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5" name="Freeform 149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6" name="Line 150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47" name="Line 151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2" name="Group 152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55449" name="Freeform 15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0" name="Line 15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1" name="Line 15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2" name="Line 15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53" name="Arc 15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54" name="Freeform 158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5" name="Freeform 159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6" name="Arc 160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7" name="Arc 161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8" name="Freeform 162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59" name="Line 163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0" name="Line 164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1" name="Arc 165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2" name="Arc 166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3" name="Arc 167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4" name="Arc 168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5" name="Arc 169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6" name="Line 170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7" name="Freeform 171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8" name="Line 172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69" name="Line 173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55471" name="Freeform 175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2" name="Line 176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3" name="Line 177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4" name="Line 178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75" name="Arc 179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76" name="Freeform 180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77" name="Freeform 181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78" name="Arc 182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79" name="Arc 183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0" name="Freeform 184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1" name="Line 185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2" name="Line 186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3" name="Line 187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4" name="Arc 188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5" name="Arc 189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6" name="Arc 190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7" name="Arc 191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8" name="Arc 192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89" name="Line 193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90" name="Line 194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" name="Group 195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55492" name="Rectangle 19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93" name="Rectangle 19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" name="Group 198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55495" name="Rectangle 19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496" name="Rectangle 20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497" name="Rectangle 201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98" name="Rectangle 202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499" name="Rectangle 20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6" name="Group 204"/>
          <p:cNvGrpSpPr>
            <a:grpSpLocks/>
          </p:cNvGrpSpPr>
          <p:nvPr/>
        </p:nvGrpSpPr>
        <p:grpSpPr bwMode="auto">
          <a:xfrm>
            <a:off x="823913" y="2205038"/>
            <a:ext cx="1227137" cy="1122362"/>
            <a:chOff x="335" y="1710"/>
            <a:chExt cx="2393" cy="2190"/>
          </a:xfrm>
        </p:grpSpPr>
        <p:sp>
          <p:nvSpPr>
            <p:cNvPr id="55501" name="Oval 205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2" name="Oval 206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3" name="Oval 207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4" name="Rectangle 208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5" name="Rectangle 209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6" name="Rectangle 210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7" name="Line 211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8" name="Rectangle 212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09" name="Freeform 213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10" name="Line 214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11" name="Line 215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7" name="Group 216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55513" name="Freeform 2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4" name="Line 2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5" name="Line 2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6" name="Line 2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17" name="Arc 2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18" name="Freeform 222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19" name="Freeform 223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0" name="Freeform 224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1" name="Freeform 225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2" name="Freeform 226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3" name="Arc 227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4" name="Arc 228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5" name="Freeform 229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6" name="Line 230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7" name="Line 231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8" name="Arc 232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29" name="Arc 233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0" name="Arc 234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1" name="Arc 235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2" name="Arc 236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3" name="Line 237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4" name="Freeform 238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5" name="Line 239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36" name="Line 240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8" name="Group 241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55538" name="Freeform 2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39" name="Line 2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40" name="Line 2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41" name="Line 2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42" name="Arc 2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43" name="Freeform 247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4" name="Freeform 248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5" name="Freeform 249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6" name="Freeform 250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7" name="Freeform 251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8" name="Arc 252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49" name="Arc 253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0" name="Freeform 254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1" name="Line 255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2" name="Line 256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3" name="Line 257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4" name="Arc 258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5" name="Arc 259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6" name="Arc 260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7" name="Arc 261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8" name="Arc 262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59" name="Line 263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60" name="Line 264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9" name="Group 265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55562" name="Rectangle 26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63" name="Rectangle 26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0" name="Group 268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55565" name="Rectangle 26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66" name="Rectangle 27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67" name="Rectangle 271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68" name="Rectangle 272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69" name="Rectangle 273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0" name="Freeform 274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1" name="Freeform 275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2" name="Freeform 276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3" name="Rectangle 277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4" name="Rectangle 278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5" name="Rectangle 279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6" name="Line 280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7" name="Rectangle 281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8" name="Freeform 282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79" name="Line 283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80" name="Line 284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1" name="Group 285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55582" name="Freeform 28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3" name="Line 28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4" name="Line 28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5" name="Line 28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586" name="Arc 29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587" name="Freeform 291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88" name="Freeform 292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89" name="Arc 293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0" name="Arc 294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1" name="Freeform 295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2" name="Line 296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3" name="Line 297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4" name="Arc 298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5" name="Arc 299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6" name="Arc 300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7" name="Arc 301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8" name="Arc 302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599" name="Line 303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00" name="Freeform 304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01" name="Line 305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02" name="Line 306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2" name="Group 307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55604" name="Freeform 30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5" name="Line 30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6" name="Line 31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7" name="Line 31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08" name="Arc 31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09" name="Freeform 313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0" name="Freeform 314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1" name="Arc 315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2" name="Arc 316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3" name="Freeform 317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4" name="Line 318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5" name="Line 319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6" name="Line 320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7" name="Arc 321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8" name="Arc 322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19" name="Arc 323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0" name="Arc 324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1" name="Arc 325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2" name="Line 326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23" name="Line 327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" name="Group 328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55625" name="Rectangle 32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26" name="Rectangle 33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4" name="Group 331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55628" name="Rectangle 33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29" name="Rectangle 33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30" name="Rectangle 334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1" name="Rectangle 335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2" name="Rectangle 336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3" name="Rectangle 337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4" name="Rectangle 338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5" name="Rectangle 339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6" name="Line 340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7" name="Rectangle 341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8" name="Freeform 342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39" name="Line 343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40" name="Line 344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5" name="Group 345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55642" name="Freeform 34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3" name="Line 34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4" name="Line 34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5" name="Line 34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46" name="Arc 35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47" name="Freeform 351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48" name="Freeform 352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49" name="Arc 353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0" name="Arc 354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1" name="Freeform 355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2" name="Line 356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3" name="Line 357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4" name="Arc 358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5" name="Arc 359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6" name="Arc 360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7" name="Arc 361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8" name="Arc 362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59" name="Line 363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60" name="Freeform 364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61" name="Line 365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62" name="Line 366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6" name="Group 367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55664" name="Freeform 36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5" name="Line 36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6" name="Line 37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7" name="Line 37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68" name="Arc 37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69" name="Freeform 373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0" name="Freeform 374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1" name="Arc 375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2" name="Arc 376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3" name="Freeform 377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4" name="Line 378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5" name="Line 379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6" name="Line 380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7" name="Arc 381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8" name="Arc 382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79" name="Arc 383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0" name="Arc 384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1" name="Arc 385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2" name="Line 386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83" name="Line 387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7" name="Group 388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55685" name="Rectangle 38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86" name="Rectangle 39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8" name="Group 391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55688" name="Rectangle 39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89" name="Rectangle 39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690" name="Rectangle 394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91" name="Rectangle 395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692" name="Rectangle 396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9" name="Group 397"/>
          <p:cNvGrpSpPr>
            <a:grpSpLocks/>
          </p:cNvGrpSpPr>
          <p:nvPr/>
        </p:nvGrpSpPr>
        <p:grpSpPr bwMode="auto">
          <a:xfrm>
            <a:off x="6183313" y="1743075"/>
            <a:ext cx="1228725" cy="1344613"/>
            <a:chOff x="4266" y="940"/>
            <a:chExt cx="774" cy="847"/>
          </a:xfrm>
        </p:grpSpPr>
        <p:grpSp>
          <p:nvGrpSpPr>
            <p:cNvPr id="30" name="Group 398"/>
            <p:cNvGrpSpPr>
              <a:grpSpLocks/>
            </p:cNvGrpSpPr>
            <p:nvPr/>
          </p:nvGrpSpPr>
          <p:grpSpPr bwMode="auto">
            <a:xfrm>
              <a:off x="4266" y="940"/>
              <a:ext cx="773" cy="707"/>
              <a:chOff x="335" y="1710"/>
              <a:chExt cx="2393" cy="2190"/>
            </a:xfrm>
          </p:grpSpPr>
          <p:sp>
            <p:nvSpPr>
              <p:cNvPr id="55695" name="Oval 399"/>
              <p:cNvSpPr>
                <a:spLocks noChangeArrowheads="1"/>
              </p:cNvSpPr>
              <p:nvPr/>
            </p:nvSpPr>
            <p:spPr bwMode="auto">
              <a:xfrm rot="-28819849">
                <a:off x="1918" y="3088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6" name="Oval 400"/>
              <p:cNvSpPr>
                <a:spLocks noChangeArrowheads="1"/>
              </p:cNvSpPr>
              <p:nvPr/>
            </p:nvSpPr>
            <p:spPr bwMode="auto">
              <a:xfrm rot="7200911">
                <a:off x="1126" y="171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7" name="Oval 401"/>
              <p:cNvSpPr>
                <a:spLocks noChangeArrowheads="1"/>
              </p:cNvSpPr>
              <p:nvPr/>
            </p:nvSpPr>
            <p:spPr bwMode="auto">
              <a:xfrm>
                <a:off x="335" y="309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8" name="Rectangle 402"/>
              <p:cNvSpPr>
                <a:spLocks noChangeArrowheads="1"/>
              </p:cNvSpPr>
              <p:nvPr/>
            </p:nvSpPr>
            <p:spPr bwMode="auto">
              <a:xfrm rot="-17064441">
                <a:off x="779" y="3361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699" name="Rectangle 403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0" name="Rectangle 404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1" name="Line 405"/>
              <p:cNvSpPr>
                <a:spLocks noChangeShapeType="1"/>
              </p:cNvSpPr>
              <p:nvPr/>
            </p:nvSpPr>
            <p:spPr bwMode="auto">
              <a:xfrm flipV="1">
                <a:off x="435" y="3495"/>
                <a:ext cx="1474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2" name="Rectangle 406"/>
              <p:cNvSpPr>
                <a:spLocks noChangeArrowheads="1"/>
              </p:cNvSpPr>
              <p:nvPr/>
            </p:nvSpPr>
            <p:spPr bwMode="auto">
              <a:xfrm>
                <a:off x="418" y="3452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3" name="Freeform 407"/>
              <p:cNvSpPr>
                <a:spLocks/>
              </p:cNvSpPr>
              <p:nvPr/>
            </p:nvSpPr>
            <p:spPr bwMode="auto">
              <a:xfrm>
                <a:off x="904" y="3464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4" name="Line 408"/>
              <p:cNvSpPr>
                <a:spLocks noChangeShapeType="1"/>
              </p:cNvSpPr>
              <p:nvPr/>
            </p:nvSpPr>
            <p:spPr bwMode="auto">
              <a:xfrm>
                <a:off x="906" y="3465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05" name="Line 409"/>
              <p:cNvSpPr>
                <a:spLocks noChangeShapeType="1"/>
              </p:cNvSpPr>
              <p:nvPr/>
            </p:nvSpPr>
            <p:spPr bwMode="auto">
              <a:xfrm>
                <a:off x="908" y="352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31" name="Group 410"/>
              <p:cNvGrpSpPr>
                <a:grpSpLocks/>
              </p:cNvGrpSpPr>
              <p:nvPr/>
            </p:nvGrpSpPr>
            <p:grpSpPr bwMode="auto">
              <a:xfrm>
                <a:off x="1032" y="3383"/>
                <a:ext cx="267" cy="224"/>
                <a:chOff x="4785" y="11039"/>
                <a:chExt cx="829" cy="688"/>
              </a:xfrm>
            </p:grpSpPr>
            <p:sp>
              <p:nvSpPr>
                <p:cNvPr id="55707" name="Freeform 411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08" name="Line 412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09" name="Line 413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10" name="Line 414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11" name="Arc 415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12" name="Freeform 416"/>
              <p:cNvSpPr>
                <a:spLocks/>
              </p:cNvSpPr>
              <p:nvPr/>
            </p:nvSpPr>
            <p:spPr bwMode="auto">
              <a:xfrm>
                <a:off x="993" y="3452"/>
                <a:ext cx="972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3" name="Freeform 417"/>
              <p:cNvSpPr>
                <a:spLocks/>
              </p:cNvSpPr>
              <p:nvPr/>
            </p:nvSpPr>
            <p:spPr bwMode="auto">
              <a:xfrm flipV="1">
                <a:off x="993" y="3521"/>
                <a:ext cx="972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4" name="Freeform 418"/>
              <p:cNvSpPr>
                <a:spLocks/>
              </p:cNvSpPr>
              <p:nvPr/>
            </p:nvSpPr>
            <p:spPr bwMode="auto">
              <a:xfrm rot="2663462">
                <a:off x="947" y="3449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5" name="Freeform 419"/>
              <p:cNvSpPr>
                <a:spLocks/>
              </p:cNvSpPr>
              <p:nvPr/>
            </p:nvSpPr>
            <p:spPr bwMode="auto">
              <a:xfrm>
                <a:off x="1080" y="3452"/>
                <a:ext cx="902" cy="89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6" name="Freeform 420"/>
              <p:cNvSpPr>
                <a:spLocks/>
              </p:cNvSpPr>
              <p:nvPr/>
            </p:nvSpPr>
            <p:spPr bwMode="auto">
              <a:xfrm>
                <a:off x="900" y="3443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7" name="Arc 421"/>
              <p:cNvSpPr>
                <a:spLocks/>
              </p:cNvSpPr>
              <p:nvPr/>
            </p:nvSpPr>
            <p:spPr bwMode="auto">
              <a:xfrm rot="6937498">
                <a:off x="860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8" name="Arc 422"/>
              <p:cNvSpPr>
                <a:spLocks/>
              </p:cNvSpPr>
              <p:nvPr/>
            </p:nvSpPr>
            <p:spPr bwMode="auto">
              <a:xfrm rot="14662502" flipV="1">
                <a:off x="861" y="3493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19" name="Freeform 423"/>
              <p:cNvSpPr>
                <a:spLocks/>
              </p:cNvSpPr>
              <p:nvPr/>
            </p:nvSpPr>
            <p:spPr bwMode="auto">
              <a:xfrm>
                <a:off x="1036" y="3411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0" name="Line 424"/>
              <p:cNvSpPr>
                <a:spLocks noChangeShapeType="1"/>
              </p:cNvSpPr>
              <p:nvPr/>
            </p:nvSpPr>
            <p:spPr bwMode="auto">
              <a:xfrm>
                <a:off x="103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1" name="Line 425"/>
              <p:cNvSpPr>
                <a:spLocks noChangeShapeType="1"/>
              </p:cNvSpPr>
              <p:nvPr/>
            </p:nvSpPr>
            <p:spPr bwMode="auto">
              <a:xfrm>
                <a:off x="1032" y="358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2" name="Arc 426"/>
              <p:cNvSpPr>
                <a:spLocks/>
              </p:cNvSpPr>
              <p:nvPr/>
            </p:nvSpPr>
            <p:spPr bwMode="auto">
              <a:xfrm rot="35128499">
                <a:off x="1073" y="3380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3" name="Arc 427"/>
              <p:cNvSpPr>
                <a:spLocks/>
              </p:cNvSpPr>
              <p:nvPr/>
            </p:nvSpPr>
            <p:spPr bwMode="auto">
              <a:xfrm rot="2663462" flipH="1" flipV="1">
                <a:off x="950" y="341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4" name="Arc 428"/>
              <p:cNvSpPr>
                <a:spLocks/>
              </p:cNvSpPr>
              <p:nvPr/>
            </p:nvSpPr>
            <p:spPr bwMode="auto">
              <a:xfrm rot="2663462">
                <a:off x="880" y="3419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5" name="Arc 429"/>
              <p:cNvSpPr>
                <a:spLocks/>
              </p:cNvSpPr>
              <p:nvPr/>
            </p:nvSpPr>
            <p:spPr bwMode="auto">
              <a:xfrm rot="2663462">
                <a:off x="862" y="346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6" name="Arc 430"/>
              <p:cNvSpPr>
                <a:spLocks/>
              </p:cNvSpPr>
              <p:nvPr/>
            </p:nvSpPr>
            <p:spPr bwMode="auto">
              <a:xfrm rot="2663462" flipH="1" flipV="1">
                <a:off x="921" y="3464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7" name="Line 431"/>
              <p:cNvSpPr>
                <a:spLocks noChangeShapeType="1"/>
              </p:cNvSpPr>
              <p:nvPr/>
            </p:nvSpPr>
            <p:spPr bwMode="auto">
              <a:xfrm rot="1807332" flipV="1">
                <a:off x="857" y="3046"/>
                <a:ext cx="1" cy="481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8" name="Freeform 432"/>
              <p:cNvSpPr>
                <a:spLocks/>
              </p:cNvSpPr>
              <p:nvPr/>
            </p:nvSpPr>
            <p:spPr bwMode="auto">
              <a:xfrm rot="-3592668">
                <a:off x="813" y="3304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29" name="Line 433"/>
              <p:cNvSpPr>
                <a:spLocks noChangeShapeType="1"/>
              </p:cNvSpPr>
              <p:nvPr/>
            </p:nvSpPr>
            <p:spPr bwMode="auto">
              <a:xfrm rot="-3592668">
                <a:off x="791" y="3320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30" name="Line 434"/>
              <p:cNvSpPr>
                <a:spLocks noChangeShapeType="1"/>
              </p:cNvSpPr>
              <p:nvPr/>
            </p:nvSpPr>
            <p:spPr bwMode="auto">
              <a:xfrm rot="-3592668">
                <a:off x="842" y="334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948" name="Group 435"/>
              <p:cNvGrpSpPr>
                <a:grpSpLocks/>
              </p:cNvGrpSpPr>
              <p:nvPr/>
            </p:nvGrpSpPr>
            <p:grpSpPr bwMode="auto">
              <a:xfrm rot="-3592668">
                <a:off x="817" y="3012"/>
                <a:ext cx="270" cy="226"/>
                <a:chOff x="4785" y="11039"/>
                <a:chExt cx="829" cy="688"/>
              </a:xfrm>
            </p:grpSpPr>
            <p:sp>
              <p:nvSpPr>
                <p:cNvPr id="55732" name="Freeform 436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3" name="Line 437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4" name="Line 438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5" name="Line 439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36" name="Arc 440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37" name="Freeform 441"/>
              <p:cNvSpPr>
                <a:spLocks/>
              </p:cNvSpPr>
              <p:nvPr/>
            </p:nvSpPr>
            <p:spPr bwMode="auto">
              <a:xfrm rot="-3592668">
                <a:off x="593" y="2827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38" name="Freeform 442"/>
              <p:cNvSpPr>
                <a:spLocks/>
              </p:cNvSpPr>
              <p:nvPr/>
            </p:nvSpPr>
            <p:spPr bwMode="auto">
              <a:xfrm rot="18007332" flipV="1">
                <a:off x="652" y="2862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39" name="Freeform 443"/>
              <p:cNvSpPr>
                <a:spLocks/>
              </p:cNvSpPr>
              <p:nvPr/>
            </p:nvSpPr>
            <p:spPr bwMode="auto">
              <a:xfrm rot="-929206">
                <a:off x="819" y="3225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0" name="Freeform 444"/>
              <p:cNvSpPr>
                <a:spLocks/>
              </p:cNvSpPr>
              <p:nvPr/>
            </p:nvSpPr>
            <p:spPr bwMode="auto">
              <a:xfrm rot="-3592668">
                <a:off x="687" y="2758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1" name="Freeform 445"/>
              <p:cNvSpPr>
                <a:spLocks/>
              </p:cNvSpPr>
              <p:nvPr/>
            </p:nvSpPr>
            <p:spPr bwMode="auto">
              <a:xfrm rot="-3592668">
                <a:off x="768" y="321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2" name="Arc 446"/>
              <p:cNvSpPr>
                <a:spLocks/>
              </p:cNvSpPr>
              <p:nvPr/>
            </p:nvSpPr>
            <p:spPr bwMode="auto">
              <a:xfrm rot="3344830">
                <a:off x="704" y="3219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3" name="Arc 447"/>
              <p:cNvSpPr>
                <a:spLocks/>
              </p:cNvSpPr>
              <p:nvPr/>
            </p:nvSpPr>
            <p:spPr bwMode="auto">
              <a:xfrm rot="11069833" flipV="1">
                <a:off x="830" y="3293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4" name="Freeform 448"/>
              <p:cNvSpPr>
                <a:spLocks/>
              </p:cNvSpPr>
              <p:nvPr/>
            </p:nvSpPr>
            <p:spPr bwMode="auto">
              <a:xfrm rot="-3592668">
                <a:off x="868" y="3119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5" name="Line 449"/>
              <p:cNvSpPr>
                <a:spLocks noChangeShapeType="1"/>
              </p:cNvSpPr>
              <p:nvPr/>
            </p:nvSpPr>
            <p:spPr bwMode="auto">
              <a:xfrm rot="-3592668">
                <a:off x="887" y="3148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6" name="Line 450"/>
              <p:cNvSpPr>
                <a:spLocks noChangeShapeType="1"/>
              </p:cNvSpPr>
              <p:nvPr/>
            </p:nvSpPr>
            <p:spPr bwMode="auto">
              <a:xfrm rot="-3592668">
                <a:off x="792" y="3163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7" name="Line 451"/>
              <p:cNvSpPr>
                <a:spLocks noChangeShapeType="1"/>
              </p:cNvSpPr>
              <p:nvPr/>
            </p:nvSpPr>
            <p:spPr bwMode="auto">
              <a:xfrm rot="-3592668">
                <a:off x="936" y="3246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8" name="Arc 452"/>
              <p:cNvSpPr>
                <a:spLocks/>
              </p:cNvSpPr>
              <p:nvPr/>
            </p:nvSpPr>
            <p:spPr bwMode="auto">
              <a:xfrm rot="31535830">
                <a:off x="851" y="2990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49" name="Arc 453"/>
              <p:cNvSpPr>
                <a:spLocks/>
              </p:cNvSpPr>
              <p:nvPr/>
            </p:nvSpPr>
            <p:spPr bwMode="auto">
              <a:xfrm rot="-929206" flipH="1" flipV="1">
                <a:off x="805" y="3162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0" name="Arc 454"/>
              <p:cNvSpPr>
                <a:spLocks/>
              </p:cNvSpPr>
              <p:nvPr/>
            </p:nvSpPr>
            <p:spPr bwMode="auto">
              <a:xfrm rot="-929206">
                <a:off x="773" y="3225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1" name="Arc 455"/>
              <p:cNvSpPr>
                <a:spLocks/>
              </p:cNvSpPr>
              <p:nvPr/>
            </p:nvSpPr>
            <p:spPr bwMode="auto">
              <a:xfrm rot="-929206">
                <a:off x="786" y="3331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2" name="Arc 456"/>
              <p:cNvSpPr>
                <a:spLocks/>
              </p:cNvSpPr>
              <p:nvPr/>
            </p:nvSpPr>
            <p:spPr bwMode="auto">
              <a:xfrm rot="-929206" flipH="1" flipV="1">
                <a:off x="814" y="327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3" name="Line 457"/>
              <p:cNvSpPr>
                <a:spLocks noChangeShapeType="1"/>
              </p:cNvSpPr>
              <p:nvPr/>
            </p:nvSpPr>
            <p:spPr bwMode="auto">
              <a:xfrm>
                <a:off x="851" y="3486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54" name="Line 458"/>
              <p:cNvSpPr>
                <a:spLocks noChangeShapeType="1"/>
              </p:cNvSpPr>
              <p:nvPr/>
            </p:nvSpPr>
            <p:spPr bwMode="auto">
              <a:xfrm rot="7220284">
                <a:off x="703" y="3224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951" name="Group 459"/>
              <p:cNvGrpSpPr>
                <a:grpSpLocks/>
              </p:cNvGrpSpPr>
              <p:nvPr/>
            </p:nvGrpSpPr>
            <p:grpSpPr bwMode="auto">
              <a:xfrm rot="7253297">
                <a:off x="523" y="3218"/>
                <a:ext cx="102" cy="81"/>
                <a:chOff x="5504" y="8144"/>
                <a:chExt cx="291" cy="236"/>
              </a:xfrm>
            </p:grpSpPr>
            <p:sp>
              <p:nvSpPr>
                <p:cNvPr id="55756" name="Rectangle 460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57" name="Rectangle 461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5968" name="Group 462"/>
              <p:cNvGrpSpPr>
                <a:grpSpLocks/>
              </p:cNvGrpSpPr>
              <p:nvPr/>
            </p:nvGrpSpPr>
            <p:grpSpPr bwMode="auto">
              <a:xfrm>
                <a:off x="799" y="3710"/>
                <a:ext cx="99" cy="80"/>
                <a:chOff x="5504" y="8144"/>
                <a:chExt cx="291" cy="236"/>
              </a:xfrm>
            </p:grpSpPr>
            <p:sp>
              <p:nvSpPr>
                <p:cNvPr id="55759" name="Rectangle 46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60" name="Rectangle 46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61" name="Rectangle 465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2" name="Rectangle 466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3" name="Rectangle 467"/>
              <p:cNvSpPr>
                <a:spLocks noChangeArrowheads="1"/>
              </p:cNvSpPr>
              <p:nvPr/>
            </p:nvSpPr>
            <p:spPr bwMode="auto">
              <a:xfrm rot="-17064441">
                <a:off x="780" y="3360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4" name="Freeform 468"/>
              <p:cNvSpPr>
                <a:spLocks/>
              </p:cNvSpPr>
              <p:nvPr/>
            </p:nvSpPr>
            <p:spPr bwMode="auto">
              <a:xfrm rot="3608242">
                <a:off x="1443" y="2731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5" name="Freeform 469"/>
              <p:cNvSpPr>
                <a:spLocks/>
              </p:cNvSpPr>
              <p:nvPr/>
            </p:nvSpPr>
            <p:spPr bwMode="auto">
              <a:xfrm rot="3608242" flipV="1">
                <a:off x="1383" y="2765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6" name="Freeform 470"/>
              <p:cNvSpPr>
                <a:spLocks/>
              </p:cNvSpPr>
              <p:nvPr/>
            </p:nvSpPr>
            <p:spPr bwMode="auto">
              <a:xfrm rot="3608242">
                <a:off x="1479" y="2763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7" name="Rectangle 471"/>
              <p:cNvSpPr>
                <a:spLocks noChangeArrowheads="1"/>
              </p:cNvSpPr>
              <p:nvPr/>
            </p:nvSpPr>
            <p:spPr bwMode="auto">
              <a:xfrm rot="-9863530">
                <a:off x="1578" y="2165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8" name="Rectangle 472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69" name="Rectangle 473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0" name="Line 474"/>
              <p:cNvSpPr>
                <a:spLocks noChangeShapeType="1"/>
              </p:cNvSpPr>
              <p:nvPr/>
            </p:nvSpPr>
            <p:spPr bwMode="auto">
              <a:xfrm rot="7200911" flipV="1">
                <a:off x="1254" y="2099"/>
                <a:ext cx="571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1" name="Rectangle 475"/>
              <p:cNvSpPr>
                <a:spLocks noChangeArrowheads="1"/>
              </p:cNvSpPr>
              <p:nvPr/>
            </p:nvSpPr>
            <p:spPr bwMode="auto">
              <a:xfrm rot="7200911">
                <a:off x="1573" y="1864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2" name="Freeform 476"/>
              <p:cNvSpPr>
                <a:spLocks/>
              </p:cNvSpPr>
              <p:nvPr/>
            </p:nvSpPr>
            <p:spPr bwMode="auto">
              <a:xfrm rot="7200911">
                <a:off x="1421" y="2240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3" name="Line 477"/>
              <p:cNvSpPr>
                <a:spLocks noChangeShapeType="1"/>
              </p:cNvSpPr>
              <p:nvPr/>
            </p:nvSpPr>
            <p:spPr bwMode="auto">
              <a:xfrm rot="7200911">
                <a:off x="1449" y="2286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74" name="Line 478"/>
              <p:cNvSpPr>
                <a:spLocks noChangeShapeType="1"/>
              </p:cNvSpPr>
              <p:nvPr/>
            </p:nvSpPr>
            <p:spPr bwMode="auto">
              <a:xfrm rot="7200911">
                <a:off x="1398" y="225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990" name="Group 479"/>
              <p:cNvGrpSpPr>
                <a:grpSpLocks/>
              </p:cNvGrpSpPr>
              <p:nvPr/>
            </p:nvGrpSpPr>
            <p:grpSpPr bwMode="auto">
              <a:xfrm rot="7200911">
                <a:off x="1184" y="2372"/>
                <a:ext cx="267" cy="224"/>
                <a:chOff x="4785" y="11039"/>
                <a:chExt cx="829" cy="688"/>
              </a:xfrm>
            </p:grpSpPr>
            <p:sp>
              <p:nvSpPr>
                <p:cNvPr id="55776" name="Freeform 48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77" name="Line 48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78" name="Line 48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79" name="Line 48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80" name="Arc 48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781" name="Freeform 485"/>
              <p:cNvSpPr>
                <a:spLocks/>
              </p:cNvSpPr>
              <p:nvPr/>
            </p:nvSpPr>
            <p:spPr bwMode="auto">
              <a:xfrm rot="9864373">
                <a:off x="1353" y="2287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2" name="Freeform 486"/>
              <p:cNvSpPr>
                <a:spLocks/>
              </p:cNvSpPr>
              <p:nvPr/>
            </p:nvSpPr>
            <p:spPr bwMode="auto">
              <a:xfrm rot="7200911">
                <a:off x="1299" y="2292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3" name="Arc 487"/>
              <p:cNvSpPr>
                <a:spLocks/>
              </p:cNvSpPr>
              <p:nvPr/>
            </p:nvSpPr>
            <p:spPr bwMode="auto">
              <a:xfrm rot="14138409">
                <a:off x="1435" y="2238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4" name="Arc 488"/>
              <p:cNvSpPr>
                <a:spLocks/>
              </p:cNvSpPr>
              <p:nvPr/>
            </p:nvSpPr>
            <p:spPr bwMode="auto">
              <a:xfrm rot="263413" flipV="1">
                <a:off x="1310" y="2165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5" name="Freeform 489"/>
              <p:cNvSpPr>
                <a:spLocks/>
              </p:cNvSpPr>
              <p:nvPr/>
            </p:nvSpPr>
            <p:spPr bwMode="auto">
              <a:xfrm rot="7200911">
                <a:off x="1325" y="23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6" name="Line 490"/>
              <p:cNvSpPr>
                <a:spLocks noChangeShapeType="1"/>
              </p:cNvSpPr>
              <p:nvPr/>
            </p:nvSpPr>
            <p:spPr bwMode="auto">
              <a:xfrm rot="7200911">
                <a:off x="1382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7" name="Line 491"/>
              <p:cNvSpPr>
                <a:spLocks noChangeShapeType="1"/>
              </p:cNvSpPr>
              <p:nvPr/>
            </p:nvSpPr>
            <p:spPr bwMode="auto">
              <a:xfrm rot="7200911">
                <a:off x="1247" y="23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8" name="Arc 492"/>
              <p:cNvSpPr>
                <a:spLocks/>
              </p:cNvSpPr>
              <p:nvPr/>
            </p:nvSpPr>
            <p:spPr bwMode="auto">
              <a:xfrm rot="42329410">
                <a:off x="1196" y="2386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89" name="Arc 493"/>
              <p:cNvSpPr>
                <a:spLocks/>
              </p:cNvSpPr>
              <p:nvPr/>
            </p:nvSpPr>
            <p:spPr bwMode="auto">
              <a:xfrm rot="9864373" flipH="1" flipV="1">
                <a:off x="1308" y="2285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0" name="Arc 494"/>
              <p:cNvSpPr>
                <a:spLocks/>
              </p:cNvSpPr>
              <p:nvPr/>
            </p:nvSpPr>
            <p:spPr bwMode="auto">
              <a:xfrm rot="9864373">
                <a:off x="1339" y="2223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1" name="Arc 495"/>
              <p:cNvSpPr>
                <a:spLocks/>
              </p:cNvSpPr>
              <p:nvPr/>
            </p:nvSpPr>
            <p:spPr bwMode="auto">
              <a:xfrm rot="9864373">
                <a:off x="1422" y="221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2" name="Arc 496"/>
              <p:cNvSpPr>
                <a:spLocks/>
              </p:cNvSpPr>
              <p:nvPr/>
            </p:nvSpPr>
            <p:spPr bwMode="auto">
              <a:xfrm rot="9864373" flipH="1" flipV="1">
                <a:off x="1391" y="2267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3" name="Line 497"/>
              <p:cNvSpPr>
                <a:spLocks noChangeShapeType="1"/>
              </p:cNvSpPr>
              <p:nvPr/>
            </p:nvSpPr>
            <p:spPr bwMode="auto">
              <a:xfrm rot="9008242" flipV="1">
                <a:off x="1611" y="2090"/>
                <a:ext cx="1" cy="323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4" name="Freeform 498"/>
              <p:cNvSpPr>
                <a:spLocks/>
              </p:cNvSpPr>
              <p:nvPr/>
            </p:nvSpPr>
            <p:spPr bwMode="auto">
              <a:xfrm rot="3608242">
                <a:off x="1606" y="2239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5" name="Line 499"/>
              <p:cNvSpPr>
                <a:spLocks noChangeShapeType="1"/>
              </p:cNvSpPr>
              <p:nvPr/>
            </p:nvSpPr>
            <p:spPr bwMode="auto">
              <a:xfrm rot="3608242">
                <a:off x="1633" y="2258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796" name="Line 500"/>
              <p:cNvSpPr>
                <a:spLocks noChangeShapeType="1"/>
              </p:cNvSpPr>
              <p:nvPr/>
            </p:nvSpPr>
            <p:spPr bwMode="auto">
              <a:xfrm rot="3608242">
                <a:off x="1584" y="229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11" name="Group 501"/>
              <p:cNvGrpSpPr>
                <a:grpSpLocks/>
              </p:cNvGrpSpPr>
              <p:nvPr/>
            </p:nvGrpSpPr>
            <p:grpSpPr bwMode="auto">
              <a:xfrm rot="3608242">
                <a:off x="1610" y="2371"/>
                <a:ext cx="270" cy="226"/>
                <a:chOff x="4785" y="11039"/>
                <a:chExt cx="829" cy="688"/>
              </a:xfrm>
            </p:grpSpPr>
            <p:sp>
              <p:nvSpPr>
                <p:cNvPr id="55798" name="Freeform 50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799" name="Line 50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00" name="Line 50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01" name="Line 50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02" name="Arc 50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03" name="Freeform 507"/>
              <p:cNvSpPr>
                <a:spLocks/>
              </p:cNvSpPr>
              <p:nvPr/>
            </p:nvSpPr>
            <p:spPr bwMode="auto">
              <a:xfrm rot="6271705">
                <a:off x="1610" y="2289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4" name="Freeform 508"/>
              <p:cNvSpPr>
                <a:spLocks/>
              </p:cNvSpPr>
              <p:nvPr/>
            </p:nvSpPr>
            <p:spPr bwMode="auto">
              <a:xfrm rot="3608242">
                <a:off x="1562" y="2291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5" name="Arc 509"/>
              <p:cNvSpPr>
                <a:spLocks/>
              </p:cNvSpPr>
              <p:nvPr/>
            </p:nvSpPr>
            <p:spPr bwMode="auto">
              <a:xfrm rot="10545741">
                <a:off x="1624" y="2164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6" name="Arc 510"/>
              <p:cNvSpPr>
                <a:spLocks/>
              </p:cNvSpPr>
              <p:nvPr/>
            </p:nvSpPr>
            <p:spPr bwMode="auto">
              <a:xfrm rot="18270744" flipV="1">
                <a:off x="1497" y="2239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7" name="Freeform 511"/>
              <p:cNvSpPr>
                <a:spLocks/>
              </p:cNvSpPr>
              <p:nvPr/>
            </p:nvSpPr>
            <p:spPr bwMode="auto">
              <a:xfrm rot="3608242">
                <a:off x="1660" y="2320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8" name="Line 512"/>
              <p:cNvSpPr>
                <a:spLocks noChangeShapeType="1"/>
              </p:cNvSpPr>
              <p:nvPr/>
            </p:nvSpPr>
            <p:spPr bwMode="auto">
              <a:xfrm rot="3608242">
                <a:off x="1680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09" name="Line 513"/>
              <p:cNvSpPr>
                <a:spLocks noChangeShapeType="1"/>
              </p:cNvSpPr>
              <p:nvPr/>
            </p:nvSpPr>
            <p:spPr bwMode="auto">
              <a:xfrm rot="3608242">
                <a:off x="1730" y="2360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0" name="Line 514"/>
              <p:cNvSpPr>
                <a:spLocks noChangeShapeType="1"/>
              </p:cNvSpPr>
              <p:nvPr/>
            </p:nvSpPr>
            <p:spPr bwMode="auto">
              <a:xfrm rot="3608242">
                <a:off x="1583" y="2445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1" name="Arc 515"/>
              <p:cNvSpPr>
                <a:spLocks/>
              </p:cNvSpPr>
              <p:nvPr/>
            </p:nvSpPr>
            <p:spPr bwMode="auto">
              <a:xfrm rot="38736742">
                <a:off x="1644" y="2387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2" name="Arc 516"/>
              <p:cNvSpPr>
                <a:spLocks/>
              </p:cNvSpPr>
              <p:nvPr/>
            </p:nvSpPr>
            <p:spPr bwMode="auto">
              <a:xfrm rot="6271705" flipH="1" flipV="1">
                <a:off x="1598" y="228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3" name="Arc 517"/>
              <p:cNvSpPr>
                <a:spLocks/>
              </p:cNvSpPr>
              <p:nvPr/>
            </p:nvSpPr>
            <p:spPr bwMode="auto">
              <a:xfrm rot="6271705">
                <a:off x="1559" y="2226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4" name="Arc 518"/>
              <p:cNvSpPr>
                <a:spLocks/>
              </p:cNvSpPr>
              <p:nvPr/>
            </p:nvSpPr>
            <p:spPr bwMode="auto">
              <a:xfrm rot="6271705">
                <a:off x="1576" y="2217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5" name="Arc 519"/>
              <p:cNvSpPr>
                <a:spLocks/>
              </p:cNvSpPr>
              <p:nvPr/>
            </p:nvSpPr>
            <p:spPr bwMode="auto">
              <a:xfrm rot="6271705" flipH="1" flipV="1">
                <a:off x="1608" y="226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6" name="Line 520"/>
              <p:cNvSpPr>
                <a:spLocks noChangeShapeType="1"/>
              </p:cNvSpPr>
              <p:nvPr/>
            </p:nvSpPr>
            <p:spPr bwMode="auto">
              <a:xfrm rot="7200911">
                <a:off x="1381" y="2039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17" name="Line 521"/>
              <p:cNvSpPr>
                <a:spLocks noChangeShapeType="1"/>
              </p:cNvSpPr>
              <p:nvPr/>
            </p:nvSpPr>
            <p:spPr bwMode="auto">
              <a:xfrm rot="14421194">
                <a:off x="1683" y="2045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14" name="Group 522"/>
              <p:cNvGrpSpPr>
                <a:grpSpLocks/>
              </p:cNvGrpSpPr>
              <p:nvPr/>
            </p:nvGrpSpPr>
            <p:grpSpPr bwMode="auto">
              <a:xfrm rot="14454207">
                <a:off x="1767" y="2049"/>
                <a:ext cx="102" cy="81"/>
                <a:chOff x="5504" y="8144"/>
                <a:chExt cx="291" cy="236"/>
              </a:xfrm>
            </p:grpSpPr>
            <p:sp>
              <p:nvSpPr>
                <p:cNvPr id="55819" name="Rectangle 52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20" name="Rectangle 52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6028" name="Group 525"/>
              <p:cNvGrpSpPr>
                <a:grpSpLocks/>
              </p:cNvGrpSpPr>
              <p:nvPr/>
            </p:nvGrpSpPr>
            <p:grpSpPr bwMode="auto">
              <a:xfrm rot="7200911">
                <a:off x="1205" y="2042"/>
                <a:ext cx="99" cy="80"/>
                <a:chOff x="5504" y="8144"/>
                <a:chExt cx="291" cy="236"/>
              </a:xfrm>
            </p:grpSpPr>
            <p:sp>
              <p:nvSpPr>
                <p:cNvPr id="55822" name="Rectangle 52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23" name="Rectangle 52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24" name="Rectangle 528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5" name="Rectangle 529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6" name="Rectangle 530"/>
              <p:cNvSpPr>
                <a:spLocks noChangeArrowheads="1"/>
              </p:cNvSpPr>
              <p:nvPr/>
            </p:nvSpPr>
            <p:spPr bwMode="auto">
              <a:xfrm rot="-9863530">
                <a:off x="1580" y="21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7" name="Rectangle 531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8" name="Rectangle 532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29" name="Rectangle 533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0" name="Line 534"/>
              <p:cNvSpPr>
                <a:spLocks noChangeShapeType="1"/>
              </p:cNvSpPr>
              <p:nvPr/>
            </p:nvSpPr>
            <p:spPr bwMode="auto">
              <a:xfrm rot="14380151" flipV="1">
                <a:off x="2007" y="3487"/>
                <a:ext cx="623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1" name="Rectangle 535"/>
              <p:cNvSpPr>
                <a:spLocks noChangeArrowheads="1"/>
              </p:cNvSpPr>
              <p:nvPr/>
            </p:nvSpPr>
            <p:spPr bwMode="auto">
              <a:xfrm rot="-28819849">
                <a:off x="2364" y="3660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2" name="Freeform 536"/>
              <p:cNvSpPr>
                <a:spLocks/>
              </p:cNvSpPr>
              <p:nvPr/>
            </p:nvSpPr>
            <p:spPr bwMode="auto">
              <a:xfrm rot="-28819849">
                <a:off x="2213" y="3303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3" name="Line 537"/>
              <p:cNvSpPr>
                <a:spLocks noChangeShapeType="1"/>
              </p:cNvSpPr>
              <p:nvPr/>
            </p:nvSpPr>
            <p:spPr bwMode="auto">
              <a:xfrm rot="-28819849">
                <a:off x="2190" y="3349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34" name="Line 538"/>
              <p:cNvSpPr>
                <a:spLocks noChangeShapeType="1"/>
              </p:cNvSpPr>
              <p:nvPr/>
            </p:nvSpPr>
            <p:spPr bwMode="auto">
              <a:xfrm rot="-28819849">
                <a:off x="2241" y="332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50" name="Group 539"/>
              <p:cNvGrpSpPr>
                <a:grpSpLocks/>
              </p:cNvGrpSpPr>
              <p:nvPr/>
            </p:nvGrpSpPr>
            <p:grpSpPr bwMode="auto">
              <a:xfrm rot="-28819849">
                <a:off x="1973" y="3013"/>
                <a:ext cx="267" cy="224"/>
                <a:chOff x="4785" y="11039"/>
                <a:chExt cx="829" cy="688"/>
              </a:xfrm>
            </p:grpSpPr>
            <p:sp>
              <p:nvSpPr>
                <p:cNvPr id="55836" name="Freeform 54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37" name="Line 54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38" name="Line 54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39" name="Line 54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40" name="Arc 54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41" name="Freeform 545"/>
              <p:cNvSpPr>
                <a:spLocks/>
              </p:cNvSpPr>
              <p:nvPr/>
            </p:nvSpPr>
            <p:spPr bwMode="auto">
              <a:xfrm rot="-26156385">
                <a:off x="2147" y="3224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2" name="Freeform 546"/>
              <p:cNvSpPr>
                <a:spLocks/>
              </p:cNvSpPr>
              <p:nvPr/>
            </p:nvSpPr>
            <p:spPr bwMode="auto">
              <a:xfrm rot="-28819849">
                <a:off x="2089" y="3217"/>
                <a:ext cx="201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3" name="Arc 547"/>
              <p:cNvSpPr>
                <a:spLocks/>
              </p:cNvSpPr>
              <p:nvPr/>
            </p:nvSpPr>
            <p:spPr bwMode="auto">
              <a:xfrm rot="-21882350">
                <a:off x="2100" y="3294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4" name="Arc 548"/>
              <p:cNvSpPr>
                <a:spLocks/>
              </p:cNvSpPr>
              <p:nvPr/>
            </p:nvSpPr>
            <p:spPr bwMode="auto">
              <a:xfrm rot="7442651" flipV="1">
                <a:off x="2227" y="3220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5" name="Freeform 549"/>
              <p:cNvSpPr>
                <a:spLocks/>
              </p:cNvSpPr>
              <p:nvPr/>
            </p:nvSpPr>
            <p:spPr bwMode="auto">
              <a:xfrm rot="-28819849">
                <a:off x="2117" y="31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6" name="Line 550"/>
              <p:cNvSpPr>
                <a:spLocks noChangeShapeType="1"/>
              </p:cNvSpPr>
              <p:nvPr/>
            </p:nvSpPr>
            <p:spPr bwMode="auto">
              <a:xfrm rot="-28819849">
                <a:off x="2174" y="3147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7" name="Line 551"/>
              <p:cNvSpPr>
                <a:spLocks noChangeShapeType="1"/>
              </p:cNvSpPr>
              <p:nvPr/>
            </p:nvSpPr>
            <p:spPr bwMode="auto">
              <a:xfrm rot="-28819849">
                <a:off x="2186" y="31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8" name="Arc 552"/>
              <p:cNvSpPr>
                <a:spLocks/>
              </p:cNvSpPr>
              <p:nvPr/>
            </p:nvSpPr>
            <p:spPr bwMode="auto">
              <a:xfrm rot="6308652">
                <a:off x="1986" y="2994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49" name="Arc 553"/>
              <p:cNvSpPr>
                <a:spLocks/>
              </p:cNvSpPr>
              <p:nvPr/>
            </p:nvSpPr>
            <p:spPr bwMode="auto">
              <a:xfrm rot="-26156385" flipH="1" flipV="1">
                <a:off x="2097" y="316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0" name="Arc 554"/>
              <p:cNvSpPr>
                <a:spLocks/>
              </p:cNvSpPr>
              <p:nvPr/>
            </p:nvSpPr>
            <p:spPr bwMode="auto">
              <a:xfrm rot="-26156385">
                <a:off x="2136" y="3222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1" name="Arc 555"/>
              <p:cNvSpPr>
                <a:spLocks/>
              </p:cNvSpPr>
              <p:nvPr/>
            </p:nvSpPr>
            <p:spPr bwMode="auto">
              <a:xfrm rot="-26156385">
                <a:off x="2216" y="3327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2" name="Arc 556"/>
              <p:cNvSpPr>
                <a:spLocks/>
              </p:cNvSpPr>
              <p:nvPr/>
            </p:nvSpPr>
            <p:spPr bwMode="auto">
              <a:xfrm rot="-26156385" flipH="1" flipV="1">
                <a:off x="2184" y="3276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3" name="Line 557"/>
              <p:cNvSpPr>
                <a:spLocks noChangeShapeType="1"/>
              </p:cNvSpPr>
              <p:nvPr/>
            </p:nvSpPr>
            <p:spPr bwMode="auto">
              <a:xfrm rot="16187483" flipV="1">
                <a:off x="2164" y="3337"/>
                <a:ext cx="1" cy="318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4" name="Freeform 558"/>
              <p:cNvSpPr>
                <a:spLocks/>
              </p:cNvSpPr>
              <p:nvPr/>
            </p:nvSpPr>
            <p:spPr bwMode="auto">
              <a:xfrm rot="-32412517">
                <a:off x="2124" y="3462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5" name="Line 559"/>
              <p:cNvSpPr>
                <a:spLocks noChangeShapeType="1"/>
              </p:cNvSpPr>
              <p:nvPr/>
            </p:nvSpPr>
            <p:spPr bwMode="auto">
              <a:xfrm rot="-32412517">
                <a:off x="2124" y="3523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56" name="Line 560"/>
              <p:cNvSpPr>
                <a:spLocks noChangeShapeType="1"/>
              </p:cNvSpPr>
              <p:nvPr/>
            </p:nvSpPr>
            <p:spPr bwMode="auto">
              <a:xfrm rot="-32412517">
                <a:off x="2122" y="346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296" name="Group 561"/>
              <p:cNvGrpSpPr>
                <a:grpSpLocks/>
              </p:cNvGrpSpPr>
              <p:nvPr/>
            </p:nvGrpSpPr>
            <p:grpSpPr bwMode="auto">
              <a:xfrm rot="-32412517">
                <a:off x="1761" y="3384"/>
                <a:ext cx="270" cy="226"/>
                <a:chOff x="4785" y="11039"/>
                <a:chExt cx="829" cy="688"/>
              </a:xfrm>
            </p:grpSpPr>
            <p:sp>
              <p:nvSpPr>
                <p:cNvPr id="55858" name="Freeform 56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59" name="Line 56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60" name="Line 56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61" name="Line 56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62" name="Arc 56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63" name="Freeform 567"/>
              <p:cNvSpPr>
                <a:spLocks/>
              </p:cNvSpPr>
              <p:nvPr/>
            </p:nvSpPr>
            <p:spPr bwMode="auto">
              <a:xfrm rot="-29749054">
                <a:off x="2017" y="3446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4" name="Freeform 568"/>
              <p:cNvSpPr>
                <a:spLocks/>
              </p:cNvSpPr>
              <p:nvPr/>
            </p:nvSpPr>
            <p:spPr bwMode="auto">
              <a:xfrm rot="-32412517">
                <a:off x="1957" y="344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5" name="Arc 569"/>
              <p:cNvSpPr>
                <a:spLocks/>
              </p:cNvSpPr>
              <p:nvPr/>
            </p:nvSpPr>
            <p:spPr bwMode="auto">
              <a:xfrm rot="-25475019">
                <a:off x="2070" y="3493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6" name="Arc 570"/>
              <p:cNvSpPr>
                <a:spLocks/>
              </p:cNvSpPr>
              <p:nvPr/>
            </p:nvSpPr>
            <p:spPr bwMode="auto">
              <a:xfrm rot="3849983" flipV="1">
                <a:off x="2068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7" name="Freeform 571"/>
              <p:cNvSpPr>
                <a:spLocks/>
              </p:cNvSpPr>
              <p:nvPr/>
            </p:nvSpPr>
            <p:spPr bwMode="auto">
              <a:xfrm rot="-32412517">
                <a:off x="1948" y="3411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8" name="Line 572"/>
              <p:cNvSpPr>
                <a:spLocks noChangeShapeType="1"/>
              </p:cNvSpPr>
              <p:nvPr/>
            </p:nvSpPr>
            <p:spPr bwMode="auto">
              <a:xfrm rot="-32412517">
                <a:off x="202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69" name="Line 573"/>
              <p:cNvSpPr>
                <a:spLocks noChangeShapeType="1"/>
              </p:cNvSpPr>
              <p:nvPr/>
            </p:nvSpPr>
            <p:spPr bwMode="auto">
              <a:xfrm rot="-32412517">
                <a:off x="1949" y="3579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0" name="Line 574"/>
              <p:cNvSpPr>
                <a:spLocks noChangeShapeType="1"/>
              </p:cNvSpPr>
              <p:nvPr/>
            </p:nvSpPr>
            <p:spPr bwMode="auto">
              <a:xfrm rot="-32412517">
                <a:off x="1945" y="3411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1" name="Arc 575"/>
              <p:cNvSpPr>
                <a:spLocks/>
              </p:cNvSpPr>
              <p:nvPr/>
            </p:nvSpPr>
            <p:spPr bwMode="auto">
              <a:xfrm rot="2715983">
                <a:off x="1762" y="3381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2" name="Arc 576"/>
              <p:cNvSpPr>
                <a:spLocks/>
              </p:cNvSpPr>
              <p:nvPr/>
            </p:nvSpPr>
            <p:spPr bwMode="auto">
              <a:xfrm rot="-29749054" flipH="1" flipV="1">
                <a:off x="1953" y="341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3" name="Arc 577"/>
              <p:cNvSpPr>
                <a:spLocks/>
              </p:cNvSpPr>
              <p:nvPr/>
            </p:nvSpPr>
            <p:spPr bwMode="auto">
              <a:xfrm rot="-29749054">
                <a:off x="2024" y="3410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4" name="Arc 578"/>
              <p:cNvSpPr>
                <a:spLocks/>
              </p:cNvSpPr>
              <p:nvPr/>
            </p:nvSpPr>
            <p:spPr bwMode="auto">
              <a:xfrm rot="-29749054">
                <a:off x="2138" y="3462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5" name="Arc 579"/>
              <p:cNvSpPr>
                <a:spLocks/>
              </p:cNvSpPr>
              <p:nvPr/>
            </p:nvSpPr>
            <p:spPr bwMode="auto">
              <a:xfrm rot="-29749054" flipH="1" flipV="1">
                <a:off x="2078" y="3464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6" name="Line 580"/>
              <p:cNvSpPr>
                <a:spLocks noChangeShapeType="1"/>
              </p:cNvSpPr>
              <p:nvPr/>
            </p:nvSpPr>
            <p:spPr bwMode="auto">
              <a:xfrm rot="-28819849">
                <a:off x="2361" y="3224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77" name="Line 581"/>
              <p:cNvSpPr>
                <a:spLocks noChangeShapeType="1"/>
              </p:cNvSpPr>
              <p:nvPr/>
            </p:nvSpPr>
            <p:spPr bwMode="auto">
              <a:xfrm rot="-21599564">
                <a:off x="2207" y="3487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297" name="Group 582"/>
              <p:cNvGrpSpPr>
                <a:grpSpLocks/>
              </p:cNvGrpSpPr>
              <p:nvPr/>
            </p:nvGrpSpPr>
            <p:grpSpPr bwMode="auto">
              <a:xfrm rot="-21566552">
                <a:off x="2152" y="3714"/>
                <a:ext cx="102" cy="81"/>
                <a:chOff x="5504" y="8144"/>
                <a:chExt cx="291" cy="236"/>
              </a:xfrm>
            </p:grpSpPr>
            <p:sp>
              <p:nvSpPr>
                <p:cNvPr id="55879" name="Rectangle 58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80" name="Rectangle 58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5304" name="Group 585"/>
              <p:cNvGrpSpPr>
                <a:grpSpLocks/>
              </p:cNvGrpSpPr>
              <p:nvPr/>
            </p:nvGrpSpPr>
            <p:grpSpPr bwMode="auto">
              <a:xfrm rot="-28819849">
                <a:off x="2438" y="3230"/>
                <a:ext cx="99" cy="80"/>
                <a:chOff x="5504" y="8144"/>
                <a:chExt cx="291" cy="236"/>
              </a:xfrm>
            </p:grpSpPr>
            <p:sp>
              <p:nvSpPr>
                <p:cNvPr id="55882" name="Rectangle 58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883" name="Rectangle 58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884" name="Rectangle 588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85" name="Rectangle 589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86" name="Rectangle 590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7" name="Group 591"/>
            <p:cNvGrpSpPr>
              <a:grpSpLocks/>
            </p:cNvGrpSpPr>
            <p:nvPr/>
          </p:nvGrpSpPr>
          <p:grpSpPr bwMode="auto">
            <a:xfrm flipH="1" flipV="1">
              <a:off x="4267" y="1080"/>
              <a:ext cx="773" cy="707"/>
              <a:chOff x="335" y="1710"/>
              <a:chExt cx="2393" cy="2190"/>
            </a:xfrm>
          </p:grpSpPr>
          <p:sp>
            <p:nvSpPr>
              <p:cNvPr id="55888" name="Oval 592"/>
              <p:cNvSpPr>
                <a:spLocks noChangeArrowheads="1"/>
              </p:cNvSpPr>
              <p:nvPr/>
            </p:nvSpPr>
            <p:spPr bwMode="auto">
              <a:xfrm rot="-28819849">
                <a:off x="1918" y="3088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89" name="Oval 593"/>
              <p:cNvSpPr>
                <a:spLocks noChangeArrowheads="1"/>
              </p:cNvSpPr>
              <p:nvPr/>
            </p:nvSpPr>
            <p:spPr bwMode="auto">
              <a:xfrm rot="7200911">
                <a:off x="1126" y="171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0" name="Oval 594"/>
              <p:cNvSpPr>
                <a:spLocks noChangeArrowheads="1"/>
              </p:cNvSpPr>
              <p:nvPr/>
            </p:nvSpPr>
            <p:spPr bwMode="auto">
              <a:xfrm>
                <a:off x="335" y="3090"/>
                <a:ext cx="809" cy="81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1" name="Rectangle 595"/>
              <p:cNvSpPr>
                <a:spLocks noChangeArrowheads="1"/>
              </p:cNvSpPr>
              <p:nvPr/>
            </p:nvSpPr>
            <p:spPr bwMode="auto">
              <a:xfrm rot="-17064441">
                <a:off x="779" y="3361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2" name="Rectangle 596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3" name="Rectangle 597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4" name="Line 598"/>
              <p:cNvSpPr>
                <a:spLocks noChangeShapeType="1"/>
              </p:cNvSpPr>
              <p:nvPr/>
            </p:nvSpPr>
            <p:spPr bwMode="auto">
              <a:xfrm flipV="1">
                <a:off x="435" y="3495"/>
                <a:ext cx="1474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5" name="Rectangle 599"/>
              <p:cNvSpPr>
                <a:spLocks noChangeArrowheads="1"/>
              </p:cNvSpPr>
              <p:nvPr/>
            </p:nvSpPr>
            <p:spPr bwMode="auto">
              <a:xfrm>
                <a:off x="418" y="3452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6" name="Freeform 600"/>
              <p:cNvSpPr>
                <a:spLocks/>
              </p:cNvSpPr>
              <p:nvPr/>
            </p:nvSpPr>
            <p:spPr bwMode="auto">
              <a:xfrm>
                <a:off x="904" y="3464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7" name="Line 601"/>
              <p:cNvSpPr>
                <a:spLocks noChangeShapeType="1"/>
              </p:cNvSpPr>
              <p:nvPr/>
            </p:nvSpPr>
            <p:spPr bwMode="auto">
              <a:xfrm>
                <a:off x="906" y="3465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898" name="Line 602"/>
              <p:cNvSpPr>
                <a:spLocks noChangeShapeType="1"/>
              </p:cNvSpPr>
              <p:nvPr/>
            </p:nvSpPr>
            <p:spPr bwMode="auto">
              <a:xfrm>
                <a:off x="908" y="352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5319" name="Group 603"/>
              <p:cNvGrpSpPr>
                <a:grpSpLocks/>
              </p:cNvGrpSpPr>
              <p:nvPr/>
            </p:nvGrpSpPr>
            <p:grpSpPr bwMode="auto">
              <a:xfrm>
                <a:off x="1032" y="3383"/>
                <a:ext cx="267" cy="224"/>
                <a:chOff x="4785" y="11039"/>
                <a:chExt cx="829" cy="688"/>
              </a:xfrm>
            </p:grpSpPr>
            <p:sp>
              <p:nvSpPr>
                <p:cNvPr id="55900" name="Freeform 604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1" name="Line 605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2" name="Line 606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3" name="Line 607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04" name="Arc 608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05" name="Freeform 609"/>
              <p:cNvSpPr>
                <a:spLocks/>
              </p:cNvSpPr>
              <p:nvPr/>
            </p:nvSpPr>
            <p:spPr bwMode="auto">
              <a:xfrm>
                <a:off x="993" y="3452"/>
                <a:ext cx="972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6" name="Freeform 610"/>
              <p:cNvSpPr>
                <a:spLocks/>
              </p:cNvSpPr>
              <p:nvPr/>
            </p:nvSpPr>
            <p:spPr bwMode="auto">
              <a:xfrm flipV="1">
                <a:off x="993" y="3521"/>
                <a:ext cx="972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7" name="Freeform 611"/>
              <p:cNvSpPr>
                <a:spLocks/>
              </p:cNvSpPr>
              <p:nvPr/>
            </p:nvSpPr>
            <p:spPr bwMode="auto">
              <a:xfrm rot="2663462">
                <a:off x="947" y="3449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8" name="Freeform 612"/>
              <p:cNvSpPr>
                <a:spLocks/>
              </p:cNvSpPr>
              <p:nvPr/>
            </p:nvSpPr>
            <p:spPr bwMode="auto">
              <a:xfrm>
                <a:off x="1080" y="3452"/>
                <a:ext cx="902" cy="89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09" name="Freeform 613"/>
              <p:cNvSpPr>
                <a:spLocks/>
              </p:cNvSpPr>
              <p:nvPr/>
            </p:nvSpPr>
            <p:spPr bwMode="auto">
              <a:xfrm>
                <a:off x="900" y="3443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0" name="Arc 614"/>
              <p:cNvSpPr>
                <a:spLocks/>
              </p:cNvSpPr>
              <p:nvPr/>
            </p:nvSpPr>
            <p:spPr bwMode="auto">
              <a:xfrm rot="6937498">
                <a:off x="860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1" name="Arc 615"/>
              <p:cNvSpPr>
                <a:spLocks/>
              </p:cNvSpPr>
              <p:nvPr/>
            </p:nvSpPr>
            <p:spPr bwMode="auto">
              <a:xfrm rot="14662502" flipV="1">
                <a:off x="861" y="3493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2" name="Freeform 616"/>
              <p:cNvSpPr>
                <a:spLocks/>
              </p:cNvSpPr>
              <p:nvPr/>
            </p:nvSpPr>
            <p:spPr bwMode="auto">
              <a:xfrm>
                <a:off x="1036" y="3411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3" name="Line 617"/>
              <p:cNvSpPr>
                <a:spLocks noChangeShapeType="1"/>
              </p:cNvSpPr>
              <p:nvPr/>
            </p:nvSpPr>
            <p:spPr bwMode="auto">
              <a:xfrm>
                <a:off x="103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4" name="Line 618"/>
              <p:cNvSpPr>
                <a:spLocks noChangeShapeType="1"/>
              </p:cNvSpPr>
              <p:nvPr/>
            </p:nvSpPr>
            <p:spPr bwMode="auto">
              <a:xfrm>
                <a:off x="1032" y="358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5" name="Arc 619"/>
              <p:cNvSpPr>
                <a:spLocks/>
              </p:cNvSpPr>
              <p:nvPr/>
            </p:nvSpPr>
            <p:spPr bwMode="auto">
              <a:xfrm rot="35128499">
                <a:off x="1073" y="3380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6" name="Arc 620"/>
              <p:cNvSpPr>
                <a:spLocks/>
              </p:cNvSpPr>
              <p:nvPr/>
            </p:nvSpPr>
            <p:spPr bwMode="auto">
              <a:xfrm rot="2663462" flipH="1" flipV="1">
                <a:off x="950" y="341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7" name="Arc 621"/>
              <p:cNvSpPr>
                <a:spLocks/>
              </p:cNvSpPr>
              <p:nvPr/>
            </p:nvSpPr>
            <p:spPr bwMode="auto">
              <a:xfrm rot="2663462">
                <a:off x="880" y="3419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8" name="Arc 622"/>
              <p:cNvSpPr>
                <a:spLocks/>
              </p:cNvSpPr>
              <p:nvPr/>
            </p:nvSpPr>
            <p:spPr bwMode="auto">
              <a:xfrm rot="2663462">
                <a:off x="862" y="346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19" name="Arc 623"/>
              <p:cNvSpPr>
                <a:spLocks/>
              </p:cNvSpPr>
              <p:nvPr/>
            </p:nvSpPr>
            <p:spPr bwMode="auto">
              <a:xfrm rot="2663462" flipH="1" flipV="1">
                <a:off x="921" y="3464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0" name="Line 624"/>
              <p:cNvSpPr>
                <a:spLocks noChangeShapeType="1"/>
              </p:cNvSpPr>
              <p:nvPr/>
            </p:nvSpPr>
            <p:spPr bwMode="auto">
              <a:xfrm rot="1807332" flipV="1">
                <a:off x="857" y="3046"/>
                <a:ext cx="1" cy="481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1" name="Freeform 625"/>
              <p:cNvSpPr>
                <a:spLocks/>
              </p:cNvSpPr>
              <p:nvPr/>
            </p:nvSpPr>
            <p:spPr bwMode="auto">
              <a:xfrm rot="-3592668">
                <a:off x="813" y="3304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2" name="Line 626"/>
              <p:cNvSpPr>
                <a:spLocks noChangeShapeType="1"/>
              </p:cNvSpPr>
              <p:nvPr/>
            </p:nvSpPr>
            <p:spPr bwMode="auto">
              <a:xfrm rot="-3592668">
                <a:off x="791" y="3320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23" name="Line 627"/>
              <p:cNvSpPr>
                <a:spLocks noChangeShapeType="1"/>
              </p:cNvSpPr>
              <p:nvPr/>
            </p:nvSpPr>
            <p:spPr bwMode="auto">
              <a:xfrm rot="-3592668">
                <a:off x="842" y="334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71" name="Group 628"/>
              <p:cNvGrpSpPr>
                <a:grpSpLocks/>
              </p:cNvGrpSpPr>
              <p:nvPr/>
            </p:nvGrpSpPr>
            <p:grpSpPr bwMode="auto">
              <a:xfrm rot="-3592668">
                <a:off x="817" y="3012"/>
                <a:ext cx="270" cy="226"/>
                <a:chOff x="4785" y="11039"/>
                <a:chExt cx="829" cy="688"/>
              </a:xfrm>
            </p:grpSpPr>
            <p:sp>
              <p:nvSpPr>
                <p:cNvPr id="55925" name="Freeform 62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6" name="Line 63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7" name="Line 63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8" name="Line 63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29" name="Arc 63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30" name="Freeform 634"/>
              <p:cNvSpPr>
                <a:spLocks/>
              </p:cNvSpPr>
              <p:nvPr/>
            </p:nvSpPr>
            <p:spPr bwMode="auto">
              <a:xfrm rot="-3592668">
                <a:off x="593" y="2827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1" name="Freeform 635"/>
              <p:cNvSpPr>
                <a:spLocks/>
              </p:cNvSpPr>
              <p:nvPr/>
            </p:nvSpPr>
            <p:spPr bwMode="auto">
              <a:xfrm rot="18007332" flipV="1">
                <a:off x="652" y="2862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2" name="Freeform 636"/>
              <p:cNvSpPr>
                <a:spLocks/>
              </p:cNvSpPr>
              <p:nvPr/>
            </p:nvSpPr>
            <p:spPr bwMode="auto">
              <a:xfrm rot="-929206">
                <a:off x="819" y="3225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3" name="Freeform 637"/>
              <p:cNvSpPr>
                <a:spLocks/>
              </p:cNvSpPr>
              <p:nvPr/>
            </p:nvSpPr>
            <p:spPr bwMode="auto">
              <a:xfrm rot="-3592668">
                <a:off x="687" y="2758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4" name="Freeform 638"/>
              <p:cNvSpPr>
                <a:spLocks/>
              </p:cNvSpPr>
              <p:nvPr/>
            </p:nvSpPr>
            <p:spPr bwMode="auto">
              <a:xfrm rot="-3592668">
                <a:off x="768" y="321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5" name="Arc 639"/>
              <p:cNvSpPr>
                <a:spLocks/>
              </p:cNvSpPr>
              <p:nvPr/>
            </p:nvSpPr>
            <p:spPr bwMode="auto">
              <a:xfrm rot="3344830">
                <a:off x="704" y="3219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6" name="Arc 640"/>
              <p:cNvSpPr>
                <a:spLocks/>
              </p:cNvSpPr>
              <p:nvPr/>
            </p:nvSpPr>
            <p:spPr bwMode="auto">
              <a:xfrm rot="11069833" flipV="1">
                <a:off x="830" y="3293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7" name="Freeform 641"/>
              <p:cNvSpPr>
                <a:spLocks/>
              </p:cNvSpPr>
              <p:nvPr/>
            </p:nvSpPr>
            <p:spPr bwMode="auto">
              <a:xfrm rot="-3592668">
                <a:off x="868" y="3119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8" name="Line 642"/>
              <p:cNvSpPr>
                <a:spLocks noChangeShapeType="1"/>
              </p:cNvSpPr>
              <p:nvPr/>
            </p:nvSpPr>
            <p:spPr bwMode="auto">
              <a:xfrm rot="-3592668">
                <a:off x="887" y="3148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39" name="Line 643"/>
              <p:cNvSpPr>
                <a:spLocks noChangeShapeType="1"/>
              </p:cNvSpPr>
              <p:nvPr/>
            </p:nvSpPr>
            <p:spPr bwMode="auto">
              <a:xfrm rot="-3592668">
                <a:off x="792" y="3163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0" name="Line 644"/>
              <p:cNvSpPr>
                <a:spLocks noChangeShapeType="1"/>
              </p:cNvSpPr>
              <p:nvPr/>
            </p:nvSpPr>
            <p:spPr bwMode="auto">
              <a:xfrm rot="-3592668">
                <a:off x="936" y="3246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1" name="Arc 645"/>
              <p:cNvSpPr>
                <a:spLocks/>
              </p:cNvSpPr>
              <p:nvPr/>
            </p:nvSpPr>
            <p:spPr bwMode="auto">
              <a:xfrm rot="31535830">
                <a:off x="851" y="2990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2" name="Arc 646"/>
              <p:cNvSpPr>
                <a:spLocks/>
              </p:cNvSpPr>
              <p:nvPr/>
            </p:nvSpPr>
            <p:spPr bwMode="auto">
              <a:xfrm rot="-929206" flipH="1" flipV="1">
                <a:off x="805" y="3162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3" name="Arc 647"/>
              <p:cNvSpPr>
                <a:spLocks/>
              </p:cNvSpPr>
              <p:nvPr/>
            </p:nvSpPr>
            <p:spPr bwMode="auto">
              <a:xfrm rot="-929206">
                <a:off x="773" y="3225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4" name="Arc 648"/>
              <p:cNvSpPr>
                <a:spLocks/>
              </p:cNvSpPr>
              <p:nvPr/>
            </p:nvSpPr>
            <p:spPr bwMode="auto">
              <a:xfrm rot="-929206">
                <a:off x="786" y="3331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5" name="Arc 649"/>
              <p:cNvSpPr>
                <a:spLocks/>
              </p:cNvSpPr>
              <p:nvPr/>
            </p:nvSpPr>
            <p:spPr bwMode="auto">
              <a:xfrm rot="-929206" flipH="1" flipV="1">
                <a:off x="814" y="327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6" name="Line 650"/>
              <p:cNvSpPr>
                <a:spLocks noChangeShapeType="1"/>
              </p:cNvSpPr>
              <p:nvPr/>
            </p:nvSpPr>
            <p:spPr bwMode="auto">
              <a:xfrm>
                <a:off x="851" y="3486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47" name="Line 651"/>
              <p:cNvSpPr>
                <a:spLocks noChangeShapeType="1"/>
              </p:cNvSpPr>
              <p:nvPr/>
            </p:nvSpPr>
            <p:spPr bwMode="auto">
              <a:xfrm rot="7220284">
                <a:off x="703" y="3224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74" name="Group 652"/>
              <p:cNvGrpSpPr>
                <a:grpSpLocks/>
              </p:cNvGrpSpPr>
              <p:nvPr/>
            </p:nvGrpSpPr>
            <p:grpSpPr bwMode="auto">
              <a:xfrm rot="7253297">
                <a:off x="523" y="3218"/>
                <a:ext cx="102" cy="81"/>
                <a:chOff x="5504" y="8144"/>
                <a:chExt cx="291" cy="236"/>
              </a:xfrm>
            </p:grpSpPr>
            <p:sp>
              <p:nvSpPr>
                <p:cNvPr id="55949" name="Rectangle 65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50" name="Rectangle 65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6088" name="Group 655"/>
              <p:cNvGrpSpPr>
                <a:grpSpLocks/>
              </p:cNvGrpSpPr>
              <p:nvPr/>
            </p:nvGrpSpPr>
            <p:grpSpPr bwMode="auto">
              <a:xfrm>
                <a:off x="799" y="3710"/>
                <a:ext cx="99" cy="80"/>
                <a:chOff x="5504" y="8144"/>
                <a:chExt cx="291" cy="236"/>
              </a:xfrm>
            </p:grpSpPr>
            <p:sp>
              <p:nvSpPr>
                <p:cNvPr id="55952" name="Rectangle 65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53" name="Rectangle 65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54" name="Rectangle 658"/>
              <p:cNvSpPr>
                <a:spLocks noChangeArrowheads="1"/>
              </p:cNvSpPr>
              <p:nvPr/>
            </p:nvSpPr>
            <p:spPr bwMode="auto">
              <a:xfrm rot="3571960">
                <a:off x="728" y="3427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5" name="Rectangle 659"/>
              <p:cNvSpPr>
                <a:spLocks noChangeArrowheads="1"/>
              </p:cNvSpPr>
              <p:nvPr/>
            </p:nvSpPr>
            <p:spPr bwMode="auto">
              <a:xfrm rot="2679310">
                <a:off x="832" y="3456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6" name="Rectangle 660"/>
              <p:cNvSpPr>
                <a:spLocks noChangeArrowheads="1"/>
              </p:cNvSpPr>
              <p:nvPr/>
            </p:nvSpPr>
            <p:spPr bwMode="auto">
              <a:xfrm rot="-17064441">
                <a:off x="780" y="3360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7" name="Freeform 661"/>
              <p:cNvSpPr>
                <a:spLocks/>
              </p:cNvSpPr>
              <p:nvPr/>
            </p:nvSpPr>
            <p:spPr bwMode="auto">
              <a:xfrm rot="3608242">
                <a:off x="1443" y="2731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8" name="Freeform 662"/>
              <p:cNvSpPr>
                <a:spLocks/>
              </p:cNvSpPr>
              <p:nvPr/>
            </p:nvSpPr>
            <p:spPr bwMode="auto">
              <a:xfrm rot="3608242" flipV="1">
                <a:off x="1383" y="2765"/>
                <a:ext cx="975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59" name="Freeform 663"/>
              <p:cNvSpPr>
                <a:spLocks/>
              </p:cNvSpPr>
              <p:nvPr/>
            </p:nvSpPr>
            <p:spPr bwMode="auto">
              <a:xfrm rot="3608242">
                <a:off x="1479" y="2763"/>
                <a:ext cx="903" cy="8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12700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0" name="Rectangle 664"/>
              <p:cNvSpPr>
                <a:spLocks noChangeArrowheads="1"/>
              </p:cNvSpPr>
              <p:nvPr/>
            </p:nvSpPr>
            <p:spPr bwMode="auto">
              <a:xfrm rot="-9863530">
                <a:off x="1578" y="2165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1" name="Rectangle 665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2" name="Rectangle 666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3" name="Line 667"/>
              <p:cNvSpPr>
                <a:spLocks noChangeShapeType="1"/>
              </p:cNvSpPr>
              <p:nvPr/>
            </p:nvSpPr>
            <p:spPr bwMode="auto">
              <a:xfrm rot="7200911" flipV="1">
                <a:off x="1254" y="2099"/>
                <a:ext cx="571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4" name="Rectangle 668"/>
              <p:cNvSpPr>
                <a:spLocks noChangeArrowheads="1"/>
              </p:cNvSpPr>
              <p:nvPr/>
            </p:nvSpPr>
            <p:spPr bwMode="auto">
              <a:xfrm rot="7200911">
                <a:off x="1573" y="1864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5" name="Freeform 669"/>
              <p:cNvSpPr>
                <a:spLocks/>
              </p:cNvSpPr>
              <p:nvPr/>
            </p:nvSpPr>
            <p:spPr bwMode="auto">
              <a:xfrm rot="7200911">
                <a:off x="1421" y="2240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6" name="Line 670"/>
              <p:cNvSpPr>
                <a:spLocks noChangeShapeType="1"/>
              </p:cNvSpPr>
              <p:nvPr/>
            </p:nvSpPr>
            <p:spPr bwMode="auto">
              <a:xfrm rot="7200911">
                <a:off x="1449" y="2286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67" name="Line 671"/>
              <p:cNvSpPr>
                <a:spLocks noChangeShapeType="1"/>
              </p:cNvSpPr>
              <p:nvPr/>
            </p:nvSpPr>
            <p:spPr bwMode="auto">
              <a:xfrm rot="7200911">
                <a:off x="1398" y="2259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89" name="Group 672"/>
              <p:cNvGrpSpPr>
                <a:grpSpLocks/>
              </p:cNvGrpSpPr>
              <p:nvPr/>
            </p:nvGrpSpPr>
            <p:grpSpPr bwMode="auto">
              <a:xfrm rot="7200911">
                <a:off x="1184" y="2372"/>
                <a:ext cx="267" cy="224"/>
                <a:chOff x="4785" y="11039"/>
                <a:chExt cx="829" cy="688"/>
              </a:xfrm>
            </p:grpSpPr>
            <p:sp>
              <p:nvSpPr>
                <p:cNvPr id="55969" name="Freeform 673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0" name="Line 674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1" name="Line 675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2" name="Line 676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73" name="Arc 677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74" name="Freeform 678"/>
              <p:cNvSpPr>
                <a:spLocks/>
              </p:cNvSpPr>
              <p:nvPr/>
            </p:nvSpPr>
            <p:spPr bwMode="auto">
              <a:xfrm rot="9864373">
                <a:off x="1353" y="2287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5" name="Freeform 679"/>
              <p:cNvSpPr>
                <a:spLocks/>
              </p:cNvSpPr>
              <p:nvPr/>
            </p:nvSpPr>
            <p:spPr bwMode="auto">
              <a:xfrm rot="7200911">
                <a:off x="1299" y="2292"/>
                <a:ext cx="204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6" name="Arc 680"/>
              <p:cNvSpPr>
                <a:spLocks/>
              </p:cNvSpPr>
              <p:nvPr/>
            </p:nvSpPr>
            <p:spPr bwMode="auto">
              <a:xfrm rot="14138409">
                <a:off x="1435" y="2238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7" name="Arc 681"/>
              <p:cNvSpPr>
                <a:spLocks/>
              </p:cNvSpPr>
              <p:nvPr/>
            </p:nvSpPr>
            <p:spPr bwMode="auto">
              <a:xfrm rot="263413" flipV="1">
                <a:off x="1310" y="2165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8" name="Freeform 682"/>
              <p:cNvSpPr>
                <a:spLocks/>
              </p:cNvSpPr>
              <p:nvPr/>
            </p:nvSpPr>
            <p:spPr bwMode="auto">
              <a:xfrm rot="7200911">
                <a:off x="1325" y="23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79" name="Line 683"/>
              <p:cNvSpPr>
                <a:spLocks noChangeShapeType="1"/>
              </p:cNvSpPr>
              <p:nvPr/>
            </p:nvSpPr>
            <p:spPr bwMode="auto">
              <a:xfrm rot="7200911">
                <a:off x="1382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0" name="Line 684"/>
              <p:cNvSpPr>
                <a:spLocks noChangeShapeType="1"/>
              </p:cNvSpPr>
              <p:nvPr/>
            </p:nvSpPr>
            <p:spPr bwMode="auto">
              <a:xfrm rot="7200911">
                <a:off x="1247" y="23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1" name="Arc 685"/>
              <p:cNvSpPr>
                <a:spLocks/>
              </p:cNvSpPr>
              <p:nvPr/>
            </p:nvSpPr>
            <p:spPr bwMode="auto">
              <a:xfrm rot="42329410">
                <a:off x="1196" y="2386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2" name="Arc 686"/>
              <p:cNvSpPr>
                <a:spLocks/>
              </p:cNvSpPr>
              <p:nvPr/>
            </p:nvSpPr>
            <p:spPr bwMode="auto">
              <a:xfrm rot="9864373" flipH="1" flipV="1">
                <a:off x="1308" y="2285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3" name="Arc 687"/>
              <p:cNvSpPr>
                <a:spLocks/>
              </p:cNvSpPr>
              <p:nvPr/>
            </p:nvSpPr>
            <p:spPr bwMode="auto">
              <a:xfrm rot="9864373">
                <a:off x="1339" y="2223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4" name="Arc 688"/>
              <p:cNvSpPr>
                <a:spLocks/>
              </p:cNvSpPr>
              <p:nvPr/>
            </p:nvSpPr>
            <p:spPr bwMode="auto">
              <a:xfrm rot="9864373">
                <a:off x="1422" y="2214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5" name="Arc 689"/>
              <p:cNvSpPr>
                <a:spLocks/>
              </p:cNvSpPr>
              <p:nvPr/>
            </p:nvSpPr>
            <p:spPr bwMode="auto">
              <a:xfrm rot="9864373" flipH="1" flipV="1">
                <a:off x="1391" y="2267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6" name="Line 690"/>
              <p:cNvSpPr>
                <a:spLocks noChangeShapeType="1"/>
              </p:cNvSpPr>
              <p:nvPr/>
            </p:nvSpPr>
            <p:spPr bwMode="auto">
              <a:xfrm rot="9008242" flipV="1">
                <a:off x="1611" y="2090"/>
                <a:ext cx="1" cy="323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7" name="Freeform 691"/>
              <p:cNvSpPr>
                <a:spLocks/>
              </p:cNvSpPr>
              <p:nvPr/>
            </p:nvSpPr>
            <p:spPr bwMode="auto">
              <a:xfrm rot="3608242">
                <a:off x="1606" y="2239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8" name="Line 692"/>
              <p:cNvSpPr>
                <a:spLocks noChangeShapeType="1"/>
              </p:cNvSpPr>
              <p:nvPr/>
            </p:nvSpPr>
            <p:spPr bwMode="auto">
              <a:xfrm rot="3608242">
                <a:off x="1633" y="2258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89" name="Line 693"/>
              <p:cNvSpPr>
                <a:spLocks noChangeShapeType="1"/>
              </p:cNvSpPr>
              <p:nvPr/>
            </p:nvSpPr>
            <p:spPr bwMode="auto">
              <a:xfrm rot="3608242">
                <a:off x="1584" y="229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0" name="Group 694"/>
              <p:cNvGrpSpPr>
                <a:grpSpLocks/>
              </p:cNvGrpSpPr>
              <p:nvPr/>
            </p:nvGrpSpPr>
            <p:grpSpPr bwMode="auto">
              <a:xfrm rot="3608242">
                <a:off x="1610" y="2371"/>
                <a:ext cx="270" cy="226"/>
                <a:chOff x="4785" y="11039"/>
                <a:chExt cx="829" cy="688"/>
              </a:xfrm>
            </p:grpSpPr>
            <p:sp>
              <p:nvSpPr>
                <p:cNvPr id="55991" name="Freeform 695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2" name="Line 696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3" name="Line 697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4" name="Line 698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5995" name="Arc 699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5996" name="Freeform 700"/>
              <p:cNvSpPr>
                <a:spLocks/>
              </p:cNvSpPr>
              <p:nvPr/>
            </p:nvSpPr>
            <p:spPr bwMode="auto">
              <a:xfrm rot="6271705">
                <a:off x="1610" y="2289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97" name="Freeform 701"/>
              <p:cNvSpPr>
                <a:spLocks/>
              </p:cNvSpPr>
              <p:nvPr/>
            </p:nvSpPr>
            <p:spPr bwMode="auto">
              <a:xfrm rot="3608242">
                <a:off x="1562" y="2291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98" name="Arc 702"/>
              <p:cNvSpPr>
                <a:spLocks/>
              </p:cNvSpPr>
              <p:nvPr/>
            </p:nvSpPr>
            <p:spPr bwMode="auto">
              <a:xfrm rot="10545741">
                <a:off x="1624" y="2164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999" name="Arc 703"/>
              <p:cNvSpPr>
                <a:spLocks/>
              </p:cNvSpPr>
              <p:nvPr/>
            </p:nvSpPr>
            <p:spPr bwMode="auto">
              <a:xfrm rot="18270744" flipV="1">
                <a:off x="1497" y="2239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0" name="Freeform 704"/>
              <p:cNvSpPr>
                <a:spLocks/>
              </p:cNvSpPr>
              <p:nvPr/>
            </p:nvSpPr>
            <p:spPr bwMode="auto">
              <a:xfrm rot="3608242">
                <a:off x="1660" y="2320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1" name="Line 705"/>
              <p:cNvSpPr>
                <a:spLocks noChangeShapeType="1"/>
              </p:cNvSpPr>
              <p:nvPr/>
            </p:nvSpPr>
            <p:spPr bwMode="auto">
              <a:xfrm rot="3608242">
                <a:off x="1680" y="2281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2" name="Line 706"/>
              <p:cNvSpPr>
                <a:spLocks noChangeShapeType="1"/>
              </p:cNvSpPr>
              <p:nvPr/>
            </p:nvSpPr>
            <p:spPr bwMode="auto">
              <a:xfrm rot="3608242">
                <a:off x="1730" y="2360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3" name="Line 707"/>
              <p:cNvSpPr>
                <a:spLocks noChangeShapeType="1"/>
              </p:cNvSpPr>
              <p:nvPr/>
            </p:nvSpPr>
            <p:spPr bwMode="auto">
              <a:xfrm rot="3608242">
                <a:off x="1583" y="2445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4" name="Arc 708"/>
              <p:cNvSpPr>
                <a:spLocks/>
              </p:cNvSpPr>
              <p:nvPr/>
            </p:nvSpPr>
            <p:spPr bwMode="auto">
              <a:xfrm rot="38736742">
                <a:off x="1644" y="2387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5" name="Arc 709"/>
              <p:cNvSpPr>
                <a:spLocks/>
              </p:cNvSpPr>
              <p:nvPr/>
            </p:nvSpPr>
            <p:spPr bwMode="auto">
              <a:xfrm rot="6271705" flipH="1" flipV="1">
                <a:off x="1598" y="228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6" name="Arc 710"/>
              <p:cNvSpPr>
                <a:spLocks/>
              </p:cNvSpPr>
              <p:nvPr/>
            </p:nvSpPr>
            <p:spPr bwMode="auto">
              <a:xfrm rot="6271705">
                <a:off x="1559" y="2226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7" name="Arc 711"/>
              <p:cNvSpPr>
                <a:spLocks/>
              </p:cNvSpPr>
              <p:nvPr/>
            </p:nvSpPr>
            <p:spPr bwMode="auto">
              <a:xfrm rot="6271705">
                <a:off x="1576" y="2217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8" name="Arc 712"/>
              <p:cNvSpPr>
                <a:spLocks/>
              </p:cNvSpPr>
              <p:nvPr/>
            </p:nvSpPr>
            <p:spPr bwMode="auto">
              <a:xfrm rot="6271705" flipH="1" flipV="1">
                <a:off x="1608" y="2267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09" name="Line 713"/>
              <p:cNvSpPr>
                <a:spLocks noChangeShapeType="1"/>
              </p:cNvSpPr>
              <p:nvPr/>
            </p:nvSpPr>
            <p:spPr bwMode="auto">
              <a:xfrm rot="7200911">
                <a:off x="1381" y="2039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10" name="Line 714"/>
              <p:cNvSpPr>
                <a:spLocks noChangeShapeType="1"/>
              </p:cNvSpPr>
              <p:nvPr/>
            </p:nvSpPr>
            <p:spPr bwMode="auto">
              <a:xfrm rot="14421194">
                <a:off x="1683" y="2045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1" name="Group 715"/>
              <p:cNvGrpSpPr>
                <a:grpSpLocks/>
              </p:cNvGrpSpPr>
              <p:nvPr/>
            </p:nvGrpSpPr>
            <p:grpSpPr bwMode="auto">
              <a:xfrm rot="14454207">
                <a:off x="1767" y="2049"/>
                <a:ext cx="102" cy="81"/>
                <a:chOff x="5504" y="8144"/>
                <a:chExt cx="291" cy="236"/>
              </a:xfrm>
            </p:grpSpPr>
            <p:sp>
              <p:nvSpPr>
                <p:cNvPr id="56012" name="Rectangle 71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13" name="Rectangle 71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6092" name="Group 718"/>
              <p:cNvGrpSpPr>
                <a:grpSpLocks/>
              </p:cNvGrpSpPr>
              <p:nvPr/>
            </p:nvGrpSpPr>
            <p:grpSpPr bwMode="auto">
              <a:xfrm rot="7200911">
                <a:off x="1205" y="2042"/>
                <a:ext cx="99" cy="80"/>
                <a:chOff x="5504" y="8144"/>
                <a:chExt cx="291" cy="236"/>
              </a:xfrm>
            </p:grpSpPr>
            <p:sp>
              <p:nvSpPr>
                <p:cNvPr id="56015" name="Rectangle 719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16" name="Rectangle 720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17" name="Rectangle 721"/>
              <p:cNvSpPr>
                <a:spLocks noChangeArrowheads="1"/>
              </p:cNvSpPr>
              <p:nvPr/>
            </p:nvSpPr>
            <p:spPr bwMode="auto">
              <a:xfrm rot="10772871">
                <a:off x="1511" y="2030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18" name="Rectangle 722"/>
              <p:cNvSpPr>
                <a:spLocks noChangeArrowheads="1"/>
              </p:cNvSpPr>
              <p:nvPr/>
            </p:nvSpPr>
            <p:spPr bwMode="auto">
              <a:xfrm rot="9880221">
                <a:off x="1470" y="2162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19" name="Rectangle 723"/>
              <p:cNvSpPr>
                <a:spLocks noChangeArrowheads="1"/>
              </p:cNvSpPr>
              <p:nvPr/>
            </p:nvSpPr>
            <p:spPr bwMode="auto">
              <a:xfrm rot="-9863530">
                <a:off x="1580" y="21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0" name="Rectangle 724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9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1" name="Rectangle 725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2" name="Rectangle 726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CC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3" name="Line 727"/>
              <p:cNvSpPr>
                <a:spLocks noChangeShapeType="1"/>
              </p:cNvSpPr>
              <p:nvPr/>
            </p:nvSpPr>
            <p:spPr bwMode="auto">
              <a:xfrm rot="14380151" flipV="1">
                <a:off x="2007" y="3487"/>
                <a:ext cx="623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4" name="Rectangle 728"/>
              <p:cNvSpPr>
                <a:spLocks noChangeArrowheads="1"/>
              </p:cNvSpPr>
              <p:nvPr/>
            </p:nvSpPr>
            <p:spPr bwMode="auto">
              <a:xfrm rot="-28819849">
                <a:off x="2364" y="3660"/>
                <a:ext cx="159" cy="83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5" name="Freeform 729"/>
              <p:cNvSpPr>
                <a:spLocks/>
              </p:cNvSpPr>
              <p:nvPr/>
            </p:nvSpPr>
            <p:spPr bwMode="auto">
              <a:xfrm rot="-28819849">
                <a:off x="2213" y="3303"/>
                <a:ext cx="35" cy="6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6" name="Line 730"/>
              <p:cNvSpPr>
                <a:spLocks noChangeShapeType="1"/>
              </p:cNvSpPr>
              <p:nvPr/>
            </p:nvSpPr>
            <p:spPr bwMode="auto">
              <a:xfrm rot="-28819849">
                <a:off x="2190" y="3349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27" name="Line 731"/>
              <p:cNvSpPr>
                <a:spLocks noChangeShapeType="1"/>
              </p:cNvSpPr>
              <p:nvPr/>
            </p:nvSpPr>
            <p:spPr bwMode="auto">
              <a:xfrm rot="-28819849">
                <a:off x="2241" y="3320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3" name="Group 732"/>
              <p:cNvGrpSpPr>
                <a:grpSpLocks/>
              </p:cNvGrpSpPr>
              <p:nvPr/>
            </p:nvGrpSpPr>
            <p:grpSpPr bwMode="auto">
              <a:xfrm rot="-28819849">
                <a:off x="1973" y="3013"/>
                <a:ext cx="267" cy="224"/>
                <a:chOff x="4785" y="11039"/>
                <a:chExt cx="829" cy="688"/>
              </a:xfrm>
            </p:grpSpPr>
            <p:sp>
              <p:nvSpPr>
                <p:cNvPr id="56029" name="Freeform 733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0" name="Line 734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1" name="Line 735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2" name="Line 736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33" name="Arc 737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34" name="Freeform 738"/>
              <p:cNvSpPr>
                <a:spLocks/>
              </p:cNvSpPr>
              <p:nvPr/>
            </p:nvSpPr>
            <p:spPr bwMode="auto">
              <a:xfrm rot="-26156385">
                <a:off x="2147" y="3224"/>
                <a:ext cx="96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5" name="Freeform 739"/>
              <p:cNvSpPr>
                <a:spLocks/>
              </p:cNvSpPr>
              <p:nvPr/>
            </p:nvSpPr>
            <p:spPr bwMode="auto">
              <a:xfrm rot="-28819849">
                <a:off x="2089" y="3217"/>
                <a:ext cx="201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6" name="Arc 740"/>
              <p:cNvSpPr>
                <a:spLocks/>
              </p:cNvSpPr>
              <p:nvPr/>
            </p:nvSpPr>
            <p:spPr bwMode="auto">
              <a:xfrm rot="-21882350">
                <a:off x="2100" y="3294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7" name="Arc 741"/>
              <p:cNvSpPr>
                <a:spLocks/>
              </p:cNvSpPr>
              <p:nvPr/>
            </p:nvSpPr>
            <p:spPr bwMode="auto">
              <a:xfrm rot="7442651" flipV="1">
                <a:off x="2227" y="3220"/>
                <a:ext cx="130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8" name="Freeform 742"/>
              <p:cNvSpPr>
                <a:spLocks/>
              </p:cNvSpPr>
              <p:nvPr/>
            </p:nvSpPr>
            <p:spPr bwMode="auto">
              <a:xfrm rot="-28819849">
                <a:off x="2117" y="3119"/>
                <a:ext cx="75" cy="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39" name="Line 743"/>
              <p:cNvSpPr>
                <a:spLocks noChangeShapeType="1"/>
              </p:cNvSpPr>
              <p:nvPr/>
            </p:nvSpPr>
            <p:spPr bwMode="auto">
              <a:xfrm rot="-28819849">
                <a:off x="2174" y="3147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0" name="Line 744"/>
              <p:cNvSpPr>
                <a:spLocks noChangeShapeType="1"/>
              </p:cNvSpPr>
              <p:nvPr/>
            </p:nvSpPr>
            <p:spPr bwMode="auto">
              <a:xfrm rot="-28819849">
                <a:off x="2186" y="3161"/>
                <a:ext cx="8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1" name="Arc 745"/>
              <p:cNvSpPr>
                <a:spLocks/>
              </p:cNvSpPr>
              <p:nvPr/>
            </p:nvSpPr>
            <p:spPr bwMode="auto">
              <a:xfrm rot="6308652">
                <a:off x="1986" y="2994"/>
                <a:ext cx="223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2" name="Arc 746"/>
              <p:cNvSpPr>
                <a:spLocks/>
              </p:cNvSpPr>
              <p:nvPr/>
            </p:nvSpPr>
            <p:spPr bwMode="auto">
              <a:xfrm rot="-26156385" flipH="1" flipV="1">
                <a:off x="2097" y="3163"/>
                <a:ext cx="157" cy="1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3" name="Arc 747"/>
              <p:cNvSpPr>
                <a:spLocks/>
              </p:cNvSpPr>
              <p:nvPr/>
            </p:nvSpPr>
            <p:spPr bwMode="auto">
              <a:xfrm rot="-26156385">
                <a:off x="2136" y="3222"/>
                <a:ext cx="158" cy="16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4" name="Arc 748"/>
              <p:cNvSpPr>
                <a:spLocks/>
              </p:cNvSpPr>
              <p:nvPr/>
            </p:nvSpPr>
            <p:spPr bwMode="auto">
              <a:xfrm rot="-26156385">
                <a:off x="2216" y="3327"/>
                <a:ext cx="62" cy="6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5" name="Arc 749"/>
              <p:cNvSpPr>
                <a:spLocks/>
              </p:cNvSpPr>
              <p:nvPr/>
            </p:nvSpPr>
            <p:spPr bwMode="auto">
              <a:xfrm rot="-26156385" flipH="1" flipV="1">
                <a:off x="2184" y="3276"/>
                <a:ext cx="63" cy="63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6" name="Line 750"/>
              <p:cNvSpPr>
                <a:spLocks noChangeShapeType="1"/>
              </p:cNvSpPr>
              <p:nvPr/>
            </p:nvSpPr>
            <p:spPr bwMode="auto">
              <a:xfrm rot="16187483" flipV="1">
                <a:off x="2164" y="3337"/>
                <a:ext cx="1" cy="318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7" name="Freeform 751"/>
              <p:cNvSpPr>
                <a:spLocks/>
              </p:cNvSpPr>
              <p:nvPr/>
            </p:nvSpPr>
            <p:spPr bwMode="auto">
              <a:xfrm rot="-32412517">
                <a:off x="2124" y="3462"/>
                <a:ext cx="34" cy="65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8" name="Line 752"/>
              <p:cNvSpPr>
                <a:spLocks noChangeShapeType="1"/>
              </p:cNvSpPr>
              <p:nvPr/>
            </p:nvSpPr>
            <p:spPr bwMode="auto">
              <a:xfrm rot="-32412517">
                <a:off x="2124" y="3523"/>
                <a:ext cx="3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49" name="Line 753"/>
              <p:cNvSpPr>
                <a:spLocks noChangeShapeType="1"/>
              </p:cNvSpPr>
              <p:nvPr/>
            </p:nvSpPr>
            <p:spPr bwMode="auto">
              <a:xfrm rot="-32412517">
                <a:off x="2122" y="3465"/>
                <a:ext cx="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4" name="Group 754"/>
              <p:cNvGrpSpPr>
                <a:grpSpLocks/>
              </p:cNvGrpSpPr>
              <p:nvPr/>
            </p:nvGrpSpPr>
            <p:grpSpPr bwMode="auto">
              <a:xfrm rot="-32412517">
                <a:off x="1761" y="3384"/>
                <a:ext cx="270" cy="226"/>
                <a:chOff x="4785" y="11039"/>
                <a:chExt cx="829" cy="688"/>
              </a:xfrm>
            </p:grpSpPr>
            <p:sp>
              <p:nvSpPr>
                <p:cNvPr id="56051" name="Freeform 755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2" name="Line 756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3" name="Line 757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4" name="Line 758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55" name="Arc 759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56" name="Freeform 760"/>
              <p:cNvSpPr>
                <a:spLocks/>
              </p:cNvSpPr>
              <p:nvPr/>
            </p:nvSpPr>
            <p:spPr bwMode="auto">
              <a:xfrm rot="-29749054">
                <a:off x="2017" y="3446"/>
                <a:ext cx="98" cy="9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57" name="Freeform 761"/>
              <p:cNvSpPr>
                <a:spLocks/>
              </p:cNvSpPr>
              <p:nvPr/>
            </p:nvSpPr>
            <p:spPr bwMode="auto">
              <a:xfrm rot="-32412517">
                <a:off x="1957" y="3445"/>
                <a:ext cx="203" cy="102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12700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58" name="Arc 762"/>
              <p:cNvSpPr>
                <a:spLocks/>
              </p:cNvSpPr>
              <p:nvPr/>
            </p:nvSpPr>
            <p:spPr bwMode="auto">
              <a:xfrm rot="-25475019">
                <a:off x="2070" y="3493"/>
                <a:ext cx="130" cy="15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59" name="Arc 763"/>
              <p:cNvSpPr>
                <a:spLocks/>
              </p:cNvSpPr>
              <p:nvPr/>
            </p:nvSpPr>
            <p:spPr bwMode="auto">
              <a:xfrm rot="3849983" flipV="1">
                <a:off x="2068" y="3347"/>
                <a:ext cx="131" cy="1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0" name="Freeform 764"/>
              <p:cNvSpPr>
                <a:spLocks/>
              </p:cNvSpPr>
              <p:nvPr/>
            </p:nvSpPr>
            <p:spPr bwMode="auto">
              <a:xfrm rot="-32412517">
                <a:off x="1948" y="3411"/>
                <a:ext cx="77" cy="1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1" name="Line 765"/>
              <p:cNvSpPr>
                <a:spLocks noChangeShapeType="1"/>
              </p:cNvSpPr>
              <p:nvPr/>
            </p:nvSpPr>
            <p:spPr bwMode="auto">
              <a:xfrm rot="-32412517">
                <a:off x="2026" y="3406"/>
                <a:ext cx="0" cy="17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2" name="Line 766"/>
              <p:cNvSpPr>
                <a:spLocks noChangeShapeType="1"/>
              </p:cNvSpPr>
              <p:nvPr/>
            </p:nvSpPr>
            <p:spPr bwMode="auto">
              <a:xfrm rot="-32412517">
                <a:off x="1949" y="3579"/>
                <a:ext cx="8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3" name="Line 767"/>
              <p:cNvSpPr>
                <a:spLocks noChangeShapeType="1"/>
              </p:cNvSpPr>
              <p:nvPr/>
            </p:nvSpPr>
            <p:spPr bwMode="auto">
              <a:xfrm rot="-32412517">
                <a:off x="1945" y="3411"/>
                <a:ext cx="8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4" name="Arc 768"/>
              <p:cNvSpPr>
                <a:spLocks/>
              </p:cNvSpPr>
              <p:nvPr/>
            </p:nvSpPr>
            <p:spPr bwMode="auto">
              <a:xfrm rot="2715983">
                <a:off x="1762" y="3381"/>
                <a:ext cx="223" cy="23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5" name="Arc 769"/>
              <p:cNvSpPr>
                <a:spLocks/>
              </p:cNvSpPr>
              <p:nvPr/>
            </p:nvSpPr>
            <p:spPr bwMode="auto">
              <a:xfrm rot="-29749054" flipH="1" flipV="1">
                <a:off x="1953" y="3415"/>
                <a:ext cx="158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6" name="Arc 770"/>
              <p:cNvSpPr>
                <a:spLocks/>
              </p:cNvSpPr>
              <p:nvPr/>
            </p:nvSpPr>
            <p:spPr bwMode="auto">
              <a:xfrm rot="-29749054">
                <a:off x="2024" y="3410"/>
                <a:ext cx="157" cy="161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7" name="Arc 771"/>
              <p:cNvSpPr>
                <a:spLocks/>
              </p:cNvSpPr>
              <p:nvPr/>
            </p:nvSpPr>
            <p:spPr bwMode="auto">
              <a:xfrm rot="-29749054">
                <a:off x="2138" y="3462"/>
                <a:ext cx="61" cy="62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8" name="Arc 772"/>
              <p:cNvSpPr>
                <a:spLocks/>
              </p:cNvSpPr>
              <p:nvPr/>
            </p:nvSpPr>
            <p:spPr bwMode="auto">
              <a:xfrm rot="-29749054" flipH="1" flipV="1">
                <a:off x="2078" y="3464"/>
                <a:ext cx="62" cy="6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69" name="Line 773"/>
              <p:cNvSpPr>
                <a:spLocks noChangeShapeType="1"/>
              </p:cNvSpPr>
              <p:nvPr/>
            </p:nvSpPr>
            <p:spPr bwMode="auto">
              <a:xfrm rot="-28819849">
                <a:off x="2361" y="3224"/>
                <a:ext cx="0" cy="235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70" name="Line 774"/>
              <p:cNvSpPr>
                <a:spLocks noChangeShapeType="1"/>
              </p:cNvSpPr>
              <p:nvPr/>
            </p:nvSpPr>
            <p:spPr bwMode="auto">
              <a:xfrm rot="-21599564">
                <a:off x="2207" y="3487"/>
                <a:ext cx="0" cy="232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6095" name="Group 775"/>
              <p:cNvGrpSpPr>
                <a:grpSpLocks/>
              </p:cNvGrpSpPr>
              <p:nvPr/>
            </p:nvGrpSpPr>
            <p:grpSpPr bwMode="auto">
              <a:xfrm rot="-21566552">
                <a:off x="2152" y="3714"/>
                <a:ext cx="102" cy="81"/>
                <a:chOff x="5504" y="8144"/>
                <a:chExt cx="291" cy="236"/>
              </a:xfrm>
            </p:grpSpPr>
            <p:sp>
              <p:nvSpPr>
                <p:cNvPr id="56072" name="Rectangle 776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73" name="Rectangle 777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55344" name="Group 778"/>
              <p:cNvGrpSpPr>
                <a:grpSpLocks/>
              </p:cNvGrpSpPr>
              <p:nvPr/>
            </p:nvGrpSpPr>
            <p:grpSpPr bwMode="auto">
              <a:xfrm rot="-28819849">
                <a:off x="2438" y="3230"/>
                <a:ext cx="99" cy="80"/>
                <a:chOff x="5504" y="8144"/>
                <a:chExt cx="291" cy="236"/>
              </a:xfrm>
            </p:grpSpPr>
            <p:sp>
              <p:nvSpPr>
                <p:cNvPr id="56075" name="Rectangle 779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6076" name="Rectangle 780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077" name="Rectangle 781"/>
              <p:cNvSpPr>
                <a:spLocks noChangeArrowheads="1"/>
              </p:cNvSpPr>
              <p:nvPr/>
            </p:nvSpPr>
            <p:spPr bwMode="auto">
              <a:xfrm rot="-25247889">
                <a:off x="2322" y="3409"/>
                <a:ext cx="21" cy="158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78" name="Rectangle 782"/>
              <p:cNvSpPr>
                <a:spLocks noChangeArrowheads="1"/>
              </p:cNvSpPr>
              <p:nvPr/>
            </p:nvSpPr>
            <p:spPr bwMode="auto">
              <a:xfrm rot="-26140540">
                <a:off x="2263" y="3365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079" name="Rectangle 783"/>
              <p:cNvSpPr>
                <a:spLocks noChangeArrowheads="1"/>
              </p:cNvSpPr>
              <p:nvPr/>
            </p:nvSpPr>
            <p:spPr bwMode="auto">
              <a:xfrm rot="-45884290">
                <a:off x="2207" y="3458"/>
                <a:ext cx="17" cy="79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6080" name="Text Box 784"/>
          <p:cNvSpPr txBox="1">
            <a:spLocks noChangeArrowheads="1"/>
          </p:cNvSpPr>
          <p:nvPr/>
        </p:nvSpPr>
        <p:spPr bwMode="auto">
          <a:xfrm>
            <a:off x="4746625" y="3857625"/>
            <a:ext cx="85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Sun</a:t>
            </a:r>
          </a:p>
        </p:txBody>
      </p:sp>
      <p:sp>
        <p:nvSpPr>
          <p:cNvPr id="56081" name="Text Box 785"/>
          <p:cNvSpPr txBox="1">
            <a:spLocks noChangeArrowheads="1"/>
          </p:cNvSpPr>
          <p:nvPr/>
        </p:nvSpPr>
        <p:spPr bwMode="auto">
          <a:xfrm>
            <a:off x="4600575" y="2259013"/>
            <a:ext cx="85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Earth</a:t>
            </a:r>
          </a:p>
        </p:txBody>
      </p:sp>
      <p:sp>
        <p:nvSpPr>
          <p:cNvPr id="56082" name="Text Box 786"/>
          <p:cNvSpPr txBox="1">
            <a:spLocks noChangeArrowheads="1"/>
          </p:cNvSpPr>
          <p:nvPr/>
        </p:nvSpPr>
        <p:spPr bwMode="auto">
          <a:xfrm>
            <a:off x="214313" y="3509963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Record disk</a:t>
            </a:r>
          </a:p>
        </p:txBody>
      </p:sp>
      <p:sp>
        <p:nvSpPr>
          <p:cNvPr id="56083" name="Text Box 787"/>
          <p:cNvSpPr txBox="1">
            <a:spLocks noChangeArrowheads="1"/>
          </p:cNvSpPr>
          <p:nvPr/>
        </p:nvSpPr>
        <p:spPr bwMode="auto">
          <a:xfrm>
            <a:off x="5345113" y="5656263"/>
            <a:ext cx="2249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Increase angular resolution</a:t>
            </a:r>
          </a:p>
        </p:txBody>
      </p:sp>
      <p:sp>
        <p:nvSpPr>
          <p:cNvPr id="56084" name="Text Box 788"/>
          <p:cNvSpPr txBox="1">
            <a:spLocks noChangeArrowheads="1"/>
          </p:cNvSpPr>
          <p:nvPr/>
        </p:nvSpPr>
        <p:spPr bwMode="auto">
          <a:xfrm>
            <a:off x="6991350" y="2889250"/>
            <a:ext cx="1935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Correlation for stochastic background</a:t>
            </a:r>
          </a:p>
        </p:txBody>
      </p:sp>
      <p:sp>
        <p:nvSpPr>
          <p:cNvPr id="56085" name="Line 789"/>
          <p:cNvSpPr>
            <a:spLocks noChangeShapeType="1"/>
          </p:cNvSpPr>
          <p:nvPr/>
        </p:nvSpPr>
        <p:spPr bwMode="auto">
          <a:xfrm flipH="1" flipV="1">
            <a:off x="2205038" y="3744913"/>
            <a:ext cx="3908425" cy="1878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086" name="Line 790"/>
          <p:cNvSpPr>
            <a:spLocks noChangeShapeType="1"/>
          </p:cNvSpPr>
          <p:nvPr/>
        </p:nvSpPr>
        <p:spPr bwMode="auto">
          <a:xfrm flipH="1" flipV="1">
            <a:off x="4873625" y="5422900"/>
            <a:ext cx="838200" cy="23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087" name="Line 791"/>
          <p:cNvSpPr>
            <a:spLocks noChangeShapeType="1"/>
          </p:cNvSpPr>
          <p:nvPr/>
        </p:nvSpPr>
        <p:spPr bwMode="auto">
          <a:xfrm flipH="1" flipV="1">
            <a:off x="6075363" y="3332163"/>
            <a:ext cx="263525" cy="2255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27" name="AutoShape 95"/>
          <p:cNvSpPr>
            <a:spLocks noChangeArrowheads="1"/>
          </p:cNvSpPr>
          <p:nvPr/>
        </p:nvSpPr>
        <p:spPr bwMode="auto">
          <a:xfrm>
            <a:off x="193675" y="1887538"/>
            <a:ext cx="1890713" cy="10429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Formation of 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</a:rPr>
              <a:t>super-massive </a:t>
            </a: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BH</a:t>
            </a:r>
            <a:endParaRPr lang="en-US" altLang="ja-JP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26" name="AutoShape 94"/>
          <p:cNvSpPr>
            <a:spLocks noChangeArrowheads="1"/>
          </p:cNvSpPr>
          <p:nvPr/>
        </p:nvSpPr>
        <p:spPr bwMode="auto">
          <a:xfrm>
            <a:off x="333375" y="5195888"/>
            <a:ext cx="1698625" cy="682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Verification of inflation</a:t>
            </a:r>
          </a:p>
        </p:txBody>
      </p:sp>
      <p:sp>
        <p:nvSpPr>
          <p:cNvPr id="69637" name="Freeform 5"/>
          <p:cNvSpPr>
            <a:spLocks/>
          </p:cNvSpPr>
          <p:nvPr/>
        </p:nvSpPr>
        <p:spPr bwMode="auto">
          <a:xfrm>
            <a:off x="2659063" y="2249488"/>
            <a:ext cx="5000625" cy="3173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" y="226"/>
              </a:cxn>
              <a:cxn ang="0">
                <a:pos x="200" y="451"/>
              </a:cxn>
              <a:cxn ang="0">
                <a:pos x="300" y="676"/>
              </a:cxn>
              <a:cxn ang="0">
                <a:pos x="400" y="901"/>
              </a:cxn>
              <a:cxn ang="0">
                <a:pos x="500" y="1126"/>
              </a:cxn>
              <a:cxn ang="0">
                <a:pos x="600" y="1351"/>
              </a:cxn>
              <a:cxn ang="0">
                <a:pos x="700" y="1576"/>
              </a:cxn>
              <a:cxn ang="0">
                <a:pos x="800" y="1801"/>
              </a:cxn>
              <a:cxn ang="0">
                <a:pos x="900" y="2026"/>
              </a:cxn>
              <a:cxn ang="0">
                <a:pos x="1000" y="2251"/>
              </a:cxn>
              <a:cxn ang="0">
                <a:pos x="1101" y="2476"/>
              </a:cxn>
              <a:cxn ang="0">
                <a:pos x="1201" y="2701"/>
              </a:cxn>
              <a:cxn ang="0">
                <a:pos x="1301" y="2926"/>
              </a:cxn>
              <a:cxn ang="0">
                <a:pos x="1401" y="3151"/>
              </a:cxn>
              <a:cxn ang="0">
                <a:pos x="1501" y="3376"/>
              </a:cxn>
              <a:cxn ang="0">
                <a:pos x="1601" y="3601"/>
              </a:cxn>
              <a:cxn ang="0">
                <a:pos x="1701" y="3825"/>
              </a:cxn>
              <a:cxn ang="0">
                <a:pos x="1801" y="4047"/>
              </a:cxn>
              <a:cxn ang="0">
                <a:pos x="1901" y="4266"/>
              </a:cxn>
              <a:cxn ang="0">
                <a:pos x="2001" y="4476"/>
              </a:cxn>
              <a:cxn ang="0">
                <a:pos x="2101" y="4668"/>
              </a:cxn>
              <a:cxn ang="0">
                <a:pos x="2201" y="4826"/>
              </a:cxn>
              <a:cxn ang="0">
                <a:pos x="2301" y="4939"/>
              </a:cxn>
              <a:cxn ang="0">
                <a:pos x="2401" y="5013"/>
              </a:cxn>
              <a:cxn ang="0">
                <a:pos x="2501" y="5061"/>
              </a:cxn>
              <a:cxn ang="0">
                <a:pos x="2601" y="5096"/>
              </a:cxn>
              <a:cxn ang="0">
                <a:pos x="2701" y="5125"/>
              </a:cxn>
              <a:cxn ang="0">
                <a:pos x="2801" y="5151"/>
              </a:cxn>
              <a:cxn ang="0">
                <a:pos x="2901" y="5175"/>
              </a:cxn>
              <a:cxn ang="0">
                <a:pos x="3001" y="5199"/>
              </a:cxn>
              <a:cxn ang="0">
                <a:pos x="3101" y="5222"/>
              </a:cxn>
              <a:cxn ang="0">
                <a:pos x="3201" y="5243"/>
              </a:cxn>
              <a:cxn ang="0">
                <a:pos x="3301" y="5263"/>
              </a:cxn>
              <a:cxn ang="0">
                <a:pos x="3401" y="5279"/>
              </a:cxn>
              <a:cxn ang="0">
                <a:pos x="3501" y="5292"/>
              </a:cxn>
              <a:cxn ang="0">
                <a:pos x="3601" y="5298"/>
              </a:cxn>
              <a:cxn ang="0">
                <a:pos x="3701" y="5296"/>
              </a:cxn>
              <a:cxn ang="0">
                <a:pos x="3801" y="5284"/>
              </a:cxn>
              <a:cxn ang="0">
                <a:pos x="3901" y="5261"/>
              </a:cxn>
              <a:cxn ang="0">
                <a:pos x="4001" y="5226"/>
              </a:cxn>
              <a:cxn ang="0">
                <a:pos x="4101" y="5181"/>
              </a:cxn>
              <a:cxn ang="0">
                <a:pos x="4201" y="5128"/>
              </a:cxn>
              <a:cxn ang="0">
                <a:pos x="4301" y="5068"/>
              </a:cxn>
              <a:cxn ang="0">
                <a:pos x="4401" y="5002"/>
              </a:cxn>
              <a:cxn ang="0">
                <a:pos x="4501" y="4934"/>
              </a:cxn>
              <a:cxn ang="0">
                <a:pos x="4601" y="4863"/>
              </a:cxn>
              <a:cxn ang="0">
                <a:pos x="4701" y="4791"/>
              </a:cxn>
              <a:cxn ang="0">
                <a:pos x="4801" y="4717"/>
              </a:cxn>
              <a:cxn ang="0">
                <a:pos x="4901" y="4643"/>
              </a:cxn>
              <a:cxn ang="0">
                <a:pos x="5001" y="4569"/>
              </a:cxn>
              <a:cxn ang="0">
                <a:pos x="5101" y="4494"/>
              </a:cxn>
              <a:cxn ang="0">
                <a:pos x="5201" y="4420"/>
              </a:cxn>
              <a:cxn ang="0">
                <a:pos x="5301" y="4345"/>
              </a:cxn>
              <a:cxn ang="0">
                <a:pos x="5401" y="4270"/>
              </a:cxn>
              <a:cxn ang="0">
                <a:pos x="5501" y="4195"/>
              </a:cxn>
              <a:cxn ang="0">
                <a:pos x="5602" y="4120"/>
              </a:cxn>
              <a:cxn ang="0">
                <a:pos x="5702" y="4045"/>
              </a:cxn>
              <a:cxn ang="0">
                <a:pos x="5802" y="3970"/>
              </a:cxn>
              <a:cxn ang="0">
                <a:pos x="5902" y="3895"/>
              </a:cxn>
              <a:cxn ang="0">
                <a:pos x="6002" y="3820"/>
              </a:cxn>
              <a:cxn ang="0">
                <a:pos x="7001" y="3071"/>
              </a:cxn>
            </a:cxnLst>
            <a:rect l="0" t="0" r="r" b="b"/>
            <a:pathLst>
              <a:path w="7001" h="5298">
                <a:moveTo>
                  <a:pt x="0" y="0"/>
                </a:moveTo>
                <a:lnTo>
                  <a:pt x="100" y="226"/>
                </a:lnTo>
                <a:lnTo>
                  <a:pt x="200" y="451"/>
                </a:lnTo>
                <a:lnTo>
                  <a:pt x="300" y="676"/>
                </a:lnTo>
                <a:lnTo>
                  <a:pt x="400" y="901"/>
                </a:lnTo>
                <a:lnTo>
                  <a:pt x="500" y="1126"/>
                </a:lnTo>
                <a:lnTo>
                  <a:pt x="600" y="1351"/>
                </a:lnTo>
                <a:lnTo>
                  <a:pt x="700" y="1576"/>
                </a:lnTo>
                <a:lnTo>
                  <a:pt x="800" y="1801"/>
                </a:lnTo>
                <a:lnTo>
                  <a:pt x="900" y="2026"/>
                </a:lnTo>
                <a:lnTo>
                  <a:pt x="1000" y="2251"/>
                </a:lnTo>
                <a:lnTo>
                  <a:pt x="1101" y="2476"/>
                </a:lnTo>
                <a:lnTo>
                  <a:pt x="1201" y="2701"/>
                </a:lnTo>
                <a:lnTo>
                  <a:pt x="1301" y="2926"/>
                </a:lnTo>
                <a:lnTo>
                  <a:pt x="1401" y="3151"/>
                </a:lnTo>
                <a:lnTo>
                  <a:pt x="1501" y="3376"/>
                </a:lnTo>
                <a:lnTo>
                  <a:pt x="1601" y="3601"/>
                </a:lnTo>
                <a:lnTo>
                  <a:pt x="1701" y="3825"/>
                </a:lnTo>
                <a:lnTo>
                  <a:pt x="1801" y="4047"/>
                </a:lnTo>
                <a:lnTo>
                  <a:pt x="1901" y="4266"/>
                </a:lnTo>
                <a:lnTo>
                  <a:pt x="2001" y="4476"/>
                </a:lnTo>
                <a:lnTo>
                  <a:pt x="2101" y="4668"/>
                </a:lnTo>
                <a:lnTo>
                  <a:pt x="2201" y="4826"/>
                </a:lnTo>
                <a:lnTo>
                  <a:pt x="2301" y="4939"/>
                </a:lnTo>
                <a:lnTo>
                  <a:pt x="2401" y="5013"/>
                </a:lnTo>
                <a:lnTo>
                  <a:pt x="2501" y="5061"/>
                </a:lnTo>
                <a:lnTo>
                  <a:pt x="2601" y="5096"/>
                </a:lnTo>
                <a:lnTo>
                  <a:pt x="2701" y="5125"/>
                </a:lnTo>
                <a:lnTo>
                  <a:pt x="2801" y="5151"/>
                </a:lnTo>
                <a:lnTo>
                  <a:pt x="2901" y="5175"/>
                </a:lnTo>
                <a:lnTo>
                  <a:pt x="3001" y="5199"/>
                </a:lnTo>
                <a:lnTo>
                  <a:pt x="3101" y="5222"/>
                </a:lnTo>
                <a:lnTo>
                  <a:pt x="3201" y="5243"/>
                </a:lnTo>
                <a:lnTo>
                  <a:pt x="3301" y="5263"/>
                </a:lnTo>
                <a:lnTo>
                  <a:pt x="3401" y="5279"/>
                </a:lnTo>
                <a:lnTo>
                  <a:pt x="3501" y="5292"/>
                </a:lnTo>
                <a:lnTo>
                  <a:pt x="3601" y="5298"/>
                </a:lnTo>
                <a:lnTo>
                  <a:pt x="3701" y="5296"/>
                </a:lnTo>
                <a:lnTo>
                  <a:pt x="3801" y="5284"/>
                </a:lnTo>
                <a:lnTo>
                  <a:pt x="3901" y="5261"/>
                </a:lnTo>
                <a:lnTo>
                  <a:pt x="4001" y="5226"/>
                </a:lnTo>
                <a:lnTo>
                  <a:pt x="4101" y="5181"/>
                </a:lnTo>
                <a:lnTo>
                  <a:pt x="4201" y="5128"/>
                </a:lnTo>
                <a:lnTo>
                  <a:pt x="4301" y="5068"/>
                </a:lnTo>
                <a:lnTo>
                  <a:pt x="4401" y="5002"/>
                </a:lnTo>
                <a:lnTo>
                  <a:pt x="4501" y="4934"/>
                </a:lnTo>
                <a:lnTo>
                  <a:pt x="4601" y="4863"/>
                </a:lnTo>
                <a:lnTo>
                  <a:pt x="4701" y="4791"/>
                </a:lnTo>
                <a:lnTo>
                  <a:pt x="4801" y="4717"/>
                </a:lnTo>
                <a:lnTo>
                  <a:pt x="4901" y="4643"/>
                </a:lnTo>
                <a:lnTo>
                  <a:pt x="5001" y="4569"/>
                </a:lnTo>
                <a:lnTo>
                  <a:pt x="5101" y="4494"/>
                </a:lnTo>
                <a:lnTo>
                  <a:pt x="5201" y="4420"/>
                </a:lnTo>
                <a:lnTo>
                  <a:pt x="5301" y="4345"/>
                </a:lnTo>
                <a:lnTo>
                  <a:pt x="5401" y="4270"/>
                </a:lnTo>
                <a:lnTo>
                  <a:pt x="5501" y="4195"/>
                </a:lnTo>
                <a:lnTo>
                  <a:pt x="5602" y="4120"/>
                </a:lnTo>
                <a:lnTo>
                  <a:pt x="5702" y="4045"/>
                </a:lnTo>
                <a:lnTo>
                  <a:pt x="5802" y="3970"/>
                </a:lnTo>
                <a:lnTo>
                  <a:pt x="5902" y="3895"/>
                </a:lnTo>
                <a:lnTo>
                  <a:pt x="6002" y="3820"/>
                </a:lnTo>
                <a:lnTo>
                  <a:pt x="7001" y="3071"/>
                </a:ln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2728913" y="1671638"/>
            <a:ext cx="4951412" cy="2566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11"/>
              </a:cxn>
              <a:cxn ang="0">
                <a:pos x="48" y="71"/>
              </a:cxn>
              <a:cxn ang="0">
                <a:pos x="83" y="130"/>
              </a:cxn>
              <a:cxn ang="0">
                <a:pos x="118" y="189"/>
              </a:cxn>
              <a:cxn ang="0">
                <a:pos x="153" y="248"/>
              </a:cxn>
              <a:cxn ang="0">
                <a:pos x="189" y="307"/>
              </a:cxn>
              <a:cxn ang="0">
                <a:pos x="224" y="366"/>
              </a:cxn>
              <a:cxn ang="0">
                <a:pos x="259" y="425"/>
              </a:cxn>
              <a:cxn ang="0">
                <a:pos x="294" y="485"/>
              </a:cxn>
              <a:cxn ang="0">
                <a:pos x="330" y="544"/>
              </a:cxn>
              <a:cxn ang="0">
                <a:pos x="365" y="603"/>
              </a:cxn>
              <a:cxn ang="0">
                <a:pos x="400" y="662"/>
              </a:cxn>
              <a:cxn ang="0">
                <a:pos x="436" y="721"/>
              </a:cxn>
              <a:cxn ang="0">
                <a:pos x="471" y="780"/>
              </a:cxn>
              <a:cxn ang="0">
                <a:pos x="506" y="839"/>
              </a:cxn>
              <a:cxn ang="0">
                <a:pos x="541" y="899"/>
              </a:cxn>
              <a:cxn ang="0">
                <a:pos x="577" y="957"/>
              </a:cxn>
              <a:cxn ang="0">
                <a:pos x="612" y="1016"/>
              </a:cxn>
              <a:cxn ang="0">
                <a:pos x="647" y="1073"/>
              </a:cxn>
              <a:cxn ang="0">
                <a:pos x="682" y="1128"/>
              </a:cxn>
              <a:cxn ang="0">
                <a:pos x="718" y="1177"/>
              </a:cxn>
              <a:cxn ang="0">
                <a:pos x="753" y="1216"/>
              </a:cxn>
              <a:cxn ang="0">
                <a:pos x="788" y="1243"/>
              </a:cxn>
              <a:cxn ang="0">
                <a:pos x="823" y="1257"/>
              </a:cxn>
              <a:cxn ang="0">
                <a:pos x="859" y="1264"/>
              </a:cxn>
              <a:cxn ang="0">
                <a:pos x="894" y="1267"/>
              </a:cxn>
              <a:cxn ang="0">
                <a:pos x="929" y="1268"/>
              </a:cxn>
              <a:cxn ang="0">
                <a:pos x="964" y="1268"/>
              </a:cxn>
              <a:cxn ang="0">
                <a:pos x="1000" y="1268"/>
              </a:cxn>
              <a:cxn ang="0">
                <a:pos x="1035" y="1268"/>
              </a:cxn>
              <a:cxn ang="0">
                <a:pos x="1070" y="1267"/>
              </a:cxn>
              <a:cxn ang="0">
                <a:pos x="1105" y="1266"/>
              </a:cxn>
              <a:cxn ang="0">
                <a:pos x="1141" y="1264"/>
              </a:cxn>
              <a:cxn ang="0">
                <a:pos x="1176" y="1262"/>
              </a:cxn>
              <a:cxn ang="0">
                <a:pos x="1211" y="1258"/>
              </a:cxn>
              <a:cxn ang="0">
                <a:pos x="1246" y="1252"/>
              </a:cxn>
              <a:cxn ang="0">
                <a:pos x="1282" y="1244"/>
              </a:cxn>
              <a:cxn ang="0">
                <a:pos x="1317" y="1233"/>
              </a:cxn>
              <a:cxn ang="0">
                <a:pos x="1352" y="1219"/>
              </a:cxn>
              <a:cxn ang="0">
                <a:pos x="1387" y="1202"/>
              </a:cxn>
              <a:cxn ang="0">
                <a:pos x="1423" y="1181"/>
              </a:cxn>
              <a:cxn ang="0">
                <a:pos x="1458" y="1158"/>
              </a:cxn>
              <a:cxn ang="0">
                <a:pos x="1493" y="1133"/>
              </a:cxn>
              <a:cxn ang="0">
                <a:pos x="1528" y="1106"/>
              </a:cxn>
              <a:cxn ang="0">
                <a:pos x="1564" y="1078"/>
              </a:cxn>
              <a:cxn ang="0">
                <a:pos x="1599" y="1050"/>
              </a:cxn>
              <a:cxn ang="0">
                <a:pos x="1634" y="1021"/>
              </a:cxn>
              <a:cxn ang="0">
                <a:pos x="1669" y="992"/>
              </a:cxn>
              <a:cxn ang="0">
                <a:pos x="1705" y="963"/>
              </a:cxn>
              <a:cxn ang="0">
                <a:pos x="1740" y="934"/>
              </a:cxn>
              <a:cxn ang="0">
                <a:pos x="1775" y="904"/>
              </a:cxn>
              <a:cxn ang="0">
                <a:pos x="1810" y="874"/>
              </a:cxn>
              <a:cxn ang="0">
                <a:pos x="1846" y="845"/>
              </a:cxn>
              <a:cxn ang="0">
                <a:pos x="1881" y="815"/>
              </a:cxn>
              <a:cxn ang="0">
                <a:pos x="1916" y="786"/>
              </a:cxn>
              <a:cxn ang="0">
                <a:pos x="1952" y="756"/>
              </a:cxn>
              <a:cxn ang="0">
                <a:pos x="1987" y="727"/>
              </a:cxn>
              <a:cxn ang="0">
                <a:pos x="2022" y="697"/>
              </a:cxn>
              <a:cxn ang="0">
                <a:pos x="2058" y="667"/>
              </a:cxn>
              <a:cxn ang="0">
                <a:pos x="2093" y="638"/>
              </a:cxn>
              <a:cxn ang="0">
                <a:pos x="2445" y="343"/>
              </a:cxn>
            </a:cxnLst>
            <a:rect l="0" t="0" r="r" b="b"/>
            <a:pathLst>
              <a:path w="2445" h="1268">
                <a:moveTo>
                  <a:pt x="0" y="0"/>
                </a:moveTo>
                <a:lnTo>
                  <a:pt x="12" y="11"/>
                </a:lnTo>
                <a:lnTo>
                  <a:pt x="48" y="71"/>
                </a:lnTo>
                <a:lnTo>
                  <a:pt x="83" y="130"/>
                </a:lnTo>
                <a:lnTo>
                  <a:pt x="118" y="189"/>
                </a:lnTo>
                <a:lnTo>
                  <a:pt x="153" y="248"/>
                </a:lnTo>
                <a:lnTo>
                  <a:pt x="189" y="307"/>
                </a:lnTo>
                <a:lnTo>
                  <a:pt x="224" y="366"/>
                </a:lnTo>
                <a:lnTo>
                  <a:pt x="259" y="425"/>
                </a:lnTo>
                <a:lnTo>
                  <a:pt x="294" y="485"/>
                </a:lnTo>
                <a:lnTo>
                  <a:pt x="330" y="544"/>
                </a:lnTo>
                <a:lnTo>
                  <a:pt x="365" y="603"/>
                </a:lnTo>
                <a:lnTo>
                  <a:pt x="400" y="662"/>
                </a:lnTo>
                <a:lnTo>
                  <a:pt x="436" y="721"/>
                </a:lnTo>
                <a:lnTo>
                  <a:pt x="471" y="780"/>
                </a:lnTo>
                <a:lnTo>
                  <a:pt x="506" y="839"/>
                </a:lnTo>
                <a:lnTo>
                  <a:pt x="541" y="899"/>
                </a:lnTo>
                <a:lnTo>
                  <a:pt x="577" y="957"/>
                </a:lnTo>
                <a:lnTo>
                  <a:pt x="612" y="1016"/>
                </a:lnTo>
                <a:lnTo>
                  <a:pt x="647" y="1073"/>
                </a:lnTo>
                <a:lnTo>
                  <a:pt x="682" y="1128"/>
                </a:lnTo>
                <a:lnTo>
                  <a:pt x="718" y="1177"/>
                </a:lnTo>
                <a:lnTo>
                  <a:pt x="753" y="1216"/>
                </a:lnTo>
                <a:lnTo>
                  <a:pt x="788" y="1243"/>
                </a:lnTo>
                <a:lnTo>
                  <a:pt x="823" y="1257"/>
                </a:lnTo>
                <a:lnTo>
                  <a:pt x="859" y="1264"/>
                </a:lnTo>
                <a:lnTo>
                  <a:pt x="894" y="1267"/>
                </a:lnTo>
                <a:lnTo>
                  <a:pt x="929" y="1268"/>
                </a:lnTo>
                <a:lnTo>
                  <a:pt x="964" y="1268"/>
                </a:lnTo>
                <a:lnTo>
                  <a:pt x="1000" y="1268"/>
                </a:lnTo>
                <a:lnTo>
                  <a:pt x="1035" y="1268"/>
                </a:lnTo>
                <a:lnTo>
                  <a:pt x="1070" y="1267"/>
                </a:lnTo>
                <a:lnTo>
                  <a:pt x="1105" y="1266"/>
                </a:lnTo>
                <a:lnTo>
                  <a:pt x="1141" y="1264"/>
                </a:lnTo>
                <a:lnTo>
                  <a:pt x="1176" y="1262"/>
                </a:lnTo>
                <a:lnTo>
                  <a:pt x="1211" y="1258"/>
                </a:lnTo>
                <a:lnTo>
                  <a:pt x="1246" y="1252"/>
                </a:lnTo>
                <a:lnTo>
                  <a:pt x="1282" y="1244"/>
                </a:lnTo>
                <a:lnTo>
                  <a:pt x="1317" y="1233"/>
                </a:lnTo>
                <a:lnTo>
                  <a:pt x="1352" y="1219"/>
                </a:lnTo>
                <a:lnTo>
                  <a:pt x="1387" y="1202"/>
                </a:lnTo>
                <a:lnTo>
                  <a:pt x="1423" y="1181"/>
                </a:lnTo>
                <a:lnTo>
                  <a:pt x="1458" y="1158"/>
                </a:lnTo>
                <a:lnTo>
                  <a:pt x="1493" y="1133"/>
                </a:lnTo>
                <a:lnTo>
                  <a:pt x="1528" y="1106"/>
                </a:lnTo>
                <a:lnTo>
                  <a:pt x="1564" y="1078"/>
                </a:lnTo>
                <a:lnTo>
                  <a:pt x="1599" y="1050"/>
                </a:lnTo>
                <a:lnTo>
                  <a:pt x="1634" y="1021"/>
                </a:lnTo>
                <a:lnTo>
                  <a:pt x="1669" y="992"/>
                </a:lnTo>
                <a:lnTo>
                  <a:pt x="1705" y="963"/>
                </a:lnTo>
                <a:lnTo>
                  <a:pt x="1740" y="934"/>
                </a:lnTo>
                <a:lnTo>
                  <a:pt x="1775" y="904"/>
                </a:lnTo>
                <a:lnTo>
                  <a:pt x="1810" y="874"/>
                </a:lnTo>
                <a:lnTo>
                  <a:pt x="1846" y="845"/>
                </a:lnTo>
                <a:lnTo>
                  <a:pt x="1881" y="815"/>
                </a:lnTo>
                <a:lnTo>
                  <a:pt x="1916" y="786"/>
                </a:lnTo>
                <a:lnTo>
                  <a:pt x="1952" y="756"/>
                </a:lnTo>
                <a:lnTo>
                  <a:pt x="1987" y="727"/>
                </a:lnTo>
                <a:lnTo>
                  <a:pt x="2022" y="697"/>
                </a:lnTo>
                <a:lnTo>
                  <a:pt x="2058" y="667"/>
                </a:lnTo>
                <a:lnTo>
                  <a:pt x="2093" y="638"/>
                </a:lnTo>
                <a:lnTo>
                  <a:pt x="2445" y="343"/>
                </a:lnTo>
              </a:path>
            </a:pathLst>
          </a:custGeom>
          <a:noFill/>
          <a:ln w="57150" cmpd="sng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16" name="Rectangle 84"/>
          <p:cNvSpPr>
            <a:spLocks noChangeArrowheads="1"/>
          </p:cNvSpPr>
          <p:nvPr/>
        </p:nvSpPr>
        <p:spPr bwMode="auto">
          <a:xfrm>
            <a:off x="6953250" y="2009775"/>
            <a:ext cx="895350" cy="2657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1008062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Science by DECIGO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3802063" y="6259513"/>
            <a:ext cx="21986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charset="0"/>
              </a:rPr>
              <a:t>Frequency [Hz]</a:t>
            </a: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4427585" y="4688244"/>
            <a:ext cx="1571625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" tIns="8890" rIns="7200" bIns="8890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>
                <a:solidFill>
                  <a:srgbClr val="FF3300"/>
                </a:solidFill>
                <a:latin typeface="Arial" charset="0"/>
              </a:rPr>
              <a:t>Correlation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>
                <a:solidFill>
                  <a:srgbClr val="FF3300"/>
                </a:solidFill>
                <a:latin typeface="Arial" charset="0"/>
              </a:rPr>
              <a:t>(3 years)</a:t>
            </a: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2676525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>
            <a:off x="3387725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>
            <a:off x="4103688" y="5740400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>
            <a:off x="4818063" y="5740400"/>
            <a:ext cx="4762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>
            <a:off x="5534025" y="5732463"/>
            <a:ext cx="3175" cy="936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>
            <a:off x="6249988" y="5724525"/>
            <a:ext cx="3175" cy="93663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>
            <a:off x="2676525" y="5834063"/>
            <a:ext cx="4289425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8" name="Line 26"/>
          <p:cNvSpPr>
            <a:spLocks noChangeShapeType="1"/>
          </p:cNvSpPr>
          <p:nvPr/>
        </p:nvSpPr>
        <p:spPr bwMode="auto">
          <a:xfrm>
            <a:off x="2676525" y="4635500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59" name="Line 27"/>
          <p:cNvSpPr>
            <a:spLocks noChangeShapeType="1"/>
          </p:cNvSpPr>
          <p:nvPr/>
        </p:nvSpPr>
        <p:spPr bwMode="auto">
          <a:xfrm>
            <a:off x="2676525" y="3435350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60" name="Line 28"/>
          <p:cNvSpPr>
            <a:spLocks noChangeShapeType="1"/>
          </p:cNvSpPr>
          <p:nvPr/>
        </p:nvSpPr>
        <p:spPr bwMode="auto">
          <a:xfrm>
            <a:off x="2676525" y="2239963"/>
            <a:ext cx="111125" cy="31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61" name="Line 29"/>
          <p:cNvSpPr>
            <a:spLocks noChangeShapeType="1"/>
          </p:cNvSpPr>
          <p:nvPr/>
        </p:nvSpPr>
        <p:spPr bwMode="auto">
          <a:xfrm>
            <a:off x="2676525" y="5232400"/>
            <a:ext cx="55563" cy="63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62" name="Line 30"/>
          <p:cNvSpPr>
            <a:spLocks noChangeShapeType="1"/>
          </p:cNvSpPr>
          <p:nvPr/>
        </p:nvSpPr>
        <p:spPr bwMode="auto">
          <a:xfrm>
            <a:off x="2676525" y="4035425"/>
            <a:ext cx="5556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63" name="Line 31"/>
          <p:cNvSpPr>
            <a:spLocks noChangeShapeType="1"/>
          </p:cNvSpPr>
          <p:nvPr/>
        </p:nvSpPr>
        <p:spPr bwMode="auto">
          <a:xfrm>
            <a:off x="2676525" y="2841625"/>
            <a:ext cx="5556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65" name="Line 33"/>
          <p:cNvSpPr>
            <a:spLocks noChangeShapeType="1"/>
          </p:cNvSpPr>
          <p:nvPr/>
        </p:nvSpPr>
        <p:spPr bwMode="auto">
          <a:xfrm>
            <a:off x="2676525" y="1641475"/>
            <a:ext cx="3175" cy="4192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2676525" y="1625600"/>
            <a:ext cx="4286250" cy="111125"/>
            <a:chOff x="1686" y="1024"/>
            <a:chExt cx="2700" cy="70"/>
          </a:xfrm>
        </p:grpSpPr>
        <p:sp>
          <p:nvSpPr>
            <p:cNvPr id="69664" name="Line 32"/>
            <p:cNvSpPr>
              <a:spLocks noChangeShapeType="1"/>
            </p:cNvSpPr>
            <p:nvPr/>
          </p:nvSpPr>
          <p:spPr bwMode="auto">
            <a:xfrm>
              <a:off x="1686" y="1034"/>
              <a:ext cx="35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66" name="Line 34"/>
            <p:cNvSpPr>
              <a:spLocks noChangeShapeType="1"/>
            </p:cNvSpPr>
            <p:nvPr/>
          </p:nvSpPr>
          <p:spPr bwMode="auto">
            <a:xfrm>
              <a:off x="1686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67" name="Line 35"/>
            <p:cNvSpPr>
              <a:spLocks noChangeShapeType="1"/>
            </p:cNvSpPr>
            <p:nvPr/>
          </p:nvSpPr>
          <p:spPr bwMode="auto">
            <a:xfrm>
              <a:off x="2134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68" name="Line 36"/>
            <p:cNvSpPr>
              <a:spLocks noChangeShapeType="1"/>
            </p:cNvSpPr>
            <p:nvPr/>
          </p:nvSpPr>
          <p:spPr bwMode="auto">
            <a:xfrm>
              <a:off x="2585" y="103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69" name="Line 37"/>
            <p:cNvSpPr>
              <a:spLocks noChangeShapeType="1"/>
            </p:cNvSpPr>
            <p:nvPr/>
          </p:nvSpPr>
          <p:spPr bwMode="auto">
            <a:xfrm>
              <a:off x="3035" y="1034"/>
              <a:ext cx="3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0" name="Line 38"/>
            <p:cNvSpPr>
              <a:spLocks noChangeShapeType="1"/>
            </p:cNvSpPr>
            <p:nvPr/>
          </p:nvSpPr>
          <p:spPr bwMode="auto">
            <a:xfrm>
              <a:off x="3486" y="102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1" name="Line 39"/>
            <p:cNvSpPr>
              <a:spLocks noChangeShapeType="1"/>
            </p:cNvSpPr>
            <p:nvPr/>
          </p:nvSpPr>
          <p:spPr bwMode="auto">
            <a:xfrm>
              <a:off x="3937" y="1024"/>
              <a:ext cx="2" cy="6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4" name="Line 42"/>
            <p:cNvSpPr>
              <a:spLocks noChangeShapeType="1"/>
            </p:cNvSpPr>
            <p:nvPr/>
          </p:nvSpPr>
          <p:spPr bwMode="auto">
            <a:xfrm>
              <a:off x="1686" y="1034"/>
              <a:ext cx="2700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6842125" y="1641475"/>
            <a:ext cx="117475" cy="4192588"/>
            <a:chOff x="4366" y="1399"/>
            <a:chExt cx="62" cy="2239"/>
          </a:xfrm>
        </p:grpSpPr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4426" y="3588"/>
              <a:ext cx="2" cy="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5" name="Line 43"/>
            <p:cNvSpPr>
              <a:spLocks noChangeShapeType="1"/>
            </p:cNvSpPr>
            <p:nvPr/>
          </p:nvSpPr>
          <p:spPr bwMode="auto">
            <a:xfrm>
              <a:off x="4366" y="2998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6" name="Line 44"/>
            <p:cNvSpPr>
              <a:spLocks noChangeShapeType="1"/>
            </p:cNvSpPr>
            <p:nvPr/>
          </p:nvSpPr>
          <p:spPr bwMode="auto">
            <a:xfrm>
              <a:off x="4366" y="2357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7" name="Line 45"/>
            <p:cNvSpPr>
              <a:spLocks noChangeShapeType="1"/>
            </p:cNvSpPr>
            <p:nvPr/>
          </p:nvSpPr>
          <p:spPr bwMode="auto">
            <a:xfrm>
              <a:off x="4366" y="1719"/>
              <a:ext cx="60" cy="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8" name="Line 46"/>
            <p:cNvSpPr>
              <a:spLocks noChangeShapeType="1"/>
            </p:cNvSpPr>
            <p:nvPr/>
          </p:nvSpPr>
          <p:spPr bwMode="auto">
            <a:xfrm>
              <a:off x="4395" y="3317"/>
              <a:ext cx="31" cy="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79" name="Line 47"/>
            <p:cNvSpPr>
              <a:spLocks noChangeShapeType="1"/>
            </p:cNvSpPr>
            <p:nvPr/>
          </p:nvSpPr>
          <p:spPr bwMode="auto">
            <a:xfrm>
              <a:off x="4395" y="2678"/>
              <a:ext cx="3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80" name="Line 48"/>
            <p:cNvSpPr>
              <a:spLocks noChangeShapeType="1"/>
            </p:cNvSpPr>
            <p:nvPr/>
          </p:nvSpPr>
          <p:spPr bwMode="auto">
            <a:xfrm>
              <a:off x="4395" y="2040"/>
              <a:ext cx="3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9682" name="Line 50"/>
            <p:cNvSpPr>
              <a:spLocks noChangeShapeType="1"/>
            </p:cNvSpPr>
            <p:nvPr/>
          </p:nvSpPr>
          <p:spPr bwMode="auto">
            <a:xfrm>
              <a:off x="4426" y="1399"/>
              <a:ext cx="2" cy="223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9683" name="Text Box 51"/>
          <p:cNvSpPr txBox="1">
            <a:spLocks noChangeArrowheads="1"/>
          </p:cNvSpPr>
          <p:nvPr/>
        </p:nvSpPr>
        <p:spPr bwMode="auto">
          <a:xfrm rot="-5388384">
            <a:off x="741363" y="3489325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Strain [Hz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-1/2</a:t>
            </a: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]</a:t>
            </a:r>
          </a:p>
        </p:txBody>
      </p:sp>
      <p:sp>
        <p:nvSpPr>
          <p:cNvPr id="69689" name="Text Box 57"/>
          <p:cNvSpPr txBox="1">
            <a:spLocks noChangeArrowheads="1"/>
          </p:cNvSpPr>
          <p:nvPr/>
        </p:nvSpPr>
        <p:spPr bwMode="auto">
          <a:xfrm>
            <a:off x="2420938" y="5826125"/>
            <a:ext cx="4862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-3      </a:t>
            </a: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</a:t>
            </a: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    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-1</a:t>
            </a: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     1       10     10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     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1989138" y="1190625"/>
            <a:ext cx="7620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-19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-20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-21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-22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-23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-24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-25</a:t>
            </a:r>
          </a:p>
          <a:p>
            <a:pPr fontAlgn="base">
              <a:lnSpc>
                <a:spcPct val="1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US" altLang="ja-JP" sz="2000" b="1" baseline="30000">
                <a:solidFill>
                  <a:srgbClr val="000000"/>
                </a:solidFill>
                <a:latin typeface="Arial" charset="0"/>
              </a:rPr>
              <a:t>-26</a:t>
            </a:r>
          </a:p>
        </p:txBody>
      </p:sp>
      <p:grpSp>
        <p:nvGrpSpPr>
          <p:cNvPr id="5" name="Group 98"/>
          <p:cNvGrpSpPr>
            <a:grpSpLocks/>
          </p:cNvGrpSpPr>
          <p:nvPr/>
        </p:nvGrpSpPr>
        <p:grpSpPr bwMode="auto">
          <a:xfrm>
            <a:off x="3302000" y="1633538"/>
            <a:ext cx="3956050" cy="1292225"/>
            <a:chOff x="2080" y="1029"/>
            <a:chExt cx="2492" cy="814"/>
          </a:xfrm>
        </p:grpSpPr>
        <p:sp>
          <p:nvSpPr>
            <p:cNvPr id="69641" name="Line 9"/>
            <p:cNvSpPr>
              <a:spLocks noChangeShapeType="1"/>
            </p:cNvSpPr>
            <p:nvPr/>
          </p:nvSpPr>
          <p:spPr bwMode="auto">
            <a:xfrm>
              <a:off x="2108" y="1029"/>
              <a:ext cx="1196" cy="660"/>
            </a:xfrm>
            <a:prstGeom prst="line">
              <a:avLst/>
            </a:prstGeom>
            <a:noFill/>
            <a:ln w="57150">
              <a:solidFill>
                <a:srgbClr val="CC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oup 96"/>
            <p:cNvGrpSpPr>
              <a:grpSpLocks/>
            </p:cNvGrpSpPr>
            <p:nvPr/>
          </p:nvGrpSpPr>
          <p:grpSpPr bwMode="auto">
            <a:xfrm>
              <a:off x="2080" y="1227"/>
              <a:ext cx="2492" cy="616"/>
              <a:chOff x="2080" y="1227"/>
              <a:chExt cx="2492" cy="616"/>
            </a:xfrm>
          </p:grpSpPr>
          <p:sp>
            <p:nvSpPr>
              <p:cNvPr id="69686" name="Text Box 54"/>
              <p:cNvSpPr txBox="1">
                <a:spLocks noChangeArrowheads="1"/>
              </p:cNvSpPr>
              <p:nvPr/>
            </p:nvSpPr>
            <p:spPr bwMode="auto">
              <a:xfrm rot="1740813">
                <a:off x="2080" y="1394"/>
                <a:ext cx="124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000" b="1">
                    <a:solidFill>
                      <a:srgbClr val="CC6600"/>
                    </a:solidFill>
                    <a:latin typeface="Arial" charset="0"/>
                  </a:rPr>
                  <a:t>(1000 M</a:t>
                </a:r>
                <a:r>
                  <a:rPr kumimoji="0" lang="en-US" altLang="en-US" sz="2000" b="1" baseline="-25000">
                    <a:solidFill>
                      <a:srgbClr val="CC6600"/>
                    </a:solidFill>
                    <a:latin typeface="Arial" charset="0"/>
                  </a:rPr>
                  <a:t>◎</a:t>
                </a:r>
                <a:r>
                  <a:rPr kumimoji="0" lang="en-US" altLang="ja-JP" sz="2000" b="1">
                    <a:solidFill>
                      <a:srgbClr val="CC6600"/>
                    </a:solidFill>
                    <a:latin typeface="Arial" charset="0"/>
                  </a:rPr>
                  <a:t> z=1)</a:t>
                </a:r>
              </a:p>
            </p:txBody>
          </p:sp>
          <p:sp>
            <p:nvSpPr>
              <p:cNvPr id="69692" name="AutoShape 60"/>
              <p:cNvSpPr>
                <a:spLocks noChangeArrowheads="1"/>
              </p:cNvSpPr>
              <p:nvPr/>
            </p:nvSpPr>
            <p:spPr bwMode="auto">
              <a:xfrm>
                <a:off x="3227" y="1585"/>
                <a:ext cx="201" cy="224"/>
              </a:xfrm>
              <a:prstGeom prst="irregularSeal2">
                <a:avLst/>
              </a:prstGeom>
              <a:solidFill>
                <a:srgbClr val="CC6600"/>
              </a:solidFill>
              <a:ln w="9525">
                <a:solidFill>
                  <a:srgbClr val="CC66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9700" name="Text Box 68"/>
              <p:cNvSpPr txBox="1">
                <a:spLocks noChangeArrowheads="1"/>
              </p:cNvSpPr>
              <p:nvPr/>
            </p:nvSpPr>
            <p:spPr bwMode="auto">
              <a:xfrm rot="1740813">
                <a:off x="2426" y="1227"/>
                <a:ext cx="903" cy="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000" b="1">
                    <a:solidFill>
                      <a:srgbClr val="CC6600"/>
                    </a:solidFill>
                    <a:latin typeface="Arial" charset="0"/>
                  </a:rPr>
                  <a:t>BH binary</a:t>
                </a:r>
              </a:p>
            </p:txBody>
          </p:sp>
          <p:sp>
            <p:nvSpPr>
              <p:cNvPr id="69704" name="Text Box 72"/>
              <p:cNvSpPr txBox="1">
                <a:spLocks noChangeArrowheads="1"/>
              </p:cNvSpPr>
              <p:nvPr/>
            </p:nvSpPr>
            <p:spPr bwMode="auto">
              <a:xfrm>
                <a:off x="3449" y="1629"/>
                <a:ext cx="1123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000" b="1" dirty="0">
                    <a:solidFill>
                      <a:srgbClr val="CC6600"/>
                    </a:solidFill>
                    <a:latin typeface="Arial" charset="0"/>
                  </a:rPr>
                  <a:t>Coalescence</a:t>
                </a:r>
              </a:p>
            </p:txBody>
          </p:sp>
        </p:grpSp>
      </p:grp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2760663" y="2517775"/>
            <a:ext cx="4110038" cy="2439988"/>
          </a:xfrm>
          <a:prstGeom prst="line">
            <a:avLst/>
          </a:prstGeom>
          <a:noFill/>
          <a:ln w="57150">
            <a:solidFill>
              <a:srgbClr val="CC00F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954463" y="2949575"/>
            <a:ext cx="130492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charset="0"/>
              </a:rPr>
              <a:t>5 years</a:t>
            </a:r>
          </a:p>
        </p:txBody>
      </p:sp>
      <p:sp>
        <p:nvSpPr>
          <p:cNvPr id="69694" name="Text Box 62"/>
          <p:cNvSpPr txBox="1">
            <a:spLocks noChangeArrowheads="1"/>
          </p:cNvSpPr>
          <p:nvPr/>
        </p:nvSpPr>
        <p:spPr bwMode="auto">
          <a:xfrm rot="1761344">
            <a:off x="4313238" y="4135438"/>
            <a:ext cx="20605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>
                <a:solidFill>
                  <a:srgbClr val="CC00FF"/>
                </a:solidFill>
                <a:latin typeface="Arial" charset="0"/>
              </a:rPr>
              <a:t>NS binary (z=1)</a:t>
            </a:r>
          </a:p>
        </p:txBody>
      </p:sp>
      <p:sp>
        <p:nvSpPr>
          <p:cNvPr id="69702" name="AutoShape 70"/>
          <p:cNvSpPr>
            <a:spLocks noChangeArrowheads="1"/>
          </p:cNvSpPr>
          <p:nvPr/>
        </p:nvSpPr>
        <p:spPr bwMode="auto">
          <a:xfrm>
            <a:off x="4052888" y="3254375"/>
            <a:ext cx="176213" cy="1762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08" name="AutoShape 76"/>
          <p:cNvSpPr>
            <a:spLocks noChangeArrowheads="1"/>
          </p:cNvSpPr>
          <p:nvPr/>
        </p:nvSpPr>
        <p:spPr bwMode="auto">
          <a:xfrm>
            <a:off x="6691313" y="4759325"/>
            <a:ext cx="317500" cy="355600"/>
          </a:xfrm>
          <a:prstGeom prst="irregularSeal2">
            <a:avLst/>
          </a:prstGeom>
          <a:solidFill>
            <a:srgbClr val="CC00FF"/>
          </a:solidFill>
          <a:ln w="9525">
            <a:solidFill>
              <a:srgbClr val="CC3399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10" name="Text Box 78"/>
          <p:cNvSpPr txBox="1">
            <a:spLocks noChangeArrowheads="1"/>
          </p:cNvSpPr>
          <p:nvPr/>
        </p:nvSpPr>
        <p:spPr bwMode="auto">
          <a:xfrm>
            <a:off x="5189112" y="5174633"/>
            <a:ext cx="1752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>
                <a:solidFill>
                  <a:srgbClr val="CC00FF"/>
                </a:solidFill>
                <a:latin typeface="Arial" charset="0"/>
              </a:rPr>
              <a:t>Coalescence</a:t>
            </a:r>
          </a:p>
        </p:txBody>
      </p:sp>
      <p:sp>
        <p:nvSpPr>
          <p:cNvPr id="69712" name="AutoShape 80"/>
          <p:cNvSpPr>
            <a:spLocks noChangeArrowheads="1"/>
          </p:cNvSpPr>
          <p:nvPr/>
        </p:nvSpPr>
        <p:spPr bwMode="auto">
          <a:xfrm>
            <a:off x="4356101" y="3419475"/>
            <a:ext cx="176213" cy="17621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13" name="Text Box 81"/>
          <p:cNvSpPr txBox="1">
            <a:spLocks noChangeArrowheads="1"/>
          </p:cNvSpPr>
          <p:nvPr/>
        </p:nvSpPr>
        <p:spPr bwMode="auto">
          <a:xfrm>
            <a:off x="4478338" y="3278188"/>
            <a:ext cx="127793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charset="0"/>
              </a:rPr>
              <a:t>3 months</a:t>
            </a:r>
          </a:p>
        </p:txBody>
      </p:sp>
      <p:sp>
        <p:nvSpPr>
          <p:cNvPr id="69719" name="AutoShape 87"/>
          <p:cNvSpPr>
            <a:spLocks noChangeArrowheads="1"/>
          </p:cNvSpPr>
          <p:nvPr/>
        </p:nvSpPr>
        <p:spPr bwMode="auto">
          <a:xfrm rot="4904184">
            <a:off x="1905000" y="292100"/>
            <a:ext cx="701675" cy="2238375"/>
          </a:xfrm>
          <a:prstGeom prst="curvedRightArrow">
            <a:avLst>
              <a:gd name="adj1" fmla="val 28681"/>
              <a:gd name="adj2" fmla="val 127602"/>
              <a:gd name="adj3" fmla="val 47792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22" name="AutoShape 90"/>
          <p:cNvSpPr>
            <a:spLocks noChangeArrowheads="1"/>
          </p:cNvSpPr>
          <p:nvPr/>
        </p:nvSpPr>
        <p:spPr bwMode="auto">
          <a:xfrm rot="16453436" flipH="1">
            <a:off x="6917615" y="2986893"/>
            <a:ext cx="701675" cy="2238375"/>
          </a:xfrm>
          <a:prstGeom prst="curvedRightArrow">
            <a:avLst>
              <a:gd name="adj1" fmla="val 28681"/>
              <a:gd name="adj2" fmla="val 127602"/>
              <a:gd name="adj3" fmla="val 47792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23" name="AutoShape 91"/>
          <p:cNvSpPr>
            <a:spLocks noChangeArrowheads="1"/>
          </p:cNvSpPr>
          <p:nvPr/>
        </p:nvSpPr>
        <p:spPr bwMode="auto">
          <a:xfrm rot="4904184">
            <a:off x="1924050" y="3621088"/>
            <a:ext cx="701675" cy="2238375"/>
          </a:xfrm>
          <a:prstGeom prst="curvedRightArrow">
            <a:avLst>
              <a:gd name="adj1" fmla="val 28681"/>
              <a:gd name="adj2" fmla="val 127602"/>
              <a:gd name="adj3" fmla="val 47792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25" name="AutoShape 93"/>
          <p:cNvSpPr>
            <a:spLocks noChangeArrowheads="1"/>
          </p:cNvSpPr>
          <p:nvPr/>
        </p:nvSpPr>
        <p:spPr bwMode="auto">
          <a:xfrm>
            <a:off x="7043097" y="4615574"/>
            <a:ext cx="1920875" cy="1320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Acceleration of Universe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sym typeface="Symbol"/>
              </a:rPr>
              <a:t></a:t>
            </a:r>
            <a:endParaRPr lang="en-US" altLang="ja-JP" sz="2000" b="1" dirty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</a:rPr>
              <a:t>Dark energy</a:t>
            </a:r>
          </a:p>
        </p:txBody>
      </p:sp>
      <p:sp>
        <p:nvSpPr>
          <p:cNvPr id="69746" name="Text Box 114"/>
          <p:cNvSpPr txBox="1">
            <a:spLocks noChangeArrowheads="1"/>
          </p:cNvSpPr>
          <p:nvPr/>
        </p:nvSpPr>
        <p:spPr bwMode="auto">
          <a:xfrm rot="3554712">
            <a:off x="1941512" y="3057526"/>
            <a:ext cx="3148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latin typeface="Arial" charset="0"/>
              </a:rPr>
              <a:t>Radiation pressure noise</a:t>
            </a:r>
            <a:endParaRPr lang="en-US" altLang="ja-JP" b="1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747" name="Text Box 115"/>
          <p:cNvSpPr txBox="1">
            <a:spLocks noChangeArrowheads="1"/>
          </p:cNvSpPr>
          <p:nvPr/>
        </p:nvSpPr>
        <p:spPr bwMode="auto">
          <a:xfrm>
            <a:off x="4154488" y="4265613"/>
            <a:ext cx="1363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Arial" charset="0"/>
              </a:rPr>
              <a:t>Shot noise</a:t>
            </a:r>
          </a:p>
        </p:txBody>
      </p:sp>
      <p:sp>
        <p:nvSpPr>
          <p:cNvPr id="69748" name="Text Box 116"/>
          <p:cNvSpPr txBox="1">
            <a:spLocks noChangeArrowheads="1"/>
          </p:cNvSpPr>
          <p:nvPr/>
        </p:nvSpPr>
        <p:spPr bwMode="auto">
          <a:xfrm>
            <a:off x="5495925" y="3014663"/>
            <a:ext cx="11144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" tIns="8890" rIns="7200" bIns="8890"/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solidFill>
                  <a:srgbClr val="00FF00"/>
                </a:solidFill>
                <a:latin typeface="Arial" charset="0"/>
              </a:rPr>
              <a:t>1 cluster</a:t>
            </a:r>
            <a:endParaRPr kumimoji="0" lang="en-US" altLang="ja-JP" sz="2000" b="1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1" name="AutoShape 59"/>
          <p:cNvSpPr>
            <a:spLocks noChangeArrowheads="1"/>
          </p:cNvSpPr>
          <p:nvPr/>
        </p:nvSpPr>
        <p:spPr bwMode="auto">
          <a:xfrm>
            <a:off x="7143768" y="1241947"/>
            <a:ext cx="1816100" cy="126924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</a:rPr>
              <a:t>Mini-black hole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sym typeface="Symbol"/>
              </a:rPr>
              <a:t>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</a:rPr>
              <a:t>Dark matter</a:t>
            </a:r>
            <a:endParaRPr lang="ja-JP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AutoShape 59"/>
          <p:cNvSpPr>
            <a:spLocks noChangeArrowheads="1"/>
          </p:cNvSpPr>
          <p:nvPr/>
        </p:nvSpPr>
        <p:spPr bwMode="auto">
          <a:xfrm>
            <a:off x="7143768" y="2784142"/>
            <a:ext cx="1816100" cy="7877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err="1" smtClean="0">
                <a:solidFill>
                  <a:srgbClr val="000000"/>
                </a:solidFill>
                <a:latin typeface="Arial" charset="0"/>
              </a:rPr>
              <a:t>Brans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000" b="1" dirty="0" err="1" smtClean="0">
                <a:solidFill>
                  <a:srgbClr val="000000"/>
                </a:solidFill>
                <a:latin typeface="Arial" charset="0"/>
              </a:rPr>
              <a:t>Dicke</a:t>
            </a:r>
            <a:endParaRPr lang="en-US" altLang="ja-JP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</a:rPr>
              <a:t>parameter</a:t>
            </a:r>
            <a:endParaRPr lang="ja-JP" alt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 rot="16200000" flipH="1">
            <a:off x="2193131" y="2932906"/>
            <a:ext cx="3402013" cy="243205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72"/>
          <p:cNvSpPr txBox="1">
            <a:spLocks noChangeArrowheads="1"/>
          </p:cNvSpPr>
          <p:nvPr/>
        </p:nvSpPr>
        <p:spPr bwMode="auto">
          <a:xfrm>
            <a:off x="2808288" y="5110163"/>
            <a:ext cx="2239962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solidFill>
                  <a:srgbClr val="0000FF"/>
                </a:solidFill>
                <a:latin typeface="Arial" charset="0"/>
              </a:rPr>
              <a:t>Inflation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solidFill>
                  <a:srgbClr val="0000FF"/>
                </a:solidFill>
                <a:latin typeface="Arial" charset="0"/>
              </a:rPr>
              <a:t>(</a:t>
            </a:r>
            <a:r>
              <a:rPr kumimoji="0" lang="en-US" altLang="ja-JP" sz="2000" b="1" dirty="0" smtClean="0">
                <a:solidFill>
                  <a:srgbClr val="0000FF"/>
                </a:solidFill>
                <a:latin typeface="Arial" charset="0"/>
                <a:sym typeface="Symbol"/>
              </a:rPr>
              <a:t></a:t>
            </a:r>
            <a:r>
              <a:rPr kumimoji="0" lang="en-US" altLang="ja-JP" sz="2000" b="1" baseline="-25000" dirty="0" smtClean="0">
                <a:solidFill>
                  <a:srgbClr val="0000FF"/>
                </a:solidFill>
                <a:latin typeface="Arial" charset="0"/>
                <a:sym typeface="Symbol"/>
              </a:rPr>
              <a:t>GW</a:t>
            </a:r>
            <a:r>
              <a:rPr kumimoji="0" lang="en-US" altLang="ja-JP" sz="2000" b="1" dirty="0" smtClean="0">
                <a:solidFill>
                  <a:srgbClr val="0000FF"/>
                </a:solidFill>
                <a:latin typeface="Arial" charset="0"/>
                <a:sym typeface="Symbol"/>
              </a:rPr>
              <a:t>~2×10</a:t>
            </a:r>
            <a:r>
              <a:rPr kumimoji="0" lang="en-US" altLang="ja-JP" sz="2000" b="1" baseline="30000" dirty="0" smtClean="0">
                <a:solidFill>
                  <a:srgbClr val="0000FF"/>
                </a:solidFill>
                <a:latin typeface="Arial" charset="0"/>
                <a:sym typeface="Symbol"/>
              </a:rPr>
              <a:t>-16</a:t>
            </a:r>
            <a:r>
              <a:rPr kumimoji="0" lang="en-US" altLang="ja-JP" sz="2000" b="1" dirty="0" smtClean="0">
                <a:solidFill>
                  <a:srgbClr val="0000FF"/>
                </a:solidFill>
                <a:latin typeface="Arial" charset="0"/>
                <a:sym typeface="Symbol"/>
              </a:rPr>
              <a:t>)</a:t>
            </a:r>
            <a:endParaRPr kumimoji="0" lang="en-US" altLang="ja-JP" sz="20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70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69849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77008"/>
            <a:ext cx="8229600" cy="508883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Gravitational waves could be detected by ground-based 2nd-generation detectors within a couple of years. Then g</a:t>
            </a:r>
            <a:r>
              <a:rPr kumimoji="1" lang="en-US" altLang="ja-JP" dirty="0" smtClean="0"/>
              <a:t>ravitational wave astronomy will be established.</a:t>
            </a:r>
          </a:p>
          <a:p>
            <a:r>
              <a:rPr lang="en-US" altLang="ja-JP" dirty="0" smtClean="0"/>
              <a:t>In the future gravitational wave astronomy will be further extended </a:t>
            </a:r>
            <a:r>
              <a:rPr lang="en-US" altLang="ja-JP" dirty="0"/>
              <a:t>by </a:t>
            </a:r>
            <a:r>
              <a:rPr lang="en-US" altLang="ja-JP" dirty="0" smtClean="0"/>
              <a:t>ground-based 3rd-generation detectors and space antennas.</a:t>
            </a:r>
            <a:endParaRPr kumimoji="1" lang="en-US" altLang="ja-JP" dirty="0" smtClean="0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"/>
          <p:cNvGrpSpPr>
            <a:grpSpLocks/>
          </p:cNvGrpSpPr>
          <p:nvPr/>
        </p:nvGrpSpPr>
        <p:grpSpPr bwMode="auto">
          <a:xfrm>
            <a:off x="6729413" y="1795463"/>
            <a:ext cx="1279525" cy="3867150"/>
            <a:chOff x="4239" y="1131"/>
            <a:chExt cx="806" cy="2436"/>
          </a:xfrm>
        </p:grpSpPr>
        <p:pic>
          <p:nvPicPr>
            <p:cNvPr id="281603" name="Picture 3" descr="space040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158"/>
              <a:ext cx="697" cy="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604" name="Oval 4"/>
            <p:cNvSpPr>
              <a:spLocks noChangeArrowheads="1"/>
            </p:cNvSpPr>
            <p:nvPr/>
          </p:nvSpPr>
          <p:spPr bwMode="auto">
            <a:xfrm>
              <a:off x="4262" y="1131"/>
              <a:ext cx="745" cy="2382"/>
            </a:xfrm>
            <a:prstGeom prst="ellips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1605" name="Freeform 5"/>
            <p:cNvSpPr>
              <a:spLocks/>
            </p:cNvSpPr>
            <p:nvPr/>
          </p:nvSpPr>
          <p:spPr bwMode="auto">
            <a:xfrm>
              <a:off x="4686" y="2863"/>
              <a:ext cx="344" cy="694"/>
            </a:xfrm>
            <a:custGeom>
              <a:avLst/>
              <a:gdLst>
                <a:gd name="T0" fmla="*/ 494 w 557"/>
                <a:gd name="T1" fmla="*/ 0 h 1293"/>
                <a:gd name="T2" fmla="*/ 389 w 557"/>
                <a:gd name="T3" fmla="*/ 389 h 1293"/>
                <a:gd name="T4" fmla="*/ 284 w 557"/>
                <a:gd name="T5" fmla="*/ 767 h 1293"/>
                <a:gd name="T6" fmla="*/ 147 w 557"/>
                <a:gd name="T7" fmla="*/ 1072 h 1293"/>
                <a:gd name="T8" fmla="*/ 0 w 557"/>
                <a:gd name="T9" fmla="*/ 1177 h 1293"/>
                <a:gd name="T10" fmla="*/ 32 w 557"/>
                <a:gd name="T11" fmla="*/ 1293 h 1293"/>
                <a:gd name="T12" fmla="*/ 557 w 557"/>
                <a:gd name="T13" fmla="*/ 1293 h 1293"/>
                <a:gd name="T14" fmla="*/ 557 w 557"/>
                <a:gd name="T15" fmla="*/ 10 h 1293"/>
                <a:gd name="T16" fmla="*/ 494 w 557"/>
                <a:gd name="T17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7" h="1293">
                  <a:moveTo>
                    <a:pt x="494" y="0"/>
                  </a:moveTo>
                  <a:lnTo>
                    <a:pt x="389" y="389"/>
                  </a:lnTo>
                  <a:lnTo>
                    <a:pt x="284" y="767"/>
                  </a:lnTo>
                  <a:lnTo>
                    <a:pt x="147" y="1072"/>
                  </a:lnTo>
                  <a:lnTo>
                    <a:pt x="0" y="1177"/>
                  </a:lnTo>
                  <a:lnTo>
                    <a:pt x="32" y="1293"/>
                  </a:lnTo>
                  <a:lnTo>
                    <a:pt x="557" y="1293"/>
                  </a:lnTo>
                  <a:lnTo>
                    <a:pt x="557" y="1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1606" name="Freeform 6"/>
            <p:cNvSpPr>
              <a:spLocks/>
            </p:cNvSpPr>
            <p:nvPr/>
          </p:nvSpPr>
          <p:spPr bwMode="auto">
            <a:xfrm flipH="1">
              <a:off x="4239" y="2875"/>
              <a:ext cx="342" cy="692"/>
            </a:xfrm>
            <a:custGeom>
              <a:avLst/>
              <a:gdLst>
                <a:gd name="T0" fmla="*/ 494 w 557"/>
                <a:gd name="T1" fmla="*/ 0 h 1293"/>
                <a:gd name="T2" fmla="*/ 389 w 557"/>
                <a:gd name="T3" fmla="*/ 389 h 1293"/>
                <a:gd name="T4" fmla="*/ 284 w 557"/>
                <a:gd name="T5" fmla="*/ 767 h 1293"/>
                <a:gd name="T6" fmla="*/ 147 w 557"/>
                <a:gd name="T7" fmla="*/ 1072 h 1293"/>
                <a:gd name="T8" fmla="*/ 0 w 557"/>
                <a:gd name="T9" fmla="*/ 1177 h 1293"/>
                <a:gd name="T10" fmla="*/ 32 w 557"/>
                <a:gd name="T11" fmla="*/ 1293 h 1293"/>
                <a:gd name="T12" fmla="*/ 557 w 557"/>
                <a:gd name="T13" fmla="*/ 1293 h 1293"/>
                <a:gd name="T14" fmla="*/ 557 w 557"/>
                <a:gd name="T15" fmla="*/ 10 h 1293"/>
                <a:gd name="T16" fmla="*/ 494 w 557"/>
                <a:gd name="T17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7" h="1293">
                  <a:moveTo>
                    <a:pt x="494" y="0"/>
                  </a:moveTo>
                  <a:lnTo>
                    <a:pt x="389" y="389"/>
                  </a:lnTo>
                  <a:lnTo>
                    <a:pt x="284" y="767"/>
                  </a:lnTo>
                  <a:lnTo>
                    <a:pt x="147" y="1072"/>
                  </a:lnTo>
                  <a:lnTo>
                    <a:pt x="0" y="1177"/>
                  </a:lnTo>
                  <a:lnTo>
                    <a:pt x="32" y="1293"/>
                  </a:lnTo>
                  <a:lnTo>
                    <a:pt x="557" y="1293"/>
                  </a:lnTo>
                  <a:lnTo>
                    <a:pt x="557" y="1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1607" name="Freeform 7"/>
            <p:cNvSpPr>
              <a:spLocks/>
            </p:cNvSpPr>
            <p:nvPr/>
          </p:nvSpPr>
          <p:spPr bwMode="auto">
            <a:xfrm flipV="1">
              <a:off x="4740" y="1150"/>
              <a:ext cx="305" cy="655"/>
            </a:xfrm>
            <a:custGeom>
              <a:avLst/>
              <a:gdLst>
                <a:gd name="T0" fmla="*/ 494 w 557"/>
                <a:gd name="T1" fmla="*/ 0 h 1293"/>
                <a:gd name="T2" fmla="*/ 389 w 557"/>
                <a:gd name="T3" fmla="*/ 389 h 1293"/>
                <a:gd name="T4" fmla="*/ 284 w 557"/>
                <a:gd name="T5" fmla="*/ 767 h 1293"/>
                <a:gd name="T6" fmla="*/ 147 w 557"/>
                <a:gd name="T7" fmla="*/ 1072 h 1293"/>
                <a:gd name="T8" fmla="*/ 0 w 557"/>
                <a:gd name="T9" fmla="*/ 1177 h 1293"/>
                <a:gd name="T10" fmla="*/ 32 w 557"/>
                <a:gd name="T11" fmla="*/ 1293 h 1293"/>
                <a:gd name="T12" fmla="*/ 557 w 557"/>
                <a:gd name="T13" fmla="*/ 1293 h 1293"/>
                <a:gd name="T14" fmla="*/ 557 w 557"/>
                <a:gd name="T15" fmla="*/ 10 h 1293"/>
                <a:gd name="T16" fmla="*/ 494 w 557"/>
                <a:gd name="T17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7" h="1293">
                  <a:moveTo>
                    <a:pt x="494" y="0"/>
                  </a:moveTo>
                  <a:lnTo>
                    <a:pt x="389" y="389"/>
                  </a:lnTo>
                  <a:lnTo>
                    <a:pt x="284" y="767"/>
                  </a:lnTo>
                  <a:lnTo>
                    <a:pt x="147" y="1072"/>
                  </a:lnTo>
                  <a:lnTo>
                    <a:pt x="0" y="1177"/>
                  </a:lnTo>
                  <a:lnTo>
                    <a:pt x="32" y="1293"/>
                  </a:lnTo>
                  <a:lnTo>
                    <a:pt x="557" y="1293"/>
                  </a:lnTo>
                  <a:lnTo>
                    <a:pt x="557" y="1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1608" name="Freeform 8"/>
            <p:cNvSpPr>
              <a:spLocks/>
            </p:cNvSpPr>
            <p:nvPr/>
          </p:nvSpPr>
          <p:spPr bwMode="auto">
            <a:xfrm flipH="1" flipV="1">
              <a:off x="4247" y="1154"/>
              <a:ext cx="295" cy="610"/>
            </a:xfrm>
            <a:custGeom>
              <a:avLst/>
              <a:gdLst>
                <a:gd name="T0" fmla="*/ 494 w 557"/>
                <a:gd name="T1" fmla="*/ 0 h 1293"/>
                <a:gd name="T2" fmla="*/ 389 w 557"/>
                <a:gd name="T3" fmla="*/ 389 h 1293"/>
                <a:gd name="T4" fmla="*/ 284 w 557"/>
                <a:gd name="T5" fmla="*/ 767 h 1293"/>
                <a:gd name="T6" fmla="*/ 147 w 557"/>
                <a:gd name="T7" fmla="*/ 1072 h 1293"/>
                <a:gd name="T8" fmla="*/ 0 w 557"/>
                <a:gd name="T9" fmla="*/ 1177 h 1293"/>
                <a:gd name="T10" fmla="*/ 32 w 557"/>
                <a:gd name="T11" fmla="*/ 1293 h 1293"/>
                <a:gd name="T12" fmla="*/ 557 w 557"/>
                <a:gd name="T13" fmla="*/ 1293 h 1293"/>
                <a:gd name="T14" fmla="*/ 557 w 557"/>
                <a:gd name="T15" fmla="*/ 10 h 1293"/>
                <a:gd name="T16" fmla="*/ 494 w 557"/>
                <a:gd name="T17" fmla="*/ 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7" h="1293">
                  <a:moveTo>
                    <a:pt x="494" y="0"/>
                  </a:moveTo>
                  <a:lnTo>
                    <a:pt x="389" y="389"/>
                  </a:lnTo>
                  <a:lnTo>
                    <a:pt x="284" y="767"/>
                  </a:lnTo>
                  <a:lnTo>
                    <a:pt x="147" y="1072"/>
                  </a:lnTo>
                  <a:lnTo>
                    <a:pt x="0" y="1177"/>
                  </a:lnTo>
                  <a:lnTo>
                    <a:pt x="32" y="1293"/>
                  </a:lnTo>
                  <a:lnTo>
                    <a:pt x="557" y="1293"/>
                  </a:lnTo>
                  <a:lnTo>
                    <a:pt x="557" y="10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609" name="Group 9"/>
          <p:cNvGrpSpPr>
            <a:grpSpLocks/>
          </p:cNvGrpSpPr>
          <p:nvPr/>
        </p:nvGrpSpPr>
        <p:grpSpPr bwMode="auto">
          <a:xfrm>
            <a:off x="4568825" y="2071688"/>
            <a:ext cx="1000125" cy="3243262"/>
            <a:chOff x="6065" y="9225"/>
            <a:chExt cx="888" cy="2250"/>
          </a:xfrm>
        </p:grpSpPr>
        <p:pic>
          <p:nvPicPr>
            <p:cNvPr id="281610" name="Picture 10" descr="sky_wmap_bi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452" y="9950"/>
              <a:ext cx="2158" cy="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611" name="Oval 11"/>
            <p:cNvSpPr>
              <a:spLocks noChangeArrowheads="1"/>
            </p:cNvSpPr>
            <p:nvPr/>
          </p:nvSpPr>
          <p:spPr bwMode="auto">
            <a:xfrm>
              <a:off x="6106" y="9246"/>
              <a:ext cx="847" cy="2205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</a:extLst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1612" name="Rectangle 12"/>
            <p:cNvSpPr>
              <a:spLocks noChangeArrowheads="1"/>
            </p:cNvSpPr>
            <p:nvPr/>
          </p:nvSpPr>
          <p:spPr bwMode="auto">
            <a:xfrm>
              <a:off x="6065" y="9225"/>
              <a:ext cx="85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1613" name="Rectangle 13"/>
            <p:cNvSpPr>
              <a:spLocks noChangeArrowheads="1"/>
            </p:cNvSpPr>
            <p:nvPr/>
          </p:nvSpPr>
          <p:spPr bwMode="auto">
            <a:xfrm>
              <a:off x="6069" y="10795"/>
              <a:ext cx="86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1614" name="Text Box 14"/>
          <p:cNvSpPr txBox="1">
            <a:spLocks noChangeArrowheads="1"/>
          </p:cNvSpPr>
          <p:nvPr/>
        </p:nvSpPr>
        <p:spPr bwMode="auto">
          <a:xfrm>
            <a:off x="3906838" y="5303838"/>
            <a:ext cx="28019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380,000 year</a:t>
            </a:r>
          </a:p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(Recombination)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3571336" y="4695136"/>
            <a:ext cx="35799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just"/>
            <a:r>
              <a:rPr lang="en-US" altLang="ja-JP" sz="2800" b="1" dirty="0" smtClean="0">
                <a:solidFill>
                  <a:srgbClr val="0000FF"/>
                </a:solidFill>
                <a:latin typeface="ＭＳ Ｐゴシック" charset="-128"/>
              </a:rPr>
              <a:t>Electromagnetic wave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281616" name="Line 16"/>
          <p:cNvSpPr>
            <a:spLocks noChangeShapeType="1"/>
          </p:cNvSpPr>
          <p:nvPr/>
        </p:nvSpPr>
        <p:spPr bwMode="auto">
          <a:xfrm>
            <a:off x="5092700" y="4702175"/>
            <a:ext cx="2265363" cy="3175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4295" tIns="8890" rIns="74295" bIns="8890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617" name="Oval 17"/>
          <p:cNvSpPr>
            <a:spLocks noChangeArrowheads="1"/>
          </p:cNvSpPr>
          <p:nvPr/>
        </p:nvSpPr>
        <p:spPr bwMode="auto">
          <a:xfrm>
            <a:off x="2862263" y="2390775"/>
            <a:ext cx="606425" cy="2592388"/>
          </a:xfrm>
          <a:prstGeom prst="ellipse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1173163" y="4953000"/>
            <a:ext cx="33718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ctr"/>
            <a:r>
              <a:rPr lang="en-US" altLang="ja-JP" sz="2400" b="1" dirty="0">
                <a:solidFill>
                  <a:prstClr val="black"/>
                </a:solidFill>
              </a:rPr>
              <a:t>1 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sec</a:t>
            </a:r>
            <a:endParaRPr lang="ja-JP" altLang="en-US" sz="2400" b="1" dirty="0">
              <a:solidFill>
                <a:prstClr val="black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(First atoms)</a:t>
            </a:r>
            <a:endParaRPr lang="en-US" altLang="ja-JP" sz="2400" b="1" dirty="0">
              <a:solidFill>
                <a:prstClr val="black"/>
              </a:solidFill>
            </a:endParaRPr>
          </a:p>
        </p:txBody>
      </p:sp>
      <p:sp>
        <p:nvSpPr>
          <p:cNvPr id="281619" name="Line 19"/>
          <p:cNvSpPr>
            <a:spLocks noChangeShapeType="1"/>
          </p:cNvSpPr>
          <p:nvPr/>
        </p:nvSpPr>
        <p:spPr bwMode="auto">
          <a:xfrm>
            <a:off x="3155950" y="4184650"/>
            <a:ext cx="4202113" cy="1588"/>
          </a:xfrm>
          <a:prstGeom prst="line">
            <a:avLst/>
          </a:prstGeom>
          <a:noFill/>
          <a:ln w="76200" cap="rnd">
            <a:solidFill>
              <a:srgbClr val="00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4295" tIns="8890" rIns="74295" bIns="8890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620" name="Text Box 20"/>
          <p:cNvSpPr txBox="1">
            <a:spLocks noChangeArrowheads="1"/>
          </p:cNvSpPr>
          <p:nvPr/>
        </p:nvSpPr>
        <p:spPr bwMode="auto">
          <a:xfrm>
            <a:off x="3075467" y="4221432"/>
            <a:ext cx="17716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just"/>
            <a:r>
              <a:rPr lang="en-US" altLang="ja-JP" sz="2400" b="1" dirty="0" smtClean="0">
                <a:solidFill>
                  <a:srgbClr val="00FF00"/>
                </a:solidFill>
                <a:latin typeface="ＭＳ Ｐゴシック" charset="-128"/>
              </a:rPr>
              <a:t>Neutrino</a:t>
            </a:r>
            <a:endParaRPr lang="ja-JP" altLang="en-US" sz="2400" dirty="0">
              <a:solidFill>
                <a:srgbClr val="00FF00"/>
              </a:solidFill>
            </a:endParaRPr>
          </a:p>
        </p:txBody>
      </p:sp>
      <p:sp>
        <p:nvSpPr>
          <p:cNvPr id="281621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Observation of</a:t>
            </a:r>
            <a:br>
              <a:rPr lang="en-US" altLang="ja-JP" dirty="0" smtClean="0"/>
            </a:br>
            <a:r>
              <a:rPr lang="en-US" altLang="ja-JP" dirty="0" smtClean="0"/>
              <a:t>the beginning of the Universe</a:t>
            </a:r>
            <a:endParaRPr lang="ja-JP" altLang="en-US" dirty="0"/>
          </a:p>
        </p:txBody>
      </p:sp>
      <p:sp>
        <p:nvSpPr>
          <p:cNvPr id="281622" name="Freeform 22"/>
          <p:cNvSpPr>
            <a:spLocks/>
          </p:cNvSpPr>
          <p:nvPr/>
        </p:nvSpPr>
        <p:spPr bwMode="auto">
          <a:xfrm>
            <a:off x="1179513" y="1851025"/>
            <a:ext cx="6164262" cy="1833563"/>
          </a:xfrm>
          <a:custGeom>
            <a:avLst/>
            <a:gdLst>
              <a:gd name="T0" fmla="*/ 0 w 6300"/>
              <a:gd name="T1" fmla="*/ 4500 h 4500"/>
              <a:gd name="T2" fmla="*/ 420 w 6300"/>
              <a:gd name="T3" fmla="*/ 4140 h 4500"/>
              <a:gd name="T4" fmla="*/ 840 w 6300"/>
              <a:gd name="T5" fmla="*/ 3420 h 4500"/>
              <a:gd name="T6" fmla="*/ 1260 w 6300"/>
              <a:gd name="T7" fmla="*/ 2340 h 4500"/>
              <a:gd name="T8" fmla="*/ 1680 w 6300"/>
              <a:gd name="T9" fmla="*/ 1620 h 4500"/>
              <a:gd name="T10" fmla="*/ 2100 w 6300"/>
              <a:gd name="T11" fmla="*/ 1260 h 4500"/>
              <a:gd name="T12" fmla="*/ 2940 w 6300"/>
              <a:gd name="T13" fmla="*/ 900 h 4500"/>
              <a:gd name="T14" fmla="*/ 4620 w 6300"/>
              <a:gd name="T15" fmla="*/ 540 h 4500"/>
              <a:gd name="T16" fmla="*/ 6300 w 6300"/>
              <a:gd name="T17" fmla="*/ 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00" h="4500">
                <a:moveTo>
                  <a:pt x="0" y="4500"/>
                </a:moveTo>
                <a:cubicBezTo>
                  <a:pt x="140" y="4410"/>
                  <a:pt x="280" y="4320"/>
                  <a:pt x="420" y="4140"/>
                </a:cubicBezTo>
                <a:cubicBezTo>
                  <a:pt x="560" y="3960"/>
                  <a:pt x="700" y="3720"/>
                  <a:pt x="840" y="3420"/>
                </a:cubicBezTo>
                <a:cubicBezTo>
                  <a:pt x="980" y="3120"/>
                  <a:pt x="1120" y="2640"/>
                  <a:pt x="1260" y="2340"/>
                </a:cubicBezTo>
                <a:cubicBezTo>
                  <a:pt x="1400" y="2040"/>
                  <a:pt x="1540" y="1800"/>
                  <a:pt x="1680" y="1620"/>
                </a:cubicBezTo>
                <a:cubicBezTo>
                  <a:pt x="1820" y="1440"/>
                  <a:pt x="1890" y="1380"/>
                  <a:pt x="2100" y="1260"/>
                </a:cubicBezTo>
                <a:cubicBezTo>
                  <a:pt x="2310" y="1140"/>
                  <a:pt x="2520" y="1020"/>
                  <a:pt x="2940" y="900"/>
                </a:cubicBezTo>
                <a:cubicBezTo>
                  <a:pt x="3360" y="780"/>
                  <a:pt x="4060" y="690"/>
                  <a:pt x="4620" y="540"/>
                </a:cubicBezTo>
                <a:cubicBezTo>
                  <a:pt x="5180" y="390"/>
                  <a:pt x="6020" y="90"/>
                  <a:pt x="630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4295" tIns="8890" rIns="74295" bIns="8890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623" name="Freeform 23"/>
          <p:cNvSpPr>
            <a:spLocks/>
          </p:cNvSpPr>
          <p:nvPr/>
        </p:nvSpPr>
        <p:spPr bwMode="auto">
          <a:xfrm flipV="1">
            <a:off x="1179513" y="3684588"/>
            <a:ext cx="6164262" cy="1836737"/>
          </a:xfrm>
          <a:custGeom>
            <a:avLst/>
            <a:gdLst>
              <a:gd name="T0" fmla="*/ 0 w 6300"/>
              <a:gd name="T1" fmla="*/ 4500 h 4500"/>
              <a:gd name="T2" fmla="*/ 420 w 6300"/>
              <a:gd name="T3" fmla="*/ 4140 h 4500"/>
              <a:gd name="T4" fmla="*/ 840 w 6300"/>
              <a:gd name="T5" fmla="*/ 3420 h 4500"/>
              <a:gd name="T6" fmla="*/ 1260 w 6300"/>
              <a:gd name="T7" fmla="*/ 2340 h 4500"/>
              <a:gd name="T8" fmla="*/ 1680 w 6300"/>
              <a:gd name="T9" fmla="*/ 1620 h 4500"/>
              <a:gd name="T10" fmla="*/ 2100 w 6300"/>
              <a:gd name="T11" fmla="*/ 1260 h 4500"/>
              <a:gd name="T12" fmla="*/ 2940 w 6300"/>
              <a:gd name="T13" fmla="*/ 900 h 4500"/>
              <a:gd name="T14" fmla="*/ 4620 w 6300"/>
              <a:gd name="T15" fmla="*/ 540 h 4500"/>
              <a:gd name="T16" fmla="*/ 6300 w 6300"/>
              <a:gd name="T17" fmla="*/ 0 h 4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00" h="4500">
                <a:moveTo>
                  <a:pt x="0" y="4500"/>
                </a:moveTo>
                <a:cubicBezTo>
                  <a:pt x="140" y="4410"/>
                  <a:pt x="280" y="4320"/>
                  <a:pt x="420" y="4140"/>
                </a:cubicBezTo>
                <a:cubicBezTo>
                  <a:pt x="560" y="3960"/>
                  <a:pt x="700" y="3720"/>
                  <a:pt x="840" y="3420"/>
                </a:cubicBezTo>
                <a:cubicBezTo>
                  <a:pt x="980" y="3120"/>
                  <a:pt x="1120" y="2640"/>
                  <a:pt x="1260" y="2340"/>
                </a:cubicBezTo>
                <a:cubicBezTo>
                  <a:pt x="1400" y="2040"/>
                  <a:pt x="1540" y="1800"/>
                  <a:pt x="1680" y="1620"/>
                </a:cubicBezTo>
                <a:cubicBezTo>
                  <a:pt x="1820" y="1440"/>
                  <a:pt x="1890" y="1380"/>
                  <a:pt x="2100" y="1260"/>
                </a:cubicBezTo>
                <a:cubicBezTo>
                  <a:pt x="2310" y="1140"/>
                  <a:pt x="2520" y="1020"/>
                  <a:pt x="2940" y="900"/>
                </a:cubicBezTo>
                <a:cubicBezTo>
                  <a:pt x="3360" y="780"/>
                  <a:pt x="4060" y="690"/>
                  <a:pt x="4620" y="540"/>
                </a:cubicBezTo>
                <a:cubicBezTo>
                  <a:pt x="5180" y="390"/>
                  <a:pt x="6020" y="90"/>
                  <a:pt x="630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4295" tIns="8890" rIns="74295" bIns="8890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624" name="Text Box 24"/>
          <p:cNvSpPr txBox="1">
            <a:spLocks noChangeArrowheads="1"/>
          </p:cNvSpPr>
          <p:nvPr/>
        </p:nvSpPr>
        <p:spPr bwMode="auto">
          <a:xfrm>
            <a:off x="60385" y="2044460"/>
            <a:ext cx="3372928" cy="120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r>
              <a:rPr lang="en-US" altLang="ja-JP" sz="3200" b="1" dirty="0" smtClean="0">
                <a:solidFill>
                  <a:prstClr val="black"/>
                </a:solidFill>
              </a:rPr>
              <a:t>The beginning of the Universe</a:t>
            </a:r>
            <a:endParaRPr lang="ja-JP" altLang="en-US" sz="3200" b="1" dirty="0">
              <a:solidFill>
                <a:prstClr val="black"/>
              </a:solidFill>
            </a:endParaRPr>
          </a:p>
        </p:txBody>
      </p:sp>
      <p:sp>
        <p:nvSpPr>
          <p:cNvPr id="281625" name="Text Box 25"/>
          <p:cNvSpPr txBox="1">
            <a:spLocks noChangeArrowheads="1"/>
          </p:cNvSpPr>
          <p:nvPr/>
        </p:nvSpPr>
        <p:spPr bwMode="auto">
          <a:xfrm>
            <a:off x="6321425" y="5545138"/>
            <a:ext cx="24717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13.7B year</a:t>
            </a:r>
            <a:endParaRPr lang="ja-JP" altLang="en-US" sz="2400" b="1" dirty="0">
              <a:solidFill>
                <a:prstClr val="black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(Now)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sp>
        <p:nvSpPr>
          <p:cNvPr id="281626" name="Line 26"/>
          <p:cNvSpPr>
            <a:spLocks noChangeShapeType="1"/>
          </p:cNvSpPr>
          <p:nvPr/>
        </p:nvSpPr>
        <p:spPr bwMode="auto">
          <a:xfrm>
            <a:off x="1219200" y="3683000"/>
            <a:ext cx="6142038" cy="0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4295" tIns="8890" rIns="74295" bIns="8890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1627" name="Text Box 27"/>
          <p:cNvSpPr txBox="1">
            <a:spLocks noChangeArrowheads="1"/>
          </p:cNvSpPr>
          <p:nvPr/>
        </p:nvSpPr>
        <p:spPr bwMode="auto">
          <a:xfrm>
            <a:off x="1787076" y="3234485"/>
            <a:ext cx="2940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just"/>
            <a:r>
              <a:rPr lang="en-US" altLang="ja-JP" sz="2800" b="1" dirty="0" smtClean="0">
                <a:solidFill>
                  <a:srgbClr val="FF0000"/>
                </a:solidFill>
                <a:latin typeface="ＭＳ Ｐゴシック" charset="-128"/>
              </a:rPr>
              <a:t>Gravitational wave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81628" name="Text Box 28"/>
          <p:cNvSpPr txBox="1">
            <a:spLocks noChangeArrowheads="1"/>
          </p:cNvSpPr>
          <p:nvPr/>
        </p:nvSpPr>
        <p:spPr bwMode="auto">
          <a:xfrm>
            <a:off x="0" y="3795713"/>
            <a:ext cx="19272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" rIns="0" bIns="8890"/>
          <a:lstStyle/>
          <a:p>
            <a:pPr algn="ctr"/>
            <a:r>
              <a:rPr lang="en-US" altLang="ja-JP" sz="2400" b="1" dirty="0">
                <a:solidFill>
                  <a:prstClr val="black"/>
                </a:solidFill>
              </a:rPr>
              <a:t>10</a:t>
            </a:r>
            <a:r>
              <a:rPr lang="en-US" altLang="ja-JP" sz="2400" b="1" baseline="30000" dirty="0">
                <a:solidFill>
                  <a:prstClr val="black"/>
                </a:solidFill>
              </a:rPr>
              <a:t> -43</a:t>
            </a:r>
            <a:r>
              <a:rPr lang="en-US" altLang="ja-JP" sz="2400" b="1" dirty="0">
                <a:solidFill>
                  <a:prstClr val="black"/>
                </a:solidFill>
              </a:rPr>
              <a:t> 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sec</a:t>
            </a:r>
            <a:endParaRPr lang="ja-JP" altLang="en-US" sz="2400" b="1" dirty="0">
              <a:solidFill>
                <a:prstClr val="black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prstClr val="black"/>
                </a:solidFill>
              </a:rPr>
              <a:t>(Planck </a:t>
            </a:r>
            <a:r>
              <a:rPr lang="en-US" altLang="ja-JP" sz="2400" b="1" dirty="0" err="1" smtClean="0">
                <a:solidFill>
                  <a:prstClr val="black"/>
                </a:solidFill>
              </a:rPr>
              <a:t>epock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）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/>
          <p:cNvGrpSpPr>
            <a:grpSpLocks/>
          </p:cNvGrpSpPr>
          <p:nvPr/>
        </p:nvGrpSpPr>
        <p:grpSpPr bwMode="auto">
          <a:xfrm rot="2627356">
            <a:off x="1158875" y="1485900"/>
            <a:ext cx="3421063" cy="641350"/>
            <a:chOff x="2370" y="1876"/>
            <a:chExt cx="2155" cy="404"/>
          </a:xfrm>
        </p:grpSpPr>
        <p:grpSp>
          <p:nvGrpSpPr>
            <p:cNvPr id="282627" name="Group 3"/>
            <p:cNvGrpSpPr>
              <a:grpSpLocks/>
            </p:cNvGrpSpPr>
            <p:nvPr/>
          </p:nvGrpSpPr>
          <p:grpSpPr bwMode="auto">
            <a:xfrm>
              <a:off x="3447" y="1876"/>
              <a:ext cx="1078" cy="404"/>
              <a:chOff x="499" y="742"/>
              <a:chExt cx="4990" cy="1870"/>
            </a:xfrm>
          </p:grpSpPr>
          <p:grpSp>
            <p:nvGrpSpPr>
              <p:cNvPr id="282628" name="Group 4"/>
              <p:cNvGrpSpPr>
                <a:grpSpLocks/>
              </p:cNvGrpSpPr>
              <p:nvPr/>
            </p:nvGrpSpPr>
            <p:grpSpPr bwMode="auto">
              <a:xfrm>
                <a:off x="499" y="742"/>
                <a:ext cx="4990" cy="509"/>
                <a:chOff x="555" y="742"/>
                <a:chExt cx="4990" cy="509"/>
              </a:xfrm>
            </p:grpSpPr>
            <p:grpSp>
              <p:nvGrpSpPr>
                <p:cNvPr id="282629" name="Group 5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30" name="Freeform 6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31" name="Freeform 7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2632" name="Group 8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33" name="Freeform 9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34" name="Freeform 10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82635" name="Group 11"/>
              <p:cNvGrpSpPr>
                <a:grpSpLocks/>
              </p:cNvGrpSpPr>
              <p:nvPr/>
            </p:nvGrpSpPr>
            <p:grpSpPr bwMode="auto">
              <a:xfrm>
                <a:off x="499" y="1423"/>
                <a:ext cx="4990" cy="509"/>
                <a:chOff x="555" y="742"/>
                <a:chExt cx="4990" cy="509"/>
              </a:xfrm>
            </p:grpSpPr>
            <p:grpSp>
              <p:nvGrpSpPr>
                <p:cNvPr id="282636" name="Group 12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37" name="Freeform 13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38" name="Freeform 14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2639" name="Group 15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40" name="Freeform 16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41" name="Freeform 17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82642" name="Group 18"/>
              <p:cNvGrpSpPr>
                <a:grpSpLocks/>
              </p:cNvGrpSpPr>
              <p:nvPr/>
            </p:nvGrpSpPr>
            <p:grpSpPr bwMode="auto">
              <a:xfrm>
                <a:off x="499" y="2103"/>
                <a:ext cx="4990" cy="509"/>
                <a:chOff x="555" y="742"/>
                <a:chExt cx="4990" cy="509"/>
              </a:xfrm>
            </p:grpSpPr>
            <p:grpSp>
              <p:nvGrpSpPr>
                <p:cNvPr id="282643" name="Group 19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44" name="Freeform 20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45" name="Freeform 21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2646" name="Group 22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47" name="Freeform 23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48" name="Freeform 24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82649" name="Group 25"/>
            <p:cNvGrpSpPr>
              <a:grpSpLocks/>
            </p:cNvGrpSpPr>
            <p:nvPr/>
          </p:nvGrpSpPr>
          <p:grpSpPr bwMode="auto">
            <a:xfrm>
              <a:off x="2370" y="1876"/>
              <a:ext cx="1078" cy="404"/>
              <a:chOff x="499" y="742"/>
              <a:chExt cx="4990" cy="1870"/>
            </a:xfrm>
          </p:grpSpPr>
          <p:grpSp>
            <p:nvGrpSpPr>
              <p:cNvPr id="282650" name="Group 26"/>
              <p:cNvGrpSpPr>
                <a:grpSpLocks/>
              </p:cNvGrpSpPr>
              <p:nvPr/>
            </p:nvGrpSpPr>
            <p:grpSpPr bwMode="auto">
              <a:xfrm>
                <a:off x="499" y="742"/>
                <a:ext cx="4990" cy="509"/>
                <a:chOff x="555" y="742"/>
                <a:chExt cx="4990" cy="509"/>
              </a:xfrm>
            </p:grpSpPr>
            <p:grpSp>
              <p:nvGrpSpPr>
                <p:cNvPr id="282651" name="Group 27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52" name="Freeform 28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53" name="Freeform 29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2654" name="Group 30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55" name="Freeform 31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56" name="Freeform 32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82657" name="Group 33"/>
              <p:cNvGrpSpPr>
                <a:grpSpLocks/>
              </p:cNvGrpSpPr>
              <p:nvPr/>
            </p:nvGrpSpPr>
            <p:grpSpPr bwMode="auto">
              <a:xfrm>
                <a:off x="499" y="1423"/>
                <a:ext cx="4990" cy="509"/>
                <a:chOff x="555" y="742"/>
                <a:chExt cx="4990" cy="509"/>
              </a:xfrm>
            </p:grpSpPr>
            <p:grpSp>
              <p:nvGrpSpPr>
                <p:cNvPr id="282658" name="Group 34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59" name="Freeform 35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60" name="Freeform 36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2661" name="Group 37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62" name="Freeform 38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63" name="Freeform 39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282664" name="Group 40"/>
              <p:cNvGrpSpPr>
                <a:grpSpLocks/>
              </p:cNvGrpSpPr>
              <p:nvPr/>
            </p:nvGrpSpPr>
            <p:grpSpPr bwMode="auto">
              <a:xfrm>
                <a:off x="499" y="2103"/>
                <a:ext cx="4990" cy="509"/>
                <a:chOff x="555" y="742"/>
                <a:chExt cx="4990" cy="509"/>
              </a:xfrm>
            </p:grpSpPr>
            <p:grpSp>
              <p:nvGrpSpPr>
                <p:cNvPr id="282665" name="Group 41"/>
                <p:cNvGrpSpPr>
                  <a:grpSpLocks/>
                </p:cNvGrpSpPr>
                <p:nvPr/>
              </p:nvGrpSpPr>
              <p:grpSpPr bwMode="auto">
                <a:xfrm>
                  <a:off x="555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66" name="Freeform 42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67" name="Freeform 43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82668" name="Group 44"/>
                <p:cNvGrpSpPr>
                  <a:grpSpLocks/>
                </p:cNvGrpSpPr>
                <p:nvPr/>
              </p:nvGrpSpPr>
              <p:grpSpPr bwMode="auto">
                <a:xfrm>
                  <a:off x="3050" y="742"/>
                  <a:ext cx="2495" cy="509"/>
                  <a:chOff x="1009" y="742"/>
                  <a:chExt cx="2495" cy="509"/>
                </a:xfrm>
              </p:grpSpPr>
              <p:sp>
                <p:nvSpPr>
                  <p:cNvPr id="282669" name="Freeform 45"/>
                  <p:cNvSpPr>
                    <a:spLocks/>
                  </p:cNvSpPr>
                  <p:nvPr/>
                </p:nvSpPr>
                <p:spPr bwMode="auto">
                  <a:xfrm rot="16252" flipV="1">
                    <a:off x="1009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670" name="Freeform 46"/>
                  <p:cNvSpPr>
                    <a:spLocks/>
                  </p:cNvSpPr>
                  <p:nvPr/>
                </p:nvSpPr>
                <p:spPr bwMode="auto">
                  <a:xfrm rot="21589065" flipV="1">
                    <a:off x="2256" y="742"/>
                    <a:ext cx="1248" cy="509"/>
                  </a:xfrm>
                  <a:custGeom>
                    <a:avLst/>
                    <a:gdLst>
                      <a:gd name="T0" fmla="*/ 0 w 794"/>
                      <a:gd name="T1" fmla="*/ 349 h 698"/>
                      <a:gd name="T2" fmla="*/ 57 w 794"/>
                      <a:gd name="T3" fmla="*/ 179 h 698"/>
                      <a:gd name="T4" fmla="*/ 113 w 794"/>
                      <a:gd name="T5" fmla="*/ 65 h 698"/>
                      <a:gd name="T6" fmla="*/ 170 w 794"/>
                      <a:gd name="T7" fmla="*/ 9 h 698"/>
                      <a:gd name="T8" fmla="*/ 227 w 794"/>
                      <a:gd name="T9" fmla="*/ 9 h 698"/>
                      <a:gd name="T10" fmla="*/ 283 w 794"/>
                      <a:gd name="T11" fmla="*/ 65 h 698"/>
                      <a:gd name="T12" fmla="*/ 340 w 794"/>
                      <a:gd name="T13" fmla="*/ 179 h 698"/>
                      <a:gd name="T14" fmla="*/ 397 w 794"/>
                      <a:gd name="T15" fmla="*/ 349 h 698"/>
                      <a:gd name="T16" fmla="*/ 454 w 794"/>
                      <a:gd name="T17" fmla="*/ 519 h 698"/>
                      <a:gd name="T18" fmla="*/ 510 w 794"/>
                      <a:gd name="T19" fmla="*/ 633 h 698"/>
                      <a:gd name="T20" fmla="*/ 567 w 794"/>
                      <a:gd name="T21" fmla="*/ 689 h 698"/>
                      <a:gd name="T22" fmla="*/ 624 w 794"/>
                      <a:gd name="T23" fmla="*/ 689 h 698"/>
                      <a:gd name="T24" fmla="*/ 680 w 794"/>
                      <a:gd name="T25" fmla="*/ 633 h 698"/>
                      <a:gd name="T26" fmla="*/ 737 w 794"/>
                      <a:gd name="T27" fmla="*/ 519 h 698"/>
                      <a:gd name="T28" fmla="*/ 794 w 794"/>
                      <a:gd name="T29" fmla="*/ 349 h 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82671" name="Rectangle 47"/>
          <p:cNvSpPr>
            <a:spLocks noChangeArrowheads="1"/>
          </p:cNvSpPr>
          <p:nvPr/>
        </p:nvSpPr>
        <p:spPr bwMode="auto">
          <a:xfrm rot="2627356">
            <a:off x="1247775" y="960438"/>
            <a:ext cx="2339975" cy="80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672" name="Rectangle 48"/>
          <p:cNvSpPr>
            <a:spLocks noChangeArrowheads="1"/>
          </p:cNvSpPr>
          <p:nvPr/>
        </p:nvSpPr>
        <p:spPr bwMode="auto">
          <a:xfrm rot="2627356">
            <a:off x="3854450" y="2986088"/>
            <a:ext cx="1349375" cy="80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282673" name="Picture 4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3" y="1598613"/>
            <a:ext cx="1454150" cy="415925"/>
          </a:xfrm>
          <a:prstGeom prst="rect">
            <a:avLst/>
          </a:prstGeom>
          <a:noFill/>
          <a:ln>
            <a:noFill/>
          </a:ln>
          <a:effectLst>
            <a:outerShdw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74" name="Rectangle 50"/>
          <p:cNvSpPr>
            <a:spLocks noGrp="1" noChangeArrowheads="1"/>
          </p:cNvSpPr>
          <p:nvPr>
            <p:ph type="title"/>
          </p:nvPr>
        </p:nvSpPr>
        <p:spPr>
          <a:xfrm>
            <a:off x="176213" y="307975"/>
            <a:ext cx="8705850" cy="1143000"/>
          </a:xfrm>
        </p:spPr>
        <p:txBody>
          <a:bodyPr>
            <a:normAutofit/>
          </a:bodyPr>
          <a:lstStyle/>
          <a:p>
            <a:r>
              <a:rPr lang="en-US" altLang="ja-JP" sz="4800" dirty="0"/>
              <a:t>G</a:t>
            </a:r>
            <a:r>
              <a:rPr lang="en-US" altLang="ja-JP" sz="4800" dirty="0" smtClean="0"/>
              <a:t>ravitational wave detector</a:t>
            </a:r>
            <a:endParaRPr lang="ja-JP" altLang="en-US" sz="4800" dirty="0"/>
          </a:p>
        </p:txBody>
      </p:sp>
      <p:sp>
        <p:nvSpPr>
          <p:cNvPr id="282675" name="Line 51"/>
          <p:cNvSpPr>
            <a:spLocks noChangeShapeType="1"/>
          </p:cNvSpPr>
          <p:nvPr/>
        </p:nvSpPr>
        <p:spPr bwMode="auto">
          <a:xfrm>
            <a:off x="4652963" y="4827588"/>
            <a:ext cx="393700" cy="1460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676" name="Line 52"/>
          <p:cNvSpPr>
            <a:spLocks noChangeShapeType="1"/>
          </p:cNvSpPr>
          <p:nvPr/>
        </p:nvSpPr>
        <p:spPr bwMode="auto">
          <a:xfrm flipV="1">
            <a:off x="4595813" y="3763963"/>
            <a:ext cx="754062" cy="76041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677" name="Freeform 53"/>
          <p:cNvSpPr>
            <a:spLocks/>
          </p:cNvSpPr>
          <p:nvPr/>
        </p:nvSpPr>
        <p:spPr bwMode="auto">
          <a:xfrm>
            <a:off x="4367213" y="4383088"/>
            <a:ext cx="330200" cy="638175"/>
          </a:xfrm>
          <a:custGeom>
            <a:avLst/>
            <a:gdLst>
              <a:gd name="T0" fmla="*/ 0 w 208"/>
              <a:gd name="T1" fmla="*/ 18 h 402"/>
              <a:gd name="T2" fmla="*/ 139 w 208"/>
              <a:gd name="T3" fmla="*/ 0 h 402"/>
              <a:gd name="T4" fmla="*/ 208 w 208"/>
              <a:gd name="T5" fmla="*/ 185 h 402"/>
              <a:gd name="T6" fmla="*/ 193 w 208"/>
              <a:gd name="T7" fmla="*/ 383 h 402"/>
              <a:gd name="T8" fmla="*/ 52 w 208"/>
              <a:gd name="T9" fmla="*/ 402 h 402"/>
              <a:gd name="T10" fmla="*/ 0 w 208"/>
              <a:gd name="T11" fmla="*/ 18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402">
                <a:moveTo>
                  <a:pt x="0" y="18"/>
                </a:moveTo>
                <a:lnTo>
                  <a:pt x="139" y="0"/>
                </a:lnTo>
                <a:lnTo>
                  <a:pt x="208" y="185"/>
                </a:lnTo>
                <a:lnTo>
                  <a:pt x="193" y="383"/>
                </a:lnTo>
                <a:lnTo>
                  <a:pt x="52" y="402"/>
                </a:lnTo>
                <a:lnTo>
                  <a:pt x="0" y="18"/>
                </a:lnTo>
                <a:close/>
              </a:path>
            </a:pathLst>
          </a:custGeom>
          <a:solidFill>
            <a:srgbClr val="66CCFF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282678" name="Group 54"/>
          <p:cNvGrpSpPr>
            <a:grpSpLocks/>
          </p:cNvGrpSpPr>
          <p:nvPr/>
        </p:nvGrpSpPr>
        <p:grpSpPr bwMode="auto">
          <a:xfrm>
            <a:off x="4330700" y="4371975"/>
            <a:ext cx="366713" cy="655638"/>
            <a:chOff x="948" y="3133"/>
            <a:chExt cx="231" cy="413"/>
          </a:xfrm>
        </p:grpSpPr>
        <p:grpSp>
          <p:nvGrpSpPr>
            <p:cNvPr id="282679" name="Group 55"/>
            <p:cNvGrpSpPr>
              <a:grpSpLocks/>
            </p:cNvGrpSpPr>
            <p:nvPr/>
          </p:nvGrpSpPr>
          <p:grpSpPr bwMode="auto">
            <a:xfrm rot="15730898">
              <a:off x="962" y="3305"/>
              <a:ext cx="389" cy="45"/>
              <a:chOff x="612" y="3237"/>
              <a:chExt cx="908" cy="454"/>
            </a:xfrm>
          </p:grpSpPr>
          <p:sp>
            <p:nvSpPr>
              <p:cNvPr id="282680" name="Arc 56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681" name="Arc 57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2682" name="Oval 58"/>
            <p:cNvSpPr>
              <a:spLocks noChangeArrowheads="1"/>
            </p:cNvSpPr>
            <p:nvPr/>
          </p:nvSpPr>
          <p:spPr bwMode="auto">
            <a:xfrm rot="15730898">
              <a:off x="798" y="3307"/>
              <a:ext cx="389" cy="90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683" name="Line 59"/>
            <p:cNvSpPr>
              <a:spLocks noChangeShapeType="1"/>
            </p:cNvSpPr>
            <p:nvPr/>
          </p:nvSpPr>
          <p:spPr bwMode="auto">
            <a:xfrm flipV="1">
              <a:off x="970" y="3139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684" name="Line 60"/>
            <p:cNvSpPr>
              <a:spLocks noChangeShapeType="1"/>
            </p:cNvSpPr>
            <p:nvPr/>
          </p:nvSpPr>
          <p:spPr bwMode="auto">
            <a:xfrm flipV="1">
              <a:off x="1021" y="3525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2685" name="Line 61"/>
          <p:cNvSpPr>
            <a:spLocks noChangeShapeType="1"/>
          </p:cNvSpPr>
          <p:nvPr/>
        </p:nvSpPr>
        <p:spPr bwMode="auto">
          <a:xfrm flipV="1">
            <a:off x="4500563" y="3913188"/>
            <a:ext cx="0" cy="525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686" name="Line 62"/>
          <p:cNvSpPr>
            <a:spLocks noChangeShapeType="1"/>
          </p:cNvSpPr>
          <p:nvPr/>
        </p:nvSpPr>
        <p:spPr bwMode="auto">
          <a:xfrm flipV="1">
            <a:off x="3798888" y="4737100"/>
            <a:ext cx="593725" cy="5984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282687" name="Group 63"/>
          <p:cNvGrpSpPr>
            <a:grpSpLocks/>
          </p:cNvGrpSpPr>
          <p:nvPr/>
        </p:nvGrpSpPr>
        <p:grpSpPr bwMode="auto">
          <a:xfrm>
            <a:off x="3255963" y="5259388"/>
            <a:ext cx="765175" cy="688975"/>
            <a:chOff x="1737" y="3415"/>
            <a:chExt cx="482" cy="434"/>
          </a:xfrm>
        </p:grpSpPr>
        <p:sp>
          <p:nvSpPr>
            <p:cNvPr id="282688" name="AutoShape 64"/>
            <p:cNvSpPr>
              <a:spLocks noChangeArrowheads="1"/>
            </p:cNvSpPr>
            <p:nvPr/>
          </p:nvSpPr>
          <p:spPr bwMode="auto">
            <a:xfrm rot="5400000">
              <a:off x="1709" y="3670"/>
              <a:ext cx="207" cy="151"/>
            </a:xfrm>
            <a:prstGeom prst="parallelogram">
              <a:avLst>
                <a:gd name="adj" fmla="val 32450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689" name="AutoShape 65"/>
            <p:cNvSpPr>
              <a:spLocks noChangeArrowheads="1"/>
            </p:cNvSpPr>
            <p:nvPr/>
          </p:nvSpPr>
          <p:spPr bwMode="auto">
            <a:xfrm rot="-2618951">
              <a:off x="1790" y="3601"/>
              <a:ext cx="429" cy="114"/>
            </a:xfrm>
            <a:prstGeom prst="parallelogram">
              <a:avLst>
                <a:gd name="adj" fmla="val 96013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690" name="AutoShape 66"/>
            <p:cNvSpPr>
              <a:spLocks noChangeArrowheads="1"/>
            </p:cNvSpPr>
            <p:nvPr/>
          </p:nvSpPr>
          <p:spPr bwMode="auto">
            <a:xfrm rot="11833878">
              <a:off x="1773" y="3415"/>
              <a:ext cx="313" cy="281"/>
            </a:xfrm>
            <a:prstGeom prst="parallelogram">
              <a:avLst>
                <a:gd name="adj" fmla="val 55034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2691" name="AutoShape 67"/>
          <p:cNvSpPr>
            <a:spLocks noChangeArrowheads="1"/>
          </p:cNvSpPr>
          <p:nvPr/>
        </p:nvSpPr>
        <p:spPr bwMode="auto">
          <a:xfrm rot="1179822">
            <a:off x="4302125" y="3778250"/>
            <a:ext cx="414338" cy="227013"/>
          </a:xfrm>
          <a:prstGeom prst="parallelogram">
            <a:avLst>
              <a:gd name="adj" fmla="val 49651"/>
            </a:avLst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692" name="Line 68"/>
          <p:cNvSpPr>
            <a:spLocks noChangeShapeType="1"/>
          </p:cNvSpPr>
          <p:nvPr/>
        </p:nvSpPr>
        <p:spPr bwMode="auto">
          <a:xfrm>
            <a:off x="2911475" y="4186238"/>
            <a:ext cx="1484313" cy="5508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693" name="Text Box 69"/>
          <p:cNvSpPr txBox="1">
            <a:spLocks noChangeArrowheads="1"/>
          </p:cNvSpPr>
          <p:nvPr/>
        </p:nvSpPr>
        <p:spPr bwMode="auto">
          <a:xfrm>
            <a:off x="3232929" y="5910892"/>
            <a:ext cx="830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black"/>
                </a:solidFill>
              </a:rPr>
              <a:t>Laser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82694" name="Text Box 70"/>
          <p:cNvSpPr txBox="1">
            <a:spLocks noChangeArrowheads="1"/>
          </p:cNvSpPr>
          <p:nvPr/>
        </p:nvSpPr>
        <p:spPr bwMode="auto">
          <a:xfrm>
            <a:off x="6097109" y="4871648"/>
            <a:ext cx="20376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black"/>
                </a:solidFill>
              </a:rPr>
              <a:t>Interfering light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82695" name="Text Box 71"/>
          <p:cNvSpPr txBox="1">
            <a:spLocks noChangeArrowheads="1"/>
          </p:cNvSpPr>
          <p:nvPr/>
        </p:nvSpPr>
        <p:spPr bwMode="auto">
          <a:xfrm>
            <a:off x="2595951" y="4608034"/>
            <a:ext cx="171725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black"/>
                </a:solidFill>
              </a:rPr>
              <a:t>Beam splitter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82696" name="Text Box 72"/>
          <p:cNvSpPr txBox="1">
            <a:spLocks noChangeArrowheads="1"/>
          </p:cNvSpPr>
          <p:nvPr/>
        </p:nvSpPr>
        <p:spPr bwMode="auto">
          <a:xfrm>
            <a:off x="1742536" y="4362449"/>
            <a:ext cx="9661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prstClr val="black"/>
                </a:solidFill>
              </a:rPr>
              <a:t>M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irror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82697" name="Text Box 73"/>
          <p:cNvSpPr txBox="1">
            <a:spLocks noChangeArrowheads="1"/>
          </p:cNvSpPr>
          <p:nvPr/>
        </p:nvSpPr>
        <p:spPr bwMode="auto">
          <a:xfrm>
            <a:off x="5787995" y="3689680"/>
            <a:ext cx="9578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prstClr val="black"/>
                </a:solidFill>
              </a:rPr>
              <a:t>M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irror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grpSp>
        <p:nvGrpSpPr>
          <p:cNvPr id="282698" name="Group 74"/>
          <p:cNvGrpSpPr>
            <a:grpSpLocks/>
          </p:cNvGrpSpPr>
          <p:nvPr/>
        </p:nvGrpSpPr>
        <p:grpSpPr bwMode="auto">
          <a:xfrm>
            <a:off x="2436813" y="3165475"/>
            <a:ext cx="873125" cy="1287463"/>
            <a:chOff x="1630" y="2027"/>
            <a:chExt cx="550" cy="811"/>
          </a:xfrm>
        </p:grpSpPr>
        <p:grpSp>
          <p:nvGrpSpPr>
            <p:cNvPr id="282699" name="Group 75"/>
            <p:cNvGrpSpPr>
              <a:grpSpLocks/>
            </p:cNvGrpSpPr>
            <p:nvPr/>
          </p:nvGrpSpPr>
          <p:grpSpPr bwMode="auto">
            <a:xfrm>
              <a:off x="1630" y="2027"/>
              <a:ext cx="280" cy="811"/>
              <a:chOff x="1630" y="2027"/>
              <a:chExt cx="280" cy="811"/>
            </a:xfrm>
          </p:grpSpPr>
          <p:grpSp>
            <p:nvGrpSpPr>
              <p:cNvPr id="282700" name="Group 76"/>
              <p:cNvGrpSpPr>
                <a:grpSpLocks/>
              </p:cNvGrpSpPr>
              <p:nvPr/>
            </p:nvGrpSpPr>
            <p:grpSpPr bwMode="auto">
              <a:xfrm>
                <a:off x="1630" y="2370"/>
                <a:ext cx="280" cy="468"/>
                <a:chOff x="1620" y="2135"/>
                <a:chExt cx="280" cy="468"/>
              </a:xfrm>
            </p:grpSpPr>
            <p:sp>
              <p:nvSpPr>
                <p:cNvPr id="282701" name="Freeform 77"/>
                <p:cNvSpPr>
                  <a:spLocks/>
                </p:cNvSpPr>
                <p:nvPr/>
              </p:nvSpPr>
              <p:spPr bwMode="auto">
                <a:xfrm>
                  <a:off x="1620" y="2162"/>
                  <a:ext cx="255" cy="427"/>
                </a:xfrm>
                <a:custGeom>
                  <a:avLst/>
                  <a:gdLst>
                    <a:gd name="T0" fmla="*/ 147 w 255"/>
                    <a:gd name="T1" fmla="*/ 0 h 427"/>
                    <a:gd name="T2" fmla="*/ 255 w 255"/>
                    <a:gd name="T3" fmla="*/ 37 h 427"/>
                    <a:gd name="T4" fmla="*/ 125 w 255"/>
                    <a:gd name="T5" fmla="*/ 427 h 427"/>
                    <a:gd name="T6" fmla="*/ 0 w 255"/>
                    <a:gd name="T7" fmla="*/ 382 h 427"/>
                    <a:gd name="T8" fmla="*/ 6 w 255"/>
                    <a:gd name="T9" fmla="*/ 162 h 427"/>
                    <a:gd name="T10" fmla="*/ 147 w 255"/>
                    <a:gd name="T11" fmla="*/ 0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5" h="427">
                      <a:moveTo>
                        <a:pt x="147" y="0"/>
                      </a:moveTo>
                      <a:lnTo>
                        <a:pt x="255" y="37"/>
                      </a:lnTo>
                      <a:lnTo>
                        <a:pt x="125" y="427"/>
                      </a:lnTo>
                      <a:lnTo>
                        <a:pt x="0" y="382"/>
                      </a:lnTo>
                      <a:lnTo>
                        <a:pt x="6" y="16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82702" name="Group 78"/>
                <p:cNvGrpSpPr>
                  <a:grpSpLocks/>
                </p:cNvGrpSpPr>
                <p:nvPr/>
              </p:nvGrpSpPr>
              <p:grpSpPr bwMode="auto">
                <a:xfrm>
                  <a:off x="1622" y="2135"/>
                  <a:ext cx="278" cy="468"/>
                  <a:chOff x="1009" y="1650"/>
                  <a:chExt cx="278" cy="468"/>
                </a:xfrm>
              </p:grpSpPr>
              <p:grpSp>
                <p:nvGrpSpPr>
                  <p:cNvPr id="282703" name="Group 79"/>
                  <p:cNvGrpSpPr>
                    <a:grpSpLocks/>
                  </p:cNvGrpSpPr>
                  <p:nvPr/>
                </p:nvGrpSpPr>
                <p:grpSpPr bwMode="auto">
                  <a:xfrm rot="6654216">
                    <a:off x="845" y="1814"/>
                    <a:ext cx="412" cy="83"/>
                    <a:chOff x="612" y="3237"/>
                    <a:chExt cx="908" cy="454"/>
                  </a:xfrm>
                </p:grpSpPr>
                <p:sp>
                  <p:nvSpPr>
                    <p:cNvPr id="282704" name="Arc 80"/>
                    <p:cNvSpPr>
                      <a:spLocks/>
                    </p:cNvSpPr>
                    <p:nvPr/>
                  </p:nvSpPr>
                  <p:spPr bwMode="auto">
                    <a:xfrm flipV="1">
                      <a:off x="1066" y="3237"/>
                      <a:ext cx="454" cy="454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2705" name="Arc 81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612" y="3237"/>
                      <a:ext cx="454" cy="454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282706" name="Oval 82"/>
                  <p:cNvSpPr>
                    <a:spLocks noChangeArrowheads="1"/>
                  </p:cNvSpPr>
                  <p:nvPr/>
                </p:nvSpPr>
                <p:spPr bwMode="auto">
                  <a:xfrm rot="6527689">
                    <a:off x="999" y="1829"/>
                    <a:ext cx="412" cy="165"/>
                  </a:xfrm>
                  <a:prstGeom prst="ellipse">
                    <a:avLst/>
                  </a:pr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70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155" y="1675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708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1015" y="2064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282709" name="Line 85"/>
              <p:cNvSpPr>
                <a:spLocks noChangeShapeType="1"/>
              </p:cNvSpPr>
              <p:nvPr/>
            </p:nvSpPr>
            <p:spPr bwMode="auto">
              <a:xfrm flipV="1">
                <a:off x="1776" y="2109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710" name="AutoShape 86"/>
              <p:cNvSpPr>
                <a:spLocks noChangeArrowheads="1"/>
              </p:cNvSpPr>
              <p:nvPr/>
            </p:nvSpPr>
            <p:spPr bwMode="auto">
              <a:xfrm rot="1179822">
                <a:off x="1648" y="2027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2711" name="Line 87"/>
            <p:cNvSpPr>
              <a:spLocks noChangeShapeType="1"/>
            </p:cNvSpPr>
            <p:nvPr/>
          </p:nvSpPr>
          <p:spPr bwMode="auto">
            <a:xfrm>
              <a:off x="1835" y="2637"/>
              <a:ext cx="345" cy="1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712" name="Group 88"/>
          <p:cNvGrpSpPr>
            <a:grpSpLocks/>
          </p:cNvGrpSpPr>
          <p:nvPr/>
        </p:nvGrpSpPr>
        <p:grpSpPr bwMode="auto">
          <a:xfrm>
            <a:off x="4957763" y="2819400"/>
            <a:ext cx="717550" cy="1339850"/>
            <a:chOff x="3151" y="1749"/>
            <a:chExt cx="452" cy="844"/>
          </a:xfrm>
        </p:grpSpPr>
        <p:grpSp>
          <p:nvGrpSpPr>
            <p:cNvPr id="282713" name="Group 89"/>
            <p:cNvGrpSpPr>
              <a:grpSpLocks/>
            </p:cNvGrpSpPr>
            <p:nvPr/>
          </p:nvGrpSpPr>
          <p:grpSpPr bwMode="auto">
            <a:xfrm>
              <a:off x="3228" y="1749"/>
              <a:ext cx="375" cy="820"/>
              <a:chOff x="3228" y="1749"/>
              <a:chExt cx="375" cy="820"/>
            </a:xfrm>
          </p:grpSpPr>
          <p:sp>
            <p:nvSpPr>
              <p:cNvPr id="282714" name="Freeform 90"/>
              <p:cNvSpPr>
                <a:spLocks/>
              </p:cNvSpPr>
              <p:nvPr/>
            </p:nvSpPr>
            <p:spPr bwMode="auto">
              <a:xfrm>
                <a:off x="3261" y="2145"/>
                <a:ext cx="342" cy="355"/>
              </a:xfrm>
              <a:custGeom>
                <a:avLst/>
                <a:gdLst>
                  <a:gd name="T0" fmla="*/ 0 w 342"/>
                  <a:gd name="T1" fmla="*/ 72 h 355"/>
                  <a:gd name="T2" fmla="*/ 73 w 342"/>
                  <a:gd name="T3" fmla="*/ 0 h 355"/>
                  <a:gd name="T4" fmla="*/ 312 w 342"/>
                  <a:gd name="T5" fmla="*/ 45 h 355"/>
                  <a:gd name="T6" fmla="*/ 342 w 342"/>
                  <a:gd name="T7" fmla="*/ 289 h 355"/>
                  <a:gd name="T8" fmla="*/ 268 w 342"/>
                  <a:gd name="T9" fmla="*/ 355 h 355"/>
                  <a:gd name="T10" fmla="*/ 0 w 342"/>
                  <a:gd name="T11" fmla="*/ 72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355">
                    <a:moveTo>
                      <a:pt x="0" y="72"/>
                    </a:moveTo>
                    <a:lnTo>
                      <a:pt x="73" y="0"/>
                    </a:lnTo>
                    <a:lnTo>
                      <a:pt x="312" y="45"/>
                    </a:lnTo>
                    <a:lnTo>
                      <a:pt x="342" y="289"/>
                    </a:lnTo>
                    <a:lnTo>
                      <a:pt x="268" y="35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6CCFF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82715" name="Group 91"/>
              <p:cNvGrpSpPr>
                <a:grpSpLocks/>
              </p:cNvGrpSpPr>
              <p:nvPr/>
            </p:nvGrpSpPr>
            <p:grpSpPr bwMode="auto">
              <a:xfrm rot="-212101">
                <a:off x="3228" y="2052"/>
                <a:ext cx="370" cy="517"/>
                <a:chOff x="3389" y="1057"/>
                <a:chExt cx="370" cy="517"/>
              </a:xfrm>
            </p:grpSpPr>
            <p:grpSp>
              <p:nvGrpSpPr>
                <p:cNvPr id="282716" name="Group 92"/>
                <p:cNvGrpSpPr>
                  <a:grpSpLocks/>
                </p:cNvGrpSpPr>
                <p:nvPr/>
              </p:nvGrpSpPr>
              <p:grpSpPr bwMode="auto">
                <a:xfrm rot="13774436">
                  <a:off x="3486" y="1179"/>
                  <a:ext cx="395" cy="151"/>
                  <a:chOff x="612" y="3237"/>
                  <a:chExt cx="908" cy="454"/>
                </a:xfrm>
              </p:grpSpPr>
              <p:sp>
                <p:nvSpPr>
                  <p:cNvPr id="282717" name="Arc 93"/>
                  <p:cNvSpPr>
                    <a:spLocks/>
                  </p:cNvSpPr>
                  <p:nvPr/>
                </p:nvSpPr>
                <p:spPr bwMode="auto">
                  <a:xfrm flipV="1">
                    <a:off x="1066" y="3237"/>
                    <a:ext cx="454" cy="45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2718" name="Arc 94"/>
                  <p:cNvSpPr>
                    <a:spLocks/>
                  </p:cNvSpPr>
                  <p:nvPr/>
                </p:nvSpPr>
                <p:spPr bwMode="auto">
                  <a:xfrm flipH="1" flipV="1">
                    <a:off x="612" y="3237"/>
                    <a:ext cx="454" cy="45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82719" name="Oval 95"/>
                <p:cNvSpPr>
                  <a:spLocks noChangeArrowheads="1"/>
                </p:cNvSpPr>
                <p:nvPr/>
              </p:nvSpPr>
              <p:spPr bwMode="auto">
                <a:xfrm rot="13774436">
                  <a:off x="3342" y="1226"/>
                  <a:ext cx="395" cy="301"/>
                </a:xfrm>
                <a:prstGeom prst="ellipse">
                  <a:avLst/>
                </a:pr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82720" name="Line 96"/>
              <p:cNvSpPr>
                <a:spLocks noChangeShapeType="1"/>
              </p:cNvSpPr>
              <p:nvPr/>
            </p:nvSpPr>
            <p:spPr bwMode="auto">
              <a:xfrm flipV="1">
                <a:off x="3243" y="2148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721" name="Line 97"/>
              <p:cNvSpPr>
                <a:spLocks noChangeShapeType="1"/>
              </p:cNvSpPr>
              <p:nvPr/>
            </p:nvSpPr>
            <p:spPr bwMode="auto">
              <a:xfrm flipV="1">
                <a:off x="3517" y="2435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722" name="Line 98"/>
              <p:cNvSpPr>
                <a:spLocks noChangeShapeType="1"/>
              </p:cNvSpPr>
              <p:nvPr/>
            </p:nvSpPr>
            <p:spPr bwMode="auto">
              <a:xfrm flipV="1">
                <a:off x="3401" y="1830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723" name="AutoShape 99"/>
              <p:cNvSpPr>
                <a:spLocks noChangeArrowheads="1"/>
              </p:cNvSpPr>
              <p:nvPr/>
            </p:nvSpPr>
            <p:spPr bwMode="auto">
              <a:xfrm rot="1179822">
                <a:off x="3270" y="1749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2724" name="Line 100"/>
            <p:cNvSpPr>
              <a:spLocks noChangeShapeType="1"/>
            </p:cNvSpPr>
            <p:nvPr/>
          </p:nvSpPr>
          <p:spPr bwMode="auto">
            <a:xfrm flipV="1">
              <a:off x="3151" y="2374"/>
              <a:ext cx="217" cy="21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2725" name="Oval 101"/>
          <p:cNvSpPr>
            <a:spLocks noChangeArrowheads="1"/>
          </p:cNvSpPr>
          <p:nvPr/>
        </p:nvSpPr>
        <p:spPr bwMode="auto">
          <a:xfrm rot="1512623">
            <a:off x="5603875" y="4945063"/>
            <a:ext cx="215900" cy="544512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282726" name="Group 102"/>
          <p:cNvGrpSpPr>
            <a:grpSpLocks/>
          </p:cNvGrpSpPr>
          <p:nvPr/>
        </p:nvGrpSpPr>
        <p:grpSpPr bwMode="auto">
          <a:xfrm>
            <a:off x="5353050" y="4418013"/>
            <a:ext cx="719138" cy="1619250"/>
            <a:chOff x="3901" y="2954"/>
            <a:chExt cx="453" cy="1020"/>
          </a:xfrm>
        </p:grpSpPr>
        <p:sp>
          <p:nvSpPr>
            <p:cNvPr id="282727" name="Freeform 103"/>
            <p:cNvSpPr>
              <a:spLocks/>
            </p:cNvSpPr>
            <p:nvPr/>
          </p:nvSpPr>
          <p:spPr bwMode="auto">
            <a:xfrm>
              <a:off x="3901" y="2954"/>
              <a:ext cx="453" cy="1020"/>
            </a:xfrm>
            <a:custGeom>
              <a:avLst/>
              <a:gdLst>
                <a:gd name="T0" fmla="*/ 0 w 227"/>
                <a:gd name="T1" fmla="*/ 510 h 510"/>
                <a:gd name="T2" fmla="*/ 227 w 227"/>
                <a:gd name="T3" fmla="*/ 283 h 510"/>
                <a:gd name="T4" fmla="*/ 227 w 227"/>
                <a:gd name="T5" fmla="*/ 0 h 510"/>
                <a:gd name="T6" fmla="*/ 0 w 227"/>
                <a:gd name="T7" fmla="*/ 227 h 510"/>
                <a:gd name="T8" fmla="*/ 0 w 22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510">
                  <a:moveTo>
                    <a:pt x="0" y="510"/>
                  </a:moveTo>
                  <a:lnTo>
                    <a:pt x="227" y="283"/>
                  </a:lnTo>
                  <a:lnTo>
                    <a:pt x="227" y="0"/>
                  </a:lnTo>
                  <a:lnTo>
                    <a:pt x="0" y="227"/>
                  </a:lnTo>
                  <a:lnTo>
                    <a:pt x="0" y="5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728" name="Line 104"/>
            <p:cNvSpPr>
              <a:spLocks noChangeShapeType="1"/>
            </p:cNvSpPr>
            <p:nvPr/>
          </p:nvSpPr>
          <p:spPr bwMode="auto">
            <a:xfrm>
              <a:off x="4127" y="3181"/>
              <a:ext cx="0" cy="5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729" name="Line 105"/>
            <p:cNvSpPr>
              <a:spLocks noChangeShapeType="1"/>
            </p:cNvSpPr>
            <p:nvPr/>
          </p:nvSpPr>
          <p:spPr bwMode="auto">
            <a:xfrm flipV="1">
              <a:off x="3901" y="3237"/>
              <a:ext cx="453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2730" name="Text Box 106"/>
          <p:cNvSpPr txBox="1">
            <a:spLocks noChangeArrowheads="1"/>
          </p:cNvSpPr>
          <p:nvPr/>
        </p:nvSpPr>
        <p:spPr bwMode="auto">
          <a:xfrm>
            <a:off x="4892406" y="4490409"/>
            <a:ext cx="69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black"/>
                </a:solidFill>
              </a:rPr>
              <a:t>Lens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82731" name="Text Box 107"/>
          <p:cNvSpPr txBox="1">
            <a:spLocks noChangeArrowheads="1"/>
          </p:cNvSpPr>
          <p:nvPr/>
        </p:nvSpPr>
        <p:spPr bwMode="auto">
          <a:xfrm>
            <a:off x="5565326" y="5666447"/>
            <a:ext cx="141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 smtClean="0">
                <a:solidFill>
                  <a:prstClr val="black"/>
                </a:solidFill>
              </a:rPr>
              <a:t>Screen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grpSp>
        <p:nvGrpSpPr>
          <p:cNvPr id="282732" name="Group 108"/>
          <p:cNvGrpSpPr>
            <a:grpSpLocks/>
          </p:cNvGrpSpPr>
          <p:nvPr/>
        </p:nvGrpSpPr>
        <p:grpSpPr bwMode="auto">
          <a:xfrm>
            <a:off x="5032375" y="4832350"/>
            <a:ext cx="157163" cy="323850"/>
            <a:chOff x="2968" y="3229"/>
            <a:chExt cx="99" cy="204"/>
          </a:xfrm>
        </p:grpSpPr>
        <p:sp>
          <p:nvSpPr>
            <p:cNvPr id="282733" name="Freeform 109"/>
            <p:cNvSpPr>
              <a:spLocks/>
            </p:cNvSpPr>
            <p:nvPr/>
          </p:nvSpPr>
          <p:spPr bwMode="auto">
            <a:xfrm>
              <a:off x="2968" y="3241"/>
              <a:ext cx="98" cy="185"/>
            </a:xfrm>
            <a:custGeom>
              <a:avLst/>
              <a:gdLst>
                <a:gd name="T0" fmla="*/ 67 w 98"/>
                <a:gd name="T1" fmla="*/ 0 h 185"/>
                <a:gd name="T2" fmla="*/ 98 w 98"/>
                <a:gd name="T3" fmla="*/ 13 h 185"/>
                <a:gd name="T4" fmla="*/ 32 w 98"/>
                <a:gd name="T5" fmla="*/ 185 h 185"/>
                <a:gd name="T6" fmla="*/ 0 w 98"/>
                <a:gd name="T7" fmla="*/ 176 h 185"/>
                <a:gd name="T8" fmla="*/ 3 w 98"/>
                <a:gd name="T9" fmla="*/ 75 h 185"/>
                <a:gd name="T10" fmla="*/ 67 w 98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185">
                  <a:moveTo>
                    <a:pt x="67" y="0"/>
                  </a:moveTo>
                  <a:lnTo>
                    <a:pt x="98" y="13"/>
                  </a:lnTo>
                  <a:lnTo>
                    <a:pt x="32" y="185"/>
                  </a:lnTo>
                  <a:lnTo>
                    <a:pt x="0" y="176"/>
                  </a:lnTo>
                  <a:lnTo>
                    <a:pt x="3" y="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66CCFF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282734" name="Group 110"/>
            <p:cNvGrpSpPr>
              <a:grpSpLocks/>
            </p:cNvGrpSpPr>
            <p:nvPr/>
          </p:nvGrpSpPr>
          <p:grpSpPr bwMode="auto">
            <a:xfrm rot="6654216">
              <a:off x="2893" y="3305"/>
              <a:ext cx="189" cy="38"/>
              <a:chOff x="612" y="3237"/>
              <a:chExt cx="908" cy="454"/>
            </a:xfrm>
          </p:grpSpPr>
          <p:sp>
            <p:nvSpPr>
              <p:cNvPr id="282735" name="Arc 111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736" name="Arc 112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2737" name="Oval 113"/>
            <p:cNvSpPr>
              <a:spLocks noChangeArrowheads="1"/>
            </p:cNvSpPr>
            <p:nvPr/>
          </p:nvSpPr>
          <p:spPr bwMode="auto">
            <a:xfrm rot="6527689">
              <a:off x="2934" y="3301"/>
              <a:ext cx="189" cy="76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738" name="Line 114"/>
            <p:cNvSpPr>
              <a:spLocks noChangeShapeType="1"/>
            </p:cNvSpPr>
            <p:nvPr/>
          </p:nvSpPr>
          <p:spPr bwMode="auto">
            <a:xfrm>
              <a:off x="3036" y="3240"/>
              <a:ext cx="2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82739" name="Line 115"/>
            <p:cNvSpPr>
              <a:spLocks noChangeShapeType="1"/>
            </p:cNvSpPr>
            <p:nvPr/>
          </p:nvSpPr>
          <p:spPr bwMode="auto">
            <a:xfrm>
              <a:off x="2972" y="3419"/>
              <a:ext cx="20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2740" name="Line 116"/>
          <p:cNvSpPr>
            <a:spLocks noChangeShapeType="1"/>
          </p:cNvSpPr>
          <p:nvPr/>
        </p:nvSpPr>
        <p:spPr bwMode="auto">
          <a:xfrm flipV="1">
            <a:off x="5148263" y="4962525"/>
            <a:ext cx="666750" cy="2222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741" name="Line 117"/>
          <p:cNvSpPr>
            <a:spLocks noChangeShapeType="1"/>
          </p:cNvSpPr>
          <p:nvPr/>
        </p:nvSpPr>
        <p:spPr bwMode="auto">
          <a:xfrm>
            <a:off x="5132388" y="5024438"/>
            <a:ext cx="461962" cy="442912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82742" name="Text Box 118"/>
          <p:cNvSpPr txBox="1">
            <a:spLocks noChangeArrowheads="1"/>
          </p:cNvSpPr>
          <p:nvPr/>
        </p:nvSpPr>
        <p:spPr bwMode="auto">
          <a:xfrm>
            <a:off x="3876675" y="1970088"/>
            <a:ext cx="38094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 smtClean="0">
                <a:solidFill>
                  <a:srgbClr val="00FF00"/>
                </a:solidFill>
              </a:rPr>
              <a:t>Gravitational waves</a:t>
            </a:r>
            <a:endParaRPr lang="ja-JP" altLang="en-US" sz="2800" b="1" dirty="0">
              <a:solidFill>
                <a:srgbClr val="00FF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07501" y="2734574"/>
            <a:ext cx="297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996600"/>
                </a:solidFill>
              </a:rPr>
              <a:t>The mirrors and beam splitter are suspended.</a:t>
            </a:r>
            <a:endParaRPr lang="ja-JP" altLang="en-US" sz="2000" b="1" dirty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6.2963E-6 L 0.03281 0.01575 " pathEditMode="relative" ptsTypes="AA">
                                      <p:cBhvr>
                                        <p:cTn id="6" dur="500" fill="hold"/>
                                        <p:tgtEl>
                                          <p:spTgt spid="282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-0.03657 L -1.38889E-6 -2.59259E-6 " pathEditMode="relative" rAng="0" ptsTypes="AA">
                                      <p:cBhvr>
                                        <p:cTn id="8" dur="500" spd="-100000" fill="hold"/>
                                        <p:tgtEl>
                                          <p:spTgt spid="28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18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09948 0.1277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6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2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7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テーマ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Tema di Office">
  <a:themeElements>
    <a:clrScheme name="MicheleEU">
      <a:dk1>
        <a:srgbClr val="FFFFFF"/>
      </a:dk1>
      <a:lt1>
        <a:srgbClr val="646B86"/>
      </a:lt1>
      <a:dk2>
        <a:srgbClr val="FFFFFF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Tema di Office">
  <a:themeElements>
    <a:clrScheme name="MicheleEU">
      <a:dk1>
        <a:srgbClr val="FFFFFF"/>
      </a:dk1>
      <a:lt1>
        <a:srgbClr val="646B86"/>
      </a:lt1>
      <a:dk2>
        <a:srgbClr val="FFFFFF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Tema di Office">
  <a:themeElements>
    <a:clrScheme name="MicheleEU">
      <a:dk1>
        <a:srgbClr val="FFFFFF"/>
      </a:dk1>
      <a:lt1>
        <a:srgbClr val="646B86"/>
      </a:lt1>
      <a:dk2>
        <a:srgbClr val="FFFFFF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Tema di Office">
  <a:themeElements>
    <a:clrScheme name="MicheleEU">
      <a:dk1>
        <a:srgbClr val="FFFFFF"/>
      </a:dk1>
      <a:lt1>
        <a:srgbClr val="646B86"/>
      </a:lt1>
      <a:dk2>
        <a:srgbClr val="FFFFFF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9_Tema di Office">
  <a:themeElements>
    <a:clrScheme name="MicheleEU">
      <a:dk1>
        <a:srgbClr val="FFFFFF"/>
      </a:dk1>
      <a:lt1>
        <a:srgbClr val="646B86"/>
      </a:lt1>
      <a:dk2>
        <a:srgbClr val="FFFFFF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9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0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9_標準デザイン">
  <a:themeElements>
    <a:clrScheme name="59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9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9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9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9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9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9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9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9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2382</Words>
  <Application>Microsoft Office PowerPoint</Application>
  <PresentationFormat>画面に合わせる (4:3)</PresentationFormat>
  <Paragraphs>656</Paragraphs>
  <Slides>77</Slides>
  <Notes>10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38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77</vt:i4>
      </vt:variant>
    </vt:vector>
  </HeadingPairs>
  <TitlesOfParts>
    <vt:vector size="140" baseType="lpstr">
      <vt:lpstr>Georgia (Body)</vt:lpstr>
      <vt:lpstr>Gill Sans</vt:lpstr>
      <vt:lpstr>Gotham Book</vt:lpstr>
      <vt:lpstr>Gotham Medium</vt:lpstr>
      <vt:lpstr>HGP創英角ｺﾞｼｯｸUB</vt:lpstr>
      <vt:lpstr>Monotype Sorts</vt:lpstr>
      <vt:lpstr>ＭＳ Ｐゴシック</vt:lpstr>
      <vt:lpstr>msgothic</vt:lpstr>
      <vt:lpstr>System</vt:lpstr>
      <vt:lpstr>ヒラギノ角ゴ Pro W3</vt:lpstr>
      <vt:lpstr>ヒラギノ角ゴ Pro W6</vt:lpstr>
      <vt:lpstr>Arial</vt:lpstr>
      <vt:lpstr>Calibri</vt:lpstr>
      <vt:lpstr>Calibri Light</vt:lpstr>
      <vt:lpstr>Franklin Gothic Medium</vt:lpstr>
      <vt:lpstr>Helvetica</vt:lpstr>
      <vt:lpstr>Palatino Linotype</vt:lpstr>
      <vt:lpstr>Symbol</vt:lpstr>
      <vt:lpstr>Tahoma</vt:lpstr>
      <vt:lpstr>Times</vt:lpstr>
      <vt:lpstr>Times New Roman</vt:lpstr>
      <vt:lpstr>Wingdings</vt:lpstr>
      <vt:lpstr>Wingdings 2</vt:lpstr>
      <vt:lpstr>Office テーマ</vt:lpstr>
      <vt:lpstr>4_Office ​​テーマ</vt:lpstr>
      <vt:lpstr>5_Office ​​テーマ</vt:lpstr>
      <vt:lpstr>59_標準デザイン</vt:lpstr>
      <vt:lpstr>Office Theme</vt:lpstr>
      <vt:lpstr>Tema di Office</vt:lpstr>
      <vt:lpstr>1_Tema di Office</vt:lpstr>
      <vt:lpstr>2_Tema di Office</vt:lpstr>
      <vt:lpstr>3_Tema di Office</vt:lpstr>
      <vt:lpstr>4_Tema di Office</vt:lpstr>
      <vt:lpstr>Larissa-Design</vt:lpstr>
      <vt:lpstr>1_Larissa-Design</vt:lpstr>
      <vt:lpstr>2_Larissa-Design</vt:lpstr>
      <vt:lpstr>3_Larissa-Design</vt:lpstr>
      <vt:lpstr>4_Larissa-Design</vt:lpstr>
      <vt:lpstr>5_Tema di Office</vt:lpstr>
      <vt:lpstr>6_Tema di Office</vt:lpstr>
      <vt:lpstr>7_Tema di Office</vt:lpstr>
      <vt:lpstr>8_Tema di Office</vt:lpstr>
      <vt:lpstr>9_Tema di Office</vt:lpstr>
      <vt:lpstr>5_Larissa-Design</vt:lpstr>
      <vt:lpstr>7_Larissa-Design</vt:lpstr>
      <vt:lpstr>6_Larissa-Design</vt:lpstr>
      <vt:lpstr>8_Larissa-Design</vt:lpstr>
      <vt:lpstr>9_Larissa-Design</vt:lpstr>
      <vt:lpstr>10_Larissa-Design</vt:lpstr>
      <vt:lpstr>11_Larissa-Design</vt:lpstr>
      <vt:lpstr>12_Larissa-Design</vt:lpstr>
      <vt:lpstr>14_Larissa-Design</vt:lpstr>
      <vt:lpstr>5_Office テーマ</vt:lpstr>
      <vt:lpstr>3_Office テーマ</vt:lpstr>
      <vt:lpstr>6_Office テーマ</vt:lpstr>
      <vt:lpstr>1_標準デザイン</vt:lpstr>
      <vt:lpstr>2_標準デザイン</vt:lpstr>
      <vt:lpstr>Office ​​テーマ</vt:lpstr>
      <vt:lpstr>1_Office テーマ</vt:lpstr>
      <vt:lpstr>1_Office ​​テーマ</vt:lpstr>
      <vt:lpstr>3_Office ​​テーマ</vt:lpstr>
      <vt:lpstr>Photo Editor Photo</vt:lpstr>
      <vt:lpstr>CorelPhotoPaint.Image.7</vt:lpstr>
      <vt:lpstr>Gravitational Wave Astronomy</vt:lpstr>
      <vt:lpstr>PowerPoint プレゼンテーション</vt:lpstr>
      <vt:lpstr>Gravitational wave</vt:lpstr>
      <vt:lpstr>GW exists!</vt:lpstr>
      <vt:lpstr>Expected GW sources</vt:lpstr>
      <vt:lpstr>Neutron star binary coalescence</vt:lpstr>
      <vt:lpstr>Matched filter</vt:lpstr>
      <vt:lpstr>Observation of the beginning of the Universe</vt:lpstr>
      <vt:lpstr>Gravitational wave detector</vt:lpstr>
      <vt:lpstr>Large-scale interferometer</vt:lpstr>
      <vt:lpstr>Detectors in the world</vt:lpstr>
      <vt:lpstr>Key Technologies for the 2nd-generation detectors </vt:lpstr>
      <vt:lpstr>Resonant Sideband Extraction interferometer</vt:lpstr>
      <vt:lpstr>Advanced LIGO</vt:lpstr>
      <vt:lpstr>Advanced LIGO</vt:lpstr>
      <vt:lpstr>Advanced LIGO</vt:lpstr>
      <vt:lpstr>Advanced LIGO Commissioning Progress/Timeline to First Observing Run</vt:lpstr>
      <vt:lpstr>Current LIGO Livingston Sensitivity: Ready for the First Observing Run!</vt:lpstr>
      <vt:lpstr>Current LIGO Hanford Sensitivity: Ready for the First Observing Run</vt:lpstr>
      <vt:lpstr>LIGO Overall Status</vt:lpstr>
      <vt:lpstr>Advanced Virgo</vt:lpstr>
      <vt:lpstr>PowerPoint プレゼンテーション</vt:lpstr>
      <vt:lpstr>Ad Virgo in a nutshell</vt:lpstr>
      <vt:lpstr>Where we are: integration in advanced state</vt:lpstr>
      <vt:lpstr>Payloads</vt:lpstr>
      <vt:lpstr>Conclusions</vt:lpstr>
      <vt:lpstr>GEO600</vt:lpstr>
      <vt:lpstr>The GEO600 Project</vt:lpstr>
      <vt:lpstr>PowerPoint プレゼンテーション</vt:lpstr>
      <vt:lpstr>GEO600, Virgo, LIGO Sensitivities</vt:lpstr>
      <vt:lpstr>Squeezed Light in Hannover</vt:lpstr>
      <vt:lpstr>Squeezing result so far: 3.4dB 3-times increase in observable volume! Problem in Space: Optical Losses!</vt:lpstr>
      <vt:lpstr>KAGRA</vt:lpstr>
      <vt:lpstr>Location (Kamioka)</vt:lpstr>
      <vt:lpstr>PowerPoint プレゼンテーション</vt:lpstr>
      <vt:lpstr>Two technologies + one</vt:lpstr>
      <vt:lpstr>Ground motion in Kamioka mine</vt:lpstr>
      <vt:lpstr>Vibration isolation system</vt:lpstr>
      <vt:lpstr>Cryogenic system</vt:lpstr>
      <vt:lpstr>Sapphire Mirror</vt:lpstr>
      <vt:lpstr>Ultimate Sensitivity Limit of KAGRA</vt:lpstr>
      <vt:lpstr>Expected event rate for NS-NS coalescence</vt:lpstr>
      <vt:lpstr>Other GW sources</vt:lpstr>
      <vt:lpstr>Shin-Atotsu entrance (2015.3.10)</vt:lpstr>
      <vt:lpstr>Central area (2015.6.17)</vt:lpstr>
      <vt:lpstr>Cryostat and shaft (2015.6.17)</vt:lpstr>
      <vt:lpstr>Slope to the 2nd floor (2015.6.17)</vt:lpstr>
      <vt:lpstr>2nd floor (2015.6.17)</vt:lpstr>
      <vt:lpstr>Pre-stabilized laser (2015.3.10)</vt:lpstr>
      <vt:lpstr>Vacuum chamber for beam splitter (2015.6.17)</vt:lpstr>
      <vt:lpstr>Beam tubes (2015.6.17)</vt:lpstr>
      <vt:lpstr>Control room in KAGRA research building (2015.6.17)</vt:lpstr>
      <vt:lpstr>Cryogenic suspension</vt:lpstr>
      <vt:lpstr>Schedule of KAGRA</vt:lpstr>
      <vt:lpstr>KAGRA in network</vt:lpstr>
      <vt:lpstr>ET</vt:lpstr>
      <vt:lpstr>Einstein Telescope (ET) Project</vt:lpstr>
      <vt:lpstr>The ET infrastructure</vt:lpstr>
      <vt:lpstr>Sites investigation</vt:lpstr>
      <vt:lpstr>ET technologies</vt:lpstr>
      <vt:lpstr>PowerPoint プレゼンテーション</vt:lpstr>
      <vt:lpstr>LISA</vt:lpstr>
      <vt:lpstr>LISA:  An Observatory for Gravitational Waves in Space</vt:lpstr>
      <vt:lpstr>Black Hole Astronomy by 2030</vt:lpstr>
      <vt:lpstr>All Binary Black Holes cross eLISA band: Trace Galaxy Mergers</vt:lpstr>
      <vt:lpstr>LISA Layout</vt:lpstr>
      <vt:lpstr>LISA Pathfinder</vt:lpstr>
      <vt:lpstr>One LISA Arm: Few Million kms – two test masses</vt:lpstr>
      <vt:lpstr>Spacecraft is completed!</vt:lpstr>
      <vt:lpstr>Ready and Waiting!</vt:lpstr>
      <vt:lpstr>Roadmap for LISA</vt:lpstr>
      <vt:lpstr>DECIGO</vt:lpstr>
      <vt:lpstr>What is DECIGO?</vt:lpstr>
      <vt:lpstr>Pre-conceptual design</vt:lpstr>
      <vt:lpstr>Orbit and constellation (preliminary)</vt:lpstr>
      <vt:lpstr>Science by DECIGO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Windows ユーザー</dc:creator>
  <cp:lastModifiedBy>川村静児</cp:lastModifiedBy>
  <cp:revision>325</cp:revision>
  <cp:lastPrinted>2015-01-25T09:15:42Z</cp:lastPrinted>
  <dcterms:created xsi:type="dcterms:W3CDTF">2012-12-20T07:16:04Z</dcterms:created>
  <dcterms:modified xsi:type="dcterms:W3CDTF">2015-08-09T02:53:50Z</dcterms:modified>
</cp:coreProperties>
</file>