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3" r:id="rId8"/>
    <p:sldId id="262" r:id="rId9"/>
    <p:sldId id="296" r:id="rId10"/>
    <p:sldId id="297" r:id="rId11"/>
    <p:sldId id="267" r:id="rId12"/>
    <p:sldId id="274" r:id="rId13"/>
    <p:sldId id="268" r:id="rId14"/>
    <p:sldId id="270" r:id="rId15"/>
    <p:sldId id="272" r:id="rId16"/>
    <p:sldId id="275" r:id="rId17"/>
    <p:sldId id="276" r:id="rId18"/>
    <p:sldId id="279" r:id="rId19"/>
    <p:sldId id="280" r:id="rId20"/>
    <p:sldId id="281" r:id="rId21"/>
    <p:sldId id="283" r:id="rId22"/>
    <p:sldId id="286" r:id="rId23"/>
    <p:sldId id="285" r:id="rId24"/>
    <p:sldId id="290" r:id="rId25"/>
    <p:sldId id="291" r:id="rId26"/>
    <p:sldId id="293" r:id="rId27"/>
    <p:sldId id="292" r:id="rId28"/>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93CCF6F-CA1A-1949-959D-23E9B7843341}">
          <p14:sldIdLst>
            <p14:sldId id="256"/>
            <p14:sldId id="257"/>
            <p14:sldId id="258"/>
            <p14:sldId id="259"/>
          </p14:sldIdLst>
        </p14:section>
        <p14:section name="Regge calculus" id="{7C1AC089-F9E5-124B-A24C-6B75E0ACDD1D}">
          <p14:sldIdLst>
            <p14:sldId id="260"/>
            <p14:sldId id="261"/>
            <p14:sldId id="263"/>
            <p14:sldId id="262"/>
          </p14:sldIdLst>
        </p14:section>
        <p14:section name="Collins-Williams formalism" id="{F37CE502-FE7B-6C44-9E9C-1A0C1F2F309E}">
          <p14:sldIdLst>
            <p14:sldId id="296"/>
            <p14:sldId id="297"/>
            <p14:sldId id="267"/>
            <p14:sldId id="274"/>
            <p14:sldId id="268"/>
            <p14:sldId id="270"/>
          </p14:sldIdLst>
        </p14:section>
        <p14:section name="Lambda-FLRW Regge calculus" id="{D61614DD-577F-3A41-8B9E-650F842B160D}">
          <p14:sldIdLst>
            <p14:sldId id="272"/>
            <p14:sldId id="275"/>
          </p14:sldIdLst>
        </p14:section>
        <p14:section name="Subdivided Lambda-FLRW" id="{6BCAFFF8-E93A-2F40-831D-F6081AA9182A}">
          <p14:sldIdLst>
            <p14:sldId id="276"/>
            <p14:sldId id="279"/>
            <p14:sldId id="280"/>
          </p14:sldIdLst>
        </p14:section>
        <p14:section name="Regular lattice universe" id="{442919A7-48F2-1645-9A99-FB4C5828BDF8}">
          <p14:sldIdLst>
            <p14:sldId id="281"/>
            <p14:sldId id="283"/>
            <p14:sldId id="286"/>
          </p14:sldIdLst>
        </p14:section>
        <p14:section name="Perturbed lattice universe" id="{EC14AE34-D64E-B84A-90A0-04A08A2D14FD}">
          <p14:sldIdLst>
            <p14:sldId id="285"/>
            <p14:sldId id="290"/>
            <p14:sldId id="291"/>
          </p14:sldIdLst>
        </p14:section>
        <p14:section name="End" id="{5B9CEFBF-738C-8640-B2F0-9AFB991BE90F}">
          <p14:sldIdLst>
            <p14:sldId id="293"/>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F0"/>
    <a:srgbClr val="F5F5DA"/>
    <a:srgbClr val="170951"/>
    <a:srgbClr val="D4F4E9"/>
    <a:srgbClr val="CFF3E6"/>
    <a:srgbClr val="E0F7EF"/>
    <a:srgbClr val="EDFAEE"/>
    <a:srgbClr val="E2E9F7"/>
    <a:srgbClr val="14356E"/>
    <a:srgbClr val="144F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600" autoAdjust="0"/>
    <p:restoredTop sz="86371" autoAdjust="0"/>
  </p:normalViewPr>
  <p:slideViewPr>
    <p:cSldViewPr snapToGrid="0" snapToObjects="1">
      <p:cViewPr>
        <p:scale>
          <a:sx n="85" d="100"/>
          <a:sy n="85" d="100"/>
        </p:scale>
        <p:origin x="-23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F36361-440F-384F-9571-AF48753E74F5}" type="datetimeFigureOut">
              <a:rPr lang="en-US" smtClean="0"/>
              <a:t>2015-08-12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7976EE-7EED-8C4D-AB7B-B88C30824724}" type="slidenum">
              <a:rPr lang="en-US" smtClean="0"/>
              <a:t>‹#›</a:t>
            </a:fld>
            <a:endParaRPr lang="en-US"/>
          </a:p>
        </p:txBody>
      </p:sp>
    </p:spTree>
    <p:extLst>
      <p:ext uri="{BB962C8B-B14F-4D97-AF65-F5344CB8AC3E}">
        <p14:creationId xmlns:p14="http://schemas.microsoft.com/office/powerpoint/2010/main" val="63526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15733-B07D-0140-96BC-A2CC06D0E592}" type="datetimeFigureOut">
              <a:rPr lang="en-US" smtClean="0"/>
              <a:t>2015-08-12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33B08-5BCB-AF48-AEE7-FEE67C696DC5}" type="slidenum">
              <a:rPr lang="en-US" smtClean="0"/>
              <a:t>‹#›</a:t>
            </a:fld>
            <a:endParaRPr lang="en-US"/>
          </a:p>
        </p:txBody>
      </p:sp>
    </p:spTree>
    <p:extLst>
      <p:ext uri="{BB962C8B-B14F-4D97-AF65-F5344CB8AC3E}">
        <p14:creationId xmlns:p14="http://schemas.microsoft.com/office/powerpoint/2010/main" val="697430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topic of my talk is on using a form of </a:t>
            </a:r>
            <a:r>
              <a:rPr lang="en-GB" dirty="0" err="1" smtClean="0"/>
              <a:t>Regge</a:t>
            </a:r>
            <a:r>
              <a:rPr lang="en-GB" dirty="0" smtClean="0"/>
              <a:t> calculus, specifically the Collins-Williams formalism, to model cosmological systems.</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1</a:t>
            </a:fld>
            <a:endParaRPr lang="en-US"/>
          </a:p>
        </p:txBody>
      </p:sp>
    </p:spTree>
    <p:extLst>
      <p:ext uri="{BB962C8B-B14F-4D97-AF65-F5344CB8AC3E}">
        <p14:creationId xmlns:p14="http://schemas.microsoft.com/office/powerpoint/2010/main" val="112120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Continuum</a:t>
            </a:r>
            <a:r>
              <a:rPr lang="en-GB" baseline="0" dirty="0" smtClean="0"/>
              <a:t> time formulation of </a:t>
            </a:r>
            <a:r>
              <a:rPr lang="en-GB" baseline="0" dirty="0" err="1" smtClean="0"/>
              <a:t>Regge</a:t>
            </a:r>
            <a:r>
              <a:rPr lang="en-GB" baseline="0" dirty="0" smtClean="0"/>
              <a:t> calculus.</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11</a:t>
            </a:fld>
            <a:endParaRPr lang="en-US"/>
          </a:p>
        </p:txBody>
      </p:sp>
    </p:spTree>
    <p:extLst>
      <p:ext uri="{BB962C8B-B14F-4D97-AF65-F5344CB8AC3E}">
        <p14:creationId xmlns:p14="http://schemas.microsoft.com/office/powerpoint/2010/main" val="131166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Relationship</a:t>
            </a:r>
            <a:r>
              <a:rPr lang="en-GB" i="1" baseline="0" dirty="0" smtClean="0"/>
              <a:t> between global and local </a:t>
            </a:r>
            <a:r>
              <a:rPr lang="en-GB" i="1" baseline="0" dirty="0" err="1" smtClean="0"/>
              <a:t>evol</a:t>
            </a:r>
            <a:r>
              <a:rPr lang="en-GB" i="1" baseline="0" dirty="0" smtClean="0"/>
              <a:t> </a:t>
            </a:r>
            <a:r>
              <a:rPr lang="en-GB" i="1" baseline="0" dirty="0" err="1" smtClean="0"/>
              <a:t>eqn</a:t>
            </a:r>
            <a:r>
              <a:rPr lang="en-GB" i="1" baseline="0" dirty="0" smtClean="0"/>
              <a:t>: can be seen via direct calculation or via the chain rule.  Both the local evolution </a:t>
            </a:r>
            <a:r>
              <a:rPr lang="en-GB" i="1" baseline="0" dirty="0" err="1" smtClean="0"/>
              <a:t>eqn</a:t>
            </a:r>
            <a:r>
              <a:rPr lang="en-GB" i="1" baseline="0" dirty="0" smtClean="0"/>
              <a:t> and the momentum constraint have the same leading order in </a:t>
            </a:r>
            <a:r>
              <a:rPr lang="en-GB" i="1" baseline="0" dirty="0" err="1" smtClean="0"/>
              <a:t>dt</a:t>
            </a:r>
            <a:r>
              <a:rPr lang="en-GB" i="1" baseline="0" dirty="0" smtClean="0"/>
              <a:t>, so if we use the chain rule, both must contribute to the global evolution </a:t>
            </a:r>
            <a:r>
              <a:rPr lang="en-GB" i="1" baseline="0" dirty="0" err="1" smtClean="0"/>
              <a:t>eqn</a:t>
            </a:r>
            <a:r>
              <a:rPr lang="en-GB" i="1" baseline="0" dirty="0" smtClean="0"/>
              <a:t> at leading order.  On the other hand, if we use the chain rule for the Hamiltonian constraint, we find that only the local Hamiltonian constraint contributes at leading order in </a:t>
            </a:r>
            <a:r>
              <a:rPr lang="en-GB" i="1" baseline="0" dirty="0" err="1" smtClean="0"/>
              <a:t>dt</a:t>
            </a:r>
            <a:r>
              <a:rPr lang="en-GB" i="1" baseline="0" dirty="0" smtClean="0"/>
              <a:t> to the global Hamiltonian constraint.</a:t>
            </a:r>
            <a:endParaRPr lang="en-GB" i="1" dirty="0"/>
          </a:p>
        </p:txBody>
      </p:sp>
      <p:sp>
        <p:nvSpPr>
          <p:cNvPr id="4" name="Slide Number Placeholder 3"/>
          <p:cNvSpPr>
            <a:spLocks noGrp="1"/>
          </p:cNvSpPr>
          <p:nvPr>
            <p:ph type="sldNum" sz="quarter" idx="10"/>
          </p:nvPr>
        </p:nvSpPr>
        <p:spPr/>
        <p:txBody>
          <a:bodyPr/>
          <a:lstStyle/>
          <a:p>
            <a:fld id="{E9B33B08-5BCB-AF48-AEE7-FEE67C696DC5}" type="slidenum">
              <a:rPr lang="en-US" smtClean="0"/>
              <a:t>15</a:t>
            </a:fld>
            <a:endParaRPr lang="en-US"/>
          </a:p>
        </p:txBody>
      </p:sp>
    </p:spTree>
    <p:extLst>
      <p:ext uri="{BB962C8B-B14F-4D97-AF65-F5344CB8AC3E}">
        <p14:creationId xmlns:p14="http://schemas.microsoft.com/office/powerpoint/2010/main" val="226191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Plots of the expansion</a:t>
            </a:r>
            <a:r>
              <a:rPr lang="en-GB" baseline="0" dirty="0" smtClean="0"/>
              <a:t> rate of the </a:t>
            </a:r>
            <a:r>
              <a:rPr lang="en-GB" dirty="0" smtClean="0"/>
              <a:t>universe’s volume against</a:t>
            </a:r>
            <a:r>
              <a:rPr lang="en-GB" baseline="0" dirty="0" smtClean="0"/>
              <a:t> the volume itself.  The black graph is the continuum FLRW graph.</a:t>
            </a:r>
          </a:p>
          <a:p>
            <a:endParaRPr lang="en-GB" baseline="0" dirty="0" smtClean="0"/>
          </a:p>
          <a:p>
            <a:r>
              <a:rPr lang="en-GB" baseline="0" dirty="0" smtClean="0"/>
              <a:t>For </a:t>
            </a:r>
            <a:r>
              <a:rPr lang="en-GB" baseline="0" dirty="0" err="1" smtClean="0"/>
              <a:t>Regge</a:t>
            </a:r>
            <a:r>
              <a:rPr lang="en-GB" baseline="0" dirty="0" smtClean="0"/>
              <a:t> models, we have chosen the volume of a 3-sphere where the radius is chosen to co-</a:t>
            </a:r>
            <a:r>
              <a:rPr lang="en-GB" baseline="0" dirty="0" err="1" smtClean="0"/>
              <a:t>incide</a:t>
            </a:r>
            <a:r>
              <a:rPr lang="en-GB" baseline="0" dirty="0" smtClean="0"/>
              <a:t> with the FLRW radius at the moment of minimum expansion.  This definition of the 3-sphere radius seems to allow a clearer comparison of the different models’ performance.</a:t>
            </a:r>
          </a:p>
          <a:p>
            <a:endParaRPr lang="en-GB" baseline="0" dirty="0" smtClean="0"/>
          </a:p>
          <a:p>
            <a:r>
              <a:rPr lang="en-GB" baseline="0" dirty="0" smtClean="0"/>
              <a:t>In particular, models diverge more slowly from FLRW as the number of </a:t>
            </a:r>
            <a:r>
              <a:rPr lang="en-GB" baseline="0" dirty="0" err="1" smtClean="0"/>
              <a:t>tetrahedra</a:t>
            </a:r>
            <a:r>
              <a:rPr lang="en-GB" baseline="0" dirty="0" smtClean="0"/>
              <a:t> is increased.</a:t>
            </a:r>
          </a:p>
          <a:p>
            <a:r>
              <a:rPr lang="en-GB" baseline="0" dirty="0" smtClean="0"/>
              <a:t>This makes sense because we are approximating a 3-sphere using a fixed number of </a:t>
            </a:r>
            <a:r>
              <a:rPr lang="en-GB" baseline="0" dirty="0" err="1" smtClean="0"/>
              <a:t>tetrahedra</a:t>
            </a:r>
            <a:r>
              <a:rPr lang="en-GB" baseline="0" dirty="0" smtClean="0"/>
              <a:t>.  As the universe expands, the resolution of our approximation will degrade but it will degrade more slowly if we have more </a:t>
            </a:r>
            <a:r>
              <a:rPr lang="en-GB" baseline="0" dirty="0" err="1" smtClean="0"/>
              <a:t>tetrahedra</a:t>
            </a:r>
            <a:r>
              <a:rPr lang="en-GB" baseline="0" dirty="0" smtClean="0"/>
              <a:t>.</a:t>
            </a:r>
          </a:p>
        </p:txBody>
      </p:sp>
      <p:sp>
        <p:nvSpPr>
          <p:cNvPr id="4" name="Slide Number Placeholder 3"/>
          <p:cNvSpPr>
            <a:spLocks noGrp="1"/>
          </p:cNvSpPr>
          <p:nvPr>
            <p:ph type="sldNum" sz="quarter" idx="10"/>
          </p:nvPr>
        </p:nvSpPr>
        <p:spPr/>
        <p:txBody>
          <a:bodyPr/>
          <a:lstStyle/>
          <a:p>
            <a:fld id="{E9B33B08-5BCB-AF48-AEE7-FEE67C696DC5}" type="slidenum">
              <a:rPr lang="en-US" smtClean="0"/>
              <a:t>16</a:t>
            </a:fld>
            <a:endParaRPr lang="en-US"/>
          </a:p>
        </p:txBody>
      </p:sp>
    </p:spTree>
    <p:extLst>
      <p:ext uri="{BB962C8B-B14F-4D97-AF65-F5344CB8AC3E}">
        <p14:creationId xmlns:p14="http://schemas.microsoft.com/office/powerpoint/2010/main" val="354459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a:t>can increase the number of </a:t>
            </a:r>
            <a:r>
              <a:rPr lang="en-GB" dirty="0" err="1"/>
              <a:t>tetrahedra</a:t>
            </a:r>
            <a:r>
              <a:rPr lang="en-GB" dirty="0"/>
              <a:t> in the model by triangulating them into smaller </a:t>
            </a:r>
            <a:r>
              <a:rPr lang="en-GB" dirty="0" err="1"/>
              <a:t>tetrahedra</a:t>
            </a:r>
            <a:r>
              <a:rPr lang="en-GB" dirty="0"/>
              <a:t>.</a:t>
            </a:r>
          </a:p>
        </p:txBody>
      </p:sp>
      <p:sp>
        <p:nvSpPr>
          <p:cNvPr id="4" name="Slide Number Placeholder 3"/>
          <p:cNvSpPr>
            <a:spLocks noGrp="1"/>
          </p:cNvSpPr>
          <p:nvPr>
            <p:ph type="sldNum" sz="quarter" idx="10"/>
          </p:nvPr>
        </p:nvSpPr>
        <p:spPr/>
        <p:txBody>
          <a:bodyPr/>
          <a:lstStyle/>
          <a:p>
            <a:fld id="{E9B33B08-5BCB-AF48-AEE7-FEE67C696DC5}" type="slidenum">
              <a:rPr lang="en-US" smtClean="0"/>
              <a:t>17</a:t>
            </a:fld>
            <a:endParaRPr lang="en-US"/>
          </a:p>
        </p:txBody>
      </p:sp>
    </p:spTree>
    <p:extLst>
      <p:ext uri="{BB962C8B-B14F-4D97-AF65-F5344CB8AC3E}">
        <p14:creationId xmlns:p14="http://schemas.microsoft.com/office/powerpoint/2010/main" val="160138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by suitably</a:t>
            </a:r>
            <a:r>
              <a:rPr lang="en-GB" baseline="0" dirty="0" smtClean="0"/>
              <a:t> relaxing this constraint on the strut-lengths, we can get the Hamiltonian constraint to be a first integral of the evolution equation in general.  This is something we’d have to look into.</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18</a:t>
            </a:fld>
            <a:endParaRPr lang="en-US"/>
          </a:p>
        </p:txBody>
      </p:sp>
    </p:spTree>
    <p:extLst>
      <p:ext uri="{BB962C8B-B14F-4D97-AF65-F5344CB8AC3E}">
        <p14:creationId xmlns:p14="http://schemas.microsoft.com/office/powerpoint/2010/main" val="73832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Graph of expansion rate</a:t>
            </a:r>
            <a:r>
              <a:rPr lang="en-GB" baseline="0" dirty="0" smtClean="0"/>
              <a:t> of </a:t>
            </a:r>
            <a:r>
              <a:rPr lang="en-GB" dirty="0" smtClean="0"/>
              <a:t>universe’s volume against</a:t>
            </a:r>
            <a:r>
              <a:rPr lang="en-GB" baseline="0" dirty="0" smtClean="0"/>
              <a:t> the volume itself.  We’re using 3-sphere volumes with the radius chosen again to coincide with FLRW at minimum expansion.</a:t>
            </a:r>
          </a:p>
          <a:p>
            <a:endParaRPr lang="en-GB" baseline="0" dirty="0" smtClean="0"/>
          </a:p>
          <a:p>
            <a:r>
              <a:rPr lang="en-GB" baseline="0" dirty="0" smtClean="0"/>
              <a:t>Graph shows both the parent models and the three first-generation subdivided models.</a:t>
            </a:r>
          </a:p>
          <a:p>
            <a:endParaRPr lang="en-GB" baseline="0" dirty="0" smtClean="0"/>
          </a:p>
          <a:p>
            <a:r>
              <a:rPr lang="en-GB" baseline="0" dirty="0" smtClean="0"/>
              <a:t>Again, increasing the number of </a:t>
            </a:r>
            <a:r>
              <a:rPr lang="en-GB" baseline="0" dirty="0" err="1" smtClean="0"/>
              <a:t>tetrahedra</a:t>
            </a:r>
            <a:r>
              <a:rPr lang="en-GB" baseline="0" dirty="0" smtClean="0"/>
              <a:t> improves the model’s performance.</a:t>
            </a:r>
          </a:p>
          <a:p>
            <a:endParaRPr lang="en-GB" baseline="0" dirty="0" smtClean="0"/>
          </a:p>
          <a:p>
            <a:r>
              <a:rPr lang="en-GB" baseline="0" dirty="0" smtClean="0"/>
              <a:t>Interestingly, the graphs for the 600 parent model and its 7200 child model coincide.</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19</a:t>
            </a:fld>
            <a:endParaRPr lang="en-US"/>
          </a:p>
        </p:txBody>
      </p:sp>
    </p:spTree>
    <p:extLst>
      <p:ext uri="{BB962C8B-B14F-4D97-AF65-F5344CB8AC3E}">
        <p14:creationId xmlns:p14="http://schemas.microsoft.com/office/powerpoint/2010/main" val="250514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graph shows the behaviour of the universes’ evolution.  We’ve also plotted the evolution of the continuum dust-filled FLRW universe in black.  We’ve fixed the total mass of the universe to be the same across all universes here.  As we increase the number of particles, the model’s behaviour approaches that of the dust-filled continuum model, which is expected because the matter content becomes more and more like homogeneous and isotropic dust.</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22</a:t>
            </a:fld>
            <a:endParaRPr lang="en-US"/>
          </a:p>
        </p:txBody>
      </p:sp>
    </p:spTree>
    <p:extLst>
      <p:ext uri="{BB962C8B-B14F-4D97-AF65-F5344CB8AC3E}">
        <p14:creationId xmlns:p14="http://schemas.microsoft.com/office/powerpoint/2010/main" val="1472509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we’ve decided to put the masses at the</a:t>
            </a:r>
            <a:r>
              <a:rPr lang="en-GB" baseline="0" dirty="0" smtClean="0"/>
              <a:t> centres of </a:t>
            </a:r>
            <a:r>
              <a:rPr lang="en-GB" baseline="0" dirty="0" err="1" smtClean="0"/>
              <a:t>tets</a:t>
            </a:r>
            <a:r>
              <a:rPr lang="en-GB" baseline="0" dirty="0" smtClean="0"/>
              <a:t>.  We see that this would put them right at centre of the region of convergence.</a:t>
            </a:r>
          </a:p>
          <a:p>
            <a:endParaRPr lang="en-GB" baseline="0" dirty="0" smtClean="0"/>
          </a:p>
          <a:p>
            <a:r>
              <a:rPr lang="en-GB" baseline="0" dirty="0" smtClean="0"/>
              <a:t>For the regular lattice universe, this is also the only position where co-moving particles would follow geodesics globally.  At any other position, co-moving particles would follow piecewise linear trajectories instead </a:t>
            </a:r>
            <a:r>
              <a:rPr lang="en-GB" baseline="0" dirty="0" err="1" smtClean="0"/>
              <a:t>bc</a:t>
            </a:r>
            <a:r>
              <a:rPr lang="en-GB" baseline="0" dirty="0" smtClean="0"/>
              <a:t> the underlying space-time is piecewise linear.</a:t>
            </a:r>
          </a:p>
          <a:p>
            <a:endParaRPr lang="en-GB" baseline="0" dirty="0" smtClean="0"/>
          </a:p>
          <a:p>
            <a:r>
              <a:rPr lang="en-GB" baseline="0" dirty="0" smtClean="0"/>
              <a:t>This is an artefact of the </a:t>
            </a:r>
            <a:r>
              <a:rPr lang="en-GB" baseline="0" dirty="0" err="1" smtClean="0"/>
              <a:t>Regge</a:t>
            </a:r>
            <a:r>
              <a:rPr lang="en-GB" baseline="0" dirty="0" smtClean="0"/>
              <a:t> model.  It’s also true in CW models of FLRW too, where the Cauchy surfaces are supposed to be homogeneous and isotropic in the continuum limit.</a:t>
            </a:r>
          </a:p>
          <a:p>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23</a:t>
            </a:fld>
            <a:endParaRPr lang="en-US"/>
          </a:p>
        </p:txBody>
      </p:sp>
    </p:spTree>
    <p:extLst>
      <p:ext uri="{BB962C8B-B14F-4D97-AF65-F5344CB8AC3E}">
        <p14:creationId xmlns:p14="http://schemas.microsoft.com/office/powerpoint/2010/main" val="3100192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model, we obtained</a:t>
            </a:r>
            <a:r>
              <a:rPr lang="en-GB" baseline="0" dirty="0" smtClean="0"/>
              <a:t> the global solution via the chain rule approach.  As I shall soon explain, this actually makes a difference.</a:t>
            </a:r>
          </a:p>
          <a:p>
            <a:endParaRPr lang="en-GB" baseline="0" dirty="0" smtClean="0"/>
          </a:p>
          <a:p>
            <a:r>
              <a:rPr lang="en-GB" baseline="0" dirty="0" smtClean="0"/>
              <a:t>Once again, we focused on Hamiltonian constraint only.  This time, we assumed it’s a first integral of the evolution equation, </a:t>
            </a:r>
            <a:r>
              <a:rPr lang="en-GB" baseline="0" dirty="0" err="1" smtClean="0"/>
              <a:t>bc</a:t>
            </a:r>
            <a:r>
              <a:rPr lang="en-GB" baseline="0" dirty="0" smtClean="0"/>
              <a:t> it has been in all the other cases we’ve considered so far.</a:t>
            </a:r>
          </a:p>
          <a:p>
            <a:endParaRPr lang="en-GB" baseline="0" dirty="0" smtClean="0"/>
          </a:p>
          <a:p>
            <a:r>
              <a:rPr lang="en-GB" baseline="0" dirty="0" smtClean="0"/>
              <a:t>Since we are using the chain rule approach, we locally varied the action with respect to the two different types of struts.  This gave two constraints.  Just enough to solve for the two edge-lengths.</a:t>
            </a:r>
          </a:p>
          <a:p>
            <a:r>
              <a:rPr lang="en-GB" baseline="0" dirty="0" smtClean="0"/>
              <a:t>If we directly varied action globally instead, we would have varied both struts simultaneously and obtained just one constraint.  Not enough to solve for both edge-lengths.</a:t>
            </a:r>
          </a:p>
          <a:p>
            <a:r>
              <a:rPr lang="en-GB" baseline="0" dirty="0" smtClean="0"/>
              <a:t>Thus the chain rule approach has this advantage: it allows us to pick a unique solution out of all the global solutions possible.</a:t>
            </a:r>
          </a:p>
          <a:p>
            <a:endParaRPr lang="en-GB" baseline="0" dirty="0" smtClean="0"/>
          </a:p>
          <a:p>
            <a:r>
              <a:rPr lang="en-GB" baseline="0" dirty="0" smtClean="0"/>
              <a:t>Two constraints have form of …</a:t>
            </a:r>
          </a:p>
          <a:p>
            <a:endParaRPr lang="en-GB" dirty="0" smtClean="0"/>
          </a:p>
          <a:p>
            <a:r>
              <a:rPr lang="en-GB" dirty="0" smtClean="0"/>
              <a:t>To solve, we </a:t>
            </a:r>
            <a:r>
              <a:rPr lang="en-GB" dirty="0" err="1" smtClean="0"/>
              <a:t>linearise</a:t>
            </a:r>
            <a:r>
              <a:rPr lang="en-GB" baseline="0" dirty="0" smtClean="0"/>
              <a:t> by …</a:t>
            </a:r>
          </a:p>
          <a:p>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24</a:t>
            </a:fld>
            <a:endParaRPr lang="en-US"/>
          </a:p>
        </p:txBody>
      </p:sp>
    </p:spTree>
    <p:extLst>
      <p:ext uri="{BB962C8B-B14F-4D97-AF65-F5344CB8AC3E}">
        <p14:creationId xmlns:p14="http://schemas.microsoft.com/office/powerpoint/2010/main" val="337993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Rate of expansion</a:t>
            </a:r>
            <a:r>
              <a:rPr lang="en-GB" baseline="0" dirty="0" smtClean="0"/>
              <a:t> of universe’s volume against the volume itself.</a:t>
            </a:r>
            <a:endParaRPr lang="en-GB" dirty="0" smtClean="0"/>
          </a:p>
          <a:p>
            <a:endParaRPr lang="en-GB" dirty="0" smtClean="0"/>
          </a:p>
          <a:p>
            <a:r>
              <a:rPr lang="en-GB" dirty="0" smtClean="0"/>
              <a:t>The </a:t>
            </a:r>
            <a:r>
              <a:rPr lang="en-GB" dirty="0" err="1" smtClean="0"/>
              <a:t>dM</a:t>
            </a:r>
            <a:r>
              <a:rPr lang="en-GB" dirty="0" smtClean="0"/>
              <a:t>/M</a:t>
            </a:r>
            <a:r>
              <a:rPr lang="en-GB" baseline="0" dirty="0" smtClean="0"/>
              <a:t> = 0.0001 and </a:t>
            </a:r>
            <a:r>
              <a:rPr lang="en-GB" baseline="0" dirty="0" err="1" smtClean="0"/>
              <a:t>dM</a:t>
            </a:r>
            <a:r>
              <a:rPr lang="en-GB" baseline="0" dirty="0" smtClean="0"/>
              <a:t>/M = 0.001 perturbations are so small that they have effectively covered up the black, zero-perturbation graph.</a:t>
            </a:r>
          </a:p>
          <a:p>
            <a:endParaRPr lang="en-GB" baseline="0" dirty="0" smtClean="0"/>
          </a:p>
          <a:p>
            <a:r>
              <a:rPr lang="en-GB" baseline="0" dirty="0" smtClean="0"/>
              <a:t>We see that the evolution is stable and closed and that increasing the mass perturbation increases the maximum expansion of the universe.</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25</a:t>
            </a:fld>
            <a:endParaRPr lang="en-US"/>
          </a:p>
        </p:txBody>
      </p:sp>
    </p:spTree>
    <p:extLst>
      <p:ext uri="{BB962C8B-B14F-4D97-AF65-F5344CB8AC3E}">
        <p14:creationId xmlns:p14="http://schemas.microsoft.com/office/powerpoint/2010/main" val="50458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FLRW models highly successful in accounting for many cosmological observations.  Examples include</a:t>
            </a:r>
            <a:r>
              <a:rPr lang="en-US" baseline="0" dirty="0" smtClean="0"/>
              <a:t> Hubble expansion, the CMB, and baryon acoustic oscillations.</a:t>
            </a:r>
          </a:p>
          <a:p>
            <a:endParaRPr lang="en-US" baseline="0" dirty="0" smtClean="0"/>
          </a:p>
          <a:p>
            <a:r>
              <a:rPr lang="en-US" baseline="0" dirty="0" smtClean="0"/>
              <a:t>Underlying assumption of homogeneity &amp; isotropy well-supported by precision observations that CMB is isotropic to one part in 100,000.</a:t>
            </a:r>
          </a:p>
          <a:p>
            <a:endParaRPr lang="en-US" dirty="0" smtClean="0"/>
          </a:p>
          <a:p>
            <a:r>
              <a:rPr lang="en-US" dirty="0" smtClean="0"/>
              <a:t>But, late matter-dominated universe satisfies the Copernican</a:t>
            </a:r>
            <a:r>
              <a:rPr lang="en-US" baseline="0" dirty="0" smtClean="0"/>
              <a:t> principle in a very coarse-grained manner only.  Most matter is concentrated in clusters &amp; </a:t>
            </a:r>
            <a:r>
              <a:rPr lang="en-US" baseline="0" dirty="0" err="1" smtClean="0"/>
              <a:t>superclusters</a:t>
            </a:r>
            <a:r>
              <a:rPr lang="en-US" baseline="0" dirty="0" smtClean="0"/>
              <a:t> of galaxies with large voids in between.</a:t>
            </a:r>
          </a:p>
          <a:p>
            <a:endParaRPr lang="en-US" baseline="0" dirty="0" smtClean="0"/>
          </a:p>
          <a:p>
            <a:r>
              <a:rPr lang="en-US" baseline="0" dirty="0" smtClean="0"/>
              <a:t>Relative importance of such </a:t>
            </a:r>
            <a:r>
              <a:rPr lang="en-US" baseline="0" dirty="0" err="1" smtClean="0"/>
              <a:t>inhomogeneities</a:t>
            </a:r>
            <a:r>
              <a:rPr lang="en-US" baseline="0" dirty="0" smtClean="0"/>
              <a:t> to observations is a subject of debate.  Some even propose that a correct account of homogeneities may explain the observed acceleration of the universe as an apparent effect without any need for dark energy.</a:t>
            </a:r>
          </a:p>
          <a:p>
            <a:endParaRPr lang="en-US" dirty="0"/>
          </a:p>
        </p:txBody>
      </p:sp>
      <p:sp>
        <p:nvSpPr>
          <p:cNvPr id="4" name="Slide Number Placeholder 3"/>
          <p:cNvSpPr>
            <a:spLocks noGrp="1"/>
          </p:cNvSpPr>
          <p:nvPr>
            <p:ph type="sldNum" sz="quarter" idx="10"/>
          </p:nvPr>
        </p:nvSpPr>
        <p:spPr/>
        <p:txBody>
          <a:bodyPr/>
          <a:lstStyle/>
          <a:p>
            <a:fld id="{E9B33B08-5BCB-AF48-AEE7-FEE67C696DC5}" type="slidenum">
              <a:rPr lang="en-US" smtClean="0"/>
              <a:t>2</a:t>
            </a:fld>
            <a:endParaRPr lang="en-US"/>
          </a:p>
        </p:txBody>
      </p:sp>
    </p:spTree>
    <p:extLst>
      <p:ext uri="{BB962C8B-B14F-4D97-AF65-F5344CB8AC3E}">
        <p14:creationId xmlns:p14="http://schemas.microsoft.com/office/powerpoint/2010/main" val="121847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non-linear nature of the Einstein field equations, some have argued that a non-</a:t>
            </a:r>
            <a:r>
              <a:rPr lang="en-US" baseline="0" dirty="0" err="1" smtClean="0"/>
              <a:t>perturbative</a:t>
            </a:r>
            <a:r>
              <a:rPr lang="en-US" baseline="0" dirty="0" smtClean="0"/>
              <a:t> approach is needed to model properly </a:t>
            </a:r>
            <a:r>
              <a:rPr lang="en-US" baseline="0" dirty="0" err="1" smtClean="0"/>
              <a:t>inhomogeneities</a:t>
            </a:r>
            <a:r>
              <a:rPr lang="en-US" baseline="0" dirty="0" smtClean="0"/>
              <a:t> and their observational effects.</a:t>
            </a:r>
          </a:p>
          <a:p>
            <a:endParaRPr lang="en-US" baseline="0" dirty="0" smtClean="0"/>
          </a:p>
          <a:p>
            <a:r>
              <a:rPr lang="en-US" dirty="0" err="1" smtClean="0"/>
              <a:t>Regge</a:t>
            </a:r>
            <a:r>
              <a:rPr lang="en-US" dirty="0" smtClean="0"/>
              <a:t> calculus offers one such approach, and in this talk, I shall focus specifically on a form of </a:t>
            </a:r>
            <a:r>
              <a:rPr lang="en-US" dirty="0" err="1" smtClean="0"/>
              <a:t>Regge</a:t>
            </a:r>
            <a:r>
              <a:rPr lang="en-US" dirty="0" smtClean="0"/>
              <a:t> calculus originally developed by Collins and Williams to approximate FLRW space-times.</a:t>
            </a:r>
          </a:p>
        </p:txBody>
      </p:sp>
      <p:sp>
        <p:nvSpPr>
          <p:cNvPr id="4" name="Slide Number Placeholder 3"/>
          <p:cNvSpPr>
            <a:spLocks noGrp="1"/>
          </p:cNvSpPr>
          <p:nvPr>
            <p:ph type="sldNum" sz="quarter" idx="10"/>
          </p:nvPr>
        </p:nvSpPr>
        <p:spPr/>
        <p:txBody>
          <a:bodyPr/>
          <a:lstStyle/>
          <a:p>
            <a:fld id="{E9B33B08-5BCB-AF48-AEE7-FEE67C696DC5}" type="slidenum">
              <a:rPr lang="en-US" smtClean="0"/>
              <a:t>3</a:t>
            </a:fld>
            <a:endParaRPr lang="en-US"/>
          </a:p>
        </p:txBody>
      </p:sp>
    </p:spTree>
    <p:extLst>
      <p:ext uri="{BB962C8B-B14F-4D97-AF65-F5344CB8AC3E}">
        <p14:creationId xmlns:p14="http://schemas.microsoft.com/office/powerpoint/2010/main" val="121847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shall begin with a very cursory introduction to </a:t>
            </a:r>
            <a:r>
              <a:rPr lang="en-US" baseline="0" dirty="0" err="1" smtClean="0"/>
              <a:t>Regge</a:t>
            </a:r>
            <a:r>
              <a:rPr lang="en-US" baseline="0" dirty="0" smtClean="0"/>
              <a:t> calculus and the CW formalism.</a:t>
            </a:r>
          </a:p>
          <a:p>
            <a:endParaRPr lang="en-US" baseline="0" dirty="0" smtClean="0"/>
          </a:p>
          <a:p>
            <a:r>
              <a:rPr lang="en-US" baseline="0" dirty="0" smtClean="0"/>
              <a:t>I shall then describe our work in adopting the CW formalism to model two toy universes.</a:t>
            </a:r>
          </a:p>
          <a:p>
            <a:endParaRPr lang="en-US" baseline="0" dirty="0" smtClean="0"/>
          </a:p>
          <a:p>
            <a:r>
              <a:rPr lang="en-US" baseline="0" dirty="0" smtClean="0"/>
              <a:t>The first universe is one for which the continuum solution is well-established; that is, the closed vacuum FLRW universe w non-zero cosmological const.  By comparing our approximation with the actual solution, we can have a better understanding of the formalism.</a:t>
            </a:r>
          </a:p>
          <a:p>
            <a:endParaRPr lang="en-US" baseline="0" dirty="0" smtClean="0"/>
          </a:p>
          <a:p>
            <a:r>
              <a:rPr lang="en-US" dirty="0" smtClean="0"/>
              <a:t>The second universe</a:t>
            </a:r>
            <a:r>
              <a:rPr lang="en-US" baseline="0" dirty="0" smtClean="0"/>
              <a:t> is</a:t>
            </a:r>
            <a:r>
              <a:rPr lang="en-US" dirty="0" smtClean="0"/>
              <a:t> a toy inhomogeneous universe,</a:t>
            </a:r>
            <a:r>
              <a:rPr lang="en-US" baseline="0" dirty="0" smtClean="0"/>
              <a:t> the so-called “lattice universe”.  Lattice universes are universes where the matter content consists of point masses arranged into a regular lattice on space-like Cauchy surfaces; there is pure vacuum in between.  Matter content still regular compared to actual universe’s, allowing it to be more easily </a:t>
            </a:r>
            <a:r>
              <a:rPr lang="en-US" baseline="0" dirty="0" err="1" smtClean="0"/>
              <a:t>modelled</a:t>
            </a:r>
            <a:r>
              <a:rPr lang="en-US" baseline="0" dirty="0" smtClean="0"/>
              <a:t>, but more representative of actual universe’s matter content compared to matter content of FLRW.</a:t>
            </a:r>
            <a:endParaRPr lang="en-US" dirty="0"/>
          </a:p>
        </p:txBody>
      </p:sp>
      <p:sp>
        <p:nvSpPr>
          <p:cNvPr id="4" name="Slide Number Placeholder 3"/>
          <p:cNvSpPr>
            <a:spLocks noGrp="1"/>
          </p:cNvSpPr>
          <p:nvPr>
            <p:ph type="sldNum" sz="quarter" idx="10"/>
          </p:nvPr>
        </p:nvSpPr>
        <p:spPr/>
        <p:txBody>
          <a:bodyPr/>
          <a:lstStyle/>
          <a:p>
            <a:fld id="{E9B33B08-5BCB-AF48-AEE7-FEE67C696DC5}" type="slidenum">
              <a:rPr lang="en-US" smtClean="0"/>
              <a:t>4</a:t>
            </a:fld>
            <a:endParaRPr lang="en-US"/>
          </a:p>
        </p:txBody>
      </p:sp>
    </p:spTree>
    <p:extLst>
      <p:ext uri="{BB962C8B-B14F-4D97-AF65-F5344CB8AC3E}">
        <p14:creationId xmlns:p14="http://schemas.microsoft.com/office/powerpoint/2010/main" val="243263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6</a:t>
            </a:fld>
            <a:endParaRPr lang="en-US"/>
          </a:p>
        </p:txBody>
      </p:sp>
    </p:spTree>
    <p:extLst>
      <p:ext uri="{BB962C8B-B14F-4D97-AF65-F5344CB8AC3E}">
        <p14:creationId xmlns:p14="http://schemas.microsoft.com/office/powerpoint/2010/main" val="119036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Size of gap gives measure of conical</a:t>
            </a:r>
            <a:r>
              <a:rPr lang="en-GB" baseline="0" dirty="0" smtClean="0"/>
              <a:t> sing at hinge; the gap angle is known as the “deficit angle”.</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7</a:t>
            </a:fld>
            <a:endParaRPr lang="en-US"/>
          </a:p>
        </p:txBody>
      </p:sp>
    </p:spTree>
    <p:extLst>
      <p:ext uri="{BB962C8B-B14F-4D97-AF65-F5344CB8AC3E}">
        <p14:creationId xmlns:p14="http://schemas.microsoft.com/office/powerpoint/2010/main" val="119036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Because curvature R has support on the hinges only, the integration reduces to a discrete summation over the hinges.</a:t>
            </a:r>
          </a:p>
          <a:p>
            <a:endParaRPr lang="en-GB" baseline="0" dirty="0" smtClean="0"/>
          </a:p>
          <a:p>
            <a:r>
              <a:rPr lang="en-GB" baseline="0" dirty="0" err="1" smtClean="0"/>
              <a:t>A_i</a:t>
            </a:r>
            <a:r>
              <a:rPr lang="en-GB" baseline="0" dirty="0" smtClean="0"/>
              <a:t> are the hinge areas and \</a:t>
            </a:r>
            <a:r>
              <a:rPr lang="en-GB" baseline="0" dirty="0" err="1" smtClean="0"/>
              <a:t>delta_i</a:t>
            </a:r>
            <a:r>
              <a:rPr lang="en-GB" baseline="0" dirty="0" smtClean="0"/>
              <a:t> is something called the deficit angle of the hinge; it gives a measure of the curvature at the hinge.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8</a:t>
            </a:fld>
            <a:endParaRPr lang="en-US"/>
          </a:p>
        </p:txBody>
      </p:sp>
    </p:spTree>
    <p:extLst>
      <p:ext uri="{BB962C8B-B14F-4D97-AF65-F5344CB8AC3E}">
        <p14:creationId xmlns:p14="http://schemas.microsoft.com/office/powerpoint/2010/main" val="119036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9</a:t>
            </a:fld>
            <a:endParaRPr lang="en-US"/>
          </a:p>
        </p:txBody>
      </p:sp>
    </p:spTree>
    <p:extLst>
      <p:ext uri="{BB962C8B-B14F-4D97-AF65-F5344CB8AC3E}">
        <p14:creationId xmlns:p14="http://schemas.microsoft.com/office/powerpoint/2010/main" val="189997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shall focus on closed universes only,</a:t>
            </a:r>
            <a:r>
              <a:rPr lang="en-GB" baseline="0" dirty="0" smtClean="0"/>
              <a:t> and on skeletons based on the tetrahedral tessellations specifically.</a:t>
            </a:r>
            <a:endParaRPr lang="en-GB" dirty="0"/>
          </a:p>
        </p:txBody>
      </p:sp>
      <p:sp>
        <p:nvSpPr>
          <p:cNvPr id="4" name="Slide Number Placeholder 3"/>
          <p:cNvSpPr>
            <a:spLocks noGrp="1"/>
          </p:cNvSpPr>
          <p:nvPr>
            <p:ph type="sldNum" sz="quarter" idx="10"/>
          </p:nvPr>
        </p:nvSpPr>
        <p:spPr/>
        <p:txBody>
          <a:bodyPr/>
          <a:lstStyle/>
          <a:p>
            <a:fld id="{E9B33B08-5BCB-AF48-AEE7-FEE67C696DC5}" type="slidenum">
              <a:rPr lang="en-US" smtClean="0"/>
              <a:t>10</a:t>
            </a:fld>
            <a:endParaRPr lang="en-US"/>
          </a:p>
        </p:txBody>
      </p:sp>
    </p:spTree>
    <p:extLst>
      <p:ext uri="{BB962C8B-B14F-4D97-AF65-F5344CB8AC3E}">
        <p14:creationId xmlns:p14="http://schemas.microsoft.com/office/powerpoint/2010/main" val="189997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F5D4441-0087-6443-BFD0-E498A819675D}" type="datetimeFigureOut">
              <a:rPr lang="en-US" smtClean="0"/>
              <a:t>2015-08-12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233428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5D4441-0087-6443-BFD0-E498A819675D}" type="datetimeFigureOut">
              <a:rPr lang="en-US" smtClean="0"/>
              <a:t>2015-08-12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149048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5D4441-0087-6443-BFD0-E498A819675D}" type="datetimeFigureOut">
              <a:rPr lang="en-US" smtClean="0"/>
              <a:t>2015-08-12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83797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5D4441-0087-6443-BFD0-E498A819675D}" type="datetimeFigureOut">
              <a:rPr lang="en-US" smtClean="0"/>
              <a:t>2015-08-12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300930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5D4441-0087-6443-BFD0-E498A819675D}" type="datetimeFigureOut">
              <a:rPr lang="en-US" smtClean="0"/>
              <a:t>2015-08-12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223705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F5D4441-0087-6443-BFD0-E498A819675D}" type="datetimeFigureOut">
              <a:rPr lang="en-US" smtClean="0"/>
              <a:t>2015-08-12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87788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5D4441-0087-6443-BFD0-E498A819675D}" type="datetimeFigureOut">
              <a:rPr lang="en-US" smtClean="0"/>
              <a:t>2015-08-12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422173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F5D4441-0087-6443-BFD0-E498A819675D}" type="datetimeFigureOut">
              <a:rPr lang="en-US" smtClean="0"/>
              <a:t>2015-08-12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329502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D4441-0087-6443-BFD0-E498A819675D}" type="datetimeFigureOut">
              <a:rPr lang="en-US" smtClean="0"/>
              <a:t>2015-08-12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188108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5D4441-0087-6443-BFD0-E498A819675D}" type="datetimeFigureOut">
              <a:rPr lang="en-US" smtClean="0"/>
              <a:t>2015-08-12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20019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5D4441-0087-6443-BFD0-E498A819675D}" type="datetimeFigureOut">
              <a:rPr lang="en-US" smtClean="0"/>
              <a:t>2015-08-12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246F1-65BC-D548-90F2-E9C2EE15C346}" type="slidenum">
              <a:rPr lang="en-US" smtClean="0"/>
              <a:t>‹#›</a:t>
            </a:fld>
            <a:endParaRPr lang="en-US"/>
          </a:p>
        </p:txBody>
      </p:sp>
    </p:spTree>
    <p:extLst>
      <p:ext uri="{BB962C8B-B14F-4D97-AF65-F5344CB8AC3E}">
        <p14:creationId xmlns:p14="http://schemas.microsoft.com/office/powerpoint/2010/main" val="3834697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D4441-0087-6443-BFD0-E498A819675D}" type="datetimeFigureOut">
              <a:rPr lang="en-US" smtClean="0"/>
              <a:t>2015-08-12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246F1-65BC-D548-90F2-E9C2EE15C346}" type="slidenum">
              <a:rPr lang="en-US" smtClean="0"/>
              <a:t>‹#›</a:t>
            </a:fld>
            <a:endParaRPr lang="en-US"/>
          </a:p>
        </p:txBody>
      </p:sp>
    </p:spTree>
    <p:extLst>
      <p:ext uri="{BB962C8B-B14F-4D97-AF65-F5344CB8AC3E}">
        <p14:creationId xmlns:p14="http://schemas.microsoft.com/office/powerpoint/2010/main" val="36597487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b="1" kern="1200">
          <a:solidFill>
            <a:srgbClr val="E0F7EF"/>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E0F7EF"/>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rgbClr val="E0F7EF"/>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rgbClr val="E0F7EF"/>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rgbClr val="E0F7EF"/>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rgbClr val="E0F7EF"/>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gi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9.png"/><Relationship Id="rId6" Type="http://schemas.openxmlformats.org/officeDocument/2006/relationships/image" Target="../media/image10.jpg"/><Relationship Id="rId1" Type="http://schemas.openxmlformats.org/officeDocument/2006/relationships/tags" Target="../tags/tag15.xml"/><Relationship Id="rId2"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openxmlformats.org/officeDocument/2006/relationships/tags" Target="../tags/tag17.xml"/><Relationship Id="rId2"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openxmlformats.org/officeDocument/2006/relationships/tags" Target="../tags/tag19.xml"/><Relationship Id="rId2"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slideLayout" Target="../slideLayouts/slideLayout2.xml"/><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tags" Target="../tags/tag21.xml"/><Relationship Id="rId2"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notesSlide" Target="../notesSlides/notesSlide11.xml"/><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tags" Target="../tags/tag25.xml"/><Relationship Id="rId2" Type="http://schemas.openxmlformats.org/officeDocument/2006/relationships/tags" Target="../tags/tag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9.jp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tags" Target="../tags/tag31.xml"/><Relationship Id="rId2" Type="http://schemas.openxmlformats.org/officeDocument/2006/relationships/tags" Target="../tags/tag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24.png"/><Relationship Id="rId1" Type="http://schemas.openxmlformats.org/officeDocument/2006/relationships/tags" Target="../tags/tag34.xml"/><Relationship Id="rId2" Type="http://schemas.openxmlformats.org/officeDocument/2006/relationships/tags" Target="../tags/tag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Layout" Target="../slideLayouts/slideLayout2.xml"/><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tags" Target="../tags/tag5.xml"/><Relationship Id="rId2"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jp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tags" Target="../tags/tag10.xml"/><Relationship Id="rId2" Type="http://schemas.openxmlformats.org/officeDocument/2006/relationships/tags" Target="../tags/tag11.xml"/></Relationships>
</file>

<file path=ppt/slides/_rels/slide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3846"/>
            <a:ext cx="7772400" cy="1470025"/>
          </a:xfrm>
        </p:spPr>
        <p:txBody>
          <a:bodyPr>
            <a:normAutofit fontScale="90000"/>
          </a:bodyPr>
          <a:lstStyle/>
          <a:p>
            <a:r>
              <a:rPr lang="en-US" b="1" dirty="0">
                <a:solidFill>
                  <a:srgbClr val="CFF3E6"/>
                </a:solidFill>
                <a:latin typeface="Helvetica"/>
              </a:rPr>
              <a:t>Cosmological </a:t>
            </a:r>
            <a:r>
              <a:rPr lang="en-US" b="1" dirty="0" err="1">
                <a:solidFill>
                  <a:srgbClr val="CFF3E6"/>
                </a:solidFill>
                <a:latin typeface="Helvetica"/>
              </a:rPr>
              <a:t>modelling</a:t>
            </a:r>
            <a:r>
              <a:rPr lang="en-US" b="1" dirty="0">
                <a:solidFill>
                  <a:srgbClr val="CFF3E6"/>
                </a:solidFill>
                <a:latin typeface="Helvetica"/>
              </a:rPr>
              <a:t> with the Collins-Williams </a:t>
            </a:r>
            <a:r>
              <a:rPr lang="en-US" b="1" dirty="0" err="1">
                <a:solidFill>
                  <a:srgbClr val="CFF3E6"/>
                </a:solidFill>
                <a:latin typeface="Helvetica"/>
              </a:rPr>
              <a:t>Regge</a:t>
            </a:r>
            <a:r>
              <a:rPr lang="en-US" b="1" dirty="0">
                <a:solidFill>
                  <a:srgbClr val="CFF3E6"/>
                </a:solidFill>
                <a:latin typeface="Helvetica"/>
              </a:rPr>
              <a:t> calculus </a:t>
            </a:r>
            <a:r>
              <a:rPr lang="en-US" b="1" dirty="0" smtClean="0">
                <a:solidFill>
                  <a:srgbClr val="CFF3E6"/>
                </a:solidFill>
                <a:latin typeface="Helvetica"/>
              </a:rPr>
              <a:t>formalism</a:t>
            </a:r>
            <a:endParaRPr lang="en-US" b="1" dirty="0">
              <a:solidFill>
                <a:srgbClr val="CFF3E6"/>
              </a:solidFill>
              <a:latin typeface="Helvetica"/>
            </a:endParaRPr>
          </a:p>
        </p:txBody>
      </p:sp>
      <p:sp>
        <p:nvSpPr>
          <p:cNvPr id="3" name="Subtitle 2"/>
          <p:cNvSpPr>
            <a:spLocks noGrp="1"/>
          </p:cNvSpPr>
          <p:nvPr>
            <p:ph type="subTitle" idx="1"/>
          </p:nvPr>
        </p:nvSpPr>
        <p:spPr>
          <a:xfrm>
            <a:off x="1371600" y="3306168"/>
            <a:ext cx="6400800" cy="1752600"/>
          </a:xfrm>
        </p:spPr>
        <p:txBody>
          <a:bodyPr>
            <a:normAutofit/>
          </a:bodyPr>
          <a:lstStyle/>
          <a:p>
            <a:r>
              <a:rPr lang="en-US" sz="2300" dirty="0" smtClean="0">
                <a:solidFill>
                  <a:schemeClr val="accent6">
                    <a:lumMod val="60000"/>
                    <a:lumOff val="40000"/>
                  </a:schemeClr>
                </a:solidFill>
              </a:rPr>
              <a:t>Rex Liu (DAMTP, Cambridge, UK)</a:t>
            </a:r>
          </a:p>
          <a:p>
            <a:r>
              <a:rPr lang="en-US" sz="2000" dirty="0" smtClean="0">
                <a:solidFill>
                  <a:schemeClr val="accent6">
                    <a:lumMod val="60000"/>
                    <a:lumOff val="40000"/>
                  </a:schemeClr>
                </a:solidFill>
              </a:rPr>
              <a:t>In collaboration with</a:t>
            </a:r>
          </a:p>
          <a:p>
            <a:r>
              <a:rPr lang="en-US" sz="2300" dirty="0" smtClean="0">
                <a:solidFill>
                  <a:schemeClr val="accent6">
                    <a:lumMod val="60000"/>
                    <a:lumOff val="40000"/>
                  </a:schemeClr>
                </a:solidFill>
              </a:rPr>
              <a:t>Ruth Williams (DAMTP, Cambridge, UK)</a:t>
            </a:r>
            <a:endParaRPr lang="en-US" sz="2300" dirty="0">
              <a:solidFill>
                <a:schemeClr val="accent6">
                  <a:lumMod val="60000"/>
                  <a:lumOff val="40000"/>
                </a:schemeClr>
              </a:solidFill>
            </a:endParaRPr>
          </a:p>
        </p:txBody>
      </p:sp>
      <p:sp>
        <p:nvSpPr>
          <p:cNvPr id="4" name="Subtitle 2"/>
          <p:cNvSpPr txBox="1">
            <a:spLocks/>
          </p:cNvSpPr>
          <p:nvPr/>
        </p:nvSpPr>
        <p:spPr>
          <a:xfrm>
            <a:off x="1371600" y="5354105"/>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solidFill>
                  <a:srgbClr val="170951"/>
                </a:solidFill>
              </a:rPr>
              <a:t>Hot Topics in General Relativity and Gravitation</a:t>
            </a:r>
          </a:p>
          <a:p>
            <a:r>
              <a:rPr lang="en-US" sz="2000" dirty="0" smtClean="0">
                <a:solidFill>
                  <a:srgbClr val="170951"/>
                </a:solidFill>
              </a:rPr>
              <a:t>9 August – 15 August 2015 • </a:t>
            </a:r>
            <a:r>
              <a:rPr lang="en-US" sz="2000" dirty="0" err="1" smtClean="0">
                <a:solidFill>
                  <a:srgbClr val="170951"/>
                </a:solidFill>
              </a:rPr>
              <a:t>Quy</a:t>
            </a:r>
            <a:r>
              <a:rPr lang="en-US" sz="2000" dirty="0" smtClean="0">
                <a:solidFill>
                  <a:srgbClr val="170951"/>
                </a:solidFill>
              </a:rPr>
              <a:t> </a:t>
            </a:r>
            <a:r>
              <a:rPr lang="en-US" sz="2000" dirty="0" err="1" smtClean="0">
                <a:solidFill>
                  <a:srgbClr val="170951"/>
                </a:solidFill>
              </a:rPr>
              <a:t>Nhon</a:t>
            </a:r>
            <a:r>
              <a:rPr lang="en-US" sz="2000" dirty="0" smtClean="0">
                <a:solidFill>
                  <a:srgbClr val="170951"/>
                </a:solidFill>
              </a:rPr>
              <a:t>, Vietnam</a:t>
            </a:r>
          </a:p>
        </p:txBody>
      </p:sp>
    </p:spTree>
    <p:extLst>
      <p:ext uri="{BB962C8B-B14F-4D97-AF65-F5344CB8AC3E}">
        <p14:creationId xmlns:p14="http://schemas.microsoft.com/office/powerpoint/2010/main" val="4260162826"/>
      </p:ext>
    </p:extLst>
  </p:cSld>
  <p:clrMapOvr>
    <a:masterClrMapping/>
  </p:clrMapOvr>
  <mc:AlternateContent xmlns:mc="http://schemas.openxmlformats.org/markup-compatibility/2006" xmlns:p14="http://schemas.microsoft.com/office/powerpoint/2010/main">
    <mc:Choice Requires="p14">
      <p:transition spd="slow" p14:dur="2000" advTm="11843"/>
    </mc:Choice>
    <mc:Fallback xmlns="">
      <p:transition xmlns:p14="http://schemas.microsoft.com/office/powerpoint/2010/main" spd="slow" advTm="11843"/>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Collins–Williams formalism</a:t>
            </a:r>
          </a:p>
        </p:txBody>
      </p:sp>
      <p:sp>
        <p:nvSpPr>
          <p:cNvPr id="3" name="Content Placeholder 2"/>
          <p:cNvSpPr>
            <a:spLocks noGrp="1"/>
          </p:cNvSpPr>
          <p:nvPr>
            <p:ph idx="1"/>
          </p:nvPr>
        </p:nvSpPr>
        <p:spPr/>
        <p:txBody>
          <a:bodyPr>
            <a:normAutofit fontScale="92500"/>
          </a:bodyPr>
          <a:lstStyle/>
          <a:p>
            <a:r>
              <a:rPr lang="en-GB" sz="2900" dirty="0"/>
              <a:t>For closed universes, only </a:t>
            </a:r>
            <a:r>
              <a:rPr lang="en-GB" sz="2900" b="1" dirty="0"/>
              <a:t>three</a:t>
            </a:r>
            <a:r>
              <a:rPr lang="en-GB" sz="2900" dirty="0"/>
              <a:t> possible tessellations with identical, equilateral </a:t>
            </a:r>
            <a:r>
              <a:rPr lang="en-GB" sz="2900" dirty="0" err="1"/>
              <a:t>tetrahedra</a:t>
            </a:r>
            <a:endParaRPr lang="en-GB" sz="2900" dirty="0"/>
          </a:p>
          <a:p>
            <a:pPr lvl="1"/>
            <a:r>
              <a:rPr lang="en-GB" sz="2500" dirty="0"/>
              <a:t>5, 16, or 600 </a:t>
            </a:r>
            <a:r>
              <a:rPr lang="en-GB" sz="2500" dirty="0" err="1"/>
              <a:t>tetrahedra</a:t>
            </a:r>
            <a:r>
              <a:rPr lang="en-GB" sz="2500" dirty="0"/>
              <a:t> universes</a:t>
            </a:r>
          </a:p>
          <a:p>
            <a:endParaRPr lang="en-GB" dirty="0"/>
          </a:p>
          <a:p>
            <a:endParaRPr lang="en-GB" dirty="0"/>
          </a:p>
          <a:p>
            <a:endParaRPr lang="en-GB" dirty="0"/>
          </a:p>
          <a:p>
            <a:endParaRPr lang="en-GB" dirty="0"/>
          </a:p>
          <a:p>
            <a:r>
              <a:rPr lang="en-GB" sz="2900" dirty="0"/>
              <a:t>Can be generalised to other tessellations and other background curvatures</a:t>
            </a:r>
          </a:p>
        </p:txBody>
      </p:sp>
      <p:pic>
        <p:nvPicPr>
          <p:cNvPr id="4" name="Content Placeholder 3" descr="triang_sphere.gif"/>
          <p:cNvPicPr>
            <a:picLocks noChangeAspect="1"/>
          </p:cNvPicPr>
          <p:nvPr/>
        </p:nvPicPr>
        <p:blipFill>
          <a:blip r:embed="rId4">
            <a:extLst>
              <a:ext uri="{28A0092B-C50C-407E-A947-70E740481C1C}">
                <a14:useLocalDpi xmlns:a14="http://schemas.microsoft.com/office/drawing/2010/main" val="0"/>
              </a:ext>
            </a:extLst>
          </a:blip>
          <a:srcRect l="-40915" r="-40915"/>
          <a:stretch>
            <a:fillRect/>
          </a:stretch>
        </p:blipFill>
        <p:spPr>
          <a:xfrm>
            <a:off x="2688813" y="3017831"/>
            <a:ext cx="3735893" cy="2054598"/>
          </a:xfrm>
          <a:prstGeom prst="rect">
            <a:avLst/>
          </a:prstGeom>
        </p:spPr>
      </p:pic>
    </p:spTree>
    <p:custDataLst>
      <p:tags r:id="rId1"/>
    </p:custDataLst>
    <p:extLst>
      <p:ext uri="{BB962C8B-B14F-4D97-AF65-F5344CB8AC3E}">
        <p14:creationId xmlns:p14="http://schemas.microsoft.com/office/powerpoint/2010/main" val="369470050"/>
      </p:ext>
    </p:extLst>
  </p:cSld>
  <p:clrMapOvr>
    <a:masterClrMapping/>
  </p:clrMapOvr>
  <mc:AlternateContent xmlns:mc="http://schemas.openxmlformats.org/markup-compatibility/2006" xmlns:p14="http://schemas.microsoft.com/office/powerpoint/2010/main">
    <mc:Choice Requires="p14">
      <p:transition spd="slow" p14:dur="2000" advTm="32674"/>
    </mc:Choice>
    <mc:Fallback xmlns="">
      <p:transition xmlns:p14="http://schemas.microsoft.com/office/powerpoint/2010/main" spd="slow" advTm="3267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Collins–Williams formalism</a:t>
            </a:r>
          </a:p>
        </p:txBody>
      </p:sp>
      <p:sp>
        <p:nvSpPr>
          <p:cNvPr id="3" name="Content Placeholder 2"/>
          <p:cNvSpPr>
            <a:spLocks noGrp="1"/>
          </p:cNvSpPr>
          <p:nvPr>
            <p:ph idx="1"/>
          </p:nvPr>
        </p:nvSpPr>
        <p:spPr/>
        <p:txBody>
          <a:bodyPr>
            <a:normAutofit fontScale="85000" lnSpcReduction="20000"/>
          </a:bodyPr>
          <a:lstStyle/>
          <a:p>
            <a:r>
              <a:rPr lang="en-GB" sz="2600" dirty="0" smtClean="0"/>
              <a:t>All lengths in </a:t>
            </a:r>
            <a:r>
              <a:rPr lang="en-GB" sz="2600" dirty="0"/>
              <a:t>a </a:t>
            </a:r>
            <a:r>
              <a:rPr lang="en-GB" sz="2600" dirty="0" smtClean="0"/>
              <a:t>surface identical</a:t>
            </a:r>
          </a:p>
          <a:p>
            <a:r>
              <a:rPr lang="en-GB" sz="2600" dirty="0" smtClean="0"/>
              <a:t>All surfaces identical apart from overall scaling</a:t>
            </a:r>
          </a:p>
          <a:p>
            <a:endParaRPr lang="en-GB" sz="2800" dirty="0" smtClean="0"/>
          </a:p>
          <a:p>
            <a:r>
              <a:rPr lang="en-GB" sz="2600" dirty="0" smtClean="0"/>
              <a:t>Surfaces joined together by </a:t>
            </a:r>
            <a:r>
              <a:rPr lang="en-GB" sz="2600" i="1" dirty="0" smtClean="0"/>
              <a:t>struts</a:t>
            </a:r>
            <a:endParaRPr lang="en-GB" sz="2600" dirty="0" smtClean="0"/>
          </a:p>
          <a:p>
            <a:endParaRPr lang="en-GB" sz="17600" dirty="0" smtClean="0"/>
          </a:p>
          <a:p>
            <a:r>
              <a:rPr lang="en-GB" sz="2600" dirty="0" smtClean="0"/>
              <a:t>Surfaces </a:t>
            </a:r>
            <a:r>
              <a:rPr lang="en-GB" sz="2600" dirty="0" err="1" smtClean="0"/>
              <a:t>parametrised</a:t>
            </a:r>
            <a:r>
              <a:rPr lang="en-GB" sz="2600" dirty="0" smtClean="0"/>
              <a:t> by time </a:t>
            </a:r>
            <a:r>
              <a:rPr lang="en-GB" sz="2600" i="1" dirty="0" smtClean="0"/>
              <a:t>t</a:t>
            </a:r>
          </a:p>
          <a:p>
            <a:pPr lvl="1"/>
            <a:r>
              <a:rPr lang="en-GB" sz="1900" dirty="0" smtClean="0"/>
              <a:t>Shall take continuum time limit of </a:t>
            </a:r>
            <a:r>
              <a:rPr lang="en-GB" sz="1900" dirty="0" err="1" smtClean="0"/>
              <a:t>Regge</a:t>
            </a:r>
            <a:r>
              <a:rPr lang="en-GB" sz="1900" dirty="0" smtClean="0"/>
              <a:t> equations, </a:t>
            </a:r>
            <a:r>
              <a:rPr lang="en-GB" sz="1900" i="1" dirty="0" err="1" smtClean="0"/>
              <a:t>dt</a:t>
            </a:r>
            <a:r>
              <a:rPr lang="en-GB" sz="1900" dirty="0" smtClean="0"/>
              <a:t> ⟶ 0</a:t>
            </a:r>
          </a:p>
          <a:p>
            <a:pPr lvl="1"/>
            <a:r>
              <a:rPr lang="en-GB" sz="1900" dirty="0" smtClean="0"/>
              <a:t>Generates a differential equation for surface edge-lengths </a:t>
            </a:r>
            <a:r>
              <a:rPr lang="en-GB" sz="1900" i="1" dirty="0" smtClean="0"/>
              <a:t>l</a:t>
            </a:r>
            <a:r>
              <a:rPr lang="en-GB" sz="1900" dirty="0" smtClean="0"/>
              <a:t>(</a:t>
            </a:r>
            <a:r>
              <a:rPr lang="en-GB" sz="1900" i="1" dirty="0" smtClean="0"/>
              <a:t>t</a:t>
            </a:r>
            <a:r>
              <a:rPr lang="en-GB" sz="1900" dirty="0" smtClean="0"/>
              <a:t>)</a:t>
            </a:r>
            <a:endParaRPr lang="en-GB" sz="1900" dirty="0"/>
          </a:p>
        </p:txBody>
      </p:sp>
      <p:pic>
        <p:nvPicPr>
          <p:cNvPr id="5" name="Picture 4" descr="TP_tmp.pn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3252" y="2287494"/>
            <a:ext cx="1563136" cy="373794"/>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6" name="Picture 5" descr="4-bloc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685" y="3007044"/>
            <a:ext cx="2041727" cy="2232254"/>
          </a:xfrm>
          <a:prstGeom prst="rect">
            <a:avLst/>
          </a:prstGeom>
        </p:spPr>
      </p:pic>
    </p:spTree>
    <p:custDataLst>
      <p:tags r:id="rId1"/>
    </p:custDataLst>
    <p:extLst>
      <p:ext uri="{BB962C8B-B14F-4D97-AF65-F5344CB8AC3E}">
        <p14:creationId xmlns:p14="http://schemas.microsoft.com/office/powerpoint/2010/main" val="352081166"/>
      </p:ext>
    </p:extLst>
  </p:cSld>
  <p:clrMapOvr>
    <a:masterClrMapping/>
  </p:clrMapOvr>
  <mc:AlternateContent xmlns:mc="http://schemas.openxmlformats.org/markup-compatibility/2006" xmlns:p14="http://schemas.microsoft.com/office/powerpoint/2010/main">
    <mc:Choice Requires="p14">
      <p:transition spd="slow" p14:dur="2000" advTm="80693"/>
    </mc:Choice>
    <mc:Fallback xmlns="">
      <p:transition xmlns:p14="http://schemas.microsoft.com/office/powerpoint/2010/main" spd="slow" advTm="806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Embedding Cauchy surfaces into 3-spheres</a:t>
            </a:r>
            <a:endParaRPr lang="en-GB" sz="4000" dirty="0"/>
          </a:p>
        </p:txBody>
      </p:sp>
      <p:sp>
        <p:nvSpPr>
          <p:cNvPr id="3" name="Content Placeholder 2"/>
          <p:cNvSpPr>
            <a:spLocks noGrp="1"/>
          </p:cNvSpPr>
          <p:nvPr>
            <p:ph idx="1"/>
          </p:nvPr>
        </p:nvSpPr>
        <p:spPr/>
        <p:txBody>
          <a:bodyPr>
            <a:normAutofit/>
          </a:bodyPr>
          <a:lstStyle/>
          <a:p>
            <a:r>
              <a:rPr lang="en-GB" sz="2800" dirty="0" smtClean="0"/>
              <a:t>CW Cauchy surfaces triangulate 3-spheres</a:t>
            </a:r>
          </a:p>
          <a:p>
            <a:pPr lvl="1"/>
            <a:r>
              <a:rPr lang="en-GB" sz="2000" dirty="0"/>
              <a:t>h</a:t>
            </a:r>
            <a:r>
              <a:rPr lang="en-GB" sz="2000" dirty="0" smtClean="0"/>
              <a:t>ence, can embed CW Cauchy surfaces into 3-spheres in </a:t>
            </a:r>
            <a:r>
              <a:rPr lang="en-GB" sz="2000" b="1" dirty="0" smtClean="0"/>
              <a:t>E</a:t>
            </a:r>
            <a:r>
              <a:rPr lang="en-GB" sz="2000" b="1" baseline="30000" dirty="0" smtClean="0"/>
              <a:t>4</a:t>
            </a:r>
            <a:r>
              <a:rPr lang="en-GB" sz="2000" dirty="0" smtClean="0"/>
              <a:t> </a:t>
            </a:r>
          </a:p>
          <a:p>
            <a:pPr lvl="1"/>
            <a:r>
              <a:rPr lang="en-GB" sz="2000" dirty="0"/>
              <a:t>e</a:t>
            </a:r>
            <a:r>
              <a:rPr lang="en-GB" sz="2000" dirty="0" smtClean="0"/>
              <a:t>mbedding radius </a:t>
            </a:r>
            <a:r>
              <a:rPr lang="en-GB" sz="2000" i="1" dirty="0" smtClean="0"/>
              <a:t>R</a:t>
            </a:r>
            <a:r>
              <a:rPr lang="en-GB" sz="2000" dirty="0" smtClean="0"/>
              <a:t>(</a:t>
            </a:r>
            <a:r>
              <a:rPr lang="en-GB" sz="2000" i="1" dirty="0" smtClean="0"/>
              <a:t>t</a:t>
            </a:r>
            <a:r>
              <a:rPr lang="en-GB" sz="2000" dirty="0" smtClean="0"/>
              <a:t>) provides more natural analogue to scale FLRW scale factor </a:t>
            </a:r>
            <a:r>
              <a:rPr lang="en-GB" sz="2000" i="1" dirty="0" smtClean="0"/>
              <a:t>a</a:t>
            </a:r>
            <a:r>
              <a:rPr lang="en-GB" sz="2000" dirty="0" smtClean="0"/>
              <a:t>(</a:t>
            </a:r>
            <a:r>
              <a:rPr lang="en-GB" sz="2000" i="1" dirty="0" smtClean="0"/>
              <a:t>t</a:t>
            </a:r>
            <a:r>
              <a:rPr lang="en-GB" sz="2000" dirty="0" smtClean="0"/>
              <a:t>)</a:t>
            </a:r>
            <a:endParaRPr lang="en-GB" sz="2000" dirty="0"/>
          </a:p>
          <a:p>
            <a:r>
              <a:rPr lang="en-GB" sz="2400" dirty="0" smtClean="0"/>
              <a:t>Multiple ways to define radius</a:t>
            </a:r>
          </a:p>
          <a:p>
            <a:pPr lvl="1"/>
            <a:r>
              <a:rPr lang="en-GB" sz="2000" dirty="0"/>
              <a:t>e</a:t>
            </a:r>
            <a:r>
              <a:rPr lang="en-GB" sz="2000" dirty="0" smtClean="0"/>
              <a:t>.g. radius to vertices or to tetrahedral centres</a:t>
            </a:r>
          </a:p>
          <a:p>
            <a:pPr lvl="1"/>
            <a:r>
              <a:rPr lang="en-GB" sz="2000" dirty="0"/>
              <a:t>i</a:t>
            </a:r>
            <a:r>
              <a:rPr lang="en-GB" sz="2000" dirty="0" smtClean="0"/>
              <a:t>n all cases, related to tetrahedral edge-length </a:t>
            </a:r>
            <a:r>
              <a:rPr lang="en-GB" sz="2000" i="1" dirty="0" smtClean="0"/>
              <a:t>l</a:t>
            </a:r>
            <a:r>
              <a:rPr lang="en-GB" sz="2000" dirty="0" smtClean="0"/>
              <a:t>(</a:t>
            </a:r>
            <a:r>
              <a:rPr lang="en-GB" sz="2000" i="1" dirty="0" smtClean="0"/>
              <a:t>t</a:t>
            </a:r>
            <a:r>
              <a:rPr lang="en-GB" sz="2000" dirty="0" smtClean="0"/>
              <a:t>) by </a:t>
            </a:r>
            <a:r>
              <a:rPr lang="en-GB" sz="2000" dirty="0" err="1" smtClean="0"/>
              <a:t>const</a:t>
            </a:r>
            <a:r>
              <a:rPr lang="en-GB" sz="2000" dirty="0" smtClean="0"/>
              <a:t> scaling</a:t>
            </a:r>
            <a:endParaRPr lang="en-GB" sz="2200" dirty="0"/>
          </a:p>
          <a:p>
            <a:pPr lvl="1"/>
            <a:endParaRPr lang="en-GB" sz="2200" dirty="0" smtClean="0"/>
          </a:p>
        </p:txBody>
      </p:sp>
      <p:pic>
        <p:nvPicPr>
          <p:cNvPr id="5" name="Picture 4" descr="TP_tmp.png"/>
          <p:cNvPicPr>
            <a:picLocks noChangeAspect="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3734" y="4597774"/>
            <a:ext cx="1520265" cy="304053"/>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1288648258"/>
      </p:ext>
    </p:extLst>
  </p:cSld>
  <p:clrMapOvr>
    <a:masterClrMapping/>
  </p:clrMapOvr>
  <mc:AlternateContent xmlns:mc="http://schemas.openxmlformats.org/markup-compatibility/2006" xmlns:p14="http://schemas.microsoft.com/office/powerpoint/2010/main">
    <mc:Choice Requires="p14">
      <p:transition spd="slow" p14:dur="2000" advTm="38591"/>
    </mc:Choice>
    <mc:Fallback xmlns="">
      <p:transition xmlns:p14="http://schemas.microsoft.com/office/powerpoint/2010/main" spd="slow" advTm="38591"/>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Varying the CW </a:t>
            </a:r>
            <a:r>
              <a:rPr lang="en-GB" dirty="0" err="1" smtClean="0"/>
              <a:t>Regge</a:t>
            </a:r>
            <a:r>
              <a:rPr lang="en-GB" dirty="0" smtClean="0"/>
              <a:t> action</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Two ways to vary action:</a:t>
            </a:r>
          </a:p>
          <a:p>
            <a:pPr lvl="1"/>
            <a:r>
              <a:rPr lang="en-GB" dirty="0" smtClean="0"/>
              <a:t>impose constraints on edge-lengths first</a:t>
            </a:r>
          </a:p>
          <a:p>
            <a:pPr lvl="2"/>
            <a:r>
              <a:rPr lang="en-GB" dirty="0" smtClean="0"/>
              <a:t>all edges that are constrained to share identical lengths get varied at once</a:t>
            </a:r>
          </a:p>
          <a:p>
            <a:pPr lvl="2"/>
            <a:r>
              <a:rPr lang="en-GB" dirty="0"/>
              <a:t>t</a:t>
            </a:r>
            <a:r>
              <a:rPr lang="en-GB" dirty="0" smtClean="0"/>
              <a:t>his is called </a:t>
            </a:r>
            <a:r>
              <a:rPr lang="en-GB" b="1" dirty="0" smtClean="0"/>
              <a:t>global variation</a:t>
            </a:r>
            <a:endParaRPr lang="en-GB" dirty="0" smtClean="0"/>
          </a:p>
          <a:p>
            <a:pPr lvl="1"/>
            <a:r>
              <a:rPr lang="en-GB" dirty="0" smtClean="0"/>
              <a:t>impose constraints on edge-lengths after</a:t>
            </a:r>
          </a:p>
          <a:p>
            <a:pPr lvl="2"/>
            <a:r>
              <a:rPr lang="en-GB" dirty="0"/>
              <a:t>e</a:t>
            </a:r>
            <a:r>
              <a:rPr lang="en-GB" dirty="0" smtClean="0"/>
              <a:t>ach edge gets varied independently of all others</a:t>
            </a:r>
          </a:p>
          <a:p>
            <a:pPr lvl="2"/>
            <a:r>
              <a:rPr lang="en-GB" dirty="0"/>
              <a:t>r</a:t>
            </a:r>
            <a:r>
              <a:rPr lang="en-GB" dirty="0" smtClean="0"/>
              <a:t>equires fully triangulating skeleton to determine varied geometry</a:t>
            </a:r>
          </a:p>
          <a:p>
            <a:pPr lvl="3"/>
            <a:r>
              <a:rPr lang="en-GB" dirty="0" smtClean="0"/>
              <a:t>done by introducing additional </a:t>
            </a:r>
            <a:r>
              <a:rPr lang="en-GB" i="1" dirty="0" smtClean="0"/>
              <a:t>diagonal</a:t>
            </a:r>
            <a:r>
              <a:rPr lang="en-GB" dirty="0" smtClean="0"/>
              <a:t> edges between Cauchy surfaces</a:t>
            </a:r>
          </a:p>
          <a:p>
            <a:pPr lvl="2"/>
            <a:r>
              <a:rPr lang="en-GB" dirty="0" smtClean="0"/>
              <a:t>this is called </a:t>
            </a:r>
            <a:r>
              <a:rPr lang="en-GB" b="1" dirty="0" smtClean="0"/>
              <a:t>local variation</a:t>
            </a:r>
          </a:p>
          <a:p>
            <a:pPr lvl="2"/>
            <a:r>
              <a:rPr lang="en-GB" dirty="0"/>
              <a:t>m</a:t>
            </a:r>
            <a:r>
              <a:rPr lang="en-GB" dirty="0" smtClean="0"/>
              <a:t>ore analogous to standard general relativity</a:t>
            </a:r>
          </a:p>
          <a:p>
            <a:endParaRPr lang="en-GB" sz="2400" dirty="0" smtClean="0"/>
          </a:p>
          <a:p>
            <a:r>
              <a:rPr lang="en-GB" dirty="0" smtClean="0"/>
              <a:t>If global and local actions are equivalent, then global </a:t>
            </a:r>
            <a:r>
              <a:rPr lang="en-GB" dirty="0" err="1" smtClean="0"/>
              <a:t>Regge</a:t>
            </a:r>
            <a:r>
              <a:rPr lang="en-GB" dirty="0" smtClean="0"/>
              <a:t> equation can be related to local equation via a chain rule </a:t>
            </a:r>
            <a:r>
              <a:rPr lang="en-GB" sz="2900" dirty="0" smtClean="0"/>
              <a:t> </a:t>
            </a:r>
            <a:r>
              <a:rPr lang="en-GB" sz="2900" dirty="0"/>
              <a:t>(</a:t>
            </a:r>
            <a:r>
              <a:rPr lang="en-GB" sz="2900" dirty="0" err="1"/>
              <a:t>Brewin</a:t>
            </a:r>
            <a:r>
              <a:rPr lang="en-GB" sz="2900" dirty="0"/>
              <a:t>, </a:t>
            </a:r>
            <a:r>
              <a:rPr lang="en-GB" sz="2900" i="1" dirty="0"/>
              <a:t>Class Quant </a:t>
            </a:r>
            <a:r>
              <a:rPr lang="en-GB" sz="2900" i="1" dirty="0" err="1"/>
              <a:t>Grav</a:t>
            </a:r>
            <a:r>
              <a:rPr lang="en-GB" sz="2900" dirty="0"/>
              <a:t> </a:t>
            </a:r>
            <a:r>
              <a:rPr lang="en-GB" sz="2900" b="1" dirty="0"/>
              <a:t>4</a:t>
            </a:r>
            <a:r>
              <a:rPr lang="en-GB" sz="2900" dirty="0"/>
              <a:t>, 1987)</a:t>
            </a:r>
          </a:p>
          <a:p>
            <a:pPr lvl="1"/>
            <a:r>
              <a:rPr lang="en-GB" dirty="0" smtClean="0"/>
              <a:t>By chain rule, variation of action with respect to arbitrary edge </a:t>
            </a:r>
            <a:r>
              <a:rPr lang="en-GB" i="1" dirty="0" smtClean="0"/>
              <a:t>q</a:t>
            </a:r>
            <a:r>
              <a:rPr lang="en-GB" dirty="0" smtClean="0"/>
              <a:t> gives</a:t>
            </a:r>
          </a:p>
          <a:p>
            <a:pPr marL="457200" lvl="1" indent="0">
              <a:buNone/>
            </a:pPr>
            <a:endParaRPr lang="en-GB" sz="7200" dirty="0" smtClean="0"/>
          </a:p>
          <a:p>
            <a:pPr lvl="1"/>
            <a:r>
              <a:rPr lang="en-GB" dirty="0" smtClean="0"/>
              <a:t>Solution of local equations are also solutions of global equations but not vice versa</a:t>
            </a:r>
          </a:p>
          <a:p>
            <a:pPr lvl="1"/>
            <a:r>
              <a:rPr lang="en-GB" sz="2700" dirty="0" smtClean="0"/>
              <a:t>In all models we shall consider, global and local actions are equivalent</a:t>
            </a:r>
          </a:p>
        </p:txBody>
      </p:sp>
      <p:pic>
        <p:nvPicPr>
          <p:cNvPr id="10" name="Picture 9" descr="TP_tmp.png"/>
          <p:cNvPicPr>
            <a:picLocks noChangeAspect="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3329" y="4639234"/>
            <a:ext cx="3990789" cy="542437"/>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3739998269"/>
      </p:ext>
    </p:extLst>
  </p:cSld>
  <p:clrMapOvr>
    <a:masterClrMapping/>
  </p:clrMapOvr>
  <mc:AlternateContent xmlns:mc="http://schemas.openxmlformats.org/markup-compatibility/2006" xmlns:p14="http://schemas.microsoft.com/office/powerpoint/2010/main">
    <mc:Choice Requires="p14">
      <p:transition spd="slow" p14:dur="2000" advTm="159596"/>
    </mc:Choice>
    <mc:Fallback xmlns="">
      <p:transition xmlns:p14="http://schemas.microsoft.com/office/powerpoint/2010/main" spd="slow" advTm="1595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Analogies with ADM formalism</a:t>
            </a:r>
            <a:endParaRPr lang="en-GB" dirty="0"/>
          </a:p>
        </p:txBody>
      </p:sp>
      <p:sp>
        <p:nvSpPr>
          <p:cNvPr id="3" name="Content Placeholder 2"/>
          <p:cNvSpPr>
            <a:spLocks noGrp="1"/>
          </p:cNvSpPr>
          <p:nvPr>
            <p:ph idx="1"/>
          </p:nvPr>
        </p:nvSpPr>
        <p:spPr/>
        <p:txBody>
          <a:bodyPr>
            <a:normAutofit fontScale="62500" lnSpcReduction="20000"/>
          </a:bodyPr>
          <a:lstStyle/>
          <a:p>
            <a:r>
              <a:rPr lang="en-GB" sz="2900" dirty="0" smtClean="0"/>
              <a:t>Can draw certain analogies between the CW and the ADM formalisms</a:t>
            </a:r>
          </a:p>
          <a:p>
            <a:pPr marL="0" indent="0">
              <a:buNone/>
            </a:pPr>
            <a:r>
              <a:rPr lang="en-GB" sz="2200" dirty="0" smtClean="0"/>
              <a:t>	(</a:t>
            </a:r>
            <a:r>
              <a:rPr lang="en-GB" sz="2200" dirty="0" err="1" smtClean="0"/>
              <a:t>Brewin</a:t>
            </a:r>
            <a:r>
              <a:rPr lang="en-GB" sz="2200" dirty="0"/>
              <a:t>, </a:t>
            </a:r>
            <a:r>
              <a:rPr lang="en-GB" sz="2200" i="1" dirty="0"/>
              <a:t>Class Quant </a:t>
            </a:r>
            <a:r>
              <a:rPr lang="en-GB" sz="2200" i="1" dirty="0" err="1"/>
              <a:t>Grav</a:t>
            </a:r>
            <a:r>
              <a:rPr lang="en-GB" sz="2200" dirty="0"/>
              <a:t> </a:t>
            </a:r>
            <a:r>
              <a:rPr lang="en-GB" sz="2200" b="1" dirty="0"/>
              <a:t>4</a:t>
            </a:r>
            <a:r>
              <a:rPr lang="en-GB" sz="2200" dirty="0"/>
              <a:t>, 1987</a:t>
            </a:r>
            <a:r>
              <a:rPr lang="en-GB" sz="2200" dirty="0" smtClean="0"/>
              <a:t>)</a:t>
            </a:r>
          </a:p>
          <a:p>
            <a:pPr marL="0" indent="0">
              <a:buNone/>
            </a:pPr>
            <a:endParaRPr lang="en-GB" sz="2000" dirty="0" smtClean="0"/>
          </a:p>
          <a:p>
            <a:r>
              <a:rPr lang="en-GB" sz="2900" dirty="0" smtClean="0"/>
              <a:t>Tetrahedral edge-lengths analogous to Cauchy surface 3-metric</a:t>
            </a:r>
          </a:p>
          <a:p>
            <a:endParaRPr lang="en-GB" sz="2500" dirty="0" smtClean="0"/>
          </a:p>
          <a:p>
            <a:endParaRPr lang="en-GB" sz="2500" dirty="0"/>
          </a:p>
          <a:p>
            <a:r>
              <a:rPr lang="en-GB" sz="2900" dirty="0" smtClean="0"/>
              <a:t>Time-like struts analogous to ADM lapse functions</a:t>
            </a:r>
          </a:p>
          <a:p>
            <a:endParaRPr lang="en-GB" sz="2500" dirty="0" smtClean="0"/>
          </a:p>
          <a:p>
            <a:endParaRPr lang="en-GB" sz="2500" dirty="0"/>
          </a:p>
          <a:p>
            <a:r>
              <a:rPr lang="en-GB" sz="2900" dirty="0" smtClean="0"/>
              <a:t>Diagonal edges </a:t>
            </a:r>
            <a:r>
              <a:rPr lang="en-GB" sz="2900" dirty="0"/>
              <a:t>analogous to ADM </a:t>
            </a:r>
            <a:r>
              <a:rPr lang="en-GB" sz="2900" dirty="0" smtClean="0"/>
              <a:t>shift functions</a:t>
            </a:r>
          </a:p>
          <a:p>
            <a:endParaRPr lang="en-GB" sz="2500" dirty="0" smtClean="0"/>
          </a:p>
          <a:p>
            <a:endParaRPr lang="en-GB" sz="2500" dirty="0" smtClean="0"/>
          </a:p>
          <a:p>
            <a:r>
              <a:rPr lang="en-GB" sz="2900" dirty="0" smtClean="0"/>
              <a:t>Therefore, we shall call</a:t>
            </a:r>
          </a:p>
          <a:p>
            <a:pPr lvl="1"/>
            <a:r>
              <a:rPr lang="en-GB" sz="2200" dirty="0" err="1" smtClean="0"/>
              <a:t>Regge</a:t>
            </a:r>
            <a:r>
              <a:rPr lang="en-GB" sz="2200" dirty="0" smtClean="0"/>
              <a:t> equations obtained from varying struts the Hamiltonian constraints</a:t>
            </a:r>
          </a:p>
          <a:p>
            <a:pPr lvl="1"/>
            <a:r>
              <a:rPr lang="en-GB" sz="2200" dirty="0" err="1" smtClean="0"/>
              <a:t>Regge</a:t>
            </a:r>
            <a:r>
              <a:rPr lang="en-GB" sz="2200" dirty="0" smtClean="0"/>
              <a:t> equations obtained from diagonals the momentum constraints</a:t>
            </a:r>
          </a:p>
          <a:p>
            <a:pPr lvl="1"/>
            <a:r>
              <a:rPr lang="en-GB" sz="2200" dirty="0" err="1" smtClean="0"/>
              <a:t>Regge</a:t>
            </a:r>
            <a:r>
              <a:rPr lang="en-GB" sz="2200" dirty="0" smtClean="0"/>
              <a:t> </a:t>
            </a:r>
            <a:r>
              <a:rPr lang="en-GB" sz="2200" dirty="0"/>
              <a:t>equations obtained from </a:t>
            </a:r>
            <a:r>
              <a:rPr lang="en-GB" sz="2200" dirty="0" smtClean="0"/>
              <a:t>tetrahedral edges </a:t>
            </a:r>
            <a:r>
              <a:rPr lang="en-GB" sz="2200" dirty="0"/>
              <a:t>the </a:t>
            </a:r>
            <a:r>
              <a:rPr lang="en-GB" sz="2200" dirty="0" smtClean="0"/>
              <a:t>evolution equation</a:t>
            </a:r>
            <a:endParaRPr lang="en-GB" sz="2200" dirty="0"/>
          </a:p>
          <a:p>
            <a:pPr marL="0" indent="0">
              <a:buNone/>
            </a:pPr>
            <a:endParaRPr lang="en-GB" sz="2500" dirty="0"/>
          </a:p>
          <a:p>
            <a:r>
              <a:rPr lang="en-GB" sz="2900" b="1" dirty="0" smtClean="0">
                <a:solidFill>
                  <a:schemeClr val="accent2">
                    <a:lumMod val="60000"/>
                    <a:lumOff val="40000"/>
                  </a:schemeClr>
                </a:solidFill>
              </a:rPr>
              <a:t>But</a:t>
            </a:r>
            <a:r>
              <a:rPr lang="en-GB" sz="2900" dirty="0" smtClean="0">
                <a:solidFill>
                  <a:schemeClr val="accent2">
                    <a:lumMod val="60000"/>
                    <a:lumOff val="40000"/>
                  </a:schemeClr>
                </a:solidFill>
              </a:rPr>
              <a:t> certain limitations to this analogy (beyond scope of this talk)</a:t>
            </a:r>
          </a:p>
        </p:txBody>
      </p:sp>
      <p:pic>
        <p:nvPicPr>
          <p:cNvPr id="24" name="Picture 23" descr="TP_tmp.pn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37000" y="2631141"/>
            <a:ext cx="1270000" cy="4064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6" name="Picture 25" descr="TP_tmp.png"/>
          <p:cNvPicPr>
            <a:picLocks noChangeAspect="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84600" y="3376707"/>
            <a:ext cx="1295400" cy="2540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8" name="Picture 27" descr="TP_tmp.png"/>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0682" y="4116296"/>
            <a:ext cx="1219200" cy="254000"/>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3790830818"/>
      </p:ext>
    </p:extLst>
  </p:cSld>
  <p:clrMapOvr>
    <a:masterClrMapping/>
  </p:clrMapOvr>
  <mc:AlternateContent xmlns:mc="http://schemas.openxmlformats.org/markup-compatibility/2006" xmlns:p14="http://schemas.microsoft.com/office/powerpoint/2010/main">
    <mc:Choice Requires="p14">
      <p:transition spd="slow" p14:dur="2000" advTm="56599"/>
    </mc:Choice>
    <mc:Fallback xmlns="">
      <p:transition xmlns:p14="http://schemas.microsoft.com/office/powerpoint/2010/main" spd="slow" advTm="5659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Λ-FLRW </a:t>
            </a:r>
            <a:r>
              <a:rPr lang="en-GB" dirty="0" err="1" smtClean="0"/>
              <a:t>Regge</a:t>
            </a:r>
            <a:r>
              <a:rPr lang="en-GB" dirty="0" smtClean="0"/>
              <a:t> models</a:t>
            </a:r>
            <a:endParaRPr lang="en-GB" dirty="0"/>
          </a:p>
        </p:txBody>
      </p:sp>
      <p:sp>
        <p:nvSpPr>
          <p:cNvPr id="3" name="Content Placeholder 2"/>
          <p:cNvSpPr>
            <a:spLocks noGrp="1"/>
          </p:cNvSpPr>
          <p:nvPr>
            <p:ph idx="1"/>
          </p:nvPr>
        </p:nvSpPr>
        <p:spPr/>
        <p:txBody>
          <a:bodyPr>
            <a:normAutofit fontScale="77500" lnSpcReduction="20000"/>
          </a:bodyPr>
          <a:lstStyle/>
          <a:p>
            <a:r>
              <a:rPr lang="en-GB" sz="2800" dirty="0"/>
              <a:t>If </a:t>
            </a:r>
            <a:r>
              <a:rPr lang="en-GB" sz="2800" dirty="0" err="1" smtClean="0"/>
              <a:t>Λ</a:t>
            </a:r>
            <a:r>
              <a:rPr lang="en-GB" sz="2800" dirty="0" smtClean="0"/>
              <a:t> ≠ 0, actions acquire volume term</a:t>
            </a:r>
          </a:p>
          <a:p>
            <a:endParaRPr lang="en-GB" sz="7200" dirty="0"/>
          </a:p>
          <a:p>
            <a:r>
              <a:rPr lang="en-GB" sz="2800" dirty="0" smtClean="0"/>
              <a:t>Hamiltonian constraint:</a:t>
            </a:r>
          </a:p>
          <a:p>
            <a:pPr lvl="1"/>
            <a:r>
              <a:rPr lang="en-GB" sz="2200" dirty="0"/>
              <a:t>g</a:t>
            </a:r>
            <a:r>
              <a:rPr lang="en-GB" sz="2200" dirty="0" smtClean="0"/>
              <a:t>et same equation via local or global variation</a:t>
            </a:r>
            <a:endParaRPr lang="en-GB" sz="2200" dirty="0"/>
          </a:p>
          <a:p>
            <a:pPr lvl="2"/>
            <a:r>
              <a:rPr lang="en-GB" sz="1900" dirty="0"/>
              <a:t>In local variation, does not matter which strut is varied because all equivalent by </a:t>
            </a:r>
            <a:r>
              <a:rPr lang="en-GB" sz="1900" dirty="0" smtClean="0"/>
              <a:t>symmetry</a:t>
            </a:r>
          </a:p>
          <a:p>
            <a:pPr lvl="1"/>
            <a:r>
              <a:rPr lang="en-GB" sz="2200" dirty="0" smtClean="0"/>
              <a:t>satisfies the initial value equation at the moment of time symmetry (moment of minimum expansion)</a:t>
            </a:r>
          </a:p>
          <a:p>
            <a:pPr lvl="1"/>
            <a:r>
              <a:rPr lang="en-GB" sz="2200" dirty="0" smtClean="0"/>
              <a:t>first integral of “global” evolution equation</a:t>
            </a:r>
          </a:p>
          <a:p>
            <a:pPr lvl="2"/>
            <a:r>
              <a:rPr lang="en-GB" sz="1800" dirty="0"/>
              <a:t>c</a:t>
            </a:r>
            <a:r>
              <a:rPr lang="en-GB" sz="1800" dirty="0" smtClean="0"/>
              <a:t>an use Hamiltonian constraint </a:t>
            </a:r>
            <a:r>
              <a:rPr lang="en-GB" sz="1800" dirty="0"/>
              <a:t>to study evolution of </a:t>
            </a:r>
            <a:r>
              <a:rPr lang="en-GB" sz="1800" dirty="0" smtClean="0"/>
              <a:t>model</a:t>
            </a:r>
            <a:endParaRPr lang="en-GB" sz="1800" dirty="0"/>
          </a:p>
          <a:p>
            <a:pPr lvl="1"/>
            <a:r>
              <a:rPr lang="en-GB" sz="2000" dirty="0"/>
              <a:t>also first integral of “local” evolution equation </a:t>
            </a:r>
            <a:r>
              <a:rPr lang="en-GB" sz="2000" b="1" dirty="0"/>
              <a:t>provided momentum constraints also </a:t>
            </a:r>
            <a:r>
              <a:rPr lang="en-GB" sz="2000" b="1" dirty="0" smtClean="0"/>
              <a:t>satisfied</a:t>
            </a:r>
          </a:p>
          <a:p>
            <a:pPr lvl="1"/>
            <a:endParaRPr lang="en-GB" sz="2000" b="1" dirty="0"/>
          </a:p>
          <a:p>
            <a:pPr lvl="1"/>
            <a:r>
              <a:rPr lang="en-GB" sz="2000" b="1" dirty="0"/>
              <a:t>b</a:t>
            </a:r>
            <a:r>
              <a:rPr lang="en-GB" sz="2000" b="1" dirty="0" smtClean="0"/>
              <a:t>ut</a:t>
            </a:r>
            <a:r>
              <a:rPr lang="en-GB" sz="2000" dirty="0" smtClean="0"/>
              <a:t>, momentum constraints unphysical because diagonals actually break surface symmetries</a:t>
            </a:r>
            <a:endParaRPr lang="en-GB" sz="2000" b="1" dirty="0" smtClean="0"/>
          </a:p>
          <a:p>
            <a:pPr marL="0" indent="0">
              <a:buNone/>
            </a:pPr>
            <a:endParaRPr lang="en-GB" sz="2900" dirty="0" smtClean="0"/>
          </a:p>
        </p:txBody>
      </p:sp>
      <p:pic>
        <p:nvPicPr>
          <p:cNvPr id="11" name="Picture 10" descr="TP_tmp.pn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4706" y="1993152"/>
            <a:ext cx="5900271" cy="859488"/>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5" name="Picture 4" descr="TP_tmp.png"/>
          <p:cNvPicPr>
            <a:picLocks noChangeAspect="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8812" y="5169928"/>
            <a:ext cx="5846482" cy="237662"/>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3868239038"/>
      </p:ext>
    </p:extLst>
  </p:cSld>
  <p:clrMapOvr>
    <a:masterClrMapping/>
  </p:clrMapOvr>
  <mc:AlternateContent xmlns:mc="http://schemas.openxmlformats.org/markup-compatibility/2006" xmlns:p14="http://schemas.microsoft.com/office/powerpoint/2010/main">
    <mc:Choice Requires="p14">
      <p:transition spd="slow" p14:dur="2000" advTm="90257"/>
    </mc:Choice>
    <mc:Fallback xmlns="">
      <p:transition xmlns:p14="http://schemas.microsoft.com/office/powerpoint/2010/main" spd="slow" advTm="902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Λ-FLRW </a:t>
            </a:r>
            <a:r>
              <a:rPr lang="en-GB" dirty="0" err="1"/>
              <a:t>Regge</a:t>
            </a:r>
            <a:r>
              <a:rPr lang="en-GB" dirty="0"/>
              <a:t> models</a:t>
            </a:r>
          </a:p>
        </p:txBody>
      </p:sp>
      <p:pic>
        <p:nvPicPr>
          <p:cNvPr id="7" name="Content Placeholder 6" descr="ReggeParentMatchedVols.jpg"/>
          <p:cNvPicPr>
            <a:picLocks noGrp="1" noChangeAspect="1"/>
          </p:cNvPicPr>
          <p:nvPr>
            <p:ph idx="1"/>
          </p:nvPr>
        </p:nvPicPr>
        <p:blipFill>
          <a:blip r:embed="rId3">
            <a:extLst>
              <a:ext uri="{28A0092B-C50C-407E-A947-70E740481C1C}">
                <a14:useLocalDpi xmlns:a14="http://schemas.microsoft.com/office/drawing/2010/main" val="0"/>
              </a:ext>
            </a:extLst>
          </a:blip>
          <a:srcRect l="-22906" r="-22906"/>
          <a:stretch>
            <a:fillRect/>
          </a:stretch>
        </p:blipFill>
        <p:spPr/>
      </p:pic>
    </p:spTree>
    <p:extLst>
      <p:ext uri="{BB962C8B-B14F-4D97-AF65-F5344CB8AC3E}">
        <p14:creationId xmlns:p14="http://schemas.microsoft.com/office/powerpoint/2010/main" val="3239483086"/>
      </p:ext>
    </p:extLst>
  </p:cSld>
  <p:clrMapOvr>
    <a:masterClrMapping/>
  </p:clrMapOvr>
  <mc:AlternateContent xmlns:mc="http://schemas.openxmlformats.org/markup-compatibility/2006" xmlns:p14="http://schemas.microsoft.com/office/powerpoint/2010/main">
    <mc:Choice Requires="p14">
      <p:transition spd="slow" p14:dur="2000" advTm="100345"/>
    </mc:Choice>
    <mc:Fallback xmlns="">
      <p:transition xmlns:p14="http://schemas.microsoft.com/office/powerpoint/2010/main" spd="slow" advTm="100345"/>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Subdivided </a:t>
            </a:r>
            <a:r>
              <a:rPr lang="en-GB" dirty="0"/>
              <a:t>Λ-FLRW </a:t>
            </a:r>
            <a:r>
              <a:rPr lang="en-GB" dirty="0" smtClean="0"/>
              <a:t>models</a:t>
            </a:r>
            <a:endParaRPr lang="en-GB" dirty="0"/>
          </a:p>
        </p:txBody>
      </p:sp>
      <p:sp>
        <p:nvSpPr>
          <p:cNvPr id="3" name="Content Placeholder 2"/>
          <p:cNvSpPr>
            <a:spLocks noGrp="1"/>
          </p:cNvSpPr>
          <p:nvPr>
            <p:ph idx="1"/>
          </p:nvPr>
        </p:nvSpPr>
        <p:spPr/>
        <p:txBody>
          <a:bodyPr>
            <a:normAutofit lnSpcReduction="10000"/>
          </a:bodyPr>
          <a:lstStyle/>
          <a:p>
            <a:r>
              <a:rPr lang="en-GB" sz="2700" dirty="0" err="1" smtClean="0"/>
              <a:t>Brewin’s</a:t>
            </a:r>
            <a:r>
              <a:rPr lang="en-GB" sz="2700" dirty="0" smtClean="0"/>
              <a:t> algorithm subdivides each parent tetrahedron into a set of smaller </a:t>
            </a:r>
            <a:r>
              <a:rPr lang="en-GB" sz="2700" dirty="0" err="1" smtClean="0"/>
              <a:t>tetrahedra</a:t>
            </a:r>
            <a:endParaRPr lang="en-GB" sz="2700" dirty="0" smtClean="0"/>
          </a:p>
          <a:p>
            <a:pPr marL="0" indent="0">
              <a:buNone/>
            </a:pPr>
            <a:r>
              <a:rPr lang="en-GB" sz="2000" dirty="0"/>
              <a:t>	</a:t>
            </a:r>
            <a:r>
              <a:rPr lang="en-GB" sz="2000" dirty="0" smtClean="0"/>
              <a:t>(</a:t>
            </a:r>
            <a:r>
              <a:rPr lang="en-GB" sz="2000" dirty="0" err="1"/>
              <a:t>Brewin</a:t>
            </a:r>
            <a:r>
              <a:rPr lang="en-GB" sz="2000" dirty="0"/>
              <a:t>, </a:t>
            </a:r>
            <a:r>
              <a:rPr lang="en-GB" sz="2000" i="1" dirty="0"/>
              <a:t>Class Quant </a:t>
            </a:r>
            <a:r>
              <a:rPr lang="en-GB" sz="2000" i="1" dirty="0" err="1"/>
              <a:t>Grav</a:t>
            </a:r>
            <a:r>
              <a:rPr lang="en-GB" sz="2000" dirty="0"/>
              <a:t> </a:t>
            </a:r>
            <a:r>
              <a:rPr lang="en-GB" sz="2000" b="1" dirty="0"/>
              <a:t>4</a:t>
            </a:r>
            <a:r>
              <a:rPr lang="en-GB" sz="2000" dirty="0"/>
              <a:t>, 1987)</a:t>
            </a:r>
          </a:p>
          <a:p>
            <a:pPr lvl="1"/>
            <a:r>
              <a:rPr lang="en-GB" sz="2000" dirty="0" err="1"/>
              <a:t>t</a:t>
            </a:r>
            <a:r>
              <a:rPr lang="en-GB" sz="2000" dirty="0" err="1" smtClean="0"/>
              <a:t>etrahedra</a:t>
            </a:r>
            <a:r>
              <a:rPr lang="en-GB" sz="2000" dirty="0" smtClean="0"/>
              <a:t> no longer identical nor equilateral</a:t>
            </a:r>
          </a:p>
          <a:p>
            <a:pPr lvl="1"/>
            <a:r>
              <a:rPr lang="en-GB" sz="2000" dirty="0"/>
              <a:t>a</a:t>
            </a:r>
            <a:r>
              <a:rPr lang="en-GB" sz="2000" dirty="0" smtClean="0"/>
              <a:t>lgorithm can be repeated indefinitely to get even finer-grained models</a:t>
            </a:r>
          </a:p>
          <a:p>
            <a:pPr marL="342900" lvl="1" indent="-342900">
              <a:buFont typeface="Arial"/>
              <a:buChar char="•"/>
            </a:pPr>
            <a:endParaRPr lang="en-GB" sz="2000" dirty="0" smtClean="0"/>
          </a:p>
          <a:p>
            <a:pPr marL="342900" lvl="1" indent="-342900">
              <a:buFont typeface="Arial"/>
              <a:buChar char="•"/>
            </a:pPr>
            <a:r>
              <a:rPr lang="en-GB" sz="2700" dirty="0" smtClean="0"/>
              <a:t>Consider </a:t>
            </a:r>
            <a:r>
              <a:rPr lang="en-GB" sz="2700" dirty="0"/>
              <a:t>only first generation </a:t>
            </a:r>
            <a:r>
              <a:rPr lang="en-GB" sz="2700" dirty="0" smtClean="0"/>
              <a:t>here</a:t>
            </a:r>
          </a:p>
          <a:p>
            <a:pPr lvl="1"/>
            <a:r>
              <a:rPr lang="en-GB" sz="2000" dirty="0"/>
              <a:t>3 different types of </a:t>
            </a:r>
            <a:r>
              <a:rPr lang="en-GB" sz="2000" dirty="0" smtClean="0"/>
              <a:t>vertices</a:t>
            </a:r>
          </a:p>
          <a:p>
            <a:pPr lvl="1"/>
            <a:r>
              <a:rPr lang="en-GB" sz="2000" dirty="0" smtClean="0"/>
              <a:t>3 </a:t>
            </a:r>
            <a:r>
              <a:rPr lang="en-GB" sz="2000" dirty="0"/>
              <a:t>different </a:t>
            </a:r>
            <a:r>
              <a:rPr lang="en-GB" sz="2000" dirty="0" smtClean="0"/>
              <a:t>types </a:t>
            </a:r>
            <a:r>
              <a:rPr lang="en-GB" sz="2000" dirty="0"/>
              <a:t>of </a:t>
            </a:r>
            <a:r>
              <a:rPr lang="en-GB" sz="2000" dirty="0" smtClean="0"/>
              <a:t>tetrahedral edges</a:t>
            </a:r>
          </a:p>
          <a:p>
            <a:pPr lvl="1"/>
            <a:r>
              <a:rPr lang="en-GB" sz="2000" dirty="0"/>
              <a:t>3 different </a:t>
            </a:r>
            <a:r>
              <a:rPr lang="en-GB" sz="2000" dirty="0" smtClean="0"/>
              <a:t>types of </a:t>
            </a:r>
            <a:r>
              <a:rPr lang="en-GB" sz="2000" dirty="0" err="1" smtClean="0"/>
              <a:t>tetrahedra</a:t>
            </a:r>
            <a:endParaRPr lang="en-GB" sz="2000" dirty="0" smtClean="0"/>
          </a:p>
          <a:p>
            <a:pPr lvl="1"/>
            <a:r>
              <a:rPr lang="en-GB" sz="2000" dirty="0"/>
              <a:t>3 different types of </a:t>
            </a:r>
            <a:r>
              <a:rPr lang="en-GB" sz="2000" dirty="0" smtClean="0"/>
              <a:t>struts</a:t>
            </a:r>
            <a:endParaRPr lang="en-GB" sz="2000" dirty="0"/>
          </a:p>
        </p:txBody>
      </p:sp>
      <p:pic>
        <p:nvPicPr>
          <p:cNvPr id="4" name="Picture 3" descr="subdiv-t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646" y="4498258"/>
            <a:ext cx="2659529" cy="1627905"/>
          </a:xfrm>
          <a:prstGeom prst="rect">
            <a:avLst/>
          </a:prstGeom>
        </p:spPr>
      </p:pic>
    </p:spTree>
    <p:custDataLst>
      <p:tags r:id="rId1"/>
    </p:custDataLst>
    <p:extLst>
      <p:ext uri="{BB962C8B-B14F-4D97-AF65-F5344CB8AC3E}">
        <p14:creationId xmlns:p14="http://schemas.microsoft.com/office/powerpoint/2010/main" val="1387782468"/>
      </p:ext>
    </p:extLst>
  </p:cSld>
  <p:clrMapOvr>
    <a:masterClrMapping/>
  </p:clrMapOvr>
  <mc:AlternateContent xmlns:mc="http://schemas.openxmlformats.org/markup-compatibility/2006" xmlns:p14="http://schemas.microsoft.com/office/powerpoint/2010/main">
    <mc:Choice Requires="p14">
      <p:transition spd="slow" p14:dur="2000" advTm="60590"/>
    </mc:Choice>
    <mc:Fallback xmlns="">
      <p:transition xmlns:p14="http://schemas.microsoft.com/office/powerpoint/2010/main" spd="slow" advTm="6059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Subdivided Λ-FLRW models</a:t>
            </a:r>
          </a:p>
        </p:txBody>
      </p:sp>
      <p:sp>
        <p:nvSpPr>
          <p:cNvPr id="3" name="Content Placeholder 2"/>
          <p:cNvSpPr>
            <a:spLocks noGrp="1"/>
          </p:cNvSpPr>
          <p:nvPr>
            <p:ph idx="1"/>
          </p:nvPr>
        </p:nvSpPr>
        <p:spPr/>
        <p:txBody>
          <a:bodyPr>
            <a:normAutofit/>
          </a:bodyPr>
          <a:lstStyle/>
          <a:p>
            <a:r>
              <a:rPr lang="en-GB" sz="2800" dirty="0" smtClean="0"/>
              <a:t>Consider globally varied models only</a:t>
            </a:r>
          </a:p>
          <a:p>
            <a:r>
              <a:rPr lang="en-GB" sz="2800" dirty="0"/>
              <a:t>A</a:t>
            </a:r>
            <a:r>
              <a:rPr lang="en-GB" sz="2800" dirty="0" smtClean="0"/>
              <a:t>ll three sets of strut-lengths constrained to be same</a:t>
            </a:r>
          </a:p>
          <a:p>
            <a:r>
              <a:rPr lang="en-GB" sz="2800" dirty="0" smtClean="0"/>
              <a:t>Hamiltonian constraint:</a:t>
            </a:r>
          </a:p>
          <a:p>
            <a:pPr lvl="1"/>
            <a:r>
              <a:rPr lang="en-GB" sz="2400" dirty="0" smtClean="0"/>
              <a:t>satisfies initial value equation at time symmetry</a:t>
            </a:r>
          </a:p>
          <a:p>
            <a:pPr lvl="1"/>
            <a:r>
              <a:rPr lang="en-GB" sz="2400" dirty="0"/>
              <a:t>f</a:t>
            </a:r>
            <a:r>
              <a:rPr lang="en-GB" sz="2400" dirty="0" smtClean="0"/>
              <a:t>irst integral of evolution equation if </a:t>
            </a:r>
            <a:r>
              <a:rPr lang="en-GB" sz="2400" dirty="0" err="1" smtClean="0"/>
              <a:t>tetrahedra</a:t>
            </a:r>
            <a:r>
              <a:rPr lang="en-GB" sz="2400" dirty="0" smtClean="0"/>
              <a:t> all equilateral</a:t>
            </a:r>
          </a:p>
          <a:p>
            <a:pPr lvl="2"/>
            <a:r>
              <a:rPr lang="en-GB" sz="2000" dirty="0" smtClean="0"/>
              <a:t>otherwise, not a first integral in general</a:t>
            </a:r>
          </a:p>
          <a:p>
            <a:pPr lvl="2"/>
            <a:r>
              <a:rPr lang="en-GB" sz="2000" dirty="0" smtClean="0"/>
              <a:t>might be a consequence of fixing the strut-lengths to be equal</a:t>
            </a:r>
          </a:p>
          <a:p>
            <a:endParaRPr lang="en-GB" dirty="0" smtClean="0"/>
          </a:p>
        </p:txBody>
      </p:sp>
    </p:spTree>
    <p:custDataLst>
      <p:tags r:id="rId1"/>
    </p:custDataLst>
    <p:extLst>
      <p:ext uri="{BB962C8B-B14F-4D97-AF65-F5344CB8AC3E}">
        <p14:creationId xmlns:p14="http://schemas.microsoft.com/office/powerpoint/2010/main" val="2199857201"/>
      </p:ext>
    </p:extLst>
  </p:cSld>
  <p:clrMapOvr>
    <a:masterClrMapping/>
  </p:clrMapOvr>
  <mc:AlternateContent xmlns:mc="http://schemas.openxmlformats.org/markup-compatibility/2006" xmlns:p14="http://schemas.microsoft.com/office/powerpoint/2010/main">
    <mc:Choice Requires="p14">
      <p:transition spd="slow" p14:dur="2000" advTm="56793"/>
    </mc:Choice>
    <mc:Fallback xmlns="">
      <p:transition xmlns:p14="http://schemas.microsoft.com/office/powerpoint/2010/main" spd="slow" advTm="567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Subdivided Λ-FLRW models</a:t>
            </a:r>
          </a:p>
        </p:txBody>
      </p:sp>
      <p:pic>
        <p:nvPicPr>
          <p:cNvPr id="4" name="Content Placeholder 3" descr="SubdivRhatVol-CombinedGraphs2.jpg"/>
          <p:cNvPicPr>
            <a:picLocks noGrp="1" noChangeAspect="1"/>
          </p:cNvPicPr>
          <p:nvPr>
            <p:ph idx="1"/>
          </p:nvPr>
        </p:nvPicPr>
        <p:blipFill>
          <a:blip r:embed="rId3">
            <a:extLst>
              <a:ext uri="{28A0092B-C50C-407E-A947-70E740481C1C}">
                <a14:useLocalDpi xmlns:a14="http://schemas.microsoft.com/office/drawing/2010/main" val="0"/>
              </a:ext>
            </a:extLst>
          </a:blip>
          <a:srcRect l="-22663" r="-22663"/>
          <a:stretch>
            <a:fillRect/>
          </a:stretch>
        </p:blipFill>
        <p:spPr/>
      </p:pic>
    </p:spTree>
    <p:extLst>
      <p:ext uri="{BB962C8B-B14F-4D97-AF65-F5344CB8AC3E}">
        <p14:creationId xmlns:p14="http://schemas.microsoft.com/office/powerpoint/2010/main" val="3688585425"/>
      </p:ext>
    </p:extLst>
  </p:cSld>
  <p:clrMapOvr>
    <a:masterClrMapping/>
  </p:clrMapOvr>
  <mc:AlternateContent xmlns:mc="http://schemas.openxmlformats.org/markup-compatibility/2006" xmlns:p14="http://schemas.microsoft.com/office/powerpoint/2010/main">
    <mc:Choice Requires="p14">
      <p:transition spd="slow" p14:dur="2000" advTm="30976"/>
    </mc:Choice>
    <mc:Fallback xmlns="">
      <p:transition xmlns:p14="http://schemas.microsoft.com/office/powerpoint/2010/main" spd="slow" advTm="30976"/>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E0F7EF"/>
                </a:solidFill>
                <a:latin typeface="Helvetica"/>
              </a:rPr>
              <a:t>Cosmological context – FLRW models</a:t>
            </a:r>
            <a:endParaRPr lang="en-US" b="1" dirty="0">
              <a:solidFill>
                <a:srgbClr val="E0F7EF"/>
              </a:solidFill>
              <a:latin typeface="Helvetica"/>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solidFill>
                  <a:srgbClr val="E0F7EF"/>
                </a:solidFill>
                <a:latin typeface="Helvetica"/>
              </a:rPr>
              <a:t>Tremendously successful </a:t>
            </a:r>
            <a:r>
              <a:rPr lang="en-US" b="1" dirty="0" smtClean="0">
                <a:solidFill>
                  <a:srgbClr val="E0F7EF"/>
                </a:solidFill>
                <a:latin typeface="Helvetica"/>
              </a:rPr>
              <a:t>in accounting </a:t>
            </a:r>
            <a:r>
              <a:rPr lang="en-US" b="1" dirty="0" smtClean="0"/>
              <a:t>for</a:t>
            </a:r>
            <a:r>
              <a:rPr lang="en-US" b="1" dirty="0" smtClean="0">
                <a:solidFill>
                  <a:srgbClr val="E0F7EF"/>
                </a:solidFill>
                <a:latin typeface="Helvetica"/>
              </a:rPr>
              <a:t> </a:t>
            </a:r>
            <a:r>
              <a:rPr lang="en-US" b="1" dirty="0" smtClean="0">
                <a:solidFill>
                  <a:srgbClr val="E0F7EF"/>
                </a:solidFill>
                <a:latin typeface="Helvetica"/>
              </a:rPr>
              <a:t>observations:</a:t>
            </a:r>
          </a:p>
          <a:p>
            <a:r>
              <a:rPr lang="en-US" dirty="0" smtClean="0">
                <a:solidFill>
                  <a:srgbClr val="E0F7EF"/>
                </a:solidFill>
                <a:latin typeface="Helvetica"/>
              </a:rPr>
              <a:t>Hubble expansion</a:t>
            </a:r>
          </a:p>
          <a:p>
            <a:r>
              <a:rPr lang="en-US" dirty="0">
                <a:solidFill>
                  <a:srgbClr val="E0F7EF"/>
                </a:solidFill>
                <a:latin typeface="Helvetica"/>
              </a:rPr>
              <a:t>t</a:t>
            </a:r>
            <a:r>
              <a:rPr lang="en-US" dirty="0" smtClean="0">
                <a:solidFill>
                  <a:srgbClr val="E0F7EF"/>
                </a:solidFill>
                <a:latin typeface="Helvetica"/>
              </a:rPr>
              <a:t>he cosmic microwave background (CMB)</a:t>
            </a:r>
          </a:p>
          <a:p>
            <a:r>
              <a:rPr lang="en-US" dirty="0">
                <a:solidFill>
                  <a:srgbClr val="E0F7EF"/>
                </a:solidFill>
                <a:latin typeface="Helvetica"/>
              </a:rPr>
              <a:t>b</a:t>
            </a:r>
            <a:r>
              <a:rPr lang="en-US" dirty="0" smtClean="0">
                <a:solidFill>
                  <a:srgbClr val="E0F7EF"/>
                </a:solidFill>
                <a:latin typeface="Helvetica"/>
              </a:rPr>
              <a:t>aryon acoustic oscillations</a:t>
            </a:r>
          </a:p>
          <a:p>
            <a:endParaRPr lang="en-US" dirty="0">
              <a:solidFill>
                <a:srgbClr val="E0F7EF"/>
              </a:solidFill>
              <a:latin typeface="Helvetica"/>
            </a:endParaRPr>
          </a:p>
          <a:p>
            <a:r>
              <a:rPr lang="en-US" dirty="0" smtClean="0">
                <a:solidFill>
                  <a:srgbClr val="E0F7EF"/>
                </a:solidFill>
                <a:latin typeface="Helvetica"/>
              </a:rPr>
              <a:t>CMB isotropic to one part in 100,000</a:t>
            </a:r>
          </a:p>
          <a:p>
            <a:pPr marL="0" indent="0">
              <a:buNone/>
            </a:pPr>
            <a:endParaRPr lang="en-US" dirty="0" smtClean="0">
              <a:solidFill>
                <a:srgbClr val="FAF9F0"/>
              </a:solidFill>
              <a:latin typeface="Helvetica"/>
            </a:endParaRPr>
          </a:p>
          <a:p>
            <a:pPr marL="0" indent="0">
              <a:buNone/>
            </a:pPr>
            <a:r>
              <a:rPr lang="en-US" b="1" dirty="0" smtClean="0">
                <a:solidFill>
                  <a:schemeClr val="accent2">
                    <a:lumMod val="60000"/>
                    <a:lumOff val="40000"/>
                  </a:schemeClr>
                </a:solidFill>
                <a:latin typeface="Helvetica"/>
              </a:rPr>
              <a:t>In spite of success:</a:t>
            </a:r>
          </a:p>
          <a:p>
            <a:r>
              <a:rPr lang="en-US" dirty="0" smtClean="0">
                <a:solidFill>
                  <a:schemeClr val="accent2">
                    <a:lumMod val="60000"/>
                    <a:lumOff val="40000"/>
                  </a:schemeClr>
                </a:solidFill>
                <a:latin typeface="Helvetica"/>
              </a:rPr>
              <a:t>matter in late-universe highly inhomogeneous</a:t>
            </a:r>
          </a:p>
          <a:p>
            <a:r>
              <a:rPr lang="en-US" dirty="0" smtClean="0">
                <a:solidFill>
                  <a:schemeClr val="accent2">
                    <a:lumMod val="60000"/>
                    <a:lumOff val="40000"/>
                  </a:schemeClr>
                </a:solidFill>
                <a:latin typeface="Helvetica"/>
              </a:rPr>
              <a:t>mostly in clusters and </a:t>
            </a:r>
            <a:r>
              <a:rPr lang="en-US" dirty="0" err="1" smtClean="0">
                <a:solidFill>
                  <a:schemeClr val="accent2">
                    <a:lumMod val="60000"/>
                    <a:lumOff val="40000"/>
                  </a:schemeClr>
                </a:solidFill>
                <a:latin typeface="Helvetica"/>
              </a:rPr>
              <a:t>superclusters</a:t>
            </a:r>
            <a:r>
              <a:rPr lang="en-US" dirty="0" smtClean="0">
                <a:solidFill>
                  <a:schemeClr val="accent2">
                    <a:lumMod val="60000"/>
                    <a:lumOff val="40000"/>
                  </a:schemeClr>
                </a:solidFill>
                <a:latin typeface="Helvetica"/>
              </a:rPr>
              <a:t> of galaxies with large voids in between</a:t>
            </a:r>
          </a:p>
          <a:p>
            <a:r>
              <a:rPr lang="en-US" dirty="0" smtClean="0">
                <a:solidFill>
                  <a:schemeClr val="accent2">
                    <a:lumMod val="60000"/>
                    <a:lumOff val="40000"/>
                  </a:schemeClr>
                </a:solidFill>
                <a:latin typeface="Helvetica"/>
              </a:rPr>
              <a:t>explain universe’s acceleration without needing dark energy? </a:t>
            </a:r>
            <a:r>
              <a:rPr lang="en-US" sz="2600" dirty="0" smtClean="0">
                <a:solidFill>
                  <a:schemeClr val="accent2">
                    <a:lumMod val="60000"/>
                    <a:lumOff val="40000"/>
                  </a:schemeClr>
                </a:solidFill>
                <a:latin typeface="Helvetica"/>
              </a:rPr>
              <a:t>(Ellis, arXiv:1103.2335)</a:t>
            </a:r>
          </a:p>
        </p:txBody>
      </p:sp>
    </p:spTree>
    <p:custDataLst>
      <p:tags r:id="rId1"/>
    </p:custDataLst>
    <p:extLst>
      <p:ext uri="{BB962C8B-B14F-4D97-AF65-F5344CB8AC3E}">
        <p14:creationId xmlns:p14="http://schemas.microsoft.com/office/powerpoint/2010/main" val="1508548226"/>
      </p:ext>
    </p:extLst>
  </p:cSld>
  <p:clrMapOvr>
    <a:masterClrMapping/>
  </p:clrMapOvr>
  <mc:AlternateContent xmlns:mc="http://schemas.openxmlformats.org/markup-compatibility/2006" xmlns:p14="http://schemas.microsoft.com/office/powerpoint/2010/main">
    <mc:Choice Requires="p14">
      <p:transition spd="slow" p14:dur="2000" advTm="82122"/>
    </mc:Choice>
    <mc:Fallback xmlns="">
      <p:transition xmlns:p14="http://schemas.microsoft.com/office/powerpoint/2010/main" spd="slow" advTm="8212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dissolve">
                                      <p:cBhvr>
                                        <p:cTn id="11" dur="500"/>
                                        <p:tgtEl>
                                          <p:spTgt spid="3">
                                            <p:txEl>
                                              <p:pRg st="7" end="7"/>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dissolve">
                                      <p:cBhvr>
                                        <p:cTn id="14" dur="500"/>
                                        <p:tgtEl>
                                          <p:spTgt spid="3">
                                            <p:txEl>
                                              <p:pRg st="8" end="8"/>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dissolve">
                                      <p:cBhvr>
                                        <p:cTn id="17" dur="500"/>
                                        <p:tgtEl>
                                          <p:spTgt spid="3">
                                            <p:txEl>
                                              <p:pRg st="9" end="9"/>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dissolve">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Lattice universes</a:t>
            </a:r>
            <a:endParaRPr lang="en-GB" dirty="0"/>
          </a:p>
        </p:txBody>
      </p:sp>
      <p:sp>
        <p:nvSpPr>
          <p:cNvPr id="3" name="Content Placeholder 2"/>
          <p:cNvSpPr>
            <a:spLocks noGrp="1"/>
          </p:cNvSpPr>
          <p:nvPr>
            <p:ph idx="1"/>
          </p:nvPr>
        </p:nvSpPr>
        <p:spPr/>
        <p:txBody>
          <a:bodyPr>
            <a:normAutofit lnSpcReduction="10000"/>
          </a:bodyPr>
          <a:lstStyle/>
          <a:p>
            <a:r>
              <a:rPr lang="en-GB" dirty="0" smtClean="0"/>
              <a:t>Matter consists of point masses distributed into regular lattice</a:t>
            </a:r>
          </a:p>
          <a:p>
            <a:pPr lvl="1"/>
            <a:r>
              <a:rPr lang="en-GB" dirty="0"/>
              <a:t>o</a:t>
            </a:r>
            <a:r>
              <a:rPr lang="en-GB" dirty="0" smtClean="0"/>
              <a:t>therwise vacuum throughout</a:t>
            </a:r>
          </a:p>
          <a:p>
            <a:pPr lvl="1"/>
            <a:r>
              <a:rPr lang="en-GB" dirty="0" smtClean="0"/>
              <a:t>should be more representative of late universe’s matter distribution than FLRW’s distribution</a:t>
            </a:r>
          </a:p>
          <a:p>
            <a:r>
              <a:rPr lang="en-GB" dirty="0" smtClean="0"/>
              <a:t>Shall ultimately take masses to be at centres of the </a:t>
            </a:r>
            <a:r>
              <a:rPr lang="en-GB" dirty="0" err="1" smtClean="0"/>
              <a:t>tetrahedra</a:t>
            </a:r>
            <a:endParaRPr lang="en-GB" dirty="0" smtClean="0"/>
          </a:p>
          <a:p>
            <a:pPr lvl="1"/>
            <a:r>
              <a:rPr lang="en-GB" dirty="0" smtClean="0"/>
              <a:t>other arrangements possible</a:t>
            </a:r>
          </a:p>
        </p:txBody>
      </p:sp>
    </p:spTree>
    <p:custDataLst>
      <p:tags r:id="rId1"/>
    </p:custDataLst>
    <p:extLst>
      <p:ext uri="{BB962C8B-B14F-4D97-AF65-F5344CB8AC3E}">
        <p14:creationId xmlns:p14="http://schemas.microsoft.com/office/powerpoint/2010/main" val="2415596815"/>
      </p:ext>
    </p:extLst>
  </p:cSld>
  <p:clrMapOvr>
    <a:masterClrMapping/>
  </p:clrMapOvr>
  <mc:AlternateContent xmlns:mc="http://schemas.openxmlformats.org/markup-compatibility/2006" xmlns:p14="http://schemas.microsoft.com/office/powerpoint/2010/main">
    <mc:Choice Requires="p14">
      <p:transition spd="slow" p14:dur="2000" advTm="39275"/>
    </mc:Choice>
    <mc:Fallback xmlns="">
      <p:transition xmlns:p14="http://schemas.microsoft.com/office/powerpoint/2010/main" spd="slow" advTm="39275"/>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Lattice universe </a:t>
            </a:r>
            <a:r>
              <a:rPr lang="en-GB" dirty="0" err="1" smtClean="0"/>
              <a:t>Regge</a:t>
            </a:r>
            <a:r>
              <a:rPr lang="en-GB" dirty="0" smtClean="0"/>
              <a:t> calculus</a:t>
            </a:r>
            <a:endParaRPr lang="en-GB" dirty="0"/>
          </a:p>
        </p:txBody>
      </p:sp>
      <p:sp>
        <p:nvSpPr>
          <p:cNvPr id="3" name="Content Placeholder 2"/>
          <p:cNvSpPr>
            <a:spLocks noGrp="1"/>
          </p:cNvSpPr>
          <p:nvPr>
            <p:ph idx="1"/>
          </p:nvPr>
        </p:nvSpPr>
        <p:spPr/>
        <p:txBody>
          <a:bodyPr>
            <a:normAutofit fontScale="62500" lnSpcReduction="20000"/>
          </a:bodyPr>
          <a:lstStyle/>
          <a:p>
            <a:r>
              <a:rPr lang="en-GB" sz="3000" dirty="0" smtClean="0"/>
              <a:t>If point particles are present, action becomes</a:t>
            </a:r>
          </a:p>
          <a:p>
            <a:endParaRPr lang="en-GB" sz="8600" dirty="0"/>
          </a:p>
          <a:p>
            <a:pPr marL="0" indent="0">
              <a:buNone/>
            </a:pPr>
            <a:r>
              <a:rPr lang="en-GB" sz="3000" dirty="0" smtClean="0"/>
              <a:t>	where </a:t>
            </a:r>
            <a:r>
              <a:rPr lang="en-GB" sz="3000" i="1" dirty="0" err="1" smtClean="0"/>
              <a:t>s</a:t>
            </a:r>
            <a:r>
              <a:rPr lang="en-GB" sz="3000" i="1" baseline="-25000" dirty="0" err="1" smtClean="0"/>
              <a:t>ij</a:t>
            </a:r>
            <a:r>
              <a:rPr lang="en-GB" sz="3000" dirty="0" smtClean="0"/>
              <a:t> is length of the path of particle </a:t>
            </a:r>
            <a:r>
              <a:rPr lang="en-GB" sz="3000" i="1" dirty="0" err="1" smtClean="0"/>
              <a:t>i</a:t>
            </a:r>
            <a:r>
              <a:rPr lang="en-GB" sz="3000" dirty="0" smtClean="0"/>
              <a:t> through block </a:t>
            </a:r>
            <a:r>
              <a:rPr lang="en-GB" sz="3000" i="1" dirty="0" smtClean="0"/>
              <a:t>j</a:t>
            </a:r>
            <a:endParaRPr lang="en-GB" sz="3000" dirty="0" smtClean="0"/>
          </a:p>
          <a:p>
            <a:r>
              <a:rPr lang="en-GB" sz="3000" dirty="0" smtClean="0"/>
              <a:t>depends on particle’s trajectory through the 4-blocks (world-tube of </a:t>
            </a:r>
            <a:r>
              <a:rPr lang="en-GB" sz="3000" dirty="0" err="1" smtClean="0"/>
              <a:t>tetrahedra</a:t>
            </a:r>
            <a:r>
              <a:rPr lang="en-GB" sz="3000" dirty="0" smtClean="0"/>
              <a:t> between two Cauchy surfaces)</a:t>
            </a:r>
          </a:p>
          <a:p>
            <a:r>
              <a:rPr lang="en-GB" sz="3000" dirty="0" smtClean="0"/>
              <a:t>Hamiltonian constraint:</a:t>
            </a:r>
          </a:p>
          <a:p>
            <a:pPr marL="0" indent="0">
              <a:buNone/>
            </a:pPr>
            <a:endParaRPr lang="en-GB" sz="5300" dirty="0" smtClean="0"/>
          </a:p>
          <a:p>
            <a:pPr lvl="1"/>
            <a:r>
              <a:rPr lang="en-GB" sz="2600" dirty="0" smtClean="0"/>
              <a:t>first integral of evolution equation</a:t>
            </a:r>
          </a:p>
          <a:p>
            <a:pPr lvl="1"/>
            <a:r>
              <a:rPr lang="en-GB" sz="2600" dirty="0" smtClean="0"/>
              <a:t>model’s behaviour depends on particle’s placement (</a:t>
            </a:r>
            <a:r>
              <a:rPr lang="en-GB" sz="2600" dirty="0" err="1" smtClean="0"/>
              <a:t>parametrised</a:t>
            </a:r>
            <a:r>
              <a:rPr lang="en-GB" sz="2600" dirty="0" smtClean="0"/>
              <a:t> by </a:t>
            </a:r>
            <a:r>
              <a:rPr lang="en-GB" sz="2600" i="1" dirty="0" smtClean="0"/>
              <a:t>v</a:t>
            </a:r>
            <a:r>
              <a:rPr lang="en-GB" sz="2600" dirty="0" smtClean="0"/>
              <a:t> in denominator)</a:t>
            </a:r>
          </a:p>
          <a:p>
            <a:pPr lvl="2"/>
            <a:r>
              <a:rPr lang="en-GB" sz="2200" dirty="0" smtClean="0"/>
              <a:t>unconditionally well-behaved </a:t>
            </a:r>
            <a:r>
              <a:rPr lang="en-GB" sz="2200" dirty="0" err="1" smtClean="0"/>
              <a:t>iff</a:t>
            </a:r>
            <a:r>
              <a:rPr lang="en-GB" sz="2200" dirty="0" smtClean="0"/>
              <a:t> each particle inside a spherical region of convergence that is centred on cell and just touches cell edges</a:t>
            </a:r>
          </a:p>
          <a:p>
            <a:pPr lvl="2"/>
            <a:r>
              <a:rPr lang="en-GB" sz="2200" dirty="0"/>
              <a:t>o</a:t>
            </a:r>
            <a:r>
              <a:rPr lang="en-GB" sz="2200" dirty="0" smtClean="0"/>
              <a:t>therwise, universe’s evolution diverges and model breaks down</a:t>
            </a:r>
          </a:p>
          <a:p>
            <a:pPr lvl="3"/>
            <a:r>
              <a:rPr lang="en-GB" sz="1800" dirty="0" smtClean="0"/>
              <a:t>artefact of </a:t>
            </a:r>
            <a:r>
              <a:rPr lang="en-GB" sz="1800" dirty="0" err="1" smtClean="0"/>
              <a:t>Regge</a:t>
            </a:r>
            <a:r>
              <a:rPr lang="en-GB" sz="1800" dirty="0" smtClean="0"/>
              <a:t> model; not expected to be case in continuum model</a:t>
            </a:r>
          </a:p>
        </p:txBody>
      </p:sp>
      <p:pic>
        <p:nvPicPr>
          <p:cNvPr id="5" name="Picture 4" descr="TP_tmp.pn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6147" y="2011082"/>
            <a:ext cx="6565153" cy="752045"/>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7" name="Picture 6" descr="TP_tmp.png"/>
          <p:cNvPicPr>
            <a:picLocks noChangeAspect="1"/>
          </p:cNvPicPr>
          <p:nvPr>
            <p:custDataLst>
              <p:tags r:id="rId3"/>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1800" y="3765923"/>
            <a:ext cx="3200400" cy="584200"/>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1297307809"/>
      </p:ext>
    </p:extLst>
  </p:cSld>
  <p:clrMapOvr>
    <a:masterClrMapping/>
  </p:clrMapOvr>
  <mc:AlternateContent xmlns:mc="http://schemas.openxmlformats.org/markup-compatibility/2006" xmlns:p14="http://schemas.microsoft.com/office/powerpoint/2010/main">
    <mc:Choice Requires="p14">
      <p:transition spd="slow" p14:dur="2000" advTm="100710"/>
    </mc:Choice>
    <mc:Fallback xmlns="">
      <p:transition xmlns:p14="http://schemas.microsoft.com/office/powerpoint/2010/main" spd="slow" advTm="1007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Evolution of lattice universes</a:t>
            </a:r>
            <a:endParaRPr lang="en-GB" dirty="0"/>
          </a:p>
        </p:txBody>
      </p:sp>
      <p:sp>
        <p:nvSpPr>
          <p:cNvPr id="3" name="Content Placeholder 2"/>
          <p:cNvSpPr>
            <a:spLocks noGrp="1"/>
          </p:cNvSpPr>
          <p:nvPr>
            <p:ph idx="1"/>
          </p:nvPr>
        </p:nvSpPr>
        <p:spPr/>
        <p:txBody>
          <a:bodyPr>
            <a:normAutofit/>
          </a:bodyPr>
          <a:lstStyle/>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1600" dirty="0" smtClean="0"/>
          </a:p>
          <a:p>
            <a:pPr marL="0" indent="0">
              <a:buNone/>
            </a:pPr>
            <a:endParaRPr lang="en-GB" sz="2000" dirty="0"/>
          </a:p>
        </p:txBody>
      </p:sp>
      <p:pic>
        <p:nvPicPr>
          <p:cNvPr id="6" name="Picture 5" descr="ReggeEqualMass-tets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65" y="1600200"/>
            <a:ext cx="7500470" cy="4139055"/>
          </a:xfrm>
          <a:prstGeom prst="rect">
            <a:avLst/>
          </a:prstGeom>
        </p:spPr>
      </p:pic>
    </p:spTree>
    <p:extLst>
      <p:ext uri="{BB962C8B-B14F-4D97-AF65-F5344CB8AC3E}">
        <p14:creationId xmlns:p14="http://schemas.microsoft.com/office/powerpoint/2010/main" val="3050809461"/>
      </p:ext>
    </p:extLst>
  </p:cSld>
  <p:clrMapOvr>
    <a:masterClrMapping/>
  </p:clrMapOvr>
  <mc:AlternateContent xmlns:mc="http://schemas.openxmlformats.org/markup-compatibility/2006" xmlns:p14="http://schemas.microsoft.com/office/powerpoint/2010/main">
    <mc:Choice Requires="p14">
      <p:transition spd="slow" p14:dur="2000" advTm="76580"/>
    </mc:Choice>
    <mc:Fallback xmlns="">
      <p:transition xmlns:p14="http://schemas.microsoft.com/office/powerpoint/2010/main" spd="slow" advTm="7658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Perturbing a single mass</a:t>
            </a:r>
            <a:endParaRPr lang="en-GB" dirty="0"/>
          </a:p>
        </p:txBody>
      </p:sp>
      <p:sp>
        <p:nvSpPr>
          <p:cNvPr id="3" name="Content Placeholder 2"/>
          <p:cNvSpPr>
            <a:spLocks noGrp="1"/>
          </p:cNvSpPr>
          <p:nvPr>
            <p:ph idx="1"/>
          </p:nvPr>
        </p:nvSpPr>
        <p:spPr/>
        <p:txBody>
          <a:bodyPr>
            <a:normAutofit/>
          </a:bodyPr>
          <a:lstStyle/>
          <a:p>
            <a:r>
              <a:rPr lang="en-GB" sz="3000" dirty="0"/>
              <a:t>Consider perturbing </a:t>
            </a:r>
            <a:r>
              <a:rPr lang="en-GB" sz="3000" i="1" dirty="0"/>
              <a:t>M</a:t>
            </a:r>
            <a:r>
              <a:rPr lang="en-GB" sz="3000" dirty="0"/>
              <a:t> ⟶ </a:t>
            </a:r>
            <a:r>
              <a:rPr lang="en-GB" sz="3000" i="1" dirty="0"/>
              <a:t>M + </a:t>
            </a:r>
            <a:r>
              <a:rPr lang="en-GB" sz="3000" i="1" dirty="0" err="1"/>
              <a:t>δM</a:t>
            </a:r>
            <a:endParaRPr lang="en-GB" sz="3000" i="1" dirty="0"/>
          </a:p>
          <a:p>
            <a:pPr marL="342900" lvl="1" indent="-342900">
              <a:buFont typeface="Arial"/>
              <a:buChar char="•"/>
            </a:pPr>
            <a:r>
              <a:rPr lang="en-GB" sz="2700" dirty="0" smtClean="0"/>
              <a:t>Skeletal </a:t>
            </a:r>
            <a:r>
              <a:rPr lang="en-GB" sz="2700" dirty="0" err="1" smtClean="0"/>
              <a:t>geometyr</a:t>
            </a:r>
            <a:r>
              <a:rPr lang="en-GB" sz="2700" dirty="0" smtClean="0"/>
              <a:t> would get perturbed as well</a:t>
            </a:r>
          </a:p>
          <a:p>
            <a:pPr marL="742950" lvl="2" indent="-342900"/>
            <a:r>
              <a:rPr lang="en-GB" sz="2300" dirty="0" smtClean="0"/>
              <a:t>by </a:t>
            </a:r>
            <a:r>
              <a:rPr lang="en-GB" sz="2300" dirty="0"/>
              <a:t>symmetry, tetrahedron with perturbed mass remains equilateral</a:t>
            </a:r>
          </a:p>
          <a:p>
            <a:pPr marL="742950" lvl="2" indent="-342900"/>
            <a:r>
              <a:rPr lang="en-GB" sz="2300" dirty="0"/>
              <a:t>but not the other </a:t>
            </a:r>
            <a:r>
              <a:rPr lang="en-GB" sz="2300" dirty="0" err="1"/>
              <a:t>tetrahedra</a:t>
            </a:r>
            <a:endParaRPr lang="en-GB" sz="2300" dirty="0"/>
          </a:p>
          <a:p>
            <a:pPr marL="742950" lvl="2" indent="-342900"/>
            <a:r>
              <a:rPr lang="en-GB" sz="2300" dirty="0"/>
              <a:t>depending on the model, can have anywhere from two to 100+ independent tetrahedral edge-lengths!</a:t>
            </a:r>
          </a:p>
          <a:p>
            <a:pPr marL="742950" lvl="2" indent="-342900"/>
            <a:r>
              <a:rPr lang="en-GB" sz="2300" dirty="0"/>
              <a:t>for simplicity, focus only on five-</a:t>
            </a:r>
            <a:r>
              <a:rPr lang="en-GB" sz="2300" dirty="0" err="1"/>
              <a:t>tetrahedra</a:t>
            </a:r>
            <a:r>
              <a:rPr lang="en-GB" sz="2300" dirty="0"/>
              <a:t> model</a:t>
            </a:r>
          </a:p>
          <a:p>
            <a:pPr marL="1200150" lvl="3" indent="-342900"/>
            <a:r>
              <a:rPr lang="en-GB" sz="1800" dirty="0"/>
              <a:t>involves only two independent tetrahedral edge-lengths</a:t>
            </a:r>
          </a:p>
          <a:p>
            <a:pPr marL="1200150" lvl="3" indent="-342900"/>
            <a:r>
              <a:rPr lang="en-GB" sz="1800" dirty="0"/>
              <a:t>also involves two distinct types of struts, although lengths not </a:t>
            </a:r>
            <a:r>
              <a:rPr lang="en-GB" sz="1800" dirty="0" smtClean="0"/>
              <a:t>independent</a:t>
            </a:r>
            <a:endParaRPr lang="en-GB" dirty="0" smtClean="0"/>
          </a:p>
          <a:p>
            <a:endParaRPr lang="en-GB" dirty="0" smtClean="0"/>
          </a:p>
          <a:p>
            <a:endParaRPr lang="en-GB" dirty="0"/>
          </a:p>
        </p:txBody>
      </p:sp>
    </p:spTree>
    <p:extLst>
      <p:ext uri="{BB962C8B-B14F-4D97-AF65-F5344CB8AC3E}">
        <p14:creationId xmlns:p14="http://schemas.microsoft.com/office/powerpoint/2010/main" val="614848320"/>
      </p:ext>
    </p:extLst>
  </p:cSld>
  <p:clrMapOvr>
    <a:masterClrMapping/>
  </p:clrMapOvr>
  <mc:AlternateContent xmlns:mc="http://schemas.openxmlformats.org/markup-compatibility/2006" xmlns:p14="http://schemas.microsoft.com/office/powerpoint/2010/main">
    <mc:Choice Requires="p14">
      <p:transition spd="slow" p14:dur="2000" advTm="58751"/>
    </mc:Choice>
    <mc:Fallback xmlns="">
      <p:transition xmlns:p14="http://schemas.microsoft.com/office/powerpoint/2010/main" spd="slow" advTm="58751"/>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Obtaining and solving </a:t>
            </a:r>
            <a:br>
              <a:rPr lang="en-GB" dirty="0" smtClean="0"/>
            </a:br>
            <a:r>
              <a:rPr lang="en-GB" dirty="0" smtClean="0"/>
              <a:t>the </a:t>
            </a:r>
            <a:r>
              <a:rPr lang="en-GB" dirty="0" err="1" smtClean="0"/>
              <a:t>Regge</a:t>
            </a:r>
            <a:r>
              <a:rPr lang="en-GB" dirty="0" smtClean="0"/>
              <a:t> equations</a:t>
            </a:r>
            <a:endParaRPr lang="en-GB" dirty="0"/>
          </a:p>
        </p:txBody>
      </p:sp>
      <p:sp>
        <p:nvSpPr>
          <p:cNvPr id="3" name="Content Placeholder 2"/>
          <p:cNvSpPr>
            <a:spLocks noGrp="1"/>
          </p:cNvSpPr>
          <p:nvPr>
            <p:ph idx="1"/>
          </p:nvPr>
        </p:nvSpPr>
        <p:spPr/>
        <p:txBody>
          <a:bodyPr>
            <a:normAutofit fontScale="70000" lnSpcReduction="20000"/>
          </a:bodyPr>
          <a:lstStyle/>
          <a:p>
            <a:r>
              <a:rPr lang="en-GB" dirty="0"/>
              <a:t>o</a:t>
            </a:r>
            <a:r>
              <a:rPr lang="en-GB" dirty="0" smtClean="0"/>
              <a:t>btain global solution via chain rule</a:t>
            </a:r>
          </a:p>
          <a:p>
            <a:r>
              <a:rPr lang="en-GB" dirty="0"/>
              <a:t>f</a:t>
            </a:r>
            <a:r>
              <a:rPr lang="en-GB" dirty="0" smtClean="0"/>
              <a:t>ocus on Hamiltonian constraint only</a:t>
            </a:r>
          </a:p>
          <a:p>
            <a:pPr lvl="1"/>
            <a:r>
              <a:rPr lang="en-GB" dirty="0"/>
              <a:t>a</a:t>
            </a:r>
            <a:r>
              <a:rPr lang="en-GB" dirty="0" smtClean="0"/>
              <a:t>ssume it is first integral of evolution equation</a:t>
            </a:r>
          </a:p>
          <a:p>
            <a:pPr lvl="1"/>
            <a:r>
              <a:rPr lang="en-GB" dirty="0"/>
              <a:t>l</a:t>
            </a:r>
            <a:r>
              <a:rPr lang="en-GB" dirty="0" smtClean="0"/>
              <a:t>ocally varying two struts gives two constraints</a:t>
            </a:r>
          </a:p>
          <a:p>
            <a:pPr lvl="2"/>
            <a:r>
              <a:rPr lang="en-GB" dirty="0"/>
              <a:t>j</a:t>
            </a:r>
            <a:r>
              <a:rPr lang="en-GB" dirty="0" smtClean="0"/>
              <a:t>ust enough to solve for the two tetrahedral edge-lengths</a:t>
            </a:r>
          </a:p>
          <a:p>
            <a:pPr lvl="2"/>
            <a:r>
              <a:rPr lang="en-GB" dirty="0"/>
              <a:t>h</a:t>
            </a:r>
            <a:r>
              <a:rPr lang="en-GB" dirty="0" smtClean="0"/>
              <a:t>ad we directly varied the action globally, would have obtained just one constraint – not enough to solve for both edge-lengths</a:t>
            </a:r>
          </a:p>
          <a:p>
            <a:r>
              <a:rPr lang="en-GB" dirty="0" smtClean="0"/>
              <a:t>two constraints have form of two coupled, non-linear differential equations for the two edge-lengths</a:t>
            </a:r>
          </a:p>
          <a:p>
            <a:r>
              <a:rPr lang="en-GB" dirty="0" err="1"/>
              <a:t>l</a:t>
            </a:r>
            <a:r>
              <a:rPr lang="en-GB" dirty="0" err="1" smtClean="0"/>
              <a:t>inearise</a:t>
            </a:r>
            <a:r>
              <a:rPr lang="en-GB" dirty="0" smtClean="0"/>
              <a:t> by </a:t>
            </a:r>
            <a:r>
              <a:rPr lang="en-GB" dirty="0" err="1" smtClean="0"/>
              <a:t>perturbative</a:t>
            </a:r>
            <a:r>
              <a:rPr lang="en-GB" dirty="0" smtClean="0"/>
              <a:t> expansion in </a:t>
            </a:r>
            <a:r>
              <a:rPr lang="en-GB" i="1" dirty="0" err="1" smtClean="0"/>
              <a:t>δM</a:t>
            </a:r>
            <a:r>
              <a:rPr lang="en-GB" dirty="0" smtClean="0"/>
              <a:t>/</a:t>
            </a:r>
            <a:r>
              <a:rPr lang="en-GB" i="1" dirty="0" smtClean="0"/>
              <a:t>M</a:t>
            </a:r>
            <a:r>
              <a:rPr lang="en-GB" dirty="0" smtClean="0"/>
              <a:t> </a:t>
            </a:r>
          </a:p>
          <a:p>
            <a:pPr lvl="1"/>
            <a:r>
              <a:rPr lang="en-GB" dirty="0"/>
              <a:t>c</a:t>
            </a:r>
            <a:r>
              <a:rPr lang="en-GB" dirty="0" smtClean="0"/>
              <a:t>onsidered up to first order only</a:t>
            </a:r>
          </a:p>
          <a:p>
            <a:r>
              <a:rPr lang="en-GB" dirty="0"/>
              <a:t>s</a:t>
            </a:r>
            <a:r>
              <a:rPr lang="en-GB" dirty="0" smtClean="0"/>
              <a:t>olve numerically using initial value equation at time symmetry (max expansion) as initial conditions</a:t>
            </a:r>
          </a:p>
          <a:p>
            <a:endParaRPr lang="en-GB" dirty="0"/>
          </a:p>
          <a:p>
            <a:pPr lvl="1"/>
            <a:r>
              <a:rPr lang="en-GB" dirty="0"/>
              <a:t>e</a:t>
            </a:r>
            <a:r>
              <a:rPr lang="en-GB" dirty="0" smtClean="0"/>
              <a:t>quation satisfied order-by-order in </a:t>
            </a:r>
            <a:r>
              <a:rPr lang="en-GB" i="1" dirty="0" err="1"/>
              <a:t>δM</a:t>
            </a:r>
            <a:r>
              <a:rPr lang="en-GB" dirty="0"/>
              <a:t>/</a:t>
            </a:r>
            <a:r>
              <a:rPr lang="en-GB" i="1" dirty="0"/>
              <a:t>M</a:t>
            </a:r>
            <a:endParaRPr lang="en-GB" dirty="0" smtClean="0"/>
          </a:p>
          <a:p>
            <a:endParaRPr lang="en-GB" dirty="0" smtClean="0"/>
          </a:p>
          <a:p>
            <a:endParaRPr lang="en-GB" dirty="0"/>
          </a:p>
        </p:txBody>
      </p:sp>
      <p:pic>
        <p:nvPicPr>
          <p:cNvPr id="5" name="Picture 4" descr="TP_tmp.pn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8900" y="5452034"/>
            <a:ext cx="1346200" cy="304800"/>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258306441"/>
      </p:ext>
    </p:extLst>
  </p:cSld>
  <p:clrMapOvr>
    <a:masterClrMapping/>
  </p:clrMapOvr>
  <mc:AlternateContent xmlns:mc="http://schemas.openxmlformats.org/markup-compatibility/2006" xmlns:p14="http://schemas.microsoft.com/office/powerpoint/2010/main">
    <mc:Choice Requires="p14">
      <p:transition spd="slow" p14:dur="2000" advTm="137298"/>
    </mc:Choice>
    <mc:Fallback xmlns="">
      <p:transition xmlns:p14="http://schemas.microsoft.com/office/powerpoint/2010/main" spd="slow" advTm="1372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of model</a:t>
            </a:r>
            <a:endParaRPr lang="en-GB" dirty="0"/>
          </a:p>
        </p:txBody>
      </p:sp>
      <p:pic>
        <p:nvPicPr>
          <p:cNvPr id="4" name="Content Placeholder 3" descr="PerturbedVolGraphs.eps"/>
          <p:cNvPicPr>
            <a:picLocks noGrp="1" noChangeAspect="1"/>
          </p:cNvPicPr>
          <p:nvPr>
            <p:ph idx="1"/>
          </p:nvPr>
        </p:nvPicPr>
        <p:blipFill>
          <a:blip r:embed="rId3">
            <a:extLst>
              <a:ext uri="{28A0092B-C50C-407E-A947-70E740481C1C}">
                <a14:useLocalDpi xmlns:a14="http://schemas.microsoft.com/office/drawing/2010/main" val="0"/>
              </a:ext>
            </a:extLst>
          </a:blip>
          <a:srcRect l="143" r="143"/>
          <a:stretch>
            <a:fillRect/>
          </a:stretch>
        </p:blipFill>
        <p:spPr>
          <a:xfrm>
            <a:off x="1054847" y="1611873"/>
            <a:ext cx="7028329" cy="3865310"/>
          </a:xfrm>
          <a:solidFill>
            <a:schemeClr val="tx1"/>
          </a:solidFill>
        </p:spPr>
      </p:pic>
      <p:sp>
        <p:nvSpPr>
          <p:cNvPr id="3" name="TextBox 2"/>
          <p:cNvSpPr txBox="1"/>
          <p:nvPr/>
        </p:nvSpPr>
        <p:spPr>
          <a:xfrm>
            <a:off x="1778847" y="5691414"/>
            <a:ext cx="5436893" cy="369332"/>
          </a:xfrm>
          <a:prstGeom prst="rect">
            <a:avLst/>
          </a:prstGeom>
          <a:noFill/>
        </p:spPr>
        <p:txBody>
          <a:bodyPr wrap="none" rtlCol="0">
            <a:spAutoFit/>
          </a:bodyPr>
          <a:lstStyle/>
          <a:p>
            <a:r>
              <a:rPr lang="en-GB" dirty="0" smtClean="0"/>
              <a:t>Evolution of universe stable against mass perturbations.</a:t>
            </a:r>
            <a:endParaRPr lang="en-GB" dirty="0"/>
          </a:p>
        </p:txBody>
      </p:sp>
    </p:spTree>
    <p:extLst>
      <p:ext uri="{BB962C8B-B14F-4D97-AF65-F5344CB8AC3E}">
        <p14:creationId xmlns:p14="http://schemas.microsoft.com/office/powerpoint/2010/main" val="424767945"/>
      </p:ext>
    </p:extLst>
  </p:cSld>
  <p:clrMapOvr>
    <a:masterClrMapping/>
  </p:clrMapOvr>
  <mc:AlternateContent xmlns:mc="http://schemas.openxmlformats.org/markup-compatibility/2006" xmlns:p14="http://schemas.microsoft.com/office/powerpoint/2010/main">
    <mc:Choice Requires="p14">
      <p:transition spd="slow" p14:dur="2000" advTm="37749"/>
    </mc:Choice>
    <mc:Fallback xmlns="">
      <p:transition xmlns:p14="http://schemas.microsoft.com/office/powerpoint/2010/main" spd="slow" advTm="37749"/>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Conclusions and </a:t>
            </a:r>
            <a:r>
              <a:rPr lang="en-GB" dirty="0"/>
              <a:t>f</a:t>
            </a:r>
            <a:r>
              <a:rPr lang="en-GB" dirty="0" smtClean="0"/>
              <a:t>uture directions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a:t>Λ-FLRW </a:t>
            </a:r>
            <a:r>
              <a:rPr lang="en-GB" dirty="0" smtClean="0"/>
              <a:t>models:</a:t>
            </a:r>
          </a:p>
          <a:p>
            <a:pPr lvl="1"/>
            <a:r>
              <a:rPr lang="en-GB" dirty="0" smtClean="0"/>
              <a:t>reasonable approximation, especially at small volumes</a:t>
            </a:r>
          </a:p>
          <a:p>
            <a:pPr lvl="1"/>
            <a:r>
              <a:rPr lang="en-GB" dirty="0" smtClean="0"/>
              <a:t>accuracy improves as number of </a:t>
            </a:r>
            <a:r>
              <a:rPr lang="en-GB" dirty="0" err="1" smtClean="0"/>
              <a:t>tetrahedra</a:t>
            </a:r>
            <a:r>
              <a:rPr lang="en-GB" dirty="0" smtClean="0"/>
              <a:t> increases</a:t>
            </a:r>
          </a:p>
          <a:p>
            <a:r>
              <a:rPr lang="en-GB" dirty="0" smtClean="0"/>
              <a:t>Lattice universes:</a:t>
            </a:r>
          </a:p>
          <a:p>
            <a:pPr lvl="1"/>
            <a:r>
              <a:rPr lang="en-GB" dirty="0"/>
              <a:t>b</a:t>
            </a:r>
            <a:r>
              <a:rPr lang="en-GB" dirty="0" smtClean="0"/>
              <a:t>oth regular and perturbed lattices closed and stable</a:t>
            </a:r>
          </a:p>
          <a:p>
            <a:pPr lvl="1"/>
            <a:r>
              <a:rPr lang="en-GB" dirty="0">
                <a:solidFill>
                  <a:schemeClr val="accent3">
                    <a:lumMod val="60000"/>
                    <a:lumOff val="40000"/>
                  </a:schemeClr>
                </a:solidFill>
              </a:rPr>
              <a:t>i</a:t>
            </a:r>
            <a:r>
              <a:rPr lang="en-GB" dirty="0" smtClean="0">
                <a:solidFill>
                  <a:schemeClr val="accent3">
                    <a:lumMod val="60000"/>
                    <a:lumOff val="40000"/>
                  </a:schemeClr>
                </a:solidFill>
              </a:rPr>
              <a:t>mprove accuracy by subdividing </a:t>
            </a:r>
            <a:r>
              <a:rPr lang="en-GB" dirty="0" err="1" smtClean="0">
                <a:solidFill>
                  <a:schemeClr val="accent3">
                    <a:lumMod val="60000"/>
                    <a:lumOff val="40000"/>
                  </a:schemeClr>
                </a:solidFill>
              </a:rPr>
              <a:t>tetrahedra</a:t>
            </a:r>
            <a:endParaRPr lang="en-GB" dirty="0" smtClean="0">
              <a:solidFill>
                <a:schemeClr val="accent3">
                  <a:lumMod val="60000"/>
                  <a:lumOff val="40000"/>
                </a:schemeClr>
              </a:solidFill>
            </a:endParaRPr>
          </a:p>
          <a:p>
            <a:pPr lvl="1"/>
            <a:r>
              <a:rPr lang="en-GB" dirty="0">
                <a:solidFill>
                  <a:schemeClr val="accent3">
                    <a:lumMod val="60000"/>
                    <a:lumOff val="40000"/>
                  </a:schemeClr>
                </a:solidFill>
              </a:rPr>
              <a:t>i</a:t>
            </a:r>
            <a:r>
              <a:rPr lang="en-GB" dirty="0" smtClean="0">
                <a:solidFill>
                  <a:schemeClr val="accent3">
                    <a:lumMod val="60000"/>
                    <a:lumOff val="40000"/>
                  </a:schemeClr>
                </a:solidFill>
              </a:rPr>
              <a:t>ncrease </a:t>
            </a:r>
            <a:r>
              <a:rPr lang="en-GB" dirty="0" err="1" smtClean="0">
                <a:solidFill>
                  <a:schemeClr val="accent3">
                    <a:lumMod val="60000"/>
                    <a:lumOff val="40000"/>
                  </a:schemeClr>
                </a:solidFill>
              </a:rPr>
              <a:t>inhomogeneities</a:t>
            </a:r>
            <a:r>
              <a:rPr lang="en-GB" dirty="0" smtClean="0">
                <a:solidFill>
                  <a:schemeClr val="accent3">
                    <a:lumMod val="60000"/>
                    <a:lumOff val="40000"/>
                  </a:schemeClr>
                </a:solidFill>
              </a:rPr>
              <a:t>:</a:t>
            </a:r>
          </a:p>
          <a:p>
            <a:pPr lvl="2"/>
            <a:r>
              <a:rPr lang="en-GB" dirty="0" smtClean="0">
                <a:solidFill>
                  <a:schemeClr val="accent3">
                    <a:lumMod val="60000"/>
                    <a:lumOff val="40000"/>
                  </a:schemeClr>
                </a:solidFill>
              </a:rPr>
              <a:t>different masses in different cells </a:t>
            </a:r>
          </a:p>
          <a:p>
            <a:pPr lvl="2"/>
            <a:r>
              <a:rPr lang="en-GB" dirty="0" smtClean="0">
                <a:solidFill>
                  <a:schemeClr val="accent3">
                    <a:lumMod val="60000"/>
                    <a:lumOff val="40000"/>
                  </a:schemeClr>
                </a:solidFill>
              </a:rPr>
              <a:t>even leave some cells empty to model irregular voids</a:t>
            </a:r>
          </a:p>
          <a:p>
            <a:pPr lvl="1"/>
            <a:r>
              <a:rPr lang="en-GB" dirty="0">
                <a:solidFill>
                  <a:schemeClr val="accent3">
                    <a:lumMod val="60000"/>
                    <a:lumOff val="40000"/>
                  </a:schemeClr>
                </a:solidFill>
              </a:rPr>
              <a:t>i</a:t>
            </a:r>
            <a:r>
              <a:rPr lang="en-GB" dirty="0" smtClean="0">
                <a:solidFill>
                  <a:schemeClr val="accent3">
                    <a:lumMod val="60000"/>
                    <a:lumOff val="40000"/>
                  </a:schemeClr>
                </a:solidFill>
              </a:rPr>
              <a:t>nvestigate optical properties &amp; redshifts</a:t>
            </a:r>
          </a:p>
          <a:p>
            <a:pPr lvl="2"/>
            <a:r>
              <a:rPr lang="en-GB" dirty="0">
                <a:solidFill>
                  <a:schemeClr val="accent3">
                    <a:lumMod val="60000"/>
                    <a:lumOff val="40000"/>
                  </a:schemeClr>
                </a:solidFill>
              </a:rPr>
              <a:t>p</a:t>
            </a:r>
            <a:r>
              <a:rPr lang="en-GB" dirty="0" smtClean="0">
                <a:solidFill>
                  <a:schemeClr val="accent3">
                    <a:lumMod val="60000"/>
                    <a:lumOff val="40000"/>
                  </a:schemeClr>
                </a:solidFill>
              </a:rPr>
              <a:t>otentially shed light on whether </a:t>
            </a:r>
            <a:r>
              <a:rPr lang="en-GB" dirty="0" err="1" smtClean="0">
                <a:solidFill>
                  <a:schemeClr val="accent3">
                    <a:lumMod val="60000"/>
                    <a:lumOff val="40000"/>
                  </a:schemeClr>
                </a:solidFill>
              </a:rPr>
              <a:t>inhomogeneities</a:t>
            </a:r>
            <a:r>
              <a:rPr lang="en-GB" dirty="0" smtClean="0">
                <a:solidFill>
                  <a:schemeClr val="accent3">
                    <a:lumMod val="60000"/>
                    <a:lumOff val="40000"/>
                  </a:schemeClr>
                </a:solidFill>
              </a:rPr>
              <a:t> have any significant effect on cosmological observations</a:t>
            </a:r>
          </a:p>
          <a:p>
            <a:endParaRPr lang="en-GB" dirty="0"/>
          </a:p>
        </p:txBody>
      </p:sp>
    </p:spTree>
    <p:custDataLst>
      <p:tags r:id="rId1"/>
    </p:custDataLst>
    <p:extLst>
      <p:ext uri="{BB962C8B-B14F-4D97-AF65-F5344CB8AC3E}">
        <p14:creationId xmlns:p14="http://schemas.microsoft.com/office/powerpoint/2010/main" val="3239328006"/>
      </p:ext>
    </p:extLst>
  </p:cSld>
  <p:clrMapOvr>
    <a:masterClrMapping/>
  </p:clrMapOvr>
  <mc:AlternateContent xmlns:mc="http://schemas.openxmlformats.org/markup-compatibility/2006" xmlns:p14="http://schemas.microsoft.com/office/powerpoint/2010/main">
    <mc:Choice Requires="p14">
      <p:transition spd="slow" p14:dur="2000" advTm="111205"/>
    </mc:Choice>
    <mc:Fallback xmlns="">
      <p:transition xmlns:p14="http://schemas.microsoft.com/office/powerpoint/2010/main" spd="slow" advTm="1112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07088"/>
            <a:ext cx="7772400" cy="1470025"/>
          </a:xfrm>
        </p:spPr>
        <p:txBody>
          <a:bodyPr>
            <a:normAutofit/>
          </a:bodyPr>
          <a:lstStyle/>
          <a:p>
            <a:r>
              <a:rPr lang="en-GB" sz="4800" dirty="0" smtClean="0"/>
              <a:t>Thank you</a:t>
            </a:r>
            <a:endParaRPr lang="en-GB" sz="4800" dirty="0"/>
          </a:p>
        </p:txBody>
      </p:sp>
      <p:sp>
        <p:nvSpPr>
          <p:cNvPr id="5" name="Subtitle 4"/>
          <p:cNvSpPr>
            <a:spLocks noGrp="1"/>
          </p:cNvSpPr>
          <p:nvPr>
            <p:ph type="subTitle" idx="1"/>
          </p:nvPr>
        </p:nvSpPr>
        <p:spPr>
          <a:xfrm>
            <a:off x="1371600" y="2877113"/>
            <a:ext cx="6400800" cy="1752600"/>
          </a:xfrm>
        </p:spPr>
        <p:txBody>
          <a:bodyPr/>
          <a:lstStyle/>
          <a:p>
            <a:r>
              <a:rPr lang="en-GB" sz="2000" dirty="0" smtClean="0">
                <a:solidFill>
                  <a:srgbClr val="E0F7EF"/>
                </a:solidFill>
              </a:rPr>
              <a:t>Λ-FLRW </a:t>
            </a:r>
            <a:r>
              <a:rPr lang="en-GB" sz="2000" dirty="0" err="1" smtClean="0">
                <a:solidFill>
                  <a:srgbClr val="E0F7EF"/>
                </a:solidFill>
              </a:rPr>
              <a:t>Regge</a:t>
            </a:r>
            <a:r>
              <a:rPr lang="en-GB" sz="2000" dirty="0">
                <a:solidFill>
                  <a:srgbClr val="E0F7EF"/>
                </a:solidFill>
              </a:rPr>
              <a:t> models </a:t>
            </a:r>
            <a:r>
              <a:rPr lang="en-GB" sz="2000" dirty="0">
                <a:solidFill>
                  <a:schemeClr val="accent6">
                    <a:lumMod val="60000"/>
                    <a:lumOff val="40000"/>
                  </a:schemeClr>
                </a:solidFill>
              </a:rPr>
              <a:t>[</a:t>
            </a:r>
            <a:r>
              <a:rPr lang="en-GB" sz="2000" dirty="0" smtClean="0">
                <a:solidFill>
                  <a:schemeClr val="accent6">
                    <a:lumMod val="60000"/>
                    <a:lumOff val="40000"/>
                  </a:schemeClr>
                </a:solidFill>
                <a:latin typeface="Courier"/>
              </a:rPr>
              <a:t>arXiv:1501.07614</a:t>
            </a:r>
            <a:r>
              <a:rPr lang="en-GB" sz="2000" dirty="0" smtClean="0">
                <a:solidFill>
                  <a:schemeClr val="accent6">
                    <a:lumMod val="60000"/>
                    <a:lumOff val="40000"/>
                  </a:schemeClr>
                </a:solidFill>
              </a:rPr>
              <a:t>]</a:t>
            </a:r>
          </a:p>
          <a:p>
            <a:r>
              <a:rPr lang="en-GB" sz="2000" dirty="0" err="1" smtClean="0">
                <a:solidFill>
                  <a:srgbClr val="E0F7EF"/>
                </a:solidFill>
              </a:rPr>
              <a:t>Regge</a:t>
            </a:r>
            <a:r>
              <a:rPr lang="en-GB" sz="2000" dirty="0" smtClean="0">
                <a:solidFill>
                  <a:srgbClr val="E0F7EF"/>
                </a:solidFill>
              </a:rPr>
              <a:t> lattice universes </a:t>
            </a:r>
            <a:r>
              <a:rPr lang="en-GB" sz="2000" dirty="0" smtClean="0">
                <a:solidFill>
                  <a:schemeClr val="accent6">
                    <a:lumMod val="60000"/>
                    <a:lumOff val="40000"/>
                  </a:schemeClr>
                </a:solidFill>
              </a:rPr>
              <a:t>[</a:t>
            </a:r>
            <a:r>
              <a:rPr lang="en-GB" sz="2000" dirty="0" smtClean="0">
                <a:solidFill>
                  <a:schemeClr val="accent6">
                    <a:lumMod val="60000"/>
                    <a:lumOff val="40000"/>
                  </a:schemeClr>
                </a:solidFill>
                <a:latin typeface="Courier"/>
              </a:rPr>
              <a:t>arXiv</a:t>
            </a:r>
            <a:r>
              <a:rPr lang="en-GB" sz="2000" dirty="0">
                <a:solidFill>
                  <a:schemeClr val="accent6">
                    <a:lumMod val="60000"/>
                    <a:lumOff val="40000"/>
                  </a:schemeClr>
                </a:solidFill>
                <a:latin typeface="Courier"/>
              </a:rPr>
              <a:t>:1502.03000</a:t>
            </a:r>
            <a:r>
              <a:rPr lang="en-GB" sz="2000" dirty="0" smtClean="0">
                <a:solidFill>
                  <a:schemeClr val="accent6">
                    <a:lumMod val="60000"/>
                    <a:lumOff val="40000"/>
                  </a:schemeClr>
                </a:solidFill>
              </a:rPr>
              <a:t>]</a:t>
            </a:r>
          </a:p>
          <a:p>
            <a:endParaRPr lang="en-GB" sz="2300" dirty="0">
              <a:solidFill>
                <a:schemeClr val="accent6">
                  <a:lumMod val="60000"/>
                  <a:lumOff val="40000"/>
                </a:schemeClr>
              </a:solidFill>
            </a:endParaRPr>
          </a:p>
          <a:p>
            <a:r>
              <a:rPr lang="en-GB" sz="2000" dirty="0" smtClean="0">
                <a:solidFill>
                  <a:srgbClr val="E0F7EF"/>
                </a:solidFill>
              </a:rPr>
              <a:t>Leo </a:t>
            </a:r>
            <a:r>
              <a:rPr lang="en-GB" sz="2000" dirty="0" err="1" smtClean="0">
                <a:solidFill>
                  <a:srgbClr val="E0F7EF"/>
                </a:solidFill>
              </a:rPr>
              <a:t>Brewin</a:t>
            </a:r>
            <a:r>
              <a:rPr lang="en-GB" sz="2000" dirty="0" smtClean="0">
                <a:solidFill>
                  <a:srgbClr val="E0F7EF"/>
                </a:solidFill>
              </a:rPr>
              <a:t>, Tim Clifton, Ulrich </a:t>
            </a:r>
            <a:r>
              <a:rPr lang="en-GB" sz="2000" dirty="0" err="1" smtClean="0">
                <a:solidFill>
                  <a:srgbClr val="E0F7EF"/>
                </a:solidFill>
              </a:rPr>
              <a:t>Sperhake</a:t>
            </a:r>
            <a:endParaRPr lang="en-GB" sz="2000" b="1" dirty="0" smtClean="0">
              <a:solidFill>
                <a:srgbClr val="E0F7EF"/>
              </a:solidFill>
            </a:endParaRPr>
          </a:p>
        </p:txBody>
      </p:sp>
      <p:grpSp>
        <p:nvGrpSpPr>
          <p:cNvPr id="12" name="Group 11"/>
          <p:cNvGrpSpPr/>
          <p:nvPr/>
        </p:nvGrpSpPr>
        <p:grpSpPr>
          <a:xfrm>
            <a:off x="448236" y="4973360"/>
            <a:ext cx="2808940" cy="1122641"/>
            <a:chOff x="448236" y="4973360"/>
            <a:chExt cx="2808940" cy="1122641"/>
          </a:xfrm>
        </p:grpSpPr>
        <p:pic>
          <p:nvPicPr>
            <p:cNvPr id="6" name="Picture 5" descr="C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973360"/>
              <a:ext cx="2347259" cy="798226"/>
            </a:xfrm>
            <a:prstGeom prst="rect">
              <a:avLst/>
            </a:prstGeom>
          </p:spPr>
        </p:pic>
        <p:sp>
          <p:nvSpPr>
            <p:cNvPr id="8" name="Subtitle 4"/>
            <p:cNvSpPr txBox="1">
              <a:spLocks/>
            </p:cNvSpPr>
            <p:nvPr/>
          </p:nvSpPr>
          <p:spPr>
            <a:xfrm>
              <a:off x="448236" y="5771587"/>
              <a:ext cx="2808940" cy="324414"/>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Helvetica"/>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dirty="0" smtClean="0">
                  <a:solidFill>
                    <a:srgbClr val="E0F7EF"/>
                  </a:solidFill>
                </a:rPr>
                <a:t>Cambridge Commonwealth Trust</a:t>
              </a:r>
            </a:p>
          </p:txBody>
        </p:sp>
      </p:grpSp>
      <p:grpSp>
        <p:nvGrpSpPr>
          <p:cNvPr id="13" name="Group 12"/>
          <p:cNvGrpSpPr/>
          <p:nvPr/>
        </p:nvGrpSpPr>
        <p:grpSpPr>
          <a:xfrm>
            <a:off x="6082552" y="4746535"/>
            <a:ext cx="2390589" cy="1349466"/>
            <a:chOff x="4453964" y="4746535"/>
            <a:chExt cx="2390589" cy="1349466"/>
          </a:xfrm>
        </p:grpSpPr>
        <p:pic>
          <p:nvPicPr>
            <p:cNvPr id="7" name="Picture 6" descr="Trinity.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202" y="4746535"/>
              <a:ext cx="857845" cy="1025052"/>
            </a:xfrm>
            <a:prstGeom prst="rect">
              <a:avLst/>
            </a:prstGeom>
          </p:spPr>
        </p:pic>
        <p:sp>
          <p:nvSpPr>
            <p:cNvPr id="9" name="Subtitle 4"/>
            <p:cNvSpPr txBox="1">
              <a:spLocks/>
            </p:cNvSpPr>
            <p:nvPr/>
          </p:nvSpPr>
          <p:spPr>
            <a:xfrm>
              <a:off x="4453964" y="5761779"/>
              <a:ext cx="2390589" cy="334222"/>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Helvetica"/>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dirty="0" smtClean="0">
                  <a:solidFill>
                    <a:srgbClr val="E0F7EF"/>
                  </a:solidFill>
                </a:rPr>
                <a:t>Trinity College, Cambridge</a:t>
              </a:r>
            </a:p>
          </p:txBody>
        </p:sp>
      </p:grpSp>
      <p:grpSp>
        <p:nvGrpSpPr>
          <p:cNvPr id="17" name="Group 16"/>
          <p:cNvGrpSpPr/>
          <p:nvPr/>
        </p:nvGrpSpPr>
        <p:grpSpPr>
          <a:xfrm>
            <a:off x="1625294" y="537882"/>
            <a:ext cx="5893106" cy="869206"/>
            <a:chOff x="1457953" y="391088"/>
            <a:chExt cx="6274847" cy="1016000"/>
          </a:xfrm>
        </p:grpSpPr>
        <p:pic>
          <p:nvPicPr>
            <p:cNvPr id="11" name="Picture 10" descr="damtp.png"/>
            <p:cNvPicPr>
              <a:picLocks noChangeAspect="1"/>
            </p:cNvPicPr>
            <p:nvPr/>
          </p:nvPicPr>
          <p:blipFill rotWithShape="1">
            <a:blip r:embed="rId4">
              <a:extLst>
                <a:ext uri="{28A0092B-C50C-407E-A947-70E740481C1C}">
                  <a14:useLocalDpi xmlns:a14="http://schemas.microsoft.com/office/drawing/2010/main" val="0"/>
                </a:ext>
              </a:extLst>
            </a:blip>
            <a:srcRect l="-3092" r="-5032"/>
            <a:stretch/>
          </p:blipFill>
          <p:spPr>
            <a:xfrm>
              <a:off x="3888000" y="391088"/>
              <a:ext cx="3844800" cy="1016000"/>
            </a:xfrm>
            <a:prstGeom prst="rect">
              <a:avLst/>
            </a:prstGeom>
            <a:solidFill>
              <a:schemeClr val="tx1"/>
            </a:solidFill>
            <a:effectLst/>
          </p:spPr>
        </p:pic>
        <p:pic>
          <p:nvPicPr>
            <p:cNvPr id="10" name="Picture 9" descr="uo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953" y="391088"/>
              <a:ext cx="2540000" cy="1016000"/>
            </a:xfrm>
            <a:prstGeom prst="rect">
              <a:avLst/>
            </a:prstGeom>
            <a:solidFill>
              <a:schemeClr val="tx1"/>
            </a:solidFill>
          </p:spPr>
        </p:pic>
      </p:grpSp>
    </p:spTree>
    <p:extLst>
      <p:ext uri="{BB962C8B-B14F-4D97-AF65-F5344CB8AC3E}">
        <p14:creationId xmlns:p14="http://schemas.microsoft.com/office/powerpoint/2010/main" val="2074230705"/>
      </p:ext>
    </p:extLst>
  </p:cSld>
  <p:clrMapOvr>
    <a:masterClrMapping/>
  </p:clrMapOvr>
  <mc:AlternateContent xmlns:mc="http://schemas.openxmlformats.org/markup-compatibility/2006" xmlns:p14="http://schemas.microsoft.com/office/powerpoint/2010/main">
    <mc:Choice Requires="p14">
      <p:transition spd="slow" p14:dur="2000" advTm="24291"/>
    </mc:Choice>
    <mc:Fallback xmlns="">
      <p:transition xmlns:p14="http://schemas.microsoft.com/office/powerpoint/2010/main" spd="slow" advTm="24291"/>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E0F7EF"/>
                </a:solidFill>
                <a:latin typeface="Helvetica"/>
              </a:rPr>
              <a:t>Modelling </a:t>
            </a:r>
            <a:r>
              <a:rPr lang="en-GB" b="1" dirty="0" err="1" smtClean="0">
                <a:solidFill>
                  <a:srgbClr val="E0F7EF"/>
                </a:solidFill>
                <a:latin typeface="Helvetica"/>
              </a:rPr>
              <a:t>inhomogeneities</a:t>
            </a:r>
            <a:endParaRPr lang="en-GB" b="1" dirty="0">
              <a:solidFill>
                <a:srgbClr val="E0F7EF"/>
              </a:solidFill>
              <a:latin typeface="Helvetica"/>
            </a:endParaRPr>
          </a:p>
        </p:txBody>
      </p:sp>
      <p:sp>
        <p:nvSpPr>
          <p:cNvPr id="3" name="Content Placeholder 2"/>
          <p:cNvSpPr>
            <a:spLocks noGrp="1"/>
          </p:cNvSpPr>
          <p:nvPr>
            <p:ph idx="1"/>
          </p:nvPr>
        </p:nvSpPr>
        <p:spPr/>
        <p:txBody>
          <a:bodyPr>
            <a:normAutofit/>
          </a:bodyPr>
          <a:lstStyle/>
          <a:p>
            <a:r>
              <a:rPr lang="en-GB" sz="2200" dirty="0">
                <a:solidFill>
                  <a:srgbClr val="E0F7EF"/>
                </a:solidFill>
                <a:latin typeface="Helvetica"/>
              </a:rPr>
              <a:t>n</a:t>
            </a:r>
            <a:r>
              <a:rPr lang="en-GB" sz="2200" dirty="0" smtClean="0">
                <a:solidFill>
                  <a:srgbClr val="E0F7EF"/>
                </a:solidFill>
                <a:latin typeface="Helvetica"/>
              </a:rPr>
              <a:t>on-</a:t>
            </a:r>
            <a:r>
              <a:rPr lang="en-GB" sz="2200" dirty="0" err="1" smtClean="0">
                <a:solidFill>
                  <a:srgbClr val="E0F7EF"/>
                </a:solidFill>
                <a:latin typeface="Helvetica"/>
              </a:rPr>
              <a:t>perturbative</a:t>
            </a:r>
            <a:r>
              <a:rPr lang="en-GB" sz="2200" dirty="0" smtClean="0">
                <a:solidFill>
                  <a:srgbClr val="E0F7EF"/>
                </a:solidFill>
                <a:latin typeface="Helvetica"/>
              </a:rPr>
              <a:t> approach needed</a:t>
            </a:r>
          </a:p>
          <a:p>
            <a:pPr marL="457200" lvl="1" indent="0">
              <a:buNone/>
            </a:pPr>
            <a:r>
              <a:rPr lang="en-GB" sz="1700" dirty="0" smtClean="0">
                <a:solidFill>
                  <a:srgbClr val="E0F7EF"/>
                </a:solidFill>
                <a:latin typeface="Helvetica"/>
              </a:rPr>
              <a:t>(Clarkson &amp; </a:t>
            </a:r>
            <a:r>
              <a:rPr lang="en-GB" sz="1700" dirty="0" err="1" smtClean="0">
                <a:solidFill>
                  <a:srgbClr val="E0F7EF"/>
                </a:solidFill>
                <a:latin typeface="Helvetica"/>
              </a:rPr>
              <a:t>Maartens</a:t>
            </a:r>
            <a:r>
              <a:rPr lang="en-GB" sz="1700" dirty="0" smtClean="0">
                <a:solidFill>
                  <a:srgbClr val="E0F7EF"/>
                </a:solidFill>
                <a:latin typeface="Helvetica"/>
              </a:rPr>
              <a:t>, arXiv:1005.2165</a:t>
            </a:r>
            <a:r>
              <a:rPr lang="en-GB" sz="1700" dirty="0" smtClean="0"/>
              <a:t>; Clarkson &amp; </a:t>
            </a:r>
            <a:r>
              <a:rPr lang="en-GB" sz="1700" dirty="0" err="1" smtClean="0"/>
              <a:t>Umeh</a:t>
            </a:r>
            <a:r>
              <a:rPr lang="en-GB" sz="1700" dirty="0" smtClean="0"/>
              <a:t>,</a:t>
            </a:r>
            <a:r>
              <a:rPr lang="en-GB" sz="1700" dirty="0" smtClean="0">
                <a:solidFill>
                  <a:srgbClr val="E0F7EF"/>
                </a:solidFill>
                <a:latin typeface="Helvetica"/>
              </a:rPr>
              <a:t> arXiv:1105.1886)</a:t>
            </a:r>
          </a:p>
          <a:p>
            <a:endParaRPr lang="en-GB" sz="2500" dirty="0" smtClean="0">
              <a:solidFill>
                <a:srgbClr val="E0F7EF"/>
              </a:solidFill>
              <a:latin typeface="Helvetica"/>
            </a:endParaRPr>
          </a:p>
          <a:p>
            <a:r>
              <a:rPr lang="en-GB" sz="2200" dirty="0" err="1" smtClean="0">
                <a:solidFill>
                  <a:srgbClr val="E0F7EF"/>
                </a:solidFill>
                <a:latin typeface="Helvetica"/>
              </a:rPr>
              <a:t>Regge</a:t>
            </a:r>
            <a:r>
              <a:rPr lang="en-GB" sz="2200" dirty="0" smtClean="0">
                <a:solidFill>
                  <a:srgbClr val="E0F7EF"/>
                </a:solidFill>
                <a:latin typeface="Helvetica"/>
              </a:rPr>
              <a:t> calculus provides a non-</a:t>
            </a:r>
            <a:r>
              <a:rPr lang="en-GB" sz="2200" dirty="0" err="1" smtClean="0">
                <a:solidFill>
                  <a:srgbClr val="E0F7EF"/>
                </a:solidFill>
                <a:latin typeface="Helvetica"/>
              </a:rPr>
              <a:t>perturbative</a:t>
            </a:r>
            <a:r>
              <a:rPr lang="en-GB" sz="2200" dirty="0" smtClean="0">
                <a:solidFill>
                  <a:srgbClr val="E0F7EF"/>
                </a:solidFill>
                <a:latin typeface="Helvetica"/>
              </a:rPr>
              <a:t> approach</a:t>
            </a:r>
          </a:p>
          <a:p>
            <a:pPr marL="457200" lvl="1" indent="0">
              <a:buNone/>
            </a:pPr>
            <a:r>
              <a:rPr lang="en-GB" sz="1700" dirty="0" smtClean="0">
                <a:solidFill>
                  <a:srgbClr val="E0F7EF"/>
                </a:solidFill>
                <a:latin typeface="Helvetica"/>
              </a:rPr>
              <a:t>(</a:t>
            </a:r>
            <a:r>
              <a:rPr lang="en-GB" sz="1700" dirty="0" err="1" smtClean="0">
                <a:solidFill>
                  <a:srgbClr val="E0F7EF"/>
                </a:solidFill>
                <a:latin typeface="Helvetica"/>
              </a:rPr>
              <a:t>Regge</a:t>
            </a:r>
            <a:r>
              <a:rPr lang="en-GB" sz="1700" dirty="0" smtClean="0">
                <a:solidFill>
                  <a:srgbClr val="E0F7EF"/>
                </a:solidFill>
                <a:latin typeface="Helvetica"/>
              </a:rPr>
              <a:t>, </a:t>
            </a:r>
            <a:r>
              <a:rPr lang="en-GB" sz="1700" i="1" dirty="0" smtClean="0">
                <a:solidFill>
                  <a:srgbClr val="E0F7EF"/>
                </a:solidFill>
                <a:latin typeface="Helvetica"/>
              </a:rPr>
              <a:t>Il </a:t>
            </a:r>
            <a:r>
              <a:rPr lang="en-GB" sz="1700" i="1" dirty="0" err="1" smtClean="0">
                <a:solidFill>
                  <a:srgbClr val="E0F7EF"/>
                </a:solidFill>
                <a:latin typeface="Helvetica"/>
              </a:rPr>
              <a:t>Nuovo</a:t>
            </a:r>
            <a:r>
              <a:rPr lang="en-GB" sz="1700" i="1" dirty="0" smtClean="0">
                <a:solidFill>
                  <a:srgbClr val="E0F7EF"/>
                </a:solidFill>
                <a:latin typeface="Helvetica"/>
              </a:rPr>
              <a:t> </a:t>
            </a:r>
            <a:r>
              <a:rPr lang="en-GB" sz="1700" i="1" dirty="0" err="1" smtClean="0">
                <a:solidFill>
                  <a:srgbClr val="E0F7EF"/>
                </a:solidFill>
                <a:latin typeface="Helvetica"/>
              </a:rPr>
              <a:t>Cimento</a:t>
            </a:r>
            <a:r>
              <a:rPr lang="en-GB" sz="1700" dirty="0" smtClean="0">
                <a:solidFill>
                  <a:srgbClr val="E0F7EF"/>
                </a:solidFill>
                <a:latin typeface="Helvetica"/>
              </a:rPr>
              <a:t> </a:t>
            </a:r>
            <a:r>
              <a:rPr lang="en-GB" sz="1700" b="1" dirty="0" smtClean="0">
                <a:solidFill>
                  <a:srgbClr val="E0F7EF"/>
                </a:solidFill>
                <a:latin typeface="Helvetica"/>
              </a:rPr>
              <a:t>19</a:t>
            </a:r>
            <a:r>
              <a:rPr lang="en-GB" sz="1700" dirty="0" smtClean="0">
                <a:solidFill>
                  <a:srgbClr val="E0F7EF"/>
                </a:solidFill>
                <a:latin typeface="Helvetica"/>
              </a:rPr>
              <a:t>, 1961)</a:t>
            </a:r>
          </a:p>
          <a:p>
            <a:endParaRPr lang="en-GB" sz="2500" dirty="0" smtClean="0">
              <a:solidFill>
                <a:srgbClr val="E0F7EF"/>
              </a:solidFill>
              <a:latin typeface="Helvetica"/>
            </a:endParaRPr>
          </a:p>
          <a:p>
            <a:r>
              <a:rPr lang="en-GB" sz="2200" dirty="0" smtClean="0">
                <a:solidFill>
                  <a:srgbClr val="E0F7EF"/>
                </a:solidFill>
              </a:rPr>
              <a:t>Collins and Williams (CW) formalism for approximating FLRW space</a:t>
            </a:r>
            <a:r>
              <a:rPr lang="en-GB" sz="2200" dirty="0"/>
              <a:t>–</a:t>
            </a:r>
            <a:r>
              <a:rPr lang="en-GB" sz="2200" dirty="0" smtClean="0">
                <a:solidFill>
                  <a:srgbClr val="E0F7EF"/>
                </a:solidFill>
              </a:rPr>
              <a:t>times</a:t>
            </a:r>
          </a:p>
          <a:p>
            <a:pPr marL="457200" lvl="1" indent="0">
              <a:buNone/>
            </a:pPr>
            <a:r>
              <a:rPr lang="en-GB" sz="1700" dirty="0" smtClean="0">
                <a:solidFill>
                  <a:srgbClr val="E0F7EF"/>
                </a:solidFill>
              </a:rPr>
              <a:t>(Collins &amp; Williams, </a:t>
            </a:r>
            <a:r>
              <a:rPr lang="en-GB" sz="1700" i="1" dirty="0" err="1" smtClean="0">
                <a:solidFill>
                  <a:srgbClr val="E0F7EF"/>
                </a:solidFill>
              </a:rPr>
              <a:t>Phys</a:t>
            </a:r>
            <a:r>
              <a:rPr lang="en-GB" sz="1700" i="1" dirty="0" smtClean="0">
                <a:solidFill>
                  <a:srgbClr val="E0F7EF"/>
                </a:solidFill>
              </a:rPr>
              <a:t> Rev </a:t>
            </a:r>
            <a:r>
              <a:rPr lang="en-GB" sz="1700" dirty="0" smtClean="0">
                <a:solidFill>
                  <a:srgbClr val="E0F7EF"/>
                </a:solidFill>
              </a:rPr>
              <a:t>D</a:t>
            </a:r>
            <a:r>
              <a:rPr lang="en-GB" sz="1700" b="1" dirty="0" smtClean="0">
                <a:solidFill>
                  <a:srgbClr val="E0F7EF"/>
                </a:solidFill>
              </a:rPr>
              <a:t>7</a:t>
            </a:r>
            <a:r>
              <a:rPr lang="en-GB" sz="1700" dirty="0" smtClean="0">
                <a:solidFill>
                  <a:srgbClr val="E0F7EF"/>
                </a:solidFill>
              </a:rPr>
              <a:t>, 1973; </a:t>
            </a:r>
            <a:r>
              <a:rPr lang="en-GB" sz="1700" dirty="0" err="1" smtClean="0">
                <a:solidFill>
                  <a:srgbClr val="E0F7EF"/>
                </a:solidFill>
              </a:rPr>
              <a:t>Brewin</a:t>
            </a:r>
            <a:r>
              <a:rPr lang="en-GB" sz="1700" dirty="0" smtClean="0"/>
              <a:t>, </a:t>
            </a:r>
            <a:r>
              <a:rPr lang="en-GB" sz="1700" i="1" dirty="0" smtClean="0"/>
              <a:t>Class Quant </a:t>
            </a:r>
            <a:r>
              <a:rPr lang="en-GB" sz="1700" i="1" dirty="0" err="1" smtClean="0"/>
              <a:t>Grav</a:t>
            </a:r>
            <a:r>
              <a:rPr lang="en-GB" sz="1700" dirty="0" smtClean="0"/>
              <a:t> </a:t>
            </a:r>
            <a:r>
              <a:rPr lang="en-GB" sz="1700" b="1" dirty="0" smtClean="0"/>
              <a:t>4</a:t>
            </a:r>
            <a:r>
              <a:rPr lang="en-GB" sz="1700" dirty="0" smtClean="0"/>
              <a:t>, 1987</a:t>
            </a:r>
            <a:r>
              <a:rPr lang="en-GB" sz="1700" dirty="0" smtClean="0">
                <a:solidFill>
                  <a:srgbClr val="E0F7EF"/>
                </a:solidFill>
              </a:rPr>
              <a:t>)</a:t>
            </a:r>
          </a:p>
          <a:p>
            <a:endParaRPr lang="en-GB" dirty="0" smtClean="0">
              <a:solidFill>
                <a:srgbClr val="E0F7EF"/>
              </a:solidFill>
              <a:latin typeface="Helvetica"/>
            </a:endParaRPr>
          </a:p>
        </p:txBody>
      </p:sp>
    </p:spTree>
    <p:custDataLst>
      <p:tags r:id="rId1"/>
    </p:custDataLst>
    <p:extLst>
      <p:ext uri="{BB962C8B-B14F-4D97-AF65-F5344CB8AC3E}">
        <p14:creationId xmlns:p14="http://schemas.microsoft.com/office/powerpoint/2010/main" val="2947134545"/>
      </p:ext>
    </p:extLst>
  </p:cSld>
  <p:clrMapOvr>
    <a:masterClrMapping/>
  </p:clrMapOvr>
  <mc:AlternateContent xmlns:mc="http://schemas.openxmlformats.org/markup-compatibility/2006" xmlns:p14="http://schemas.microsoft.com/office/powerpoint/2010/main">
    <mc:Choice Requires="p14">
      <p:transition spd="slow" p14:dur="2000" advTm="34885"/>
    </mc:Choice>
    <mc:Fallback xmlns="">
      <p:transition xmlns:p14="http://schemas.microsoft.com/office/powerpoint/2010/main" spd="slow" advTm="3488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err="1" smtClean="0"/>
              <a:t>Regge</a:t>
            </a:r>
            <a:r>
              <a:rPr lang="en-US" dirty="0" smtClean="0"/>
              <a:t> calculus and CW formalism</a:t>
            </a:r>
          </a:p>
          <a:p>
            <a:endParaRPr lang="en-US" dirty="0" smtClean="0"/>
          </a:p>
          <a:p>
            <a:r>
              <a:rPr lang="en-US" dirty="0" smtClean="0"/>
              <a:t>Closed vacuum Λ-FLRW universe</a:t>
            </a:r>
          </a:p>
          <a:p>
            <a:endParaRPr lang="en-US" dirty="0" smtClean="0"/>
          </a:p>
          <a:p>
            <a:r>
              <a:rPr lang="en-US" dirty="0" smtClean="0"/>
              <a:t>Closed “lattice universes”</a:t>
            </a:r>
          </a:p>
        </p:txBody>
      </p:sp>
    </p:spTree>
    <p:custDataLst>
      <p:tags r:id="rId1"/>
    </p:custDataLst>
    <p:extLst>
      <p:ext uri="{BB962C8B-B14F-4D97-AF65-F5344CB8AC3E}">
        <p14:creationId xmlns:p14="http://schemas.microsoft.com/office/powerpoint/2010/main" val="870857862"/>
      </p:ext>
    </p:extLst>
  </p:cSld>
  <p:clrMapOvr>
    <a:masterClrMapping/>
  </p:clrMapOvr>
  <mc:AlternateContent xmlns:mc="http://schemas.openxmlformats.org/markup-compatibility/2006" xmlns:p14="http://schemas.microsoft.com/office/powerpoint/2010/main">
    <mc:Choice Requires="p14">
      <p:transition spd="slow" p14:dur="2000" advTm="98872"/>
    </mc:Choice>
    <mc:Fallback xmlns="">
      <p:transition xmlns:p14="http://schemas.microsoft.com/office/powerpoint/2010/main" spd="slow" advTm="988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relativity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Can obtain </a:t>
            </a:r>
            <a:r>
              <a:rPr lang="en-US" dirty="0"/>
              <a:t>Einstein field equations</a:t>
            </a:r>
          </a:p>
          <a:p>
            <a:pPr marL="0" indent="0">
              <a:buNone/>
            </a:pPr>
            <a:endParaRPr lang="en-US" dirty="0"/>
          </a:p>
          <a:p>
            <a:pPr marL="0" indent="0">
              <a:buNone/>
            </a:pPr>
            <a:r>
              <a:rPr lang="en-US" dirty="0"/>
              <a:t>b</a:t>
            </a:r>
            <a:r>
              <a:rPr lang="en-US" dirty="0" smtClean="0"/>
              <a:t>y varying Einstein</a:t>
            </a:r>
            <a:r>
              <a:rPr lang="en-GB" dirty="0"/>
              <a:t>–</a:t>
            </a:r>
            <a:r>
              <a:rPr lang="en-US" dirty="0" smtClean="0"/>
              <a:t>Hilbert action</a:t>
            </a:r>
          </a:p>
          <a:p>
            <a:endParaRPr lang="en-US" sz="4400" dirty="0"/>
          </a:p>
          <a:p>
            <a:pPr marL="0" indent="0">
              <a:buNone/>
            </a:pPr>
            <a:r>
              <a:rPr lang="en-US" dirty="0"/>
              <a:t>w</a:t>
            </a:r>
            <a:r>
              <a:rPr lang="en-US" dirty="0" smtClean="0"/>
              <a:t>ith respect to metric </a:t>
            </a:r>
          </a:p>
          <a:p>
            <a:endParaRPr lang="en-US" dirty="0" smtClean="0"/>
          </a:p>
          <a:p>
            <a:pPr marL="0" indent="0">
              <a:buNone/>
            </a:pPr>
            <a:r>
              <a:rPr lang="en-US" dirty="0" smtClean="0"/>
              <a:t>Action is over a continuous manifold.</a:t>
            </a:r>
            <a:endParaRPr lang="en-US" dirty="0"/>
          </a:p>
        </p:txBody>
      </p:sp>
      <p:pic>
        <p:nvPicPr>
          <p:cNvPr id="37" name="Picture 36" descr="TP_tmp.pn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3161" y="2218979"/>
            <a:ext cx="3500028" cy="459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9" name="Picture 38" descr="TP_tmp.png"/>
          <p:cNvPicPr>
            <a:picLocks noChangeAspect="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3161" y="3417569"/>
            <a:ext cx="3500033" cy="706147"/>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41" name="Picture 40" descr="TP_tmp.png"/>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3063" y="4801982"/>
            <a:ext cx="628416" cy="335155"/>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3887902003"/>
      </p:ext>
    </p:extLst>
  </p:cSld>
  <p:clrMapOvr>
    <a:masterClrMapping/>
  </p:clrMapOvr>
  <mc:AlternateContent xmlns:mc="http://schemas.openxmlformats.org/markup-compatibility/2006" xmlns:p14="http://schemas.microsoft.com/office/powerpoint/2010/main">
    <mc:Choice Requires="p14">
      <p:transition spd="slow" p14:dur="2000" advTm="24645"/>
    </mc:Choice>
    <mc:Fallback xmlns="">
      <p:transition xmlns:p14="http://schemas.microsoft.com/office/powerpoint/2010/main" spd="slow" advTm="24645"/>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Regge</a:t>
            </a:r>
            <a:r>
              <a:rPr lang="en-US" dirty="0" smtClean="0"/>
              <a:t> calculus skeleton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Key idea of </a:t>
            </a:r>
            <a:r>
              <a:rPr lang="en-US" b="1" dirty="0" err="1" smtClean="0"/>
              <a:t>Regge</a:t>
            </a:r>
            <a:r>
              <a:rPr lang="en-US" b="1" dirty="0" smtClean="0"/>
              <a:t> calculus:</a:t>
            </a:r>
          </a:p>
          <a:p>
            <a:pPr marL="400050" lvl="1" indent="0">
              <a:buNone/>
            </a:pPr>
            <a:r>
              <a:rPr lang="en-US" dirty="0" smtClean="0"/>
              <a:t>Replace continuum manifold with piecewise linear one (called </a:t>
            </a:r>
            <a:r>
              <a:rPr lang="en-US" b="1" dirty="0" smtClean="0"/>
              <a:t>skeleton</a:t>
            </a:r>
            <a:r>
              <a:rPr lang="en-US" dirty="0" smtClean="0"/>
              <a:t>)</a:t>
            </a:r>
          </a:p>
          <a:p>
            <a:pPr marL="0" indent="0">
              <a:buNone/>
            </a:pPr>
            <a:endParaRPr lang="en-US" dirty="0" smtClean="0"/>
          </a:p>
        </p:txBody>
      </p:sp>
      <p:pic>
        <p:nvPicPr>
          <p:cNvPr id="6" name="Picture 5" descr="manifol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3567064"/>
            <a:ext cx="5852160" cy="2217420"/>
          </a:xfrm>
          <a:prstGeom prst="rect">
            <a:avLst/>
          </a:prstGeom>
        </p:spPr>
      </p:pic>
    </p:spTree>
    <p:extLst>
      <p:ext uri="{BB962C8B-B14F-4D97-AF65-F5344CB8AC3E}">
        <p14:creationId xmlns:p14="http://schemas.microsoft.com/office/powerpoint/2010/main" val="2098655553"/>
      </p:ext>
    </p:extLst>
  </p:cSld>
  <p:clrMapOvr>
    <a:masterClrMapping/>
  </p:clrMapOvr>
  <mc:AlternateContent xmlns:mc="http://schemas.openxmlformats.org/markup-compatibility/2006" xmlns:p14="http://schemas.microsoft.com/office/powerpoint/2010/main">
    <mc:Choice Requires="p14">
      <p:transition spd="slow" p14:dur="2000" advTm="7506"/>
    </mc:Choice>
    <mc:Fallback xmlns="">
      <p:transition xmlns:p14="http://schemas.microsoft.com/office/powerpoint/2010/main" spd="slow" advTm="7506"/>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Regge</a:t>
            </a:r>
            <a:r>
              <a:rPr lang="en-US" dirty="0" smtClean="0"/>
              <a:t> calculus skeleton</a:t>
            </a:r>
            <a:endParaRPr lang="en-US" dirty="0"/>
          </a:p>
        </p:txBody>
      </p:sp>
      <p:sp>
        <p:nvSpPr>
          <p:cNvPr id="3" name="Content Placeholder 2"/>
          <p:cNvSpPr>
            <a:spLocks noGrp="1"/>
          </p:cNvSpPr>
          <p:nvPr>
            <p:ph idx="1"/>
          </p:nvPr>
        </p:nvSpPr>
        <p:spPr/>
        <p:txBody>
          <a:bodyPr>
            <a:normAutofit/>
          </a:bodyPr>
          <a:lstStyle/>
          <a:p>
            <a:r>
              <a:rPr lang="en-US" sz="2200" dirty="0" smtClean="0"/>
              <a:t>Skeleton </a:t>
            </a:r>
            <a:r>
              <a:rPr lang="en-US" sz="2200" dirty="0"/>
              <a:t>c</a:t>
            </a:r>
            <a:r>
              <a:rPr lang="en-US" sz="2200" dirty="0" smtClean="0"/>
              <a:t>onsists of flat blocks glued together at shared faces</a:t>
            </a:r>
          </a:p>
          <a:p>
            <a:r>
              <a:rPr lang="en-US" sz="2200" dirty="0" smtClean="0"/>
              <a:t>Flat</a:t>
            </a:r>
            <a:r>
              <a:rPr lang="en-US" sz="2200" dirty="0"/>
              <a:t> </a:t>
            </a:r>
            <a:r>
              <a:rPr lang="en-US" sz="2200" dirty="0" smtClean="0"/>
              <a:t>blocks – interior metric is </a:t>
            </a:r>
            <a:r>
              <a:rPr lang="en-US" sz="2200" i="1" dirty="0" err="1" smtClean="0"/>
              <a:t>Minkowski</a:t>
            </a:r>
            <a:endParaRPr lang="en-US" sz="2200" i="1" dirty="0" smtClean="0"/>
          </a:p>
          <a:p>
            <a:r>
              <a:rPr lang="en-US" sz="2200" dirty="0" smtClean="0"/>
              <a:t>Curvature manifests as conical singularities on sub-faces of co-dim 2 (called </a:t>
            </a:r>
            <a:r>
              <a:rPr lang="en-US" sz="2200" b="1" dirty="0" smtClean="0"/>
              <a:t>hinges</a:t>
            </a:r>
            <a:r>
              <a:rPr lang="en-US" sz="2200" dirty="0" smtClean="0"/>
              <a:t>)</a:t>
            </a:r>
          </a:p>
          <a:p>
            <a:endParaRPr lang="en-US" sz="12000" dirty="0" smtClean="0"/>
          </a:p>
          <a:p>
            <a:r>
              <a:rPr lang="en-US" sz="2200" dirty="0" smtClean="0"/>
              <a:t>Analogue to metric are the blocks’ edge-lengths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689" y="3282196"/>
            <a:ext cx="4943565" cy="1971452"/>
          </a:xfrm>
          <a:prstGeom prst="rect">
            <a:avLst/>
          </a:prstGeom>
        </p:spPr>
      </p:pic>
    </p:spTree>
    <p:custDataLst>
      <p:tags r:id="rId1"/>
    </p:custDataLst>
    <p:extLst>
      <p:ext uri="{BB962C8B-B14F-4D97-AF65-F5344CB8AC3E}">
        <p14:creationId xmlns:p14="http://schemas.microsoft.com/office/powerpoint/2010/main" val="2043079141"/>
      </p:ext>
    </p:extLst>
  </p:cSld>
  <p:clrMapOvr>
    <a:masterClrMapping/>
  </p:clrMapOvr>
  <mc:AlternateContent xmlns:mc="http://schemas.openxmlformats.org/markup-compatibility/2006" xmlns:p14="http://schemas.microsoft.com/office/powerpoint/2010/main">
    <mc:Choice Requires="p14">
      <p:transition spd="slow" p14:dur="2000" advTm="64571"/>
    </mc:Choice>
    <mc:Fallback xmlns="">
      <p:transition xmlns:p14="http://schemas.microsoft.com/office/powerpoint/2010/main" spd="slow" advTm="645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Regge</a:t>
            </a:r>
            <a:r>
              <a:rPr lang="en-US" dirty="0" smtClean="0"/>
              <a:t> calculus</a:t>
            </a:r>
            <a:endParaRPr lang="en-US" dirty="0"/>
          </a:p>
        </p:txBody>
      </p:sp>
      <p:sp>
        <p:nvSpPr>
          <p:cNvPr id="3" name="Content Placeholder 2"/>
          <p:cNvSpPr>
            <a:spLocks noGrp="1"/>
          </p:cNvSpPr>
          <p:nvPr>
            <p:ph idx="1"/>
          </p:nvPr>
        </p:nvSpPr>
        <p:spPr/>
        <p:txBody>
          <a:bodyPr>
            <a:normAutofit/>
          </a:bodyPr>
          <a:lstStyle/>
          <a:p>
            <a:r>
              <a:rPr lang="en-US" sz="2500" dirty="0" smtClean="0"/>
              <a:t>Apply Einstein</a:t>
            </a:r>
            <a:r>
              <a:rPr lang="en-GB" sz="2500" dirty="0"/>
              <a:t>–</a:t>
            </a:r>
            <a:r>
              <a:rPr lang="en-US" sz="2500" dirty="0" smtClean="0"/>
              <a:t>Hilbert action to skeleton to get </a:t>
            </a:r>
            <a:r>
              <a:rPr lang="en-US" sz="2500" b="1" dirty="0" err="1" smtClean="0"/>
              <a:t>Regge</a:t>
            </a:r>
            <a:r>
              <a:rPr lang="en-US" sz="2500" b="1" dirty="0" smtClean="0"/>
              <a:t> action</a:t>
            </a:r>
            <a:endParaRPr lang="en-US" sz="2500" b="1" dirty="0"/>
          </a:p>
          <a:p>
            <a:endParaRPr lang="en-US" dirty="0" smtClean="0"/>
          </a:p>
          <a:p>
            <a:r>
              <a:rPr lang="en-US" sz="2500" dirty="0" smtClean="0"/>
              <a:t>Analogue of metric are the blocks’ edge-lengths</a:t>
            </a:r>
          </a:p>
          <a:p>
            <a:endParaRPr lang="en-US" dirty="0" smtClean="0"/>
          </a:p>
          <a:p>
            <a:r>
              <a:rPr lang="en-US" sz="2500" dirty="0" smtClean="0"/>
              <a:t>Vary with respect to edge-lengths to get </a:t>
            </a:r>
            <a:r>
              <a:rPr lang="en-US" sz="2500" b="1" dirty="0" err="1" smtClean="0"/>
              <a:t>Regge</a:t>
            </a:r>
            <a:r>
              <a:rPr lang="en-US" sz="2500" b="1" dirty="0" smtClean="0"/>
              <a:t> equations</a:t>
            </a:r>
            <a:r>
              <a:rPr lang="en-US" sz="2500" dirty="0" smtClean="0"/>
              <a:t>, analogue of the Einstein field equations</a:t>
            </a:r>
          </a:p>
          <a:p>
            <a:endParaRPr lang="en-US" dirty="0"/>
          </a:p>
        </p:txBody>
      </p:sp>
      <p:pic>
        <p:nvPicPr>
          <p:cNvPr id="5" name="Picture 4" descr="TP_tmp.pn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0200" y="2293019"/>
            <a:ext cx="3403600" cy="736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7" name="Picture 6" descr="TP_tmp.png"/>
          <p:cNvPicPr>
            <a:picLocks noChangeAspect="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6579" y="3603068"/>
            <a:ext cx="1319319" cy="392230"/>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extLst>
      <p:ext uri="{BB962C8B-B14F-4D97-AF65-F5344CB8AC3E}">
        <p14:creationId xmlns:p14="http://schemas.microsoft.com/office/powerpoint/2010/main" val="2781152290"/>
      </p:ext>
    </p:extLst>
  </p:cSld>
  <p:clrMapOvr>
    <a:masterClrMapping/>
  </p:clrMapOvr>
  <mc:AlternateContent xmlns:mc="http://schemas.openxmlformats.org/markup-compatibility/2006" xmlns:p14="http://schemas.microsoft.com/office/powerpoint/2010/main">
    <mc:Choice Requires="p14">
      <p:transition spd="slow" p14:dur="2000" advTm="36501"/>
    </mc:Choice>
    <mc:Fallback xmlns="">
      <p:transition xmlns:p14="http://schemas.microsoft.com/office/powerpoint/2010/main" spd="slow" advTm="365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Collins–Williams formalism</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Skeleton designed to approximate FLRW </a:t>
            </a:r>
            <a:r>
              <a:rPr lang="en-GB" dirty="0"/>
              <a:t>space–times</a:t>
            </a:r>
            <a:endParaRPr lang="en-GB" dirty="0" smtClean="0"/>
          </a:p>
          <a:p>
            <a:endParaRPr lang="en-GB" dirty="0" smtClean="0"/>
          </a:p>
          <a:p>
            <a:r>
              <a:rPr lang="en-GB" dirty="0" smtClean="0"/>
              <a:t>FLRW universes can be foliated into Cauchy surfaces of constant curvature</a:t>
            </a:r>
          </a:p>
          <a:p>
            <a:endParaRPr lang="en-GB" dirty="0" smtClean="0"/>
          </a:p>
          <a:p>
            <a:r>
              <a:rPr lang="en-GB" dirty="0" smtClean="0"/>
              <a:t>Surfaces are identical apart from an overall scale factor</a:t>
            </a:r>
          </a:p>
          <a:p>
            <a:endParaRPr lang="en-GB" sz="2900" dirty="0"/>
          </a:p>
          <a:p>
            <a:r>
              <a:rPr lang="en-GB" sz="2900" dirty="0" smtClean="0"/>
              <a:t>CW </a:t>
            </a:r>
            <a:r>
              <a:rPr lang="en-GB" sz="2900" dirty="0"/>
              <a:t>Cauchy surfaces: tessellate FLRW Cauchy surfaces with a single regular </a:t>
            </a:r>
            <a:r>
              <a:rPr lang="en-GB" sz="2900" dirty="0" err="1" smtClean="0"/>
              <a:t>polytope</a:t>
            </a:r>
            <a:endParaRPr lang="en-GB" sz="2900" dirty="0" smtClean="0"/>
          </a:p>
        </p:txBody>
      </p:sp>
    </p:spTree>
    <p:custDataLst>
      <p:tags r:id="rId1"/>
    </p:custDataLst>
    <p:extLst>
      <p:ext uri="{BB962C8B-B14F-4D97-AF65-F5344CB8AC3E}">
        <p14:creationId xmlns:p14="http://schemas.microsoft.com/office/powerpoint/2010/main" val="2002553895"/>
      </p:ext>
    </p:extLst>
  </p:cSld>
  <p:clrMapOvr>
    <a:masterClrMapping/>
  </p:clrMapOvr>
  <mc:AlternateContent xmlns:mc="http://schemas.openxmlformats.org/markup-compatibility/2006" xmlns:p14="http://schemas.microsoft.com/office/powerpoint/2010/main">
    <mc:Choice Requires="p14">
      <p:transition spd="slow" p14:dur="2000" advTm="50752"/>
    </mc:Choice>
    <mc:Fallback xmlns="">
      <p:transition xmlns:p14="http://schemas.microsoft.com/office/powerpoint/2010/main" spd="slow" advTm="507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RGLIU@W89130KT8Q2T3PP7" val="5665"/>
  <p:tag name="DEFAULTDISPLAYSOURCE" val="\documentclass{article}&#10;&#10;\pagestyle{empty}&#10;&#10;\begin{document}&#10;&#10;&#10;\end{document}"/>
  <p:tag name="EMBEDFONTS" val="0"/>
</p:tagLst>
</file>

<file path=ppt/tags/tag10.xml><?xml version="1.0" encoding="utf-8"?>
<p:tagLst xmlns:a="http://schemas.openxmlformats.org/drawingml/2006/main" xmlns:r="http://schemas.openxmlformats.org/officeDocument/2006/relationships" xmlns:p="http://schemas.openxmlformats.org/presentationml/2006/main">
  <p:tag name="TIMING" val="|22.7|3.6"/>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displaystyle{\int R\, \sqrt{-g} \; d^4x} \; = \mkern-10mu \displaystyle{\sum_{i \,\in\, \left\{ \text{hinges}\right\}} \mkern-9mu 2\, A_i\, \delta_{i}}  template TPT1  env TPENV1  fore 6737151  back 16777215  eqnno 1"/>
  <p:tag name="FILENAME" val="TP_tmp"/>
  <p:tag name="ORIGWIDTH" val="134"/>
  <p:tag name="PICTUREFILESIZE" val="13907"/>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g_{\mu\nu} \to l_i  template TPT1  env TPENV1  fore 6737151  back 16777215  eqnno 2"/>
  <p:tag name="FILENAME" val="TP_tmp"/>
  <p:tag name="ORIGWIDTH" val="37"/>
  <p:tag name="PICTUREFILESIZE" val="2785"/>
</p:tagLst>
</file>

<file path=ppt/tags/tag13.xml><?xml version="1.0" encoding="utf-8"?>
<p:tagLst xmlns:a="http://schemas.openxmlformats.org/drawingml/2006/main" xmlns:r="http://schemas.openxmlformats.org/officeDocument/2006/relationships" xmlns:p="http://schemas.openxmlformats.org/presentationml/2006/main">
  <p:tag name="TIMING" val="|12.1|13.7|7.6"/>
</p:tagLst>
</file>

<file path=ppt/tags/tag14.xml><?xml version="1.0" encoding="utf-8"?>
<p:tagLst xmlns:a="http://schemas.openxmlformats.org/drawingml/2006/main" xmlns:r="http://schemas.openxmlformats.org/officeDocument/2006/relationships" xmlns:p="http://schemas.openxmlformats.org/presentationml/2006/main">
  <p:tag name="TIMING" val="|14.6|15.4|5.6|19.5|13.4"/>
</p:tagLst>
</file>

<file path=ppt/tags/tag15.xml><?xml version="1.0" encoding="utf-8"?>
<p:tagLst xmlns:a="http://schemas.openxmlformats.org/drawingml/2006/main" xmlns:r="http://schemas.openxmlformats.org/officeDocument/2006/relationships" xmlns:p="http://schemas.openxmlformats.org/presentationml/2006/main">
  <p:tag name="TIMING" val="|15|9.7|17.1"/>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a(t) \to l(t)  template TPT1  env TPENV1  fore 6737151  back 16777215  eqnno 18"/>
  <p:tag name="FILENAME" val="TP_tmp"/>
  <p:tag name="ORIGWIDTH" val="46"/>
  <p:tag name="PICTUREFILESIZE" val="3479"/>
</p:tagLst>
</file>

<file path=ppt/tags/tag17.xml><?xml version="1.0" encoding="utf-8"?>
<p:tagLst xmlns:a="http://schemas.openxmlformats.org/drawingml/2006/main" xmlns:r="http://schemas.openxmlformats.org/officeDocument/2006/relationships" xmlns:p="http://schemas.openxmlformats.org/presentationml/2006/main">
  <p:tag name="TIMING" val="|20.5"/>
</p:tagLst>
</file>

<file path=ppt/tags/tag18.xml><?xml version="1.0" encoding="utf-8"?>
<p:tagLst xmlns:a="http://schemas.openxmlformats.org/drawingml/2006/main" xmlns:r="http://schemas.openxmlformats.org/officeDocument/2006/relationships" xmlns:p="http://schemas.openxmlformats.org/presentationml/2006/main">
  <p:tag name="TEXPOINT" val="template"/>
  <p:tag name="SOURCE" val="TPT1  equation R(t) = Z \, l(t)  template TPT1  env TPENV1  fore 6737151  back 16777215  eqnno 17"/>
  <p:tag name="FILENAME" val="TP_tmp"/>
  <p:tag name="ORIGWIDTH" val="55"/>
  <p:tag name="PICTUREFILESIZE" val="4055"/>
</p:tagLst>
</file>

<file path=ppt/tags/tag19.xml><?xml version="1.0" encoding="utf-8"?>
<p:tagLst xmlns:a="http://schemas.openxmlformats.org/drawingml/2006/main" xmlns:r="http://schemas.openxmlformats.org/officeDocument/2006/relationships" xmlns:p="http://schemas.openxmlformats.org/presentationml/2006/main">
  <p:tag name="TIMING" val="|21.3|27.2|35.7|29.5|34.3"/>
</p:tagLst>
</file>

<file path=ppt/tags/tag2.xml><?xml version="1.0" encoding="utf-8"?>
<p:tagLst xmlns:a="http://schemas.openxmlformats.org/drawingml/2006/main" xmlns:r="http://schemas.openxmlformats.org/officeDocument/2006/relationships" xmlns:p="http://schemas.openxmlformats.org/presentationml/2006/main">
  <p:tag name="TIMING" val="|11.2|2.7|2.1|3.5|18.9|8.2|10.6"/>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displaystyle{\frac{\partial \mathcal{S}}{\partial q} = \sum_i \frac{\partial \mathcal{S}}{\partial l^\ell_i} \frac{\partial l^\ell_i}{\partial q} + \sum_i \frac{\partial \mathcal{S}}{\partial m^\ell_i} \frac{\partial m^\ell_i}{\partial q} + \sum_i \frac{\partial \mathcal{S}}{\partial d^\ell_i} \frac{\partial d^\ell_i}{\partial q}}  template TPT1  env TPENV1  fore 6737151  back 16777215  eqnno 3"/>
  <p:tag name="FILENAME" val="TP_tmp"/>
  <p:tag name="ORIGWIDTH" val="206"/>
  <p:tag name="PICTUREFILESIZE" val="24050"/>
</p:tagLst>
</file>

<file path=ppt/tags/tag21.xml><?xml version="1.0" encoding="utf-8"?>
<p:tagLst xmlns:a="http://schemas.openxmlformats.org/drawingml/2006/main" xmlns:r="http://schemas.openxmlformats.org/officeDocument/2006/relationships" xmlns:p="http://schemas.openxmlformats.org/presentationml/2006/main">
  <p:tag name="TIMING" val="|11.5|8.4|4.4|4.7|19.3"/>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l_i \; \longleftrightarrow \; g^{(3)}_{ij}  template TPT1  env TPENV1  fore 6737151  back 16777215  eqnno 9"/>
  <p:tag name="FILENAME" val="TP_tmp"/>
  <p:tag name="ORIGWIDTH" val="50"/>
  <p:tag name="PICTUREFILESIZE" val="4508"/>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m_i \; \longleftrightarrow \; N  template TPT1  env TPENV1  fore 6737151  back 16777215  eqnno 10"/>
  <p:tag name="FILENAME" val="TP_tmp"/>
  <p:tag name="ORIGWIDTH" val="51"/>
  <p:tag name="PICTUREFILESIZE" val="2970"/>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longleftrightarrow \; N_i  template TPT1  env TPENV1  fore 6737151  back 16777215  eqnno 11"/>
  <p:tag name="FILENAME" val="TP_tmp"/>
  <p:tag name="ORIGWIDTH" val="48"/>
  <p:tag name="PICTUREFILESIZE" val="2999"/>
</p:tagLst>
</file>

<file path=ppt/tags/tag25.xml><?xml version="1.0" encoding="utf-8"?>
<p:tagLst xmlns:a="http://schemas.openxmlformats.org/drawingml/2006/main" xmlns:r="http://schemas.openxmlformats.org/officeDocument/2006/relationships" xmlns:p="http://schemas.openxmlformats.org/presentationml/2006/main">
  <p:tag name="TIMING" val="|12.4|20.2|11.4|14.5|18.8"/>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displaystyle{\int \left( R- 2\, \Lambda \right) \sqrt{-g} \; d^4x} \; \to \; \displaystyle{2 \left[ \sum_{i \,\in\, \left\{ \text{hinges}\right\}} \mkern-9mu A_i\, \delta_i \; - \mkern-26mu \sum_{i \, \in \, \left\{ \text{4-blocks} \right\} } \mkern-21mu \Lambda\, V_i^{(4)} \right] }  template TPT1  env TPENV1  fore 6737151  back 16777215  eqnno 4"/>
  <p:tag name="FILENAME" val="TP_tmp"/>
  <p:tag name="ORIGWIDTH" val="254"/>
  <p:tag name="PICTUREFILESIZE" val="25734"/>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text{global evol eqn} = \text{local evol eqn} +  \text{momentum constraint}  template TPT1  env TPENV1  fore 6737151  back 16777215  eqnno 14"/>
  <p:tag name="FILENAME" val="TP_tmp"/>
  <p:tag name="ORIGWIDTH" val="246"/>
  <p:tag name="PICTUREFILESIZE" val="11022"/>
</p:tagLst>
</file>

<file path=ppt/tags/tag28.xml><?xml version="1.0" encoding="utf-8"?>
<p:tagLst xmlns:a="http://schemas.openxmlformats.org/drawingml/2006/main" xmlns:r="http://schemas.openxmlformats.org/officeDocument/2006/relationships" xmlns:p="http://schemas.openxmlformats.org/presentationml/2006/main">
  <p:tag name="TIMING" val="|44.7"/>
</p:tagLst>
</file>

<file path=ppt/tags/tag29.xml><?xml version="1.0" encoding="utf-8"?>
<p:tagLst xmlns:a="http://schemas.openxmlformats.org/drawingml/2006/main" xmlns:r="http://schemas.openxmlformats.org/officeDocument/2006/relationships" xmlns:p="http://schemas.openxmlformats.org/presentationml/2006/main">
  <p:tag name="TIMING" val="|11.7|6.8|5.9|7.9|4.2"/>
</p:tagLst>
</file>

<file path=ppt/tags/tag3.xml><?xml version="1.0" encoding="utf-8"?>
<p:tagLst xmlns:a="http://schemas.openxmlformats.org/drawingml/2006/main" xmlns:r="http://schemas.openxmlformats.org/officeDocument/2006/relationships" xmlns:p="http://schemas.openxmlformats.org/presentationml/2006/main">
  <p:tag name="TIMING" val="|2|16.5|4.6"/>
</p:tagLst>
</file>

<file path=ppt/tags/tag30.xml><?xml version="1.0" encoding="utf-8"?>
<p:tagLst xmlns:a="http://schemas.openxmlformats.org/drawingml/2006/main" xmlns:r="http://schemas.openxmlformats.org/officeDocument/2006/relationships" xmlns:p="http://schemas.openxmlformats.org/presentationml/2006/main">
  <p:tag name="TIMING" val="|24.8|14.6|7.6|11.4"/>
</p:tagLst>
</file>

<file path=ppt/tags/tag31.xml><?xml version="1.0" encoding="utf-8"?>
<p:tagLst xmlns:a="http://schemas.openxmlformats.org/drawingml/2006/main" xmlns:r="http://schemas.openxmlformats.org/officeDocument/2006/relationships" xmlns:p="http://schemas.openxmlformats.org/presentationml/2006/main">
  <p:tag name="TIMING" val="|25.8|3.8|6.5|4.4|22.3|23.5"/>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displaystyle{\frac{1}{16\pi}\int R \, \sqrt{-g} \; d^4x \; - \mkern-20mu \sum_{i \, \in \, \left\{ \text{particles} \right\} } \mkern-15mu M_i \int ds_i} \; \to \; \displaystyle{\frac{1}{8\pi}\sum_{i \,\in\, \left\{ \text{hinges}\right\}} \mkern-9mu A_i\, \delta_i} \; - \mkern-26mu \sum_{\substack{i \, \in \, \left\{ \text{particles} \right\} \\ j \, \in \, \left\{ \text{blocks} \right\} }} \mkern-22mu M_i \, s_{ij}  template TPT1  env TPENV1  fore 6737151  back 16777215  eqnno 1"/>
  <p:tag name="FILENAME" val="TP_tmp"/>
  <p:tag name="ORIGWIDTH" val="323"/>
  <p:tag name="PICTUREFILESIZE" val="34541"/>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l = 8\pi M\, \frac{N_p}{N_1} \left[ \frac{\frac{1}{8} \dot{l}^2-1}{v^2\, \dot{l}^2 - 1} \right]^\frac{1}{2} \frac{1}{2\pi - n\theta}  template TPT1  env TPENV1  fore 6737151  back 16777215  eqnno 2"/>
  <p:tag name="FILENAME" val="TP_tmp"/>
  <p:tag name="ORIGWIDTH" val="126"/>
  <p:tag name="PICTUREFILESIZE" val="11011"/>
</p:tagLst>
</file>

<file path=ppt/tags/tag34.xml><?xml version="1.0" encoding="utf-8"?>
<p:tagLst xmlns:a="http://schemas.openxmlformats.org/drawingml/2006/main" xmlns:r="http://schemas.openxmlformats.org/officeDocument/2006/relationships" xmlns:p="http://schemas.openxmlformats.org/presentationml/2006/main">
  <p:tag name="TIMING" val="|19.7|2.7|14.2|13.1|9.3|33.5|17.9|8.3"/>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3)} R = 16 \pi \rho  template TPT1  env TPENV1  fore 6737151  back 16777215  eqnno 5"/>
  <p:tag name="FILENAME" val="TP_tmp"/>
  <p:tag name="ORIGWIDTH" val="53"/>
  <p:tag name="PICTUREFILESIZE" val="4114"/>
</p:tagLst>
</file>

<file path=ppt/tags/tag36.xml><?xml version="1.0" encoding="utf-8"?>
<p:tagLst xmlns:a="http://schemas.openxmlformats.org/drawingml/2006/main" xmlns:r="http://schemas.openxmlformats.org/officeDocument/2006/relationships" xmlns:p="http://schemas.openxmlformats.org/presentationml/2006/main">
  <p:tag name="TIMING" val="|18.1|5.7|15.6|37.9|12.6"/>
</p:tagLst>
</file>

<file path=ppt/tags/tag4.xml><?xml version="1.0" encoding="utf-8"?>
<p:tagLst xmlns:a="http://schemas.openxmlformats.org/drawingml/2006/main" xmlns:r="http://schemas.openxmlformats.org/officeDocument/2006/relationships" xmlns:p="http://schemas.openxmlformats.org/presentationml/2006/main">
  <p:tag name="TIMING" val="|0.9|8.2|38.8"/>
</p:tagLst>
</file>

<file path=ppt/tags/tag5.xml><?xml version="1.0" encoding="utf-8"?>
<p:tagLst xmlns:a="http://schemas.openxmlformats.org/drawingml/2006/main" xmlns:r="http://schemas.openxmlformats.org/officeDocument/2006/relationships" xmlns:p="http://schemas.openxmlformats.org/presentationml/2006/main">
  <p:tag name="TIMING" val="|8.8|1.4|5.3"/>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R_{\mu\nu} - \frac{1}{2} R \, g_{\mu\nu} = 8 \pi T_{\mu\nu}  template TPT1  env TPENV1  fore 6737151  back 16777215  eqnno 15"/>
  <p:tag name="FILENAME" val="TP_tmp"/>
  <p:tag name="ORIGWIDTH" val="99"/>
  <p:tag name="PICTUREFILESIZE" val="6310"/>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S}_{EH} = \displaystyle{\frac{1}{16\pi}\int R\, \sqrt{-g} \; d^4x}  template TPT1  env TPENV1  fore 6737151  back 16777215  eqnno 16"/>
  <p:tag name="FILENAME" val="TP_tmp"/>
  <p:tag name="ORIGWIDTH" val="114"/>
  <p:tag name="PICTUREFILESIZE" val="9468"/>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g_{\mu\nu}  template TPT1  env TPENV1  fore 6737151  back 16777215  eqnno 17"/>
  <p:tag name="FILENAME" val="TP_tmp"/>
  <p:tag name="ORIGWIDTH" val="15"/>
  <p:tag name="PICTUREFILESIZE" val="1617"/>
</p:tagLst>
</file>

<file path=ppt/tags/tag9.xml><?xml version="1.0" encoding="utf-8"?>
<p:tagLst xmlns:a="http://schemas.openxmlformats.org/drawingml/2006/main" xmlns:r="http://schemas.openxmlformats.org/officeDocument/2006/relationships" xmlns:p="http://schemas.openxmlformats.org/presentationml/2006/main">
  <p:tag name="TIMING" val="|9.4|8|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9914</TotalTime>
  <Words>2576</Words>
  <Application>Microsoft Macintosh PowerPoint</Application>
  <PresentationFormat>On-screen Show (4:3)</PresentationFormat>
  <Paragraphs>305</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Cosmological modelling with the Collins-Williams Regge calculus formalism</vt:lpstr>
      <vt:lpstr>Cosmological context – FLRW models</vt:lpstr>
      <vt:lpstr>Modelling inhomogeneities</vt:lpstr>
      <vt:lpstr>Outline</vt:lpstr>
      <vt:lpstr>General relativity</vt:lpstr>
      <vt:lpstr>Regge calculus skeleton</vt:lpstr>
      <vt:lpstr>Regge calculus skeleton</vt:lpstr>
      <vt:lpstr>Regge calculus</vt:lpstr>
      <vt:lpstr>Collins–Williams formalism</vt:lpstr>
      <vt:lpstr>Collins–Williams formalism</vt:lpstr>
      <vt:lpstr>Collins–Williams formalism</vt:lpstr>
      <vt:lpstr>Embedding Cauchy surfaces into 3-spheres</vt:lpstr>
      <vt:lpstr>Varying the CW Regge action</vt:lpstr>
      <vt:lpstr>Analogies with ADM formalism</vt:lpstr>
      <vt:lpstr>Λ-FLRW Regge models</vt:lpstr>
      <vt:lpstr>Λ-FLRW Regge models</vt:lpstr>
      <vt:lpstr>Subdivided Λ-FLRW models</vt:lpstr>
      <vt:lpstr>Subdivided Λ-FLRW models</vt:lpstr>
      <vt:lpstr>Subdivided Λ-FLRW models</vt:lpstr>
      <vt:lpstr>Lattice universes</vt:lpstr>
      <vt:lpstr>Lattice universe Regge calculus</vt:lpstr>
      <vt:lpstr>Evolution of lattice universes</vt:lpstr>
      <vt:lpstr>Perturbing a single mass</vt:lpstr>
      <vt:lpstr>Obtaining and solving  the Regge equations</vt:lpstr>
      <vt:lpstr>Behaviour of model</vt:lpstr>
      <vt:lpstr>Conclusions and future directions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modelling with the Collins-Williams Regge calculus formalism </dc:title>
  <dc:creator>Rex Liu</dc:creator>
  <cp:lastModifiedBy>Rex Liu</cp:lastModifiedBy>
  <cp:revision>796</cp:revision>
  <dcterms:created xsi:type="dcterms:W3CDTF">2015-06-29T15:05:07Z</dcterms:created>
  <dcterms:modified xsi:type="dcterms:W3CDTF">2015-08-12T16:30:05Z</dcterms:modified>
</cp:coreProperties>
</file>