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1.xml" ContentType="application/vnd.openxmlformats-officedocument.presentationml.tags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1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2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notesSlides/notesSlide3.xml" ContentType="application/vnd.openxmlformats-officedocument.presentationml.notesSlide+xml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tags/tag2.xml" ContentType="application/vnd.openxmlformats-officedocument.presentationml.tags+xml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tags/tag3.xml" ContentType="application/vnd.openxmlformats-officedocument.presentationml.tags+xml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tags/tag4.xml" ContentType="application/vnd.openxmlformats-officedocument.presentationml.tags+xml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tags/tag5.xml" ContentType="application/vnd.openxmlformats-officedocument.presentationml.tags+xml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tags/tag8.xml" ContentType="application/vnd.openxmlformats-officedocument.presentationml.tags+xml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3" r:id="rId3"/>
  </p:sldMasterIdLst>
  <p:notesMasterIdLst>
    <p:notesMasterId r:id="rId54"/>
  </p:notesMasterIdLst>
  <p:handoutMasterIdLst>
    <p:handoutMasterId r:id="rId55"/>
  </p:handoutMasterIdLst>
  <p:sldIdLst>
    <p:sldId id="411" r:id="rId4"/>
    <p:sldId id="412" r:id="rId5"/>
    <p:sldId id="413" r:id="rId6"/>
    <p:sldId id="441" r:id="rId7"/>
    <p:sldId id="419" r:id="rId8"/>
    <p:sldId id="424" r:id="rId9"/>
    <p:sldId id="428" r:id="rId10"/>
    <p:sldId id="443" r:id="rId11"/>
    <p:sldId id="437" r:id="rId12"/>
    <p:sldId id="269" r:id="rId13"/>
    <p:sldId id="444" r:id="rId14"/>
    <p:sldId id="462" r:id="rId15"/>
    <p:sldId id="465" r:id="rId16"/>
    <p:sldId id="342" r:id="rId17"/>
    <p:sldId id="268" r:id="rId18"/>
    <p:sldId id="270" r:id="rId19"/>
    <p:sldId id="271" r:id="rId20"/>
    <p:sldId id="405" r:id="rId21"/>
    <p:sldId id="392" r:id="rId22"/>
    <p:sldId id="393" r:id="rId23"/>
    <p:sldId id="394" r:id="rId24"/>
    <p:sldId id="395" r:id="rId25"/>
    <p:sldId id="396" r:id="rId26"/>
    <p:sldId id="390" r:id="rId27"/>
    <p:sldId id="401" r:id="rId28"/>
    <p:sldId id="391" r:id="rId29"/>
    <p:sldId id="406" r:id="rId30"/>
    <p:sldId id="400" r:id="rId31"/>
    <p:sldId id="403" r:id="rId32"/>
    <p:sldId id="410" r:id="rId33"/>
    <p:sldId id="466" r:id="rId34"/>
    <p:sldId id="445" r:id="rId35"/>
    <p:sldId id="446" r:id="rId36"/>
    <p:sldId id="447" r:id="rId37"/>
    <p:sldId id="448" r:id="rId38"/>
    <p:sldId id="449" r:id="rId39"/>
    <p:sldId id="450" r:id="rId40"/>
    <p:sldId id="452" r:id="rId41"/>
    <p:sldId id="453" r:id="rId42"/>
    <p:sldId id="464" r:id="rId43"/>
    <p:sldId id="454" r:id="rId44"/>
    <p:sldId id="455" r:id="rId45"/>
    <p:sldId id="456" r:id="rId46"/>
    <p:sldId id="457" r:id="rId47"/>
    <p:sldId id="458" r:id="rId48"/>
    <p:sldId id="459" r:id="rId49"/>
    <p:sldId id="460" r:id="rId50"/>
    <p:sldId id="461" r:id="rId51"/>
    <p:sldId id="407" r:id="rId52"/>
    <p:sldId id="388" r:id="rId53"/>
  </p:sldIdLst>
  <p:sldSz cx="9144000" cy="6858000" type="screen4x3"/>
  <p:notesSz cx="6735763" cy="98663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Verdana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00CC00"/>
    <a:srgbClr val="000066"/>
    <a:srgbClr val="CCFFCC"/>
    <a:srgbClr val="FFCCFF"/>
    <a:srgbClr val="99FF33"/>
    <a:srgbClr val="66FF3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65" autoAdjust="0"/>
    <p:restoredTop sz="94424" autoAdjust="0"/>
  </p:normalViewPr>
  <p:slideViewPr>
    <p:cSldViewPr showGuides="1">
      <p:cViewPr>
        <p:scale>
          <a:sx n="99" d="100"/>
          <a:sy n="99" d="100"/>
        </p:scale>
        <p:origin x="-704" y="-120"/>
      </p:cViewPr>
      <p:guideLst>
        <p:guide orient="horz" pos="2069"/>
        <p:guide pos="1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Relationship Id="rId3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w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7" Type="http://schemas.openxmlformats.org/officeDocument/2006/relationships/image" Target="../media/image62.wmf"/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image" Target="../media/image77.wmf"/><Relationship Id="rId5" Type="http://schemas.openxmlformats.org/officeDocument/2006/relationships/image" Target="../media/image78.emf"/><Relationship Id="rId1" Type="http://schemas.openxmlformats.org/officeDocument/2006/relationships/image" Target="../media/image74.emf"/><Relationship Id="rId2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4" Type="http://schemas.openxmlformats.org/officeDocument/2006/relationships/image" Target="../media/image82.emf"/><Relationship Id="rId1" Type="http://schemas.openxmlformats.org/officeDocument/2006/relationships/image" Target="../media/image79.wmf"/><Relationship Id="rId2" Type="http://schemas.openxmlformats.org/officeDocument/2006/relationships/image" Target="../media/image8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88.wmf"/><Relationship Id="rId6" Type="http://schemas.openxmlformats.org/officeDocument/2006/relationships/image" Target="../media/image89.emf"/><Relationship Id="rId7" Type="http://schemas.openxmlformats.org/officeDocument/2006/relationships/image" Target="../media/image90.emf"/><Relationship Id="rId8" Type="http://schemas.openxmlformats.org/officeDocument/2006/relationships/image" Target="../media/image78.emf"/><Relationship Id="rId1" Type="http://schemas.openxmlformats.org/officeDocument/2006/relationships/image" Target="../media/image84.wmf"/><Relationship Id="rId2" Type="http://schemas.openxmlformats.org/officeDocument/2006/relationships/image" Target="../media/image8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Relationship Id="rId2" Type="http://schemas.openxmlformats.org/officeDocument/2006/relationships/image" Target="../media/image92.wmf"/><Relationship Id="rId3" Type="http://schemas.openxmlformats.org/officeDocument/2006/relationships/image" Target="../media/image9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Relationship Id="rId2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4" Type="http://schemas.openxmlformats.org/officeDocument/2006/relationships/image" Target="../media/image112.wmf"/><Relationship Id="rId5" Type="http://schemas.openxmlformats.org/officeDocument/2006/relationships/image" Target="../media/image113.wmf"/><Relationship Id="rId1" Type="http://schemas.openxmlformats.org/officeDocument/2006/relationships/image" Target="../media/image109.wmf"/><Relationship Id="rId2" Type="http://schemas.openxmlformats.org/officeDocument/2006/relationships/image" Target="../media/image11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1" Type="http://schemas.openxmlformats.org/officeDocument/2006/relationships/image" Target="../media/image124.wmf"/><Relationship Id="rId2" Type="http://schemas.openxmlformats.org/officeDocument/2006/relationships/image" Target="../media/image12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Relationship Id="rId2" Type="http://schemas.openxmlformats.org/officeDocument/2006/relationships/image" Target="../media/image13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4" Type="http://schemas.openxmlformats.org/officeDocument/2006/relationships/image" Target="../media/image144.wmf"/><Relationship Id="rId1" Type="http://schemas.openxmlformats.org/officeDocument/2006/relationships/image" Target="../media/image141.wmf"/><Relationship Id="rId2" Type="http://schemas.openxmlformats.org/officeDocument/2006/relationships/image" Target="../media/image14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wmf"/><Relationship Id="rId2" Type="http://schemas.openxmlformats.org/officeDocument/2006/relationships/image" Target="../media/image168.emf"/><Relationship Id="rId3" Type="http://schemas.openxmlformats.org/officeDocument/2006/relationships/image" Target="../media/image16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Relationship Id="rId2" Type="http://schemas.openxmlformats.org/officeDocument/2006/relationships/image" Target="../media/image17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Relationship Id="rId2" Type="http://schemas.openxmlformats.org/officeDocument/2006/relationships/image" Target="../media/image17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image" Target="../media/image37.wmf"/><Relationship Id="rId8" Type="http://schemas.openxmlformats.org/officeDocument/2006/relationships/image" Target="../media/image38.wmf"/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5" Type="http://schemas.openxmlformats.org/officeDocument/2006/relationships/image" Target="../media/image45.wmf"/><Relationship Id="rId1" Type="http://schemas.openxmlformats.org/officeDocument/2006/relationships/image" Target="../media/image41.wmf"/><Relationship Id="rId2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49.wmf"/><Relationship Id="rId5" Type="http://schemas.openxmlformats.org/officeDocument/2006/relationships/image" Target="../media/image50.wmf"/><Relationship Id="rId6" Type="http://schemas.openxmlformats.org/officeDocument/2006/relationships/image" Target="../media/image51.wmf"/><Relationship Id="rId7" Type="http://schemas.openxmlformats.org/officeDocument/2006/relationships/image" Target="../media/image52.wmf"/><Relationship Id="rId1" Type="http://schemas.openxmlformats.org/officeDocument/2006/relationships/image" Target="../media/image46.wmf"/><Relationship Id="rId2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D02F40F5-ECB1-4BB3-8515-384C5A4E354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2125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8D45BBD3-1FC0-4AB4-AFF9-33921F5B3F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3274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フィネスはレゾナンスの間隔／半値全幅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5BBD3-1FC0-4AB4-AFF9-33921F5B3FAA}" type="slidenum">
              <a:rPr lang="en-US" altLang="ja-JP" smtClean="0"/>
              <a:pPr/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719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fc</a:t>
            </a:r>
            <a:r>
              <a:rPr kumimoji="1" lang="ja-JP" altLang="en-US" dirty="0" smtClean="0"/>
              <a:t>は光子の平均滞在時間に対応する振動数である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5BBD3-1FC0-4AB4-AFF9-33921F5B3FAA}" type="slidenum">
              <a:rPr lang="en-US" altLang="ja-JP" smtClean="0"/>
              <a:pPr/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1939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5BBD3-1FC0-4AB4-AFF9-33921F5B3FAA}" type="slidenum">
              <a:rPr lang="en-US" altLang="ja-JP" smtClean="0"/>
              <a:pPr/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00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C878D-B7CE-46FB-BFA2-5EA12CE976C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0591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5FE45-9DDA-4B90-83DD-036D1A6DCF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807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F7CAB-E5DA-475D-AD2F-204F14B9F96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518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5BCE3-C745-4D6E-A4F5-AC14C4C8D70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4721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B2EB0-D27B-4BAE-B821-D6E49E826D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1601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CCECD-CE67-4581-8D8B-ED9F3723A3D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5417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3A3AE-F5DE-4216-8967-3738B65CF08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2793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92D70-83EF-4FD6-8E67-FCD7BB820A8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6814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973C8-AC7F-41F6-A003-80CC68A394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6320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3FFC6-7B5B-409E-B3CD-DF5C3AF084C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9118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685BF-1A7C-4461-BA91-96714CA59D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199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43B7F-7340-4A56-A038-B1FF1B73448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28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CA7D5-820A-4C49-98E5-F0A1283979B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0549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C4907-C21B-4CC8-A061-34861576B05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2225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C31F5-AC16-432C-91DE-AB9FDEC1C7A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144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F2246-26BC-4A40-AA2D-7BDE2D27C6B9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CB3E9-7460-430D-B6EB-D28371DBA1F4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3805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D7B93-54E9-44DB-8C76-0C2C2FC06826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2B90F-8E45-4E99-B327-FCFF0B7AFDD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5126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2123B-22CD-41F2-A24A-52C2FBAF9B1E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04F97-1357-4A0B-AABD-971199AB3160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1713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444B5-00B8-458E-9B49-A3B5394D7DFE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805E2-1BA9-4E1D-ADCD-53C92DCDA2FF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603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2DCA5-2E54-4040-8ACF-16399789FEBC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14035-5501-441F-AF0E-E1868E0EF084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4050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B3719-76C8-4BD3-BED5-04E5FC447DA8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55D96-7207-43C9-AB07-1A80F58E9DC1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9030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28E66-50CD-446D-98E5-4596554A2E56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75BE5-4450-417E-AC97-47FF4F09E83A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9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FACD5-7C7F-490F-8CDC-2D7B42DA2C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5353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1F62F-7FA4-4F79-A947-B628AA2D0BF6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4EF06-6FA0-4A5C-A81E-D06FB2804504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4799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10FBA-900D-46C6-AC1A-1DB88F4EC4EA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90D77-CA69-41BE-AB1D-766E7B96B714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8159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A2B7-1AFA-48FC-A453-5F80CC68CB35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60746E-BB79-49E7-8B51-F3CED947FBA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4739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0A57D-7D62-4130-816E-603884615704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84A29-6701-4CB9-ADDD-317AF2AFB11D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534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09045-FBB4-4C75-824E-A9B2D6128D3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169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E21DA-7577-4BBF-BC91-95EB5F16402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618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581EE-3E78-4D56-AF66-8217FE6D9F8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542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1F1F71-6ED0-493D-AB4F-57125E772C5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950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F5F02-D769-485F-96BB-58F58AF706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884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7BF79-3B3A-4332-B2D1-E66841B02C0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832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fld id="{8AC6A237-0B56-4C7C-A011-A7A7FCB295F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itchFamily="18" charset="0"/>
              </a:defRPr>
            </a:lvl1pPr>
          </a:lstStyle>
          <a:p>
            <a:fld id="{0302183F-AD01-42AA-B568-B02CFEC730A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429471B-C932-42FE-B361-DFA097104F0C}" type="datetimeFigureOut">
              <a:rPr lang="ja-JP" altLang="en-US"/>
              <a:pPr>
                <a:defRPr/>
              </a:pPr>
              <a:t>15/08/10</a:t>
            </a:fld>
            <a:endParaRPr lang="en-US" altLang="ja-JP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fld id="{B732E6AB-CB09-45C2-A929-6DB47F3833E4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oleObject" Target="../embeddings/oleObject8.bin"/><Relationship Id="rId5" Type="http://schemas.openxmlformats.org/officeDocument/2006/relationships/image" Target="../media/image2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7.w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wmf"/><Relationship Id="rId20" Type="http://schemas.openxmlformats.org/officeDocument/2006/relationships/image" Target="../media/image38.wmf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34.w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35.wmf"/><Relationship Id="rId14" Type="http://schemas.openxmlformats.org/officeDocument/2006/relationships/image" Target="../media/image40.wmf"/><Relationship Id="rId15" Type="http://schemas.openxmlformats.org/officeDocument/2006/relationships/oleObject" Target="../embeddings/oleObject15.bin"/><Relationship Id="rId16" Type="http://schemas.openxmlformats.org/officeDocument/2006/relationships/image" Target="../media/image36.wmf"/><Relationship Id="rId17" Type="http://schemas.openxmlformats.org/officeDocument/2006/relationships/oleObject" Target="../embeddings/oleObject16.bin"/><Relationship Id="rId18" Type="http://schemas.openxmlformats.org/officeDocument/2006/relationships/image" Target="../media/image37.wmf"/><Relationship Id="rId19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39.wm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1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2.wmf"/><Relationship Id="rId8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4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41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42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43.w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44.w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7.bin"/><Relationship Id="rId12" Type="http://schemas.openxmlformats.org/officeDocument/2006/relationships/image" Target="../media/image50.wmf"/><Relationship Id="rId13" Type="http://schemas.openxmlformats.org/officeDocument/2006/relationships/oleObject" Target="../embeddings/oleObject28.bin"/><Relationship Id="rId14" Type="http://schemas.openxmlformats.org/officeDocument/2006/relationships/image" Target="../media/image51.wmf"/><Relationship Id="rId15" Type="http://schemas.openxmlformats.org/officeDocument/2006/relationships/oleObject" Target="../embeddings/oleObject29.bin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23.bin"/><Relationship Id="rId4" Type="http://schemas.openxmlformats.org/officeDocument/2006/relationships/image" Target="../media/image46.w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47.w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48.wmf"/><Relationship Id="rId9" Type="http://schemas.openxmlformats.org/officeDocument/2006/relationships/oleObject" Target="../embeddings/oleObject26.bin"/><Relationship Id="rId10" Type="http://schemas.openxmlformats.org/officeDocument/2006/relationships/image" Target="../media/image4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wmf"/><Relationship Id="rId3" Type="http://schemas.openxmlformats.org/officeDocument/2006/relationships/image" Target="../media/image5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55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wmf"/><Relationship Id="rId3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56.w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57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4" Type="http://schemas.openxmlformats.org/officeDocument/2006/relationships/image" Target="../media/image60.w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59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61.wmf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oleObject" Target="../embeddings/oleObject35.bin"/><Relationship Id="rId9" Type="http://schemas.openxmlformats.org/officeDocument/2006/relationships/image" Target="../media/image62.wmf"/><Relationship Id="rId10" Type="http://schemas.openxmlformats.org/officeDocument/2006/relationships/oleObject" Target="../embeddings/oleObject36.bin"/><Relationship Id="rId11" Type="http://schemas.openxmlformats.org/officeDocument/2006/relationships/image" Target="../media/image6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wmf"/><Relationship Id="rId12" Type="http://schemas.openxmlformats.org/officeDocument/2006/relationships/oleObject" Target="../embeddings/oleObject41.bin"/><Relationship Id="rId13" Type="http://schemas.openxmlformats.org/officeDocument/2006/relationships/image" Target="../media/image70.emf"/><Relationship Id="rId14" Type="http://schemas.openxmlformats.org/officeDocument/2006/relationships/oleObject" Target="../embeddings/oleObject42.bin"/><Relationship Id="rId15" Type="http://schemas.openxmlformats.org/officeDocument/2006/relationships/image" Target="../media/image71.emf"/><Relationship Id="rId16" Type="http://schemas.openxmlformats.org/officeDocument/2006/relationships/oleObject" Target="../embeddings/oleObject43.bin"/><Relationship Id="rId17" Type="http://schemas.openxmlformats.org/officeDocument/2006/relationships/image" Target="../media/image62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65.png"/><Relationship Id="rId4" Type="http://schemas.openxmlformats.org/officeDocument/2006/relationships/oleObject" Target="../embeddings/oleObject37.bin"/><Relationship Id="rId5" Type="http://schemas.openxmlformats.org/officeDocument/2006/relationships/image" Target="../media/image66.emf"/><Relationship Id="rId6" Type="http://schemas.openxmlformats.org/officeDocument/2006/relationships/oleObject" Target="../embeddings/oleObject38.bin"/><Relationship Id="rId7" Type="http://schemas.openxmlformats.org/officeDocument/2006/relationships/image" Target="../media/image67.emf"/><Relationship Id="rId8" Type="http://schemas.openxmlformats.org/officeDocument/2006/relationships/oleObject" Target="../embeddings/oleObject39.bin"/><Relationship Id="rId9" Type="http://schemas.openxmlformats.org/officeDocument/2006/relationships/image" Target="../media/image68.emf"/><Relationship Id="rId10" Type="http://schemas.openxmlformats.org/officeDocument/2006/relationships/oleObject" Target="../embeddings/oleObject40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oleObject" Target="../embeddings/oleObject44.bin"/><Relationship Id="rId5" Type="http://schemas.openxmlformats.org/officeDocument/2006/relationships/image" Target="../media/image73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9.bin"/><Relationship Id="rId12" Type="http://schemas.openxmlformats.org/officeDocument/2006/relationships/image" Target="../media/image7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45.bin"/><Relationship Id="rId4" Type="http://schemas.openxmlformats.org/officeDocument/2006/relationships/image" Target="../media/image74.emf"/><Relationship Id="rId5" Type="http://schemas.openxmlformats.org/officeDocument/2006/relationships/oleObject" Target="../embeddings/oleObject46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47.bin"/><Relationship Id="rId8" Type="http://schemas.openxmlformats.org/officeDocument/2006/relationships/image" Target="../media/image76.wmf"/><Relationship Id="rId9" Type="http://schemas.openxmlformats.org/officeDocument/2006/relationships/oleObject" Target="../embeddings/oleObject48.bin"/><Relationship Id="rId10" Type="http://schemas.openxmlformats.org/officeDocument/2006/relationships/image" Target="../media/image77.w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3.bin"/><Relationship Id="rId12" Type="http://schemas.openxmlformats.org/officeDocument/2006/relationships/image" Target="../media/image8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3.emf"/><Relationship Id="rId5" Type="http://schemas.openxmlformats.org/officeDocument/2006/relationships/oleObject" Target="../embeddings/oleObject50.bin"/><Relationship Id="rId6" Type="http://schemas.openxmlformats.org/officeDocument/2006/relationships/image" Target="../media/image79.wmf"/><Relationship Id="rId7" Type="http://schemas.openxmlformats.org/officeDocument/2006/relationships/oleObject" Target="../embeddings/oleObject51.bin"/><Relationship Id="rId8" Type="http://schemas.openxmlformats.org/officeDocument/2006/relationships/image" Target="../media/image80.wmf"/><Relationship Id="rId9" Type="http://schemas.openxmlformats.org/officeDocument/2006/relationships/oleObject" Target="../embeddings/oleObject52.bin"/><Relationship Id="rId10" Type="http://schemas.openxmlformats.org/officeDocument/2006/relationships/image" Target="../media/image8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emf"/><Relationship Id="rId12" Type="http://schemas.openxmlformats.org/officeDocument/2006/relationships/oleObject" Target="../embeddings/oleObject58.bin"/><Relationship Id="rId13" Type="http://schemas.openxmlformats.org/officeDocument/2006/relationships/image" Target="../media/image88.wmf"/><Relationship Id="rId14" Type="http://schemas.openxmlformats.org/officeDocument/2006/relationships/oleObject" Target="../embeddings/oleObject59.bin"/><Relationship Id="rId15" Type="http://schemas.openxmlformats.org/officeDocument/2006/relationships/image" Target="../media/image89.emf"/><Relationship Id="rId16" Type="http://schemas.openxmlformats.org/officeDocument/2006/relationships/oleObject" Target="../embeddings/oleObject60.bin"/><Relationship Id="rId17" Type="http://schemas.openxmlformats.org/officeDocument/2006/relationships/image" Target="../media/image90.emf"/><Relationship Id="rId18" Type="http://schemas.openxmlformats.org/officeDocument/2006/relationships/oleObject" Target="../embeddings/oleObject61.bin"/><Relationship Id="rId19" Type="http://schemas.openxmlformats.org/officeDocument/2006/relationships/image" Target="../media/image78.emf"/><Relationship Id="rId1" Type="http://schemas.openxmlformats.org/officeDocument/2006/relationships/vmlDrawing" Target="../drawings/vmlDrawing16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4" Type="http://schemas.openxmlformats.org/officeDocument/2006/relationships/oleObject" Target="../embeddings/oleObject54.bin"/><Relationship Id="rId5" Type="http://schemas.openxmlformats.org/officeDocument/2006/relationships/image" Target="../media/image84.wmf"/><Relationship Id="rId6" Type="http://schemas.openxmlformats.org/officeDocument/2006/relationships/oleObject" Target="../embeddings/oleObject55.bin"/><Relationship Id="rId7" Type="http://schemas.openxmlformats.org/officeDocument/2006/relationships/image" Target="../media/image85.wmf"/><Relationship Id="rId8" Type="http://schemas.openxmlformats.org/officeDocument/2006/relationships/oleObject" Target="../embeddings/oleObject56.bin"/><Relationship Id="rId9" Type="http://schemas.openxmlformats.org/officeDocument/2006/relationships/image" Target="../media/image86.emf"/><Relationship Id="rId10" Type="http://schemas.openxmlformats.org/officeDocument/2006/relationships/oleObject" Target="../embeddings/oleObject5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oleObject" Target="../embeddings/oleObject62.bin"/><Relationship Id="rId5" Type="http://schemas.openxmlformats.org/officeDocument/2006/relationships/image" Target="../media/image25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wmf"/><Relationship Id="rId12" Type="http://schemas.openxmlformats.org/officeDocument/2006/relationships/oleObject" Target="../embeddings/oleObject65.bin"/><Relationship Id="rId13" Type="http://schemas.openxmlformats.org/officeDocument/2006/relationships/image" Target="../media/image93.wmf"/><Relationship Id="rId1" Type="http://schemas.openxmlformats.org/officeDocument/2006/relationships/vmlDrawing" Target="../drawings/vmlDrawing18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oleObject" Target="../embeddings/oleObject63.bin"/><Relationship Id="rId9" Type="http://schemas.openxmlformats.org/officeDocument/2006/relationships/image" Target="../media/image91.wmf"/><Relationship Id="rId10" Type="http://schemas.openxmlformats.org/officeDocument/2006/relationships/oleObject" Target="../embeddings/oleObject6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oleObject" Target="../embeddings/oleObject66.bin"/><Relationship Id="rId5" Type="http://schemas.openxmlformats.org/officeDocument/2006/relationships/image" Target="../media/image103.wmf"/><Relationship Id="rId6" Type="http://schemas.openxmlformats.org/officeDocument/2006/relationships/oleObject" Target="../embeddings/oleObject67.bin"/><Relationship Id="rId7" Type="http://schemas.openxmlformats.org/officeDocument/2006/relationships/image" Target="../media/image104.wmf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20" Type="http://schemas.openxmlformats.org/officeDocument/2006/relationships/image" Target="../media/image113.wmf"/><Relationship Id="rId21" Type="http://schemas.openxmlformats.org/officeDocument/2006/relationships/image" Target="../media/image121.png"/><Relationship Id="rId10" Type="http://schemas.openxmlformats.org/officeDocument/2006/relationships/image" Target="../media/image118.png"/><Relationship Id="rId11" Type="http://schemas.openxmlformats.org/officeDocument/2006/relationships/image" Target="../media/image119.png"/><Relationship Id="rId12" Type="http://schemas.openxmlformats.org/officeDocument/2006/relationships/image" Target="../media/image120.png"/><Relationship Id="rId13" Type="http://schemas.openxmlformats.org/officeDocument/2006/relationships/oleObject" Target="../embeddings/oleObject69.bin"/><Relationship Id="rId14" Type="http://schemas.openxmlformats.org/officeDocument/2006/relationships/image" Target="../media/image110.wmf"/><Relationship Id="rId15" Type="http://schemas.openxmlformats.org/officeDocument/2006/relationships/oleObject" Target="../embeddings/oleObject70.bin"/><Relationship Id="rId16" Type="http://schemas.openxmlformats.org/officeDocument/2006/relationships/image" Target="../media/image111.wmf"/><Relationship Id="rId17" Type="http://schemas.openxmlformats.org/officeDocument/2006/relationships/oleObject" Target="../embeddings/oleObject71.bin"/><Relationship Id="rId18" Type="http://schemas.openxmlformats.org/officeDocument/2006/relationships/image" Target="../media/image112.wmf"/><Relationship Id="rId19" Type="http://schemas.openxmlformats.org/officeDocument/2006/relationships/oleObject" Target="../embeddings/oleObject72.bin"/><Relationship Id="rId1" Type="http://schemas.openxmlformats.org/officeDocument/2006/relationships/vmlDrawing" Target="../drawings/vmlDrawing20.vml"/><Relationship Id="rId2" Type="http://schemas.openxmlformats.org/officeDocument/2006/relationships/tags" Target="../tags/tag5.xml"/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oleObject" Target="../embeddings/oleObject68.bin"/><Relationship Id="rId8" Type="http://schemas.openxmlformats.org/officeDocument/2006/relationships/image" Target="../media/image10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oleObject" Target="../embeddings/oleObject73.bin"/><Relationship Id="rId5" Type="http://schemas.openxmlformats.org/officeDocument/2006/relationships/image" Target="../media/image122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emf"/><Relationship Id="rId12" Type="http://schemas.openxmlformats.org/officeDocument/2006/relationships/image" Target="../media/image131.emf"/><Relationship Id="rId13" Type="http://schemas.openxmlformats.org/officeDocument/2006/relationships/oleObject" Target="../embeddings/oleObject77.bin"/><Relationship Id="rId14" Type="http://schemas.openxmlformats.org/officeDocument/2006/relationships/image" Target="../media/image127.emf"/><Relationship Id="rId15" Type="http://schemas.openxmlformats.org/officeDocument/2006/relationships/oleObject" Target="../embeddings/oleObject78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oleObject" Target="../embeddings/oleObject74.bin"/><Relationship Id="rId6" Type="http://schemas.openxmlformats.org/officeDocument/2006/relationships/image" Target="../media/image124.wmf"/><Relationship Id="rId7" Type="http://schemas.openxmlformats.org/officeDocument/2006/relationships/oleObject" Target="../embeddings/oleObject75.bin"/><Relationship Id="rId8" Type="http://schemas.openxmlformats.org/officeDocument/2006/relationships/image" Target="../media/image125.wmf"/><Relationship Id="rId9" Type="http://schemas.openxmlformats.org/officeDocument/2006/relationships/oleObject" Target="../embeddings/oleObject76.bin"/><Relationship Id="rId10" Type="http://schemas.openxmlformats.org/officeDocument/2006/relationships/image" Target="../media/image12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oleObject" Target="../embeddings/oleObject79.bin"/><Relationship Id="rId5" Type="http://schemas.openxmlformats.org/officeDocument/2006/relationships/image" Target="../media/image132.emf"/><Relationship Id="rId6" Type="http://schemas.openxmlformats.org/officeDocument/2006/relationships/oleObject" Target="../embeddings/oleObject80.bin"/><Relationship Id="rId7" Type="http://schemas.openxmlformats.org/officeDocument/2006/relationships/image" Target="../media/image133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oleObject" Target="../embeddings/oleObject81.bin"/><Relationship Id="rId5" Type="http://schemas.openxmlformats.org/officeDocument/2006/relationships/image" Target="../media/image25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emf"/><Relationship Id="rId12" Type="http://schemas.openxmlformats.org/officeDocument/2006/relationships/oleObject" Target="../embeddings/oleObject84.bin"/><Relationship Id="rId13" Type="http://schemas.openxmlformats.org/officeDocument/2006/relationships/image" Target="../media/image143.emf"/><Relationship Id="rId14" Type="http://schemas.openxmlformats.org/officeDocument/2006/relationships/oleObject" Target="../embeddings/oleObject85.bin"/><Relationship Id="rId15" Type="http://schemas.openxmlformats.org/officeDocument/2006/relationships/image" Target="../media/image144.wmf"/><Relationship Id="rId16" Type="http://schemas.openxmlformats.org/officeDocument/2006/relationships/image" Target="../media/image145.png"/><Relationship Id="rId1" Type="http://schemas.openxmlformats.org/officeDocument/2006/relationships/vmlDrawing" Target="../drawings/vmlDrawing25.vml"/><Relationship Id="rId2" Type="http://schemas.openxmlformats.org/officeDocument/2006/relationships/tags" Target="../tags/tag7.xml"/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36.png"/><Relationship Id="rId5" Type="http://schemas.openxmlformats.org/officeDocument/2006/relationships/oleObject" Target="../embeddings/oleObject82.bin"/><Relationship Id="rId6" Type="http://schemas.openxmlformats.org/officeDocument/2006/relationships/image" Target="../media/image141.wmf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9" Type="http://schemas.openxmlformats.org/officeDocument/2006/relationships/image" Target="../media/image139.png"/><Relationship Id="rId10" Type="http://schemas.openxmlformats.org/officeDocument/2006/relationships/oleObject" Target="../embeddings/oleObject8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6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0.png"/><Relationship Id="rId12" Type="http://schemas.openxmlformats.org/officeDocument/2006/relationships/image" Target="../media/image161.png"/><Relationship Id="rId13" Type="http://schemas.openxmlformats.org/officeDocument/2006/relationships/image" Target="../media/image162.png"/><Relationship Id="rId14" Type="http://schemas.openxmlformats.org/officeDocument/2006/relationships/oleObject" Target="../embeddings/oleObject86.bin"/><Relationship Id="rId15" Type="http://schemas.openxmlformats.org/officeDocument/2006/relationships/image" Target="../media/image153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0.png"/><Relationship Id="rId8" Type="http://schemas.openxmlformats.org/officeDocument/2006/relationships/image" Target="../media/image158.png"/><Relationship Id="rId9" Type="http://schemas.openxmlformats.org/officeDocument/2006/relationships/image" Target="../media/image152.png"/><Relationship Id="rId10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70.png"/><Relationship Id="rId5" Type="http://schemas.openxmlformats.org/officeDocument/2006/relationships/oleObject" Target="../embeddings/oleObject87.bin"/><Relationship Id="rId6" Type="http://schemas.openxmlformats.org/officeDocument/2006/relationships/image" Target="../media/image167.wmf"/><Relationship Id="rId7" Type="http://schemas.openxmlformats.org/officeDocument/2006/relationships/oleObject" Target="../embeddings/oleObject88.bin"/><Relationship Id="rId8" Type="http://schemas.openxmlformats.org/officeDocument/2006/relationships/image" Target="../media/image168.emf"/><Relationship Id="rId9" Type="http://schemas.openxmlformats.org/officeDocument/2006/relationships/oleObject" Target="../embeddings/oleObject89.bin"/><Relationship Id="rId10" Type="http://schemas.openxmlformats.org/officeDocument/2006/relationships/image" Target="../media/image169.emf"/><Relationship Id="rId1" Type="http://schemas.openxmlformats.org/officeDocument/2006/relationships/vmlDrawing" Target="../drawings/vmlDrawing27.vml"/><Relationship Id="rId2" Type="http://schemas.openxmlformats.org/officeDocument/2006/relationships/tags" Target="../tags/tag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oleObject" Target="../embeddings/oleObject90.bin"/><Relationship Id="rId7" Type="http://schemas.openxmlformats.org/officeDocument/2006/relationships/image" Target="../media/image171.wmf"/><Relationship Id="rId8" Type="http://schemas.openxmlformats.org/officeDocument/2006/relationships/oleObject" Target="../embeddings/oleObject91.bin"/><Relationship Id="rId9" Type="http://schemas.openxmlformats.org/officeDocument/2006/relationships/image" Target="../media/image172.w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oleObject" Target="../embeddings/oleObject92.bin"/><Relationship Id="rId5" Type="http://schemas.openxmlformats.org/officeDocument/2006/relationships/image" Target="../media/image176.wmf"/><Relationship Id="rId6" Type="http://schemas.openxmlformats.org/officeDocument/2006/relationships/oleObject" Target="../embeddings/oleObject93.bin"/><Relationship Id="rId7" Type="http://schemas.openxmlformats.org/officeDocument/2006/relationships/image" Target="../media/image177.w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3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oleObject" Target="../embeddings/oleObject94.bin"/><Relationship Id="rId5" Type="http://schemas.openxmlformats.org/officeDocument/2006/relationships/image" Target="../media/image25.w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Relationship Id="rId3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99480" y="172889"/>
            <a:ext cx="780854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5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Gravitational </a:t>
            </a:r>
            <a:r>
              <a:rPr lang="en-US" altLang="ja-JP" sz="5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Waves from</a:t>
            </a:r>
          </a:p>
          <a:p>
            <a:pPr algn="ctr">
              <a:defRPr/>
            </a:pPr>
            <a:r>
              <a:rPr lang="en-US" altLang="ja-JP" sz="5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Vrinda" panose="020B0502040204020203" pitchFamily="34" charset="0"/>
                <a:cs typeface="Vrinda" panose="020B0502040204020203" pitchFamily="34" charset="0"/>
              </a:rPr>
              <a:t>the Early Universe</a:t>
            </a:r>
            <a:endParaRPr lang="ja-JP" altLang="en-US" sz="5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6147" name="Text Box 43"/>
          <p:cNvSpPr txBox="1">
            <a:spLocks noChangeArrowheads="1"/>
          </p:cNvSpPr>
          <p:nvPr/>
        </p:nvSpPr>
        <p:spPr bwMode="auto">
          <a:xfrm>
            <a:off x="4199553" y="5445224"/>
            <a:ext cx="430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 err="1">
                <a:solidFill>
                  <a:srgbClr val="FFFFFF"/>
                </a:solidFill>
                <a:latin typeface="Verdana" pitchFamily="34" charset="0"/>
              </a:rPr>
              <a:t>Jun’ichi</a:t>
            </a:r>
            <a:r>
              <a:rPr lang="en-US" altLang="ja-JP" sz="2400" b="0" dirty="0">
                <a:solidFill>
                  <a:srgbClr val="FFFFFF"/>
                </a:solidFill>
                <a:latin typeface="Verdana" pitchFamily="34" charset="0"/>
              </a:rPr>
              <a:t> Yokoyama (Tokyo)</a:t>
            </a:r>
          </a:p>
        </p:txBody>
      </p:sp>
      <p:pic>
        <p:nvPicPr>
          <p:cNvPr id="6148" name="Picture 44" descr="ロゴ＋和・英-小（カラー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3056"/>
            <a:ext cx="43195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5" descr="resceu-log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2775"/>
            <a:ext cx="1439863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6"/>
    </mc:Choice>
    <mc:Fallback xmlns="">
      <p:transition xmlns:p14="http://schemas.microsoft.com/office/powerpoint/2010/main" spd="slow" advTm="79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268538" y="-17463"/>
          <a:ext cx="6875462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" name="Acrobat Document" r:id="rId3" imgW="17554462" imgH="17554244" progId="AcroExch.Document.7">
                  <p:embed/>
                </p:oleObj>
              </mc:Choice>
              <mc:Fallback>
                <p:oleObj name="Acrobat Document" r:id="rId3" imgW="17554462" imgH="17554244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-17463"/>
                        <a:ext cx="6875462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856413" y="380841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first star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927850" y="2655888"/>
            <a:ext cx="186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galaxy formation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443663" y="4724400"/>
            <a:ext cx="20383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decoupling 380kyr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227763" y="5300663"/>
            <a:ext cx="219710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reheating=Big Bang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732588" y="5780088"/>
            <a:ext cx="1270000" cy="396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bg1"/>
                </a:solidFill>
              </a:rPr>
              <a:t>inflation   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716463" y="6381750"/>
            <a:ext cx="30289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multiproduction of universes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V="1">
            <a:off x="3924300" y="4076700"/>
            <a:ext cx="0" cy="7207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2843213" y="4221163"/>
            <a:ext cx="107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folHlink"/>
                </a:solidFill>
              </a:rPr>
              <a:t>dark age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524750" y="1773238"/>
            <a:ext cx="15811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dark energy   </a:t>
            </a:r>
          </a:p>
        </p:txBody>
      </p:sp>
      <p:sp>
        <p:nvSpPr>
          <p:cNvPr id="37900" name="Line 13"/>
          <p:cNvSpPr>
            <a:spLocks noChangeShapeType="1"/>
          </p:cNvSpPr>
          <p:nvPr/>
        </p:nvSpPr>
        <p:spPr bwMode="auto">
          <a:xfrm>
            <a:off x="1619250" y="5229225"/>
            <a:ext cx="2808288" cy="287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01" name="Text Box 14"/>
          <p:cNvSpPr txBox="1">
            <a:spLocks noChangeArrowheads="1"/>
          </p:cNvSpPr>
          <p:nvPr/>
        </p:nvSpPr>
        <p:spPr bwMode="auto">
          <a:xfrm>
            <a:off x="179388" y="3357563"/>
            <a:ext cx="18859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FF0000"/>
                </a:solidFill>
              </a:rPr>
              <a:t>We can probe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FF0000"/>
                </a:solidFill>
              </a:rPr>
              <a:t>another tiny dark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FF0000"/>
                </a:solidFill>
              </a:rPr>
              <a:t>age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FF0000"/>
                </a:solidFill>
              </a:rPr>
              <a:t>inflation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FF0000"/>
                </a:solidFill>
              </a:rPr>
              <a:t>Big Bang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 err="1">
                <a:solidFill>
                  <a:srgbClr val="FF0000"/>
                </a:solidFill>
              </a:rPr>
              <a:t>Nucleosynthesis</a:t>
            </a:r>
            <a:endParaRPr lang="en-US" altLang="ja-JP" sz="1800" b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 b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FF0000"/>
                </a:solidFill>
              </a:rPr>
              <a:t>Shedding new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FF0000"/>
                </a:solidFill>
              </a:rPr>
              <a:t>“</a:t>
            </a:r>
            <a:r>
              <a:rPr lang="en-US" altLang="ja-JP" sz="1800" b="0" dirty="0" err="1">
                <a:solidFill>
                  <a:srgbClr val="FF0000"/>
                </a:solidFill>
              </a:rPr>
              <a:t>lignt</a:t>
            </a:r>
            <a:r>
              <a:rPr lang="en-US" altLang="ja-JP" sz="1800" b="0" dirty="0">
                <a:solidFill>
                  <a:srgbClr val="FF0000"/>
                </a:solidFill>
              </a:rPr>
              <a:t>” on this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FF0000"/>
                </a:solidFill>
              </a:rPr>
              <a:t>epoch</a:t>
            </a:r>
          </a:p>
        </p:txBody>
      </p:sp>
      <p:sp>
        <p:nvSpPr>
          <p:cNvPr id="37902" name="Line 15"/>
          <p:cNvSpPr>
            <a:spLocks noChangeShapeType="1"/>
          </p:cNvSpPr>
          <p:nvPr/>
        </p:nvSpPr>
        <p:spPr bwMode="auto">
          <a:xfrm>
            <a:off x="4859338" y="1125538"/>
            <a:ext cx="287337" cy="36718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03" name="Text Box 16"/>
          <p:cNvSpPr txBox="1">
            <a:spLocks noChangeArrowheads="1"/>
          </p:cNvSpPr>
          <p:nvPr/>
        </p:nvSpPr>
        <p:spPr bwMode="auto">
          <a:xfrm>
            <a:off x="5240338" y="3870325"/>
            <a:ext cx="3810000" cy="701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00"/>
                </a:solidFill>
              </a:rPr>
              <a:t>Electromagnetic waves can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00"/>
                </a:solidFill>
              </a:rPr>
              <a:t>probe only up to decoupling era.</a:t>
            </a:r>
          </a:p>
        </p:txBody>
      </p:sp>
      <p:sp>
        <p:nvSpPr>
          <p:cNvPr id="37904" name="Line 17"/>
          <p:cNvSpPr>
            <a:spLocks noChangeShapeType="1"/>
          </p:cNvSpPr>
          <p:nvPr/>
        </p:nvSpPr>
        <p:spPr bwMode="auto">
          <a:xfrm>
            <a:off x="4356100" y="1125538"/>
            <a:ext cx="576263" cy="46799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2195513" y="2135188"/>
            <a:ext cx="2200275" cy="10064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0000"/>
                </a:solidFill>
              </a:rPr>
              <a:t>Gravitational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0000"/>
                </a:solidFill>
              </a:rPr>
              <a:t>waves can probe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0000"/>
                </a:solidFill>
              </a:rPr>
              <a:t>up to inflation era.</a:t>
            </a:r>
          </a:p>
        </p:txBody>
      </p:sp>
      <p:sp>
        <p:nvSpPr>
          <p:cNvPr id="37906" name="Text Box 19"/>
          <p:cNvSpPr txBox="1">
            <a:spLocks noChangeArrowheads="1"/>
          </p:cNvSpPr>
          <p:nvPr/>
        </p:nvSpPr>
        <p:spPr bwMode="auto">
          <a:xfrm>
            <a:off x="6948488" y="404813"/>
            <a:ext cx="16954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Today 13.8Gyr</a:t>
            </a:r>
          </a:p>
        </p:txBody>
      </p:sp>
      <p:sp>
        <p:nvSpPr>
          <p:cNvPr id="37907" name="Text Box 20"/>
          <p:cNvSpPr txBox="1">
            <a:spLocks noChangeArrowheads="1"/>
          </p:cNvSpPr>
          <p:nvPr/>
        </p:nvSpPr>
        <p:spPr bwMode="auto">
          <a:xfrm>
            <a:off x="-36513" y="188913"/>
            <a:ext cx="256091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Verdana"/>
                <a:ea typeface="Arial Unicode MS" pitchFamily="50" charset="-128"/>
                <a:cs typeface="Verdana"/>
              </a:rPr>
              <a:t>Gravitational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Verdana"/>
                <a:ea typeface="Arial Unicode MS" pitchFamily="50" charset="-128"/>
                <a:cs typeface="Verdana"/>
              </a:rPr>
              <a:t>waves provide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Verdana"/>
                <a:ea typeface="Arial Unicode MS" pitchFamily="50" charset="-128"/>
                <a:cs typeface="Verdana"/>
              </a:rPr>
              <a:t>new eyes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Verdana"/>
                <a:ea typeface="Arial Unicode MS" pitchFamily="50" charset="-128"/>
                <a:cs typeface="Verdana"/>
              </a:rPr>
              <a:t>see the earliest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Verdana"/>
                <a:ea typeface="Arial Unicode MS" pitchFamily="50" charset="-128"/>
                <a:cs typeface="Verdana"/>
              </a:rPr>
              <a:t>Universe.</a:t>
            </a:r>
          </a:p>
        </p:txBody>
      </p:sp>
      <p:sp>
        <p:nvSpPr>
          <p:cNvPr id="37908" name="Text Box 23"/>
          <p:cNvSpPr txBox="1">
            <a:spLocks noChangeArrowheads="1"/>
          </p:cNvSpPr>
          <p:nvPr/>
        </p:nvSpPr>
        <p:spPr bwMode="auto">
          <a:xfrm>
            <a:off x="3003550" y="67421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0"/>
              <a:t>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35"/>
    </mc:Choice>
    <mc:Fallback xmlns="">
      <p:transition xmlns:p14="http://schemas.microsoft.com/office/powerpoint/2010/main" spd="slow" advTm="552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0" grpId="0" animBg="1"/>
      <p:bldP spid="37901" grpId="0"/>
      <p:bldP spid="37902" grpId="0" animBg="1"/>
      <p:bldP spid="37903" grpId="0" animBg="1"/>
      <p:bldP spid="37904" grpId="0" animBg="1"/>
      <p:bldP spid="379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3510" y="116631"/>
            <a:ext cx="92480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Sources of gravitational waves</a:t>
            </a:r>
          </a:p>
          <a:p>
            <a:pPr algn="ctr"/>
            <a:r>
              <a:rPr lang="en-US" altLang="ja-JP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from the early universe</a:t>
            </a:r>
            <a:endParaRPr lang="ja-JP" alt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963" y="2075613"/>
            <a:ext cx="91486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altLang="ja-JP" dirty="0" smtClean="0"/>
              <a:t>Quantum tensor perturbations from inflation</a:t>
            </a:r>
          </a:p>
          <a:p>
            <a:pPr marL="457200" indent="-457200">
              <a:buFont typeface="+mj-ea"/>
              <a:buAutoNum type="circleNumDbPlain"/>
            </a:pPr>
            <a:r>
              <a:rPr kumimoji="1" lang="en-US" altLang="ja-JP" dirty="0" smtClean="0"/>
              <a:t>GWs from second-order scalar</a:t>
            </a:r>
            <a:r>
              <a:rPr lang="ja-JP" altLang="en-US" dirty="0" smtClean="0"/>
              <a:t> </a:t>
            </a:r>
            <a:r>
              <a:rPr lang="en-US" altLang="ja-JP" dirty="0" smtClean="0"/>
              <a:t>perturbations</a:t>
            </a:r>
          </a:p>
          <a:p>
            <a:pPr marL="457200" indent="-457200">
              <a:buFont typeface="+mj-ea"/>
              <a:buAutoNum type="circleNumDbPlain"/>
            </a:pPr>
            <a:r>
              <a:rPr kumimoji="1" lang="en-US" altLang="ja-JP" dirty="0" smtClean="0"/>
              <a:t>GWs from bubble collisions after phase transition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ja-JP" dirty="0" smtClean="0"/>
              <a:t>GWs from self-ordering scalar fields</a:t>
            </a:r>
          </a:p>
          <a:p>
            <a:pPr marL="457200" indent="-457200">
              <a:buFont typeface="+mj-ea"/>
              <a:buAutoNum type="circleNumDbPlain"/>
            </a:pPr>
            <a:r>
              <a:rPr kumimoji="1" lang="en-US" altLang="ja-JP" dirty="0" smtClean="0"/>
              <a:t>GWs from topological defects esp. cosmic strings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ja-JP" dirty="0" smtClean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4236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1"/>
    </mc:Choice>
    <mc:Fallback xmlns="">
      <p:transition xmlns:p14="http://schemas.microsoft.com/office/powerpoint/2010/main" spd="slow" advTm="5538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3510" y="116631"/>
            <a:ext cx="92480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Sources of gravitational waves</a:t>
            </a:r>
          </a:p>
          <a:p>
            <a:pPr algn="ctr"/>
            <a:r>
              <a:rPr lang="en-US" altLang="ja-JP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from the early universe</a:t>
            </a:r>
            <a:endParaRPr lang="ja-JP" alt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963" y="2075613"/>
            <a:ext cx="92095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altLang="ja-JP" dirty="0" smtClean="0"/>
              <a:t>Quantum tensor perturbations from inflation</a:t>
            </a:r>
          </a:p>
          <a:p>
            <a:pPr marL="457200" indent="-457200">
              <a:buFont typeface="+mj-ea"/>
              <a:buAutoNum type="circleNumDbPlain"/>
            </a:pPr>
            <a:r>
              <a:rPr kumimoji="1" lang="en-US" altLang="ja-JP" dirty="0" smtClean="0">
                <a:solidFill>
                  <a:schemeClr val="bg1"/>
                </a:solidFill>
              </a:rPr>
              <a:t>GWs from second-order scalar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perturbations</a:t>
            </a:r>
          </a:p>
          <a:p>
            <a:pPr marL="457200" indent="-457200">
              <a:buFont typeface="+mj-ea"/>
              <a:buAutoNum type="circleNumDbPlain"/>
            </a:pPr>
            <a:r>
              <a:rPr kumimoji="1" lang="en-US" altLang="ja-JP" dirty="0" smtClean="0">
                <a:solidFill>
                  <a:srgbClr val="FF6600"/>
                </a:solidFill>
              </a:rPr>
              <a:t>GWs from bubble collisions after phase transition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ja-JP" dirty="0" smtClean="0"/>
              <a:t>GWs from self-ordering scalar fields</a:t>
            </a:r>
          </a:p>
          <a:p>
            <a:pPr marL="457200" indent="-457200">
              <a:buFont typeface="+mj-ea"/>
              <a:buAutoNum type="circleNumDbPlain"/>
            </a:pPr>
            <a:r>
              <a:rPr kumimoji="1" lang="en-US" altLang="ja-JP" dirty="0" smtClean="0">
                <a:solidFill>
                  <a:srgbClr val="0000FF"/>
                </a:solidFill>
              </a:rPr>
              <a:t>GWs from topological defects esp. cosmic strings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4581128"/>
            <a:ext cx="8173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circleNumDbPlain"/>
            </a:pPr>
            <a:r>
              <a:rPr lang="en-US" altLang="ja-JP" b="0" dirty="0" smtClean="0"/>
              <a:t>and ④:</a:t>
            </a:r>
            <a:r>
              <a:rPr lang="ja-JP" altLang="en-US" b="0" dirty="0" smtClean="0"/>
              <a:t>　</a:t>
            </a:r>
            <a:r>
              <a:rPr lang="en-US" altLang="ja-JP" b="0" dirty="0" smtClean="0"/>
              <a:t>in relation with the thermal history</a:t>
            </a:r>
          </a:p>
          <a:p>
            <a:r>
              <a:rPr lang="en-US" altLang="ja-JP" b="0" dirty="0" smtClean="0"/>
              <a:t>                                            of the early Universe</a:t>
            </a:r>
          </a:p>
          <a:p>
            <a:endParaRPr lang="en-US" altLang="ja-JP" b="0" dirty="0" smtClean="0">
              <a:solidFill>
                <a:srgbClr val="FF0000"/>
              </a:solidFill>
            </a:endParaRPr>
          </a:p>
          <a:p>
            <a:r>
              <a:rPr lang="en-US" altLang="ja-JP" b="0" dirty="0" smtClean="0">
                <a:solidFill>
                  <a:srgbClr val="FF0000"/>
                </a:solidFill>
              </a:rPr>
              <a:t>③:</a:t>
            </a:r>
            <a:r>
              <a:rPr lang="ja-JP" altLang="en-US" b="0" dirty="0" smtClean="0">
                <a:solidFill>
                  <a:srgbClr val="FF0000"/>
                </a:solidFill>
              </a:rPr>
              <a:t>　</a:t>
            </a:r>
            <a:r>
              <a:rPr lang="en-US" altLang="ja-JP" b="0" dirty="0" smtClean="0">
                <a:solidFill>
                  <a:srgbClr val="FF0000"/>
                </a:solidFill>
              </a:rPr>
              <a:t>a</a:t>
            </a:r>
            <a:r>
              <a:rPr lang="ja-JP" altLang="en-US" b="0" dirty="0" smtClean="0">
                <a:solidFill>
                  <a:srgbClr val="FF0000"/>
                </a:solidFill>
              </a:rPr>
              <a:t> </a:t>
            </a:r>
            <a:r>
              <a:rPr lang="en-US" altLang="ja-JP" b="0" dirty="0" smtClean="0">
                <a:solidFill>
                  <a:srgbClr val="FF0000"/>
                </a:solidFill>
              </a:rPr>
              <a:t>negative result</a:t>
            </a:r>
            <a:r>
              <a:rPr lang="ja-JP" altLang="en-US" b="0" dirty="0" smtClean="0">
                <a:solidFill>
                  <a:srgbClr val="FF0000"/>
                </a:solidFill>
              </a:rPr>
              <a:t> </a:t>
            </a:r>
            <a:r>
              <a:rPr lang="en-US" altLang="ja-JP" b="0" dirty="0" smtClean="0">
                <a:solidFill>
                  <a:srgbClr val="FF0000"/>
                </a:solidFill>
              </a:rPr>
              <a:t>related</a:t>
            </a:r>
            <a:r>
              <a:rPr lang="ja-JP" altLang="en-US" b="0" dirty="0" smtClean="0">
                <a:solidFill>
                  <a:srgbClr val="FF0000"/>
                </a:solidFill>
              </a:rPr>
              <a:t> </a:t>
            </a:r>
            <a:r>
              <a:rPr lang="en-US" altLang="ja-JP" b="0" dirty="0" smtClean="0">
                <a:solidFill>
                  <a:srgbClr val="FF0000"/>
                </a:solidFill>
              </a:rPr>
              <a:t>to</a:t>
            </a:r>
            <a:r>
              <a:rPr lang="ja-JP" altLang="en-US" b="0" dirty="0" smtClean="0">
                <a:solidFill>
                  <a:srgbClr val="FF0000"/>
                </a:solidFill>
              </a:rPr>
              <a:t> </a:t>
            </a:r>
            <a:r>
              <a:rPr lang="en-US" altLang="ja-JP" b="0" dirty="0" smtClean="0">
                <a:solidFill>
                  <a:srgbClr val="FF0000"/>
                </a:solidFill>
              </a:rPr>
              <a:t>thermal</a:t>
            </a:r>
            <a:r>
              <a:rPr lang="ja-JP" altLang="en-US" b="0" dirty="0" smtClean="0">
                <a:solidFill>
                  <a:srgbClr val="FF0000"/>
                </a:solidFill>
              </a:rPr>
              <a:t> </a:t>
            </a:r>
            <a:r>
              <a:rPr lang="en-US" altLang="ja-JP" b="0" dirty="0" smtClean="0">
                <a:solidFill>
                  <a:srgbClr val="FF0000"/>
                </a:solidFill>
              </a:rPr>
              <a:t>inflation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8"/>
    </mc:Choice>
    <mc:Fallback xmlns="">
      <p:transition xmlns:p14="http://schemas.microsoft.com/office/powerpoint/2010/main" spd="slow" advTm="172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1000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257175"/>
            <a:ext cx="9828213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8" name="Equation" r:id="rId4" imgW="435285" imgH="677109" progId="Equation.DSMT4">
                  <p:embed/>
                </p:oleObj>
              </mc:Choice>
              <mc:Fallback>
                <p:oleObj name="Equation" r:id="rId4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331640" y="-603448"/>
            <a:ext cx="6545382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9600" dirty="0" smtClean="0"/>
              <a:t>①</a:t>
            </a:r>
            <a:endParaRPr kumimoji="1" lang="ja-JP" altLang="en-US" sz="49600" dirty="0"/>
          </a:p>
        </p:txBody>
      </p:sp>
    </p:spTree>
    <p:extLst>
      <p:ext uri="{BB962C8B-B14F-4D97-AF65-F5344CB8AC3E}">
        <p14:creationId xmlns:p14="http://schemas.microsoft.com/office/powerpoint/2010/main" val="12265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9"/>
    </mc:Choice>
    <mc:Fallback xmlns="">
      <p:transition xmlns:p14="http://schemas.microsoft.com/office/powerpoint/2010/main" spd="slow" advTm="28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3"/>
          <p:cNvSpPr>
            <a:spLocks noChangeArrowheads="1" noChangeShapeType="1" noTextEdit="1"/>
          </p:cNvSpPr>
          <p:nvPr/>
        </p:nvSpPr>
        <p:spPr bwMode="auto">
          <a:xfrm>
            <a:off x="185738" y="228600"/>
            <a:ext cx="8783637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Tensor Perturbations (Quantum Gravitational Waves)</a:t>
            </a:r>
            <a:endParaRPr lang="ja-JP" alt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graphicFrame>
        <p:nvGraphicFramePr>
          <p:cNvPr id="38915" name="Object 11"/>
          <p:cNvGraphicFramePr>
            <a:graphicFrameLocks noChangeAspect="1"/>
          </p:cNvGraphicFramePr>
          <p:nvPr/>
        </p:nvGraphicFramePr>
        <p:xfrm>
          <a:off x="5273675" y="808038"/>
          <a:ext cx="19462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6" name="Equation" r:id="rId3" imgW="1002865" imgH="253890" progId="Equation.DSMT4">
                  <p:embed/>
                </p:oleObj>
              </mc:Choice>
              <mc:Fallback>
                <p:oleObj name="Equation" r:id="rId3" imgW="1002865" imgH="25389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675" y="808038"/>
                        <a:ext cx="19462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 algn="ctr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Text Box 24"/>
          <p:cNvSpPr txBox="1">
            <a:spLocks noChangeArrowheads="1"/>
          </p:cNvSpPr>
          <p:nvPr/>
        </p:nvSpPr>
        <p:spPr bwMode="auto">
          <a:xfrm>
            <a:off x="7269163" y="754063"/>
            <a:ext cx="13795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transverse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-traceless</a:t>
            </a:r>
          </a:p>
        </p:txBody>
      </p:sp>
      <p:pic>
        <p:nvPicPr>
          <p:cNvPr id="38917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62013"/>
            <a:ext cx="4691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テキスト ボックス 2"/>
          <p:cNvSpPr txBox="1">
            <a:spLocks noChangeArrowheads="1"/>
          </p:cNvSpPr>
          <p:nvPr/>
        </p:nvSpPr>
        <p:spPr bwMode="auto">
          <a:xfrm>
            <a:off x="185738" y="1466850"/>
            <a:ext cx="7253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They are equivalent with two massless scalar fields.</a:t>
            </a:r>
            <a:endParaRPr lang="ja-JP" altLang="en-US" sz="2400" b="0">
              <a:latin typeface="Arial" charset="0"/>
            </a:endParaRPr>
          </a:p>
        </p:txBody>
      </p:sp>
      <p:pic>
        <p:nvPicPr>
          <p:cNvPr id="38919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941513"/>
            <a:ext cx="5726112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円/楕円 4"/>
          <p:cNvSpPr>
            <a:spLocks noChangeArrowheads="1"/>
          </p:cNvSpPr>
          <p:nvPr/>
        </p:nvSpPr>
        <p:spPr bwMode="auto">
          <a:xfrm>
            <a:off x="4787900" y="2060575"/>
            <a:ext cx="936625" cy="576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charset="0"/>
            </a:endParaRPr>
          </a:p>
        </p:txBody>
      </p:sp>
      <p:sp>
        <p:nvSpPr>
          <p:cNvPr id="38921" name="円/楕円 5"/>
          <p:cNvSpPr>
            <a:spLocks noChangeArrowheads="1"/>
          </p:cNvSpPr>
          <p:nvPr/>
        </p:nvSpPr>
        <p:spPr bwMode="auto">
          <a:xfrm>
            <a:off x="4878388" y="2132013"/>
            <a:ext cx="695325" cy="62388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charset="0"/>
            </a:endParaRPr>
          </a:p>
        </p:txBody>
      </p:sp>
      <p:cxnSp>
        <p:nvCxnSpPr>
          <p:cNvPr id="38922" name="直線コネクタ 7"/>
          <p:cNvCxnSpPr>
            <a:cxnSpLocks noChangeShapeType="1"/>
          </p:cNvCxnSpPr>
          <p:nvPr/>
        </p:nvCxnSpPr>
        <p:spPr bwMode="auto">
          <a:xfrm flipV="1">
            <a:off x="5426075" y="2105025"/>
            <a:ext cx="820738" cy="68263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23" name="テキスト ボックス 9"/>
          <p:cNvSpPr txBox="1">
            <a:spLocks noChangeArrowheads="1"/>
          </p:cNvSpPr>
          <p:nvPr/>
        </p:nvSpPr>
        <p:spPr bwMode="auto">
          <a:xfrm>
            <a:off x="6227763" y="2009775"/>
            <a:ext cx="26670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rgbClr val="FF0000"/>
                </a:solidFill>
                <a:latin typeface="Arial" charset="0"/>
              </a:rPr>
              <a:t>satisfies massless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rgbClr val="FF0000"/>
                </a:solidFill>
                <a:latin typeface="Arial" charset="0"/>
              </a:rPr>
              <a:t>Klein-Gordon eqn</a:t>
            </a:r>
            <a:endParaRPr lang="ja-JP" altLang="en-US" sz="2400" b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8924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124325"/>
            <a:ext cx="62642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テキスト ボックス 11"/>
          <p:cNvSpPr txBox="1">
            <a:spLocks noChangeArrowheads="1"/>
          </p:cNvSpPr>
          <p:nvPr/>
        </p:nvSpPr>
        <p:spPr bwMode="auto">
          <a:xfrm>
            <a:off x="242888" y="3127375"/>
            <a:ext cx="7723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Quantization in De Sitter background yields nearly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scale-invariant long-wave perturbations during inflation.</a:t>
            </a:r>
            <a:endParaRPr lang="ja-JP" altLang="en-US" sz="2400" b="0">
              <a:latin typeface="Arial" charset="0"/>
            </a:endParaRPr>
          </a:p>
        </p:txBody>
      </p:sp>
      <p:sp>
        <p:nvSpPr>
          <p:cNvPr id="38926" name="Text Box 30"/>
          <p:cNvSpPr txBox="1">
            <a:spLocks noChangeArrowheads="1"/>
          </p:cNvSpPr>
          <p:nvPr/>
        </p:nvSpPr>
        <p:spPr bwMode="auto">
          <a:xfrm>
            <a:off x="7218363" y="4819650"/>
            <a:ext cx="19065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FF00"/>
                </a:solidFill>
                <a:latin typeface="Arial" charset="0"/>
              </a:rPr>
              <a:t>Starobinsky (1979)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73"/>
    </mc:Choice>
    <mc:Fallback xmlns="">
      <p:transition xmlns:p14="http://schemas.microsoft.com/office/powerpoint/2010/main" spd="slow" advTm="660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9"/>
          <p:cNvSpPr txBox="1">
            <a:spLocks noChangeArrowheads="1"/>
          </p:cNvSpPr>
          <p:nvPr/>
        </p:nvSpPr>
        <p:spPr bwMode="auto">
          <a:xfrm>
            <a:off x="381000" y="1341438"/>
            <a:ext cx="35020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Amplitude of GW is constant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when its wavelength is longer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than the Hubble radius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between           and         . </a:t>
            </a:r>
          </a:p>
        </p:txBody>
      </p:sp>
      <p:sp>
        <p:nvSpPr>
          <p:cNvPr id="39939" name="Line 5"/>
          <p:cNvSpPr>
            <a:spLocks noChangeShapeType="1"/>
          </p:cNvSpPr>
          <p:nvPr/>
        </p:nvSpPr>
        <p:spPr bwMode="auto">
          <a:xfrm>
            <a:off x="4056063" y="4176713"/>
            <a:ext cx="49371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0" name="Line 6"/>
          <p:cNvSpPr>
            <a:spLocks noChangeShapeType="1"/>
          </p:cNvSpPr>
          <p:nvPr/>
        </p:nvSpPr>
        <p:spPr bwMode="auto">
          <a:xfrm>
            <a:off x="4121150" y="1281113"/>
            <a:ext cx="0" cy="297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3783013" y="838200"/>
            <a:ext cx="947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latin typeface="ＭＳ Ｐゴシック" pitchFamily="50" charset="-128"/>
              </a:rPr>
              <a:t>scale</a:t>
            </a:r>
          </a:p>
        </p:txBody>
      </p:sp>
      <p:sp>
        <p:nvSpPr>
          <p:cNvPr id="39942" name="Freeform 9"/>
          <p:cNvSpPr>
            <a:spLocks/>
          </p:cNvSpPr>
          <p:nvPr/>
        </p:nvSpPr>
        <p:spPr bwMode="auto">
          <a:xfrm>
            <a:off x="4381500" y="1357313"/>
            <a:ext cx="3898900" cy="2439987"/>
          </a:xfrm>
          <a:custGeom>
            <a:avLst/>
            <a:gdLst>
              <a:gd name="T0" fmla="*/ 0 w 2881"/>
              <a:gd name="T1" fmla="*/ 2147483646 h 1537"/>
              <a:gd name="T2" fmla="*/ 2147483646 w 2881"/>
              <a:gd name="T3" fmla="*/ 2147483646 h 1537"/>
              <a:gd name="T4" fmla="*/ 2147483646 w 2881"/>
              <a:gd name="T5" fmla="*/ 2147483646 h 1537"/>
              <a:gd name="T6" fmla="*/ 2147483646 w 2881"/>
              <a:gd name="T7" fmla="*/ 0 h 15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1" h="1537">
                <a:moveTo>
                  <a:pt x="0" y="1536"/>
                </a:moveTo>
                <a:lnTo>
                  <a:pt x="1056" y="1536"/>
                </a:lnTo>
                <a:lnTo>
                  <a:pt x="1824" y="720"/>
                </a:lnTo>
                <a:lnTo>
                  <a:pt x="2880" y="0"/>
                </a:lnTo>
              </a:path>
            </a:pathLst>
          </a:custGeom>
          <a:noFill/>
          <a:ln w="25400" cap="rnd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9943" name="Rectangle 10"/>
          <p:cNvSpPr>
            <a:spLocks noChangeArrowheads="1"/>
          </p:cNvSpPr>
          <p:nvPr/>
        </p:nvSpPr>
        <p:spPr bwMode="auto">
          <a:xfrm>
            <a:off x="4403725" y="3249613"/>
            <a:ext cx="654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 i="1">
                <a:solidFill>
                  <a:srgbClr val="CC0000"/>
                </a:solidFill>
                <a:latin typeface="ＭＳ Ｐゴシック" pitchFamily="50" charset="-128"/>
              </a:rPr>
              <a:t>H</a:t>
            </a:r>
            <a:r>
              <a:rPr lang="en-US" altLang="ja-JP" sz="2800" b="0" i="1" baseline="30000">
                <a:solidFill>
                  <a:srgbClr val="CC0000"/>
                </a:solidFill>
                <a:latin typeface="ＭＳ Ｐゴシック" pitchFamily="50" charset="-128"/>
              </a:rPr>
              <a:t>-1</a:t>
            </a:r>
          </a:p>
        </p:txBody>
      </p:sp>
      <p:sp>
        <p:nvSpPr>
          <p:cNvPr id="39944" name="Rectangle 11"/>
          <p:cNvSpPr>
            <a:spLocks noChangeArrowheads="1"/>
          </p:cNvSpPr>
          <p:nvPr/>
        </p:nvSpPr>
        <p:spPr bwMode="auto">
          <a:xfrm>
            <a:off x="8093075" y="2276475"/>
            <a:ext cx="1054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 i="1">
                <a:solidFill>
                  <a:schemeClr val="accent1"/>
                </a:solidFill>
              </a:rPr>
              <a:t>a(t)</a:t>
            </a:r>
            <a:r>
              <a:rPr lang="en-US" altLang="ja-JP" sz="2800" b="0">
                <a:solidFill>
                  <a:schemeClr val="accent1"/>
                </a:solidFill>
                <a:latin typeface="ＭＳ Ｐゴシック" pitchFamily="50" charset="-128"/>
              </a:rPr>
              <a:t>λ</a:t>
            </a:r>
          </a:p>
        </p:txBody>
      </p:sp>
      <p:sp>
        <p:nvSpPr>
          <p:cNvPr id="39945" name="Line 12"/>
          <p:cNvSpPr>
            <a:spLocks noChangeShapeType="1"/>
          </p:cNvSpPr>
          <p:nvPr/>
        </p:nvSpPr>
        <p:spPr bwMode="auto">
          <a:xfrm>
            <a:off x="5715000" y="3657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6400800" y="2819400"/>
            <a:ext cx="0" cy="13525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7" name="Rectangle 16"/>
          <p:cNvSpPr>
            <a:spLocks noChangeArrowheads="1"/>
          </p:cNvSpPr>
          <p:nvPr/>
        </p:nvSpPr>
        <p:spPr bwMode="auto">
          <a:xfrm>
            <a:off x="4191000" y="2667000"/>
            <a:ext cx="156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ＭＳ Ｐゴシック" pitchFamily="50" charset="-128"/>
              </a:rPr>
              <a:t>    inflation</a:t>
            </a:r>
          </a:p>
        </p:txBody>
      </p:sp>
      <p:sp>
        <p:nvSpPr>
          <p:cNvPr id="39948" name="Text Box 17"/>
          <p:cNvSpPr txBox="1">
            <a:spLocks noChangeArrowheads="1"/>
          </p:cNvSpPr>
          <p:nvPr/>
        </p:nvSpPr>
        <p:spPr bwMode="auto">
          <a:xfrm>
            <a:off x="6096000" y="1143000"/>
            <a:ext cx="208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chemeClr val="hlink"/>
                </a:solidFill>
              </a:rPr>
              <a:t>Hubble horizon</a:t>
            </a:r>
          </a:p>
        </p:txBody>
      </p:sp>
      <p:sp>
        <p:nvSpPr>
          <p:cNvPr id="39949" name="WordArt 18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664575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ＭＳ Ｐゴシック"/>
                <a:ea typeface="ＭＳ Ｐゴシック"/>
              </a:rPr>
              <a:t>Evolution of gravitational waves in the inflationary Universe</a:t>
            </a:r>
            <a:endParaRPr lang="ja-JP" alt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39950" name="Text Box 22"/>
          <p:cNvSpPr txBox="1">
            <a:spLocks noChangeArrowheads="1"/>
          </p:cNvSpPr>
          <p:nvPr/>
        </p:nvSpPr>
        <p:spPr bwMode="auto">
          <a:xfrm>
            <a:off x="395288" y="2990850"/>
            <a:ext cx="30892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After entering the Hubble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radius, the amplitude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decreases as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and the energy density 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/>
              <a:t>             .</a:t>
            </a:r>
          </a:p>
        </p:txBody>
      </p:sp>
      <p:sp>
        <p:nvSpPr>
          <p:cNvPr id="29719" name="AutoShape 23"/>
          <p:cNvSpPr>
            <a:spLocks noChangeArrowheads="1"/>
          </p:cNvSpPr>
          <p:nvPr/>
        </p:nvSpPr>
        <p:spPr bwMode="auto">
          <a:xfrm>
            <a:off x="184150" y="1447800"/>
            <a:ext cx="139700" cy="141288"/>
          </a:xfrm>
          <a:prstGeom prst="star5">
            <a:avLst/>
          </a:prstGeom>
          <a:solidFill>
            <a:schemeClr val="accent1"/>
          </a:solidFill>
          <a:ln w="12700">
            <a:solidFill>
              <a:srgbClr val="00070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ja-JP" altLang="en-US" sz="2000" b="0">
              <a:latin typeface="Arial" charset="0"/>
            </a:endParaRPr>
          </a:p>
        </p:txBody>
      </p:sp>
      <p:sp>
        <p:nvSpPr>
          <p:cNvPr id="29720" name="AutoShape 24"/>
          <p:cNvSpPr>
            <a:spLocks noChangeArrowheads="1"/>
          </p:cNvSpPr>
          <p:nvPr/>
        </p:nvSpPr>
        <p:spPr bwMode="auto">
          <a:xfrm>
            <a:off x="179388" y="3071813"/>
            <a:ext cx="139700" cy="141287"/>
          </a:xfrm>
          <a:prstGeom prst="star5">
            <a:avLst/>
          </a:prstGeom>
          <a:solidFill>
            <a:schemeClr val="accent1"/>
          </a:solidFill>
          <a:ln w="12700">
            <a:solidFill>
              <a:srgbClr val="00070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ja-JP" altLang="en-US" sz="2000" b="0">
              <a:latin typeface="Arial" charset="0"/>
            </a:endParaRPr>
          </a:p>
        </p:txBody>
      </p:sp>
      <p:sp>
        <p:nvSpPr>
          <p:cNvPr id="39953" name="Rectangle 25"/>
          <p:cNvSpPr>
            <a:spLocks noChangeArrowheads="1"/>
          </p:cNvSpPr>
          <p:nvPr/>
        </p:nvSpPr>
        <p:spPr bwMode="auto">
          <a:xfrm>
            <a:off x="8229600" y="990600"/>
            <a:ext cx="65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 i="1">
                <a:solidFill>
                  <a:srgbClr val="CC0000"/>
                </a:solidFill>
                <a:latin typeface="ＭＳ Ｐゴシック" pitchFamily="50" charset="-128"/>
              </a:rPr>
              <a:t>H</a:t>
            </a:r>
            <a:r>
              <a:rPr lang="en-US" altLang="ja-JP" sz="2800" b="0" i="1" baseline="30000">
                <a:solidFill>
                  <a:srgbClr val="CC0000"/>
                </a:solidFill>
                <a:latin typeface="ＭＳ Ｐゴシック" pitchFamily="50" charset="-128"/>
              </a:rPr>
              <a:t>-1</a:t>
            </a:r>
          </a:p>
        </p:txBody>
      </p:sp>
      <p:sp>
        <p:nvSpPr>
          <p:cNvPr id="39954" name="Freeform 26"/>
          <p:cNvSpPr>
            <a:spLocks/>
          </p:cNvSpPr>
          <p:nvPr/>
        </p:nvSpPr>
        <p:spPr bwMode="auto">
          <a:xfrm>
            <a:off x="5562600" y="2362200"/>
            <a:ext cx="2819400" cy="1676400"/>
          </a:xfrm>
          <a:custGeom>
            <a:avLst/>
            <a:gdLst>
              <a:gd name="T0" fmla="*/ 0 w 1776"/>
              <a:gd name="T1" fmla="*/ 2147483646 h 1056"/>
              <a:gd name="T2" fmla="*/ 2147483646 w 1776"/>
              <a:gd name="T3" fmla="*/ 2147483646 h 1056"/>
              <a:gd name="T4" fmla="*/ 2147483646 w 1776"/>
              <a:gd name="T5" fmla="*/ 2147483646 h 1056"/>
              <a:gd name="T6" fmla="*/ 2147483646 w 1776"/>
              <a:gd name="T7" fmla="*/ 2147483646 h 1056"/>
              <a:gd name="T8" fmla="*/ 2147483646 w 1776"/>
              <a:gd name="T9" fmla="*/ 2147483646 h 1056"/>
              <a:gd name="T10" fmla="*/ 2147483646 w 1776"/>
              <a:gd name="T11" fmla="*/ 2147483646 h 1056"/>
              <a:gd name="T12" fmla="*/ 2147483646 w 1776"/>
              <a:gd name="T13" fmla="*/ 2147483646 h 1056"/>
              <a:gd name="T14" fmla="*/ 2147483646 w 1776"/>
              <a:gd name="T15" fmla="*/ 2147483646 h 1056"/>
              <a:gd name="T16" fmla="*/ 2147483646 w 1776"/>
              <a:gd name="T17" fmla="*/ 2147483646 h 1056"/>
              <a:gd name="T18" fmla="*/ 2147483646 w 1776"/>
              <a:gd name="T19" fmla="*/ 2147483646 h 1056"/>
              <a:gd name="T20" fmla="*/ 2147483646 w 1776"/>
              <a:gd name="T21" fmla="*/ 2147483646 h 1056"/>
              <a:gd name="T22" fmla="*/ 2147483646 w 1776"/>
              <a:gd name="T23" fmla="*/ 2147483646 h 1056"/>
              <a:gd name="T24" fmla="*/ 2147483646 w 1776"/>
              <a:gd name="T25" fmla="*/ 2147483646 h 1056"/>
              <a:gd name="T26" fmla="*/ 2147483646 w 1776"/>
              <a:gd name="T27" fmla="*/ 0 h 10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6" h="1056">
                <a:moveTo>
                  <a:pt x="0" y="1056"/>
                </a:moveTo>
                <a:cubicBezTo>
                  <a:pt x="16" y="1028"/>
                  <a:pt x="28" y="1001"/>
                  <a:pt x="48" y="960"/>
                </a:cubicBezTo>
                <a:cubicBezTo>
                  <a:pt x="68" y="919"/>
                  <a:pt x="101" y="858"/>
                  <a:pt x="117" y="810"/>
                </a:cubicBezTo>
                <a:cubicBezTo>
                  <a:pt x="133" y="762"/>
                  <a:pt x="135" y="723"/>
                  <a:pt x="144" y="672"/>
                </a:cubicBezTo>
                <a:cubicBezTo>
                  <a:pt x="153" y="621"/>
                  <a:pt x="143" y="539"/>
                  <a:pt x="173" y="503"/>
                </a:cubicBezTo>
                <a:cubicBezTo>
                  <a:pt x="203" y="467"/>
                  <a:pt x="280" y="465"/>
                  <a:pt x="326" y="454"/>
                </a:cubicBezTo>
                <a:cubicBezTo>
                  <a:pt x="372" y="443"/>
                  <a:pt x="405" y="445"/>
                  <a:pt x="448" y="436"/>
                </a:cubicBezTo>
                <a:cubicBezTo>
                  <a:pt x="491" y="427"/>
                  <a:pt x="533" y="411"/>
                  <a:pt x="583" y="399"/>
                </a:cubicBezTo>
                <a:cubicBezTo>
                  <a:pt x="633" y="387"/>
                  <a:pt x="695" y="380"/>
                  <a:pt x="749" y="363"/>
                </a:cubicBezTo>
                <a:cubicBezTo>
                  <a:pt x="803" y="346"/>
                  <a:pt x="857" y="316"/>
                  <a:pt x="908" y="295"/>
                </a:cubicBezTo>
                <a:cubicBezTo>
                  <a:pt x="959" y="274"/>
                  <a:pt x="1000" y="266"/>
                  <a:pt x="1056" y="240"/>
                </a:cubicBezTo>
                <a:cubicBezTo>
                  <a:pt x="1112" y="214"/>
                  <a:pt x="1180" y="165"/>
                  <a:pt x="1245" y="136"/>
                </a:cubicBezTo>
                <a:cubicBezTo>
                  <a:pt x="1310" y="107"/>
                  <a:pt x="1359" y="91"/>
                  <a:pt x="1447" y="68"/>
                </a:cubicBezTo>
                <a:cubicBezTo>
                  <a:pt x="1535" y="45"/>
                  <a:pt x="1708" y="14"/>
                  <a:pt x="1776" y="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9955" name="Text Box 27"/>
          <p:cNvSpPr txBox="1">
            <a:spLocks noChangeArrowheads="1"/>
          </p:cNvSpPr>
          <p:nvPr/>
        </p:nvSpPr>
        <p:spPr bwMode="auto">
          <a:xfrm>
            <a:off x="5638800" y="2033588"/>
            <a:ext cx="1162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ＭＳ Ｐゴシック" pitchFamily="50" charset="-128"/>
              </a:rPr>
              <a:t>Radiation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ＭＳ Ｐゴシック" pitchFamily="50" charset="-128"/>
              </a:rPr>
              <a:t>dominant</a:t>
            </a:r>
          </a:p>
        </p:txBody>
      </p:sp>
      <p:sp>
        <p:nvSpPr>
          <p:cNvPr id="39956" name="Text Box 28"/>
          <p:cNvSpPr txBox="1">
            <a:spLocks noChangeArrowheads="1"/>
          </p:cNvSpPr>
          <p:nvPr/>
        </p:nvSpPr>
        <p:spPr bwMode="auto">
          <a:xfrm>
            <a:off x="6948488" y="3213100"/>
            <a:ext cx="114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ＭＳ Ｐゴシック" pitchFamily="50" charset="-128"/>
              </a:rPr>
              <a:t>Matter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ＭＳ Ｐゴシック" pitchFamily="50" charset="-128"/>
              </a:rPr>
              <a:t>dominant</a:t>
            </a:r>
          </a:p>
        </p:txBody>
      </p:sp>
      <p:pic>
        <p:nvPicPr>
          <p:cNvPr id="39957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10080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58" name="Object 34"/>
          <p:cNvGraphicFramePr>
            <a:graphicFrameLocks noChangeAspect="1"/>
          </p:cNvGraphicFramePr>
          <p:nvPr/>
        </p:nvGraphicFramePr>
        <p:xfrm>
          <a:off x="2051050" y="3573463"/>
          <a:ext cx="10080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5" name="Equation" r:id="rId4" imgW="533169" imgH="228501" progId="Equation.DSMT4">
                  <p:embed/>
                </p:oleObj>
              </mc:Choice>
              <mc:Fallback>
                <p:oleObj name="Equation" r:id="rId4" imgW="533169" imgH="228501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3573463"/>
                        <a:ext cx="10080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9" name="Object 35"/>
          <p:cNvGraphicFramePr>
            <a:graphicFrameLocks noChangeAspect="1"/>
          </p:cNvGraphicFramePr>
          <p:nvPr/>
        </p:nvGraphicFramePr>
        <p:xfrm>
          <a:off x="884238" y="5805488"/>
          <a:ext cx="6511925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6" name="Equation" r:id="rId6" imgW="3365500" imgH="457200" progId="Equation.DSMT4">
                  <p:embed/>
                </p:oleObj>
              </mc:Choice>
              <mc:Fallback>
                <p:oleObj name="Equation" r:id="rId6" imgW="3365500" imgH="45720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5805488"/>
                        <a:ext cx="6511925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 algn="ctr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60" name="Object 36"/>
          <p:cNvGraphicFramePr>
            <a:graphicFrameLocks noChangeAspect="1"/>
          </p:cNvGraphicFramePr>
          <p:nvPr/>
        </p:nvGraphicFramePr>
        <p:xfrm>
          <a:off x="1403350" y="5300663"/>
          <a:ext cx="19446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7" name="Equation" r:id="rId8" imgW="1079500" imgH="228600" progId="Equation.DSMT4">
                  <p:embed/>
                </p:oleObj>
              </mc:Choice>
              <mc:Fallback>
                <p:oleObj name="Equation" r:id="rId8" imgW="1079500" imgH="22860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5300663"/>
                        <a:ext cx="1944688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 algn="ctr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1" name="Text Box 37"/>
          <p:cNvSpPr txBox="1">
            <a:spLocks noChangeArrowheads="1"/>
          </p:cNvSpPr>
          <p:nvPr/>
        </p:nvSpPr>
        <p:spPr bwMode="auto">
          <a:xfrm>
            <a:off x="684213" y="5300663"/>
            <a:ext cx="591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/>
              <a:t>When                                   , the tensor perturbation evolves as</a:t>
            </a:r>
          </a:p>
        </p:txBody>
      </p:sp>
      <p:graphicFrame>
        <p:nvGraphicFramePr>
          <p:cNvPr id="39962" name="Object 40"/>
          <p:cNvGraphicFramePr>
            <a:graphicFrameLocks noChangeAspect="1"/>
          </p:cNvGraphicFramePr>
          <p:nvPr/>
        </p:nvGraphicFramePr>
        <p:xfrm>
          <a:off x="1476375" y="2276475"/>
          <a:ext cx="728663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8" name="Equation" r:id="rId10" imgW="431613" imgH="228501" progId="Equation.DSMT4">
                  <p:embed/>
                </p:oleObj>
              </mc:Choice>
              <mc:Fallback>
                <p:oleObj name="Equation" r:id="rId10" imgW="431613" imgH="228501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76475"/>
                        <a:ext cx="728663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63" name="Object 41"/>
          <p:cNvGraphicFramePr>
            <a:graphicFrameLocks noChangeAspect="1"/>
          </p:cNvGraphicFramePr>
          <p:nvPr/>
        </p:nvGraphicFramePr>
        <p:xfrm>
          <a:off x="2627313" y="2276475"/>
          <a:ext cx="6540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9" name="Equation" r:id="rId12" imgW="381000" imgH="228600" progId="Equation.DSMT4">
                  <p:embed/>
                </p:oleObj>
              </mc:Choice>
              <mc:Fallback>
                <p:oleObj name="Equation" r:id="rId12" imgW="381000" imgH="22860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276475"/>
                        <a:ext cx="65405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64" name="Picture 4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836613"/>
            <a:ext cx="529272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65" name="Rectangle 8"/>
          <p:cNvSpPr>
            <a:spLocks noChangeArrowheads="1"/>
          </p:cNvSpPr>
          <p:nvPr/>
        </p:nvSpPr>
        <p:spPr bwMode="auto">
          <a:xfrm>
            <a:off x="8172450" y="3773488"/>
            <a:ext cx="823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solidFill>
                  <a:schemeClr val="bg2"/>
                </a:solidFill>
                <a:latin typeface="ＭＳ Ｐゴシック" pitchFamily="50" charset="-128"/>
              </a:rPr>
              <a:t>time</a:t>
            </a:r>
          </a:p>
        </p:txBody>
      </p:sp>
      <p:sp>
        <p:nvSpPr>
          <p:cNvPr id="39966" name="Rectangle 44"/>
          <p:cNvSpPr>
            <a:spLocks noChangeArrowheads="1"/>
          </p:cNvSpPr>
          <p:nvPr/>
        </p:nvSpPr>
        <p:spPr bwMode="auto">
          <a:xfrm>
            <a:off x="4500563" y="3429000"/>
            <a:ext cx="431800" cy="327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charset="0"/>
            </a:endParaRPr>
          </a:p>
        </p:txBody>
      </p:sp>
      <p:sp>
        <p:nvSpPr>
          <p:cNvPr id="39967" name="Line 43"/>
          <p:cNvSpPr>
            <a:spLocks noChangeShapeType="1"/>
          </p:cNvSpPr>
          <p:nvPr/>
        </p:nvSpPr>
        <p:spPr bwMode="auto">
          <a:xfrm flipH="1">
            <a:off x="4413250" y="3679825"/>
            <a:ext cx="57626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39968" name="Object 45"/>
          <p:cNvGraphicFramePr>
            <a:graphicFrameLocks noChangeAspect="1"/>
          </p:cNvGraphicFramePr>
          <p:nvPr/>
        </p:nvGraphicFramePr>
        <p:xfrm>
          <a:off x="6804025" y="1139825"/>
          <a:ext cx="57626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0" name="Equation" r:id="rId15" imgW="279400" imgH="190500" progId="Equation.DSMT4">
                  <p:embed/>
                </p:oleObj>
              </mc:Choice>
              <mc:Fallback>
                <p:oleObj name="Equation" r:id="rId15" imgW="279400" imgH="190500" progId="Equation.DSMT4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139825"/>
                        <a:ext cx="576263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9" name="Line 47"/>
          <p:cNvSpPr>
            <a:spLocks noChangeShapeType="1"/>
          </p:cNvSpPr>
          <p:nvPr/>
        </p:nvSpPr>
        <p:spPr bwMode="auto">
          <a:xfrm flipV="1">
            <a:off x="4427538" y="1989138"/>
            <a:ext cx="3313112" cy="17113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39970" name="Object 39"/>
          <p:cNvGraphicFramePr>
            <a:graphicFrameLocks noChangeAspect="1"/>
          </p:cNvGraphicFramePr>
          <p:nvPr/>
        </p:nvGraphicFramePr>
        <p:xfrm>
          <a:off x="4246563" y="4254500"/>
          <a:ext cx="61118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1" name="Equation" r:id="rId17" imgW="431613" imgH="228501" progId="Equation.DSMT4">
                  <p:embed/>
                </p:oleObj>
              </mc:Choice>
              <mc:Fallback>
                <p:oleObj name="Equation" r:id="rId17" imgW="431613" imgH="228501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4254500"/>
                        <a:ext cx="611187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71" name="Object 38"/>
          <p:cNvGraphicFramePr>
            <a:graphicFrameLocks noChangeAspect="1"/>
          </p:cNvGraphicFramePr>
          <p:nvPr/>
        </p:nvGraphicFramePr>
        <p:xfrm>
          <a:off x="6323013" y="4225925"/>
          <a:ext cx="5397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2" name="Equation" r:id="rId19" imgW="381000" imgH="228600" progId="Equation.DSMT4">
                  <p:embed/>
                </p:oleObj>
              </mc:Choice>
              <mc:Fallback>
                <p:oleObj name="Equation" r:id="rId19" imgW="381000" imgH="22860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013" y="4225925"/>
                        <a:ext cx="53975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2" name="Line 48"/>
          <p:cNvSpPr>
            <a:spLocks noChangeShapeType="1"/>
          </p:cNvSpPr>
          <p:nvPr/>
        </p:nvSpPr>
        <p:spPr bwMode="auto">
          <a:xfrm flipH="1">
            <a:off x="4476750" y="3668713"/>
            <a:ext cx="9525" cy="576262"/>
          </a:xfrm>
          <a:prstGeom prst="line">
            <a:avLst/>
          </a:prstGeom>
          <a:noFill/>
          <a:ln w="38100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73" name="Line 49"/>
          <p:cNvSpPr>
            <a:spLocks noChangeShapeType="1"/>
          </p:cNvSpPr>
          <p:nvPr/>
        </p:nvSpPr>
        <p:spPr bwMode="auto">
          <a:xfrm>
            <a:off x="6410325" y="2695575"/>
            <a:ext cx="0" cy="1511300"/>
          </a:xfrm>
          <a:prstGeom prst="line">
            <a:avLst/>
          </a:prstGeom>
          <a:noFill/>
          <a:ln w="38100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74" name="AutoShape 52"/>
          <p:cNvSpPr>
            <a:spLocks noChangeArrowheads="1"/>
          </p:cNvSpPr>
          <p:nvPr/>
        </p:nvSpPr>
        <p:spPr bwMode="auto">
          <a:xfrm>
            <a:off x="5629275" y="4140200"/>
            <a:ext cx="1247775" cy="1017588"/>
          </a:xfrm>
          <a:prstGeom prst="upArrowCallout">
            <a:avLst>
              <a:gd name="adj1" fmla="val 5745"/>
              <a:gd name="adj2" fmla="val 9458"/>
              <a:gd name="adj3" fmla="val 16690"/>
              <a:gd name="adj4" fmla="val 47718"/>
            </a:avLst>
          </a:prstGeom>
          <a:solidFill>
            <a:schemeClr val="tx1"/>
          </a:solidFill>
          <a:ln w="19050" algn="ctr">
            <a:solidFill>
              <a:srgbClr val="FF66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hlink"/>
                </a:solidFill>
                <a:latin typeface="Arial" charset="0"/>
              </a:rPr>
              <a:t>Reheating</a:t>
            </a:r>
          </a:p>
        </p:txBody>
      </p:sp>
      <p:sp>
        <p:nvSpPr>
          <p:cNvPr id="39975" name="Text Box 54"/>
          <p:cNvSpPr txBox="1">
            <a:spLocks noChangeArrowheads="1"/>
          </p:cNvSpPr>
          <p:nvPr/>
        </p:nvSpPr>
        <p:spPr bwMode="auto">
          <a:xfrm>
            <a:off x="5508625" y="1052513"/>
            <a:ext cx="79375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bg1"/>
                </a:solidFill>
                <a:latin typeface="Arial" charset="0"/>
              </a:rPr>
              <a:t>Field oscillation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bg1"/>
                </a:solidFill>
                <a:latin typeface="Arial" charset="0"/>
              </a:rPr>
              <a:t>dominant</a:t>
            </a:r>
          </a:p>
        </p:txBody>
      </p:sp>
      <p:sp>
        <p:nvSpPr>
          <p:cNvPr id="39976" name="Text Box 55"/>
          <p:cNvSpPr txBox="1">
            <a:spLocks noChangeArrowheads="1"/>
          </p:cNvSpPr>
          <p:nvPr/>
        </p:nvSpPr>
        <p:spPr bwMode="auto">
          <a:xfrm>
            <a:off x="6223000" y="1079500"/>
            <a:ext cx="488950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hlink"/>
                </a:solidFill>
                <a:latin typeface="Arial" charset="0"/>
              </a:rPr>
              <a:t>Radiation</a:t>
            </a:r>
          </a:p>
        </p:txBody>
      </p:sp>
      <p:sp>
        <p:nvSpPr>
          <p:cNvPr id="39977" name="Text Box 42"/>
          <p:cNvSpPr txBox="1">
            <a:spLocks noChangeArrowheads="1"/>
          </p:cNvSpPr>
          <p:nvPr/>
        </p:nvSpPr>
        <p:spPr bwMode="auto">
          <a:xfrm rot="5400000">
            <a:off x="6469063" y="2933700"/>
            <a:ext cx="1228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accent1"/>
                </a:solidFill>
                <a:latin typeface="Arial" charset="0"/>
              </a:rPr>
              <a:t>Matter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accent1"/>
                </a:solidFill>
                <a:latin typeface="Arial" charset="0"/>
              </a:rPr>
              <a:t>dominant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3"/>
    </mc:Choice>
    <mc:Fallback xmlns="">
      <p:transition xmlns:p14="http://schemas.microsoft.com/office/powerpoint/2010/main" spd="slow" advTm="386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323850" y="141288"/>
            <a:ext cx="82692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Density parameter in GW per logarithmic frequency interval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0">
              <a:latin typeface="Arial" charset="0"/>
            </a:endParaRPr>
          </a:p>
        </p:txBody>
      </p:sp>
      <p:graphicFrame>
        <p:nvGraphicFramePr>
          <p:cNvPr id="40963" name="Object 11"/>
          <p:cNvGraphicFramePr>
            <a:graphicFrameLocks noChangeAspect="1"/>
          </p:cNvGraphicFramePr>
          <p:nvPr/>
        </p:nvGraphicFramePr>
        <p:xfrm>
          <a:off x="412750" y="2468563"/>
          <a:ext cx="8593138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4" name="Equation" r:id="rId3" imgW="4635500" imgH="457200" progId="Equation.DSMT4">
                  <p:embed/>
                </p:oleObj>
              </mc:Choice>
              <mc:Fallback>
                <p:oleObj name="Equation" r:id="rId3" imgW="4635500" imgH="457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2468563"/>
                        <a:ext cx="8593138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24"/>
          <p:cNvGraphicFramePr>
            <a:graphicFrameLocks noChangeAspect="1"/>
          </p:cNvGraphicFramePr>
          <p:nvPr/>
        </p:nvGraphicFramePr>
        <p:xfrm>
          <a:off x="468313" y="3500438"/>
          <a:ext cx="338455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5" name="Equation" r:id="rId5" imgW="1663700" imgH="393700" progId="Equation.DSMT4">
                  <p:embed/>
                </p:oleObj>
              </mc:Choice>
              <mc:Fallback>
                <p:oleObj name="Equation" r:id="rId5" imgW="1663700" imgH="3937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500438"/>
                        <a:ext cx="3384550" cy="801687"/>
                      </a:xfrm>
                      <a:prstGeom prst="rect">
                        <a:avLst/>
                      </a:prstGeom>
                      <a:noFill/>
                      <a:ln w="19050" algn="ctr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25"/>
          <p:cNvGraphicFramePr>
            <a:graphicFrameLocks noChangeAspect="1"/>
          </p:cNvGraphicFramePr>
          <p:nvPr/>
        </p:nvGraphicFramePr>
        <p:xfrm>
          <a:off x="755650" y="692150"/>
          <a:ext cx="331152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6" name="Equation" r:id="rId7" imgW="1879600" imgH="431800" progId="Equation.DSMT4">
                  <p:embed/>
                </p:oleObj>
              </mc:Choice>
              <mc:Fallback>
                <p:oleObj name="Equation" r:id="rId7" imgW="1879600" imgH="4318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692150"/>
                        <a:ext cx="331152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 algn="ctr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Rectangle 28"/>
          <p:cNvSpPr>
            <a:spLocks noChangeArrowheads="1"/>
          </p:cNvSpPr>
          <p:nvPr/>
        </p:nvSpPr>
        <p:spPr bwMode="auto">
          <a:xfrm>
            <a:off x="323850" y="1484313"/>
            <a:ext cx="8064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When the mode reentered the Hubble horizon at            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the angular frequency is equal to                      , so we find</a:t>
            </a:r>
          </a:p>
        </p:txBody>
      </p:sp>
      <p:graphicFrame>
        <p:nvGraphicFramePr>
          <p:cNvPr id="40967" name="Object 29"/>
          <p:cNvGraphicFramePr>
            <a:graphicFrameLocks noChangeAspect="1"/>
          </p:cNvGraphicFramePr>
          <p:nvPr/>
        </p:nvGraphicFramePr>
        <p:xfrm>
          <a:off x="7019925" y="1527175"/>
          <a:ext cx="1008063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7" name="Equation" r:id="rId9" imgW="583947" imgH="228501" progId="Equation.DSMT4">
                  <p:embed/>
                </p:oleObj>
              </mc:Choice>
              <mc:Fallback>
                <p:oleObj name="Equation" r:id="rId9" imgW="583947" imgH="228501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527175"/>
                        <a:ext cx="1008063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30"/>
          <p:cNvGraphicFramePr>
            <a:graphicFrameLocks noChangeAspect="1"/>
          </p:cNvGraphicFramePr>
          <p:nvPr/>
        </p:nvGraphicFramePr>
        <p:xfrm>
          <a:off x="4859338" y="1844675"/>
          <a:ext cx="179070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8" name="Equation" r:id="rId11" imgW="914400" imgH="254000" progId="Equation.DSMT4">
                  <p:embed/>
                </p:oleObj>
              </mc:Choice>
              <mc:Fallback>
                <p:oleObj name="Equation" r:id="rId11" imgW="914400" imgH="2540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844675"/>
                        <a:ext cx="1790700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77"/>
    </mc:Choice>
    <mc:Fallback xmlns="">
      <p:transition xmlns:p14="http://schemas.microsoft.com/office/powerpoint/2010/main" spd="slow" advTm="364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6"/>
          <p:cNvGraphicFramePr>
            <a:graphicFrameLocks noChangeAspect="1"/>
          </p:cNvGraphicFramePr>
          <p:nvPr/>
        </p:nvGraphicFramePr>
        <p:xfrm>
          <a:off x="4356100" y="962025"/>
          <a:ext cx="100806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3" name="Equation" r:id="rId3" imgW="533169" imgH="228501" progId="Equation.DSMT4">
                  <p:embed/>
                </p:oleObj>
              </mc:Choice>
              <mc:Fallback>
                <p:oleObj name="Equation" r:id="rId3" imgW="533169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962025"/>
                        <a:ext cx="100806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376238" y="115888"/>
            <a:ext cx="4745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After entering the Hubble horizon,</a:t>
            </a:r>
          </a:p>
        </p:txBody>
      </p:sp>
      <p:graphicFrame>
        <p:nvGraphicFramePr>
          <p:cNvPr id="41988" name="Object 8"/>
          <p:cNvGraphicFramePr>
            <a:graphicFrameLocks noChangeAspect="1"/>
          </p:cNvGraphicFramePr>
          <p:nvPr/>
        </p:nvGraphicFramePr>
        <p:xfrm>
          <a:off x="4356100" y="1536700"/>
          <a:ext cx="141605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4" name="Equation" r:id="rId5" imgW="749300" imgH="228600" progId="Equation.DSMT4">
                  <p:embed/>
                </p:oleObj>
              </mc:Choice>
              <mc:Fallback>
                <p:oleObj name="Equation" r:id="rId5" imgW="7493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536700"/>
                        <a:ext cx="141605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9"/>
          <p:cNvGraphicFramePr>
            <a:graphicFrameLocks noChangeAspect="1"/>
          </p:cNvGraphicFramePr>
          <p:nvPr/>
        </p:nvGraphicFramePr>
        <p:xfrm>
          <a:off x="6084888" y="1104900"/>
          <a:ext cx="141605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5" name="Equation" r:id="rId7" imgW="672808" imgH="228501" progId="Equation.DSMT4">
                  <p:embed/>
                </p:oleObj>
              </mc:Choice>
              <mc:Fallback>
                <p:oleObj name="Equation" r:id="rId7" imgW="672808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104900"/>
                        <a:ext cx="1416050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6659563" y="1609725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</a:rPr>
              <a:t>: equation of state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</a:rPr>
              <a:t>  in the early Universe</a:t>
            </a:r>
          </a:p>
        </p:txBody>
      </p:sp>
      <p:graphicFrame>
        <p:nvGraphicFramePr>
          <p:cNvPr id="41991" name="Object 24"/>
          <p:cNvGraphicFramePr>
            <a:graphicFrameLocks noChangeAspect="1"/>
          </p:cNvGraphicFramePr>
          <p:nvPr/>
        </p:nvGraphicFramePr>
        <p:xfrm>
          <a:off x="527050" y="2279650"/>
          <a:ext cx="4633913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6" name="Equation" r:id="rId9" imgW="2286000" imgH="495300" progId="Equation.DSMT4">
                  <p:embed/>
                </p:oleObj>
              </mc:Choice>
              <mc:Fallback>
                <p:oleObj name="Equation" r:id="rId9" imgW="2286000" imgH="4953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2279650"/>
                        <a:ext cx="4633913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 algn="ctr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25"/>
          <p:cNvGraphicFramePr>
            <a:graphicFrameLocks noChangeAspect="1"/>
          </p:cNvGraphicFramePr>
          <p:nvPr/>
        </p:nvGraphicFramePr>
        <p:xfrm>
          <a:off x="539750" y="889000"/>
          <a:ext cx="368935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7" name="Equation" r:id="rId11" imgW="1574800" imgH="457200" progId="Equation.DSMT4">
                  <p:embed/>
                </p:oleObj>
              </mc:Choice>
              <mc:Fallback>
                <p:oleObj name="Equation" r:id="rId11" imgW="1574800" imgH="4572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889000"/>
                        <a:ext cx="3689350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 algn="ctr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3" name="Text Box 26"/>
          <p:cNvSpPr txBox="1">
            <a:spLocks noChangeArrowheads="1"/>
          </p:cNvSpPr>
          <p:nvPr/>
        </p:nvSpPr>
        <p:spPr bwMode="auto">
          <a:xfrm>
            <a:off x="611188" y="3429000"/>
            <a:ext cx="5067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Radiation dominated era:  constant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Field oscillation dominated era:  decreases </a:t>
            </a:r>
          </a:p>
        </p:txBody>
      </p:sp>
      <p:graphicFrame>
        <p:nvGraphicFramePr>
          <p:cNvPr id="41994" name="Object 27"/>
          <p:cNvGraphicFramePr>
            <a:graphicFrameLocks noChangeAspect="1"/>
          </p:cNvGraphicFramePr>
          <p:nvPr/>
        </p:nvGraphicFramePr>
        <p:xfrm>
          <a:off x="5651500" y="3781425"/>
          <a:ext cx="10080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8" name="Equation" r:id="rId13" imgW="533169" imgH="228501" progId="Equation.DSMT4">
                  <p:embed/>
                </p:oleObj>
              </mc:Choice>
              <mc:Fallback>
                <p:oleObj name="Equation" r:id="rId13" imgW="533169" imgH="228501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781425"/>
                        <a:ext cx="10080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5" name="Text Box 28"/>
          <p:cNvSpPr txBox="1">
            <a:spLocks noChangeArrowheads="1"/>
          </p:cNvSpPr>
          <p:nvPr/>
        </p:nvSpPr>
        <p:spPr bwMode="auto">
          <a:xfrm>
            <a:off x="592138" y="4381500"/>
            <a:ext cx="71262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High frequency modes which entered the Hubble radius in the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field oscillation regime acquires a suppression             . </a:t>
            </a:r>
          </a:p>
        </p:txBody>
      </p:sp>
      <p:graphicFrame>
        <p:nvGraphicFramePr>
          <p:cNvPr id="41996" name="Object 29"/>
          <p:cNvGraphicFramePr>
            <a:graphicFrameLocks noChangeAspect="1"/>
          </p:cNvGraphicFramePr>
          <p:nvPr/>
        </p:nvGraphicFramePr>
        <p:xfrm>
          <a:off x="5921375" y="4689475"/>
          <a:ext cx="8636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9" name="Equation" r:id="rId15" imgW="393529" imgH="228501" progId="Equation.DSMT4">
                  <p:embed/>
                </p:oleObj>
              </mc:Choice>
              <mc:Fallback>
                <p:oleObj name="Equation" r:id="rId15" imgW="393529" imgH="228501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75" y="4689475"/>
                        <a:ext cx="86360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7" name="Text Box 31"/>
          <p:cNvSpPr txBox="1">
            <a:spLocks noChangeArrowheads="1"/>
          </p:cNvSpPr>
          <p:nvPr/>
        </p:nvSpPr>
        <p:spPr bwMode="auto">
          <a:xfrm>
            <a:off x="301625" y="5300663"/>
            <a:ext cx="853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rgbClr val="FF0000"/>
                </a:solidFill>
                <a:latin typeface="Arial" charset="0"/>
              </a:rPr>
              <a:t>We may determine the equation of state in the early Universe.</a:t>
            </a:r>
          </a:p>
        </p:txBody>
      </p:sp>
      <p:sp>
        <p:nvSpPr>
          <p:cNvPr id="41998" name="Text Box 32"/>
          <p:cNvSpPr txBox="1">
            <a:spLocks noChangeArrowheads="1"/>
          </p:cNvSpPr>
          <p:nvPr/>
        </p:nvSpPr>
        <p:spPr bwMode="auto">
          <a:xfrm>
            <a:off x="323850" y="5805488"/>
            <a:ext cx="7793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rgbClr val="FF0000"/>
                </a:solidFill>
                <a:latin typeface="Arial" charset="0"/>
              </a:rPr>
              <a:t>We may determine thermal history of the early Universe.</a:t>
            </a:r>
          </a:p>
        </p:txBody>
      </p:sp>
      <p:sp>
        <p:nvSpPr>
          <p:cNvPr id="41999" name="Text Box 30"/>
          <p:cNvSpPr txBox="1">
            <a:spLocks noChangeArrowheads="1"/>
          </p:cNvSpPr>
          <p:nvPr/>
        </p:nvSpPr>
        <p:spPr bwMode="auto">
          <a:xfrm>
            <a:off x="107950" y="6308725"/>
            <a:ext cx="93011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FF00"/>
                </a:solidFill>
                <a:latin typeface="Arial" charset="0"/>
              </a:rPr>
              <a:t>N. Seto &amp; JY (03), Boyle &amp; Steinhardt (08), Nakayama, Saito, Suwa, JY (08), Kuroyanagi et al (11)…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8"/>
    </mc:Choice>
    <mc:Fallback xmlns="">
      <p:transition xmlns:p14="http://schemas.microsoft.com/office/powerpoint/2010/main" spd="slow" advTm="463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58324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WordArt 7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85225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Thermal History is </a:t>
            </a:r>
            <a:r>
              <a:rPr lang="en-US" altLang="ja-JP" sz="36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imprinted </a:t>
            </a:r>
            <a:r>
              <a:rPr lang="en-US" altLang="ja-JP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on the spectrum of GWs.</a:t>
            </a:r>
            <a:endParaRPr lang="ja-JP" alt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pic>
        <p:nvPicPr>
          <p:cNvPr id="430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734050"/>
            <a:ext cx="6264275" cy="993775"/>
          </a:xfrm>
          <a:prstGeom prst="rect">
            <a:avLst/>
          </a:prstGeom>
          <a:noFill/>
          <a:ln w="9525" algn="ctr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Line 16"/>
          <p:cNvSpPr>
            <a:spLocks noChangeShapeType="1"/>
          </p:cNvSpPr>
          <p:nvPr/>
        </p:nvSpPr>
        <p:spPr bwMode="auto">
          <a:xfrm flipH="1" flipV="1">
            <a:off x="5003800" y="2349500"/>
            <a:ext cx="288925" cy="338455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3014" name="Line 17"/>
          <p:cNvSpPr>
            <a:spLocks noChangeShapeType="1"/>
          </p:cNvSpPr>
          <p:nvPr/>
        </p:nvSpPr>
        <p:spPr bwMode="auto">
          <a:xfrm flipH="1" flipV="1">
            <a:off x="4356100" y="2349500"/>
            <a:ext cx="288925" cy="338455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3015" name="Text Box 15"/>
          <p:cNvSpPr txBox="1">
            <a:spLocks noChangeArrowheads="1"/>
          </p:cNvSpPr>
          <p:nvPr/>
        </p:nvSpPr>
        <p:spPr bwMode="auto">
          <a:xfrm>
            <a:off x="5292725" y="981075"/>
            <a:ext cx="3316288" cy="70167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latin typeface="Arial" charset="0"/>
              </a:rPr>
              <a:t>Sensitivity curves of various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latin typeface="Arial" charset="0"/>
              </a:rPr>
              <a:t>specifications of DECIGO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xmlns:p14="http://schemas.microsoft.com/office/powerpoint/2010/main" spd="slow" advTm="230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4000" smtClean="0"/>
              <a:t>Conceptual design of DECIGO</a:t>
            </a:r>
            <a:br>
              <a:rPr lang="en-US" altLang="ja-JP" sz="4000" smtClean="0"/>
            </a:br>
            <a:r>
              <a:rPr lang="en-US" altLang="ja-JP" sz="2400" b="0" smtClean="0"/>
              <a:t>DECihertz Interferometer Gravitational-wave Observatory</a:t>
            </a:r>
            <a:endParaRPr lang="ja-JP" altLang="en-US" sz="4000" smtClean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49238" y="1284288"/>
            <a:ext cx="4848225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Helvetica" pitchFamily="34" charset="0"/>
              </a:rPr>
              <a:t>Now include Fabry-Perot Cavity =Light Resonator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ja-JP" altLang="en-US" sz="24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/>
              <a:t>Arm length</a:t>
            </a:r>
            <a:r>
              <a:rPr lang="ja-JP" altLang="en-US" sz="2400"/>
              <a:t>：		</a:t>
            </a:r>
            <a:r>
              <a:rPr lang="en-US" altLang="ja-JP" sz="2400"/>
              <a:t>L=1000 km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/>
              <a:t>Mirror Diameter</a:t>
            </a:r>
            <a:r>
              <a:rPr lang="ja-JP" altLang="en-US" sz="2400"/>
              <a:t>：	</a:t>
            </a:r>
            <a:r>
              <a:rPr lang="en-US" altLang="ja-JP" sz="2400"/>
              <a:t>R=0.5 m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/>
              <a:t>Mirror Mass</a:t>
            </a:r>
            <a:r>
              <a:rPr lang="ja-JP" altLang="en-US" sz="2400"/>
              <a:t>：		</a:t>
            </a:r>
            <a:r>
              <a:rPr lang="en-US" altLang="ja-JP" sz="2400"/>
              <a:t>M=100 kg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/>
              <a:t>Laser Wavelength</a:t>
            </a:r>
            <a:r>
              <a:rPr lang="ja-JP" altLang="en-US" sz="2400"/>
              <a:t>：	</a:t>
            </a:r>
            <a:r>
              <a:rPr lang="en-US" altLang="ja-JP" sz="2400"/>
              <a:t>λ=532 nm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/>
              <a:t>Laser Power</a:t>
            </a:r>
            <a:r>
              <a:rPr lang="ja-JP" altLang="en-US" sz="2400"/>
              <a:t>：		</a:t>
            </a:r>
            <a:r>
              <a:rPr lang="en-US" altLang="ja-JP" sz="2400"/>
              <a:t>P=10 W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/>
              <a:t>Finesse</a:t>
            </a:r>
            <a:r>
              <a:rPr lang="ja-JP" altLang="en-US" sz="2400"/>
              <a:t>：		</a:t>
            </a:r>
            <a:r>
              <a:rPr lang="en-US" altLang="ja-JP" sz="2400" b="0">
                <a:latin typeface="Lucida Calligraphy" pitchFamily="66" charset="0"/>
                <a:ea typeface="AR P行楷書体L" pitchFamily="66" charset="-128"/>
              </a:rPr>
              <a:t>F</a:t>
            </a:r>
            <a:r>
              <a:rPr lang="en-US" altLang="ja-JP" sz="2400"/>
              <a:t>=10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ja-JP" sz="2400"/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3644900" y="1484313"/>
            <a:ext cx="5338763" cy="4864100"/>
            <a:chOff x="2048" y="917"/>
            <a:chExt cx="3363" cy="3064"/>
          </a:xfrm>
        </p:grpSpPr>
        <p:sp>
          <p:nvSpPr>
            <p:cNvPr id="44050" name="Freeform 5"/>
            <p:cNvSpPr>
              <a:spLocks/>
            </p:cNvSpPr>
            <p:nvPr/>
          </p:nvSpPr>
          <p:spPr bwMode="auto">
            <a:xfrm rot="-7202271">
              <a:off x="3599" y="2511"/>
              <a:ext cx="1364" cy="24"/>
            </a:xfrm>
            <a:custGeom>
              <a:avLst/>
              <a:gdLst>
                <a:gd name="T0" fmla="*/ 0 w 1884"/>
                <a:gd name="T1" fmla="*/ 0 h 58"/>
                <a:gd name="T2" fmla="*/ 9 w 1884"/>
                <a:gd name="T3" fmla="*/ 0 h 58"/>
                <a:gd name="T4" fmla="*/ 22 w 1884"/>
                <a:gd name="T5" fmla="*/ 0 h 58"/>
                <a:gd name="T6" fmla="*/ 32 w 1884"/>
                <a:gd name="T7" fmla="*/ 0 h 58"/>
                <a:gd name="T8" fmla="*/ 41 w 1884"/>
                <a:gd name="T9" fmla="*/ 0 h 58"/>
                <a:gd name="T10" fmla="*/ 51 w 1884"/>
                <a:gd name="T11" fmla="*/ 0 h 58"/>
                <a:gd name="T12" fmla="*/ 62 w 1884"/>
                <a:gd name="T13" fmla="*/ 0 h 58"/>
                <a:gd name="T14" fmla="*/ 70 w 1884"/>
                <a:gd name="T15" fmla="*/ 0 h 58"/>
                <a:gd name="T16" fmla="*/ 75 w 1884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51" name="Freeform 6"/>
            <p:cNvSpPr>
              <a:spLocks/>
            </p:cNvSpPr>
            <p:nvPr/>
          </p:nvSpPr>
          <p:spPr bwMode="auto">
            <a:xfrm rot="14397729" flipV="1">
              <a:off x="3682" y="2465"/>
              <a:ext cx="1364" cy="24"/>
            </a:xfrm>
            <a:custGeom>
              <a:avLst/>
              <a:gdLst>
                <a:gd name="T0" fmla="*/ 0 w 1884"/>
                <a:gd name="T1" fmla="*/ 0 h 58"/>
                <a:gd name="T2" fmla="*/ 9 w 1884"/>
                <a:gd name="T3" fmla="*/ 0 h 58"/>
                <a:gd name="T4" fmla="*/ 22 w 1884"/>
                <a:gd name="T5" fmla="*/ 0 h 58"/>
                <a:gd name="T6" fmla="*/ 32 w 1884"/>
                <a:gd name="T7" fmla="*/ 0 h 58"/>
                <a:gd name="T8" fmla="*/ 41 w 1884"/>
                <a:gd name="T9" fmla="*/ 0 h 58"/>
                <a:gd name="T10" fmla="*/ 51 w 1884"/>
                <a:gd name="T11" fmla="*/ 0 h 58"/>
                <a:gd name="T12" fmla="*/ 62 w 1884"/>
                <a:gd name="T13" fmla="*/ 0 h 58"/>
                <a:gd name="T14" fmla="*/ 70 w 1884"/>
                <a:gd name="T15" fmla="*/ 0 h 58"/>
                <a:gd name="T16" fmla="*/ 75 w 1884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52" name="Freeform 7"/>
            <p:cNvSpPr>
              <a:spLocks/>
            </p:cNvSpPr>
            <p:nvPr/>
          </p:nvSpPr>
          <p:spPr bwMode="auto">
            <a:xfrm rot="-7202271">
              <a:off x="3652" y="2372"/>
              <a:ext cx="1264" cy="120"/>
            </a:xfrm>
            <a:custGeom>
              <a:avLst/>
              <a:gdLst>
                <a:gd name="T0" fmla="*/ 0 w 3705"/>
                <a:gd name="T1" fmla="*/ 0 h 365"/>
                <a:gd name="T2" fmla="*/ 0 w 3705"/>
                <a:gd name="T3" fmla="*/ 0 h 365"/>
                <a:gd name="T4" fmla="*/ 0 w 3705"/>
                <a:gd name="T5" fmla="*/ 0 h 365"/>
                <a:gd name="T6" fmla="*/ 0 w 3705"/>
                <a:gd name="T7" fmla="*/ 0 h 365"/>
                <a:gd name="T8" fmla="*/ 0 w 3705"/>
                <a:gd name="T9" fmla="*/ 0 h 365"/>
                <a:gd name="T10" fmla="*/ 0 w 3705"/>
                <a:gd name="T11" fmla="*/ 0 h 365"/>
                <a:gd name="T12" fmla="*/ 0 w 3705"/>
                <a:gd name="T13" fmla="*/ 0 h 365"/>
                <a:gd name="T14" fmla="*/ 0 w 3705"/>
                <a:gd name="T15" fmla="*/ 0 h 365"/>
                <a:gd name="T16" fmla="*/ 0 w 3705"/>
                <a:gd name="T17" fmla="*/ 0 h 365"/>
                <a:gd name="T18" fmla="*/ 0 w 3705"/>
                <a:gd name="T19" fmla="*/ 0 h 365"/>
                <a:gd name="T20" fmla="*/ 0 w 3705"/>
                <a:gd name="T21" fmla="*/ 0 h 365"/>
                <a:gd name="T22" fmla="*/ 0 w 3705"/>
                <a:gd name="T23" fmla="*/ 0 h 365"/>
                <a:gd name="T24" fmla="*/ 0 w 3705"/>
                <a:gd name="T25" fmla="*/ 0 h 365"/>
                <a:gd name="T26" fmla="*/ 0 w 3705"/>
                <a:gd name="T27" fmla="*/ 0 h 365"/>
                <a:gd name="T28" fmla="*/ 0 w 3705"/>
                <a:gd name="T29" fmla="*/ 0 h 365"/>
                <a:gd name="T30" fmla="*/ 0 w 3705"/>
                <a:gd name="T31" fmla="*/ 0 h 365"/>
                <a:gd name="T32" fmla="*/ 0 w 3705"/>
                <a:gd name="T33" fmla="*/ 0 h 365"/>
                <a:gd name="T34" fmla="*/ 0 w 3705"/>
                <a:gd name="T35" fmla="*/ 0 h 365"/>
                <a:gd name="T36" fmla="*/ 0 w 3705"/>
                <a:gd name="T37" fmla="*/ 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53" name="Rectangle 8"/>
            <p:cNvSpPr>
              <a:spLocks noChangeArrowheads="1"/>
            </p:cNvSpPr>
            <p:nvPr/>
          </p:nvSpPr>
          <p:spPr bwMode="auto">
            <a:xfrm rot="-9855440">
              <a:off x="3801" y="1550"/>
              <a:ext cx="24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54" name="Rectangle 9"/>
            <p:cNvSpPr>
              <a:spLocks noChangeArrowheads="1"/>
            </p:cNvSpPr>
            <p:nvPr/>
          </p:nvSpPr>
          <p:spPr bwMode="auto">
            <a:xfrm rot="9888311">
              <a:off x="3648" y="1545"/>
              <a:ext cx="25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55" name="Rectangle 10"/>
            <p:cNvSpPr>
              <a:spLocks noChangeArrowheads="1"/>
            </p:cNvSpPr>
            <p:nvPr/>
          </p:nvSpPr>
          <p:spPr bwMode="auto">
            <a:xfrm rot="10780961">
              <a:off x="3709" y="1361"/>
              <a:ext cx="26" cy="221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56" name="Line 11"/>
            <p:cNvSpPr>
              <a:spLocks noChangeShapeType="1"/>
            </p:cNvSpPr>
            <p:nvPr/>
          </p:nvSpPr>
          <p:spPr bwMode="auto">
            <a:xfrm rot="7209001" flipV="1">
              <a:off x="3287" y="1489"/>
              <a:ext cx="880" cy="1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57" name="Rectangle 12"/>
            <p:cNvSpPr>
              <a:spLocks noChangeArrowheads="1"/>
            </p:cNvSpPr>
            <p:nvPr/>
          </p:nvSpPr>
          <p:spPr bwMode="auto">
            <a:xfrm rot="7209001">
              <a:off x="3795" y="1129"/>
              <a:ext cx="221" cy="11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58" name="Freeform 13"/>
            <p:cNvSpPr>
              <a:spLocks/>
            </p:cNvSpPr>
            <p:nvPr/>
          </p:nvSpPr>
          <p:spPr bwMode="auto">
            <a:xfrm rot="7209001">
              <a:off x="3581" y="1655"/>
              <a:ext cx="50" cy="89"/>
            </a:xfrm>
            <a:custGeom>
              <a:avLst/>
              <a:gdLst>
                <a:gd name="T0" fmla="*/ 0 w 183"/>
                <a:gd name="T1" fmla="*/ 0 h 331"/>
                <a:gd name="T2" fmla="*/ 0 w 183"/>
                <a:gd name="T3" fmla="*/ 0 h 331"/>
                <a:gd name="T4" fmla="*/ 0 w 183"/>
                <a:gd name="T5" fmla="*/ 0 h 331"/>
                <a:gd name="T6" fmla="*/ 0 w 183"/>
                <a:gd name="T7" fmla="*/ 0 h 331"/>
                <a:gd name="T8" fmla="*/ 0 w 183"/>
                <a:gd name="T9" fmla="*/ 0 h 331"/>
                <a:gd name="T10" fmla="*/ 0 w 183"/>
                <a:gd name="T11" fmla="*/ 0 h 331"/>
                <a:gd name="T12" fmla="*/ 0 w 183"/>
                <a:gd name="T13" fmla="*/ 0 h 331"/>
                <a:gd name="T14" fmla="*/ 0 w 183"/>
                <a:gd name="T15" fmla="*/ 0 h 331"/>
                <a:gd name="T16" fmla="*/ 0 w 183"/>
                <a:gd name="T17" fmla="*/ 0 h 331"/>
                <a:gd name="T18" fmla="*/ 0 w 183"/>
                <a:gd name="T19" fmla="*/ 0 h 331"/>
                <a:gd name="T20" fmla="*/ 0 w 183"/>
                <a:gd name="T21" fmla="*/ 0 h 331"/>
                <a:gd name="T22" fmla="*/ 0 w 183"/>
                <a:gd name="T23" fmla="*/ 0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59" name="Line 14"/>
            <p:cNvSpPr>
              <a:spLocks noChangeShapeType="1"/>
            </p:cNvSpPr>
            <p:nvPr/>
          </p:nvSpPr>
          <p:spPr bwMode="auto">
            <a:xfrm rot="7209001">
              <a:off x="3618" y="172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60" name="Line 15"/>
            <p:cNvSpPr>
              <a:spLocks noChangeShapeType="1"/>
            </p:cNvSpPr>
            <p:nvPr/>
          </p:nvSpPr>
          <p:spPr bwMode="auto">
            <a:xfrm rot="7209001">
              <a:off x="3547" y="1682"/>
              <a:ext cx="4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061" name="Group 16"/>
            <p:cNvGrpSpPr>
              <a:grpSpLocks/>
            </p:cNvGrpSpPr>
            <p:nvPr/>
          </p:nvGrpSpPr>
          <p:grpSpPr bwMode="auto">
            <a:xfrm rot="7209001">
              <a:off x="3246" y="1840"/>
              <a:ext cx="378" cy="314"/>
              <a:chOff x="4785" y="11039"/>
              <a:chExt cx="829" cy="688"/>
            </a:xfrm>
          </p:grpSpPr>
          <p:sp>
            <p:nvSpPr>
              <p:cNvPr id="4425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1 w 312"/>
                  <a:gd name="T3" fmla="*/ 37 h 687"/>
                  <a:gd name="T4" fmla="*/ 16 w 312"/>
                  <a:gd name="T5" fmla="*/ 37 h 687"/>
                  <a:gd name="T6" fmla="*/ 14 w 312"/>
                  <a:gd name="T7" fmla="*/ 28 h 687"/>
                  <a:gd name="T8" fmla="*/ 13 w 312"/>
                  <a:gd name="T9" fmla="*/ 19 h 687"/>
                  <a:gd name="T10" fmla="*/ 14 w 312"/>
                  <a:gd name="T11" fmla="*/ 9 h 687"/>
                  <a:gd name="T12" fmla="*/ 1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5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5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5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55" name="Arc 21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0 w 19558"/>
                  <a:gd name="T1" fmla="*/ 0 h 19786"/>
                  <a:gd name="T2" fmla="*/ 0 w 19558"/>
                  <a:gd name="T3" fmla="*/ 0 h 19786"/>
                  <a:gd name="T4" fmla="*/ 0 w 19558"/>
                  <a:gd name="T5" fmla="*/ 0 h 197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lnTo>
                      <a:pt x="8664" y="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44062" name="Freeform 22"/>
            <p:cNvSpPr>
              <a:spLocks/>
            </p:cNvSpPr>
            <p:nvPr/>
          </p:nvSpPr>
          <p:spPr bwMode="auto">
            <a:xfrm rot="9872463">
              <a:off x="3483" y="1720"/>
              <a:ext cx="137" cy="135"/>
            </a:xfrm>
            <a:custGeom>
              <a:avLst/>
              <a:gdLst>
                <a:gd name="T0" fmla="*/ 1 w 205"/>
                <a:gd name="T1" fmla="*/ 1 h 204"/>
                <a:gd name="T2" fmla="*/ 1 w 205"/>
                <a:gd name="T3" fmla="*/ 1 h 204"/>
                <a:gd name="T4" fmla="*/ 1 w 205"/>
                <a:gd name="T5" fmla="*/ 2 h 204"/>
                <a:gd name="T6" fmla="*/ 3 w 205"/>
                <a:gd name="T7" fmla="*/ 3 h 204"/>
                <a:gd name="T8" fmla="*/ 3 w 205"/>
                <a:gd name="T9" fmla="*/ 3 h 204"/>
                <a:gd name="T10" fmla="*/ 3 w 205"/>
                <a:gd name="T11" fmla="*/ 2 h 204"/>
                <a:gd name="T12" fmla="*/ 2 w 205"/>
                <a:gd name="T13" fmla="*/ 1 h 204"/>
                <a:gd name="T14" fmla="*/ 1 w 205"/>
                <a:gd name="T15" fmla="*/ 1 h 204"/>
                <a:gd name="T16" fmla="*/ 1 w 205"/>
                <a:gd name="T17" fmla="*/ 1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63" name="Freeform 23"/>
            <p:cNvSpPr>
              <a:spLocks/>
            </p:cNvSpPr>
            <p:nvPr/>
          </p:nvSpPr>
          <p:spPr bwMode="auto">
            <a:xfrm rot="7209001">
              <a:off x="3407" y="1726"/>
              <a:ext cx="284" cy="143"/>
            </a:xfrm>
            <a:custGeom>
              <a:avLst/>
              <a:gdLst>
                <a:gd name="T0" fmla="*/ 0 w 835"/>
                <a:gd name="T1" fmla="*/ 0 h 420"/>
                <a:gd name="T2" fmla="*/ 0 w 835"/>
                <a:gd name="T3" fmla="*/ 0 h 420"/>
                <a:gd name="T4" fmla="*/ 0 w 835"/>
                <a:gd name="T5" fmla="*/ 0 h 420"/>
                <a:gd name="T6" fmla="*/ 0 w 835"/>
                <a:gd name="T7" fmla="*/ 0 h 420"/>
                <a:gd name="T8" fmla="*/ 0 w 835"/>
                <a:gd name="T9" fmla="*/ 0 h 420"/>
                <a:gd name="T10" fmla="*/ 0 w 835"/>
                <a:gd name="T11" fmla="*/ 0 h 420"/>
                <a:gd name="T12" fmla="*/ 0 w 835"/>
                <a:gd name="T13" fmla="*/ 0 h 420"/>
                <a:gd name="T14" fmla="*/ 0 w 835"/>
                <a:gd name="T15" fmla="*/ 0 h 420"/>
                <a:gd name="T16" fmla="*/ 0 w 835"/>
                <a:gd name="T17" fmla="*/ 0 h 420"/>
                <a:gd name="T18" fmla="*/ 0 w 835"/>
                <a:gd name="T19" fmla="*/ 0 h 420"/>
                <a:gd name="T20" fmla="*/ 0 w 835"/>
                <a:gd name="T21" fmla="*/ 0 h 420"/>
                <a:gd name="T22" fmla="*/ 0 w 835"/>
                <a:gd name="T23" fmla="*/ 0 h 420"/>
                <a:gd name="T24" fmla="*/ 0 w 835"/>
                <a:gd name="T25" fmla="*/ 0 h 420"/>
                <a:gd name="T26" fmla="*/ 0 w 835"/>
                <a:gd name="T27" fmla="*/ 0 h 420"/>
                <a:gd name="T28" fmla="*/ 0 w 835"/>
                <a:gd name="T29" fmla="*/ 0 h 420"/>
                <a:gd name="T30" fmla="*/ 0 w 835"/>
                <a:gd name="T31" fmla="*/ 0 h 420"/>
                <a:gd name="T32" fmla="*/ 0 w 835"/>
                <a:gd name="T33" fmla="*/ 0 h 420"/>
                <a:gd name="T34" fmla="*/ 0 w 835"/>
                <a:gd name="T35" fmla="*/ 0 h 420"/>
                <a:gd name="T36" fmla="*/ 0 w 835"/>
                <a:gd name="T37" fmla="*/ 0 h 420"/>
                <a:gd name="T38" fmla="*/ 0 w 835"/>
                <a:gd name="T39" fmla="*/ 0 h 420"/>
                <a:gd name="T40" fmla="*/ 0 w 835"/>
                <a:gd name="T41" fmla="*/ 0 h 420"/>
                <a:gd name="T42" fmla="*/ 0 w 835"/>
                <a:gd name="T43" fmla="*/ 0 h 420"/>
                <a:gd name="T44" fmla="*/ 0 w 835"/>
                <a:gd name="T45" fmla="*/ 0 h 420"/>
                <a:gd name="T46" fmla="*/ 0 w 835"/>
                <a:gd name="T47" fmla="*/ 0 h 420"/>
                <a:gd name="T48" fmla="*/ 0 w 835"/>
                <a:gd name="T49" fmla="*/ 0 h 420"/>
                <a:gd name="T50" fmla="*/ 0 w 835"/>
                <a:gd name="T51" fmla="*/ 0 h 420"/>
                <a:gd name="T52" fmla="*/ 0 w 835"/>
                <a:gd name="T53" fmla="*/ 0 h 420"/>
                <a:gd name="T54" fmla="*/ 0 w 835"/>
                <a:gd name="T55" fmla="*/ 0 h 420"/>
                <a:gd name="T56" fmla="*/ 0 w 835"/>
                <a:gd name="T57" fmla="*/ 0 h 420"/>
                <a:gd name="T58" fmla="*/ 0 w 835"/>
                <a:gd name="T59" fmla="*/ 0 h 420"/>
                <a:gd name="T60" fmla="*/ 0 w 835"/>
                <a:gd name="T61" fmla="*/ 0 h 420"/>
                <a:gd name="T62" fmla="*/ 0 w 835"/>
                <a:gd name="T63" fmla="*/ 0 h 420"/>
                <a:gd name="T64" fmla="*/ 0 w 835"/>
                <a:gd name="T65" fmla="*/ 0 h 420"/>
                <a:gd name="T66" fmla="*/ 0 w 835"/>
                <a:gd name="T67" fmla="*/ 0 h 420"/>
                <a:gd name="T68" fmla="*/ 0 w 835"/>
                <a:gd name="T69" fmla="*/ 0 h 420"/>
                <a:gd name="T70" fmla="*/ 0 w 835"/>
                <a:gd name="T71" fmla="*/ 0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64" name="Arc 24"/>
            <p:cNvSpPr>
              <a:spLocks/>
            </p:cNvSpPr>
            <p:nvPr/>
          </p:nvSpPr>
          <p:spPr bwMode="auto">
            <a:xfrm rot="-7453501">
              <a:off x="3600" y="1650"/>
              <a:ext cx="182" cy="212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65" name="Arc 25"/>
            <p:cNvSpPr>
              <a:spLocks/>
            </p:cNvSpPr>
            <p:nvPr/>
          </p:nvSpPr>
          <p:spPr bwMode="auto">
            <a:xfrm rot="271502" flipV="1">
              <a:off x="3421" y="1548"/>
              <a:ext cx="184" cy="211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066" name="Group 26"/>
            <p:cNvGrpSpPr>
              <a:grpSpLocks/>
            </p:cNvGrpSpPr>
            <p:nvPr/>
          </p:nvGrpSpPr>
          <p:grpSpPr bwMode="auto">
            <a:xfrm rot="7209001">
              <a:off x="3246" y="1839"/>
              <a:ext cx="378" cy="315"/>
              <a:chOff x="4785" y="11039"/>
              <a:chExt cx="829" cy="688"/>
            </a:xfrm>
          </p:grpSpPr>
          <p:sp>
            <p:nvSpPr>
              <p:cNvPr id="4424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1 w 312"/>
                  <a:gd name="T3" fmla="*/ 37 h 687"/>
                  <a:gd name="T4" fmla="*/ 16 w 312"/>
                  <a:gd name="T5" fmla="*/ 37 h 687"/>
                  <a:gd name="T6" fmla="*/ 14 w 312"/>
                  <a:gd name="T7" fmla="*/ 28 h 687"/>
                  <a:gd name="T8" fmla="*/ 13 w 312"/>
                  <a:gd name="T9" fmla="*/ 19 h 687"/>
                  <a:gd name="T10" fmla="*/ 14 w 312"/>
                  <a:gd name="T11" fmla="*/ 9 h 687"/>
                  <a:gd name="T12" fmla="*/ 1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4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4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4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50" name="Arc 31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0 w 19558"/>
                  <a:gd name="T1" fmla="*/ 0 h 19786"/>
                  <a:gd name="T2" fmla="*/ 0 w 19558"/>
                  <a:gd name="T3" fmla="*/ 0 h 19786"/>
                  <a:gd name="T4" fmla="*/ 0 w 19558"/>
                  <a:gd name="T5" fmla="*/ 0 h 197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lnTo>
                      <a:pt x="8664" y="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44067" name="Arc 32"/>
            <p:cNvSpPr>
              <a:spLocks/>
            </p:cNvSpPr>
            <p:nvPr/>
          </p:nvSpPr>
          <p:spPr bwMode="auto">
            <a:xfrm rot="9872463" flipH="1" flipV="1">
              <a:off x="3419" y="1718"/>
              <a:ext cx="222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68" name="Arc 33"/>
            <p:cNvSpPr>
              <a:spLocks/>
            </p:cNvSpPr>
            <p:nvPr/>
          </p:nvSpPr>
          <p:spPr bwMode="auto">
            <a:xfrm rot="9872463">
              <a:off x="3465" y="1631"/>
              <a:ext cx="220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69" name="Arc 34"/>
            <p:cNvSpPr>
              <a:spLocks/>
            </p:cNvSpPr>
            <p:nvPr/>
          </p:nvSpPr>
          <p:spPr bwMode="auto">
            <a:xfrm rot="9872463">
              <a:off x="3581" y="1619"/>
              <a:ext cx="88" cy="90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0" name="Arc 35"/>
            <p:cNvSpPr>
              <a:spLocks/>
            </p:cNvSpPr>
            <p:nvPr/>
          </p:nvSpPr>
          <p:spPr bwMode="auto">
            <a:xfrm rot="9872463" flipH="1" flipV="1">
              <a:off x="3539" y="1693"/>
              <a:ext cx="89" cy="89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1" name="Line 36"/>
            <p:cNvSpPr>
              <a:spLocks noChangeShapeType="1"/>
            </p:cNvSpPr>
            <p:nvPr/>
          </p:nvSpPr>
          <p:spPr bwMode="auto">
            <a:xfrm rot="9016332" flipV="1">
              <a:off x="3851" y="1445"/>
              <a:ext cx="0" cy="46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2" name="Freeform 37"/>
            <p:cNvSpPr>
              <a:spLocks/>
            </p:cNvSpPr>
            <p:nvPr/>
          </p:nvSpPr>
          <p:spPr bwMode="auto">
            <a:xfrm rot="3616332">
              <a:off x="3836" y="1655"/>
              <a:ext cx="49" cy="89"/>
            </a:xfrm>
            <a:custGeom>
              <a:avLst/>
              <a:gdLst>
                <a:gd name="T0" fmla="*/ 0 w 183"/>
                <a:gd name="T1" fmla="*/ 0 h 331"/>
                <a:gd name="T2" fmla="*/ 0 w 183"/>
                <a:gd name="T3" fmla="*/ 0 h 331"/>
                <a:gd name="T4" fmla="*/ 0 w 183"/>
                <a:gd name="T5" fmla="*/ 0 h 331"/>
                <a:gd name="T6" fmla="*/ 0 w 183"/>
                <a:gd name="T7" fmla="*/ 0 h 331"/>
                <a:gd name="T8" fmla="*/ 0 w 183"/>
                <a:gd name="T9" fmla="*/ 0 h 331"/>
                <a:gd name="T10" fmla="*/ 0 w 183"/>
                <a:gd name="T11" fmla="*/ 0 h 331"/>
                <a:gd name="T12" fmla="*/ 0 w 183"/>
                <a:gd name="T13" fmla="*/ 0 h 331"/>
                <a:gd name="T14" fmla="*/ 0 w 183"/>
                <a:gd name="T15" fmla="*/ 0 h 331"/>
                <a:gd name="T16" fmla="*/ 0 w 183"/>
                <a:gd name="T17" fmla="*/ 0 h 331"/>
                <a:gd name="T18" fmla="*/ 0 w 183"/>
                <a:gd name="T19" fmla="*/ 0 h 331"/>
                <a:gd name="T20" fmla="*/ 0 w 183"/>
                <a:gd name="T21" fmla="*/ 0 h 331"/>
                <a:gd name="T22" fmla="*/ 0 w 183"/>
                <a:gd name="T23" fmla="*/ 0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3" name="Line 38"/>
            <p:cNvSpPr>
              <a:spLocks noChangeShapeType="1"/>
            </p:cNvSpPr>
            <p:nvPr/>
          </p:nvSpPr>
          <p:spPr bwMode="auto">
            <a:xfrm rot="3616332">
              <a:off x="3875" y="168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4" name="Line 39"/>
            <p:cNvSpPr>
              <a:spLocks noChangeShapeType="1"/>
            </p:cNvSpPr>
            <p:nvPr/>
          </p:nvSpPr>
          <p:spPr bwMode="auto">
            <a:xfrm rot="3616332">
              <a:off x="3805" y="1723"/>
              <a:ext cx="4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5" name="Freeform 40"/>
            <p:cNvSpPr>
              <a:spLocks/>
            </p:cNvSpPr>
            <p:nvPr/>
          </p:nvSpPr>
          <p:spPr bwMode="auto">
            <a:xfrm rot="3616332">
              <a:off x="3914" y="1769"/>
              <a:ext cx="106" cy="234"/>
            </a:xfrm>
            <a:custGeom>
              <a:avLst/>
              <a:gdLst>
                <a:gd name="T0" fmla="*/ 0 w 312"/>
                <a:gd name="T1" fmla="*/ 0 h 687"/>
                <a:gd name="T2" fmla="*/ 0 w 312"/>
                <a:gd name="T3" fmla="*/ 0 h 687"/>
                <a:gd name="T4" fmla="*/ 0 w 312"/>
                <a:gd name="T5" fmla="*/ 0 h 687"/>
                <a:gd name="T6" fmla="*/ 0 w 312"/>
                <a:gd name="T7" fmla="*/ 0 h 687"/>
                <a:gd name="T8" fmla="*/ 0 w 312"/>
                <a:gd name="T9" fmla="*/ 0 h 687"/>
                <a:gd name="T10" fmla="*/ 0 w 312"/>
                <a:gd name="T11" fmla="*/ 0 h 687"/>
                <a:gd name="T12" fmla="*/ 0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6" name="Line 41"/>
            <p:cNvSpPr>
              <a:spLocks noChangeShapeType="1"/>
            </p:cNvSpPr>
            <p:nvPr/>
          </p:nvSpPr>
          <p:spPr bwMode="auto">
            <a:xfrm rot="3616332">
              <a:off x="3940" y="1714"/>
              <a:ext cx="0" cy="25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7" name="Line 42"/>
            <p:cNvSpPr>
              <a:spLocks noChangeShapeType="1"/>
            </p:cNvSpPr>
            <p:nvPr/>
          </p:nvSpPr>
          <p:spPr bwMode="auto">
            <a:xfrm rot="3616332">
              <a:off x="4011" y="1825"/>
              <a:ext cx="11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8" name="Line 43"/>
            <p:cNvSpPr>
              <a:spLocks noChangeShapeType="1"/>
            </p:cNvSpPr>
            <p:nvPr/>
          </p:nvSpPr>
          <p:spPr bwMode="auto">
            <a:xfrm rot="3616332">
              <a:off x="3805" y="1943"/>
              <a:ext cx="118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79" name="Arc 44"/>
            <p:cNvSpPr>
              <a:spLocks/>
            </p:cNvSpPr>
            <p:nvPr/>
          </p:nvSpPr>
          <p:spPr bwMode="auto">
            <a:xfrm rot="-4455168">
              <a:off x="3888" y="1861"/>
              <a:ext cx="315" cy="322"/>
            </a:xfrm>
            <a:custGeom>
              <a:avLst/>
              <a:gdLst>
                <a:gd name="T0" fmla="*/ 0 w 19558"/>
                <a:gd name="T1" fmla="*/ 0 h 19786"/>
                <a:gd name="T2" fmla="*/ 0 w 19558"/>
                <a:gd name="T3" fmla="*/ 0 h 19786"/>
                <a:gd name="T4" fmla="*/ 0 w 19558"/>
                <a:gd name="T5" fmla="*/ 0 h 197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lnTo>
                    <a:pt x="8664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80" name="Freeform 45"/>
            <p:cNvSpPr>
              <a:spLocks/>
            </p:cNvSpPr>
            <p:nvPr/>
          </p:nvSpPr>
          <p:spPr bwMode="auto">
            <a:xfrm rot="6279794">
              <a:off x="3843" y="1724"/>
              <a:ext cx="137" cy="136"/>
            </a:xfrm>
            <a:custGeom>
              <a:avLst/>
              <a:gdLst>
                <a:gd name="T0" fmla="*/ 1 w 205"/>
                <a:gd name="T1" fmla="*/ 1 h 204"/>
                <a:gd name="T2" fmla="*/ 1 w 205"/>
                <a:gd name="T3" fmla="*/ 1 h 204"/>
                <a:gd name="T4" fmla="*/ 1 w 205"/>
                <a:gd name="T5" fmla="*/ 3 h 204"/>
                <a:gd name="T6" fmla="*/ 3 w 205"/>
                <a:gd name="T7" fmla="*/ 3 h 204"/>
                <a:gd name="T8" fmla="*/ 3 w 205"/>
                <a:gd name="T9" fmla="*/ 3 h 204"/>
                <a:gd name="T10" fmla="*/ 3 w 205"/>
                <a:gd name="T11" fmla="*/ 2 h 204"/>
                <a:gd name="T12" fmla="*/ 2 w 205"/>
                <a:gd name="T13" fmla="*/ 1 h 204"/>
                <a:gd name="T14" fmla="*/ 1 w 205"/>
                <a:gd name="T15" fmla="*/ 1 h 204"/>
                <a:gd name="T16" fmla="*/ 1 w 205"/>
                <a:gd name="T17" fmla="*/ 1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81" name="Freeform 46"/>
            <p:cNvSpPr>
              <a:spLocks/>
            </p:cNvSpPr>
            <p:nvPr/>
          </p:nvSpPr>
          <p:spPr bwMode="auto">
            <a:xfrm rot="3616332">
              <a:off x="3775" y="1727"/>
              <a:ext cx="285" cy="144"/>
            </a:xfrm>
            <a:custGeom>
              <a:avLst/>
              <a:gdLst>
                <a:gd name="T0" fmla="*/ 0 w 835"/>
                <a:gd name="T1" fmla="*/ 0 h 420"/>
                <a:gd name="T2" fmla="*/ 0 w 835"/>
                <a:gd name="T3" fmla="*/ 0 h 420"/>
                <a:gd name="T4" fmla="*/ 0 w 835"/>
                <a:gd name="T5" fmla="*/ 0 h 420"/>
                <a:gd name="T6" fmla="*/ 0 w 835"/>
                <a:gd name="T7" fmla="*/ 0 h 420"/>
                <a:gd name="T8" fmla="*/ 0 w 835"/>
                <a:gd name="T9" fmla="*/ 0 h 420"/>
                <a:gd name="T10" fmla="*/ 0 w 835"/>
                <a:gd name="T11" fmla="*/ 0 h 420"/>
                <a:gd name="T12" fmla="*/ 0 w 835"/>
                <a:gd name="T13" fmla="*/ 0 h 420"/>
                <a:gd name="T14" fmla="*/ 0 w 835"/>
                <a:gd name="T15" fmla="*/ 0 h 420"/>
                <a:gd name="T16" fmla="*/ 0 w 835"/>
                <a:gd name="T17" fmla="*/ 0 h 420"/>
                <a:gd name="T18" fmla="*/ 0 w 835"/>
                <a:gd name="T19" fmla="*/ 0 h 420"/>
                <a:gd name="T20" fmla="*/ 0 w 835"/>
                <a:gd name="T21" fmla="*/ 0 h 420"/>
                <a:gd name="T22" fmla="*/ 0 w 835"/>
                <a:gd name="T23" fmla="*/ 0 h 420"/>
                <a:gd name="T24" fmla="*/ 0 w 835"/>
                <a:gd name="T25" fmla="*/ 0 h 420"/>
                <a:gd name="T26" fmla="*/ 0 w 835"/>
                <a:gd name="T27" fmla="*/ 0 h 420"/>
                <a:gd name="T28" fmla="*/ 0 w 835"/>
                <a:gd name="T29" fmla="*/ 0 h 420"/>
                <a:gd name="T30" fmla="*/ 0 w 835"/>
                <a:gd name="T31" fmla="*/ 0 h 420"/>
                <a:gd name="T32" fmla="*/ 0 w 835"/>
                <a:gd name="T33" fmla="*/ 0 h 420"/>
                <a:gd name="T34" fmla="*/ 0 w 835"/>
                <a:gd name="T35" fmla="*/ 0 h 420"/>
                <a:gd name="T36" fmla="*/ 0 w 835"/>
                <a:gd name="T37" fmla="*/ 0 h 420"/>
                <a:gd name="T38" fmla="*/ 0 w 835"/>
                <a:gd name="T39" fmla="*/ 0 h 420"/>
                <a:gd name="T40" fmla="*/ 0 w 835"/>
                <a:gd name="T41" fmla="*/ 0 h 420"/>
                <a:gd name="T42" fmla="*/ 0 w 835"/>
                <a:gd name="T43" fmla="*/ 0 h 420"/>
                <a:gd name="T44" fmla="*/ 0 w 835"/>
                <a:gd name="T45" fmla="*/ 0 h 420"/>
                <a:gd name="T46" fmla="*/ 0 w 835"/>
                <a:gd name="T47" fmla="*/ 0 h 420"/>
                <a:gd name="T48" fmla="*/ 0 w 835"/>
                <a:gd name="T49" fmla="*/ 0 h 420"/>
                <a:gd name="T50" fmla="*/ 0 w 835"/>
                <a:gd name="T51" fmla="*/ 0 h 420"/>
                <a:gd name="T52" fmla="*/ 0 w 835"/>
                <a:gd name="T53" fmla="*/ 0 h 420"/>
                <a:gd name="T54" fmla="*/ 0 w 835"/>
                <a:gd name="T55" fmla="*/ 0 h 420"/>
                <a:gd name="T56" fmla="*/ 0 w 835"/>
                <a:gd name="T57" fmla="*/ 0 h 420"/>
                <a:gd name="T58" fmla="*/ 0 w 835"/>
                <a:gd name="T59" fmla="*/ 0 h 420"/>
                <a:gd name="T60" fmla="*/ 0 w 835"/>
                <a:gd name="T61" fmla="*/ 0 h 420"/>
                <a:gd name="T62" fmla="*/ 0 w 835"/>
                <a:gd name="T63" fmla="*/ 0 h 420"/>
                <a:gd name="T64" fmla="*/ 0 w 835"/>
                <a:gd name="T65" fmla="*/ 0 h 420"/>
                <a:gd name="T66" fmla="*/ 0 w 835"/>
                <a:gd name="T67" fmla="*/ 0 h 420"/>
                <a:gd name="T68" fmla="*/ 0 w 835"/>
                <a:gd name="T69" fmla="*/ 0 h 420"/>
                <a:gd name="T70" fmla="*/ 0 w 835"/>
                <a:gd name="T71" fmla="*/ 0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82" name="Arc 47"/>
            <p:cNvSpPr>
              <a:spLocks/>
            </p:cNvSpPr>
            <p:nvPr/>
          </p:nvSpPr>
          <p:spPr bwMode="auto">
            <a:xfrm rot="10553830">
              <a:off x="3862" y="1548"/>
              <a:ext cx="183" cy="212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83" name="Arc 48"/>
            <p:cNvSpPr>
              <a:spLocks/>
            </p:cNvSpPr>
            <p:nvPr/>
          </p:nvSpPr>
          <p:spPr bwMode="auto">
            <a:xfrm rot="18278834" flipV="1">
              <a:off x="3683" y="1653"/>
              <a:ext cx="185" cy="210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084" name="Group 49"/>
            <p:cNvGrpSpPr>
              <a:grpSpLocks/>
            </p:cNvGrpSpPr>
            <p:nvPr/>
          </p:nvGrpSpPr>
          <p:grpSpPr bwMode="auto">
            <a:xfrm rot="3616332">
              <a:off x="3844" y="1839"/>
              <a:ext cx="378" cy="316"/>
              <a:chOff x="4785" y="11039"/>
              <a:chExt cx="829" cy="688"/>
            </a:xfrm>
          </p:grpSpPr>
          <p:sp>
            <p:nvSpPr>
              <p:cNvPr id="4424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1 w 312"/>
                  <a:gd name="T3" fmla="*/ 37 h 687"/>
                  <a:gd name="T4" fmla="*/ 16 w 312"/>
                  <a:gd name="T5" fmla="*/ 37 h 687"/>
                  <a:gd name="T6" fmla="*/ 14 w 312"/>
                  <a:gd name="T7" fmla="*/ 28 h 687"/>
                  <a:gd name="T8" fmla="*/ 13 w 312"/>
                  <a:gd name="T9" fmla="*/ 19 h 687"/>
                  <a:gd name="T10" fmla="*/ 14 w 312"/>
                  <a:gd name="T11" fmla="*/ 9 h 687"/>
                  <a:gd name="T12" fmla="*/ 1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4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4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4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45" name="Arc 54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0 w 19558"/>
                  <a:gd name="T1" fmla="*/ 0 h 19786"/>
                  <a:gd name="T2" fmla="*/ 0 w 19558"/>
                  <a:gd name="T3" fmla="*/ 0 h 19786"/>
                  <a:gd name="T4" fmla="*/ 0 w 19558"/>
                  <a:gd name="T5" fmla="*/ 0 h 197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lnTo>
                      <a:pt x="8664" y="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44085" name="Arc 55"/>
            <p:cNvSpPr>
              <a:spLocks/>
            </p:cNvSpPr>
            <p:nvPr/>
          </p:nvSpPr>
          <p:spPr bwMode="auto">
            <a:xfrm rot="6279794" flipH="1" flipV="1">
              <a:off x="3826" y="1720"/>
              <a:ext cx="221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86" name="Arc 56"/>
            <p:cNvSpPr>
              <a:spLocks/>
            </p:cNvSpPr>
            <p:nvPr/>
          </p:nvSpPr>
          <p:spPr bwMode="auto">
            <a:xfrm rot="6279794">
              <a:off x="3774" y="1637"/>
              <a:ext cx="220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87" name="Arc 57"/>
            <p:cNvSpPr>
              <a:spLocks/>
            </p:cNvSpPr>
            <p:nvPr/>
          </p:nvSpPr>
          <p:spPr bwMode="auto">
            <a:xfrm rot="6279794">
              <a:off x="3798" y="1621"/>
              <a:ext cx="88" cy="90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88" name="Arc 58"/>
            <p:cNvSpPr>
              <a:spLocks/>
            </p:cNvSpPr>
            <p:nvPr/>
          </p:nvSpPr>
          <p:spPr bwMode="auto">
            <a:xfrm rot="6279794" flipH="1" flipV="1">
              <a:off x="3839" y="1693"/>
              <a:ext cx="89" cy="90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89" name="Line 59"/>
            <p:cNvSpPr>
              <a:spLocks noChangeShapeType="1"/>
            </p:cNvSpPr>
            <p:nvPr/>
          </p:nvSpPr>
          <p:spPr bwMode="auto">
            <a:xfrm rot="7209001">
              <a:off x="3524" y="1375"/>
              <a:ext cx="1" cy="32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090" name="Line 60"/>
            <p:cNvSpPr>
              <a:spLocks noChangeShapeType="1"/>
            </p:cNvSpPr>
            <p:nvPr/>
          </p:nvSpPr>
          <p:spPr bwMode="auto">
            <a:xfrm rot="-7170716">
              <a:off x="3947" y="1380"/>
              <a:ext cx="0" cy="32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091" name="Group 61"/>
            <p:cNvGrpSpPr>
              <a:grpSpLocks/>
            </p:cNvGrpSpPr>
            <p:nvPr/>
          </p:nvGrpSpPr>
          <p:grpSpPr bwMode="auto">
            <a:xfrm rot="-7137703">
              <a:off x="4065" y="1386"/>
              <a:ext cx="141" cy="114"/>
              <a:chOff x="5504" y="8144"/>
              <a:chExt cx="291" cy="236"/>
            </a:xfrm>
          </p:grpSpPr>
          <p:sp>
            <p:nvSpPr>
              <p:cNvPr id="4423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  <p:sp>
            <p:nvSpPr>
              <p:cNvPr id="4424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</p:grpSp>
        <p:grpSp>
          <p:nvGrpSpPr>
            <p:cNvPr id="44092" name="Group 64"/>
            <p:cNvGrpSpPr>
              <a:grpSpLocks/>
            </p:cNvGrpSpPr>
            <p:nvPr/>
          </p:nvGrpSpPr>
          <p:grpSpPr bwMode="auto">
            <a:xfrm rot="7209001">
              <a:off x="3277" y="1375"/>
              <a:ext cx="142" cy="114"/>
              <a:chOff x="5504" y="8144"/>
              <a:chExt cx="291" cy="236"/>
            </a:xfrm>
          </p:grpSpPr>
          <p:sp>
            <p:nvSpPr>
              <p:cNvPr id="4423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  <p:sp>
            <p:nvSpPr>
              <p:cNvPr id="4423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</p:grpSp>
        <p:sp>
          <p:nvSpPr>
            <p:cNvPr id="44093" name="Rectangle 67"/>
            <p:cNvSpPr>
              <a:spLocks noChangeArrowheads="1"/>
            </p:cNvSpPr>
            <p:nvPr/>
          </p:nvSpPr>
          <p:spPr bwMode="auto">
            <a:xfrm rot="10780961">
              <a:off x="3707" y="1360"/>
              <a:ext cx="27" cy="221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94" name="Rectangle 68"/>
            <p:cNvSpPr>
              <a:spLocks noChangeArrowheads="1"/>
            </p:cNvSpPr>
            <p:nvPr/>
          </p:nvSpPr>
          <p:spPr bwMode="auto">
            <a:xfrm rot="9888311">
              <a:off x="3648" y="1545"/>
              <a:ext cx="25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95" name="Rectangle 69"/>
            <p:cNvSpPr>
              <a:spLocks noChangeArrowheads="1"/>
            </p:cNvSpPr>
            <p:nvPr/>
          </p:nvSpPr>
          <p:spPr bwMode="auto">
            <a:xfrm rot="-9855440">
              <a:off x="3801" y="1550"/>
              <a:ext cx="24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96" name="Rectangle 70"/>
            <p:cNvSpPr>
              <a:spLocks noChangeArrowheads="1"/>
            </p:cNvSpPr>
            <p:nvPr/>
          </p:nvSpPr>
          <p:spPr bwMode="auto">
            <a:xfrm rot="17064441" flipH="1">
              <a:off x="4770" y="3222"/>
              <a:ext cx="24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97" name="Rectangle 71"/>
            <p:cNvSpPr>
              <a:spLocks noChangeArrowheads="1"/>
            </p:cNvSpPr>
            <p:nvPr/>
          </p:nvSpPr>
          <p:spPr bwMode="auto">
            <a:xfrm rot="18920690" flipH="1">
              <a:off x="4698" y="3356"/>
              <a:ext cx="25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98" name="Rectangle 72"/>
            <p:cNvSpPr>
              <a:spLocks noChangeArrowheads="1"/>
            </p:cNvSpPr>
            <p:nvPr/>
          </p:nvSpPr>
          <p:spPr bwMode="auto">
            <a:xfrm rot="18028040" flipH="1">
              <a:off x="4840" y="3313"/>
              <a:ext cx="26" cy="221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099" name="Line 73"/>
            <p:cNvSpPr>
              <a:spLocks noChangeShapeType="1"/>
            </p:cNvSpPr>
            <p:nvPr/>
          </p:nvSpPr>
          <p:spPr bwMode="auto">
            <a:xfrm flipH="1" flipV="1">
              <a:off x="4399" y="3410"/>
              <a:ext cx="880" cy="1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00" name="Rectangle 74"/>
            <p:cNvSpPr>
              <a:spLocks noChangeArrowheads="1"/>
            </p:cNvSpPr>
            <p:nvPr/>
          </p:nvSpPr>
          <p:spPr bwMode="auto">
            <a:xfrm flipH="1">
              <a:off x="5081" y="3350"/>
              <a:ext cx="221" cy="11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01" name="Freeform 75"/>
            <p:cNvSpPr>
              <a:spLocks/>
            </p:cNvSpPr>
            <p:nvPr/>
          </p:nvSpPr>
          <p:spPr bwMode="auto">
            <a:xfrm flipH="1">
              <a:off x="4572" y="3365"/>
              <a:ext cx="50" cy="89"/>
            </a:xfrm>
            <a:custGeom>
              <a:avLst/>
              <a:gdLst>
                <a:gd name="T0" fmla="*/ 0 w 183"/>
                <a:gd name="T1" fmla="*/ 0 h 331"/>
                <a:gd name="T2" fmla="*/ 0 w 183"/>
                <a:gd name="T3" fmla="*/ 0 h 331"/>
                <a:gd name="T4" fmla="*/ 0 w 183"/>
                <a:gd name="T5" fmla="*/ 0 h 331"/>
                <a:gd name="T6" fmla="*/ 0 w 183"/>
                <a:gd name="T7" fmla="*/ 0 h 331"/>
                <a:gd name="T8" fmla="*/ 0 w 183"/>
                <a:gd name="T9" fmla="*/ 0 h 331"/>
                <a:gd name="T10" fmla="*/ 0 w 183"/>
                <a:gd name="T11" fmla="*/ 0 h 331"/>
                <a:gd name="T12" fmla="*/ 0 w 183"/>
                <a:gd name="T13" fmla="*/ 0 h 331"/>
                <a:gd name="T14" fmla="*/ 0 w 183"/>
                <a:gd name="T15" fmla="*/ 0 h 331"/>
                <a:gd name="T16" fmla="*/ 0 w 183"/>
                <a:gd name="T17" fmla="*/ 0 h 331"/>
                <a:gd name="T18" fmla="*/ 0 w 183"/>
                <a:gd name="T19" fmla="*/ 0 h 331"/>
                <a:gd name="T20" fmla="*/ 0 w 183"/>
                <a:gd name="T21" fmla="*/ 0 h 331"/>
                <a:gd name="T22" fmla="*/ 0 w 183"/>
                <a:gd name="T23" fmla="*/ 0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02" name="Line 76"/>
            <p:cNvSpPr>
              <a:spLocks noChangeShapeType="1"/>
            </p:cNvSpPr>
            <p:nvPr/>
          </p:nvSpPr>
          <p:spPr bwMode="auto">
            <a:xfrm flipH="1">
              <a:off x="4574" y="337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03" name="Line 77"/>
            <p:cNvSpPr>
              <a:spLocks noChangeShapeType="1"/>
            </p:cNvSpPr>
            <p:nvPr/>
          </p:nvSpPr>
          <p:spPr bwMode="auto">
            <a:xfrm flipH="1">
              <a:off x="4573" y="3451"/>
              <a:ext cx="4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104" name="Group 78"/>
            <p:cNvGrpSpPr>
              <a:grpSpLocks/>
            </p:cNvGrpSpPr>
            <p:nvPr/>
          </p:nvGrpSpPr>
          <p:grpSpPr bwMode="auto">
            <a:xfrm flipH="1">
              <a:off x="4065" y="3252"/>
              <a:ext cx="378" cy="314"/>
              <a:chOff x="4785" y="11039"/>
              <a:chExt cx="829" cy="688"/>
            </a:xfrm>
          </p:grpSpPr>
          <p:sp>
            <p:nvSpPr>
              <p:cNvPr id="4423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1 w 312"/>
                  <a:gd name="T3" fmla="*/ 37 h 687"/>
                  <a:gd name="T4" fmla="*/ 16 w 312"/>
                  <a:gd name="T5" fmla="*/ 37 h 687"/>
                  <a:gd name="T6" fmla="*/ 14 w 312"/>
                  <a:gd name="T7" fmla="*/ 28 h 687"/>
                  <a:gd name="T8" fmla="*/ 13 w 312"/>
                  <a:gd name="T9" fmla="*/ 19 h 687"/>
                  <a:gd name="T10" fmla="*/ 14 w 312"/>
                  <a:gd name="T11" fmla="*/ 9 h 687"/>
                  <a:gd name="T12" fmla="*/ 1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3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3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3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36" name="Arc 8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0 w 19558"/>
                  <a:gd name="T1" fmla="*/ 0 h 19786"/>
                  <a:gd name="T2" fmla="*/ 0 w 19558"/>
                  <a:gd name="T3" fmla="*/ 0 h 19786"/>
                  <a:gd name="T4" fmla="*/ 0 w 19558"/>
                  <a:gd name="T5" fmla="*/ 0 h 197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lnTo>
                      <a:pt x="8664" y="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44105" name="Freeform 84"/>
            <p:cNvSpPr>
              <a:spLocks/>
            </p:cNvSpPr>
            <p:nvPr/>
          </p:nvSpPr>
          <p:spPr bwMode="auto">
            <a:xfrm rot="18936538" flipH="1">
              <a:off x="4425" y="3344"/>
              <a:ext cx="137" cy="135"/>
            </a:xfrm>
            <a:custGeom>
              <a:avLst/>
              <a:gdLst>
                <a:gd name="T0" fmla="*/ 1 w 205"/>
                <a:gd name="T1" fmla="*/ 1 h 204"/>
                <a:gd name="T2" fmla="*/ 1 w 205"/>
                <a:gd name="T3" fmla="*/ 1 h 204"/>
                <a:gd name="T4" fmla="*/ 1 w 205"/>
                <a:gd name="T5" fmla="*/ 2 h 204"/>
                <a:gd name="T6" fmla="*/ 3 w 205"/>
                <a:gd name="T7" fmla="*/ 3 h 204"/>
                <a:gd name="T8" fmla="*/ 3 w 205"/>
                <a:gd name="T9" fmla="*/ 3 h 204"/>
                <a:gd name="T10" fmla="*/ 3 w 205"/>
                <a:gd name="T11" fmla="*/ 2 h 204"/>
                <a:gd name="T12" fmla="*/ 2 w 205"/>
                <a:gd name="T13" fmla="*/ 1 h 204"/>
                <a:gd name="T14" fmla="*/ 1 w 205"/>
                <a:gd name="T15" fmla="*/ 1 h 204"/>
                <a:gd name="T16" fmla="*/ 1 w 205"/>
                <a:gd name="T17" fmla="*/ 1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06" name="Freeform 85"/>
            <p:cNvSpPr>
              <a:spLocks/>
            </p:cNvSpPr>
            <p:nvPr/>
          </p:nvSpPr>
          <p:spPr bwMode="auto">
            <a:xfrm flipH="1">
              <a:off x="4341" y="3338"/>
              <a:ext cx="284" cy="143"/>
            </a:xfrm>
            <a:custGeom>
              <a:avLst/>
              <a:gdLst>
                <a:gd name="T0" fmla="*/ 0 w 835"/>
                <a:gd name="T1" fmla="*/ 0 h 420"/>
                <a:gd name="T2" fmla="*/ 0 w 835"/>
                <a:gd name="T3" fmla="*/ 0 h 420"/>
                <a:gd name="T4" fmla="*/ 0 w 835"/>
                <a:gd name="T5" fmla="*/ 0 h 420"/>
                <a:gd name="T6" fmla="*/ 0 w 835"/>
                <a:gd name="T7" fmla="*/ 0 h 420"/>
                <a:gd name="T8" fmla="*/ 0 w 835"/>
                <a:gd name="T9" fmla="*/ 0 h 420"/>
                <a:gd name="T10" fmla="*/ 0 w 835"/>
                <a:gd name="T11" fmla="*/ 0 h 420"/>
                <a:gd name="T12" fmla="*/ 0 w 835"/>
                <a:gd name="T13" fmla="*/ 0 h 420"/>
                <a:gd name="T14" fmla="*/ 0 w 835"/>
                <a:gd name="T15" fmla="*/ 0 h 420"/>
                <a:gd name="T16" fmla="*/ 0 w 835"/>
                <a:gd name="T17" fmla="*/ 0 h 420"/>
                <a:gd name="T18" fmla="*/ 0 w 835"/>
                <a:gd name="T19" fmla="*/ 0 h 420"/>
                <a:gd name="T20" fmla="*/ 0 w 835"/>
                <a:gd name="T21" fmla="*/ 0 h 420"/>
                <a:gd name="T22" fmla="*/ 0 w 835"/>
                <a:gd name="T23" fmla="*/ 0 h 420"/>
                <a:gd name="T24" fmla="*/ 0 w 835"/>
                <a:gd name="T25" fmla="*/ 0 h 420"/>
                <a:gd name="T26" fmla="*/ 0 w 835"/>
                <a:gd name="T27" fmla="*/ 0 h 420"/>
                <a:gd name="T28" fmla="*/ 0 w 835"/>
                <a:gd name="T29" fmla="*/ 0 h 420"/>
                <a:gd name="T30" fmla="*/ 0 w 835"/>
                <a:gd name="T31" fmla="*/ 0 h 420"/>
                <a:gd name="T32" fmla="*/ 0 w 835"/>
                <a:gd name="T33" fmla="*/ 0 h 420"/>
                <a:gd name="T34" fmla="*/ 0 w 835"/>
                <a:gd name="T35" fmla="*/ 0 h 420"/>
                <a:gd name="T36" fmla="*/ 0 w 835"/>
                <a:gd name="T37" fmla="*/ 0 h 420"/>
                <a:gd name="T38" fmla="*/ 0 w 835"/>
                <a:gd name="T39" fmla="*/ 0 h 420"/>
                <a:gd name="T40" fmla="*/ 0 w 835"/>
                <a:gd name="T41" fmla="*/ 0 h 420"/>
                <a:gd name="T42" fmla="*/ 0 w 835"/>
                <a:gd name="T43" fmla="*/ 0 h 420"/>
                <a:gd name="T44" fmla="*/ 0 w 835"/>
                <a:gd name="T45" fmla="*/ 0 h 420"/>
                <a:gd name="T46" fmla="*/ 0 w 835"/>
                <a:gd name="T47" fmla="*/ 0 h 420"/>
                <a:gd name="T48" fmla="*/ 0 w 835"/>
                <a:gd name="T49" fmla="*/ 0 h 420"/>
                <a:gd name="T50" fmla="*/ 0 w 835"/>
                <a:gd name="T51" fmla="*/ 0 h 420"/>
                <a:gd name="T52" fmla="*/ 0 w 835"/>
                <a:gd name="T53" fmla="*/ 0 h 420"/>
                <a:gd name="T54" fmla="*/ 0 w 835"/>
                <a:gd name="T55" fmla="*/ 0 h 420"/>
                <a:gd name="T56" fmla="*/ 0 w 835"/>
                <a:gd name="T57" fmla="*/ 0 h 420"/>
                <a:gd name="T58" fmla="*/ 0 w 835"/>
                <a:gd name="T59" fmla="*/ 0 h 420"/>
                <a:gd name="T60" fmla="*/ 0 w 835"/>
                <a:gd name="T61" fmla="*/ 0 h 420"/>
                <a:gd name="T62" fmla="*/ 0 w 835"/>
                <a:gd name="T63" fmla="*/ 0 h 420"/>
                <a:gd name="T64" fmla="*/ 0 w 835"/>
                <a:gd name="T65" fmla="*/ 0 h 420"/>
                <a:gd name="T66" fmla="*/ 0 w 835"/>
                <a:gd name="T67" fmla="*/ 0 h 420"/>
                <a:gd name="T68" fmla="*/ 0 w 835"/>
                <a:gd name="T69" fmla="*/ 0 h 420"/>
                <a:gd name="T70" fmla="*/ 0 w 835"/>
                <a:gd name="T71" fmla="*/ 0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07" name="Arc 86"/>
            <p:cNvSpPr>
              <a:spLocks/>
            </p:cNvSpPr>
            <p:nvPr/>
          </p:nvSpPr>
          <p:spPr bwMode="auto">
            <a:xfrm rot="14662502" flipH="1">
              <a:off x="4500" y="3202"/>
              <a:ext cx="182" cy="212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08" name="Arc 87"/>
            <p:cNvSpPr>
              <a:spLocks/>
            </p:cNvSpPr>
            <p:nvPr/>
          </p:nvSpPr>
          <p:spPr bwMode="auto">
            <a:xfrm rot="6937498" flipH="1" flipV="1">
              <a:off x="4499" y="3407"/>
              <a:ext cx="184" cy="211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109" name="Group 88"/>
            <p:cNvGrpSpPr>
              <a:grpSpLocks/>
            </p:cNvGrpSpPr>
            <p:nvPr/>
          </p:nvGrpSpPr>
          <p:grpSpPr bwMode="auto">
            <a:xfrm flipH="1">
              <a:off x="4065" y="3251"/>
              <a:ext cx="378" cy="315"/>
              <a:chOff x="4785" y="11039"/>
              <a:chExt cx="829" cy="688"/>
            </a:xfrm>
          </p:grpSpPr>
          <p:sp>
            <p:nvSpPr>
              <p:cNvPr id="4422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1 w 312"/>
                  <a:gd name="T3" fmla="*/ 37 h 687"/>
                  <a:gd name="T4" fmla="*/ 16 w 312"/>
                  <a:gd name="T5" fmla="*/ 37 h 687"/>
                  <a:gd name="T6" fmla="*/ 14 w 312"/>
                  <a:gd name="T7" fmla="*/ 28 h 687"/>
                  <a:gd name="T8" fmla="*/ 13 w 312"/>
                  <a:gd name="T9" fmla="*/ 19 h 687"/>
                  <a:gd name="T10" fmla="*/ 14 w 312"/>
                  <a:gd name="T11" fmla="*/ 9 h 687"/>
                  <a:gd name="T12" fmla="*/ 1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2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2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3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31" name="Arc 93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0 w 19558"/>
                  <a:gd name="T1" fmla="*/ 0 h 19786"/>
                  <a:gd name="T2" fmla="*/ 0 w 19558"/>
                  <a:gd name="T3" fmla="*/ 0 h 19786"/>
                  <a:gd name="T4" fmla="*/ 0 w 19558"/>
                  <a:gd name="T5" fmla="*/ 0 h 197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lnTo>
                      <a:pt x="8664" y="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44110" name="Arc 94"/>
            <p:cNvSpPr>
              <a:spLocks/>
            </p:cNvSpPr>
            <p:nvPr/>
          </p:nvSpPr>
          <p:spPr bwMode="auto">
            <a:xfrm rot="18936538" flipV="1">
              <a:off x="4335" y="3298"/>
              <a:ext cx="222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1" name="Arc 95"/>
            <p:cNvSpPr>
              <a:spLocks/>
            </p:cNvSpPr>
            <p:nvPr/>
          </p:nvSpPr>
          <p:spPr bwMode="auto">
            <a:xfrm rot="18936538" flipH="1">
              <a:off x="4434" y="3303"/>
              <a:ext cx="220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2" name="Arc 96"/>
            <p:cNvSpPr>
              <a:spLocks/>
            </p:cNvSpPr>
            <p:nvPr/>
          </p:nvSpPr>
          <p:spPr bwMode="auto">
            <a:xfrm rot="18936538" flipH="1">
              <a:off x="4593" y="3366"/>
              <a:ext cx="88" cy="90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3" name="Arc 97"/>
            <p:cNvSpPr>
              <a:spLocks/>
            </p:cNvSpPr>
            <p:nvPr/>
          </p:nvSpPr>
          <p:spPr bwMode="auto">
            <a:xfrm rot="18936538" flipV="1">
              <a:off x="4509" y="3365"/>
              <a:ext cx="89" cy="89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4" name="Line 98"/>
            <p:cNvSpPr>
              <a:spLocks noChangeShapeType="1"/>
            </p:cNvSpPr>
            <p:nvPr/>
          </p:nvSpPr>
          <p:spPr bwMode="auto">
            <a:xfrm rot="-1807332" flipH="1" flipV="1">
              <a:off x="4740" y="2979"/>
              <a:ext cx="0" cy="46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5" name="Freeform 99"/>
            <p:cNvSpPr>
              <a:spLocks/>
            </p:cNvSpPr>
            <p:nvPr/>
          </p:nvSpPr>
          <p:spPr bwMode="auto">
            <a:xfrm rot="3592668" flipH="1">
              <a:off x="4701" y="3144"/>
              <a:ext cx="49" cy="89"/>
            </a:xfrm>
            <a:custGeom>
              <a:avLst/>
              <a:gdLst>
                <a:gd name="T0" fmla="*/ 0 w 183"/>
                <a:gd name="T1" fmla="*/ 0 h 331"/>
                <a:gd name="T2" fmla="*/ 0 w 183"/>
                <a:gd name="T3" fmla="*/ 0 h 331"/>
                <a:gd name="T4" fmla="*/ 0 w 183"/>
                <a:gd name="T5" fmla="*/ 0 h 331"/>
                <a:gd name="T6" fmla="*/ 0 w 183"/>
                <a:gd name="T7" fmla="*/ 0 h 331"/>
                <a:gd name="T8" fmla="*/ 0 w 183"/>
                <a:gd name="T9" fmla="*/ 0 h 331"/>
                <a:gd name="T10" fmla="*/ 0 w 183"/>
                <a:gd name="T11" fmla="*/ 0 h 331"/>
                <a:gd name="T12" fmla="*/ 0 w 183"/>
                <a:gd name="T13" fmla="*/ 0 h 331"/>
                <a:gd name="T14" fmla="*/ 0 w 183"/>
                <a:gd name="T15" fmla="*/ 0 h 331"/>
                <a:gd name="T16" fmla="*/ 0 w 183"/>
                <a:gd name="T17" fmla="*/ 0 h 331"/>
                <a:gd name="T18" fmla="*/ 0 w 183"/>
                <a:gd name="T19" fmla="*/ 0 h 331"/>
                <a:gd name="T20" fmla="*/ 0 w 183"/>
                <a:gd name="T21" fmla="*/ 0 h 331"/>
                <a:gd name="T22" fmla="*/ 0 w 183"/>
                <a:gd name="T23" fmla="*/ 0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6" name="Line 100"/>
            <p:cNvSpPr>
              <a:spLocks noChangeShapeType="1"/>
            </p:cNvSpPr>
            <p:nvPr/>
          </p:nvSpPr>
          <p:spPr bwMode="auto">
            <a:xfrm rot="3592668" flipH="1">
              <a:off x="4738" y="3168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7" name="Line 101"/>
            <p:cNvSpPr>
              <a:spLocks noChangeShapeType="1"/>
            </p:cNvSpPr>
            <p:nvPr/>
          </p:nvSpPr>
          <p:spPr bwMode="auto">
            <a:xfrm rot="3592668" flipH="1">
              <a:off x="4666" y="3206"/>
              <a:ext cx="4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8" name="Freeform 102"/>
            <p:cNvSpPr>
              <a:spLocks/>
            </p:cNvSpPr>
            <p:nvPr/>
          </p:nvSpPr>
          <p:spPr bwMode="auto">
            <a:xfrm rot="3592668" flipH="1">
              <a:off x="4564" y="2886"/>
              <a:ext cx="106" cy="234"/>
            </a:xfrm>
            <a:custGeom>
              <a:avLst/>
              <a:gdLst>
                <a:gd name="T0" fmla="*/ 0 w 312"/>
                <a:gd name="T1" fmla="*/ 0 h 687"/>
                <a:gd name="T2" fmla="*/ 0 w 312"/>
                <a:gd name="T3" fmla="*/ 0 h 687"/>
                <a:gd name="T4" fmla="*/ 0 w 312"/>
                <a:gd name="T5" fmla="*/ 0 h 687"/>
                <a:gd name="T6" fmla="*/ 0 w 312"/>
                <a:gd name="T7" fmla="*/ 0 h 687"/>
                <a:gd name="T8" fmla="*/ 0 w 312"/>
                <a:gd name="T9" fmla="*/ 0 h 687"/>
                <a:gd name="T10" fmla="*/ 0 w 312"/>
                <a:gd name="T11" fmla="*/ 0 h 687"/>
                <a:gd name="T12" fmla="*/ 0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19" name="Line 103"/>
            <p:cNvSpPr>
              <a:spLocks noChangeShapeType="1"/>
            </p:cNvSpPr>
            <p:nvPr/>
          </p:nvSpPr>
          <p:spPr bwMode="auto">
            <a:xfrm rot="3592668" flipH="1">
              <a:off x="4644" y="2924"/>
              <a:ext cx="0" cy="25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20" name="Line 104"/>
            <p:cNvSpPr>
              <a:spLocks noChangeShapeType="1"/>
            </p:cNvSpPr>
            <p:nvPr/>
          </p:nvSpPr>
          <p:spPr bwMode="auto">
            <a:xfrm rot="3592668" flipH="1">
              <a:off x="4663" y="2945"/>
              <a:ext cx="11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21" name="Line 105"/>
            <p:cNvSpPr>
              <a:spLocks noChangeShapeType="1"/>
            </p:cNvSpPr>
            <p:nvPr/>
          </p:nvSpPr>
          <p:spPr bwMode="auto">
            <a:xfrm rot="3592668" flipH="1">
              <a:off x="4456" y="3062"/>
              <a:ext cx="118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22" name="Arc 106"/>
            <p:cNvSpPr>
              <a:spLocks/>
            </p:cNvSpPr>
            <p:nvPr/>
          </p:nvSpPr>
          <p:spPr bwMode="auto">
            <a:xfrm rot="11664170" flipH="1">
              <a:off x="4381" y="2705"/>
              <a:ext cx="315" cy="322"/>
            </a:xfrm>
            <a:custGeom>
              <a:avLst/>
              <a:gdLst>
                <a:gd name="T0" fmla="*/ 0 w 19558"/>
                <a:gd name="T1" fmla="*/ 0 h 19786"/>
                <a:gd name="T2" fmla="*/ 0 w 19558"/>
                <a:gd name="T3" fmla="*/ 0 h 19786"/>
                <a:gd name="T4" fmla="*/ 0 w 19558"/>
                <a:gd name="T5" fmla="*/ 0 h 197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lnTo>
                    <a:pt x="8664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23" name="Freeform 107"/>
            <p:cNvSpPr>
              <a:spLocks/>
            </p:cNvSpPr>
            <p:nvPr/>
          </p:nvSpPr>
          <p:spPr bwMode="auto">
            <a:xfrm rot="929206" flipH="1">
              <a:off x="4603" y="3031"/>
              <a:ext cx="137" cy="136"/>
            </a:xfrm>
            <a:custGeom>
              <a:avLst/>
              <a:gdLst>
                <a:gd name="T0" fmla="*/ 1 w 205"/>
                <a:gd name="T1" fmla="*/ 1 h 204"/>
                <a:gd name="T2" fmla="*/ 1 w 205"/>
                <a:gd name="T3" fmla="*/ 1 h 204"/>
                <a:gd name="T4" fmla="*/ 1 w 205"/>
                <a:gd name="T5" fmla="*/ 3 h 204"/>
                <a:gd name="T6" fmla="*/ 3 w 205"/>
                <a:gd name="T7" fmla="*/ 3 h 204"/>
                <a:gd name="T8" fmla="*/ 3 w 205"/>
                <a:gd name="T9" fmla="*/ 3 h 204"/>
                <a:gd name="T10" fmla="*/ 3 w 205"/>
                <a:gd name="T11" fmla="*/ 2 h 204"/>
                <a:gd name="T12" fmla="*/ 2 w 205"/>
                <a:gd name="T13" fmla="*/ 1 h 204"/>
                <a:gd name="T14" fmla="*/ 1 w 205"/>
                <a:gd name="T15" fmla="*/ 1 h 204"/>
                <a:gd name="T16" fmla="*/ 1 w 205"/>
                <a:gd name="T17" fmla="*/ 1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24" name="Freeform 108"/>
            <p:cNvSpPr>
              <a:spLocks/>
            </p:cNvSpPr>
            <p:nvPr/>
          </p:nvSpPr>
          <p:spPr bwMode="auto">
            <a:xfrm rot="3592668" flipH="1">
              <a:off x="4525" y="3018"/>
              <a:ext cx="285" cy="144"/>
            </a:xfrm>
            <a:custGeom>
              <a:avLst/>
              <a:gdLst>
                <a:gd name="T0" fmla="*/ 0 w 835"/>
                <a:gd name="T1" fmla="*/ 0 h 420"/>
                <a:gd name="T2" fmla="*/ 0 w 835"/>
                <a:gd name="T3" fmla="*/ 0 h 420"/>
                <a:gd name="T4" fmla="*/ 0 w 835"/>
                <a:gd name="T5" fmla="*/ 0 h 420"/>
                <a:gd name="T6" fmla="*/ 0 w 835"/>
                <a:gd name="T7" fmla="*/ 0 h 420"/>
                <a:gd name="T8" fmla="*/ 0 w 835"/>
                <a:gd name="T9" fmla="*/ 0 h 420"/>
                <a:gd name="T10" fmla="*/ 0 w 835"/>
                <a:gd name="T11" fmla="*/ 0 h 420"/>
                <a:gd name="T12" fmla="*/ 0 w 835"/>
                <a:gd name="T13" fmla="*/ 0 h 420"/>
                <a:gd name="T14" fmla="*/ 0 w 835"/>
                <a:gd name="T15" fmla="*/ 0 h 420"/>
                <a:gd name="T16" fmla="*/ 0 w 835"/>
                <a:gd name="T17" fmla="*/ 0 h 420"/>
                <a:gd name="T18" fmla="*/ 0 w 835"/>
                <a:gd name="T19" fmla="*/ 0 h 420"/>
                <a:gd name="T20" fmla="*/ 0 w 835"/>
                <a:gd name="T21" fmla="*/ 0 h 420"/>
                <a:gd name="T22" fmla="*/ 0 w 835"/>
                <a:gd name="T23" fmla="*/ 0 h 420"/>
                <a:gd name="T24" fmla="*/ 0 w 835"/>
                <a:gd name="T25" fmla="*/ 0 h 420"/>
                <a:gd name="T26" fmla="*/ 0 w 835"/>
                <a:gd name="T27" fmla="*/ 0 h 420"/>
                <a:gd name="T28" fmla="*/ 0 w 835"/>
                <a:gd name="T29" fmla="*/ 0 h 420"/>
                <a:gd name="T30" fmla="*/ 0 w 835"/>
                <a:gd name="T31" fmla="*/ 0 h 420"/>
                <a:gd name="T32" fmla="*/ 0 w 835"/>
                <a:gd name="T33" fmla="*/ 0 h 420"/>
                <a:gd name="T34" fmla="*/ 0 w 835"/>
                <a:gd name="T35" fmla="*/ 0 h 420"/>
                <a:gd name="T36" fmla="*/ 0 w 835"/>
                <a:gd name="T37" fmla="*/ 0 h 420"/>
                <a:gd name="T38" fmla="*/ 0 w 835"/>
                <a:gd name="T39" fmla="*/ 0 h 420"/>
                <a:gd name="T40" fmla="*/ 0 w 835"/>
                <a:gd name="T41" fmla="*/ 0 h 420"/>
                <a:gd name="T42" fmla="*/ 0 w 835"/>
                <a:gd name="T43" fmla="*/ 0 h 420"/>
                <a:gd name="T44" fmla="*/ 0 w 835"/>
                <a:gd name="T45" fmla="*/ 0 h 420"/>
                <a:gd name="T46" fmla="*/ 0 w 835"/>
                <a:gd name="T47" fmla="*/ 0 h 420"/>
                <a:gd name="T48" fmla="*/ 0 w 835"/>
                <a:gd name="T49" fmla="*/ 0 h 420"/>
                <a:gd name="T50" fmla="*/ 0 w 835"/>
                <a:gd name="T51" fmla="*/ 0 h 420"/>
                <a:gd name="T52" fmla="*/ 0 w 835"/>
                <a:gd name="T53" fmla="*/ 0 h 420"/>
                <a:gd name="T54" fmla="*/ 0 w 835"/>
                <a:gd name="T55" fmla="*/ 0 h 420"/>
                <a:gd name="T56" fmla="*/ 0 w 835"/>
                <a:gd name="T57" fmla="*/ 0 h 420"/>
                <a:gd name="T58" fmla="*/ 0 w 835"/>
                <a:gd name="T59" fmla="*/ 0 h 420"/>
                <a:gd name="T60" fmla="*/ 0 w 835"/>
                <a:gd name="T61" fmla="*/ 0 h 420"/>
                <a:gd name="T62" fmla="*/ 0 w 835"/>
                <a:gd name="T63" fmla="*/ 0 h 420"/>
                <a:gd name="T64" fmla="*/ 0 w 835"/>
                <a:gd name="T65" fmla="*/ 0 h 420"/>
                <a:gd name="T66" fmla="*/ 0 w 835"/>
                <a:gd name="T67" fmla="*/ 0 h 420"/>
                <a:gd name="T68" fmla="*/ 0 w 835"/>
                <a:gd name="T69" fmla="*/ 0 h 420"/>
                <a:gd name="T70" fmla="*/ 0 w 835"/>
                <a:gd name="T71" fmla="*/ 0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25" name="Arc 109"/>
            <p:cNvSpPr>
              <a:spLocks/>
            </p:cNvSpPr>
            <p:nvPr/>
          </p:nvSpPr>
          <p:spPr bwMode="auto">
            <a:xfrm rot="18255170" flipH="1">
              <a:off x="4719" y="3026"/>
              <a:ext cx="183" cy="212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26" name="Arc 110"/>
            <p:cNvSpPr>
              <a:spLocks/>
            </p:cNvSpPr>
            <p:nvPr/>
          </p:nvSpPr>
          <p:spPr bwMode="auto">
            <a:xfrm rot="10530167" flipH="1" flipV="1">
              <a:off x="4540" y="3129"/>
              <a:ext cx="185" cy="210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127" name="Group 111"/>
            <p:cNvGrpSpPr>
              <a:grpSpLocks/>
            </p:cNvGrpSpPr>
            <p:nvPr/>
          </p:nvGrpSpPr>
          <p:grpSpPr bwMode="auto">
            <a:xfrm rot="3592668" flipH="1">
              <a:off x="4365" y="2733"/>
              <a:ext cx="378" cy="316"/>
              <a:chOff x="4785" y="11039"/>
              <a:chExt cx="829" cy="688"/>
            </a:xfrm>
          </p:grpSpPr>
          <p:sp>
            <p:nvSpPr>
              <p:cNvPr id="4422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1 w 312"/>
                  <a:gd name="T3" fmla="*/ 37 h 687"/>
                  <a:gd name="T4" fmla="*/ 16 w 312"/>
                  <a:gd name="T5" fmla="*/ 37 h 687"/>
                  <a:gd name="T6" fmla="*/ 14 w 312"/>
                  <a:gd name="T7" fmla="*/ 28 h 687"/>
                  <a:gd name="T8" fmla="*/ 13 w 312"/>
                  <a:gd name="T9" fmla="*/ 19 h 687"/>
                  <a:gd name="T10" fmla="*/ 14 w 312"/>
                  <a:gd name="T11" fmla="*/ 9 h 687"/>
                  <a:gd name="T12" fmla="*/ 1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2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2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2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26" name="Arc 116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0 w 19558"/>
                  <a:gd name="T1" fmla="*/ 0 h 19786"/>
                  <a:gd name="T2" fmla="*/ 0 w 19558"/>
                  <a:gd name="T3" fmla="*/ 0 h 19786"/>
                  <a:gd name="T4" fmla="*/ 0 w 19558"/>
                  <a:gd name="T5" fmla="*/ 0 h 197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lnTo>
                      <a:pt x="8664" y="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44128" name="Arc 117"/>
            <p:cNvSpPr>
              <a:spLocks/>
            </p:cNvSpPr>
            <p:nvPr/>
          </p:nvSpPr>
          <p:spPr bwMode="auto">
            <a:xfrm rot="929206" flipV="1">
              <a:off x="4539" y="2945"/>
              <a:ext cx="221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29" name="Arc 118"/>
            <p:cNvSpPr>
              <a:spLocks/>
            </p:cNvSpPr>
            <p:nvPr/>
          </p:nvSpPr>
          <p:spPr bwMode="auto">
            <a:xfrm rot="929206" flipH="1">
              <a:off x="4584" y="3033"/>
              <a:ext cx="220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30" name="Arc 119"/>
            <p:cNvSpPr>
              <a:spLocks/>
            </p:cNvSpPr>
            <p:nvPr/>
          </p:nvSpPr>
          <p:spPr bwMode="auto">
            <a:xfrm rot="929206" flipH="1">
              <a:off x="4700" y="3178"/>
              <a:ext cx="88" cy="90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31" name="Arc 120"/>
            <p:cNvSpPr>
              <a:spLocks/>
            </p:cNvSpPr>
            <p:nvPr/>
          </p:nvSpPr>
          <p:spPr bwMode="auto">
            <a:xfrm rot="929206" flipV="1">
              <a:off x="4659" y="3105"/>
              <a:ext cx="89" cy="90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32" name="Line 121"/>
            <p:cNvSpPr>
              <a:spLocks noChangeShapeType="1"/>
            </p:cNvSpPr>
            <p:nvPr/>
          </p:nvSpPr>
          <p:spPr bwMode="auto">
            <a:xfrm flipH="1">
              <a:off x="4695" y="3397"/>
              <a:ext cx="1" cy="32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33" name="Line 122"/>
            <p:cNvSpPr>
              <a:spLocks noChangeShapeType="1"/>
            </p:cNvSpPr>
            <p:nvPr/>
          </p:nvSpPr>
          <p:spPr bwMode="auto">
            <a:xfrm rot="14379716" flipH="1">
              <a:off x="4904" y="3029"/>
              <a:ext cx="0" cy="32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134" name="Group 123"/>
            <p:cNvGrpSpPr>
              <a:grpSpLocks/>
            </p:cNvGrpSpPr>
            <p:nvPr/>
          </p:nvGrpSpPr>
          <p:grpSpPr bwMode="auto">
            <a:xfrm rot="14346703" flipH="1">
              <a:off x="5014" y="3024"/>
              <a:ext cx="141" cy="114"/>
              <a:chOff x="5504" y="8144"/>
              <a:chExt cx="291" cy="236"/>
            </a:xfrm>
          </p:grpSpPr>
          <p:sp>
            <p:nvSpPr>
              <p:cNvPr id="4422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  <p:sp>
            <p:nvSpPr>
              <p:cNvPr id="4422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</p:grpSp>
        <p:grpSp>
          <p:nvGrpSpPr>
            <p:cNvPr id="44135" name="Group 126"/>
            <p:cNvGrpSpPr>
              <a:grpSpLocks/>
            </p:cNvGrpSpPr>
            <p:nvPr/>
          </p:nvGrpSpPr>
          <p:grpSpPr bwMode="auto">
            <a:xfrm flipH="1">
              <a:off x="4628" y="3711"/>
              <a:ext cx="142" cy="114"/>
              <a:chOff x="5504" y="8144"/>
              <a:chExt cx="291" cy="236"/>
            </a:xfrm>
          </p:grpSpPr>
          <p:sp>
            <p:nvSpPr>
              <p:cNvPr id="4421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  <p:sp>
            <p:nvSpPr>
              <p:cNvPr id="4421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</p:grpSp>
        <p:sp>
          <p:nvSpPr>
            <p:cNvPr id="44136" name="Rectangle 129"/>
            <p:cNvSpPr>
              <a:spLocks noChangeArrowheads="1"/>
            </p:cNvSpPr>
            <p:nvPr/>
          </p:nvSpPr>
          <p:spPr bwMode="auto">
            <a:xfrm rot="18028040" flipH="1">
              <a:off x="4839" y="3314"/>
              <a:ext cx="27" cy="221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37" name="Rectangle 130"/>
            <p:cNvSpPr>
              <a:spLocks noChangeArrowheads="1"/>
            </p:cNvSpPr>
            <p:nvPr/>
          </p:nvSpPr>
          <p:spPr bwMode="auto">
            <a:xfrm rot="18920690" flipH="1">
              <a:off x="4698" y="3356"/>
              <a:ext cx="25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38" name="Rectangle 131"/>
            <p:cNvSpPr>
              <a:spLocks noChangeArrowheads="1"/>
            </p:cNvSpPr>
            <p:nvPr/>
          </p:nvSpPr>
          <p:spPr bwMode="auto">
            <a:xfrm rot="17064441" flipH="1">
              <a:off x="4770" y="3222"/>
              <a:ext cx="24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39" name="Rectangle 132"/>
            <p:cNvSpPr>
              <a:spLocks noChangeArrowheads="1"/>
            </p:cNvSpPr>
            <p:nvPr/>
          </p:nvSpPr>
          <p:spPr bwMode="auto">
            <a:xfrm rot="4535559">
              <a:off x="2674" y="3226"/>
              <a:ext cx="24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40" name="Rectangle 133"/>
            <p:cNvSpPr>
              <a:spLocks noChangeArrowheads="1"/>
            </p:cNvSpPr>
            <p:nvPr/>
          </p:nvSpPr>
          <p:spPr bwMode="auto">
            <a:xfrm rot="2679310">
              <a:off x="2745" y="3359"/>
              <a:ext cx="25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41" name="Rectangle 134"/>
            <p:cNvSpPr>
              <a:spLocks noChangeArrowheads="1"/>
            </p:cNvSpPr>
            <p:nvPr/>
          </p:nvSpPr>
          <p:spPr bwMode="auto">
            <a:xfrm rot="3571960">
              <a:off x="2603" y="3317"/>
              <a:ext cx="26" cy="22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42" name="Line 135"/>
            <p:cNvSpPr>
              <a:spLocks noChangeShapeType="1"/>
            </p:cNvSpPr>
            <p:nvPr/>
          </p:nvSpPr>
          <p:spPr bwMode="auto">
            <a:xfrm flipV="1">
              <a:off x="2189" y="3413"/>
              <a:ext cx="2071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43" name="Rectangle 136"/>
            <p:cNvSpPr>
              <a:spLocks noChangeArrowheads="1"/>
            </p:cNvSpPr>
            <p:nvPr/>
          </p:nvSpPr>
          <p:spPr bwMode="auto">
            <a:xfrm>
              <a:off x="2166" y="3354"/>
              <a:ext cx="221" cy="11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44" name="Oval 137"/>
            <p:cNvSpPr>
              <a:spLocks noChangeArrowheads="1"/>
            </p:cNvSpPr>
            <p:nvPr/>
          </p:nvSpPr>
          <p:spPr bwMode="auto">
            <a:xfrm>
              <a:off x="2048" y="2846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145" name="Freeform 138"/>
            <p:cNvSpPr>
              <a:spLocks/>
            </p:cNvSpPr>
            <p:nvPr/>
          </p:nvSpPr>
          <p:spPr bwMode="auto">
            <a:xfrm>
              <a:off x="2846" y="3369"/>
              <a:ext cx="50" cy="89"/>
            </a:xfrm>
            <a:custGeom>
              <a:avLst/>
              <a:gdLst>
                <a:gd name="T0" fmla="*/ 0 w 183"/>
                <a:gd name="T1" fmla="*/ 0 h 331"/>
                <a:gd name="T2" fmla="*/ 0 w 183"/>
                <a:gd name="T3" fmla="*/ 0 h 331"/>
                <a:gd name="T4" fmla="*/ 0 w 183"/>
                <a:gd name="T5" fmla="*/ 0 h 331"/>
                <a:gd name="T6" fmla="*/ 0 w 183"/>
                <a:gd name="T7" fmla="*/ 0 h 331"/>
                <a:gd name="T8" fmla="*/ 0 w 183"/>
                <a:gd name="T9" fmla="*/ 0 h 331"/>
                <a:gd name="T10" fmla="*/ 0 w 183"/>
                <a:gd name="T11" fmla="*/ 0 h 331"/>
                <a:gd name="T12" fmla="*/ 0 w 183"/>
                <a:gd name="T13" fmla="*/ 0 h 331"/>
                <a:gd name="T14" fmla="*/ 0 w 183"/>
                <a:gd name="T15" fmla="*/ 0 h 331"/>
                <a:gd name="T16" fmla="*/ 0 w 183"/>
                <a:gd name="T17" fmla="*/ 0 h 331"/>
                <a:gd name="T18" fmla="*/ 0 w 183"/>
                <a:gd name="T19" fmla="*/ 0 h 331"/>
                <a:gd name="T20" fmla="*/ 0 w 183"/>
                <a:gd name="T21" fmla="*/ 0 h 331"/>
                <a:gd name="T22" fmla="*/ 0 w 183"/>
                <a:gd name="T23" fmla="*/ 0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46" name="Line 139"/>
            <p:cNvSpPr>
              <a:spLocks noChangeShapeType="1"/>
            </p:cNvSpPr>
            <p:nvPr/>
          </p:nvSpPr>
          <p:spPr bwMode="auto">
            <a:xfrm>
              <a:off x="2850" y="3373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47" name="Line 140"/>
            <p:cNvSpPr>
              <a:spLocks noChangeShapeType="1"/>
            </p:cNvSpPr>
            <p:nvPr/>
          </p:nvSpPr>
          <p:spPr bwMode="auto">
            <a:xfrm>
              <a:off x="2852" y="3455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148" name="Group 141"/>
            <p:cNvGrpSpPr>
              <a:grpSpLocks/>
            </p:cNvGrpSpPr>
            <p:nvPr/>
          </p:nvGrpSpPr>
          <p:grpSpPr bwMode="auto">
            <a:xfrm>
              <a:off x="3025" y="3256"/>
              <a:ext cx="378" cy="315"/>
              <a:chOff x="4785" y="11039"/>
              <a:chExt cx="829" cy="688"/>
            </a:xfrm>
          </p:grpSpPr>
          <p:sp>
            <p:nvSpPr>
              <p:cNvPr id="4421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1 w 312"/>
                  <a:gd name="T3" fmla="*/ 37 h 687"/>
                  <a:gd name="T4" fmla="*/ 16 w 312"/>
                  <a:gd name="T5" fmla="*/ 37 h 687"/>
                  <a:gd name="T6" fmla="*/ 14 w 312"/>
                  <a:gd name="T7" fmla="*/ 28 h 687"/>
                  <a:gd name="T8" fmla="*/ 13 w 312"/>
                  <a:gd name="T9" fmla="*/ 19 h 687"/>
                  <a:gd name="T10" fmla="*/ 14 w 312"/>
                  <a:gd name="T11" fmla="*/ 9 h 687"/>
                  <a:gd name="T12" fmla="*/ 1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1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1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1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17" name="Arc 146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0 w 19558"/>
                  <a:gd name="T1" fmla="*/ 0 h 19786"/>
                  <a:gd name="T2" fmla="*/ 0 w 19558"/>
                  <a:gd name="T3" fmla="*/ 0 h 19786"/>
                  <a:gd name="T4" fmla="*/ 0 w 19558"/>
                  <a:gd name="T5" fmla="*/ 0 h 197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lnTo>
                      <a:pt x="8664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44149" name="Freeform 147"/>
            <p:cNvSpPr>
              <a:spLocks/>
            </p:cNvSpPr>
            <p:nvPr/>
          </p:nvSpPr>
          <p:spPr bwMode="auto">
            <a:xfrm>
              <a:off x="2973" y="3354"/>
              <a:ext cx="1364" cy="25"/>
            </a:xfrm>
            <a:custGeom>
              <a:avLst/>
              <a:gdLst>
                <a:gd name="T0" fmla="*/ 0 w 1884"/>
                <a:gd name="T1" fmla="*/ 0 h 58"/>
                <a:gd name="T2" fmla="*/ 9 w 1884"/>
                <a:gd name="T3" fmla="*/ 0 h 58"/>
                <a:gd name="T4" fmla="*/ 22 w 1884"/>
                <a:gd name="T5" fmla="*/ 0 h 58"/>
                <a:gd name="T6" fmla="*/ 32 w 1884"/>
                <a:gd name="T7" fmla="*/ 0 h 58"/>
                <a:gd name="T8" fmla="*/ 41 w 1884"/>
                <a:gd name="T9" fmla="*/ 0 h 58"/>
                <a:gd name="T10" fmla="*/ 51 w 1884"/>
                <a:gd name="T11" fmla="*/ 0 h 58"/>
                <a:gd name="T12" fmla="*/ 62 w 1884"/>
                <a:gd name="T13" fmla="*/ 0 h 58"/>
                <a:gd name="T14" fmla="*/ 70 w 1884"/>
                <a:gd name="T15" fmla="*/ 0 h 58"/>
                <a:gd name="T16" fmla="*/ 75 w 1884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0" name="Freeform 148"/>
            <p:cNvSpPr>
              <a:spLocks/>
            </p:cNvSpPr>
            <p:nvPr/>
          </p:nvSpPr>
          <p:spPr bwMode="auto">
            <a:xfrm flipV="1">
              <a:off x="2972" y="3451"/>
              <a:ext cx="1365" cy="25"/>
            </a:xfrm>
            <a:custGeom>
              <a:avLst/>
              <a:gdLst>
                <a:gd name="T0" fmla="*/ 0 w 1884"/>
                <a:gd name="T1" fmla="*/ 0 h 58"/>
                <a:gd name="T2" fmla="*/ 9 w 1884"/>
                <a:gd name="T3" fmla="*/ 0 h 58"/>
                <a:gd name="T4" fmla="*/ 22 w 1884"/>
                <a:gd name="T5" fmla="*/ 0 h 58"/>
                <a:gd name="T6" fmla="*/ 33 w 1884"/>
                <a:gd name="T7" fmla="*/ 0 h 58"/>
                <a:gd name="T8" fmla="*/ 41 w 1884"/>
                <a:gd name="T9" fmla="*/ 0 h 58"/>
                <a:gd name="T10" fmla="*/ 51 w 1884"/>
                <a:gd name="T11" fmla="*/ 0 h 58"/>
                <a:gd name="T12" fmla="*/ 62 w 1884"/>
                <a:gd name="T13" fmla="*/ 0 h 58"/>
                <a:gd name="T14" fmla="*/ 70 w 1884"/>
                <a:gd name="T15" fmla="*/ 0 h 58"/>
                <a:gd name="T16" fmla="*/ 75 w 1884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1" name="Freeform 149"/>
            <p:cNvSpPr>
              <a:spLocks/>
            </p:cNvSpPr>
            <p:nvPr/>
          </p:nvSpPr>
          <p:spPr bwMode="auto">
            <a:xfrm rot="2663462">
              <a:off x="2906" y="3348"/>
              <a:ext cx="137" cy="136"/>
            </a:xfrm>
            <a:custGeom>
              <a:avLst/>
              <a:gdLst>
                <a:gd name="T0" fmla="*/ 1 w 205"/>
                <a:gd name="T1" fmla="*/ 1 h 204"/>
                <a:gd name="T2" fmla="*/ 1 w 205"/>
                <a:gd name="T3" fmla="*/ 1 h 204"/>
                <a:gd name="T4" fmla="*/ 1 w 205"/>
                <a:gd name="T5" fmla="*/ 3 h 204"/>
                <a:gd name="T6" fmla="*/ 3 w 205"/>
                <a:gd name="T7" fmla="*/ 3 h 204"/>
                <a:gd name="T8" fmla="*/ 3 w 205"/>
                <a:gd name="T9" fmla="*/ 3 h 204"/>
                <a:gd name="T10" fmla="*/ 3 w 205"/>
                <a:gd name="T11" fmla="*/ 2 h 204"/>
                <a:gd name="T12" fmla="*/ 2 w 205"/>
                <a:gd name="T13" fmla="*/ 1 h 204"/>
                <a:gd name="T14" fmla="*/ 1 w 205"/>
                <a:gd name="T15" fmla="*/ 1 h 204"/>
                <a:gd name="T16" fmla="*/ 1 w 205"/>
                <a:gd name="T17" fmla="*/ 1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2" name="Freeform 150"/>
            <p:cNvSpPr>
              <a:spLocks/>
            </p:cNvSpPr>
            <p:nvPr/>
          </p:nvSpPr>
          <p:spPr bwMode="auto">
            <a:xfrm>
              <a:off x="3094" y="3354"/>
              <a:ext cx="1265" cy="125"/>
            </a:xfrm>
            <a:custGeom>
              <a:avLst/>
              <a:gdLst>
                <a:gd name="T0" fmla="*/ 0 w 3705"/>
                <a:gd name="T1" fmla="*/ 0 h 365"/>
                <a:gd name="T2" fmla="*/ 0 w 3705"/>
                <a:gd name="T3" fmla="*/ 0 h 365"/>
                <a:gd name="T4" fmla="*/ 0 w 3705"/>
                <a:gd name="T5" fmla="*/ 0 h 365"/>
                <a:gd name="T6" fmla="*/ 0 w 3705"/>
                <a:gd name="T7" fmla="*/ 0 h 365"/>
                <a:gd name="T8" fmla="*/ 0 w 3705"/>
                <a:gd name="T9" fmla="*/ 0 h 365"/>
                <a:gd name="T10" fmla="*/ 0 w 3705"/>
                <a:gd name="T11" fmla="*/ 0 h 365"/>
                <a:gd name="T12" fmla="*/ 0 w 3705"/>
                <a:gd name="T13" fmla="*/ 0 h 365"/>
                <a:gd name="T14" fmla="*/ 0 w 3705"/>
                <a:gd name="T15" fmla="*/ 0 h 365"/>
                <a:gd name="T16" fmla="*/ 0 w 3705"/>
                <a:gd name="T17" fmla="*/ 0 h 365"/>
                <a:gd name="T18" fmla="*/ 0 w 3705"/>
                <a:gd name="T19" fmla="*/ 0 h 365"/>
                <a:gd name="T20" fmla="*/ 0 w 3705"/>
                <a:gd name="T21" fmla="*/ 0 h 365"/>
                <a:gd name="T22" fmla="*/ 0 w 3705"/>
                <a:gd name="T23" fmla="*/ 0 h 365"/>
                <a:gd name="T24" fmla="*/ 0 w 3705"/>
                <a:gd name="T25" fmla="*/ 0 h 365"/>
                <a:gd name="T26" fmla="*/ 0 w 3705"/>
                <a:gd name="T27" fmla="*/ 0 h 365"/>
                <a:gd name="T28" fmla="*/ 0 w 3705"/>
                <a:gd name="T29" fmla="*/ 0 h 365"/>
                <a:gd name="T30" fmla="*/ 0 w 3705"/>
                <a:gd name="T31" fmla="*/ 0 h 365"/>
                <a:gd name="T32" fmla="*/ 0 w 3705"/>
                <a:gd name="T33" fmla="*/ 0 h 365"/>
                <a:gd name="T34" fmla="*/ 0 w 3705"/>
                <a:gd name="T35" fmla="*/ 0 h 365"/>
                <a:gd name="T36" fmla="*/ 0 w 3705"/>
                <a:gd name="T37" fmla="*/ 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3" name="Freeform 151"/>
            <p:cNvSpPr>
              <a:spLocks/>
            </p:cNvSpPr>
            <p:nvPr/>
          </p:nvSpPr>
          <p:spPr bwMode="auto">
            <a:xfrm>
              <a:off x="2843" y="3342"/>
              <a:ext cx="284" cy="143"/>
            </a:xfrm>
            <a:custGeom>
              <a:avLst/>
              <a:gdLst>
                <a:gd name="T0" fmla="*/ 0 w 835"/>
                <a:gd name="T1" fmla="*/ 0 h 420"/>
                <a:gd name="T2" fmla="*/ 0 w 835"/>
                <a:gd name="T3" fmla="*/ 0 h 420"/>
                <a:gd name="T4" fmla="*/ 0 w 835"/>
                <a:gd name="T5" fmla="*/ 0 h 420"/>
                <a:gd name="T6" fmla="*/ 0 w 835"/>
                <a:gd name="T7" fmla="*/ 0 h 420"/>
                <a:gd name="T8" fmla="*/ 0 w 835"/>
                <a:gd name="T9" fmla="*/ 0 h 420"/>
                <a:gd name="T10" fmla="*/ 0 w 835"/>
                <a:gd name="T11" fmla="*/ 0 h 420"/>
                <a:gd name="T12" fmla="*/ 0 w 835"/>
                <a:gd name="T13" fmla="*/ 0 h 420"/>
                <a:gd name="T14" fmla="*/ 0 w 835"/>
                <a:gd name="T15" fmla="*/ 0 h 420"/>
                <a:gd name="T16" fmla="*/ 0 w 835"/>
                <a:gd name="T17" fmla="*/ 0 h 420"/>
                <a:gd name="T18" fmla="*/ 0 w 835"/>
                <a:gd name="T19" fmla="*/ 0 h 420"/>
                <a:gd name="T20" fmla="*/ 0 w 835"/>
                <a:gd name="T21" fmla="*/ 0 h 420"/>
                <a:gd name="T22" fmla="*/ 0 w 835"/>
                <a:gd name="T23" fmla="*/ 0 h 420"/>
                <a:gd name="T24" fmla="*/ 0 w 835"/>
                <a:gd name="T25" fmla="*/ 0 h 420"/>
                <a:gd name="T26" fmla="*/ 0 w 835"/>
                <a:gd name="T27" fmla="*/ 0 h 420"/>
                <a:gd name="T28" fmla="*/ 0 w 835"/>
                <a:gd name="T29" fmla="*/ 0 h 420"/>
                <a:gd name="T30" fmla="*/ 0 w 835"/>
                <a:gd name="T31" fmla="*/ 0 h 420"/>
                <a:gd name="T32" fmla="*/ 0 w 835"/>
                <a:gd name="T33" fmla="*/ 0 h 420"/>
                <a:gd name="T34" fmla="*/ 0 w 835"/>
                <a:gd name="T35" fmla="*/ 0 h 420"/>
                <a:gd name="T36" fmla="*/ 0 w 835"/>
                <a:gd name="T37" fmla="*/ 0 h 420"/>
                <a:gd name="T38" fmla="*/ 0 w 835"/>
                <a:gd name="T39" fmla="*/ 0 h 420"/>
                <a:gd name="T40" fmla="*/ 0 w 835"/>
                <a:gd name="T41" fmla="*/ 0 h 420"/>
                <a:gd name="T42" fmla="*/ 0 w 835"/>
                <a:gd name="T43" fmla="*/ 0 h 420"/>
                <a:gd name="T44" fmla="*/ 0 w 835"/>
                <a:gd name="T45" fmla="*/ 0 h 420"/>
                <a:gd name="T46" fmla="*/ 0 w 835"/>
                <a:gd name="T47" fmla="*/ 0 h 420"/>
                <a:gd name="T48" fmla="*/ 0 w 835"/>
                <a:gd name="T49" fmla="*/ 0 h 420"/>
                <a:gd name="T50" fmla="*/ 0 w 835"/>
                <a:gd name="T51" fmla="*/ 0 h 420"/>
                <a:gd name="T52" fmla="*/ 0 w 835"/>
                <a:gd name="T53" fmla="*/ 0 h 420"/>
                <a:gd name="T54" fmla="*/ 0 w 835"/>
                <a:gd name="T55" fmla="*/ 0 h 420"/>
                <a:gd name="T56" fmla="*/ 0 w 835"/>
                <a:gd name="T57" fmla="*/ 0 h 420"/>
                <a:gd name="T58" fmla="*/ 0 w 835"/>
                <a:gd name="T59" fmla="*/ 0 h 420"/>
                <a:gd name="T60" fmla="*/ 0 w 835"/>
                <a:gd name="T61" fmla="*/ 0 h 420"/>
                <a:gd name="T62" fmla="*/ 0 w 835"/>
                <a:gd name="T63" fmla="*/ 0 h 420"/>
                <a:gd name="T64" fmla="*/ 0 w 835"/>
                <a:gd name="T65" fmla="*/ 0 h 420"/>
                <a:gd name="T66" fmla="*/ 0 w 835"/>
                <a:gd name="T67" fmla="*/ 0 h 420"/>
                <a:gd name="T68" fmla="*/ 0 w 835"/>
                <a:gd name="T69" fmla="*/ 0 h 420"/>
                <a:gd name="T70" fmla="*/ 0 w 835"/>
                <a:gd name="T71" fmla="*/ 0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4" name="Arc 152"/>
            <p:cNvSpPr>
              <a:spLocks/>
            </p:cNvSpPr>
            <p:nvPr/>
          </p:nvSpPr>
          <p:spPr bwMode="auto">
            <a:xfrm rot="6937498">
              <a:off x="2785" y="3206"/>
              <a:ext cx="183" cy="212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5" name="Arc 153"/>
            <p:cNvSpPr>
              <a:spLocks/>
            </p:cNvSpPr>
            <p:nvPr/>
          </p:nvSpPr>
          <p:spPr bwMode="auto">
            <a:xfrm rot="14662502" flipV="1">
              <a:off x="2785" y="3411"/>
              <a:ext cx="185" cy="211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6" name="Freeform 154"/>
            <p:cNvSpPr>
              <a:spLocks/>
            </p:cNvSpPr>
            <p:nvPr/>
          </p:nvSpPr>
          <p:spPr bwMode="auto">
            <a:xfrm flipH="1">
              <a:off x="4330" y="3294"/>
              <a:ext cx="106" cy="234"/>
            </a:xfrm>
            <a:custGeom>
              <a:avLst/>
              <a:gdLst>
                <a:gd name="T0" fmla="*/ 0 w 312"/>
                <a:gd name="T1" fmla="*/ 0 h 687"/>
                <a:gd name="T2" fmla="*/ 0 w 312"/>
                <a:gd name="T3" fmla="*/ 0 h 687"/>
                <a:gd name="T4" fmla="*/ 0 w 312"/>
                <a:gd name="T5" fmla="*/ 0 h 687"/>
                <a:gd name="T6" fmla="*/ 0 w 312"/>
                <a:gd name="T7" fmla="*/ 0 h 687"/>
                <a:gd name="T8" fmla="*/ 0 w 312"/>
                <a:gd name="T9" fmla="*/ 0 h 687"/>
                <a:gd name="T10" fmla="*/ 0 w 312"/>
                <a:gd name="T11" fmla="*/ 0 h 687"/>
                <a:gd name="T12" fmla="*/ 0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7" name="Line 155"/>
            <p:cNvSpPr>
              <a:spLocks noChangeShapeType="1"/>
            </p:cNvSpPr>
            <p:nvPr/>
          </p:nvSpPr>
          <p:spPr bwMode="auto">
            <a:xfrm flipH="1">
              <a:off x="4437" y="3285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8" name="Line 156"/>
            <p:cNvSpPr>
              <a:spLocks noChangeShapeType="1"/>
            </p:cNvSpPr>
            <p:nvPr/>
          </p:nvSpPr>
          <p:spPr bwMode="auto">
            <a:xfrm flipH="1">
              <a:off x="4328" y="3292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59" name="Line 157"/>
            <p:cNvSpPr>
              <a:spLocks noChangeShapeType="1"/>
            </p:cNvSpPr>
            <p:nvPr/>
          </p:nvSpPr>
          <p:spPr bwMode="auto">
            <a:xfrm flipH="1">
              <a:off x="4325" y="3528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0" name="Arc 158"/>
            <p:cNvSpPr>
              <a:spLocks/>
            </p:cNvSpPr>
            <p:nvPr/>
          </p:nvSpPr>
          <p:spPr bwMode="auto">
            <a:xfrm rot="8071501" flipH="1">
              <a:off x="4068" y="3248"/>
              <a:ext cx="315" cy="322"/>
            </a:xfrm>
            <a:custGeom>
              <a:avLst/>
              <a:gdLst>
                <a:gd name="T0" fmla="*/ 0 w 19558"/>
                <a:gd name="T1" fmla="*/ 0 h 19786"/>
                <a:gd name="T2" fmla="*/ 0 w 19558"/>
                <a:gd name="T3" fmla="*/ 0 h 19786"/>
                <a:gd name="T4" fmla="*/ 0 w 19558"/>
                <a:gd name="T5" fmla="*/ 0 h 197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lnTo>
                    <a:pt x="8664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1" name="Freeform 159"/>
            <p:cNvSpPr>
              <a:spLocks/>
            </p:cNvSpPr>
            <p:nvPr/>
          </p:nvSpPr>
          <p:spPr bwMode="auto">
            <a:xfrm>
              <a:off x="3032" y="3298"/>
              <a:ext cx="106" cy="234"/>
            </a:xfrm>
            <a:custGeom>
              <a:avLst/>
              <a:gdLst>
                <a:gd name="T0" fmla="*/ 0 w 312"/>
                <a:gd name="T1" fmla="*/ 0 h 687"/>
                <a:gd name="T2" fmla="*/ 0 w 312"/>
                <a:gd name="T3" fmla="*/ 0 h 687"/>
                <a:gd name="T4" fmla="*/ 0 w 312"/>
                <a:gd name="T5" fmla="*/ 0 h 687"/>
                <a:gd name="T6" fmla="*/ 0 w 312"/>
                <a:gd name="T7" fmla="*/ 0 h 687"/>
                <a:gd name="T8" fmla="*/ 0 w 312"/>
                <a:gd name="T9" fmla="*/ 0 h 687"/>
                <a:gd name="T10" fmla="*/ 0 w 312"/>
                <a:gd name="T11" fmla="*/ 0 h 687"/>
                <a:gd name="T12" fmla="*/ 0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2" name="Line 160"/>
            <p:cNvSpPr>
              <a:spLocks noChangeShapeType="1"/>
            </p:cNvSpPr>
            <p:nvPr/>
          </p:nvSpPr>
          <p:spPr bwMode="auto">
            <a:xfrm>
              <a:off x="3031" y="3289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3" name="Line 161"/>
            <p:cNvSpPr>
              <a:spLocks noChangeShapeType="1"/>
            </p:cNvSpPr>
            <p:nvPr/>
          </p:nvSpPr>
          <p:spPr bwMode="auto">
            <a:xfrm>
              <a:off x="3025" y="3532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4" name="Arc 162"/>
            <p:cNvSpPr>
              <a:spLocks/>
            </p:cNvSpPr>
            <p:nvPr/>
          </p:nvSpPr>
          <p:spPr bwMode="auto">
            <a:xfrm rot="-8071501">
              <a:off x="3084" y="3252"/>
              <a:ext cx="315" cy="322"/>
            </a:xfrm>
            <a:custGeom>
              <a:avLst/>
              <a:gdLst>
                <a:gd name="T0" fmla="*/ 0 w 19558"/>
                <a:gd name="T1" fmla="*/ 0 h 19786"/>
                <a:gd name="T2" fmla="*/ 0 w 19558"/>
                <a:gd name="T3" fmla="*/ 0 h 19786"/>
                <a:gd name="T4" fmla="*/ 0 w 19558"/>
                <a:gd name="T5" fmla="*/ 0 h 197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lnTo>
                    <a:pt x="8664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5" name="Arc 163"/>
            <p:cNvSpPr>
              <a:spLocks/>
            </p:cNvSpPr>
            <p:nvPr/>
          </p:nvSpPr>
          <p:spPr bwMode="auto">
            <a:xfrm rot="2663462" flipH="1" flipV="1">
              <a:off x="2911" y="3301"/>
              <a:ext cx="222" cy="225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6" name="Arc 164"/>
            <p:cNvSpPr>
              <a:spLocks/>
            </p:cNvSpPr>
            <p:nvPr/>
          </p:nvSpPr>
          <p:spPr bwMode="auto">
            <a:xfrm rot="2663462">
              <a:off x="2813" y="3307"/>
              <a:ext cx="221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7" name="Arc 165"/>
            <p:cNvSpPr>
              <a:spLocks/>
            </p:cNvSpPr>
            <p:nvPr/>
          </p:nvSpPr>
          <p:spPr bwMode="auto">
            <a:xfrm rot="2663462">
              <a:off x="2787" y="3370"/>
              <a:ext cx="88" cy="90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8" name="Arc 166"/>
            <p:cNvSpPr>
              <a:spLocks/>
            </p:cNvSpPr>
            <p:nvPr/>
          </p:nvSpPr>
          <p:spPr bwMode="auto">
            <a:xfrm rot="2663462" flipH="1" flipV="1">
              <a:off x="2870" y="3369"/>
              <a:ext cx="89" cy="89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69" name="Line 167"/>
            <p:cNvSpPr>
              <a:spLocks noChangeShapeType="1"/>
            </p:cNvSpPr>
            <p:nvPr/>
          </p:nvSpPr>
          <p:spPr bwMode="auto">
            <a:xfrm rot="1807332" flipV="1">
              <a:off x="2781" y="2785"/>
              <a:ext cx="1" cy="67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70" name="Freeform 168"/>
            <p:cNvSpPr>
              <a:spLocks/>
            </p:cNvSpPr>
            <p:nvPr/>
          </p:nvSpPr>
          <p:spPr bwMode="auto">
            <a:xfrm rot="-3592668">
              <a:off x="2718" y="3147"/>
              <a:ext cx="50" cy="89"/>
            </a:xfrm>
            <a:custGeom>
              <a:avLst/>
              <a:gdLst>
                <a:gd name="T0" fmla="*/ 0 w 183"/>
                <a:gd name="T1" fmla="*/ 0 h 331"/>
                <a:gd name="T2" fmla="*/ 0 w 183"/>
                <a:gd name="T3" fmla="*/ 0 h 331"/>
                <a:gd name="T4" fmla="*/ 0 w 183"/>
                <a:gd name="T5" fmla="*/ 0 h 331"/>
                <a:gd name="T6" fmla="*/ 0 w 183"/>
                <a:gd name="T7" fmla="*/ 0 h 331"/>
                <a:gd name="T8" fmla="*/ 0 w 183"/>
                <a:gd name="T9" fmla="*/ 0 h 331"/>
                <a:gd name="T10" fmla="*/ 0 w 183"/>
                <a:gd name="T11" fmla="*/ 0 h 331"/>
                <a:gd name="T12" fmla="*/ 0 w 183"/>
                <a:gd name="T13" fmla="*/ 0 h 331"/>
                <a:gd name="T14" fmla="*/ 0 w 183"/>
                <a:gd name="T15" fmla="*/ 0 h 331"/>
                <a:gd name="T16" fmla="*/ 0 w 183"/>
                <a:gd name="T17" fmla="*/ 0 h 331"/>
                <a:gd name="T18" fmla="*/ 0 w 183"/>
                <a:gd name="T19" fmla="*/ 0 h 331"/>
                <a:gd name="T20" fmla="*/ 0 w 183"/>
                <a:gd name="T21" fmla="*/ 0 h 331"/>
                <a:gd name="T22" fmla="*/ 0 w 183"/>
                <a:gd name="T23" fmla="*/ 0 h 3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71" name="Line 169"/>
            <p:cNvSpPr>
              <a:spLocks noChangeShapeType="1"/>
            </p:cNvSpPr>
            <p:nvPr/>
          </p:nvSpPr>
          <p:spPr bwMode="auto">
            <a:xfrm rot="-3592668">
              <a:off x="2687" y="3170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72" name="Line 170"/>
            <p:cNvSpPr>
              <a:spLocks noChangeShapeType="1"/>
            </p:cNvSpPr>
            <p:nvPr/>
          </p:nvSpPr>
          <p:spPr bwMode="auto">
            <a:xfrm rot="-3592668">
              <a:off x="2759" y="3209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173" name="Group 171"/>
            <p:cNvGrpSpPr>
              <a:grpSpLocks/>
            </p:cNvGrpSpPr>
            <p:nvPr/>
          </p:nvGrpSpPr>
          <p:grpSpPr bwMode="auto">
            <a:xfrm rot="-3592668">
              <a:off x="2726" y="2737"/>
              <a:ext cx="378" cy="315"/>
              <a:chOff x="4785" y="11039"/>
              <a:chExt cx="829" cy="688"/>
            </a:xfrm>
          </p:grpSpPr>
          <p:sp>
            <p:nvSpPr>
              <p:cNvPr id="4420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>
                  <a:gd name="T0" fmla="*/ 0 w 312"/>
                  <a:gd name="T1" fmla="*/ 0 h 687"/>
                  <a:gd name="T2" fmla="*/ 1 w 312"/>
                  <a:gd name="T3" fmla="*/ 37 h 687"/>
                  <a:gd name="T4" fmla="*/ 16 w 312"/>
                  <a:gd name="T5" fmla="*/ 37 h 687"/>
                  <a:gd name="T6" fmla="*/ 14 w 312"/>
                  <a:gd name="T7" fmla="*/ 28 h 687"/>
                  <a:gd name="T8" fmla="*/ 13 w 312"/>
                  <a:gd name="T9" fmla="*/ 19 h 687"/>
                  <a:gd name="T10" fmla="*/ 14 w 312"/>
                  <a:gd name="T11" fmla="*/ 9 h 687"/>
                  <a:gd name="T12" fmla="*/ 16 w 312"/>
                  <a:gd name="T13" fmla="*/ 0 h 687"/>
                  <a:gd name="T14" fmla="*/ 0 w 312"/>
                  <a:gd name="T15" fmla="*/ 0 h 6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0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1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1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44212" name="Arc 176"/>
              <p:cNvSpPr>
                <a:spLocks/>
              </p:cNvSpPr>
              <p:nvPr/>
            </p:nvSpPr>
            <p:spPr bwMode="auto">
              <a:xfrm rot="-8071501">
                <a:off x="4917" y="11030"/>
                <a:ext cx="688" cy="706"/>
              </a:xfrm>
              <a:custGeom>
                <a:avLst/>
                <a:gdLst>
                  <a:gd name="T0" fmla="*/ 0 w 19558"/>
                  <a:gd name="T1" fmla="*/ 0 h 19786"/>
                  <a:gd name="T2" fmla="*/ 0 w 19558"/>
                  <a:gd name="T3" fmla="*/ 0 h 19786"/>
                  <a:gd name="T4" fmla="*/ 0 w 19558"/>
                  <a:gd name="T5" fmla="*/ 0 h 1978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lnTo>
                      <a:pt x="8664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44174" name="Freeform 177"/>
            <p:cNvSpPr>
              <a:spLocks/>
            </p:cNvSpPr>
            <p:nvPr/>
          </p:nvSpPr>
          <p:spPr bwMode="auto">
            <a:xfrm rot="-3592668">
              <a:off x="2414" y="2477"/>
              <a:ext cx="1364" cy="25"/>
            </a:xfrm>
            <a:custGeom>
              <a:avLst/>
              <a:gdLst>
                <a:gd name="T0" fmla="*/ 0 w 1884"/>
                <a:gd name="T1" fmla="*/ 0 h 58"/>
                <a:gd name="T2" fmla="*/ 9 w 1884"/>
                <a:gd name="T3" fmla="*/ 0 h 58"/>
                <a:gd name="T4" fmla="*/ 22 w 1884"/>
                <a:gd name="T5" fmla="*/ 0 h 58"/>
                <a:gd name="T6" fmla="*/ 32 w 1884"/>
                <a:gd name="T7" fmla="*/ 0 h 58"/>
                <a:gd name="T8" fmla="*/ 41 w 1884"/>
                <a:gd name="T9" fmla="*/ 0 h 58"/>
                <a:gd name="T10" fmla="*/ 51 w 1884"/>
                <a:gd name="T11" fmla="*/ 0 h 58"/>
                <a:gd name="T12" fmla="*/ 62 w 1884"/>
                <a:gd name="T13" fmla="*/ 0 h 58"/>
                <a:gd name="T14" fmla="*/ 70 w 1884"/>
                <a:gd name="T15" fmla="*/ 0 h 58"/>
                <a:gd name="T16" fmla="*/ 75 w 1884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75" name="Freeform 178"/>
            <p:cNvSpPr>
              <a:spLocks/>
            </p:cNvSpPr>
            <p:nvPr/>
          </p:nvSpPr>
          <p:spPr bwMode="auto">
            <a:xfrm rot="18007332" flipV="1">
              <a:off x="2496" y="2526"/>
              <a:ext cx="1365" cy="25"/>
            </a:xfrm>
            <a:custGeom>
              <a:avLst/>
              <a:gdLst>
                <a:gd name="T0" fmla="*/ 0 w 1884"/>
                <a:gd name="T1" fmla="*/ 0 h 58"/>
                <a:gd name="T2" fmla="*/ 9 w 1884"/>
                <a:gd name="T3" fmla="*/ 0 h 58"/>
                <a:gd name="T4" fmla="*/ 22 w 1884"/>
                <a:gd name="T5" fmla="*/ 0 h 58"/>
                <a:gd name="T6" fmla="*/ 33 w 1884"/>
                <a:gd name="T7" fmla="*/ 0 h 58"/>
                <a:gd name="T8" fmla="*/ 41 w 1884"/>
                <a:gd name="T9" fmla="*/ 0 h 58"/>
                <a:gd name="T10" fmla="*/ 51 w 1884"/>
                <a:gd name="T11" fmla="*/ 0 h 58"/>
                <a:gd name="T12" fmla="*/ 62 w 1884"/>
                <a:gd name="T13" fmla="*/ 0 h 58"/>
                <a:gd name="T14" fmla="*/ 70 w 1884"/>
                <a:gd name="T15" fmla="*/ 0 h 58"/>
                <a:gd name="T16" fmla="*/ 75 w 1884"/>
                <a:gd name="T17" fmla="*/ 0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76" name="Freeform 179"/>
            <p:cNvSpPr>
              <a:spLocks/>
            </p:cNvSpPr>
            <p:nvPr/>
          </p:nvSpPr>
          <p:spPr bwMode="auto">
            <a:xfrm rot="-929206">
              <a:off x="2728" y="3035"/>
              <a:ext cx="137" cy="136"/>
            </a:xfrm>
            <a:custGeom>
              <a:avLst/>
              <a:gdLst>
                <a:gd name="T0" fmla="*/ 1 w 205"/>
                <a:gd name="T1" fmla="*/ 1 h 204"/>
                <a:gd name="T2" fmla="*/ 1 w 205"/>
                <a:gd name="T3" fmla="*/ 1 h 204"/>
                <a:gd name="T4" fmla="*/ 1 w 205"/>
                <a:gd name="T5" fmla="*/ 3 h 204"/>
                <a:gd name="T6" fmla="*/ 3 w 205"/>
                <a:gd name="T7" fmla="*/ 3 h 204"/>
                <a:gd name="T8" fmla="*/ 3 w 205"/>
                <a:gd name="T9" fmla="*/ 3 h 204"/>
                <a:gd name="T10" fmla="*/ 3 w 205"/>
                <a:gd name="T11" fmla="*/ 2 h 204"/>
                <a:gd name="T12" fmla="*/ 2 w 205"/>
                <a:gd name="T13" fmla="*/ 1 h 204"/>
                <a:gd name="T14" fmla="*/ 1 w 205"/>
                <a:gd name="T15" fmla="*/ 1 h 204"/>
                <a:gd name="T16" fmla="*/ 1 w 205"/>
                <a:gd name="T17" fmla="*/ 1 h 2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77" name="Freeform 180"/>
            <p:cNvSpPr>
              <a:spLocks/>
            </p:cNvSpPr>
            <p:nvPr/>
          </p:nvSpPr>
          <p:spPr bwMode="auto">
            <a:xfrm rot="-3592668">
              <a:off x="2545" y="2380"/>
              <a:ext cx="1264" cy="125"/>
            </a:xfrm>
            <a:custGeom>
              <a:avLst/>
              <a:gdLst>
                <a:gd name="T0" fmla="*/ 0 w 3705"/>
                <a:gd name="T1" fmla="*/ 0 h 365"/>
                <a:gd name="T2" fmla="*/ 0 w 3705"/>
                <a:gd name="T3" fmla="*/ 0 h 365"/>
                <a:gd name="T4" fmla="*/ 0 w 3705"/>
                <a:gd name="T5" fmla="*/ 0 h 365"/>
                <a:gd name="T6" fmla="*/ 0 w 3705"/>
                <a:gd name="T7" fmla="*/ 0 h 365"/>
                <a:gd name="T8" fmla="*/ 0 w 3705"/>
                <a:gd name="T9" fmla="*/ 0 h 365"/>
                <a:gd name="T10" fmla="*/ 0 w 3705"/>
                <a:gd name="T11" fmla="*/ 0 h 365"/>
                <a:gd name="T12" fmla="*/ 0 w 3705"/>
                <a:gd name="T13" fmla="*/ 0 h 365"/>
                <a:gd name="T14" fmla="*/ 0 w 3705"/>
                <a:gd name="T15" fmla="*/ 0 h 365"/>
                <a:gd name="T16" fmla="*/ 0 w 3705"/>
                <a:gd name="T17" fmla="*/ 0 h 365"/>
                <a:gd name="T18" fmla="*/ 0 w 3705"/>
                <a:gd name="T19" fmla="*/ 0 h 365"/>
                <a:gd name="T20" fmla="*/ 0 w 3705"/>
                <a:gd name="T21" fmla="*/ 0 h 365"/>
                <a:gd name="T22" fmla="*/ 0 w 3705"/>
                <a:gd name="T23" fmla="*/ 0 h 365"/>
                <a:gd name="T24" fmla="*/ 0 w 3705"/>
                <a:gd name="T25" fmla="*/ 0 h 365"/>
                <a:gd name="T26" fmla="*/ 0 w 3705"/>
                <a:gd name="T27" fmla="*/ 0 h 365"/>
                <a:gd name="T28" fmla="*/ 0 w 3705"/>
                <a:gd name="T29" fmla="*/ 0 h 365"/>
                <a:gd name="T30" fmla="*/ 0 w 3705"/>
                <a:gd name="T31" fmla="*/ 0 h 365"/>
                <a:gd name="T32" fmla="*/ 0 w 3705"/>
                <a:gd name="T33" fmla="*/ 0 h 365"/>
                <a:gd name="T34" fmla="*/ 0 w 3705"/>
                <a:gd name="T35" fmla="*/ 0 h 365"/>
                <a:gd name="T36" fmla="*/ 0 w 3705"/>
                <a:gd name="T37" fmla="*/ 0 h 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78" name="Freeform 181"/>
            <p:cNvSpPr>
              <a:spLocks/>
            </p:cNvSpPr>
            <p:nvPr/>
          </p:nvSpPr>
          <p:spPr bwMode="auto">
            <a:xfrm rot="-3592668">
              <a:off x="2658" y="3021"/>
              <a:ext cx="284" cy="143"/>
            </a:xfrm>
            <a:custGeom>
              <a:avLst/>
              <a:gdLst>
                <a:gd name="T0" fmla="*/ 0 w 835"/>
                <a:gd name="T1" fmla="*/ 0 h 420"/>
                <a:gd name="T2" fmla="*/ 0 w 835"/>
                <a:gd name="T3" fmla="*/ 0 h 420"/>
                <a:gd name="T4" fmla="*/ 0 w 835"/>
                <a:gd name="T5" fmla="*/ 0 h 420"/>
                <a:gd name="T6" fmla="*/ 0 w 835"/>
                <a:gd name="T7" fmla="*/ 0 h 420"/>
                <a:gd name="T8" fmla="*/ 0 w 835"/>
                <a:gd name="T9" fmla="*/ 0 h 420"/>
                <a:gd name="T10" fmla="*/ 0 w 835"/>
                <a:gd name="T11" fmla="*/ 0 h 420"/>
                <a:gd name="T12" fmla="*/ 0 w 835"/>
                <a:gd name="T13" fmla="*/ 0 h 420"/>
                <a:gd name="T14" fmla="*/ 0 w 835"/>
                <a:gd name="T15" fmla="*/ 0 h 420"/>
                <a:gd name="T16" fmla="*/ 0 w 835"/>
                <a:gd name="T17" fmla="*/ 0 h 420"/>
                <a:gd name="T18" fmla="*/ 0 w 835"/>
                <a:gd name="T19" fmla="*/ 0 h 420"/>
                <a:gd name="T20" fmla="*/ 0 w 835"/>
                <a:gd name="T21" fmla="*/ 0 h 420"/>
                <a:gd name="T22" fmla="*/ 0 w 835"/>
                <a:gd name="T23" fmla="*/ 0 h 420"/>
                <a:gd name="T24" fmla="*/ 0 w 835"/>
                <a:gd name="T25" fmla="*/ 0 h 420"/>
                <a:gd name="T26" fmla="*/ 0 w 835"/>
                <a:gd name="T27" fmla="*/ 0 h 420"/>
                <a:gd name="T28" fmla="*/ 0 w 835"/>
                <a:gd name="T29" fmla="*/ 0 h 420"/>
                <a:gd name="T30" fmla="*/ 0 w 835"/>
                <a:gd name="T31" fmla="*/ 0 h 420"/>
                <a:gd name="T32" fmla="*/ 0 w 835"/>
                <a:gd name="T33" fmla="*/ 0 h 420"/>
                <a:gd name="T34" fmla="*/ 0 w 835"/>
                <a:gd name="T35" fmla="*/ 0 h 420"/>
                <a:gd name="T36" fmla="*/ 0 w 835"/>
                <a:gd name="T37" fmla="*/ 0 h 420"/>
                <a:gd name="T38" fmla="*/ 0 w 835"/>
                <a:gd name="T39" fmla="*/ 0 h 420"/>
                <a:gd name="T40" fmla="*/ 0 w 835"/>
                <a:gd name="T41" fmla="*/ 0 h 420"/>
                <a:gd name="T42" fmla="*/ 0 w 835"/>
                <a:gd name="T43" fmla="*/ 0 h 420"/>
                <a:gd name="T44" fmla="*/ 0 w 835"/>
                <a:gd name="T45" fmla="*/ 0 h 420"/>
                <a:gd name="T46" fmla="*/ 0 w 835"/>
                <a:gd name="T47" fmla="*/ 0 h 420"/>
                <a:gd name="T48" fmla="*/ 0 w 835"/>
                <a:gd name="T49" fmla="*/ 0 h 420"/>
                <a:gd name="T50" fmla="*/ 0 w 835"/>
                <a:gd name="T51" fmla="*/ 0 h 420"/>
                <a:gd name="T52" fmla="*/ 0 w 835"/>
                <a:gd name="T53" fmla="*/ 0 h 420"/>
                <a:gd name="T54" fmla="*/ 0 w 835"/>
                <a:gd name="T55" fmla="*/ 0 h 420"/>
                <a:gd name="T56" fmla="*/ 0 w 835"/>
                <a:gd name="T57" fmla="*/ 0 h 420"/>
                <a:gd name="T58" fmla="*/ 0 w 835"/>
                <a:gd name="T59" fmla="*/ 0 h 420"/>
                <a:gd name="T60" fmla="*/ 0 w 835"/>
                <a:gd name="T61" fmla="*/ 0 h 420"/>
                <a:gd name="T62" fmla="*/ 0 w 835"/>
                <a:gd name="T63" fmla="*/ 0 h 420"/>
                <a:gd name="T64" fmla="*/ 0 w 835"/>
                <a:gd name="T65" fmla="*/ 0 h 420"/>
                <a:gd name="T66" fmla="*/ 0 w 835"/>
                <a:gd name="T67" fmla="*/ 0 h 420"/>
                <a:gd name="T68" fmla="*/ 0 w 835"/>
                <a:gd name="T69" fmla="*/ 0 h 420"/>
                <a:gd name="T70" fmla="*/ 0 w 835"/>
                <a:gd name="T71" fmla="*/ 0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79" name="Arc 182"/>
            <p:cNvSpPr>
              <a:spLocks/>
            </p:cNvSpPr>
            <p:nvPr/>
          </p:nvSpPr>
          <p:spPr bwMode="auto">
            <a:xfrm rot="3344830">
              <a:off x="2566" y="3029"/>
              <a:ext cx="183" cy="211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0" name="Arc 183"/>
            <p:cNvSpPr>
              <a:spLocks/>
            </p:cNvSpPr>
            <p:nvPr/>
          </p:nvSpPr>
          <p:spPr bwMode="auto">
            <a:xfrm rot="11069833" flipV="1">
              <a:off x="2743" y="3131"/>
              <a:ext cx="185" cy="211"/>
            </a:xfrm>
            <a:custGeom>
              <a:avLst/>
              <a:gdLst>
                <a:gd name="T0" fmla="*/ 0 w 17311"/>
                <a:gd name="T1" fmla="*/ 0 h 20060"/>
                <a:gd name="T2" fmla="*/ 0 w 17311"/>
                <a:gd name="T3" fmla="*/ 0 h 20060"/>
                <a:gd name="T4" fmla="*/ 0 w 17311"/>
                <a:gd name="T5" fmla="*/ 0 h 200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lnTo>
                    <a:pt x="8009" y="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1" name="Freeform 184"/>
            <p:cNvSpPr>
              <a:spLocks/>
            </p:cNvSpPr>
            <p:nvPr/>
          </p:nvSpPr>
          <p:spPr bwMode="auto">
            <a:xfrm rot="18007332" flipH="1">
              <a:off x="3446" y="1766"/>
              <a:ext cx="106" cy="234"/>
            </a:xfrm>
            <a:custGeom>
              <a:avLst/>
              <a:gdLst>
                <a:gd name="T0" fmla="*/ 0 w 312"/>
                <a:gd name="T1" fmla="*/ 0 h 687"/>
                <a:gd name="T2" fmla="*/ 0 w 312"/>
                <a:gd name="T3" fmla="*/ 0 h 687"/>
                <a:gd name="T4" fmla="*/ 0 w 312"/>
                <a:gd name="T5" fmla="*/ 0 h 687"/>
                <a:gd name="T6" fmla="*/ 0 w 312"/>
                <a:gd name="T7" fmla="*/ 0 h 687"/>
                <a:gd name="T8" fmla="*/ 0 w 312"/>
                <a:gd name="T9" fmla="*/ 0 h 687"/>
                <a:gd name="T10" fmla="*/ 0 w 312"/>
                <a:gd name="T11" fmla="*/ 0 h 687"/>
                <a:gd name="T12" fmla="*/ 0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2" name="Line 185"/>
            <p:cNvSpPr>
              <a:spLocks noChangeShapeType="1"/>
            </p:cNvSpPr>
            <p:nvPr/>
          </p:nvSpPr>
          <p:spPr bwMode="auto">
            <a:xfrm rot="18007332" flipH="1">
              <a:off x="3526" y="1710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3" name="Line 186"/>
            <p:cNvSpPr>
              <a:spLocks noChangeShapeType="1"/>
            </p:cNvSpPr>
            <p:nvPr/>
          </p:nvSpPr>
          <p:spPr bwMode="auto">
            <a:xfrm rot="18007332" flipH="1">
              <a:off x="3341" y="1821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4" name="Line 187"/>
            <p:cNvSpPr>
              <a:spLocks noChangeShapeType="1"/>
            </p:cNvSpPr>
            <p:nvPr/>
          </p:nvSpPr>
          <p:spPr bwMode="auto">
            <a:xfrm rot="18007332" flipH="1">
              <a:off x="3543" y="1940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5" name="Arc 188"/>
            <p:cNvSpPr>
              <a:spLocks/>
            </p:cNvSpPr>
            <p:nvPr/>
          </p:nvSpPr>
          <p:spPr bwMode="auto">
            <a:xfrm rot="4478833" flipH="1">
              <a:off x="3260" y="1857"/>
              <a:ext cx="315" cy="322"/>
            </a:xfrm>
            <a:custGeom>
              <a:avLst/>
              <a:gdLst>
                <a:gd name="T0" fmla="*/ 0 w 19558"/>
                <a:gd name="T1" fmla="*/ 0 h 19786"/>
                <a:gd name="T2" fmla="*/ 0 w 19558"/>
                <a:gd name="T3" fmla="*/ 0 h 19786"/>
                <a:gd name="T4" fmla="*/ 0 w 19558"/>
                <a:gd name="T5" fmla="*/ 0 h 197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lnTo>
                    <a:pt x="8664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6" name="Freeform 189"/>
            <p:cNvSpPr>
              <a:spLocks/>
            </p:cNvSpPr>
            <p:nvPr/>
          </p:nvSpPr>
          <p:spPr bwMode="auto">
            <a:xfrm rot="-3592668">
              <a:off x="2798" y="2889"/>
              <a:ext cx="106" cy="234"/>
            </a:xfrm>
            <a:custGeom>
              <a:avLst/>
              <a:gdLst>
                <a:gd name="T0" fmla="*/ 0 w 312"/>
                <a:gd name="T1" fmla="*/ 0 h 687"/>
                <a:gd name="T2" fmla="*/ 0 w 312"/>
                <a:gd name="T3" fmla="*/ 0 h 687"/>
                <a:gd name="T4" fmla="*/ 0 w 312"/>
                <a:gd name="T5" fmla="*/ 0 h 687"/>
                <a:gd name="T6" fmla="*/ 0 w 312"/>
                <a:gd name="T7" fmla="*/ 0 h 687"/>
                <a:gd name="T8" fmla="*/ 0 w 312"/>
                <a:gd name="T9" fmla="*/ 0 h 687"/>
                <a:gd name="T10" fmla="*/ 0 w 312"/>
                <a:gd name="T11" fmla="*/ 0 h 687"/>
                <a:gd name="T12" fmla="*/ 0 w 312"/>
                <a:gd name="T13" fmla="*/ 0 h 687"/>
                <a:gd name="T14" fmla="*/ 0 w 312"/>
                <a:gd name="T15" fmla="*/ 0 h 6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7" name="Line 190"/>
            <p:cNvSpPr>
              <a:spLocks noChangeShapeType="1"/>
            </p:cNvSpPr>
            <p:nvPr/>
          </p:nvSpPr>
          <p:spPr bwMode="auto">
            <a:xfrm rot="-3592668">
              <a:off x="2824" y="2927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8" name="Line 191"/>
            <p:cNvSpPr>
              <a:spLocks noChangeShapeType="1"/>
            </p:cNvSpPr>
            <p:nvPr/>
          </p:nvSpPr>
          <p:spPr bwMode="auto">
            <a:xfrm rot="-3592668">
              <a:off x="2691" y="2948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89" name="Line 192"/>
            <p:cNvSpPr>
              <a:spLocks noChangeShapeType="1"/>
            </p:cNvSpPr>
            <p:nvPr/>
          </p:nvSpPr>
          <p:spPr bwMode="auto">
            <a:xfrm rot="-3592668">
              <a:off x="2894" y="3065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90" name="Arc 193"/>
            <p:cNvSpPr>
              <a:spLocks/>
            </p:cNvSpPr>
            <p:nvPr/>
          </p:nvSpPr>
          <p:spPr bwMode="auto">
            <a:xfrm rot="9935830">
              <a:off x="2771" y="2708"/>
              <a:ext cx="315" cy="322"/>
            </a:xfrm>
            <a:custGeom>
              <a:avLst/>
              <a:gdLst>
                <a:gd name="T0" fmla="*/ 0 w 19558"/>
                <a:gd name="T1" fmla="*/ 0 h 19786"/>
                <a:gd name="T2" fmla="*/ 0 w 19558"/>
                <a:gd name="T3" fmla="*/ 0 h 19786"/>
                <a:gd name="T4" fmla="*/ 0 w 19558"/>
                <a:gd name="T5" fmla="*/ 0 h 197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lnTo>
                    <a:pt x="8664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91" name="Arc 194"/>
            <p:cNvSpPr>
              <a:spLocks/>
            </p:cNvSpPr>
            <p:nvPr/>
          </p:nvSpPr>
          <p:spPr bwMode="auto">
            <a:xfrm rot="-929206" flipH="1" flipV="1">
              <a:off x="2708" y="2948"/>
              <a:ext cx="222" cy="225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92" name="Arc 195"/>
            <p:cNvSpPr>
              <a:spLocks/>
            </p:cNvSpPr>
            <p:nvPr/>
          </p:nvSpPr>
          <p:spPr bwMode="auto">
            <a:xfrm rot="-929206">
              <a:off x="2663" y="3036"/>
              <a:ext cx="221" cy="224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93" name="Arc 196"/>
            <p:cNvSpPr>
              <a:spLocks/>
            </p:cNvSpPr>
            <p:nvPr/>
          </p:nvSpPr>
          <p:spPr bwMode="auto">
            <a:xfrm rot="-929206">
              <a:off x="2680" y="3182"/>
              <a:ext cx="88" cy="90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94" name="Arc 197"/>
            <p:cNvSpPr>
              <a:spLocks/>
            </p:cNvSpPr>
            <p:nvPr/>
          </p:nvSpPr>
          <p:spPr bwMode="auto">
            <a:xfrm rot="-929206" flipH="1" flipV="1">
              <a:off x="2720" y="3109"/>
              <a:ext cx="89" cy="89"/>
            </a:xfrm>
            <a:custGeom>
              <a:avLst/>
              <a:gdLst>
                <a:gd name="T0" fmla="*/ 0 w 20700"/>
                <a:gd name="T1" fmla="*/ 0 h 20823"/>
                <a:gd name="T2" fmla="*/ 0 w 20700"/>
                <a:gd name="T3" fmla="*/ 0 h 20823"/>
                <a:gd name="T4" fmla="*/ 0 w 20700"/>
                <a:gd name="T5" fmla="*/ 0 h 208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lnTo>
                    <a:pt x="5742" y="0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95" name="Line 198"/>
            <p:cNvSpPr>
              <a:spLocks noChangeShapeType="1"/>
            </p:cNvSpPr>
            <p:nvPr/>
          </p:nvSpPr>
          <p:spPr bwMode="auto">
            <a:xfrm>
              <a:off x="2772" y="3401"/>
              <a:ext cx="1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sp>
          <p:nvSpPr>
            <p:cNvPr id="44196" name="Line 199"/>
            <p:cNvSpPr>
              <a:spLocks noChangeShapeType="1"/>
            </p:cNvSpPr>
            <p:nvPr/>
          </p:nvSpPr>
          <p:spPr bwMode="auto">
            <a:xfrm rot="7220284">
              <a:off x="2565" y="3033"/>
              <a:ext cx="0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  <p:grpSp>
          <p:nvGrpSpPr>
            <p:cNvPr id="44197" name="Group 200"/>
            <p:cNvGrpSpPr>
              <a:grpSpLocks/>
            </p:cNvGrpSpPr>
            <p:nvPr/>
          </p:nvGrpSpPr>
          <p:grpSpPr bwMode="auto">
            <a:xfrm rot="7253297">
              <a:off x="2312" y="3027"/>
              <a:ext cx="142" cy="114"/>
              <a:chOff x="5504" y="8144"/>
              <a:chExt cx="291" cy="236"/>
            </a:xfrm>
          </p:grpSpPr>
          <p:sp>
            <p:nvSpPr>
              <p:cNvPr id="4420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  <p:sp>
            <p:nvSpPr>
              <p:cNvPr id="4420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</p:grpSp>
        <p:grpSp>
          <p:nvGrpSpPr>
            <p:cNvPr id="44198" name="Group 203"/>
            <p:cNvGrpSpPr>
              <a:grpSpLocks/>
            </p:cNvGrpSpPr>
            <p:nvPr/>
          </p:nvGrpSpPr>
          <p:grpSpPr bwMode="auto">
            <a:xfrm>
              <a:off x="2699" y="3715"/>
              <a:ext cx="141" cy="114"/>
              <a:chOff x="5504" y="8144"/>
              <a:chExt cx="291" cy="236"/>
            </a:xfrm>
          </p:grpSpPr>
          <p:sp>
            <p:nvSpPr>
              <p:cNvPr id="4420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  <p:sp>
            <p:nvSpPr>
              <p:cNvPr id="4420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>
                  <a:spcBef>
                    <a:spcPct val="20000"/>
                  </a:spcBef>
                  <a:buSzPct val="70000"/>
                  <a:buFont typeface="Wingdings" pitchFamily="2" charset="2"/>
                  <a:buChar char="l"/>
                  <a:defRPr kumimoji="1" sz="32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 b="1">
                    <a:solidFill>
                      <a:schemeClr val="tx1"/>
                    </a:solidFill>
                    <a:latin typeface="ＭＳ Ｐゴシック" pitchFamily="50" charset="-128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ja-JP" altLang="en-US" sz="2400">
                  <a:latin typeface="Arial" charset="0"/>
                </a:endParaRPr>
              </a:p>
            </p:txBody>
          </p:sp>
        </p:grpSp>
        <p:sp>
          <p:nvSpPr>
            <p:cNvPr id="44199" name="Rectangle 206"/>
            <p:cNvSpPr>
              <a:spLocks noChangeArrowheads="1"/>
            </p:cNvSpPr>
            <p:nvPr/>
          </p:nvSpPr>
          <p:spPr bwMode="auto">
            <a:xfrm rot="3571960">
              <a:off x="2602" y="3317"/>
              <a:ext cx="27" cy="22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200" name="Rectangle 207"/>
            <p:cNvSpPr>
              <a:spLocks noChangeArrowheads="1"/>
            </p:cNvSpPr>
            <p:nvPr/>
          </p:nvSpPr>
          <p:spPr bwMode="auto">
            <a:xfrm rot="2679310">
              <a:off x="2745" y="3359"/>
              <a:ext cx="25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201" name="Rectangle 208"/>
            <p:cNvSpPr>
              <a:spLocks noChangeArrowheads="1"/>
            </p:cNvSpPr>
            <p:nvPr/>
          </p:nvSpPr>
          <p:spPr bwMode="auto">
            <a:xfrm rot="4535559">
              <a:off x="2674" y="3225"/>
              <a:ext cx="24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202" name="Oval 209"/>
            <p:cNvSpPr>
              <a:spLocks noChangeArrowheads="1"/>
            </p:cNvSpPr>
            <p:nvPr/>
          </p:nvSpPr>
          <p:spPr bwMode="auto">
            <a:xfrm>
              <a:off x="3159" y="917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  <p:sp>
          <p:nvSpPr>
            <p:cNvPr id="44203" name="Oval 210"/>
            <p:cNvSpPr>
              <a:spLocks noChangeArrowheads="1"/>
            </p:cNvSpPr>
            <p:nvPr/>
          </p:nvSpPr>
          <p:spPr bwMode="auto">
            <a:xfrm>
              <a:off x="4274" y="2846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</p:grpSp>
      <p:sp>
        <p:nvSpPr>
          <p:cNvPr id="44037" name="Text Box 211"/>
          <p:cNvSpPr txBox="1">
            <a:spLocks noChangeArrowheads="1"/>
          </p:cNvSpPr>
          <p:nvPr/>
        </p:nvSpPr>
        <p:spPr bwMode="auto">
          <a:xfrm>
            <a:off x="3665538" y="5522913"/>
            <a:ext cx="9572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Helvetica" pitchFamily="34" charset="0"/>
              </a:rPr>
              <a:t>Laser</a:t>
            </a:r>
            <a:endParaRPr lang="en-US" altLang="ja-JP" sz="1200">
              <a:latin typeface="Arial" charset="0"/>
            </a:endParaRPr>
          </a:p>
        </p:txBody>
      </p:sp>
      <p:sp>
        <p:nvSpPr>
          <p:cNvPr id="44038" name="Text Box 213"/>
          <p:cNvSpPr txBox="1">
            <a:spLocks noChangeArrowheads="1"/>
          </p:cNvSpPr>
          <p:nvPr/>
        </p:nvSpPr>
        <p:spPr bwMode="auto">
          <a:xfrm>
            <a:off x="3638550" y="4987925"/>
            <a:ext cx="8667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Helvetica" pitchFamily="34" charset="0"/>
              </a:rPr>
              <a:t>detector</a:t>
            </a:r>
            <a:endParaRPr lang="en-US" altLang="ja-JP" sz="1200">
              <a:latin typeface="Helvetica" pitchFamily="34" charset="0"/>
            </a:endParaRPr>
          </a:p>
        </p:txBody>
      </p:sp>
      <p:sp>
        <p:nvSpPr>
          <p:cNvPr id="44039" name="Text Box 214"/>
          <p:cNvSpPr txBox="1">
            <a:spLocks noChangeArrowheads="1"/>
          </p:cNvSpPr>
          <p:nvPr/>
        </p:nvSpPr>
        <p:spPr bwMode="auto">
          <a:xfrm>
            <a:off x="5588000" y="501332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latin typeface="Helvetica" pitchFamily="34" charset="0"/>
              </a:rPr>
              <a:t>Resonator</a:t>
            </a:r>
            <a:endParaRPr lang="en-US" altLang="ja-JP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4040" name="Text Box 215"/>
          <p:cNvSpPr txBox="1">
            <a:spLocks noChangeArrowheads="1"/>
          </p:cNvSpPr>
          <p:nvPr/>
        </p:nvSpPr>
        <p:spPr bwMode="auto">
          <a:xfrm>
            <a:off x="5300663" y="5949950"/>
            <a:ext cx="210026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000" b="0">
                <a:solidFill>
                  <a:srgbClr val="FF0000"/>
                </a:solidFill>
                <a:latin typeface="Helvetica" pitchFamily="34" charset="0"/>
              </a:rPr>
              <a:t>Drag-Free Spacecraft</a:t>
            </a:r>
          </a:p>
        </p:txBody>
      </p:sp>
      <p:sp>
        <p:nvSpPr>
          <p:cNvPr id="44041" name="Text Box 217"/>
          <p:cNvSpPr txBox="1">
            <a:spLocks noChangeArrowheads="1"/>
          </p:cNvSpPr>
          <p:nvPr/>
        </p:nvSpPr>
        <p:spPr bwMode="auto">
          <a:xfrm>
            <a:off x="7524750" y="6453188"/>
            <a:ext cx="1430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1400" b="0">
                <a:solidFill>
                  <a:srgbClr val="000066"/>
                </a:solidFill>
                <a:latin typeface="Helvetica" pitchFamily="34" charset="0"/>
              </a:rPr>
              <a:t>© S. Kawamura</a:t>
            </a:r>
          </a:p>
        </p:txBody>
      </p:sp>
      <p:sp>
        <p:nvSpPr>
          <p:cNvPr id="44042" name="Text Box 218"/>
          <p:cNvSpPr txBox="1">
            <a:spLocks noChangeArrowheads="1"/>
          </p:cNvSpPr>
          <p:nvPr/>
        </p:nvSpPr>
        <p:spPr bwMode="auto">
          <a:xfrm>
            <a:off x="3419475" y="908050"/>
            <a:ext cx="5265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1600" b="0">
                <a:solidFill>
                  <a:srgbClr val="00CC00"/>
                </a:solidFill>
                <a:latin typeface="Times New Roman" pitchFamily="18" charset="0"/>
              </a:rPr>
              <a:t>N. Seto, S. Kawamura, &amp; T. Nakamura, PRL 87(2001)221103</a:t>
            </a:r>
          </a:p>
        </p:txBody>
      </p:sp>
      <p:sp>
        <p:nvSpPr>
          <p:cNvPr id="44043" name="Text Box 219"/>
          <p:cNvSpPr txBox="1">
            <a:spLocks noChangeArrowheads="1"/>
          </p:cNvSpPr>
          <p:nvPr/>
        </p:nvSpPr>
        <p:spPr bwMode="auto">
          <a:xfrm>
            <a:off x="5445125" y="393382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latin typeface="Helvetica" pitchFamily="34" charset="0"/>
              </a:rPr>
              <a:t>Resonator</a:t>
            </a:r>
            <a:endParaRPr lang="en-US" altLang="ja-JP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4044" name="Text Box 220"/>
          <p:cNvSpPr txBox="1">
            <a:spLocks noChangeArrowheads="1"/>
          </p:cNvSpPr>
          <p:nvPr/>
        </p:nvSpPr>
        <p:spPr bwMode="auto">
          <a:xfrm>
            <a:off x="3932238" y="5949950"/>
            <a:ext cx="8667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Helvetica" pitchFamily="34" charset="0"/>
              </a:rPr>
              <a:t>detector</a:t>
            </a:r>
            <a:endParaRPr lang="en-US" altLang="ja-JP" sz="1200">
              <a:latin typeface="Helvetica" pitchFamily="34" charset="0"/>
            </a:endParaRPr>
          </a:p>
        </p:txBody>
      </p:sp>
      <p:grpSp>
        <p:nvGrpSpPr>
          <p:cNvPr id="44045" name="Group 224"/>
          <p:cNvGrpSpPr>
            <a:grpSpLocks/>
          </p:cNvGrpSpPr>
          <p:nvPr/>
        </p:nvGrpSpPr>
        <p:grpSpPr bwMode="auto">
          <a:xfrm>
            <a:off x="400050" y="4787900"/>
            <a:ext cx="3092450" cy="1593850"/>
            <a:chOff x="252" y="3016"/>
            <a:chExt cx="1948" cy="1004"/>
          </a:xfrm>
        </p:grpSpPr>
        <p:sp>
          <p:nvSpPr>
            <p:cNvPr id="44047" name="Text Box 221"/>
            <p:cNvSpPr txBox="1">
              <a:spLocks noChangeArrowheads="1"/>
            </p:cNvSpPr>
            <p:nvPr/>
          </p:nvSpPr>
          <p:spPr bwMode="auto">
            <a:xfrm>
              <a:off x="252" y="3062"/>
              <a:ext cx="19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ja-JP" sz="1800" b="0">
                  <a:latin typeface="Arial" charset="0"/>
                </a:rPr>
                <a:t>Average time photons spend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ja-JP" sz="1800" b="0">
                  <a:latin typeface="Arial" charset="0"/>
                </a:rPr>
                <a:t>inside the resonator cavity</a:t>
              </a:r>
            </a:p>
          </p:txBody>
        </p:sp>
        <p:graphicFrame>
          <p:nvGraphicFramePr>
            <p:cNvPr id="44048" name="Object 222"/>
            <p:cNvGraphicFramePr>
              <a:graphicFrameLocks noChangeAspect="1"/>
            </p:cNvGraphicFramePr>
            <p:nvPr/>
          </p:nvGraphicFramePr>
          <p:xfrm>
            <a:off x="796" y="3470"/>
            <a:ext cx="817" cy="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46" name="Equation" r:id="rId4" imgW="583947" imgH="393529" progId="Equation.DSMT4">
                    <p:embed/>
                  </p:oleObj>
                </mc:Choice>
                <mc:Fallback>
                  <p:oleObj name="Equation" r:id="rId4" imgW="583947" imgH="393529" progId="Equation.DSMT4">
                    <p:embed/>
                    <p:pic>
                      <p:nvPicPr>
                        <p:cNvPr id="0" name="Object 2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6" y="3470"/>
                          <a:ext cx="817" cy="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49" name="AutoShape 223"/>
            <p:cNvSpPr>
              <a:spLocks noChangeArrowheads="1"/>
            </p:cNvSpPr>
            <p:nvPr/>
          </p:nvSpPr>
          <p:spPr bwMode="auto">
            <a:xfrm>
              <a:off x="252" y="3016"/>
              <a:ext cx="1933" cy="998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70000"/>
                <a:buFont typeface="Wingdings" pitchFamily="2" charset="2"/>
                <a:buChar char="l"/>
                <a:defRPr kumimoji="1" sz="32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ja-JP" altLang="en-US" sz="2400">
                <a:latin typeface="Arial" charset="0"/>
              </a:endParaRPr>
            </a:p>
          </p:txBody>
        </p:sp>
      </p:grpSp>
      <p:sp>
        <p:nvSpPr>
          <p:cNvPr id="44046" name="Text Box 225"/>
          <p:cNvSpPr txBox="1">
            <a:spLocks noChangeArrowheads="1"/>
          </p:cNvSpPr>
          <p:nvPr/>
        </p:nvSpPr>
        <p:spPr bwMode="auto">
          <a:xfrm>
            <a:off x="2843213" y="2133600"/>
            <a:ext cx="2190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1600" b="0">
                <a:latin typeface="Arial" charset="0"/>
              </a:rPr>
              <a:t>Original Specifications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7"/>
    </mc:Choice>
    <mc:Fallback xmlns="">
      <p:transition xmlns:p14="http://schemas.microsoft.com/office/powerpoint/2010/main" spd="slow" advTm="102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107950" y="130175"/>
            <a:ext cx="889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b="0">
                <a:latin typeface="Verdana" pitchFamily="34" charset="0"/>
              </a:rPr>
              <a:t>Gravitational wave Physics and Astronomy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b="0">
                <a:latin typeface="Verdana" pitchFamily="34" charset="0"/>
              </a:rPr>
              <a:t>New Eyes to Observe the Universe</a:t>
            </a:r>
          </a:p>
        </p:txBody>
      </p:sp>
      <p:pic>
        <p:nvPicPr>
          <p:cNvPr id="7171" name="Picture 8" descr="http://illpop.com/img_illust/mini/eye_a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41438"/>
            <a:ext cx="7997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2"/>
    </mc:Choice>
    <mc:Fallback xmlns="">
      <p:transition xmlns:p14="http://schemas.microsoft.com/office/powerpoint/2010/main" spd="slow" advTm="77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58324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WordArt 7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85225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Thermal History is </a:t>
            </a:r>
            <a:r>
              <a:rPr lang="en-US" altLang="ja-JP" sz="36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imprinted </a:t>
            </a:r>
            <a:r>
              <a:rPr lang="en-US" altLang="ja-JP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on the spectrum of GWs.</a:t>
            </a:r>
            <a:endParaRPr lang="ja-JP" alt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pic>
        <p:nvPicPr>
          <p:cNvPr id="4506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734050"/>
            <a:ext cx="6264275" cy="993775"/>
          </a:xfrm>
          <a:prstGeom prst="rect">
            <a:avLst/>
          </a:prstGeom>
          <a:noFill/>
          <a:ln w="9525" algn="ctr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Text Box 15"/>
          <p:cNvSpPr txBox="1">
            <a:spLocks noChangeArrowheads="1"/>
          </p:cNvSpPr>
          <p:nvPr/>
        </p:nvSpPr>
        <p:spPr bwMode="auto">
          <a:xfrm>
            <a:off x="5292725" y="981075"/>
            <a:ext cx="3316288" cy="70167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Sensitivity curves of various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charset="0"/>
              </a:rPr>
              <a:t>specifications</a:t>
            </a:r>
          </a:p>
        </p:txBody>
      </p:sp>
      <p:sp>
        <p:nvSpPr>
          <p:cNvPr id="45062" name="Line 16"/>
          <p:cNvSpPr>
            <a:spLocks noChangeShapeType="1"/>
          </p:cNvSpPr>
          <p:nvPr/>
        </p:nvSpPr>
        <p:spPr bwMode="auto">
          <a:xfrm flipH="1" flipV="1">
            <a:off x="5003800" y="2349500"/>
            <a:ext cx="288925" cy="338455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5063" name="Line 17"/>
          <p:cNvSpPr>
            <a:spLocks noChangeShapeType="1"/>
          </p:cNvSpPr>
          <p:nvPr/>
        </p:nvSpPr>
        <p:spPr bwMode="auto">
          <a:xfrm flipH="1" flipV="1">
            <a:off x="4356100" y="2349500"/>
            <a:ext cx="288925" cy="338455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5064" name="Rectangle 18"/>
          <p:cNvSpPr>
            <a:spLocks noChangeArrowheads="1"/>
          </p:cNvSpPr>
          <p:nvPr/>
        </p:nvSpPr>
        <p:spPr bwMode="auto">
          <a:xfrm>
            <a:off x="3995738" y="1000125"/>
            <a:ext cx="647700" cy="3536950"/>
          </a:xfrm>
          <a:prstGeom prst="rect">
            <a:avLst/>
          </a:prstGeom>
          <a:gradFill rotWithShape="1">
            <a:gsLst>
              <a:gs pos="0">
                <a:srgbClr val="2F7618">
                  <a:alpha val="35999"/>
                </a:srgbClr>
              </a:gs>
              <a:gs pos="100000">
                <a:srgbClr val="66FF33">
                  <a:alpha val="35999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</a:endParaRPr>
          </a:p>
        </p:txBody>
      </p:sp>
      <p:sp>
        <p:nvSpPr>
          <p:cNvPr id="45065" name="Text Box 19"/>
          <p:cNvSpPr txBox="1">
            <a:spLocks noChangeArrowheads="1"/>
          </p:cNvSpPr>
          <p:nvPr/>
        </p:nvSpPr>
        <p:spPr bwMode="auto">
          <a:xfrm>
            <a:off x="2627313" y="981075"/>
            <a:ext cx="170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00CC00"/>
                </a:solidFill>
                <a:latin typeface="Arial" charset="0"/>
              </a:rPr>
              <a:t>contaminated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00CC00"/>
                </a:solidFill>
                <a:latin typeface="Arial" charset="0"/>
              </a:rPr>
              <a:t>by binary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00CC00"/>
                </a:solidFill>
                <a:latin typeface="Arial" charset="0"/>
              </a:rPr>
              <a:t>white dwarfs</a:t>
            </a:r>
          </a:p>
        </p:txBody>
      </p:sp>
      <p:sp>
        <p:nvSpPr>
          <p:cNvPr id="45066" name="Text Box 20"/>
          <p:cNvSpPr txBox="1">
            <a:spLocks noChangeArrowheads="1"/>
          </p:cNvSpPr>
          <p:nvPr/>
        </p:nvSpPr>
        <p:spPr bwMode="auto">
          <a:xfrm>
            <a:off x="6057900" y="1863725"/>
            <a:ext cx="28606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CC66"/>
                </a:solidFill>
                <a:latin typeface="Arial" charset="0"/>
              </a:rPr>
              <a:t>In order to probe higher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CC66"/>
                </a:solidFill>
                <a:latin typeface="Arial" charset="0"/>
              </a:rPr>
              <a:t>reheating temperature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CC66"/>
                </a:solidFill>
                <a:latin typeface="Arial" charset="0"/>
              </a:rPr>
              <a:t>we need sufficient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CC66"/>
                </a:solidFill>
                <a:latin typeface="Arial" charset="0"/>
              </a:rPr>
              <a:t>sensitivity at higher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CC66"/>
                </a:solidFill>
                <a:latin typeface="Arial" charset="0"/>
              </a:rPr>
              <a:t>frequency.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5"/>
    </mc:Choice>
    <mc:Fallback xmlns="">
      <p:transition xmlns:p14="http://schemas.microsoft.com/office/powerpoint/2010/main" spd="slow" advTm="2397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4"/>
          <p:cNvGraphicFramePr>
            <a:graphicFrameLocks noChangeAspect="1"/>
          </p:cNvGraphicFramePr>
          <p:nvPr/>
        </p:nvGraphicFramePr>
        <p:xfrm>
          <a:off x="250825" y="836613"/>
          <a:ext cx="7777163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7" name="Equation" r:id="rId3" imgW="3111500" imgH="495300" progId="Equation.DSMT4">
                  <p:embed/>
                </p:oleObj>
              </mc:Choice>
              <mc:Fallback>
                <p:oleObj name="Equation" r:id="rId3" imgW="3111500" imgH="4953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836613"/>
                        <a:ext cx="7777163" cy="1238250"/>
                      </a:xfrm>
                      <a:prstGeom prst="rect">
                        <a:avLst/>
                      </a:prstGeom>
                      <a:noFill/>
                      <a:ln w="19050" algn="ctr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78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At the present time, the energy density of GW is given by</a:t>
            </a:r>
          </a:p>
        </p:txBody>
      </p:sp>
      <p:sp>
        <p:nvSpPr>
          <p:cNvPr id="46084" name="Line 6"/>
          <p:cNvSpPr>
            <a:spLocks noChangeShapeType="1"/>
          </p:cNvSpPr>
          <p:nvPr/>
        </p:nvSpPr>
        <p:spPr bwMode="auto">
          <a:xfrm flipV="1">
            <a:off x="4932363" y="1773238"/>
            <a:ext cx="0" cy="719137"/>
          </a:xfrm>
          <a:prstGeom prst="line">
            <a:avLst/>
          </a:prstGeom>
          <a:noFill/>
          <a:ln w="28575">
            <a:solidFill>
              <a:srgbClr val="FFCC66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3851275" y="2484438"/>
            <a:ext cx="2097088" cy="1016000"/>
          </a:xfrm>
          <a:prstGeom prst="rect">
            <a:avLst/>
          </a:prstGeom>
          <a:noFill/>
          <a:ln w="9525" algn="ctr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CC66"/>
                </a:solidFill>
                <a:latin typeface="Arial" charset="0"/>
              </a:rPr>
              <a:t>Transfer 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CC66"/>
                </a:solidFill>
                <a:latin typeface="Arial" charset="0"/>
              </a:rPr>
              <a:t>depending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CC66"/>
                </a:solidFill>
                <a:latin typeface="Arial" charset="0"/>
              </a:rPr>
              <a:t>thermal history</a:t>
            </a:r>
          </a:p>
        </p:txBody>
      </p:sp>
      <p:sp>
        <p:nvSpPr>
          <p:cNvPr id="46086" name="Line 9"/>
          <p:cNvSpPr>
            <a:spLocks noChangeShapeType="1"/>
          </p:cNvSpPr>
          <p:nvPr/>
        </p:nvSpPr>
        <p:spPr bwMode="auto">
          <a:xfrm flipV="1">
            <a:off x="2771775" y="1700213"/>
            <a:ext cx="1008063" cy="122396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1403350" y="2924175"/>
            <a:ext cx="2197100" cy="1320800"/>
          </a:xfrm>
          <a:prstGeom prst="rect">
            <a:avLst/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FF"/>
                </a:solidFill>
                <a:latin typeface="Arial" charset="0"/>
              </a:rPr>
              <a:t>Amplitude per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FF"/>
                </a:solidFill>
                <a:latin typeface="Arial" charset="0"/>
              </a:rPr>
              <a:t>logarithmic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FF"/>
                </a:solidFill>
                <a:latin typeface="Arial" charset="0"/>
              </a:rPr>
              <a:t>frequency interval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i="1">
                <a:solidFill>
                  <a:srgbClr val="FFFFFF"/>
                </a:solidFill>
              </a:rPr>
              <a:t>d</a:t>
            </a:r>
            <a:r>
              <a:rPr lang="en-US" altLang="ja-JP" sz="2000" b="0">
                <a:solidFill>
                  <a:srgbClr val="FFFFFF"/>
                </a:solidFill>
              </a:rPr>
              <a:t>ln</a:t>
            </a:r>
            <a:r>
              <a:rPr lang="en-US" altLang="ja-JP" sz="2000" b="0" i="1">
                <a:solidFill>
                  <a:srgbClr val="FFFFFF"/>
                </a:solidFill>
              </a:rPr>
              <a:t>f </a:t>
            </a:r>
          </a:p>
        </p:txBody>
      </p:sp>
      <p:sp>
        <p:nvSpPr>
          <p:cNvPr id="46088" name="Line 11"/>
          <p:cNvSpPr>
            <a:spLocks noChangeShapeType="1"/>
          </p:cNvSpPr>
          <p:nvPr/>
        </p:nvSpPr>
        <p:spPr bwMode="auto">
          <a:xfrm flipH="1" flipV="1">
            <a:off x="7380288" y="1773238"/>
            <a:ext cx="215900" cy="115093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6300788" y="2928938"/>
            <a:ext cx="2732087" cy="711200"/>
          </a:xfrm>
          <a:prstGeom prst="rect">
            <a:avLst/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FF"/>
                </a:solidFill>
                <a:latin typeface="Arial" charset="0"/>
              </a:rPr>
              <a:t>Strain power spectrum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FF"/>
                </a:solidFill>
                <a:latin typeface="Arial" charset="0"/>
              </a:rPr>
              <a:t>with a measure  </a:t>
            </a:r>
            <a:r>
              <a:rPr lang="en-US" altLang="ja-JP" sz="2000" b="0" i="1">
                <a:solidFill>
                  <a:srgbClr val="FFFFFF"/>
                </a:solidFill>
              </a:rPr>
              <a:t>df </a:t>
            </a:r>
          </a:p>
        </p:txBody>
      </p:sp>
      <p:graphicFrame>
        <p:nvGraphicFramePr>
          <p:cNvPr id="46090" name="Object 13"/>
          <p:cNvGraphicFramePr>
            <a:graphicFrameLocks noChangeAspect="1"/>
          </p:cNvGraphicFramePr>
          <p:nvPr/>
        </p:nvGraphicFramePr>
        <p:xfrm>
          <a:off x="539750" y="5778500"/>
          <a:ext cx="820896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68" name="Equation" r:id="rId5" imgW="3886200" imgH="457200" progId="Equation.DSMT4">
                  <p:embed/>
                </p:oleObj>
              </mc:Choice>
              <mc:Fallback>
                <p:oleObj name="Equation" r:id="rId5" imgW="3886200" imgH="4572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778500"/>
                        <a:ext cx="8208963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1" name="Oval 14"/>
          <p:cNvSpPr>
            <a:spLocks noChangeArrowheads="1"/>
          </p:cNvSpPr>
          <p:nvPr/>
        </p:nvSpPr>
        <p:spPr bwMode="auto">
          <a:xfrm>
            <a:off x="6588125" y="1125538"/>
            <a:ext cx="504825" cy="719137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</a:endParaRPr>
          </a:p>
        </p:txBody>
      </p:sp>
      <p:sp>
        <p:nvSpPr>
          <p:cNvPr id="46092" name="Line 15"/>
          <p:cNvSpPr>
            <a:spLocks noChangeShapeType="1"/>
          </p:cNvSpPr>
          <p:nvPr/>
        </p:nvSpPr>
        <p:spPr bwMode="auto">
          <a:xfrm flipH="1">
            <a:off x="5795963" y="1773238"/>
            <a:ext cx="863600" cy="24479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093" name="Text Box 16"/>
          <p:cNvSpPr txBox="1">
            <a:spLocks noChangeArrowheads="1"/>
          </p:cNvSpPr>
          <p:nvPr/>
        </p:nvSpPr>
        <p:spPr bwMode="auto">
          <a:xfrm>
            <a:off x="4716463" y="4213225"/>
            <a:ext cx="3414712" cy="1016000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accent2"/>
                </a:solidFill>
                <a:latin typeface="Arial" charset="0"/>
              </a:rPr>
              <a:t>This </a:t>
            </a:r>
            <a:r>
              <a:rPr lang="en-US" altLang="ja-JP" sz="2000" b="0" i="1">
                <a:solidFill>
                  <a:schemeClr val="accent2"/>
                </a:solidFill>
              </a:rPr>
              <a:t>f </a:t>
            </a:r>
            <a:r>
              <a:rPr lang="en-US" altLang="ja-JP" sz="2000" b="0" baseline="30000">
                <a:solidFill>
                  <a:schemeClr val="accent2"/>
                </a:solidFill>
              </a:rPr>
              <a:t>3 </a:t>
            </a:r>
            <a:r>
              <a:rPr lang="en-US" altLang="ja-JP" sz="2000" b="0">
                <a:solidFill>
                  <a:schemeClr val="accent2"/>
                </a:solidFill>
                <a:latin typeface="Arial" charset="0"/>
              </a:rPr>
              <a:t>dependence makes 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accent2"/>
                </a:solidFill>
                <a:latin typeface="Arial" charset="0"/>
              </a:rPr>
              <a:t>very difficult to detect higher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accent2"/>
                </a:solidFill>
                <a:latin typeface="Arial" charset="0"/>
              </a:rPr>
              <a:t>frequency stochastic GWs.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5"/>
    </mc:Choice>
    <mc:Fallback xmlns="">
      <p:transition xmlns:p14="http://schemas.microsoft.com/office/powerpoint/2010/main" spd="slow" advTm="366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9275"/>
            <a:ext cx="6049963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Line 5"/>
          <p:cNvSpPr>
            <a:spLocks noChangeShapeType="1"/>
          </p:cNvSpPr>
          <p:nvPr/>
        </p:nvSpPr>
        <p:spPr bwMode="auto">
          <a:xfrm>
            <a:off x="3101975" y="4479925"/>
            <a:ext cx="1008063" cy="71438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113" y="-7938"/>
            <a:ext cx="9345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accent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 b="0" dirty="0">
                <a:solidFill>
                  <a:srgbClr val="FF9900"/>
                </a:solidFill>
                <a:latin typeface="Arial" charset="0"/>
              </a:rPr>
              <a:t>In order to probe higher frequency with the same sensitivity to </a:t>
            </a:r>
            <a:r>
              <a:rPr lang="en-US" altLang="ja-JP" sz="2400" b="0" dirty="0" smtClean="0">
                <a:solidFill>
                  <a:srgbClr val="FF9900"/>
                </a:solidFill>
                <a:latin typeface="Symbol" charset="2"/>
                <a:cs typeface="Symbol" charset="2"/>
              </a:rPr>
              <a:t>Ω</a:t>
            </a:r>
            <a:r>
              <a:rPr lang="en-US" altLang="ja-JP" sz="2400" b="0" baseline="-25000" dirty="0" smtClean="0">
                <a:solidFill>
                  <a:srgbClr val="FF9900"/>
                </a:solidFill>
                <a:latin typeface="Arial" charset="0"/>
                <a:cs typeface="Arial" charset="0"/>
              </a:rPr>
              <a:t>GW</a:t>
            </a:r>
            <a:r>
              <a:rPr lang="en-US" altLang="ja-JP" sz="2400" b="0" dirty="0">
                <a:solidFill>
                  <a:srgbClr val="FF9900"/>
                </a:solidFill>
                <a:latin typeface="Arial" charset="0"/>
              </a:rPr>
              <a:t>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"/>
    </mc:Choice>
    <mc:Fallback xmlns="">
      <p:transition xmlns:p14="http://schemas.microsoft.com/office/powerpoint/2010/main" spd="slow" advTm="36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9275"/>
            <a:ext cx="6049963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3101975" y="4479925"/>
            <a:ext cx="1008063" cy="71438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1113" y="-7938"/>
            <a:ext cx="9345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accent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400" b="0" dirty="0">
                <a:solidFill>
                  <a:srgbClr val="FF9900"/>
                </a:solidFill>
                <a:latin typeface="Arial" charset="0"/>
              </a:rPr>
              <a:t>In order to probe higher frequency with the same sensitivity to </a:t>
            </a:r>
            <a:r>
              <a:rPr lang="en-US" altLang="ja-JP" sz="2400" b="0" dirty="0" smtClean="0">
                <a:solidFill>
                  <a:srgbClr val="FF9900"/>
                </a:solidFill>
                <a:latin typeface="Symbol" pitchFamily="18" charset="2"/>
              </a:rPr>
              <a:t>Ω</a:t>
            </a:r>
            <a:r>
              <a:rPr lang="en-US" altLang="ja-JP" sz="2400" b="0" baseline="-25000" dirty="0" smtClean="0">
                <a:solidFill>
                  <a:srgbClr val="FF9900"/>
                </a:solidFill>
                <a:latin typeface="Arial" charset="0"/>
                <a:cs typeface="Arial" charset="0"/>
              </a:rPr>
              <a:t>GW</a:t>
            </a:r>
            <a:r>
              <a:rPr lang="en-US" altLang="ja-JP" sz="2400" b="0" dirty="0">
                <a:solidFill>
                  <a:srgbClr val="FF9900"/>
                </a:solidFill>
                <a:latin typeface="Arial" charset="0"/>
              </a:rPr>
              <a:t>,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1557338"/>
            <a:ext cx="6003925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4" name="AutoShape 7"/>
          <p:cNvSpPr>
            <a:spLocks noChangeArrowheads="1"/>
          </p:cNvSpPr>
          <p:nvPr/>
        </p:nvSpPr>
        <p:spPr bwMode="auto">
          <a:xfrm rot="-2869844">
            <a:off x="6876257" y="3429794"/>
            <a:ext cx="576262" cy="1295400"/>
          </a:xfrm>
          <a:prstGeom prst="downArrow">
            <a:avLst>
              <a:gd name="adj1" fmla="val 50000"/>
              <a:gd name="adj2" fmla="val 56198"/>
            </a:avLst>
          </a:prstGeom>
          <a:solidFill>
            <a:schemeClr val="accent2"/>
          </a:solidFill>
          <a:ln w="15875" algn="ctr">
            <a:solidFill>
              <a:schemeClr val="accent2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ja-JP" altLang="en-US" sz="2400">
              <a:latin typeface="Arial" charset="0"/>
            </a:endParaRP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5292725" y="2887663"/>
            <a:ext cx="35480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accent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000" b="0">
                <a:solidFill>
                  <a:schemeClr val="accent2"/>
                </a:solidFill>
                <a:latin typeface="Arial" charset="0"/>
              </a:rPr>
              <a:t>Strain sensitivity must be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000" b="0">
                <a:solidFill>
                  <a:schemeClr val="accent2"/>
                </a:solidFill>
                <a:latin typeface="Arial" charset="0"/>
              </a:rPr>
              <a:t>improved in proportion to </a:t>
            </a:r>
            <a:r>
              <a:rPr lang="en-US" altLang="ja-JP" sz="2000" b="0" i="1">
                <a:solidFill>
                  <a:schemeClr val="accent2"/>
                </a:solidFill>
                <a:latin typeface="Times New Roman" pitchFamily="18" charset="0"/>
              </a:rPr>
              <a:t>f</a:t>
            </a:r>
            <a:r>
              <a:rPr lang="en-US" altLang="ja-JP" sz="2000" b="0" baseline="30000">
                <a:solidFill>
                  <a:schemeClr val="accent2"/>
                </a:solidFill>
                <a:latin typeface="Times New Roman" pitchFamily="18" charset="0"/>
              </a:rPr>
              <a:t>—3/2</a:t>
            </a:r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395288" y="6381750"/>
            <a:ext cx="872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accent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2000" b="0">
                <a:solidFill>
                  <a:srgbClr val="FF9900"/>
                </a:solidFill>
                <a:latin typeface="Arial" charset="0"/>
              </a:rPr>
              <a:t>Lower thicker curves indicate sensitivity achieved by 3yr correlation analysis</a:t>
            </a:r>
          </a:p>
        </p:txBody>
      </p:sp>
      <p:sp>
        <p:nvSpPr>
          <p:cNvPr id="48137" name="AutoShape 11"/>
          <p:cNvSpPr>
            <a:spLocks/>
          </p:cNvSpPr>
          <p:nvPr/>
        </p:nvSpPr>
        <p:spPr bwMode="auto">
          <a:xfrm rot="-3128161">
            <a:off x="6191250" y="4618038"/>
            <a:ext cx="720725" cy="1368425"/>
          </a:xfrm>
          <a:prstGeom prst="leftBrace">
            <a:avLst>
              <a:gd name="adj1" fmla="val 15822"/>
              <a:gd name="adj2" fmla="val 50000"/>
            </a:avLst>
          </a:prstGeom>
          <a:noFill/>
          <a:ln w="19050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7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ja-JP" altLang="en-US" sz="2400">
              <a:latin typeface="Arial" charset="0"/>
            </a:endParaRPr>
          </a:p>
        </p:txBody>
      </p:sp>
      <p:sp>
        <p:nvSpPr>
          <p:cNvPr id="48138" name="Line 12"/>
          <p:cNvSpPr>
            <a:spLocks noChangeShapeType="1"/>
          </p:cNvSpPr>
          <p:nvPr/>
        </p:nvSpPr>
        <p:spPr bwMode="auto">
          <a:xfrm flipH="1">
            <a:off x="5724525" y="5518150"/>
            <a:ext cx="666750" cy="93503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48139" name="オブジェクト 1"/>
          <p:cNvGraphicFramePr>
            <a:graphicFrameLocks noChangeAspect="1"/>
          </p:cNvGraphicFramePr>
          <p:nvPr/>
        </p:nvGraphicFramePr>
        <p:xfrm>
          <a:off x="5700713" y="673100"/>
          <a:ext cx="334327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0" name="Equation" r:id="rId5" imgW="2070100" imgH="469900" progId="Equation.DSMT4">
                  <p:embed/>
                </p:oleObj>
              </mc:Choice>
              <mc:Fallback>
                <p:oleObj name="Equation" r:id="rId5" imgW="2070100" imgH="469900" progId="Equation.DSMT4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0713" y="673100"/>
                        <a:ext cx="3343275" cy="758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C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0"/>
    </mc:Choice>
    <mc:Fallback xmlns="">
      <p:transition xmlns:p14="http://schemas.microsoft.com/office/powerpoint/2010/main" spd="slow" advTm="746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ChangeArrowheads="1"/>
          </p:cNvSpPr>
          <p:nvPr/>
        </p:nvSpPr>
        <p:spPr bwMode="auto">
          <a:xfrm>
            <a:off x="5867400" y="1557338"/>
            <a:ext cx="3276600" cy="5111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charset="0"/>
            </a:endParaRP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-36512" y="188913"/>
            <a:ext cx="926798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On the basis of </a:t>
            </a:r>
            <a:r>
              <a:rPr lang="en-US" altLang="ja-JP" sz="2400" b="0" dirty="0" smtClean="0">
                <a:latin typeface="Arial" charset="0"/>
              </a:rPr>
              <a:t>recent</a:t>
            </a:r>
            <a:r>
              <a:rPr lang="ja-JP" altLang="en-US" sz="2400" b="0" dirty="0" smtClean="0">
                <a:latin typeface="Arial" charset="0"/>
              </a:rPr>
              <a:t> </a:t>
            </a:r>
            <a:r>
              <a:rPr lang="en-US" altLang="ja-JP" sz="2400" b="0" dirty="0" smtClean="0">
                <a:latin typeface="Arial" charset="0"/>
              </a:rPr>
              <a:t>constraints, </a:t>
            </a:r>
            <a:r>
              <a:rPr lang="en-US" altLang="ja-JP" sz="2400" b="0" dirty="0">
                <a:latin typeface="Arial" charset="0"/>
              </a:rPr>
              <a:t>we reconsider sensitivity curves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of DECIGO for direct detection of inflationary GW &amp; determination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of the reheating temperature.</a:t>
            </a:r>
          </a:p>
        </p:txBody>
      </p:sp>
      <p:graphicFrame>
        <p:nvGraphicFramePr>
          <p:cNvPr id="49156" name="Object 10"/>
          <p:cNvGraphicFramePr>
            <a:graphicFrameLocks noChangeAspect="1"/>
          </p:cNvGraphicFramePr>
          <p:nvPr/>
        </p:nvGraphicFramePr>
        <p:xfrm>
          <a:off x="3544888" y="5481638"/>
          <a:ext cx="355600" cy="24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2" name="Equation" r:id="rId4" imgW="228501" imgH="165028" progId="Equation.DSMT4">
                  <p:embed/>
                </p:oleObj>
              </mc:Choice>
              <mc:Fallback>
                <p:oleObj name="Equation" r:id="rId4" imgW="228501" imgH="165028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4888" y="5481638"/>
                        <a:ext cx="355600" cy="24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561657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1155700" y="1744663"/>
            <a:ext cx="4108450" cy="3384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</a:endParaRPr>
          </a:p>
        </p:txBody>
      </p:sp>
      <p:sp>
        <p:nvSpPr>
          <p:cNvPr id="49159" name="Freeform 12"/>
          <p:cNvSpPr>
            <a:spLocks/>
          </p:cNvSpPr>
          <p:nvPr/>
        </p:nvSpPr>
        <p:spPr bwMode="auto">
          <a:xfrm>
            <a:off x="1862138" y="3062288"/>
            <a:ext cx="3317875" cy="1206500"/>
          </a:xfrm>
          <a:custGeom>
            <a:avLst/>
            <a:gdLst>
              <a:gd name="T0" fmla="*/ 0 w 2345"/>
              <a:gd name="T1" fmla="*/ 2147483646 h 873"/>
              <a:gd name="T2" fmla="*/ 2147483646 w 2345"/>
              <a:gd name="T3" fmla="*/ 2147483646 h 873"/>
              <a:gd name="T4" fmla="*/ 2147483646 w 2345"/>
              <a:gd name="T5" fmla="*/ 2147483646 h 873"/>
              <a:gd name="T6" fmla="*/ 2147483646 w 2345"/>
              <a:gd name="T7" fmla="*/ 0 h 8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45" h="873">
                <a:moveTo>
                  <a:pt x="0" y="834"/>
                </a:moveTo>
                <a:cubicBezTo>
                  <a:pt x="166" y="834"/>
                  <a:pt x="763" y="857"/>
                  <a:pt x="998" y="840"/>
                </a:cubicBezTo>
                <a:cubicBezTo>
                  <a:pt x="1233" y="823"/>
                  <a:pt x="1189" y="873"/>
                  <a:pt x="1413" y="733"/>
                </a:cubicBezTo>
                <a:cubicBezTo>
                  <a:pt x="1637" y="593"/>
                  <a:pt x="2151" y="153"/>
                  <a:pt x="2345" y="0"/>
                </a:cubicBez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9160" name="Freeform 13"/>
          <p:cNvSpPr>
            <a:spLocks/>
          </p:cNvSpPr>
          <p:nvPr/>
        </p:nvSpPr>
        <p:spPr bwMode="auto">
          <a:xfrm>
            <a:off x="1609725" y="2657475"/>
            <a:ext cx="2279650" cy="2387600"/>
          </a:xfrm>
          <a:custGeom>
            <a:avLst/>
            <a:gdLst>
              <a:gd name="T0" fmla="*/ 0 w 1436"/>
              <a:gd name="T1" fmla="*/ 0 h 1504"/>
              <a:gd name="T2" fmla="*/ 2147483646 w 1436"/>
              <a:gd name="T3" fmla="*/ 2147483646 h 1504"/>
              <a:gd name="T4" fmla="*/ 2147483646 w 1436"/>
              <a:gd name="T5" fmla="*/ 2147483646 h 1504"/>
              <a:gd name="T6" fmla="*/ 2147483646 w 1436"/>
              <a:gd name="T7" fmla="*/ 2147483646 h 15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36" h="1504">
                <a:moveTo>
                  <a:pt x="0" y="0"/>
                </a:moveTo>
                <a:cubicBezTo>
                  <a:pt x="181" y="165"/>
                  <a:pt x="890" y="810"/>
                  <a:pt x="1089" y="993"/>
                </a:cubicBezTo>
                <a:cubicBezTo>
                  <a:pt x="1288" y="1176"/>
                  <a:pt x="1136" y="1013"/>
                  <a:pt x="1194" y="1098"/>
                </a:cubicBezTo>
                <a:cubicBezTo>
                  <a:pt x="1252" y="1183"/>
                  <a:pt x="1386" y="1420"/>
                  <a:pt x="1436" y="1504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916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3" b="45471"/>
          <a:stretch>
            <a:fillRect/>
          </a:stretch>
        </p:blipFill>
        <p:spPr bwMode="auto">
          <a:xfrm>
            <a:off x="4643438" y="3644900"/>
            <a:ext cx="3671887" cy="936625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9"/>
          <a:stretch>
            <a:fillRect/>
          </a:stretch>
        </p:blipFill>
        <p:spPr bwMode="auto">
          <a:xfrm>
            <a:off x="1331913" y="1773238"/>
            <a:ext cx="4608512" cy="852487"/>
          </a:xfrm>
          <a:prstGeom prst="rect">
            <a:avLst/>
          </a:prstGeom>
          <a:noFill/>
          <a:ln w="9525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3" name="Text Box 16"/>
          <p:cNvSpPr txBox="1">
            <a:spLocks noChangeArrowheads="1"/>
          </p:cNvSpPr>
          <p:nvPr/>
        </p:nvSpPr>
        <p:spPr bwMode="auto">
          <a:xfrm>
            <a:off x="5940425" y="1700213"/>
            <a:ext cx="316865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hlink"/>
                </a:solidFill>
                <a:latin typeface="Arial" charset="0"/>
              </a:rPr>
              <a:t>Radiation Pressure Noise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hlink"/>
                </a:solidFill>
                <a:latin typeface="Arial" charset="0"/>
              </a:rPr>
              <a:t>   Fluctuations in radiation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hlink"/>
                </a:solidFill>
                <a:latin typeface="Arial" charset="0"/>
              </a:rPr>
              <a:t>   pressure induces unwanted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hlink"/>
                </a:solidFill>
                <a:latin typeface="Arial" charset="0"/>
              </a:rPr>
              <a:t>   motion of the mirror</a:t>
            </a:r>
          </a:p>
        </p:txBody>
      </p:sp>
      <p:sp>
        <p:nvSpPr>
          <p:cNvPr id="49164" name="Text Box 20"/>
          <p:cNvSpPr txBox="1">
            <a:spLocks noChangeArrowheads="1"/>
          </p:cNvSpPr>
          <p:nvPr/>
        </p:nvSpPr>
        <p:spPr bwMode="auto">
          <a:xfrm>
            <a:off x="6011863" y="4652963"/>
            <a:ext cx="30718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tx2"/>
                </a:solidFill>
                <a:latin typeface="Arial" charset="0"/>
              </a:rPr>
              <a:t>Shot Noise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tx2"/>
                </a:solidFill>
                <a:latin typeface="Arial" charset="0"/>
              </a:rPr>
              <a:t>   Poisson noise due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tx2"/>
                </a:solidFill>
                <a:latin typeface="Arial" charset="0"/>
              </a:rPr>
              <a:t>   quantum nature of laser</a:t>
            </a:r>
          </a:p>
        </p:txBody>
      </p:sp>
      <p:graphicFrame>
        <p:nvGraphicFramePr>
          <p:cNvPr id="49165" name="Object 21"/>
          <p:cNvGraphicFramePr>
            <a:graphicFrameLocks noChangeAspect="1"/>
          </p:cNvGraphicFramePr>
          <p:nvPr/>
        </p:nvGraphicFramePr>
        <p:xfrm>
          <a:off x="2843213" y="2982913"/>
          <a:ext cx="1524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3" name="Equation" r:id="rId8" imgW="1091726" imgH="431613" progId="Equation.DSMT4">
                  <p:embed/>
                </p:oleObj>
              </mc:Choice>
              <mc:Fallback>
                <p:oleObj name="Equation" r:id="rId8" imgW="1091726" imgH="431613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982913"/>
                        <a:ext cx="152400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6" name="Freeform 22"/>
          <p:cNvSpPr>
            <a:spLocks/>
          </p:cNvSpPr>
          <p:nvPr/>
        </p:nvSpPr>
        <p:spPr bwMode="auto">
          <a:xfrm>
            <a:off x="3492500" y="3644900"/>
            <a:ext cx="130175" cy="504825"/>
          </a:xfrm>
          <a:custGeom>
            <a:avLst/>
            <a:gdLst>
              <a:gd name="T0" fmla="*/ 0 w 82"/>
              <a:gd name="T1" fmla="*/ 0 h 363"/>
              <a:gd name="T2" fmla="*/ 2147483646 w 82"/>
              <a:gd name="T3" fmla="*/ 2147483646 h 363"/>
              <a:gd name="T4" fmla="*/ 2147483646 w 82"/>
              <a:gd name="T5" fmla="*/ 2147483646 h 363"/>
              <a:gd name="T6" fmla="*/ 2147483646 w 82"/>
              <a:gd name="T7" fmla="*/ 2147483646 h 363"/>
              <a:gd name="T8" fmla="*/ 2147483646 w 82"/>
              <a:gd name="T9" fmla="*/ 2147483646 h 363"/>
              <a:gd name="T10" fmla="*/ 2147483646 w 82"/>
              <a:gd name="T11" fmla="*/ 2147483646 h 363"/>
              <a:gd name="T12" fmla="*/ 2147483646 w 82"/>
              <a:gd name="T13" fmla="*/ 2147483646 h 3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2" h="363">
                <a:moveTo>
                  <a:pt x="0" y="0"/>
                </a:moveTo>
                <a:lnTo>
                  <a:pt x="65" y="59"/>
                </a:lnTo>
                <a:lnTo>
                  <a:pt x="82" y="115"/>
                </a:lnTo>
                <a:lnTo>
                  <a:pt x="65" y="165"/>
                </a:lnTo>
                <a:lnTo>
                  <a:pt x="15" y="221"/>
                </a:lnTo>
                <a:lnTo>
                  <a:pt x="15" y="277"/>
                </a:lnTo>
                <a:lnTo>
                  <a:pt x="45" y="363"/>
                </a:lnTo>
              </a:path>
            </a:pathLst>
          </a:custGeom>
          <a:noFill/>
          <a:ln w="15875" cap="flat" cmpd="sng">
            <a:solidFill>
              <a:srgbClr val="FFCC66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9167" name="Oval 23"/>
          <p:cNvSpPr>
            <a:spLocks noChangeArrowheads="1"/>
          </p:cNvSpPr>
          <p:nvPr/>
        </p:nvSpPr>
        <p:spPr bwMode="auto">
          <a:xfrm>
            <a:off x="2700338" y="2852738"/>
            <a:ext cx="1800225" cy="792162"/>
          </a:xfrm>
          <a:prstGeom prst="ellipse">
            <a:avLst/>
          </a:prstGeom>
          <a:noFill/>
          <a:ln w="9525" algn="ctr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" charset="0"/>
            </a:endParaRPr>
          </a:p>
        </p:txBody>
      </p:sp>
      <p:graphicFrame>
        <p:nvGraphicFramePr>
          <p:cNvPr id="49168" name="オブジェクト 1"/>
          <p:cNvGraphicFramePr>
            <a:graphicFrameLocks noChangeAspect="1"/>
          </p:cNvGraphicFramePr>
          <p:nvPr/>
        </p:nvGraphicFramePr>
        <p:xfrm>
          <a:off x="53975" y="1957388"/>
          <a:ext cx="862013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4" name="Equation" r:id="rId10" imgW="406224" imgH="228501" progId="Equation.DSMT4">
                  <p:embed/>
                </p:oleObj>
              </mc:Choice>
              <mc:Fallback>
                <p:oleObj name="Equation" r:id="rId10" imgW="406224" imgH="228501" progId="Equation.DSMT4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" y="1957388"/>
                        <a:ext cx="862013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7"/>
    </mc:Choice>
    <mc:Fallback xmlns="">
      <p:transition xmlns:p14="http://schemas.microsoft.com/office/powerpoint/2010/main" spd="slow" advTm="106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3" b="45471"/>
          <a:stretch>
            <a:fillRect/>
          </a:stretch>
        </p:blipFill>
        <p:spPr bwMode="auto">
          <a:xfrm>
            <a:off x="4787900" y="908050"/>
            <a:ext cx="3960813" cy="1011238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テキスト ボックス 3"/>
          <p:cNvSpPr txBox="1">
            <a:spLocks noChangeArrowheads="1"/>
          </p:cNvSpPr>
          <p:nvPr/>
        </p:nvSpPr>
        <p:spPr bwMode="auto">
          <a:xfrm>
            <a:off x="107950" y="404813"/>
            <a:ext cx="97694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In order to achieve sufficient sensitivity at higher frequency, it 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important to suppress shot noise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2400" b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400" b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2400" b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by                                             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2400" b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But                         would also lowers               and the frequency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range of our interest would fall above       where we find                        </a:t>
            </a:r>
            <a:endParaRPr lang="ja-JP" altLang="en-US" sz="2400" b="0">
              <a:latin typeface="Arial" charset="0"/>
            </a:endParaRPr>
          </a:p>
        </p:txBody>
      </p:sp>
      <p:graphicFrame>
        <p:nvGraphicFramePr>
          <p:cNvPr id="50180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15567"/>
              </p:ext>
            </p:extLst>
          </p:nvPr>
        </p:nvGraphicFramePr>
        <p:xfrm>
          <a:off x="644525" y="2179638"/>
          <a:ext cx="3568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2" name="Equation" r:id="rId4" imgW="1358900" imgH="203200" progId="Equation.DSMT4">
                  <p:embed/>
                </p:oleObj>
              </mc:Choice>
              <mc:Fallback>
                <p:oleObj name="Equation" r:id="rId4" imgW="1358900" imgH="203200" progId="Equation.DSMT4">
                  <p:embed/>
                  <p:pic>
                    <p:nvPicPr>
                      <p:cNvPr id="0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2179638"/>
                        <a:ext cx="35687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4355"/>
              </p:ext>
            </p:extLst>
          </p:nvPr>
        </p:nvGraphicFramePr>
        <p:xfrm>
          <a:off x="804863" y="2852738"/>
          <a:ext cx="17335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3" name="Equation" r:id="rId6" imgW="660400" imgH="203200" progId="Equation.DSMT4">
                  <p:embed/>
                </p:oleObj>
              </mc:Choice>
              <mc:Fallback>
                <p:oleObj name="Equation" r:id="rId6" imgW="660400" imgH="203200" progId="Equation.DSMT4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63" y="2852738"/>
                        <a:ext cx="17335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712235"/>
              </p:ext>
            </p:extLst>
          </p:nvPr>
        </p:nvGraphicFramePr>
        <p:xfrm>
          <a:off x="5308600" y="2752725"/>
          <a:ext cx="93345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4" name="Equation" r:id="rId8" imgW="355600" imgH="241300" progId="Equation.DSMT4">
                  <p:embed/>
                </p:oleObj>
              </mc:Choice>
              <mc:Fallback>
                <p:oleObj name="Equation" r:id="rId8" imgW="355600" imgH="241300" progId="Equation.DSMT4">
                  <p:embed/>
                  <p:pic>
                    <p:nvPicPr>
                      <p:cNvPr id="0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600" y="2752725"/>
                        <a:ext cx="933450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オブジェクト 6"/>
          <p:cNvGraphicFramePr>
            <a:graphicFrameLocks noChangeAspect="1"/>
          </p:cNvGraphicFramePr>
          <p:nvPr/>
        </p:nvGraphicFramePr>
        <p:xfrm>
          <a:off x="5219700" y="3282950"/>
          <a:ext cx="366713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5" name="Equation" r:id="rId10" imgW="165028" imgH="228501" progId="Equation.DSMT4">
                  <p:embed/>
                </p:oleObj>
              </mc:Choice>
              <mc:Fallback>
                <p:oleObj name="Equation" r:id="rId10" imgW="165028" imgH="228501" progId="Equation.DSMT4">
                  <p:embed/>
                  <p:pic>
                    <p:nvPicPr>
                      <p:cNvPr id="0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282950"/>
                        <a:ext cx="366713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814939"/>
              </p:ext>
            </p:extLst>
          </p:nvPr>
        </p:nvGraphicFramePr>
        <p:xfrm>
          <a:off x="2411413" y="4027488"/>
          <a:ext cx="268605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6" name="Equation" r:id="rId12" imgW="1206500" imgH="444500" progId="Equation.DSMT4">
                  <p:embed/>
                </p:oleObj>
              </mc:Choice>
              <mc:Fallback>
                <p:oleObj name="Equation" r:id="rId12" imgW="1206500" imgH="444500" progId="Equation.DSMT4">
                  <p:embed/>
                  <p:pic>
                    <p:nvPicPr>
                      <p:cNvPr id="0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027488"/>
                        <a:ext cx="2686050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5" name="テキスト ボックス 10"/>
          <p:cNvSpPr txBox="1">
            <a:spLocks noChangeArrowheads="1"/>
          </p:cNvSpPr>
          <p:nvPr/>
        </p:nvSpPr>
        <p:spPr bwMode="auto">
          <a:xfrm>
            <a:off x="107950" y="5373688"/>
            <a:ext cx="621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Hence we can control the shot noise only by</a:t>
            </a:r>
            <a:endParaRPr lang="ja-JP" altLang="en-US" sz="2400" b="0">
              <a:latin typeface="Arial" charset="0"/>
            </a:endParaRPr>
          </a:p>
        </p:txBody>
      </p:sp>
      <p:graphicFrame>
        <p:nvGraphicFramePr>
          <p:cNvPr id="50186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12637"/>
              </p:ext>
            </p:extLst>
          </p:nvPr>
        </p:nvGraphicFramePr>
        <p:xfrm>
          <a:off x="6227763" y="5300663"/>
          <a:ext cx="19018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7" name="Equation" r:id="rId14" imgW="723900" imgH="203200" progId="Equation.DSMT4">
                  <p:embed/>
                </p:oleObj>
              </mc:Choice>
              <mc:Fallback>
                <p:oleObj name="Equation" r:id="rId14" imgW="723900" imgH="203200" progId="Equation.DSMT4">
                  <p:embed/>
                  <p:pic>
                    <p:nvPicPr>
                      <p:cNvPr id="0" name="オブジェクト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5300663"/>
                        <a:ext cx="19018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7" name="正方形/長方形 11"/>
          <p:cNvSpPr>
            <a:spLocks noChangeArrowheads="1"/>
          </p:cNvSpPr>
          <p:nvPr/>
        </p:nvSpPr>
        <p:spPr bwMode="auto">
          <a:xfrm>
            <a:off x="6767513" y="2060575"/>
            <a:ext cx="1836737" cy="792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charset="0"/>
            </a:endParaRPr>
          </a:p>
        </p:txBody>
      </p:sp>
      <p:graphicFrame>
        <p:nvGraphicFramePr>
          <p:cNvPr id="50188" name="Object 21"/>
          <p:cNvGraphicFramePr>
            <a:graphicFrameLocks noChangeAspect="1"/>
          </p:cNvGraphicFramePr>
          <p:nvPr/>
        </p:nvGraphicFramePr>
        <p:xfrm>
          <a:off x="6759575" y="2060575"/>
          <a:ext cx="174783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8" name="Equation" r:id="rId16" imgW="1091726" imgH="431613" progId="Equation.DSMT4">
                  <p:embed/>
                </p:oleObj>
              </mc:Choice>
              <mc:Fallback>
                <p:oleObj name="Equation" r:id="rId16" imgW="1091726" imgH="431613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9575" y="2060575"/>
                        <a:ext cx="1747838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9"/>
    </mc:Choice>
    <mc:Fallback xmlns="">
      <p:transition xmlns:p14="http://schemas.microsoft.com/office/powerpoint/2010/main" spd="slow" advTm="97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-36512" y="188913"/>
            <a:ext cx="926798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On the basis of </a:t>
            </a:r>
            <a:r>
              <a:rPr lang="en-US" altLang="ja-JP" sz="2400" b="0" dirty="0" smtClean="0">
                <a:latin typeface="Arial" charset="0"/>
              </a:rPr>
              <a:t>recent constraints, </a:t>
            </a:r>
            <a:r>
              <a:rPr lang="en-US" altLang="ja-JP" sz="2400" b="0" dirty="0">
                <a:latin typeface="Arial" charset="0"/>
              </a:rPr>
              <a:t>we reconsider sensitivity curves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of DECIGO for direct detection of inflationary GW &amp; determination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of the reheating temperature.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6300787" cy="50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"/>
    </mc:Choice>
    <mc:Fallback xmlns="">
      <p:transition xmlns:p14="http://schemas.microsoft.com/office/powerpoint/2010/main" spd="slow" advTm="35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-36512" y="188913"/>
            <a:ext cx="926798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On the basis </a:t>
            </a:r>
            <a:r>
              <a:rPr lang="en-US" altLang="ja-JP" sz="2400" b="0" dirty="0" smtClean="0">
                <a:latin typeface="Arial" charset="0"/>
              </a:rPr>
              <a:t>of recent constraints, </a:t>
            </a:r>
            <a:r>
              <a:rPr lang="en-US" altLang="ja-JP" sz="2400" b="0" dirty="0">
                <a:latin typeface="Arial" charset="0"/>
              </a:rPr>
              <a:t>we reconsider sensitivity curves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of DECIGO for direct detection of inflationary GW &amp; determination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of the reheating temperature.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6300787" cy="50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228" name="Group 6"/>
          <p:cNvGrpSpPr>
            <a:grpSpLocks/>
          </p:cNvGrpSpPr>
          <p:nvPr/>
        </p:nvGrpSpPr>
        <p:grpSpPr bwMode="auto">
          <a:xfrm>
            <a:off x="250825" y="2852738"/>
            <a:ext cx="8569325" cy="3387725"/>
            <a:chOff x="158" y="1933"/>
            <a:chExt cx="5398" cy="2134"/>
          </a:xfrm>
        </p:grpSpPr>
        <p:sp>
          <p:nvSpPr>
            <p:cNvPr id="52229" name="Text Box 4"/>
            <p:cNvSpPr txBox="1">
              <a:spLocks noChangeArrowheads="1"/>
            </p:cNvSpPr>
            <p:nvPr/>
          </p:nvSpPr>
          <p:spPr bwMode="auto">
            <a:xfrm>
              <a:off x="158" y="1933"/>
              <a:ext cx="5398" cy="2134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solidFill>
                    <a:srgbClr val="FF0000"/>
                  </a:solidFill>
                  <a:latin typeface="Helvetica" pitchFamily="34" charset="0"/>
                </a:rPr>
                <a:t>Specifications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FF0000"/>
                  </a:solidFill>
                  <a:latin typeface="ＭＳ Ｐゴシック" pitchFamily="50" charset="-128"/>
                </a:rPr>
                <a:t>                             </a:t>
              </a:r>
              <a:r>
                <a:rPr lang="en-US" altLang="ja-JP" sz="2400">
                  <a:solidFill>
                    <a:srgbClr val="FF0000"/>
                  </a:solidFill>
                  <a:latin typeface="ＭＳ Ｐゴシック" pitchFamily="50" charset="-128"/>
                </a:rPr>
                <a:t>Original 	Upgraded        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ＭＳ Ｐゴシック" pitchFamily="50" charset="-128"/>
                </a:rPr>
                <a:t>Arm length</a:t>
              </a:r>
              <a:r>
                <a:rPr lang="ja-JP" altLang="en-US" sz="2400">
                  <a:latin typeface="ＭＳ Ｐゴシック" pitchFamily="50" charset="-128"/>
                </a:rPr>
                <a:t>：		</a:t>
              </a:r>
              <a:r>
                <a:rPr lang="en-US" altLang="ja-JP" sz="2400">
                  <a:latin typeface="ＭＳ Ｐゴシック" pitchFamily="50" charset="-128"/>
                </a:rPr>
                <a:t>L=1000 km       1500km          1500km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ＭＳ Ｐゴシック" pitchFamily="50" charset="-128"/>
                </a:rPr>
                <a:t>Mirror Diameter</a:t>
              </a:r>
              <a:r>
                <a:rPr lang="ja-JP" altLang="en-US" sz="2400">
                  <a:latin typeface="ＭＳ Ｐゴシック" pitchFamily="50" charset="-128"/>
                </a:rPr>
                <a:t>：	</a:t>
              </a:r>
              <a:r>
                <a:rPr lang="en-US" altLang="ja-JP" sz="2400">
                  <a:latin typeface="ＭＳ Ｐゴシック" pitchFamily="50" charset="-128"/>
                </a:rPr>
                <a:t>R=0.5 m            0.75m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ＭＳ Ｐゴシック" pitchFamily="50" charset="-128"/>
                </a:rPr>
                <a:t>Mirror Mass</a:t>
              </a:r>
              <a:r>
                <a:rPr lang="ja-JP" altLang="en-US" sz="2400">
                  <a:latin typeface="ＭＳ Ｐゴシック" pitchFamily="50" charset="-128"/>
                </a:rPr>
                <a:t>：		</a:t>
              </a:r>
              <a:r>
                <a:rPr lang="en-US" altLang="ja-JP" sz="2400">
                  <a:latin typeface="ＭＳ Ｐゴシック" pitchFamily="50" charset="-128"/>
                </a:rPr>
                <a:t>M=100 kg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ＭＳ Ｐゴシック" pitchFamily="50" charset="-128"/>
                </a:rPr>
                <a:t>Laser Wavelength</a:t>
              </a:r>
              <a:r>
                <a:rPr lang="ja-JP" altLang="en-US" sz="2400">
                  <a:latin typeface="ＭＳ Ｐゴシック" pitchFamily="50" charset="-128"/>
                </a:rPr>
                <a:t>：	</a:t>
              </a:r>
              <a:r>
                <a:rPr lang="en-US" altLang="ja-JP" sz="2400">
                  <a:latin typeface="ＭＳ Ｐゴシック" pitchFamily="50" charset="-128"/>
                </a:rPr>
                <a:t>λ=532 nm                             157nm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ＭＳ Ｐゴシック" pitchFamily="50" charset="-128"/>
                </a:rPr>
                <a:t>Laser Power</a:t>
              </a:r>
              <a:r>
                <a:rPr lang="ja-JP" altLang="en-US" sz="2400">
                  <a:latin typeface="ＭＳ Ｐゴシック" pitchFamily="50" charset="-128"/>
                </a:rPr>
                <a:t>：		</a:t>
              </a:r>
              <a:r>
                <a:rPr lang="en-US" altLang="ja-JP" sz="2400">
                  <a:latin typeface="ＭＳ Ｐゴシック" pitchFamily="50" charset="-128"/>
                </a:rPr>
                <a:t>P=10 W              30W              300W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ＭＳ Ｐゴシック" pitchFamily="50" charset="-128"/>
                </a:rPr>
                <a:t>Finesse</a:t>
              </a:r>
              <a:r>
                <a:rPr lang="ja-JP" altLang="en-US" sz="2400">
                  <a:latin typeface="ＭＳ Ｐゴシック" pitchFamily="50" charset="-128"/>
                </a:rPr>
                <a:t>：		</a:t>
              </a:r>
              <a:r>
                <a:rPr lang="en-US" altLang="ja-JP" sz="2400" b="0">
                  <a:latin typeface="Lucida Calligraphy" pitchFamily="66" charset="0"/>
                  <a:ea typeface="AR P行楷書体L" pitchFamily="66" charset="-128"/>
                </a:rPr>
                <a:t>F</a:t>
              </a:r>
              <a:r>
                <a:rPr lang="en-US" altLang="ja-JP" sz="2400">
                  <a:latin typeface="ＭＳ Ｐゴシック" pitchFamily="50" charset="-128"/>
                </a:rPr>
                <a:t>=10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2400">
                <a:latin typeface="ＭＳ Ｐゴシック" pitchFamily="50" charset="-128"/>
              </a:endParaRPr>
            </a:p>
          </p:txBody>
        </p:sp>
        <p:graphicFrame>
          <p:nvGraphicFramePr>
            <p:cNvPr id="52230" name="Object 5"/>
            <p:cNvGraphicFramePr>
              <a:graphicFrameLocks noChangeAspect="1"/>
            </p:cNvGraphicFramePr>
            <p:nvPr/>
          </p:nvGraphicFramePr>
          <p:xfrm>
            <a:off x="4286" y="2205"/>
            <a:ext cx="816" cy="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20" name="Equation" r:id="rId4" imgW="711200" imgH="228600" progId="Equation.DSMT4">
                    <p:embed/>
                  </p:oleObj>
                </mc:Choice>
                <mc:Fallback>
                  <p:oleObj name="Equation" r:id="rId4" imgW="711200" imgH="228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6" y="2205"/>
                          <a:ext cx="816" cy="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 algn="ctr">
                              <a:solidFill>
                                <a:schemeClr val="accent2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7"/>
    </mc:Choice>
    <mc:Fallback xmlns="">
      <p:transition xmlns:p14="http://schemas.microsoft.com/office/powerpoint/2010/main" spd="slow" advTm="352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テキスト ボックス 1"/>
          <p:cNvSpPr txBox="1">
            <a:spLocks noChangeArrowheads="1"/>
          </p:cNvSpPr>
          <p:nvPr/>
        </p:nvSpPr>
        <p:spPr bwMode="auto">
          <a:xfrm>
            <a:off x="161459" y="549275"/>
            <a:ext cx="4062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We </a:t>
            </a:r>
            <a:r>
              <a:rPr lang="en-US" altLang="ja-JP" sz="2400" b="0" dirty="0" smtClean="0">
                <a:latin typeface="Arial" charset="0"/>
              </a:rPr>
              <a:t>consider </a:t>
            </a:r>
            <a:r>
              <a:rPr lang="en-US" altLang="ja-JP" sz="2400" b="0" dirty="0">
                <a:solidFill>
                  <a:schemeClr val="accent1"/>
                </a:solidFill>
                <a:latin typeface="Arial" charset="0"/>
              </a:rPr>
              <a:t>natural inflation</a:t>
            </a:r>
            <a:endParaRPr lang="en-US" altLang="ja-JP" sz="2400" b="0" dirty="0">
              <a:latin typeface="Arial" charset="0"/>
            </a:endParaRPr>
          </a:p>
        </p:txBody>
      </p:sp>
      <p:graphicFrame>
        <p:nvGraphicFramePr>
          <p:cNvPr id="53253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015044"/>
              </p:ext>
            </p:extLst>
          </p:nvPr>
        </p:nvGraphicFramePr>
        <p:xfrm>
          <a:off x="949325" y="1511300"/>
          <a:ext cx="1309688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26" name="Equation" r:id="rId3" imgW="673100" imgH="241300" progId="Equation.DSMT4">
                  <p:embed/>
                </p:oleObj>
              </mc:Choice>
              <mc:Fallback>
                <p:oleObj name="Equation" r:id="rId3" imgW="673100" imgH="241300" progId="Equation.DSMT4">
                  <p:embed/>
                  <p:pic>
                    <p:nvPicPr>
                      <p:cNvPr id="0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25" y="1511300"/>
                        <a:ext cx="1309688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5" name="テキスト ボックス 6"/>
          <p:cNvSpPr txBox="1">
            <a:spLocks noChangeArrowheads="1"/>
          </p:cNvSpPr>
          <p:nvPr/>
        </p:nvSpPr>
        <p:spPr bwMode="auto">
          <a:xfrm>
            <a:off x="323528" y="1484784"/>
            <a:ext cx="31384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with                yielding</a:t>
            </a:r>
            <a:endParaRPr lang="ja-JP" altLang="en-US" sz="2400" b="0" dirty="0">
              <a:latin typeface="Arial" charset="0"/>
            </a:endParaRPr>
          </a:p>
        </p:txBody>
      </p:sp>
      <p:graphicFrame>
        <p:nvGraphicFramePr>
          <p:cNvPr id="53256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38572"/>
              </p:ext>
            </p:extLst>
          </p:nvPr>
        </p:nvGraphicFramePr>
        <p:xfrm>
          <a:off x="3468365" y="1484784"/>
          <a:ext cx="12890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27" name="Equation" r:id="rId5" imgW="532937" imgH="177646" progId="Equation.DSMT4">
                  <p:embed/>
                </p:oleObj>
              </mc:Choice>
              <mc:Fallback>
                <p:oleObj name="Equation" r:id="rId5" imgW="532937" imgH="177646" progId="Equation.DSMT4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365" y="1484784"/>
                        <a:ext cx="12890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8" name="テキスト ボックス 10"/>
          <p:cNvSpPr txBox="1">
            <a:spLocks noChangeArrowheads="1"/>
          </p:cNvSpPr>
          <p:nvPr/>
        </p:nvSpPr>
        <p:spPr bwMode="auto">
          <a:xfrm>
            <a:off x="161459" y="3140968"/>
            <a:ext cx="8327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The original DECIGO does not have sufficient sensitivity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detect the stochastic GW background </a:t>
            </a:r>
            <a:r>
              <a:rPr lang="en-US" altLang="ja-JP" sz="2400" b="0" dirty="0" smtClean="0">
                <a:latin typeface="Arial" charset="0"/>
              </a:rPr>
              <a:t>of this level.</a:t>
            </a:r>
            <a:endParaRPr lang="ja-JP" altLang="en-US" sz="2400" b="0" dirty="0">
              <a:latin typeface="Arial" charset="0"/>
            </a:endParaRPr>
          </a:p>
        </p:txBody>
      </p:sp>
      <p:grpSp>
        <p:nvGrpSpPr>
          <p:cNvPr id="53259" name="グループ化 7"/>
          <p:cNvGrpSpPr>
            <a:grpSpLocks/>
          </p:cNvGrpSpPr>
          <p:nvPr/>
        </p:nvGrpSpPr>
        <p:grpSpPr bwMode="auto">
          <a:xfrm>
            <a:off x="184150" y="4221088"/>
            <a:ext cx="8736013" cy="1200150"/>
            <a:chOff x="183751" y="4713692"/>
            <a:chExt cx="8735918" cy="1200329"/>
          </a:xfrm>
        </p:grpSpPr>
        <p:sp>
          <p:nvSpPr>
            <p:cNvPr id="53267" name="テキスト ボックス 2"/>
            <p:cNvSpPr txBox="1">
              <a:spLocks noChangeArrowheads="1"/>
            </p:cNvSpPr>
            <p:nvPr/>
          </p:nvSpPr>
          <p:spPr bwMode="auto">
            <a:xfrm>
              <a:off x="183751" y="4713692"/>
              <a:ext cx="873591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0">
                  <a:latin typeface="Arial" charset="0"/>
                </a:rPr>
                <a:t>We determine maximum possible reheat temperature DECIGO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0">
                  <a:latin typeface="Arial" charset="0"/>
                </a:rPr>
                <a:t>can measure by Fisher matrix analysis for upgraded,   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0">
                  <a:latin typeface="Arial" charset="0"/>
                </a:rPr>
                <a:t>and ultimate versions.  </a:t>
              </a:r>
              <a:endParaRPr lang="ja-JP" altLang="en-US" sz="2400" b="0">
                <a:latin typeface="Arial" charset="0"/>
              </a:endParaRPr>
            </a:p>
          </p:txBody>
        </p:sp>
        <p:graphicFrame>
          <p:nvGraphicFramePr>
            <p:cNvPr id="53268" name="Object 5"/>
            <p:cNvGraphicFramePr>
              <a:graphicFrameLocks noChangeAspect="1"/>
            </p:cNvGraphicFramePr>
            <p:nvPr/>
          </p:nvGraphicFramePr>
          <p:xfrm>
            <a:off x="7554007" y="5105895"/>
            <a:ext cx="1295400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28" name="Equation" r:id="rId7" imgW="711200" imgH="228600" progId="Equation.DSMT4">
                    <p:embed/>
                  </p:oleObj>
                </mc:Choice>
                <mc:Fallback>
                  <p:oleObj name="Equation" r:id="rId7" imgW="711200" imgH="228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54007" y="5105895"/>
                          <a:ext cx="1295400" cy="415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 algn="ctr">
                              <a:solidFill>
                                <a:schemeClr val="accent2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3260" name="グループ化 6"/>
          <p:cNvGrpSpPr>
            <a:grpSpLocks/>
          </p:cNvGrpSpPr>
          <p:nvPr/>
        </p:nvGrpSpPr>
        <p:grpSpPr bwMode="auto">
          <a:xfrm>
            <a:off x="755650" y="4989438"/>
            <a:ext cx="7194550" cy="1096962"/>
            <a:chOff x="755576" y="5481973"/>
            <a:chExt cx="7195340" cy="1096915"/>
          </a:xfrm>
        </p:grpSpPr>
        <p:sp>
          <p:nvSpPr>
            <p:cNvPr id="4" name="角丸四角形吹き出し 3"/>
            <p:cNvSpPr/>
            <p:nvPr/>
          </p:nvSpPr>
          <p:spPr bwMode="auto">
            <a:xfrm>
              <a:off x="755576" y="5521658"/>
              <a:ext cx="1152652" cy="392096"/>
            </a:xfrm>
            <a:prstGeom prst="wedgeRoundRectCallou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ja-JP" altLang="en-US" sz="2000" b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endParaRPr>
            </a:p>
          </p:txBody>
        </p:sp>
        <p:sp>
          <p:nvSpPr>
            <p:cNvPr id="53265" name="角丸四角形吹き出し 4"/>
            <p:cNvSpPr>
              <a:spLocks noChangeArrowheads="1"/>
            </p:cNvSpPr>
            <p:nvPr/>
          </p:nvSpPr>
          <p:spPr bwMode="auto">
            <a:xfrm>
              <a:off x="780785" y="5481973"/>
              <a:ext cx="1162050" cy="432048"/>
            </a:xfrm>
            <a:prstGeom prst="wedgeRoundRectCallout">
              <a:avLst>
                <a:gd name="adj1" fmla="val 42588"/>
                <a:gd name="adj2" fmla="val 122519"/>
                <a:gd name="adj3" fmla="val 16667"/>
              </a:avLst>
            </a:prstGeom>
            <a:noFill/>
            <a:ln w="9525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000" b="0">
                <a:latin typeface="Arial" charset="0"/>
              </a:endParaRPr>
            </a:p>
          </p:txBody>
        </p:sp>
        <p:sp>
          <p:nvSpPr>
            <p:cNvPr id="53266" name="テキスト ボックス 5"/>
            <p:cNvSpPr txBox="1">
              <a:spLocks noChangeArrowheads="1"/>
            </p:cNvSpPr>
            <p:nvPr/>
          </p:nvSpPr>
          <p:spPr bwMode="auto">
            <a:xfrm>
              <a:off x="1894450" y="6117223"/>
              <a:ext cx="60564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0">
                  <a:solidFill>
                    <a:schemeClr val="accent1"/>
                  </a:solidFill>
                  <a:latin typeface="Arial" charset="0"/>
                </a:rPr>
                <a:t>noises are assumed to be quantum limited.</a:t>
              </a:r>
              <a:endParaRPr lang="ja-JP" altLang="en-US" sz="2400" b="0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sp>
        <p:nvSpPr>
          <p:cNvPr id="53261" name="テキスト ボックス 8"/>
          <p:cNvSpPr txBox="1">
            <a:spLocks noChangeArrowheads="1"/>
          </p:cNvSpPr>
          <p:nvPr/>
        </p:nvSpPr>
        <p:spPr bwMode="auto">
          <a:xfrm>
            <a:off x="4860032" y="1484784"/>
            <a:ext cx="331236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as </a:t>
            </a:r>
            <a:r>
              <a:rPr lang="en-US" altLang="ja-JP" sz="2400" b="0" dirty="0" smtClean="0">
                <a:latin typeface="Arial" charset="0"/>
              </a:rPr>
              <a:t>a </a:t>
            </a:r>
            <a:r>
              <a:rPr lang="en-US" altLang="ja-JP" sz="2400" b="0" dirty="0" err="1" smtClean="0">
                <a:latin typeface="Arial" charset="0"/>
              </a:rPr>
              <a:t>fiducial</a:t>
            </a:r>
            <a:r>
              <a:rPr lang="en-US" altLang="ja-JP" sz="2400" b="0" dirty="0" smtClean="0">
                <a:latin typeface="Arial" charset="0"/>
              </a:rPr>
              <a:t> model.</a:t>
            </a:r>
            <a:endParaRPr lang="ja-JP" altLang="en-US" sz="2400" b="0" dirty="0">
              <a:latin typeface="Arial" charset="0"/>
            </a:endParaRPr>
          </a:p>
        </p:txBody>
      </p:sp>
      <p:sp>
        <p:nvSpPr>
          <p:cNvPr id="53263" name="テキスト ボックス 20"/>
          <p:cNvSpPr txBox="1">
            <a:spLocks noChangeArrowheads="1"/>
          </p:cNvSpPr>
          <p:nvPr/>
        </p:nvSpPr>
        <p:spPr bwMode="auto">
          <a:xfrm>
            <a:off x="5436096" y="1916832"/>
            <a:ext cx="2481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0" dirty="0">
                <a:solidFill>
                  <a:srgbClr val="00CC00"/>
                </a:solidFill>
                <a:latin typeface="Arial" charset="0"/>
              </a:rPr>
              <a:t>(</a:t>
            </a:r>
            <a:r>
              <a:rPr lang="en-US" altLang="ja-JP" sz="1400" b="0" dirty="0" err="1">
                <a:solidFill>
                  <a:srgbClr val="00CC00"/>
                </a:solidFill>
                <a:latin typeface="Arial" charset="0"/>
              </a:rPr>
              <a:t>Freese</a:t>
            </a:r>
            <a:r>
              <a:rPr lang="en-US" altLang="ja-JP" sz="1400" b="0" dirty="0">
                <a:solidFill>
                  <a:srgbClr val="00CC00"/>
                </a:solidFill>
                <a:latin typeface="Arial" charset="0"/>
              </a:rPr>
              <a:t>, </a:t>
            </a:r>
            <a:r>
              <a:rPr lang="en-US" altLang="ja-JP" sz="1400" b="0" dirty="0" err="1">
                <a:solidFill>
                  <a:srgbClr val="00CC00"/>
                </a:solidFill>
                <a:latin typeface="Arial" charset="0"/>
              </a:rPr>
              <a:t>Frieman</a:t>
            </a:r>
            <a:r>
              <a:rPr lang="en-US" altLang="ja-JP" sz="1400" b="0" dirty="0">
                <a:solidFill>
                  <a:srgbClr val="00CC00"/>
                </a:solidFill>
                <a:latin typeface="Arial" charset="0"/>
              </a:rPr>
              <a:t>, </a:t>
            </a:r>
            <a:r>
              <a:rPr lang="en-US" altLang="ja-JP" sz="1400" b="0" dirty="0" err="1">
                <a:solidFill>
                  <a:srgbClr val="00CC00"/>
                </a:solidFill>
                <a:latin typeface="Arial" charset="0"/>
              </a:rPr>
              <a:t>Olinto</a:t>
            </a:r>
            <a:r>
              <a:rPr lang="en-US" altLang="ja-JP" sz="1400" b="0" dirty="0">
                <a:solidFill>
                  <a:srgbClr val="00CC00"/>
                </a:solidFill>
                <a:latin typeface="Arial" charset="0"/>
              </a:rPr>
              <a:t>  90)</a:t>
            </a:r>
            <a:endParaRPr lang="ja-JP" altLang="en-US" sz="1400" b="0" dirty="0">
              <a:solidFill>
                <a:srgbClr val="00CC00"/>
              </a:solidFill>
              <a:latin typeface="Arial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7837" y="2406079"/>
            <a:ext cx="645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i="1" dirty="0" err="1" smtClean="0">
                <a:latin typeface="+mn-lt"/>
              </a:rPr>
              <a:t>cf</a:t>
            </a:r>
            <a:r>
              <a:rPr kumimoji="1" lang="en-US" altLang="ja-JP" b="0" i="1" dirty="0" smtClean="0">
                <a:latin typeface="+mn-lt"/>
              </a:rPr>
              <a:t>  </a:t>
            </a:r>
            <a:r>
              <a:rPr lang="en-US" altLang="ja-JP" b="0" dirty="0" smtClean="0">
                <a:ea typeface="Verdana" panose="020B0604030504040204" pitchFamily="34" charset="0"/>
                <a:cs typeface="Verdana" panose="020B0604030504040204" pitchFamily="34" charset="0"/>
              </a:rPr>
              <a:t>Current constraint by Planck-BICEP2</a:t>
            </a:r>
            <a:r>
              <a:rPr lang="ja-JP" altLang="en-US" b="0" dirty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1" lang="ja-JP" altLang="en-US" b="0" i="1" dirty="0">
              <a:latin typeface="+mn-lt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644020"/>
              </p:ext>
            </p:extLst>
          </p:nvPr>
        </p:nvGraphicFramePr>
        <p:xfrm>
          <a:off x="6739334" y="2406079"/>
          <a:ext cx="12890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29" name="Equation" r:id="rId9" imgW="533160" imgH="177480" progId="Equation.DSMT4">
                  <p:embed/>
                </p:oleObj>
              </mc:Choice>
              <mc:Fallback>
                <p:oleObj name="Equation" r:id="rId9" imgW="533160" imgH="177480" progId="Equation.DSMT4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9334" y="2406079"/>
                        <a:ext cx="12890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821904"/>
              </p:ext>
            </p:extLst>
          </p:nvPr>
        </p:nvGraphicFramePr>
        <p:xfrm>
          <a:off x="4243214" y="260648"/>
          <a:ext cx="3497138" cy="1184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0" name="Equation" r:id="rId11" imgW="1536700" imgH="520700" progId="Equation.DSMT4">
                  <p:embed/>
                </p:oleObj>
              </mc:Choice>
              <mc:Fallback>
                <p:oleObj name="Equation" r:id="rId11" imgW="15367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214" y="260648"/>
                        <a:ext cx="3497138" cy="11841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27"/>
    </mc:Choice>
    <mc:Fallback xmlns="">
      <p:transition xmlns:p14="http://schemas.microsoft.com/office/powerpoint/2010/main" spd="slow" advTm="7892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43075"/>
            <a:ext cx="625475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テキスト ボックス 2"/>
          <p:cNvSpPr txBox="1">
            <a:spLocks noChangeArrowheads="1"/>
          </p:cNvSpPr>
          <p:nvPr/>
        </p:nvSpPr>
        <p:spPr bwMode="auto">
          <a:xfrm>
            <a:off x="179388" y="188913"/>
            <a:ext cx="7794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Marginalized </a:t>
            </a:r>
            <a:r>
              <a:rPr lang="en-US" altLang="ja-JP" sz="2400" b="0">
                <a:latin typeface="Symbol" pitchFamily="18" charset="2"/>
              </a:rPr>
              <a:t>1s </a:t>
            </a:r>
            <a:r>
              <a:rPr lang="en-US" altLang="ja-JP" sz="2400" b="0">
                <a:latin typeface="Arial" charset="0"/>
                <a:cs typeface="Arial" charset="0"/>
              </a:rPr>
              <a:t>uncertainty in T</a:t>
            </a:r>
            <a:r>
              <a:rPr lang="en-US" altLang="ja-JP" sz="2400" b="0" baseline="-25000">
                <a:latin typeface="Arial" charset="0"/>
                <a:cs typeface="Arial" charset="0"/>
              </a:rPr>
              <a:t>R</a:t>
            </a:r>
            <a:r>
              <a:rPr lang="en-US" altLang="ja-JP" sz="2400" b="0">
                <a:latin typeface="Arial" charset="0"/>
                <a:cs typeface="Arial" charset="0"/>
              </a:rPr>
              <a:t> as a fraction of T</a:t>
            </a:r>
            <a:r>
              <a:rPr lang="en-US" altLang="ja-JP" sz="2400" b="0" baseline="-25000">
                <a:latin typeface="Arial" charset="0"/>
                <a:cs typeface="Arial" charset="0"/>
              </a:rPr>
              <a:t>R</a:t>
            </a:r>
            <a:r>
              <a:rPr lang="en-US" altLang="ja-JP" sz="2400" b="0">
                <a:latin typeface="Arial" charset="0"/>
                <a:cs typeface="Arial" charset="0"/>
              </a:rPr>
              <a:t> for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  <a:cs typeface="Arial" charset="0"/>
              </a:rPr>
              <a:t>natural inflation with </a:t>
            </a:r>
            <a:r>
              <a:rPr lang="en-US" altLang="ja-JP" sz="2400" b="0">
                <a:latin typeface="Arial" charset="0"/>
              </a:rPr>
              <a:t>  </a:t>
            </a:r>
            <a:endParaRPr lang="ja-JP" altLang="en-US" sz="2400" b="0">
              <a:latin typeface="Arial" charset="0"/>
              <a:cs typeface="Arial" charset="0"/>
            </a:endParaRPr>
          </a:p>
        </p:txBody>
      </p:sp>
      <p:sp>
        <p:nvSpPr>
          <p:cNvPr id="55300" name="テキスト ボックス 4"/>
          <p:cNvSpPr txBox="1">
            <a:spLocks noChangeArrowheads="1"/>
          </p:cNvSpPr>
          <p:nvPr/>
        </p:nvSpPr>
        <p:spPr bwMode="auto">
          <a:xfrm>
            <a:off x="6443663" y="877888"/>
            <a:ext cx="173727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T</a:t>
            </a:r>
            <a:r>
              <a:rPr lang="en-US" altLang="ja-JP" sz="2400" b="0" baseline="-25000" dirty="0">
                <a:latin typeface="Arial" charset="0"/>
              </a:rPr>
              <a:t>R</a:t>
            </a:r>
            <a:r>
              <a:rPr lang="en-US" altLang="ja-JP" sz="2400" b="0" dirty="0">
                <a:latin typeface="Arial" charset="0"/>
              </a:rPr>
              <a:t> can be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determined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within </a:t>
            </a:r>
            <a:r>
              <a:rPr lang="en-US" altLang="ja-JP" sz="2400" b="0" dirty="0" smtClean="0">
                <a:latin typeface="Symbol" pitchFamily="18" charset="2"/>
              </a:rPr>
              <a:t>1σ</a:t>
            </a:r>
            <a:r>
              <a:rPr lang="en-US" altLang="ja-JP" sz="2400" b="0" dirty="0" smtClean="0">
                <a:latin typeface="Arial" charset="0"/>
              </a:rPr>
              <a:t> </a:t>
            </a:r>
            <a:r>
              <a:rPr lang="en-US" altLang="ja-JP" sz="2400" b="0" dirty="0">
                <a:latin typeface="Arial" charset="0"/>
              </a:rPr>
              <a:t>if  </a:t>
            </a:r>
            <a:endParaRPr lang="ja-JP" altLang="en-US" sz="2400" b="0" dirty="0">
              <a:latin typeface="Arial" charset="0"/>
            </a:endParaRPr>
          </a:p>
        </p:txBody>
      </p:sp>
      <p:sp>
        <p:nvSpPr>
          <p:cNvPr id="55301" name="正方形/長方形 5"/>
          <p:cNvSpPr>
            <a:spLocks noChangeArrowheads="1"/>
          </p:cNvSpPr>
          <p:nvPr/>
        </p:nvSpPr>
        <p:spPr bwMode="auto">
          <a:xfrm>
            <a:off x="5948363" y="2133600"/>
            <a:ext cx="3421062" cy="1184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charset="0"/>
            </a:endParaRPr>
          </a:p>
        </p:txBody>
      </p:sp>
      <p:graphicFrame>
        <p:nvGraphicFramePr>
          <p:cNvPr id="55302" name="オブジェクト 6"/>
          <p:cNvGraphicFramePr>
            <a:graphicFrameLocks noChangeAspect="1"/>
          </p:cNvGraphicFramePr>
          <p:nvPr/>
        </p:nvGraphicFramePr>
        <p:xfrm>
          <a:off x="6073775" y="2133600"/>
          <a:ext cx="21955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2" name="Equation" r:id="rId5" imgW="1143000" imgH="241300" progId="Equation.DSMT4">
                  <p:embed/>
                </p:oleObj>
              </mc:Choice>
              <mc:Fallback>
                <p:oleObj name="Equation" r:id="rId5" imgW="1143000" imgH="241300" progId="Equation.DSMT4">
                  <p:embed/>
                  <p:pic>
                    <p:nvPicPr>
                      <p:cNvPr id="0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5" y="2133600"/>
                        <a:ext cx="219551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3" name="オブジェクト 8"/>
          <p:cNvGraphicFramePr>
            <a:graphicFrameLocks noChangeAspect="1"/>
          </p:cNvGraphicFramePr>
          <p:nvPr/>
        </p:nvGraphicFramePr>
        <p:xfrm>
          <a:off x="6083300" y="2492375"/>
          <a:ext cx="214788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3" name="Equation" r:id="rId7" imgW="1117600" imgH="241300" progId="Equation.DSMT4">
                  <p:embed/>
                </p:oleObj>
              </mc:Choice>
              <mc:Fallback>
                <p:oleObj name="Equation" r:id="rId7" imgW="1117600" imgH="241300" progId="Equation.DSMT4">
                  <p:embed/>
                  <p:pic>
                    <p:nvPicPr>
                      <p:cNvPr id="0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300" y="2492375"/>
                        <a:ext cx="2147888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4" name="オブジェクト 9"/>
          <p:cNvGraphicFramePr>
            <a:graphicFrameLocks noChangeAspect="1"/>
          </p:cNvGraphicFramePr>
          <p:nvPr/>
        </p:nvGraphicFramePr>
        <p:xfrm>
          <a:off x="6059488" y="2854325"/>
          <a:ext cx="21717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4" name="Equation" r:id="rId9" imgW="1129810" imgH="241195" progId="Equation.DSMT4">
                  <p:embed/>
                </p:oleObj>
              </mc:Choice>
              <mc:Fallback>
                <p:oleObj name="Equation" r:id="rId9" imgW="1129810" imgH="241195" progId="Equation.DSMT4">
                  <p:embed/>
                  <p:pic>
                    <p:nvPicPr>
                      <p:cNvPr id="0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2854325"/>
                        <a:ext cx="21717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直線コネクタ 10"/>
          <p:cNvCxnSpPr/>
          <p:nvPr/>
        </p:nvCxnSpPr>
        <p:spPr bwMode="auto">
          <a:xfrm>
            <a:off x="1489075" y="4235450"/>
            <a:ext cx="4473575" cy="0"/>
          </a:xfrm>
          <a:prstGeom prst="line">
            <a:avLst/>
          </a:prstGeom>
          <a:ln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5306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91193"/>
              </p:ext>
            </p:extLst>
          </p:nvPr>
        </p:nvGraphicFramePr>
        <p:xfrm>
          <a:off x="2987824" y="593725"/>
          <a:ext cx="1309688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5" name="Equation" r:id="rId11" imgW="673100" imgH="241300" progId="Equation.DSMT4">
                  <p:embed/>
                </p:oleObj>
              </mc:Choice>
              <mc:Fallback>
                <p:oleObj name="Equation" r:id="rId11" imgW="673100" imgH="241300" progId="Equation.DSMT4">
                  <p:embed/>
                  <p:pic>
                    <p:nvPicPr>
                      <p:cNvPr id="0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93725"/>
                        <a:ext cx="1309688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1"/>
    </mc:Choice>
    <mc:Fallback xmlns="">
      <p:transition xmlns:p14="http://schemas.microsoft.com/office/powerpoint/2010/main" spd="slow" advTm="272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/>
          </p:cNvSpPr>
          <p:nvPr/>
        </p:nvSpPr>
        <p:spPr bwMode="auto">
          <a:xfrm>
            <a:off x="107950" y="1628775"/>
            <a:ext cx="885666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b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Fundamental Physics</a:t>
            </a: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Is GR the correct theory of gravity?</a:t>
            </a: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Do black holes really have “no hair” ?</a:t>
            </a: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What is the neutron star equation of state?</a:t>
            </a:r>
          </a:p>
          <a:p>
            <a:pPr>
              <a:lnSpc>
                <a:spcPct val="90000"/>
              </a:lnSpc>
            </a:pPr>
            <a:r>
              <a:rPr lang="en-US" altLang="ja-JP" b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Astrophysics</a:t>
            </a: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What is the black hole mass distribution?</a:t>
            </a: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How did supermassive BHs grow?</a:t>
            </a: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What are the progenitors of GRBs?</a:t>
            </a:r>
          </a:p>
          <a:p>
            <a:pPr>
              <a:lnSpc>
                <a:spcPct val="90000"/>
              </a:lnSpc>
            </a:pPr>
            <a:r>
              <a:rPr lang="en-US" altLang="ja-JP" b="0" dirty="0">
                <a:solidFill>
                  <a:srgbClr val="FFFF00"/>
                </a:solidFill>
                <a:latin typeface="Verdana" pitchFamily="34" charset="0"/>
              </a:rPr>
              <a:t>Cosmology</a:t>
            </a: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rgbClr val="FFFFFF"/>
                </a:solidFill>
                <a:latin typeface="Verdana" pitchFamily="34" charset="0"/>
              </a:rPr>
              <a:t>Can we directly see </a:t>
            </a:r>
            <a:r>
              <a:rPr lang="en-US" altLang="ja-JP" b="0" dirty="0">
                <a:solidFill>
                  <a:srgbClr val="FF9900"/>
                </a:solidFill>
                <a:latin typeface="Verdana" pitchFamily="34" charset="0"/>
              </a:rPr>
              <a:t>before the CMB era</a:t>
            </a:r>
            <a:r>
              <a:rPr lang="en-US" altLang="ja-JP" b="0" dirty="0">
                <a:solidFill>
                  <a:srgbClr val="FFFFFF"/>
                </a:solidFill>
                <a:latin typeface="Verdana" pitchFamily="34" charset="0"/>
              </a:rPr>
              <a:t>?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7950" y="130175"/>
            <a:ext cx="889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b="0">
                <a:latin typeface="Verdana" pitchFamily="34" charset="0"/>
              </a:rPr>
              <a:t>Gravitational wave Physics and Astronomy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b="0">
                <a:latin typeface="Verdana" pitchFamily="34" charset="0"/>
              </a:rPr>
              <a:t>Science Goals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7"/>
    </mc:Choice>
    <mc:Fallback xmlns="">
      <p:transition xmlns:p14="http://schemas.microsoft.com/office/powerpoint/2010/main" spd="slow" advTm="246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テキスト ボックス 1"/>
          <p:cNvSpPr txBox="1">
            <a:spLocks noChangeArrowheads="1"/>
          </p:cNvSpPr>
          <p:nvPr/>
        </p:nvSpPr>
        <p:spPr bwMode="auto">
          <a:xfrm>
            <a:off x="179388" y="188640"/>
            <a:ext cx="8845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DECIGO can measure the reheat temperature T</a:t>
            </a:r>
            <a:r>
              <a:rPr lang="en-US" altLang="ja-JP" sz="2400" b="0" baseline="-25000">
                <a:latin typeface="Arial" charset="0"/>
              </a:rPr>
              <a:t>R</a:t>
            </a:r>
            <a:r>
              <a:rPr lang="en-US" altLang="ja-JP" sz="2400" b="0">
                <a:latin typeface="Arial" charset="0"/>
              </a:rPr>
              <a:t> if it lies in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range </a:t>
            </a:r>
          </a:p>
        </p:txBody>
      </p:sp>
      <p:graphicFrame>
        <p:nvGraphicFramePr>
          <p:cNvPr id="57347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377951"/>
              </p:ext>
            </p:extLst>
          </p:nvPr>
        </p:nvGraphicFramePr>
        <p:xfrm>
          <a:off x="1174750" y="602978"/>
          <a:ext cx="3567113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4" name="Equation" r:id="rId4" imgW="1790700" imgH="241300" progId="Equation.DSMT4">
                  <p:embed/>
                </p:oleObj>
              </mc:Choice>
              <mc:Fallback>
                <p:oleObj name="Equation" r:id="rId4" imgW="1790700" imgH="241300" progId="Equation.DSMT4">
                  <p:embed/>
                  <p:pic>
                    <p:nvPicPr>
                      <p:cNvPr id="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0" y="602978"/>
                        <a:ext cx="3567113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図形グループ 3"/>
          <p:cNvGrpSpPr/>
          <p:nvPr/>
        </p:nvGrpSpPr>
        <p:grpSpPr>
          <a:xfrm>
            <a:off x="179388" y="1124744"/>
            <a:ext cx="8759825" cy="901700"/>
            <a:chOff x="179388" y="1124744"/>
            <a:chExt cx="8759825" cy="901700"/>
          </a:xfrm>
        </p:grpSpPr>
        <p:sp>
          <p:nvSpPr>
            <p:cNvPr id="57348" name="テキスト ボックス 4"/>
            <p:cNvSpPr txBox="1">
              <a:spLocks noChangeArrowheads="1"/>
            </p:cNvSpPr>
            <p:nvPr/>
          </p:nvSpPr>
          <p:spPr bwMode="auto">
            <a:xfrm>
              <a:off x="179388" y="1124744"/>
              <a:ext cx="875982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0" dirty="0">
                  <a:latin typeface="Arial" charset="0"/>
                </a:rPr>
                <a:t>The ultimate DECIGO can measure the reheat temperature T</a:t>
              </a:r>
              <a:r>
                <a:rPr lang="en-US" altLang="ja-JP" sz="2400" b="0" baseline="-25000" dirty="0">
                  <a:latin typeface="Arial" charset="0"/>
                </a:rPr>
                <a:t>R</a:t>
              </a:r>
              <a:r>
                <a:rPr lang="en-US" altLang="ja-JP" sz="2400" b="0" dirty="0">
                  <a:latin typeface="Arial" charset="0"/>
                </a:rPr>
                <a:t>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0" dirty="0">
                  <a:latin typeface="Arial" charset="0"/>
                </a:rPr>
                <a:t>if it lies in the range </a:t>
              </a:r>
            </a:p>
          </p:txBody>
        </p:sp>
        <p:graphicFrame>
          <p:nvGraphicFramePr>
            <p:cNvPr id="57349" name="オブジェクト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1232948"/>
                </p:ext>
              </p:extLst>
            </p:nvPr>
          </p:nvGraphicFramePr>
          <p:xfrm>
            <a:off x="3033713" y="1547019"/>
            <a:ext cx="3567112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85" name="Equation" r:id="rId6" imgW="1790700" imgH="241300" progId="Equation.DSMT4">
                    <p:embed/>
                  </p:oleObj>
                </mc:Choice>
                <mc:Fallback>
                  <p:oleObj name="Equation" r:id="rId6" imgW="1790700" imgH="241300" progId="Equation.DSMT4">
                    <p:embed/>
                    <p:pic>
                      <p:nvPicPr>
                        <p:cNvPr id="0" name="オブジェクト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3713" y="1547019"/>
                          <a:ext cx="3567112" cy="479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350" name="テキスト ボックス 3"/>
          <p:cNvSpPr txBox="1">
            <a:spLocks noChangeArrowheads="1"/>
          </p:cNvSpPr>
          <p:nvPr/>
        </p:nvSpPr>
        <p:spPr bwMode="auto">
          <a:xfrm>
            <a:off x="179388" y="2132856"/>
            <a:ext cx="9478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One may naïvely think that high-scale inflation predicts high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charset="0"/>
              </a:rPr>
              <a:t>reheat temperature, and the upper bound we obtained is too low.</a:t>
            </a:r>
            <a:endParaRPr lang="ja-JP" altLang="en-US" sz="2400" b="0" dirty="0">
              <a:latin typeface="Arial" charset="0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179512" y="5445224"/>
            <a:ext cx="8857108" cy="1200328"/>
            <a:chOff x="179512" y="5445224"/>
            <a:chExt cx="8857108" cy="1200328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79512" y="5445224"/>
              <a:ext cx="8857108" cy="120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b="0" dirty="0" smtClean="0">
                  <a:latin typeface="Arial" pitchFamily="34" charset="0"/>
                </a:rPr>
                <a:t>In other high</a:t>
              </a:r>
              <a:r>
                <a:rPr lang="en-US" altLang="ja-JP" b="0" dirty="0">
                  <a:latin typeface="Arial" pitchFamily="34" charset="0"/>
                </a:rPr>
                <a:t>-scale inflation </a:t>
              </a:r>
              <a:r>
                <a:rPr lang="en-US" altLang="ja-JP" b="0" dirty="0" smtClean="0">
                  <a:latin typeface="Arial" pitchFamily="34" charset="0"/>
                </a:rPr>
                <a:t>models with </a:t>
              </a:r>
              <a:r>
                <a:rPr lang="en-US" altLang="ja-JP" b="0" dirty="0" smtClean="0">
                  <a:latin typeface="Arial" pitchFamily="34" charset="0"/>
                  <a:cs typeface="Arial" panose="020B0604020202020204" pitchFamily="34" charset="0"/>
                </a:rPr>
                <a:t>field </a:t>
              </a:r>
              <a:r>
                <a:rPr lang="en-US" altLang="ja-JP" b="0" dirty="0">
                  <a:latin typeface="Arial" pitchFamily="34" charset="0"/>
                  <a:cs typeface="Arial" panose="020B0604020202020204" pitchFamily="34" charset="0"/>
                </a:rPr>
                <a:t>excursion                      </a:t>
              </a:r>
              <a:r>
                <a:rPr lang="en-US" altLang="ja-JP" b="0" dirty="0" smtClean="0">
                  <a:latin typeface="Arial" pitchFamily="34" charset="0"/>
                  <a:cs typeface="Arial" panose="020B0604020202020204" pitchFamily="34" charset="0"/>
                </a:rPr>
                <a:t>we often introduce symmetries </a:t>
              </a:r>
              <a:r>
                <a:rPr lang="en-US" altLang="ja-JP" b="0" dirty="0">
                  <a:latin typeface="Arial" pitchFamily="34" charset="0"/>
                  <a:cs typeface="Arial" panose="020B0604020202020204" pitchFamily="34" charset="0"/>
                </a:rPr>
                <a:t>in model </a:t>
              </a:r>
              <a:r>
                <a:rPr lang="en-US" altLang="ja-JP" b="0" dirty="0" smtClean="0">
                  <a:latin typeface="Arial" pitchFamily="34" charset="0"/>
                  <a:cs typeface="Arial" panose="020B0604020202020204" pitchFamily="34" charset="0"/>
                </a:rPr>
                <a:t>building which </a:t>
              </a:r>
              <a:r>
                <a:rPr lang="en-US" altLang="ja-JP" b="0" dirty="0">
                  <a:latin typeface="Arial" pitchFamily="34" charset="0"/>
                  <a:cs typeface="Arial" panose="020B0604020202020204" pitchFamily="34" charset="0"/>
                </a:rPr>
                <a:t>also constrain coupling of the </a:t>
              </a:r>
              <a:r>
                <a:rPr lang="en-US" altLang="ja-JP" b="0" dirty="0" err="1">
                  <a:latin typeface="Arial" pitchFamily="34" charset="0"/>
                  <a:cs typeface="Arial" panose="020B0604020202020204" pitchFamily="34" charset="0"/>
                </a:rPr>
                <a:t>inflaton</a:t>
              </a:r>
              <a:r>
                <a:rPr lang="en-US" altLang="ja-JP" b="0" dirty="0">
                  <a:latin typeface="Arial" pitchFamily="34" charset="0"/>
                  <a:cs typeface="Arial" panose="020B0604020202020204" pitchFamily="34" charset="0"/>
                </a:rPr>
                <a:t> and delay reheating. </a:t>
              </a:r>
              <a:endParaRPr lang="ja-JP" altLang="en-US" b="0" dirty="0">
                <a:latin typeface="Arial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" name="オブジェクト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0656670"/>
                </p:ext>
              </p:extLst>
            </p:nvPr>
          </p:nvGraphicFramePr>
          <p:xfrm>
            <a:off x="7742238" y="5453063"/>
            <a:ext cx="1068387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86" name="Equation" r:id="rId8" imgW="622300" imgH="266700" progId="Equation.DSMT4">
                    <p:embed/>
                  </p:oleObj>
                </mc:Choice>
                <mc:Fallback>
                  <p:oleObj name="Equation" r:id="rId8" imgW="6223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742238" y="5453063"/>
                          <a:ext cx="1068387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図形グループ 4"/>
          <p:cNvGrpSpPr/>
          <p:nvPr/>
        </p:nvGrpSpPr>
        <p:grpSpPr>
          <a:xfrm>
            <a:off x="240927" y="3140397"/>
            <a:ext cx="8569052" cy="2039616"/>
            <a:chOff x="240927" y="3140397"/>
            <a:chExt cx="8569052" cy="2039616"/>
          </a:xfrm>
        </p:grpSpPr>
        <p:sp>
          <p:nvSpPr>
            <p:cNvPr id="12" name="星 5 11"/>
            <p:cNvSpPr/>
            <p:nvPr/>
          </p:nvSpPr>
          <p:spPr bwMode="auto">
            <a:xfrm>
              <a:off x="240927" y="3215010"/>
              <a:ext cx="298450" cy="31273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ja-JP" altLang="en-US" sz="2000" b="0">
                <a:latin typeface="Arial" charset="0"/>
              </a:endParaRPr>
            </a:p>
          </p:txBody>
        </p:sp>
        <p:sp>
          <p:nvSpPr>
            <p:cNvPr id="13" name="テキスト ボックス 14"/>
            <p:cNvSpPr txBox="1">
              <a:spLocks noChangeArrowheads="1"/>
            </p:cNvSpPr>
            <p:nvPr/>
          </p:nvSpPr>
          <p:spPr bwMode="auto">
            <a:xfrm>
              <a:off x="652090" y="3140397"/>
              <a:ext cx="38147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0">
                  <a:latin typeface="Arial" charset="0"/>
                </a:rPr>
                <a:t>The natural inflation model</a:t>
              </a:r>
              <a:endParaRPr lang="ja-JP" altLang="en-US" sz="2400" b="0">
                <a:latin typeface="Arial" charset="0"/>
              </a:endParaRPr>
            </a:p>
          </p:txBody>
        </p:sp>
        <p:graphicFrame>
          <p:nvGraphicFramePr>
            <p:cNvPr id="15" name="オブジェクト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294387"/>
                </p:ext>
              </p:extLst>
            </p:nvPr>
          </p:nvGraphicFramePr>
          <p:xfrm>
            <a:off x="474663" y="3751263"/>
            <a:ext cx="2555875" cy="962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87" name="Equation" r:id="rId10" imgW="1282700" imgH="482600" progId="Equation.DSMT4">
                    <p:embed/>
                  </p:oleObj>
                </mc:Choice>
                <mc:Fallback>
                  <p:oleObj name="Equation" r:id="rId10" imgW="1282700" imgH="482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663" y="3751263"/>
                          <a:ext cx="2555875" cy="962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右矢印 17"/>
            <p:cNvSpPr>
              <a:spLocks noChangeArrowheads="1"/>
            </p:cNvSpPr>
            <p:nvPr/>
          </p:nvSpPr>
          <p:spPr bwMode="auto">
            <a:xfrm>
              <a:off x="3163515" y="4139878"/>
              <a:ext cx="360362" cy="215900"/>
            </a:xfrm>
            <a:prstGeom prst="rightArrow">
              <a:avLst>
                <a:gd name="adj1" fmla="val 50000"/>
                <a:gd name="adj2" fmla="val 50073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000" b="0">
                <a:latin typeface="Arial" charset="0"/>
              </a:endParaRPr>
            </a:p>
          </p:txBody>
        </p:sp>
        <p:graphicFrame>
          <p:nvGraphicFramePr>
            <p:cNvPr id="17" name="オブジェクト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547507"/>
                </p:ext>
              </p:extLst>
            </p:nvPr>
          </p:nvGraphicFramePr>
          <p:xfrm>
            <a:off x="3687390" y="3820790"/>
            <a:ext cx="286067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88" name="Equation" r:id="rId12" imgW="1447800" imgH="431800" progId="Equation.DSMT4">
                    <p:embed/>
                  </p:oleObj>
                </mc:Choice>
                <mc:Fallback>
                  <p:oleObj name="Equation" r:id="rId12" imgW="1447800" imgH="431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7390" y="3820790"/>
                          <a:ext cx="2860675" cy="854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テキスト ボックス 19"/>
            <p:cNvSpPr txBox="1">
              <a:spLocks noChangeArrowheads="1"/>
            </p:cNvSpPr>
            <p:nvPr/>
          </p:nvSpPr>
          <p:spPr bwMode="auto">
            <a:xfrm>
              <a:off x="6762377" y="4025578"/>
              <a:ext cx="5429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b="0">
                  <a:latin typeface="Arial" charset="0"/>
                </a:rPr>
                <a:t>for</a:t>
              </a:r>
              <a:endParaRPr lang="ja-JP" altLang="en-US" sz="2400" b="0">
                <a:latin typeface="Arial" charset="0"/>
              </a:endParaRPr>
            </a:p>
          </p:txBody>
        </p:sp>
        <p:graphicFrame>
          <p:nvGraphicFramePr>
            <p:cNvPr id="19" name="オブジェクト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8127210"/>
                </p:ext>
              </p:extLst>
            </p:nvPr>
          </p:nvGraphicFramePr>
          <p:xfrm>
            <a:off x="7293173" y="4029075"/>
            <a:ext cx="1311275" cy="471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89" name="Equation" r:id="rId14" imgW="673100" imgH="241300" progId="Equation.DSMT4">
                    <p:embed/>
                  </p:oleObj>
                </mc:Choice>
                <mc:Fallback>
                  <p:oleObj name="Equation" r:id="rId14" imgW="673100" imgH="2413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93173" y="4029075"/>
                          <a:ext cx="1311275" cy="471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テキスト ボックス 21"/>
            <p:cNvSpPr txBox="1">
              <a:spLocks noChangeArrowheads="1"/>
            </p:cNvSpPr>
            <p:nvPr/>
          </p:nvSpPr>
          <p:spPr bwMode="auto">
            <a:xfrm>
              <a:off x="3877890" y="4754240"/>
              <a:ext cx="2479675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400" b="0">
                  <a:solidFill>
                    <a:srgbClr val="00CC00"/>
                  </a:solidFill>
                  <a:latin typeface="Arial" charset="0"/>
                </a:rPr>
                <a:t>(Freese, Frieman, Olinto  90)</a:t>
              </a:r>
              <a:endParaRPr lang="ja-JP" altLang="en-US" sz="1400" b="0">
                <a:solidFill>
                  <a:srgbClr val="00CC00"/>
                </a:solidFill>
                <a:latin typeface="Arial" charset="0"/>
              </a:endParaRPr>
            </a:p>
          </p:txBody>
        </p:sp>
        <p:graphicFrame>
          <p:nvGraphicFramePr>
            <p:cNvPr id="21" name="オブジェクト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0659709"/>
                </p:ext>
              </p:extLst>
            </p:nvPr>
          </p:nvGraphicFramePr>
          <p:xfrm>
            <a:off x="1687513" y="4516438"/>
            <a:ext cx="793750" cy="663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90" name="Equation" r:id="rId16" imgW="558800" imgH="469900" progId="Equation.DSMT4">
                    <p:embed/>
                  </p:oleObj>
                </mc:Choice>
                <mc:Fallback>
                  <p:oleObj name="Equation" r:id="rId16" imgW="558800" imgH="469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7513" y="4516438"/>
                          <a:ext cx="793750" cy="663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テキスト ボックス 2"/>
            <p:cNvSpPr txBox="1"/>
            <p:nvPr/>
          </p:nvSpPr>
          <p:spPr>
            <a:xfrm>
              <a:off x="6660232" y="4653136"/>
              <a:ext cx="21497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0" dirty="0" smtClean="0">
                  <a:solidFill>
                    <a:srgbClr val="FF6600"/>
                  </a:solidFill>
                </a:rPr>
                <a:t>Good value !</a:t>
              </a:r>
              <a:endParaRPr kumimoji="1" lang="ja-JP" altLang="en-US" b="0" dirty="0">
                <a:solidFill>
                  <a:srgbClr val="FF6600"/>
                </a:solidFill>
              </a:endParaRPr>
            </a:p>
          </p:txBody>
        </p:sp>
      </p:grpSp>
      <p:graphicFrame>
        <p:nvGraphicFramePr>
          <p:cNvPr id="23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13872"/>
              </p:ext>
            </p:extLst>
          </p:nvPr>
        </p:nvGraphicFramePr>
        <p:xfrm>
          <a:off x="4531246" y="3022473"/>
          <a:ext cx="2489026" cy="84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91" name="Equation" r:id="rId18" imgW="1536700" imgH="520700" progId="Equation.DSMT4">
                  <p:embed/>
                </p:oleObj>
              </mc:Choice>
              <mc:Fallback>
                <p:oleObj name="Equation" r:id="rId18" imgW="15367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246" y="3022473"/>
                        <a:ext cx="2489026" cy="84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52"/>
    </mc:Choice>
    <mc:Fallback xmlns="">
      <p:transition xmlns:p14="http://schemas.microsoft.com/office/powerpoint/2010/main" spd="slow" advTm="1170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1000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257175"/>
            <a:ext cx="9828213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3" name="Equation" r:id="rId4" imgW="435285" imgH="677109" progId="Equation.DSMT4">
                  <p:embed/>
                </p:oleObj>
              </mc:Choice>
              <mc:Fallback>
                <p:oleObj name="Equation" r:id="rId4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331640" y="-603448"/>
            <a:ext cx="6545382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9600" dirty="0" smtClean="0"/>
              <a:t>④</a:t>
            </a:r>
            <a:endParaRPr kumimoji="1" lang="ja-JP" altLang="en-US" sz="49600" dirty="0"/>
          </a:p>
        </p:txBody>
      </p:sp>
    </p:spTree>
    <p:extLst>
      <p:ext uri="{BB962C8B-B14F-4D97-AF65-F5344CB8AC3E}">
        <p14:creationId xmlns:p14="http://schemas.microsoft.com/office/powerpoint/2010/main" val="22581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"/>
    </mc:Choice>
    <mc:Fallback xmlns="">
      <p:transition xmlns:p14="http://schemas.microsoft.com/office/powerpoint/2010/main" spd="slow" advTm="45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16632"/>
            <a:ext cx="882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Another source of scale-invariant stochastic GWs:</a:t>
            </a:r>
          </a:p>
          <a:p>
            <a:r>
              <a:rPr lang="en-US" altLang="ja-JP" dirty="0" smtClean="0"/>
              <a:t>The self-ordering scalar field</a:t>
            </a:r>
            <a:endParaRPr kumimoji="1" lang="ja-JP" alt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1"/>
            <a:ext cx="33337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"/>
          <a:stretch/>
        </p:blipFill>
        <p:spPr bwMode="auto">
          <a:xfrm>
            <a:off x="611560" y="2780929"/>
            <a:ext cx="450815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509" y="1988840"/>
            <a:ext cx="1590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角丸四角形 9"/>
          <p:cNvSpPr/>
          <p:nvPr/>
        </p:nvSpPr>
        <p:spPr>
          <a:xfrm>
            <a:off x="6076950" y="1280904"/>
            <a:ext cx="2791460" cy="1717040"/>
          </a:xfrm>
          <a:prstGeom prst="roundRect">
            <a:avLst/>
          </a:prstGeom>
          <a:solidFill>
            <a:schemeClr val="tx1">
              <a:alpha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6076950" y="1280904"/>
            <a:ext cx="2791460" cy="1717040"/>
          </a:xfrm>
          <a:prstGeom prst="roundRect">
            <a:avLst/>
          </a:prstGeom>
          <a:solidFill>
            <a:schemeClr val="tx1">
              <a:alpha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347012" y="2622737"/>
            <a:ext cx="2382048" cy="0"/>
          </a:xfrm>
          <a:prstGeom prst="straightConnector1">
            <a:avLst/>
          </a:prstGeom>
          <a:ln w="254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7407112" y="1335405"/>
            <a:ext cx="0" cy="1521907"/>
          </a:xfrm>
          <a:prstGeom prst="straightConnector1">
            <a:avLst/>
          </a:prstGeom>
          <a:ln w="254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 13"/>
          <p:cNvSpPr/>
          <p:nvPr/>
        </p:nvSpPr>
        <p:spPr>
          <a:xfrm>
            <a:off x="6350000" y="1365885"/>
            <a:ext cx="2245360" cy="1248024"/>
          </a:xfrm>
          <a:custGeom>
            <a:avLst/>
            <a:gdLst>
              <a:gd name="connsiteX0" fmla="*/ 0 w 2245360"/>
              <a:gd name="connsiteY0" fmla="*/ 60960 h 1248024"/>
              <a:gd name="connsiteX1" fmla="*/ 396240 w 2245360"/>
              <a:gd name="connsiteY1" fmla="*/ 1239520 h 1248024"/>
              <a:gd name="connsiteX2" fmla="*/ 1056640 w 2245360"/>
              <a:gd name="connsiteY2" fmla="*/ 579120 h 1248024"/>
              <a:gd name="connsiteX3" fmla="*/ 1808480 w 2245360"/>
              <a:gd name="connsiteY3" fmla="*/ 1239520 h 1248024"/>
              <a:gd name="connsiteX4" fmla="*/ 2245360 w 2245360"/>
              <a:gd name="connsiteY4" fmla="*/ 0 h 124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360" h="1248024">
                <a:moveTo>
                  <a:pt x="0" y="60960"/>
                </a:moveTo>
                <a:cubicBezTo>
                  <a:pt x="110066" y="607060"/>
                  <a:pt x="220133" y="1153160"/>
                  <a:pt x="396240" y="1239520"/>
                </a:cubicBezTo>
                <a:cubicBezTo>
                  <a:pt x="572347" y="1325880"/>
                  <a:pt x="821267" y="579120"/>
                  <a:pt x="1056640" y="579120"/>
                </a:cubicBezTo>
                <a:cubicBezTo>
                  <a:pt x="1292013" y="579120"/>
                  <a:pt x="1610360" y="1336040"/>
                  <a:pt x="1808480" y="1239520"/>
                </a:cubicBezTo>
                <a:cubicBezTo>
                  <a:pt x="2006600" y="1143000"/>
                  <a:pt x="2125980" y="571500"/>
                  <a:pt x="2245360" y="0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6746240" y="1416685"/>
            <a:ext cx="1351280" cy="538488"/>
          </a:xfrm>
          <a:custGeom>
            <a:avLst/>
            <a:gdLst>
              <a:gd name="connsiteX0" fmla="*/ 0 w 1351280"/>
              <a:gd name="connsiteY0" fmla="*/ 10160 h 538488"/>
              <a:gd name="connsiteX1" fmla="*/ 650240 w 1351280"/>
              <a:gd name="connsiteY1" fmla="*/ 538480 h 538488"/>
              <a:gd name="connsiteX2" fmla="*/ 1351280 w 1351280"/>
              <a:gd name="connsiteY2" fmla="*/ 0 h 5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280" h="538488">
                <a:moveTo>
                  <a:pt x="0" y="10160"/>
                </a:moveTo>
                <a:cubicBezTo>
                  <a:pt x="212513" y="275166"/>
                  <a:pt x="425027" y="540173"/>
                  <a:pt x="650240" y="538480"/>
                </a:cubicBezTo>
                <a:cubicBezTo>
                  <a:pt x="875453" y="536787"/>
                  <a:pt x="1113366" y="268393"/>
                  <a:pt x="1351280" y="0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311573" y="1736667"/>
            <a:ext cx="191078" cy="191078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8023991" y="2405228"/>
            <a:ext cx="191078" cy="19107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85" y="1334465"/>
            <a:ext cx="548057" cy="210791"/>
          </a:xfrm>
          <a:prstGeom prst="rect">
            <a:avLst/>
          </a:prstGeom>
        </p:spPr>
      </p:pic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832299"/>
              </p:ext>
            </p:extLst>
          </p:nvPr>
        </p:nvGraphicFramePr>
        <p:xfrm>
          <a:off x="8613870" y="2371162"/>
          <a:ext cx="241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46" name="Equation" r:id="rId8" imgW="241200" imgH="228600" progId="Equation.DSMT4">
                  <p:embed/>
                </p:oleObj>
              </mc:Choice>
              <mc:Fallback>
                <p:oleObj name="Equation" r:id="rId8" imgW="241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13870" y="2371162"/>
                        <a:ext cx="2413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正方形/長方形 8"/>
          <p:cNvSpPr/>
          <p:nvPr/>
        </p:nvSpPr>
        <p:spPr bwMode="auto">
          <a:xfrm>
            <a:off x="6012160" y="1247408"/>
            <a:ext cx="1282392" cy="2355702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3972" y="1052736"/>
            <a:ext cx="5865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rgbClr val="FFFFFF"/>
                </a:solidFill>
              </a:rPr>
              <a:t>Consider a global phase transition of</a:t>
            </a:r>
          </a:p>
          <a:p>
            <a:r>
              <a:rPr kumimoji="1" lang="en-US" altLang="ja-JP" b="0" dirty="0" smtClean="0">
                <a:solidFill>
                  <a:srgbClr val="FFFFFF"/>
                </a:solidFill>
              </a:rPr>
              <a:t>an N-component scalar field</a:t>
            </a:r>
            <a:endParaRPr kumimoji="1" lang="ja-JP" altLang="en-US" b="0" dirty="0">
              <a:solidFill>
                <a:srgbClr val="FFFFFF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32588" r="71562" b="30001"/>
          <a:stretch/>
        </p:blipFill>
        <p:spPr bwMode="auto">
          <a:xfrm>
            <a:off x="7359342" y="992273"/>
            <a:ext cx="1225334" cy="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7472680" y="1247408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0" dirty="0" smtClean="0">
                <a:solidFill>
                  <a:srgbClr val="FF0000"/>
                </a:solidFill>
              </a:rPr>
              <a:t>High T</a:t>
            </a:r>
            <a:endParaRPr kumimoji="1" lang="ja-JP" altLang="en-US" sz="1600" b="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625611" y="2659390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0" dirty="0" smtClean="0">
                <a:solidFill>
                  <a:schemeClr val="tx2"/>
                </a:solidFill>
              </a:rPr>
              <a:t>Low T</a:t>
            </a:r>
            <a:endParaRPr kumimoji="1" lang="ja-JP" altLang="en-US" sz="1600" b="0" dirty="0">
              <a:solidFill>
                <a:schemeClr val="tx2"/>
              </a:solidFill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98167" y="3624209"/>
            <a:ext cx="3052347" cy="3405191"/>
            <a:chOff x="98167" y="3624209"/>
            <a:chExt cx="3052347" cy="3405191"/>
          </a:xfrm>
        </p:grpSpPr>
        <p:sp>
          <p:nvSpPr>
            <p:cNvPr id="4" name="円/楕円 3"/>
            <p:cNvSpPr/>
            <p:nvPr/>
          </p:nvSpPr>
          <p:spPr bwMode="auto">
            <a:xfrm>
              <a:off x="827584" y="4437112"/>
              <a:ext cx="1080120" cy="108012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7" name="雲 26"/>
            <p:cNvSpPr/>
            <p:nvPr/>
          </p:nvSpPr>
          <p:spPr bwMode="auto">
            <a:xfrm>
              <a:off x="539552" y="3789040"/>
              <a:ext cx="1026786" cy="1296144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1" name="雲 30"/>
            <p:cNvSpPr/>
            <p:nvPr/>
          </p:nvSpPr>
          <p:spPr bwMode="auto">
            <a:xfrm>
              <a:off x="1052945" y="4581128"/>
              <a:ext cx="1026786" cy="1296144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2" name="雲 31"/>
            <p:cNvSpPr/>
            <p:nvPr/>
          </p:nvSpPr>
          <p:spPr bwMode="auto">
            <a:xfrm>
              <a:off x="1475656" y="3624209"/>
              <a:ext cx="1026786" cy="1296144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雲 32"/>
            <p:cNvSpPr/>
            <p:nvPr/>
          </p:nvSpPr>
          <p:spPr bwMode="auto">
            <a:xfrm>
              <a:off x="98167" y="4977172"/>
              <a:ext cx="1026786" cy="1296144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4" name="雲 33"/>
            <p:cNvSpPr/>
            <p:nvPr/>
          </p:nvSpPr>
          <p:spPr bwMode="auto">
            <a:xfrm>
              <a:off x="825098" y="5733256"/>
              <a:ext cx="1026786" cy="1296144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5" name="雲 34"/>
            <p:cNvSpPr/>
            <p:nvPr/>
          </p:nvSpPr>
          <p:spPr bwMode="auto">
            <a:xfrm>
              <a:off x="2123728" y="4293096"/>
              <a:ext cx="1026786" cy="1296144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6" name="雲 35"/>
            <p:cNvSpPr/>
            <p:nvPr/>
          </p:nvSpPr>
          <p:spPr bwMode="auto">
            <a:xfrm>
              <a:off x="1718738" y="5373216"/>
              <a:ext cx="1026786" cy="1296144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8" name="右矢印 27"/>
            <p:cNvSpPr/>
            <p:nvPr/>
          </p:nvSpPr>
          <p:spPr bwMode="auto">
            <a:xfrm rot="18771425">
              <a:off x="647386" y="4275094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8" name="右矢印 37"/>
            <p:cNvSpPr/>
            <p:nvPr/>
          </p:nvSpPr>
          <p:spPr bwMode="auto">
            <a:xfrm rot="1194638">
              <a:off x="1598480" y="3991690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9" name="右矢印 38"/>
            <p:cNvSpPr/>
            <p:nvPr/>
          </p:nvSpPr>
          <p:spPr bwMode="auto">
            <a:xfrm rot="20677737">
              <a:off x="1840239" y="5801559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0" name="右矢印 39"/>
            <p:cNvSpPr/>
            <p:nvPr/>
          </p:nvSpPr>
          <p:spPr bwMode="auto">
            <a:xfrm rot="15670255">
              <a:off x="266511" y="5402284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1" name="右矢印 40"/>
            <p:cNvSpPr/>
            <p:nvPr/>
          </p:nvSpPr>
          <p:spPr bwMode="auto">
            <a:xfrm rot="17272111">
              <a:off x="909485" y="6140037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2" name="右矢印 41"/>
            <p:cNvSpPr/>
            <p:nvPr/>
          </p:nvSpPr>
          <p:spPr bwMode="auto">
            <a:xfrm rot="20095135">
              <a:off x="1221710" y="5045122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右矢印 42"/>
            <p:cNvSpPr/>
            <p:nvPr/>
          </p:nvSpPr>
          <p:spPr bwMode="auto">
            <a:xfrm>
              <a:off x="2251769" y="4735030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graphicFrame>
          <p:nvGraphicFramePr>
            <p:cNvPr id="30" name="オブジェクト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3735272"/>
                </p:ext>
              </p:extLst>
            </p:nvPr>
          </p:nvGraphicFramePr>
          <p:xfrm>
            <a:off x="2572794" y="6353360"/>
            <a:ext cx="547759" cy="365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47" name="Equation" r:id="rId10" imgW="419040" imgH="279360" progId="Equation.DSMT4">
                    <p:embed/>
                  </p:oleObj>
                </mc:Choice>
                <mc:Fallback>
                  <p:oleObj name="Equation" r:id="rId10" imgW="41904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572794" y="6353360"/>
                          <a:ext cx="547759" cy="3651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図形グループ 6"/>
          <p:cNvGrpSpPr/>
          <p:nvPr/>
        </p:nvGrpSpPr>
        <p:grpSpPr>
          <a:xfrm>
            <a:off x="5334678" y="3599857"/>
            <a:ext cx="3730410" cy="3093184"/>
            <a:chOff x="5334678" y="3599857"/>
            <a:chExt cx="3730410" cy="3093184"/>
          </a:xfrm>
        </p:grpSpPr>
        <p:sp>
          <p:nvSpPr>
            <p:cNvPr id="44" name="雲 43"/>
            <p:cNvSpPr/>
            <p:nvPr/>
          </p:nvSpPr>
          <p:spPr bwMode="auto">
            <a:xfrm rot="20705896">
              <a:off x="5334678" y="3599857"/>
              <a:ext cx="2852372" cy="3059195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5" name="右矢印 44"/>
            <p:cNvSpPr/>
            <p:nvPr/>
          </p:nvSpPr>
          <p:spPr bwMode="auto">
            <a:xfrm rot="20095135">
              <a:off x="6411158" y="5343054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6" name="右矢印 45"/>
            <p:cNvSpPr/>
            <p:nvPr/>
          </p:nvSpPr>
          <p:spPr bwMode="auto">
            <a:xfrm rot="20095135">
              <a:off x="6331920" y="4403736"/>
              <a:ext cx="770706" cy="324036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graphicFrame>
          <p:nvGraphicFramePr>
            <p:cNvPr id="37" name="オブジェクト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1877928"/>
                </p:ext>
              </p:extLst>
            </p:nvPr>
          </p:nvGraphicFramePr>
          <p:xfrm>
            <a:off x="7421880" y="5373216"/>
            <a:ext cx="1643208" cy="1319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748" name="Equation" r:id="rId12" imgW="419040" imgH="279360" progId="Equation.DSMT4">
                    <p:embed/>
                  </p:oleObj>
                </mc:Choice>
                <mc:Fallback>
                  <p:oleObj name="Equation" r:id="rId12" imgW="419040" imgH="279360" progId="Equation.DSMT4">
                    <p:embed/>
                    <p:pic>
                      <p:nvPicPr>
                        <p:cNvPr id="0" name="オブジェクト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21880" y="5373216"/>
                          <a:ext cx="1643208" cy="1319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図形グループ 5"/>
          <p:cNvGrpSpPr/>
          <p:nvPr/>
        </p:nvGrpSpPr>
        <p:grpSpPr>
          <a:xfrm>
            <a:off x="2978491" y="3565020"/>
            <a:ext cx="2557110" cy="2963719"/>
            <a:chOff x="2978491" y="3565020"/>
            <a:chExt cx="2557110" cy="2963719"/>
          </a:xfrm>
        </p:grpSpPr>
        <p:sp>
          <p:nvSpPr>
            <p:cNvPr id="29" name="右矢印 28"/>
            <p:cNvSpPr/>
            <p:nvPr/>
          </p:nvSpPr>
          <p:spPr bwMode="auto">
            <a:xfrm>
              <a:off x="3366538" y="4897047"/>
              <a:ext cx="1565502" cy="620185"/>
            </a:xfrm>
            <a:prstGeom prst="rightArrow">
              <a:avLst/>
            </a:prstGeom>
            <a:solidFill>
              <a:schemeClr val="bg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3134758" y="3565020"/>
              <a:ext cx="215732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 smtClean="0"/>
                <a:t>Scalar field </a:t>
              </a:r>
              <a:r>
                <a:rPr lang="en-US" altLang="ja-JP" sz="2000" b="0" dirty="0" smtClean="0"/>
                <a:t>is </a:t>
              </a:r>
            </a:p>
            <a:p>
              <a:r>
                <a:rPr lang="en-US" altLang="ja-JP" sz="2000" b="0" dirty="0" smtClean="0"/>
                <a:t>homogenized</a:t>
              </a:r>
            </a:p>
            <a:p>
              <a:r>
                <a:rPr lang="en-US" altLang="ja-JP" sz="2000" b="0" dirty="0" smtClean="0"/>
                <a:t>as the universe</a:t>
              </a:r>
            </a:p>
            <a:p>
              <a:r>
                <a:rPr kumimoji="1" lang="en-US" altLang="ja-JP" sz="2000" b="0" dirty="0" smtClean="0"/>
                <a:t>expands</a:t>
              </a: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978491" y="5513076"/>
              <a:ext cx="25571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 smtClean="0"/>
                <a:t>GWs are produced</a:t>
              </a:r>
            </a:p>
            <a:p>
              <a:r>
                <a:rPr lang="en-US" altLang="ja-JP" sz="2000" b="0" dirty="0" smtClean="0"/>
                <a:t>from self ordering</a:t>
              </a:r>
            </a:p>
            <a:p>
              <a:r>
                <a:rPr kumimoji="1" lang="en-US" altLang="ja-JP" sz="2000" b="0" dirty="0" smtClean="0"/>
                <a:t>scalar field</a:t>
              </a:r>
              <a:endParaRPr kumimoji="1" lang="ja-JP" altLang="en-US" sz="2000" b="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3466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89"/>
    </mc:Choice>
    <mc:Fallback xmlns="">
      <p:transition xmlns:p14="http://schemas.microsoft.com/office/powerpoint/2010/main" spd="slow" advTm="823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4807"/>
            <a:ext cx="6219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4927"/>
            <a:ext cx="69627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50577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図形グループ 5"/>
          <p:cNvGrpSpPr/>
          <p:nvPr/>
        </p:nvGrpSpPr>
        <p:grpSpPr>
          <a:xfrm>
            <a:off x="246838" y="2276872"/>
            <a:ext cx="8353425" cy="2708955"/>
            <a:chOff x="246838" y="2276872"/>
            <a:chExt cx="8353425" cy="2708955"/>
          </a:xfrm>
        </p:grpSpPr>
        <p:pic>
          <p:nvPicPr>
            <p:cNvPr id="6451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38" y="4023802"/>
              <a:ext cx="8353425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182" y="3140968"/>
              <a:ext cx="398145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円/楕円 1"/>
            <p:cNvSpPr/>
            <p:nvPr/>
          </p:nvSpPr>
          <p:spPr bwMode="auto">
            <a:xfrm>
              <a:off x="248689" y="4188669"/>
              <a:ext cx="1152128" cy="648072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" name="円/楕円 2"/>
            <p:cNvSpPr/>
            <p:nvPr/>
          </p:nvSpPr>
          <p:spPr bwMode="auto">
            <a:xfrm>
              <a:off x="5868143" y="2276872"/>
              <a:ext cx="1346151" cy="57606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" name="右矢印 12"/>
            <p:cNvSpPr/>
            <p:nvPr/>
          </p:nvSpPr>
          <p:spPr bwMode="auto">
            <a:xfrm rot="19670336">
              <a:off x="1115616" y="3796743"/>
              <a:ext cx="1224136" cy="391926"/>
            </a:xfrm>
            <a:prstGeom prst="rightArrow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9" name="右矢印 18"/>
            <p:cNvSpPr/>
            <p:nvPr/>
          </p:nvSpPr>
          <p:spPr bwMode="auto">
            <a:xfrm rot="19670336">
              <a:off x="5014440" y="3017014"/>
              <a:ext cx="1224136" cy="391926"/>
            </a:xfrm>
            <a:prstGeom prst="rightArrow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107504" y="5085184"/>
            <a:ext cx="8909234" cy="1634698"/>
            <a:chOff x="107504" y="5085184"/>
            <a:chExt cx="8909234" cy="1634698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07504" y="5085184"/>
              <a:ext cx="89092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0" dirty="0" smtClean="0"/>
                <a:t>GWs are generated </a:t>
              </a:r>
              <a:r>
                <a:rPr lang="en-US" altLang="ja-JP" b="0" dirty="0" smtClean="0"/>
                <a:t>as</a:t>
              </a:r>
              <a:r>
                <a:rPr kumimoji="1" lang="en-US" altLang="ja-JP" b="0" dirty="0" smtClean="0"/>
                <a:t> each Fourier mode enters the</a:t>
              </a:r>
            </a:p>
            <a:p>
              <a:r>
                <a:rPr lang="en-US" altLang="ja-JP" b="0" dirty="0" smtClean="0"/>
                <a:t>Hubble horizon, in contrast with the inflationary tensor </a:t>
              </a:r>
            </a:p>
            <a:p>
              <a:r>
                <a:rPr lang="en-US" altLang="ja-JP" b="0" dirty="0" smtClean="0"/>
                <a:t>fluctuations generated when they go out of the horizon.</a:t>
              </a:r>
              <a:endParaRPr kumimoji="1" lang="ja-JP" altLang="en-US" b="0" dirty="0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331640" y="6381328"/>
              <a:ext cx="75817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0" dirty="0" smtClean="0">
                  <a:solidFill>
                    <a:srgbClr val="00CC00"/>
                  </a:solidFill>
                </a:rPr>
                <a:t>Krauss(1992), Krauss et al(2010), Dent et al(2014), </a:t>
              </a:r>
              <a:r>
                <a:rPr kumimoji="1" lang="en-US" altLang="ja-JP" sz="1600" b="0" dirty="0" err="1" smtClean="0">
                  <a:solidFill>
                    <a:srgbClr val="00CC00"/>
                  </a:solidFill>
                </a:rPr>
                <a:t>Durrer</a:t>
              </a:r>
              <a:r>
                <a:rPr kumimoji="1" lang="en-US" altLang="ja-JP" sz="1600" b="0" dirty="0" smtClean="0">
                  <a:solidFill>
                    <a:srgbClr val="00CC00"/>
                  </a:solidFill>
                </a:rPr>
                <a:t> et al(2014)</a:t>
              </a:r>
              <a:endParaRPr kumimoji="1" lang="ja-JP" altLang="en-US" sz="1600" b="0" dirty="0">
                <a:solidFill>
                  <a:srgbClr val="00CC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37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3"/>
    </mc:Choice>
    <mc:Fallback xmlns="">
      <p:transition xmlns:p14="http://schemas.microsoft.com/office/powerpoint/2010/main" spd="slow" advTm="333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5" y="1051992"/>
            <a:ext cx="7671406" cy="144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7504" y="101823"/>
            <a:ext cx="7553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We analyze time evolution of rescaled variables</a:t>
            </a:r>
          </a:p>
          <a:p>
            <a:r>
              <a:rPr lang="en-US" altLang="ja-JP" b="0" dirty="0" smtClean="0"/>
              <a:t>and                   on a 3D lattice. </a:t>
            </a:r>
            <a:endParaRPr kumimoji="1" lang="ja-JP" altLang="en-US" b="0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748543"/>
              </p:ext>
            </p:extLst>
          </p:nvPr>
        </p:nvGraphicFramePr>
        <p:xfrm>
          <a:off x="7596336" y="138616"/>
          <a:ext cx="1197740" cy="438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7" name="Equation" r:id="rId4" imgW="901440" imgH="330120" progId="Equation.DSMT4">
                  <p:embed/>
                </p:oleObj>
              </mc:Choice>
              <mc:Fallback>
                <p:oleObj name="Equation" r:id="rId4" imgW="9014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96336" y="138616"/>
                        <a:ext cx="1197740" cy="438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854636"/>
              </p:ext>
            </p:extLst>
          </p:nvPr>
        </p:nvGraphicFramePr>
        <p:xfrm>
          <a:off x="827584" y="517321"/>
          <a:ext cx="1892778" cy="495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78" name="Equation" r:id="rId6" imgW="1358640" imgH="355320" progId="Equation.DSMT4">
                  <p:embed/>
                </p:oleObj>
              </mc:Choice>
              <mc:Fallback>
                <p:oleObj name="Equation" r:id="rId6" imgW="1358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584" y="517321"/>
                        <a:ext cx="1892778" cy="495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0" y="3143626"/>
            <a:ext cx="72009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567355" y="4612844"/>
            <a:ext cx="5843645" cy="862771"/>
            <a:chOff x="528554" y="4005064"/>
            <a:chExt cx="5843645" cy="862771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528554" y="4005064"/>
              <a:ext cx="5843645" cy="8627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64522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40" y="4077072"/>
              <a:ext cx="20193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3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140" y="4053259"/>
              <a:ext cx="3705225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126522" y="2681961"/>
            <a:ext cx="88600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to calculate the energy density of GWs</a:t>
            </a:r>
          </a:p>
          <a:p>
            <a:endParaRPr lang="en-US" altLang="ja-JP" b="0" dirty="0"/>
          </a:p>
          <a:p>
            <a:r>
              <a:rPr lang="en-US" altLang="ja-JP" b="0" dirty="0" smtClean="0"/>
              <a:t>                                                                       and</a:t>
            </a:r>
            <a:endParaRPr lang="en-US" altLang="ja-JP" b="0" dirty="0"/>
          </a:p>
          <a:p>
            <a:endParaRPr kumimoji="1" lang="en-US" altLang="ja-JP" b="0" dirty="0" smtClean="0"/>
          </a:p>
          <a:p>
            <a:r>
              <a:rPr kumimoji="1" lang="en-US" altLang="ja-JP" b="0" dirty="0" smtClean="0"/>
              <a:t>its density parameter per logarithmic frequency interval</a:t>
            </a:r>
            <a:endParaRPr kumimoji="1" lang="ja-JP" altLang="en-US" b="0" dirty="0"/>
          </a:p>
        </p:txBody>
      </p:sp>
    </p:spTree>
    <p:extLst>
      <p:ext uri="{BB962C8B-B14F-4D97-AF65-F5344CB8AC3E}">
        <p14:creationId xmlns:p14="http://schemas.microsoft.com/office/powerpoint/2010/main" val="14536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9"/>
    </mc:Choice>
    <mc:Fallback xmlns="">
      <p:transition xmlns:p14="http://schemas.microsoft.com/office/powerpoint/2010/main" spd="slow" advTm="791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 bwMode="auto">
          <a:xfrm>
            <a:off x="395536" y="492152"/>
            <a:ext cx="8496944" cy="8486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6242" y="30487"/>
            <a:ext cx="6984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again in the reheating regime after inflation</a:t>
            </a:r>
            <a:endParaRPr kumimoji="1" lang="ja-JP" altLang="en-US" b="0" dirty="0"/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664296" cy="52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11" y="554149"/>
            <a:ext cx="2241599" cy="62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75" y="550987"/>
            <a:ext cx="2200695" cy="73094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45714" y="1335451"/>
            <a:ext cx="772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err="1" smtClean="0"/>
              <a:t>inflaton</a:t>
            </a:r>
            <a:r>
              <a:rPr kumimoji="1" lang="en-US" altLang="ja-JP" b="0" dirty="0" smtClean="0"/>
              <a:t>                                              </a:t>
            </a:r>
            <a:r>
              <a:rPr kumimoji="1" lang="en-US" altLang="ja-JP" b="0" dirty="0" smtClean="0">
                <a:solidFill>
                  <a:srgbClr val="FF00FF"/>
                </a:solidFill>
              </a:rPr>
              <a:t>radiation</a:t>
            </a:r>
            <a:endParaRPr kumimoji="1" lang="ja-JP" altLang="en-US" b="0" dirty="0">
              <a:solidFill>
                <a:srgbClr val="FF00FF"/>
              </a:solidFill>
            </a:endParaRPr>
          </a:p>
        </p:txBody>
      </p:sp>
      <p:sp>
        <p:nvSpPr>
          <p:cNvPr id="5" name="右矢印 4"/>
          <p:cNvSpPr/>
          <p:nvPr/>
        </p:nvSpPr>
        <p:spPr bwMode="auto">
          <a:xfrm>
            <a:off x="1907703" y="1484784"/>
            <a:ext cx="4680521" cy="216024"/>
          </a:xfrm>
          <a:prstGeom prst="rightArrow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672222"/>
              </p:ext>
            </p:extLst>
          </p:nvPr>
        </p:nvGraphicFramePr>
        <p:xfrm>
          <a:off x="4842842" y="1681264"/>
          <a:ext cx="343743" cy="309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31" name="Equation" r:id="rId7" imgW="253800" imgH="228600" progId="Equation.DSMT4">
                  <p:embed/>
                </p:oleObj>
              </mc:Choice>
              <mc:Fallback>
                <p:oleObj name="Equation" r:id="rId7" imgW="253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42842" y="1681264"/>
                        <a:ext cx="343743" cy="309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275763" y="1665334"/>
            <a:ext cx="14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>
                <a:solidFill>
                  <a:srgbClr val="FF00FF"/>
                </a:solidFill>
              </a:rPr>
              <a:t>decay rate</a:t>
            </a:r>
            <a:endParaRPr kumimoji="1" lang="ja-JP" altLang="en-US" sz="1800" b="0" dirty="0">
              <a:solidFill>
                <a:srgbClr val="FF00FF"/>
              </a:solidFill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366029" y="2204864"/>
            <a:ext cx="8606725" cy="4383856"/>
            <a:chOff x="366029" y="2204864"/>
            <a:chExt cx="8606725" cy="4383856"/>
          </a:xfrm>
        </p:grpSpPr>
        <p:pic>
          <p:nvPicPr>
            <p:cNvPr id="65547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558" y="2209240"/>
              <a:ext cx="4133850" cy="91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グループ化 8"/>
            <p:cNvGrpSpPr/>
            <p:nvPr/>
          </p:nvGrpSpPr>
          <p:grpSpPr>
            <a:xfrm>
              <a:off x="366029" y="2204864"/>
              <a:ext cx="4041993" cy="914400"/>
              <a:chOff x="395536" y="2204864"/>
              <a:chExt cx="4041993" cy="914400"/>
            </a:xfrm>
          </p:grpSpPr>
          <p:sp>
            <p:nvSpPr>
              <p:cNvPr id="8" name="正方形/長方形 7"/>
              <p:cNvSpPr/>
              <p:nvPr/>
            </p:nvSpPr>
            <p:spPr bwMode="auto">
              <a:xfrm>
                <a:off x="395536" y="2204864"/>
                <a:ext cx="4041993" cy="914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pic>
            <p:nvPicPr>
              <p:cNvPr id="65545" name="Picture 9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639"/>
              <a:stretch/>
            </p:blipFill>
            <p:spPr bwMode="auto">
              <a:xfrm>
                <a:off x="401498" y="2204864"/>
                <a:ext cx="3193350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48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187" y="2504515"/>
                <a:ext cx="1190625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グループ化 9"/>
            <p:cNvGrpSpPr/>
            <p:nvPr/>
          </p:nvGrpSpPr>
          <p:grpSpPr>
            <a:xfrm>
              <a:off x="4829558" y="3076015"/>
              <a:ext cx="4143196" cy="981075"/>
              <a:chOff x="3275763" y="3870232"/>
              <a:chExt cx="4143196" cy="981075"/>
            </a:xfrm>
          </p:grpSpPr>
          <p:pic>
            <p:nvPicPr>
              <p:cNvPr id="65551" name="Picture 15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95" r="6248"/>
              <a:stretch/>
            </p:blipFill>
            <p:spPr bwMode="auto">
              <a:xfrm>
                <a:off x="3275763" y="3870232"/>
                <a:ext cx="4137848" cy="981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25" t="30011" r="29550" b="18819"/>
              <a:stretch/>
            </p:blipFill>
            <p:spPr bwMode="auto">
              <a:xfrm>
                <a:off x="5098304" y="4149080"/>
                <a:ext cx="788894" cy="502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5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49" b="898"/>
              <a:stretch/>
            </p:blipFill>
            <p:spPr bwMode="auto">
              <a:xfrm>
                <a:off x="5856687" y="3879042"/>
                <a:ext cx="1562272" cy="972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2" name="直線矢印コネクタ 11"/>
            <p:cNvCxnSpPr/>
            <p:nvPr/>
          </p:nvCxnSpPr>
          <p:spPr bwMode="auto">
            <a:xfrm>
              <a:off x="1259632" y="6237312"/>
              <a:ext cx="5454556" cy="0"/>
            </a:xfrm>
            <a:prstGeom prst="straightConnector1">
              <a:avLst/>
            </a:prstGeom>
            <a:ln w="28575">
              <a:tailEnd type="stealth" w="lg" len="lg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 bwMode="auto">
            <a:xfrm flipV="1">
              <a:off x="1412032" y="3501008"/>
              <a:ext cx="0" cy="2888704"/>
            </a:xfrm>
            <a:prstGeom prst="straightConnector1">
              <a:avLst/>
            </a:prstGeom>
            <a:ln w="28575">
              <a:tailEnd type="stealth" w="lg" len="lg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フリーフォーム 15"/>
            <p:cNvSpPr/>
            <p:nvPr/>
          </p:nvSpPr>
          <p:spPr bwMode="auto">
            <a:xfrm>
              <a:off x="1625192" y="4251757"/>
              <a:ext cx="476740" cy="1329646"/>
            </a:xfrm>
            <a:custGeom>
              <a:avLst/>
              <a:gdLst>
                <a:gd name="connsiteX0" fmla="*/ 1727 w 476740"/>
                <a:gd name="connsiteY0" fmla="*/ 1329646 h 1329646"/>
                <a:gd name="connsiteX1" fmla="*/ 72979 w 476740"/>
                <a:gd name="connsiteY1" fmla="*/ 450872 h 1329646"/>
                <a:gd name="connsiteX2" fmla="*/ 476740 w 476740"/>
                <a:gd name="connsiteY2" fmla="*/ 343994 h 132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740" h="1329646">
                  <a:moveTo>
                    <a:pt x="1727" y="1329646"/>
                  </a:moveTo>
                  <a:cubicBezTo>
                    <a:pt x="-2232" y="972396"/>
                    <a:pt x="-6190" y="615147"/>
                    <a:pt x="72979" y="450872"/>
                  </a:cubicBezTo>
                  <a:cubicBezTo>
                    <a:pt x="152148" y="286597"/>
                    <a:pt x="415384" y="-410089"/>
                    <a:pt x="476740" y="343994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" name="フリーフォーム 16"/>
            <p:cNvSpPr/>
            <p:nvPr/>
          </p:nvSpPr>
          <p:spPr bwMode="auto">
            <a:xfrm>
              <a:off x="1587843" y="3812059"/>
              <a:ext cx="2860589" cy="2180968"/>
            </a:xfrm>
            <a:custGeom>
              <a:avLst/>
              <a:gdLst>
                <a:gd name="connsiteX0" fmla="*/ 0 w 2860589"/>
                <a:gd name="connsiteY0" fmla="*/ 0 h 2180968"/>
                <a:gd name="connsiteX1" fmla="*/ 994719 w 2860589"/>
                <a:gd name="connsiteY1" fmla="*/ 413952 h 2180968"/>
                <a:gd name="connsiteX2" fmla="*/ 1556952 w 2860589"/>
                <a:gd name="connsiteY2" fmla="*/ 624017 h 2180968"/>
                <a:gd name="connsiteX3" fmla="*/ 2286000 w 2860589"/>
                <a:gd name="connsiteY3" fmla="*/ 914400 h 2180968"/>
                <a:gd name="connsiteX4" fmla="*/ 2650525 w 2860589"/>
                <a:gd name="connsiteY4" fmla="*/ 1068860 h 2180968"/>
                <a:gd name="connsiteX5" fmla="*/ 2712308 w 2860589"/>
                <a:gd name="connsiteY5" fmla="*/ 1248033 h 2180968"/>
                <a:gd name="connsiteX6" fmla="*/ 2817341 w 2860589"/>
                <a:gd name="connsiteY6" fmla="*/ 1841157 h 2180968"/>
                <a:gd name="connsiteX7" fmla="*/ 2860589 w 2860589"/>
                <a:gd name="connsiteY7" fmla="*/ 2180968 h 2180968"/>
                <a:gd name="connsiteX0" fmla="*/ 0 w 2860589"/>
                <a:gd name="connsiteY0" fmla="*/ 0 h 2180968"/>
                <a:gd name="connsiteX1" fmla="*/ 994719 w 2860589"/>
                <a:gd name="connsiteY1" fmla="*/ 413952 h 2180968"/>
                <a:gd name="connsiteX2" fmla="*/ 1556952 w 2860589"/>
                <a:gd name="connsiteY2" fmla="*/ 624017 h 2180968"/>
                <a:gd name="connsiteX3" fmla="*/ 2286000 w 2860589"/>
                <a:gd name="connsiteY3" fmla="*/ 914400 h 2180968"/>
                <a:gd name="connsiteX4" fmla="*/ 2526957 w 2860589"/>
                <a:gd name="connsiteY4" fmla="*/ 1007077 h 2180968"/>
                <a:gd name="connsiteX5" fmla="*/ 2712308 w 2860589"/>
                <a:gd name="connsiteY5" fmla="*/ 1248033 h 2180968"/>
                <a:gd name="connsiteX6" fmla="*/ 2817341 w 2860589"/>
                <a:gd name="connsiteY6" fmla="*/ 1841157 h 2180968"/>
                <a:gd name="connsiteX7" fmla="*/ 2860589 w 2860589"/>
                <a:gd name="connsiteY7" fmla="*/ 2180968 h 2180968"/>
                <a:gd name="connsiteX0" fmla="*/ 0 w 2860589"/>
                <a:gd name="connsiteY0" fmla="*/ 0 h 2180968"/>
                <a:gd name="connsiteX1" fmla="*/ 994719 w 2860589"/>
                <a:gd name="connsiteY1" fmla="*/ 413952 h 2180968"/>
                <a:gd name="connsiteX2" fmla="*/ 1556952 w 2860589"/>
                <a:gd name="connsiteY2" fmla="*/ 624017 h 2180968"/>
                <a:gd name="connsiteX3" fmla="*/ 2125362 w 2860589"/>
                <a:gd name="connsiteY3" fmla="*/ 846438 h 2180968"/>
                <a:gd name="connsiteX4" fmla="*/ 2526957 w 2860589"/>
                <a:gd name="connsiteY4" fmla="*/ 1007077 h 2180968"/>
                <a:gd name="connsiteX5" fmla="*/ 2712308 w 2860589"/>
                <a:gd name="connsiteY5" fmla="*/ 1248033 h 2180968"/>
                <a:gd name="connsiteX6" fmla="*/ 2817341 w 2860589"/>
                <a:gd name="connsiteY6" fmla="*/ 1841157 h 2180968"/>
                <a:gd name="connsiteX7" fmla="*/ 2860589 w 2860589"/>
                <a:gd name="connsiteY7" fmla="*/ 2180968 h 218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89" h="2180968">
                  <a:moveTo>
                    <a:pt x="0" y="0"/>
                  </a:moveTo>
                  <a:lnTo>
                    <a:pt x="994719" y="413952"/>
                  </a:lnTo>
                  <a:cubicBezTo>
                    <a:pt x="1254211" y="517955"/>
                    <a:pt x="1368512" y="551936"/>
                    <a:pt x="1556952" y="624017"/>
                  </a:cubicBezTo>
                  <a:lnTo>
                    <a:pt x="2125362" y="846438"/>
                  </a:lnTo>
                  <a:cubicBezTo>
                    <a:pt x="2287029" y="910281"/>
                    <a:pt x="2429133" y="940145"/>
                    <a:pt x="2526957" y="1007077"/>
                  </a:cubicBezTo>
                  <a:cubicBezTo>
                    <a:pt x="2624781" y="1074010"/>
                    <a:pt x="2663911" y="1109020"/>
                    <a:pt x="2712308" y="1248033"/>
                  </a:cubicBezTo>
                  <a:cubicBezTo>
                    <a:pt x="2760705" y="1387046"/>
                    <a:pt x="2792628" y="1685668"/>
                    <a:pt x="2817341" y="1841157"/>
                  </a:cubicBezTo>
                  <a:cubicBezTo>
                    <a:pt x="2842054" y="1996646"/>
                    <a:pt x="2851321" y="2088807"/>
                    <a:pt x="2860589" y="2180968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" name="フリーフォーム 17"/>
            <p:cNvSpPr/>
            <p:nvPr/>
          </p:nvSpPr>
          <p:spPr bwMode="auto">
            <a:xfrm>
              <a:off x="1594022" y="4662356"/>
              <a:ext cx="3682313" cy="1207103"/>
            </a:xfrm>
            <a:custGeom>
              <a:avLst/>
              <a:gdLst>
                <a:gd name="connsiteX0" fmla="*/ 0 w 3682313"/>
                <a:gd name="connsiteY0" fmla="*/ 947612 h 1207103"/>
                <a:gd name="connsiteX1" fmla="*/ 37070 w 3682313"/>
                <a:gd name="connsiteY1" fmla="*/ 564552 h 1207103"/>
                <a:gd name="connsiteX2" fmla="*/ 92675 w 3682313"/>
                <a:gd name="connsiteY2" fmla="*/ 57925 h 1207103"/>
                <a:gd name="connsiteX3" fmla="*/ 302740 w 3682313"/>
                <a:gd name="connsiteY3" fmla="*/ 20855 h 1207103"/>
                <a:gd name="connsiteX4" fmla="*/ 729048 w 3682313"/>
                <a:gd name="connsiteY4" fmla="*/ 144422 h 1207103"/>
                <a:gd name="connsiteX5" fmla="*/ 846437 w 3682313"/>
                <a:gd name="connsiteY5" fmla="*/ 175314 h 1207103"/>
                <a:gd name="connsiteX6" fmla="*/ 1538416 w 3682313"/>
                <a:gd name="connsiteY6" fmla="*/ 342130 h 1207103"/>
                <a:gd name="connsiteX7" fmla="*/ 2255108 w 3682313"/>
                <a:gd name="connsiteY7" fmla="*/ 496590 h 1207103"/>
                <a:gd name="connsiteX8" fmla="*/ 2798805 w 3682313"/>
                <a:gd name="connsiteY8" fmla="*/ 626336 h 1207103"/>
                <a:gd name="connsiteX9" fmla="*/ 3447535 w 3682313"/>
                <a:gd name="connsiteY9" fmla="*/ 1034109 h 1207103"/>
                <a:gd name="connsiteX10" fmla="*/ 3682313 w 3682313"/>
                <a:gd name="connsiteY10" fmla="*/ 1207103 h 1207103"/>
                <a:gd name="connsiteX0" fmla="*/ 0 w 3682313"/>
                <a:gd name="connsiteY0" fmla="*/ 947612 h 1207103"/>
                <a:gd name="connsiteX1" fmla="*/ 37070 w 3682313"/>
                <a:gd name="connsiteY1" fmla="*/ 564552 h 1207103"/>
                <a:gd name="connsiteX2" fmla="*/ 92675 w 3682313"/>
                <a:gd name="connsiteY2" fmla="*/ 57925 h 1207103"/>
                <a:gd name="connsiteX3" fmla="*/ 302740 w 3682313"/>
                <a:gd name="connsiteY3" fmla="*/ 20855 h 1207103"/>
                <a:gd name="connsiteX4" fmla="*/ 729048 w 3682313"/>
                <a:gd name="connsiteY4" fmla="*/ 144422 h 1207103"/>
                <a:gd name="connsiteX5" fmla="*/ 951470 w 3682313"/>
                <a:gd name="connsiteY5" fmla="*/ 200028 h 1207103"/>
                <a:gd name="connsiteX6" fmla="*/ 1538416 w 3682313"/>
                <a:gd name="connsiteY6" fmla="*/ 342130 h 1207103"/>
                <a:gd name="connsiteX7" fmla="*/ 2255108 w 3682313"/>
                <a:gd name="connsiteY7" fmla="*/ 496590 h 1207103"/>
                <a:gd name="connsiteX8" fmla="*/ 2798805 w 3682313"/>
                <a:gd name="connsiteY8" fmla="*/ 626336 h 1207103"/>
                <a:gd name="connsiteX9" fmla="*/ 3447535 w 3682313"/>
                <a:gd name="connsiteY9" fmla="*/ 1034109 h 1207103"/>
                <a:gd name="connsiteX10" fmla="*/ 3682313 w 3682313"/>
                <a:gd name="connsiteY10" fmla="*/ 1207103 h 120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313" h="1207103">
                  <a:moveTo>
                    <a:pt x="0" y="947612"/>
                  </a:moveTo>
                  <a:cubicBezTo>
                    <a:pt x="10812" y="830222"/>
                    <a:pt x="21624" y="712833"/>
                    <a:pt x="37070" y="564552"/>
                  </a:cubicBezTo>
                  <a:cubicBezTo>
                    <a:pt x="52516" y="416271"/>
                    <a:pt x="48397" y="148541"/>
                    <a:pt x="92675" y="57925"/>
                  </a:cubicBezTo>
                  <a:cubicBezTo>
                    <a:pt x="136953" y="-32691"/>
                    <a:pt x="196678" y="6439"/>
                    <a:pt x="302740" y="20855"/>
                  </a:cubicBezTo>
                  <a:cubicBezTo>
                    <a:pt x="408802" y="35271"/>
                    <a:pt x="620926" y="114560"/>
                    <a:pt x="729048" y="144422"/>
                  </a:cubicBezTo>
                  <a:cubicBezTo>
                    <a:pt x="837170" y="174284"/>
                    <a:pt x="951470" y="200028"/>
                    <a:pt x="951470" y="200028"/>
                  </a:cubicBezTo>
                  <a:lnTo>
                    <a:pt x="1538416" y="342130"/>
                  </a:lnTo>
                  <a:cubicBezTo>
                    <a:pt x="1755689" y="391557"/>
                    <a:pt x="2045043" y="449222"/>
                    <a:pt x="2255108" y="496590"/>
                  </a:cubicBezTo>
                  <a:cubicBezTo>
                    <a:pt x="2465173" y="543958"/>
                    <a:pt x="2600067" y="536750"/>
                    <a:pt x="2798805" y="626336"/>
                  </a:cubicBezTo>
                  <a:cubicBezTo>
                    <a:pt x="2997543" y="715922"/>
                    <a:pt x="3300284" y="937315"/>
                    <a:pt x="3447535" y="1034109"/>
                  </a:cubicBezTo>
                  <a:cubicBezTo>
                    <a:pt x="3594786" y="1130903"/>
                    <a:pt x="3638549" y="1169003"/>
                    <a:pt x="3682313" y="1207103"/>
                  </a:cubicBezTo>
                </a:path>
              </a:pathLst>
            </a:custGeom>
            <a:ln w="38100">
              <a:solidFill>
                <a:srgbClr val="FF00FF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graphicFrame>
          <p:nvGraphicFramePr>
            <p:cNvPr id="19" name="オブジェクト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383749"/>
                </p:ext>
              </p:extLst>
            </p:nvPr>
          </p:nvGraphicFramePr>
          <p:xfrm>
            <a:off x="2387025" y="4879513"/>
            <a:ext cx="2667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932" name="Equation" r:id="rId13" imgW="266400" imgH="330120" progId="Equation.DSMT4">
                    <p:embed/>
                  </p:oleObj>
                </mc:Choice>
                <mc:Fallback>
                  <p:oleObj name="Equation" r:id="rId13" imgW="26640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387025" y="4879513"/>
                          <a:ext cx="2667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オブジェクト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9941817"/>
                </p:ext>
              </p:extLst>
            </p:nvPr>
          </p:nvGraphicFramePr>
          <p:xfrm>
            <a:off x="2091291" y="3666387"/>
            <a:ext cx="9017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933" name="Equation" r:id="rId15" imgW="901440" imgH="380880" progId="Equation.DSMT4">
                    <p:embed/>
                  </p:oleObj>
                </mc:Choice>
                <mc:Fallback>
                  <p:oleObj name="Equation" r:id="rId15" imgW="901440" imgH="380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091291" y="3666387"/>
                          <a:ext cx="9017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テキスト ボックス 22"/>
            <p:cNvSpPr txBox="1"/>
            <p:nvPr/>
          </p:nvSpPr>
          <p:spPr>
            <a:xfrm>
              <a:off x="2712308" y="3933056"/>
              <a:ext cx="1149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 err="1" smtClean="0"/>
                <a:t>inflaton</a:t>
              </a:r>
              <a:endParaRPr kumimoji="1" lang="ja-JP" altLang="en-US" sz="2000" b="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699792" y="5157192"/>
              <a:ext cx="13167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 smtClean="0">
                  <a:solidFill>
                    <a:srgbClr val="FF00FF"/>
                  </a:solidFill>
                </a:rPr>
                <a:t>radiation</a:t>
              </a:r>
              <a:endParaRPr kumimoji="1" lang="ja-JP" altLang="en-US" sz="2000" b="0" dirty="0">
                <a:solidFill>
                  <a:srgbClr val="FF00FF"/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675120" y="5993027"/>
              <a:ext cx="7585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0" dirty="0" smtClean="0">
                  <a:solidFill>
                    <a:schemeClr val="accent6"/>
                  </a:solidFill>
                </a:rPr>
                <a:t>time</a:t>
              </a:r>
              <a:endParaRPr kumimoji="1" lang="ja-JP" altLang="en-US" sz="2000" b="0" dirty="0">
                <a:solidFill>
                  <a:schemeClr val="accent6"/>
                </a:solidFill>
              </a:endParaRPr>
            </a:p>
          </p:txBody>
        </p:sp>
        <p:graphicFrame>
          <p:nvGraphicFramePr>
            <p:cNvPr id="27" name="オブジェクト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3386921"/>
                </p:ext>
              </p:extLst>
            </p:nvPr>
          </p:nvGraphicFramePr>
          <p:xfrm>
            <a:off x="4204822" y="6309320"/>
            <a:ext cx="4064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934" name="Equation" r:id="rId17" imgW="406080" imgH="279360" progId="Equation.DSMT4">
                    <p:embed/>
                  </p:oleObj>
                </mc:Choice>
                <mc:Fallback>
                  <p:oleObj name="Equation" r:id="rId17" imgW="40608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204822" y="6309320"/>
                          <a:ext cx="406400" cy="27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テキスト ボックス 27"/>
            <p:cNvSpPr txBox="1"/>
            <p:nvPr/>
          </p:nvSpPr>
          <p:spPr>
            <a:xfrm>
              <a:off x="1518920" y="5714092"/>
              <a:ext cx="51952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0" dirty="0" smtClean="0"/>
                <a:t>matter(</a:t>
              </a:r>
              <a:r>
                <a:rPr lang="en-US" altLang="ja-JP" sz="1600" b="0" dirty="0" err="1" smtClean="0"/>
                <a:t>inflaton</a:t>
              </a:r>
              <a:r>
                <a:rPr lang="en-US" altLang="ja-JP" sz="1600" b="0" dirty="0" smtClean="0"/>
                <a:t>)</a:t>
              </a:r>
              <a:r>
                <a:rPr kumimoji="1" lang="en-US" altLang="ja-JP" sz="1600" b="0" dirty="0" smtClean="0"/>
                <a:t>dominant      </a:t>
              </a:r>
              <a:r>
                <a:rPr kumimoji="1" lang="en-US" altLang="ja-JP" sz="1600" b="0" dirty="0" smtClean="0">
                  <a:solidFill>
                    <a:srgbClr val="FF00FF"/>
                  </a:solidFill>
                </a:rPr>
                <a:t>radiation dominant</a:t>
              </a:r>
              <a:endParaRPr kumimoji="1" lang="ja-JP" altLang="en-US" sz="1600" b="0" dirty="0"/>
            </a:p>
          </p:txBody>
        </p:sp>
        <p:graphicFrame>
          <p:nvGraphicFramePr>
            <p:cNvPr id="30" name="オブジェクト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761185"/>
                </p:ext>
              </p:extLst>
            </p:nvPr>
          </p:nvGraphicFramePr>
          <p:xfrm>
            <a:off x="4775820" y="5087938"/>
            <a:ext cx="8763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935" name="Equation" r:id="rId19" imgW="876240" imgH="355320" progId="Equation.DSMT4">
                    <p:embed/>
                  </p:oleObj>
                </mc:Choice>
                <mc:Fallback>
                  <p:oleObj name="Equation" r:id="rId19" imgW="876240" imgH="355320" progId="Equation.DSMT4">
                    <p:embed/>
                    <p:pic>
                      <p:nvPicPr>
                        <p:cNvPr id="0" name="オブジェクト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5820" y="5087938"/>
                          <a:ext cx="876300" cy="355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5580" name="Picture 4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465683"/>
              <a:ext cx="2162347" cy="64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5536" name="曲線コネクタ 65535"/>
            <p:cNvCxnSpPr>
              <a:stCxn id="65580" idx="1"/>
            </p:cNvCxnSpPr>
            <p:nvPr/>
          </p:nvCxnSpPr>
          <p:spPr bwMode="auto">
            <a:xfrm rot="10800000">
              <a:off x="6524350" y="4720332"/>
              <a:ext cx="63875" cy="69392"/>
            </a:xfrm>
            <a:prstGeom prst="curvedConnector2">
              <a:avLst/>
            </a:prstGeom>
            <a:noFill/>
            <a:ln>
              <a:noFill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544" name="曲線コネクタ 65543"/>
            <p:cNvCxnSpPr/>
            <p:nvPr/>
          </p:nvCxnSpPr>
          <p:spPr bwMode="auto">
            <a:xfrm rot="10800000" flipV="1">
              <a:off x="4448433" y="4789725"/>
              <a:ext cx="2075919" cy="476181"/>
            </a:xfrm>
            <a:prstGeom prst="curvedConnector3">
              <a:avLst>
                <a:gd name="adj1" fmla="val 84871"/>
              </a:avLst>
            </a:prstGeom>
            <a:ln>
              <a:tailEnd type="arrow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2216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1"/>
    </mc:Choice>
    <mc:Fallback xmlns="">
      <p:transition xmlns:p14="http://schemas.microsoft.com/office/powerpoint/2010/main" spd="slow" advTm="266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4752528" cy="5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角丸四角形 1"/>
          <p:cNvSpPr/>
          <p:nvPr/>
        </p:nvSpPr>
        <p:spPr bwMode="auto">
          <a:xfrm>
            <a:off x="5796136" y="2276872"/>
            <a:ext cx="432048" cy="360040"/>
          </a:xfrm>
          <a:prstGeom prst="roundRect">
            <a:avLst/>
          </a:prstGeom>
          <a:noFill/>
          <a:ln w="2857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44208" y="2143377"/>
            <a:ext cx="199766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>
                <a:solidFill>
                  <a:schemeClr val="bg1"/>
                </a:solidFill>
              </a:rPr>
              <a:t>artifact due to </a:t>
            </a:r>
          </a:p>
          <a:p>
            <a:r>
              <a:rPr lang="en-US" altLang="ja-JP" sz="1800" b="0" dirty="0" smtClean="0">
                <a:solidFill>
                  <a:schemeClr val="bg1"/>
                </a:solidFill>
              </a:rPr>
              <a:t>finite resolution</a:t>
            </a:r>
            <a:endParaRPr kumimoji="1" lang="ja-JP" altLang="en-US" sz="1800" b="0" dirty="0">
              <a:solidFill>
                <a:schemeClr val="bg1"/>
              </a:solidFill>
            </a:endParaRPr>
          </a:p>
        </p:txBody>
      </p:sp>
      <p:sp>
        <p:nvSpPr>
          <p:cNvPr id="4" name="下矢印 3"/>
          <p:cNvSpPr/>
          <p:nvPr/>
        </p:nvSpPr>
        <p:spPr bwMode="auto">
          <a:xfrm rot="7567821">
            <a:off x="4050681" y="2556663"/>
            <a:ext cx="322557" cy="1820731"/>
          </a:xfrm>
          <a:prstGeom prst="downArrow">
            <a:avLst>
              <a:gd name="adj1" fmla="val 50000"/>
              <a:gd name="adj2" fmla="val 77513"/>
            </a:avLst>
          </a:prstGeom>
          <a:solidFill>
            <a:schemeClr val="accent4">
              <a:lumMod val="50000"/>
            </a:schemeClr>
          </a:solidFill>
          <a:ln w="952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51850" y="3933056"/>
            <a:ext cx="349647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0" dirty="0" smtClean="0">
                <a:solidFill>
                  <a:schemeClr val="accent4">
                    <a:lumMod val="50000"/>
                  </a:schemeClr>
                </a:solidFill>
              </a:rPr>
              <a:t>Lower frequency GWs are</a:t>
            </a:r>
          </a:p>
          <a:p>
            <a:r>
              <a:rPr lang="en-US" altLang="ja-JP" sz="2000" b="0" dirty="0" smtClean="0">
                <a:solidFill>
                  <a:schemeClr val="accent4">
                    <a:lumMod val="50000"/>
                  </a:schemeClr>
                </a:solidFill>
              </a:rPr>
              <a:t>produced at later epochs</a:t>
            </a:r>
            <a:endParaRPr kumimoji="1" lang="en-US" altLang="ja-JP" sz="2000" b="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3156223" y="1647875"/>
            <a:ext cx="136815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左右矢印 7"/>
          <p:cNvSpPr/>
          <p:nvPr/>
        </p:nvSpPr>
        <p:spPr bwMode="auto">
          <a:xfrm rot="2730149">
            <a:off x="3157847" y="1683036"/>
            <a:ext cx="576064" cy="370561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7398" y="1358547"/>
            <a:ext cx="2818400" cy="156966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rgbClr val="FF0000"/>
                </a:solidFill>
              </a:rPr>
              <a:t>This gap would</a:t>
            </a:r>
          </a:p>
          <a:p>
            <a:r>
              <a:rPr lang="en-US" altLang="ja-JP" b="0" dirty="0" smtClean="0">
                <a:solidFill>
                  <a:srgbClr val="FF0000"/>
                </a:solidFill>
              </a:rPr>
              <a:t>be filled if we</a:t>
            </a:r>
          </a:p>
          <a:p>
            <a:r>
              <a:rPr kumimoji="1" lang="en-US" altLang="ja-JP" b="0" dirty="0" smtClean="0">
                <a:solidFill>
                  <a:srgbClr val="FF0000"/>
                </a:solidFill>
              </a:rPr>
              <a:t>could follow time</a:t>
            </a:r>
          </a:p>
          <a:p>
            <a:r>
              <a:rPr lang="en-US" altLang="ja-JP" b="0" dirty="0" smtClean="0">
                <a:solidFill>
                  <a:srgbClr val="FF0000"/>
                </a:solidFill>
              </a:rPr>
              <a:t>evolution longer.</a:t>
            </a:r>
            <a:endParaRPr kumimoji="1" lang="ja-JP" altLang="en-US" b="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7398" y="87015"/>
            <a:ext cx="6513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Typical result of 512^3 lattice simulation</a:t>
            </a:r>
            <a:endParaRPr kumimoji="1" lang="ja-JP" altLang="en-US" b="0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552175"/>
              </p:ext>
            </p:extLst>
          </p:nvPr>
        </p:nvGraphicFramePr>
        <p:xfrm>
          <a:off x="6948264" y="5080475"/>
          <a:ext cx="1728192" cy="12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8" name="Equation" r:id="rId4" imgW="1041400" imgH="749300" progId="Equation.DSMT4">
                  <p:embed/>
                </p:oleObj>
              </mc:Choice>
              <mc:Fallback>
                <p:oleObj name="Equation" r:id="rId4" imgW="1041400" imgH="749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48264" y="5080475"/>
                        <a:ext cx="1728192" cy="124345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55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xmlns:p14="http://schemas.microsoft.com/office/powerpoint/2010/main" spd="slow" advTm="27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44624"/>
            <a:ext cx="792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Comparison with inflationary tensor pertur</a:t>
            </a:r>
            <a:r>
              <a:rPr lang="en-US" altLang="ja-JP" b="0" dirty="0" smtClean="0"/>
              <a:t>bations</a:t>
            </a:r>
            <a:endParaRPr kumimoji="1" lang="ja-JP" altLang="en-US" b="0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1529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0481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657758"/>
              </p:ext>
            </p:extLst>
          </p:nvPr>
        </p:nvGraphicFramePr>
        <p:xfrm>
          <a:off x="4932040" y="4725144"/>
          <a:ext cx="8382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3" name="Equation" r:id="rId5" imgW="838080" imgH="672840" progId="Equation.DSMT4">
                  <p:embed/>
                </p:oleObj>
              </mc:Choice>
              <mc:Fallback>
                <p:oleObj name="Equation" r:id="rId5" imgW="83808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4725144"/>
                        <a:ext cx="838200" cy="673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図形グループ 13"/>
          <p:cNvGrpSpPr/>
          <p:nvPr/>
        </p:nvGrpSpPr>
        <p:grpSpPr>
          <a:xfrm>
            <a:off x="6804248" y="1556792"/>
            <a:ext cx="1351391" cy="1944216"/>
            <a:chOff x="6785223" y="1412776"/>
            <a:chExt cx="1351391" cy="1977938"/>
          </a:xfrm>
        </p:grpSpPr>
        <p:sp>
          <p:nvSpPr>
            <p:cNvPr id="4" name="角丸四角形吹き出し 3"/>
            <p:cNvSpPr/>
            <p:nvPr/>
          </p:nvSpPr>
          <p:spPr bwMode="auto">
            <a:xfrm>
              <a:off x="6876256" y="1412776"/>
              <a:ext cx="443830" cy="504056"/>
            </a:xfrm>
            <a:prstGeom prst="wedgeRoundRectCallout">
              <a:avLst>
                <a:gd name="adj1" fmla="val 151336"/>
                <a:gd name="adj2" fmla="val 152900"/>
                <a:gd name="adj3" fmla="val 16667"/>
              </a:avLst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" name="角丸四角形吹き出し 10"/>
            <p:cNvSpPr/>
            <p:nvPr/>
          </p:nvSpPr>
          <p:spPr bwMode="auto">
            <a:xfrm>
              <a:off x="6785223" y="2886658"/>
              <a:ext cx="377577" cy="504056"/>
            </a:xfrm>
            <a:prstGeom prst="wedgeRoundRectCallout">
              <a:avLst>
                <a:gd name="adj1" fmla="val 222289"/>
                <a:gd name="adj2" fmla="val -148383"/>
                <a:gd name="adj3" fmla="val 16667"/>
              </a:avLst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7740352" y="2175247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0" i="1" dirty="0" smtClean="0">
                  <a:solidFill>
                    <a:srgbClr val="FFC000"/>
                  </a:solidFill>
                </a:rPr>
                <a:t>B</a:t>
              </a:r>
            </a:p>
          </p:txBody>
        </p:sp>
      </p:grp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882237"/>
              </p:ext>
            </p:extLst>
          </p:nvPr>
        </p:nvGraphicFramePr>
        <p:xfrm>
          <a:off x="4932040" y="3645024"/>
          <a:ext cx="3556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4" name="Equation" r:id="rId7" imgW="3555720" imgH="761760" progId="Equation.DSMT4">
                  <p:embed/>
                </p:oleObj>
              </mc:Choice>
              <mc:Fallback>
                <p:oleObj name="Equation" r:id="rId7" imgW="355572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32040" y="3645024"/>
                        <a:ext cx="3556000" cy="762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055686"/>
              </p:ext>
            </p:extLst>
          </p:nvPr>
        </p:nvGraphicFramePr>
        <p:xfrm>
          <a:off x="6156176" y="4725144"/>
          <a:ext cx="1080120" cy="740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5" name="Equation" r:id="rId9" imgW="685800" imgH="469900" progId="Equation.DSMT4">
                  <p:embed/>
                </p:oleObj>
              </mc:Choice>
              <mc:Fallback>
                <p:oleObj name="Equation" r:id="rId9" imgW="6858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56176" y="4725144"/>
                        <a:ext cx="1080120" cy="7400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51520" y="5694347"/>
            <a:ext cx="8806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They give different values of the reheating temperature</a:t>
            </a:r>
          </a:p>
          <a:p>
            <a:r>
              <a:rPr lang="en-US" altLang="ja-JP" b="0" dirty="0" smtClean="0"/>
              <a:t>by 70 %.</a:t>
            </a:r>
            <a:endParaRPr kumimoji="1" lang="ja-JP" altLang="en-US" b="0" dirty="0"/>
          </a:p>
        </p:txBody>
      </p:sp>
      <p:sp>
        <p:nvSpPr>
          <p:cNvPr id="9" name="角丸四角形 8"/>
          <p:cNvSpPr/>
          <p:nvPr/>
        </p:nvSpPr>
        <p:spPr bwMode="auto">
          <a:xfrm>
            <a:off x="4788024" y="4581128"/>
            <a:ext cx="2664296" cy="1008112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36" y="908720"/>
            <a:ext cx="3963492" cy="42717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テキスト ボックス 14"/>
          <p:cNvSpPr txBox="1"/>
          <p:nvPr/>
        </p:nvSpPr>
        <p:spPr>
          <a:xfrm>
            <a:off x="4644008" y="548680"/>
            <a:ext cx="2946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Transfer</a:t>
            </a:r>
            <a:r>
              <a:rPr kumimoji="1" lang="ja-JP" altLang="en-US" b="0" dirty="0" smtClean="0"/>
              <a:t> </a:t>
            </a:r>
            <a:r>
              <a:rPr kumimoji="1" lang="en-US" altLang="ja-JP" b="0" dirty="0" smtClean="0"/>
              <a:t>functions</a:t>
            </a:r>
            <a:endParaRPr kumimoji="1" lang="ja-JP" altLang="en-US" b="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72200" y="6330806"/>
            <a:ext cx="2647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0" dirty="0" smtClean="0">
                <a:solidFill>
                  <a:srgbClr val="00CC00"/>
                </a:solidFill>
              </a:rPr>
              <a:t>(</a:t>
            </a:r>
            <a:r>
              <a:rPr kumimoji="1" lang="en-US" altLang="ja-JP" sz="1600" b="0" dirty="0" err="1" smtClean="0">
                <a:solidFill>
                  <a:srgbClr val="00CC00"/>
                </a:solidFill>
              </a:rPr>
              <a:t>Kuroyanagi</a:t>
            </a:r>
            <a:r>
              <a:rPr kumimoji="1" lang="en-US" altLang="ja-JP" sz="1600" b="0" dirty="0" smtClean="0">
                <a:solidFill>
                  <a:srgbClr val="00CC00"/>
                </a:solidFill>
              </a:rPr>
              <a:t> et al 2015)</a:t>
            </a:r>
            <a:endParaRPr kumimoji="1" lang="ja-JP" altLang="en-US" sz="1600" b="0" dirty="0">
              <a:solidFill>
                <a:srgbClr val="00CC00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8024" y="980728"/>
            <a:ext cx="2415268" cy="504056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902349"/>
              </p:ext>
            </p:extLst>
          </p:nvPr>
        </p:nvGraphicFramePr>
        <p:xfrm>
          <a:off x="1160975" y="1412776"/>
          <a:ext cx="602713" cy="427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6" name="Equation" r:id="rId13" imgW="393700" imgH="279400" progId="Equation.DSMT4">
                  <p:embed/>
                </p:oleObj>
              </mc:Choice>
              <mc:Fallback>
                <p:oleObj name="Equation" r:id="rId13" imgW="3937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60975" y="1412776"/>
                        <a:ext cx="602713" cy="427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542302"/>
              </p:ext>
            </p:extLst>
          </p:nvPr>
        </p:nvGraphicFramePr>
        <p:xfrm>
          <a:off x="1115616" y="2065164"/>
          <a:ext cx="602713" cy="427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7" name="Equation" r:id="rId15" imgW="393700" imgH="279400" progId="Equation.DSMT4">
                  <p:embed/>
                </p:oleObj>
              </mc:Choice>
              <mc:Fallback>
                <p:oleObj name="Equation" r:id="rId15" imgW="3937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15616" y="2065164"/>
                        <a:ext cx="602713" cy="427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5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8"/>
    </mc:Choice>
    <mc:Fallback xmlns="">
      <p:transition xmlns:p14="http://schemas.microsoft.com/office/powerpoint/2010/main" spd="slow" advTm="449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24744"/>
            <a:ext cx="76962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51520" y="188640"/>
            <a:ext cx="7926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We extrapolate numerical results to more realistic</a:t>
            </a:r>
          </a:p>
          <a:p>
            <a:r>
              <a:rPr lang="en-US" altLang="ja-JP" b="0" dirty="0" smtClean="0"/>
              <a:t>values of reheating temperature.</a:t>
            </a:r>
            <a:endParaRPr kumimoji="1" lang="ja-JP" altLang="en-US" b="0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486763"/>
              </p:ext>
            </p:extLst>
          </p:nvPr>
        </p:nvGraphicFramePr>
        <p:xfrm>
          <a:off x="1619672" y="5362004"/>
          <a:ext cx="1672548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4" imgW="927100" imgH="279400" progId="Equation.DSMT4">
                  <p:embed/>
                </p:oleObj>
              </mc:Choice>
              <mc:Fallback>
                <p:oleObj name="Equation" r:id="rId4" imgW="9271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9672" y="5362004"/>
                        <a:ext cx="1672548" cy="50405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874789"/>
              </p:ext>
            </p:extLst>
          </p:nvPr>
        </p:nvGraphicFramePr>
        <p:xfrm>
          <a:off x="1619672" y="5938068"/>
          <a:ext cx="16510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6" imgW="914400" imgH="279400" progId="Equation.DSMT4">
                  <p:embed/>
                </p:oleObj>
              </mc:Choice>
              <mc:Fallback>
                <p:oleObj name="Equation" r:id="rId6" imgW="9144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19672" y="5938068"/>
                        <a:ext cx="1651000" cy="5032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347864" y="5362004"/>
            <a:ext cx="546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 smtClean="0"/>
              <a:t>from CMB temperature anisotropy</a:t>
            </a:r>
            <a:endParaRPr kumimoji="1" lang="ja-JP" altLang="en-US" b="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47864" y="5908451"/>
            <a:ext cx="4931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 smtClean="0"/>
              <a:t>from CMB B-mode polarization</a:t>
            </a:r>
            <a:endParaRPr kumimoji="1" lang="ja-JP" altLang="en-US" b="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17497" y="6247586"/>
            <a:ext cx="2546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0" dirty="0" smtClean="0">
                <a:solidFill>
                  <a:srgbClr val="00CC00"/>
                </a:solidFill>
              </a:rPr>
              <a:t>(</a:t>
            </a:r>
            <a:r>
              <a:rPr kumimoji="1" lang="en-US" altLang="ja-JP" sz="1600" b="0" dirty="0" err="1" smtClean="0">
                <a:solidFill>
                  <a:srgbClr val="00CC00"/>
                </a:solidFill>
              </a:rPr>
              <a:t>Lizzarraga</a:t>
            </a:r>
            <a:r>
              <a:rPr kumimoji="1" lang="en-US" altLang="ja-JP" sz="1600" b="0" dirty="0" smtClean="0">
                <a:solidFill>
                  <a:srgbClr val="00CC00"/>
                </a:solidFill>
              </a:rPr>
              <a:t> et al 2014)</a:t>
            </a:r>
            <a:endParaRPr kumimoji="1" lang="ja-JP" altLang="en-US" sz="1600" b="0" dirty="0">
              <a:solidFill>
                <a:srgbClr val="00CC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34270" y="5650036"/>
            <a:ext cx="188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0" dirty="0" smtClean="0">
                <a:solidFill>
                  <a:srgbClr val="00CC00"/>
                </a:solidFill>
              </a:rPr>
              <a:t>(Ade et al 2014)</a:t>
            </a:r>
            <a:endParaRPr kumimoji="1" lang="ja-JP" altLang="en-US" sz="1600" b="0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79"/>
    </mc:Choice>
    <mc:Fallback xmlns="">
      <p:transition xmlns:p14="http://schemas.microsoft.com/office/powerpoint/2010/main" spd="slow" advTm="934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058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19088" y="116632"/>
            <a:ext cx="8516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Inflationary tensor perturbations (</a:t>
            </a:r>
            <a:r>
              <a:rPr kumimoji="1" lang="en-US" altLang="ja-JP" b="0" i="1" dirty="0" smtClean="0"/>
              <a:t>B</a:t>
            </a:r>
            <a:r>
              <a:rPr kumimoji="1" lang="en-US" altLang="ja-JP" b="0" dirty="0" smtClean="0"/>
              <a:t>=0.22) and </a:t>
            </a:r>
          </a:p>
          <a:p>
            <a:r>
              <a:rPr kumimoji="1" lang="en-US" altLang="ja-JP" b="0" dirty="0" smtClean="0"/>
              <a:t>GWs from self-</a:t>
            </a:r>
            <a:r>
              <a:rPr lang="en-US" altLang="ja-JP" b="0" dirty="0" smtClean="0"/>
              <a:t>ordering scalar fields (</a:t>
            </a:r>
            <a:r>
              <a:rPr lang="en-US" altLang="ja-JP" b="0" i="1" dirty="0" smtClean="0"/>
              <a:t>B</a:t>
            </a:r>
            <a:r>
              <a:rPr lang="en-US" altLang="ja-JP" b="0" dirty="0" smtClean="0"/>
              <a:t>=0.6) may be </a:t>
            </a:r>
          </a:p>
          <a:p>
            <a:r>
              <a:rPr lang="en-US" altLang="ja-JP" b="0" dirty="0" smtClean="0"/>
              <a:t>distinguished from the </a:t>
            </a:r>
            <a:r>
              <a:rPr kumimoji="1" lang="en-US" altLang="ja-JP" b="0" dirty="0" smtClean="0"/>
              <a:t>reheating signature if </a:t>
            </a:r>
            <a:r>
              <a:rPr kumimoji="1" lang="en-US" altLang="ja-JP" b="0" dirty="0" err="1" smtClean="0"/>
              <a:t>σ</a:t>
            </a:r>
            <a:r>
              <a:rPr lang="en-US" altLang="ja-JP" b="0" i="1" baseline="-25000" dirty="0" err="1" smtClean="0"/>
              <a:t>B</a:t>
            </a:r>
            <a:r>
              <a:rPr lang="en-US" altLang="ja-JP" b="0" dirty="0" smtClean="0"/>
              <a:t>&lt;0.1.</a:t>
            </a:r>
            <a:endParaRPr kumimoji="1" lang="ja-JP" altLang="en-US" b="0" dirty="0"/>
          </a:p>
        </p:txBody>
      </p:sp>
      <p:cxnSp>
        <p:nvCxnSpPr>
          <p:cNvPr id="4" name="直線コネクタ 3"/>
          <p:cNvCxnSpPr/>
          <p:nvPr/>
        </p:nvCxnSpPr>
        <p:spPr bwMode="auto">
          <a:xfrm>
            <a:off x="1475656" y="2996952"/>
            <a:ext cx="2808312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コネクタ 5"/>
          <p:cNvCxnSpPr/>
          <p:nvPr/>
        </p:nvCxnSpPr>
        <p:spPr bwMode="auto">
          <a:xfrm>
            <a:off x="5742856" y="2564904"/>
            <a:ext cx="2808312" cy="0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線コネクタ 4"/>
          <p:cNvCxnSpPr/>
          <p:nvPr/>
        </p:nvCxnSpPr>
        <p:spPr bwMode="auto">
          <a:xfrm flipV="1">
            <a:off x="2339752" y="1916832"/>
            <a:ext cx="0" cy="1584176"/>
          </a:xfrm>
          <a:prstGeom prst="line">
            <a:avLst/>
          </a:prstGeom>
          <a:noFill/>
          <a:ln w="38100" cap="flat" cmpd="sng" algn="ctr">
            <a:solidFill>
              <a:srgbClr val="0000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コネクタ 12"/>
          <p:cNvCxnSpPr/>
          <p:nvPr/>
        </p:nvCxnSpPr>
        <p:spPr bwMode="auto">
          <a:xfrm flipV="1">
            <a:off x="7596336" y="1916832"/>
            <a:ext cx="0" cy="1584176"/>
          </a:xfrm>
          <a:prstGeom prst="line">
            <a:avLst/>
          </a:prstGeom>
          <a:noFill/>
          <a:ln w="38100" cap="flat" cmpd="sng" algn="ctr">
            <a:solidFill>
              <a:srgbClr val="0000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テキスト ボックス 11"/>
          <p:cNvSpPr txBox="1"/>
          <p:nvPr/>
        </p:nvSpPr>
        <p:spPr>
          <a:xfrm>
            <a:off x="323528" y="5013176"/>
            <a:ext cx="85359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 smtClean="0"/>
              <a:t>Only ultimate DECIGO may distinguish the difference.  </a:t>
            </a:r>
          </a:p>
          <a:p>
            <a:r>
              <a:rPr lang="en-US" altLang="ja-JP" b="0" dirty="0" smtClean="0"/>
              <a:t>But of course, B-mode </a:t>
            </a:r>
            <a:r>
              <a:rPr kumimoji="1" lang="en-US" altLang="ja-JP" b="0" dirty="0" smtClean="0"/>
              <a:t>polarization of CMB would </a:t>
            </a:r>
          </a:p>
          <a:p>
            <a:r>
              <a:rPr kumimoji="1" lang="en-US" altLang="ja-JP" b="0" dirty="0" smtClean="0"/>
              <a:t>tell us a lot more.</a:t>
            </a:r>
            <a:endParaRPr kumimoji="1" lang="ja-JP" altLang="en-US" b="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17497" y="6186790"/>
            <a:ext cx="2647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0" dirty="0" smtClean="0">
                <a:solidFill>
                  <a:srgbClr val="00CC00"/>
                </a:solidFill>
              </a:rPr>
              <a:t>(</a:t>
            </a:r>
            <a:r>
              <a:rPr kumimoji="1" lang="en-US" altLang="ja-JP" sz="1600" b="0" dirty="0" err="1" smtClean="0">
                <a:solidFill>
                  <a:srgbClr val="00CC00"/>
                </a:solidFill>
              </a:rPr>
              <a:t>Kuroyanagi</a:t>
            </a:r>
            <a:r>
              <a:rPr kumimoji="1" lang="en-US" altLang="ja-JP" sz="1600" b="0" dirty="0" smtClean="0">
                <a:solidFill>
                  <a:srgbClr val="00CC00"/>
                </a:solidFill>
              </a:rPr>
              <a:t> et al 2015)</a:t>
            </a:r>
            <a:endParaRPr kumimoji="1" lang="ja-JP" altLang="en-US" sz="1600" b="0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4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404813"/>
            <a:ext cx="9518650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正方形/長方形 2"/>
          <p:cNvSpPr>
            <a:spLocks noChangeArrowheads="1"/>
          </p:cNvSpPr>
          <p:nvPr/>
        </p:nvSpPr>
        <p:spPr bwMode="auto">
          <a:xfrm>
            <a:off x="-180975" y="0"/>
            <a:ext cx="9447213" cy="620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0" dirty="0">
                <a:solidFill>
                  <a:schemeClr val="bg2"/>
                </a:solidFill>
                <a:latin typeface="Arial" charset="0"/>
              </a:rPr>
              <a:t>     World wide network of </a:t>
            </a:r>
            <a:r>
              <a:rPr lang="en-US" altLang="ja-JP" b="0" dirty="0" smtClean="0">
                <a:solidFill>
                  <a:schemeClr val="bg2"/>
                </a:solidFill>
                <a:latin typeface="Arial" charset="0"/>
              </a:rPr>
              <a:t>km</a:t>
            </a:r>
            <a:r>
              <a:rPr lang="ja-JP" altLang="en-US" b="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altLang="ja-JP" b="0" dirty="0" smtClean="0">
                <a:solidFill>
                  <a:schemeClr val="bg2"/>
                </a:solidFill>
                <a:latin typeface="Arial" charset="0"/>
              </a:rPr>
              <a:t>ground-based laser </a:t>
            </a:r>
            <a:r>
              <a:rPr lang="en-US" altLang="ja-JP" b="0" dirty="0">
                <a:solidFill>
                  <a:schemeClr val="bg2"/>
                </a:solidFill>
                <a:latin typeface="Arial" charset="0"/>
              </a:rPr>
              <a:t>interferometers</a:t>
            </a:r>
            <a:endParaRPr lang="ja-JP" altLang="en-US" sz="2800" b="0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4340" name="Picture 6" descr=" Virgo.jpg                                                      000584CEMacintosh HD                   B7C803F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26853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-36513" y="5949950"/>
            <a:ext cx="2628901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9" rIns="91397" bIns="45699">
            <a:spAutoFit/>
          </a:bodyPr>
          <a:lstStyle/>
          <a:p>
            <a:pPr>
              <a:defRPr/>
            </a:pPr>
            <a:r>
              <a:rPr lang="en-US" altLang="ja-JP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Virgo </a:t>
            </a:r>
            <a:r>
              <a:rPr lang="en-US" altLang="ja-JP" b="0" dirty="0" err="1">
                <a:solidFill>
                  <a:srgbClr val="009500"/>
                </a:solidFill>
                <a:latin typeface="+mn-lt"/>
                <a:ea typeface="ＭＳ Ｐゴシック" charset="-128"/>
              </a:rPr>
              <a:t>Cascina</a:t>
            </a:r>
            <a:r>
              <a:rPr lang="en-US" altLang="ja-JP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 3 km</a:t>
            </a:r>
          </a:p>
        </p:txBody>
      </p:sp>
      <p:sp>
        <p:nvSpPr>
          <p:cNvPr id="14342" name="Line 17"/>
          <p:cNvSpPr>
            <a:spLocks noChangeShapeType="1"/>
          </p:cNvSpPr>
          <p:nvPr/>
        </p:nvSpPr>
        <p:spPr bwMode="auto">
          <a:xfrm flipV="1">
            <a:off x="7596188" y="3644900"/>
            <a:ext cx="141287" cy="879475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9" rIns="91397" bIns="45699" anchor="ctr"/>
          <a:lstStyle/>
          <a:p>
            <a:endParaRPr lang="ja-JP" altLang="en-US"/>
          </a:p>
        </p:txBody>
      </p:sp>
      <p:pic>
        <p:nvPicPr>
          <p:cNvPr id="14343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08050"/>
            <a:ext cx="213836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Line 18"/>
          <p:cNvSpPr>
            <a:spLocks noChangeShapeType="1"/>
          </p:cNvSpPr>
          <p:nvPr/>
        </p:nvSpPr>
        <p:spPr bwMode="auto">
          <a:xfrm flipH="1">
            <a:off x="4206875" y="2192338"/>
            <a:ext cx="206375" cy="1235075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9" rIns="91397" bIns="45699" anchor="ctr"/>
          <a:lstStyle/>
          <a:p>
            <a:endParaRPr lang="ja-JP" alt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068638" y="2247900"/>
            <a:ext cx="2187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9" rIns="91397" bIns="45699">
            <a:spAutoFit/>
          </a:bodyPr>
          <a:lstStyle/>
          <a:p>
            <a:pPr algn="ctr">
              <a:defRPr/>
            </a:pPr>
            <a:r>
              <a:rPr lang="en-US" altLang="ja-JP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KAGRA</a:t>
            </a:r>
            <a:r>
              <a:rPr lang="ja-JP" altLang="en-US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　</a:t>
            </a:r>
            <a:r>
              <a:rPr lang="en-US" altLang="ja-JP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3 km </a:t>
            </a:r>
          </a:p>
        </p:txBody>
      </p:sp>
      <p:pic>
        <p:nvPicPr>
          <p:cNvPr id="14346" name="Picture 3" descr="LHO.jpg                                                        000584CEMacintosh HD                   B7C803F1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904875"/>
            <a:ext cx="2070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Line 18"/>
          <p:cNvSpPr>
            <a:spLocks noChangeShapeType="1"/>
          </p:cNvSpPr>
          <p:nvPr/>
        </p:nvSpPr>
        <p:spPr bwMode="auto">
          <a:xfrm>
            <a:off x="6516688" y="1989138"/>
            <a:ext cx="369887" cy="1235075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9" rIns="91397" bIns="45699" anchor="ctr"/>
          <a:lstStyle/>
          <a:p>
            <a:endParaRPr lang="ja-JP" alt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487988" y="2286000"/>
            <a:ext cx="3133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9" rIns="91397" bIns="45699">
            <a:spAutoFit/>
          </a:bodyPr>
          <a:lstStyle/>
          <a:p>
            <a:pPr>
              <a:defRPr/>
            </a:pPr>
            <a:r>
              <a:rPr lang="en-US" altLang="ja-JP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LIGO </a:t>
            </a:r>
            <a:r>
              <a:rPr lang="ja-JP" altLang="en-US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　　</a:t>
            </a:r>
            <a:r>
              <a:rPr lang="en-US" altLang="ja-JP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Hanford 4 km</a:t>
            </a:r>
          </a:p>
        </p:txBody>
      </p:sp>
      <p:pic>
        <p:nvPicPr>
          <p:cNvPr id="14349" name="Picture 4" descr="LLO.jpg                                                        000584CEMacintosh HD                   B7C803F1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403725"/>
            <a:ext cx="175101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780088" y="6178550"/>
            <a:ext cx="3184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9" rIns="91397" bIns="45699">
            <a:spAutoFit/>
          </a:bodyPr>
          <a:lstStyle/>
          <a:p>
            <a:pPr>
              <a:defRPr/>
            </a:pPr>
            <a:r>
              <a:rPr lang="en-US" altLang="ja-JP" b="0" dirty="0">
                <a:solidFill>
                  <a:srgbClr val="009500"/>
                </a:solidFill>
                <a:latin typeface="+mn-lt"/>
                <a:ea typeface="ＭＳ Ｐゴシック" charset="-128"/>
              </a:rPr>
              <a:t>LIGO Livingston 4 km, </a:t>
            </a:r>
          </a:p>
        </p:txBody>
      </p:sp>
      <p:sp>
        <p:nvSpPr>
          <p:cNvPr id="14351" name="Line 17"/>
          <p:cNvSpPr>
            <a:spLocks noChangeShapeType="1"/>
          </p:cNvSpPr>
          <p:nvPr/>
        </p:nvSpPr>
        <p:spPr bwMode="auto">
          <a:xfrm flipV="1">
            <a:off x="827088" y="3349625"/>
            <a:ext cx="244475" cy="1158875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9" rIns="91397" bIns="45699" anchor="ctr"/>
          <a:lstStyle/>
          <a:p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5"/>
    </mc:Choice>
    <mc:Fallback xmlns="">
      <p:transition xmlns:p14="http://schemas.microsoft.com/office/powerpoint/2010/main" spd="slow" advTm="241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1000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257175"/>
            <a:ext cx="9828213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3" name="Equation" r:id="rId4" imgW="435285" imgH="677109" progId="Equation.DSMT4">
                  <p:embed/>
                </p:oleObj>
              </mc:Choice>
              <mc:Fallback>
                <p:oleObj name="Equation" r:id="rId4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331640" y="-603448"/>
            <a:ext cx="6545382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9600" dirty="0" smtClean="0">
                <a:solidFill>
                  <a:srgbClr val="FF0000"/>
                </a:solidFill>
              </a:rPr>
              <a:t>③</a:t>
            </a:r>
            <a:endParaRPr kumimoji="1" lang="ja-JP" altLang="en-US" sz="4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"/>
    </mc:Choice>
    <mc:Fallback xmlns="">
      <p:transition xmlns:p14="http://schemas.microsoft.com/office/powerpoint/2010/main" spd="slow" advTm="40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188640"/>
            <a:ext cx="8625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All these high frequency GWs would be diluted away if</a:t>
            </a:r>
          </a:p>
          <a:p>
            <a:r>
              <a:rPr lang="en-US" altLang="ja-JP" b="0" dirty="0" smtClean="0"/>
              <a:t>there existed entropy production after their horizon </a:t>
            </a:r>
          </a:p>
          <a:p>
            <a:r>
              <a:rPr kumimoji="1" lang="en-US" altLang="ja-JP" b="0" dirty="0" smtClean="0"/>
              <a:t>reentry, such as thermal inflation…</a:t>
            </a:r>
            <a:endParaRPr kumimoji="1" lang="ja-JP" altLang="en-US" b="0" dirty="0"/>
          </a:p>
        </p:txBody>
      </p:sp>
      <p:sp>
        <p:nvSpPr>
          <p:cNvPr id="3" name="正方形/長方形 2"/>
          <p:cNvSpPr/>
          <p:nvPr/>
        </p:nvSpPr>
        <p:spPr>
          <a:xfrm>
            <a:off x="220687" y="1427094"/>
            <a:ext cx="7665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Thermal Inflation</a:t>
            </a:r>
            <a:endParaRPr lang="ja-JP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9555" y="2561283"/>
            <a:ext cx="8476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A short period of inflation driven by a scalar potential</a:t>
            </a:r>
          </a:p>
          <a:p>
            <a:r>
              <a:rPr lang="en-US" altLang="ja-JP" b="0" dirty="0" smtClean="0"/>
              <a:t>whose symmetry is restored by finite-temperature </a:t>
            </a:r>
          </a:p>
          <a:p>
            <a:r>
              <a:rPr kumimoji="1" lang="en-US" altLang="ja-JP" b="0" dirty="0" smtClean="0"/>
              <a:t>effects with a large vacuum energy density there.</a:t>
            </a:r>
            <a:endParaRPr kumimoji="1" lang="ja-JP" altLang="en-US" b="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23928" y="2246263"/>
            <a:ext cx="4472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0" dirty="0" smtClean="0">
                <a:solidFill>
                  <a:srgbClr val="92D050"/>
                </a:solidFill>
              </a:rPr>
              <a:t>Yamamoto (1986), </a:t>
            </a:r>
            <a:r>
              <a:rPr kumimoji="1" lang="en-US" altLang="ja-JP" sz="1600" b="0" dirty="0" err="1" smtClean="0">
                <a:solidFill>
                  <a:srgbClr val="92D050"/>
                </a:solidFill>
              </a:rPr>
              <a:t>Lyth</a:t>
            </a:r>
            <a:r>
              <a:rPr kumimoji="1" lang="en-US" altLang="ja-JP" sz="1600" b="0" dirty="0" smtClean="0">
                <a:solidFill>
                  <a:srgbClr val="92D050"/>
                </a:solidFill>
              </a:rPr>
              <a:t> &amp; </a:t>
            </a:r>
            <a:r>
              <a:rPr kumimoji="1" lang="en-US" altLang="ja-JP" sz="1600" b="0" dirty="0" err="1" smtClean="0">
                <a:solidFill>
                  <a:srgbClr val="92D050"/>
                </a:solidFill>
              </a:rPr>
              <a:t>stewart</a:t>
            </a:r>
            <a:r>
              <a:rPr kumimoji="1" lang="en-US" altLang="ja-JP" sz="1600" b="0" dirty="0" smtClean="0">
                <a:solidFill>
                  <a:srgbClr val="92D050"/>
                </a:solidFill>
              </a:rPr>
              <a:t> (1995)</a:t>
            </a:r>
            <a:endParaRPr kumimoji="1" lang="ja-JP" altLang="en-US" sz="1600" b="0" dirty="0">
              <a:solidFill>
                <a:srgbClr val="92D05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70962"/>
            <a:ext cx="4927563" cy="288778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92080" y="4006356"/>
            <a:ext cx="3729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flaton</a:t>
            </a:r>
            <a:r>
              <a:rPr kumimoji="1" lang="en-US" altLang="ja-JP" dirty="0" smtClean="0"/>
              <a:t>:</a:t>
            </a:r>
            <a:r>
              <a:rPr kumimoji="1" lang="en-US" altLang="ja-JP" b="0" dirty="0" smtClean="0"/>
              <a:t> a scalar field</a:t>
            </a:r>
          </a:p>
          <a:p>
            <a:r>
              <a:rPr lang="en-US" altLang="ja-JP" b="0" dirty="0" smtClean="0"/>
              <a:t>w/ a very flat potential</a:t>
            </a:r>
          </a:p>
          <a:p>
            <a:r>
              <a:rPr kumimoji="1" lang="en-US" altLang="ja-JP" b="0" dirty="0" smtClean="0"/>
              <a:t>near the origin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99" y="5301208"/>
            <a:ext cx="3164980" cy="58024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84" y="6165304"/>
            <a:ext cx="1719078" cy="4297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 r="74030"/>
          <a:stretch/>
        </p:blipFill>
        <p:spPr>
          <a:xfrm>
            <a:off x="7552240" y="6255431"/>
            <a:ext cx="572585" cy="301820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flipH="1" flipV="1">
            <a:off x="7535901" y="5797656"/>
            <a:ext cx="157269" cy="508549"/>
          </a:xfrm>
          <a:prstGeom prst="straightConnector1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6034032" y="5778292"/>
            <a:ext cx="582023" cy="477139"/>
          </a:xfrm>
          <a:prstGeom prst="straightConnector1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8" t="-11408"/>
          <a:stretch/>
        </p:blipFill>
        <p:spPr>
          <a:xfrm>
            <a:off x="8022713" y="6213818"/>
            <a:ext cx="971720" cy="35295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 rot="10800000" flipH="1" flipV="1">
            <a:off x="1594405" y="4736602"/>
            <a:ext cx="2241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d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uring thermal inflation</a:t>
            </a:r>
            <a:endParaRPr kumimoji="1" lang="ja-JP" altLang="en-US" sz="1400" dirty="0">
              <a:solidFill>
                <a:schemeClr val="accent1">
                  <a:lumMod val="75000"/>
                </a:schemeClr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162944" y="5319189"/>
            <a:ext cx="189708" cy="1897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1352652" y="5004128"/>
            <a:ext cx="342707" cy="31506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80" y="5887910"/>
            <a:ext cx="801121" cy="471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3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98"/>
    </mc:Choice>
    <mc:Fallback xmlns="">
      <p:transition xmlns:p14="http://schemas.microsoft.com/office/powerpoint/2010/main" spd="slow" advTm="6199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14" grpId="0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59" y="108724"/>
            <a:ext cx="4927563" cy="2887782"/>
          </a:xfrm>
          <a:prstGeom prst="rect">
            <a:avLst/>
          </a:prstGeom>
        </p:spPr>
      </p:pic>
      <p:sp>
        <p:nvSpPr>
          <p:cNvPr id="3" name="円弧 2"/>
          <p:cNvSpPr/>
          <p:nvPr/>
        </p:nvSpPr>
        <p:spPr bwMode="auto">
          <a:xfrm rot="5400000">
            <a:off x="-10308" y="-423428"/>
            <a:ext cx="2376264" cy="1872208"/>
          </a:xfrm>
          <a:prstGeom prst="arc">
            <a:avLst>
              <a:gd name="adj1" fmla="val 16954024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886505"/>
              </p:ext>
            </p:extLst>
          </p:nvPr>
        </p:nvGraphicFramePr>
        <p:xfrm>
          <a:off x="2109788" y="835918"/>
          <a:ext cx="83185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0" name="Equation" r:id="rId5" imgW="596880" imgH="228600" progId="Equation.DSMT4">
                  <p:embed/>
                </p:oleObj>
              </mc:Choice>
              <mc:Fallback>
                <p:oleObj name="Equation" r:id="rId5" imgW="596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9788" y="835918"/>
                        <a:ext cx="831850" cy="31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8954"/>
            <a:ext cx="3164980" cy="58024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60" y="1122846"/>
            <a:ext cx="1719078" cy="42976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 r="74030"/>
          <a:stretch/>
        </p:blipFill>
        <p:spPr>
          <a:xfrm>
            <a:off x="7445216" y="1212973"/>
            <a:ext cx="572585" cy="301820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 flipV="1">
            <a:off x="7428877" y="755198"/>
            <a:ext cx="157269" cy="508549"/>
          </a:xfrm>
          <a:prstGeom prst="straightConnector1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5927008" y="735834"/>
            <a:ext cx="582023" cy="477139"/>
          </a:xfrm>
          <a:prstGeom prst="straightConnector1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8" t="-11408"/>
          <a:stretch/>
        </p:blipFill>
        <p:spPr>
          <a:xfrm>
            <a:off x="7915689" y="1171360"/>
            <a:ext cx="971720" cy="35295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01947" y="3074342"/>
            <a:ext cx="7324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For                       the symmetry is restored. </a:t>
            </a:r>
            <a:endParaRPr kumimoji="1" lang="ja-JP" altLang="en-US" b="0" dirty="0"/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869114"/>
              </p:ext>
            </p:extLst>
          </p:nvPr>
        </p:nvGraphicFramePr>
        <p:xfrm>
          <a:off x="982663" y="3060700"/>
          <a:ext cx="227647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1" name="Equation" r:id="rId10" imgW="1181100" imgH="254000" progId="Equation.DSMT4">
                  <p:embed/>
                </p:oleObj>
              </mc:Choice>
              <mc:Fallback>
                <p:oleObj name="Equation" r:id="rId10" imgW="11811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2663" y="3060700"/>
                        <a:ext cx="2276475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417896"/>
              </p:ext>
            </p:extLst>
          </p:nvPr>
        </p:nvGraphicFramePr>
        <p:xfrm>
          <a:off x="334963" y="3489325"/>
          <a:ext cx="10683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2" name="Equation" r:id="rId12" imgW="571500" imgH="254000" progId="Equation.DSMT4">
                  <p:embed/>
                </p:oleObj>
              </mc:Choice>
              <mc:Fallback>
                <p:oleObj name="Equation" r:id="rId12" imgW="5715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4963" y="3489325"/>
                        <a:ext cx="1068387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1422061" y="3501008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 smtClean="0"/>
              <a:t>can be </a:t>
            </a:r>
            <a:r>
              <a:rPr kumimoji="1" lang="en-US" altLang="ja-JP" b="0" dirty="0" smtClean="0"/>
              <a:t> smaller than </a:t>
            </a:r>
            <a:endParaRPr kumimoji="1" lang="ja-JP" altLang="en-US" b="0" dirty="0"/>
          </a:p>
        </p:txBody>
      </p:sp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930414"/>
              </p:ext>
            </p:extLst>
          </p:nvPr>
        </p:nvGraphicFramePr>
        <p:xfrm>
          <a:off x="4778834" y="3573016"/>
          <a:ext cx="389632" cy="438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3" name="Equation" r:id="rId14" imgW="203040" imgH="228600" progId="Equation.DSMT4">
                  <p:embed/>
                </p:oleObj>
              </mc:Choice>
              <mc:Fallback>
                <p:oleObj name="Equation" r:id="rId14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78834" y="3573016"/>
                        <a:ext cx="389632" cy="438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下矢印 15"/>
          <p:cNvSpPr/>
          <p:nvPr/>
        </p:nvSpPr>
        <p:spPr bwMode="auto">
          <a:xfrm>
            <a:off x="1200047" y="3964806"/>
            <a:ext cx="793949" cy="576064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0287" y="4545285"/>
            <a:ext cx="7439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 smtClean="0"/>
              <a:t>Inflation supported by thermal correction may</a:t>
            </a:r>
          </a:p>
          <a:p>
            <a:r>
              <a:rPr kumimoji="1" lang="en-US" altLang="ja-JP" b="0" dirty="0" smtClean="0"/>
              <a:t>occur for a short period until high temperature</a:t>
            </a:r>
          </a:p>
          <a:p>
            <a:r>
              <a:rPr lang="en-US" altLang="ja-JP" b="0" dirty="0" smtClean="0"/>
              <a:t>correction becomes ineffective.</a:t>
            </a:r>
            <a:endParaRPr kumimoji="1" lang="ja-JP" altLang="en-US" b="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14210" y="4134271"/>
            <a:ext cx="390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THERMAL INFLATION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22061" y="5877271"/>
            <a:ext cx="4714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Dilutes </a:t>
            </a:r>
            <a:r>
              <a:rPr kumimoji="1" lang="en-US" altLang="ja-JP" b="0" dirty="0" err="1" smtClean="0"/>
              <a:t>gravitinos</a:t>
            </a:r>
            <a:r>
              <a:rPr kumimoji="1" lang="en-US" altLang="ja-JP" b="0" dirty="0" smtClean="0"/>
              <a:t> and moduli</a:t>
            </a:r>
            <a:endParaRPr kumimoji="1" lang="ja-JP" altLang="en-US" b="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36283" y="6338936"/>
            <a:ext cx="615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Dilutes </a:t>
            </a:r>
            <a:r>
              <a:rPr kumimoji="1" lang="en-US" altLang="ja-JP" b="0" dirty="0" err="1" smtClean="0"/>
              <a:t>subhorizon</a:t>
            </a:r>
            <a:r>
              <a:rPr kumimoji="1" lang="en-US" altLang="ja-JP" b="0" dirty="0" smtClean="0"/>
              <a:t> gravitational waves</a:t>
            </a:r>
            <a:endParaRPr kumimoji="1" lang="ja-JP" altLang="en-US" b="0" dirty="0"/>
          </a:p>
        </p:txBody>
      </p:sp>
      <p:pic>
        <p:nvPicPr>
          <p:cNvPr id="67602" name="Picture 18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7" t="26323" r="29236" b="65221"/>
          <a:stretch/>
        </p:blipFill>
        <p:spPr bwMode="auto">
          <a:xfrm>
            <a:off x="1165684" y="6389414"/>
            <a:ext cx="356964" cy="36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38769" r="85173" b="52282"/>
          <a:stretch/>
        </p:blipFill>
        <p:spPr bwMode="auto">
          <a:xfrm>
            <a:off x="1172115" y="5917602"/>
            <a:ext cx="350533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398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8"/>
    </mc:Choice>
    <mc:Fallback xmlns="">
      <p:transition xmlns:p14="http://schemas.microsoft.com/office/powerpoint/2010/main" spd="slow" advTm="863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56554"/>
            <a:ext cx="3462528" cy="74865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33714"/>
            <a:ext cx="4168929" cy="5989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0" y="2634618"/>
            <a:ext cx="3925824" cy="5783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26" y="600495"/>
            <a:ext cx="3693603" cy="271110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9512" y="116381"/>
            <a:ext cx="7788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One-loop effective potential predicts a first-order</a:t>
            </a:r>
          </a:p>
          <a:p>
            <a:r>
              <a:rPr lang="en-US" altLang="ja-JP" b="0" dirty="0" smtClean="0"/>
              <a:t>phase transition</a:t>
            </a:r>
            <a:endParaRPr kumimoji="1" lang="ja-JP" altLang="en-US" b="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64088" y="2465955"/>
            <a:ext cx="2794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chemeClr val="bg2"/>
                </a:solidFill>
              </a:rPr>
              <a:t>logarithmic scale</a:t>
            </a:r>
            <a:endParaRPr kumimoji="1" lang="ja-JP" altLang="en-US" b="0" dirty="0">
              <a:solidFill>
                <a:schemeClr val="bg2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395536" y="3429000"/>
            <a:ext cx="8443181" cy="2600077"/>
          </a:xfrm>
          <a:prstGeom prst="round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834732" y="5662818"/>
            <a:ext cx="3402468" cy="0"/>
          </a:xfrm>
          <a:prstGeom prst="straightConnector1">
            <a:avLst/>
          </a:prstGeom>
          <a:ln w="254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968074" y="3887807"/>
            <a:ext cx="0" cy="1910733"/>
          </a:xfrm>
          <a:prstGeom prst="straightConnector1">
            <a:avLst/>
          </a:prstGeom>
          <a:ln w="254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5176930" y="3887807"/>
            <a:ext cx="0" cy="1910733"/>
          </a:xfrm>
          <a:prstGeom prst="straightConnector1">
            <a:avLst/>
          </a:prstGeom>
          <a:ln w="254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 13"/>
          <p:cNvSpPr/>
          <p:nvPr/>
        </p:nvSpPr>
        <p:spPr>
          <a:xfrm>
            <a:off x="968074" y="4010111"/>
            <a:ext cx="2916194" cy="1645392"/>
          </a:xfrm>
          <a:custGeom>
            <a:avLst/>
            <a:gdLst>
              <a:gd name="connsiteX0" fmla="*/ 0 w 2916194"/>
              <a:gd name="connsiteY0" fmla="*/ 222422 h 1644805"/>
              <a:gd name="connsiteX1" fmla="*/ 1890583 w 2916194"/>
              <a:gd name="connsiteY1" fmla="*/ 1643449 h 1644805"/>
              <a:gd name="connsiteX2" fmla="*/ 2916194 w 2916194"/>
              <a:gd name="connsiteY2" fmla="*/ 0 h 1644805"/>
              <a:gd name="connsiteX0" fmla="*/ 0 w 2879124"/>
              <a:gd name="connsiteY0" fmla="*/ 222422 h 1644805"/>
              <a:gd name="connsiteX1" fmla="*/ 1853513 w 2879124"/>
              <a:gd name="connsiteY1" fmla="*/ 1643449 h 1644805"/>
              <a:gd name="connsiteX2" fmla="*/ 2879124 w 2879124"/>
              <a:gd name="connsiteY2" fmla="*/ 0 h 1644805"/>
              <a:gd name="connsiteX0" fmla="*/ 0 w 2879124"/>
              <a:gd name="connsiteY0" fmla="*/ 222422 h 1644258"/>
              <a:gd name="connsiteX1" fmla="*/ 1853513 w 2879124"/>
              <a:gd name="connsiteY1" fmla="*/ 1643449 h 1644258"/>
              <a:gd name="connsiteX2" fmla="*/ 2879124 w 2879124"/>
              <a:gd name="connsiteY2" fmla="*/ 0 h 1644258"/>
              <a:gd name="connsiteX0" fmla="*/ 0 w 2916194"/>
              <a:gd name="connsiteY0" fmla="*/ 358346 h 1645722"/>
              <a:gd name="connsiteX1" fmla="*/ 1890583 w 2916194"/>
              <a:gd name="connsiteY1" fmla="*/ 1643449 h 1645722"/>
              <a:gd name="connsiteX2" fmla="*/ 2916194 w 2916194"/>
              <a:gd name="connsiteY2" fmla="*/ 0 h 1645722"/>
              <a:gd name="connsiteX0" fmla="*/ 0 w 2916194"/>
              <a:gd name="connsiteY0" fmla="*/ 358346 h 1645195"/>
              <a:gd name="connsiteX1" fmla="*/ 1890583 w 2916194"/>
              <a:gd name="connsiteY1" fmla="*/ 1643449 h 1645195"/>
              <a:gd name="connsiteX2" fmla="*/ 2916194 w 2916194"/>
              <a:gd name="connsiteY2" fmla="*/ 0 h 1645195"/>
              <a:gd name="connsiteX0" fmla="*/ 0 w 2916194"/>
              <a:gd name="connsiteY0" fmla="*/ 358346 h 1645380"/>
              <a:gd name="connsiteX1" fmla="*/ 1890583 w 2916194"/>
              <a:gd name="connsiteY1" fmla="*/ 1643449 h 1645380"/>
              <a:gd name="connsiteX2" fmla="*/ 2916194 w 2916194"/>
              <a:gd name="connsiteY2" fmla="*/ 0 h 1645380"/>
              <a:gd name="connsiteX0" fmla="*/ 0 w 2916194"/>
              <a:gd name="connsiteY0" fmla="*/ 358346 h 1645392"/>
              <a:gd name="connsiteX1" fmla="*/ 1890583 w 2916194"/>
              <a:gd name="connsiteY1" fmla="*/ 1643449 h 1645392"/>
              <a:gd name="connsiteX2" fmla="*/ 2916194 w 2916194"/>
              <a:gd name="connsiteY2" fmla="*/ 0 h 164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6194" h="1645392">
                <a:moveTo>
                  <a:pt x="0" y="358346"/>
                </a:moveTo>
                <a:cubicBezTo>
                  <a:pt x="843463" y="366296"/>
                  <a:pt x="1404551" y="1703173"/>
                  <a:pt x="1890583" y="1643449"/>
                </a:cubicBezTo>
                <a:cubicBezTo>
                  <a:pt x="2376615" y="1583725"/>
                  <a:pt x="2646404" y="803189"/>
                  <a:pt x="2916194" y="0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61296" y="4232077"/>
            <a:ext cx="485030" cy="270344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5174274" y="4025085"/>
            <a:ext cx="3148717" cy="1057779"/>
          </a:xfrm>
          <a:custGeom>
            <a:avLst/>
            <a:gdLst>
              <a:gd name="connsiteX0" fmla="*/ 0 w 2759103"/>
              <a:gd name="connsiteY0" fmla="*/ 673455 h 1651466"/>
              <a:gd name="connsiteX1" fmla="*/ 1288112 w 2759103"/>
              <a:gd name="connsiteY1" fmla="*/ 37351 h 1651466"/>
              <a:gd name="connsiteX2" fmla="*/ 2759103 w 2759103"/>
              <a:gd name="connsiteY2" fmla="*/ 1651466 h 1651466"/>
              <a:gd name="connsiteX0" fmla="*/ 0 w 2759103"/>
              <a:gd name="connsiteY0" fmla="*/ 656849 h 1634860"/>
              <a:gd name="connsiteX1" fmla="*/ 1288112 w 2759103"/>
              <a:gd name="connsiteY1" fmla="*/ 20745 h 1634860"/>
              <a:gd name="connsiteX2" fmla="*/ 2759103 w 2759103"/>
              <a:gd name="connsiteY2" fmla="*/ 1634860 h 1634860"/>
              <a:gd name="connsiteX0" fmla="*/ 0 w 2759103"/>
              <a:gd name="connsiteY0" fmla="*/ 687988 h 1665999"/>
              <a:gd name="connsiteX1" fmla="*/ 1908314 w 2759103"/>
              <a:gd name="connsiteY1" fmla="*/ 20079 h 1665999"/>
              <a:gd name="connsiteX2" fmla="*/ 2759103 w 2759103"/>
              <a:gd name="connsiteY2" fmla="*/ 1665999 h 1665999"/>
              <a:gd name="connsiteX0" fmla="*/ 0 w 2759103"/>
              <a:gd name="connsiteY0" fmla="*/ 668302 h 1646313"/>
              <a:gd name="connsiteX1" fmla="*/ 1908314 w 2759103"/>
              <a:gd name="connsiteY1" fmla="*/ 393 h 1646313"/>
              <a:gd name="connsiteX2" fmla="*/ 2759103 w 2759103"/>
              <a:gd name="connsiteY2" fmla="*/ 1646313 h 1646313"/>
              <a:gd name="connsiteX0" fmla="*/ 0 w 2759103"/>
              <a:gd name="connsiteY0" fmla="*/ 668665 h 1646676"/>
              <a:gd name="connsiteX1" fmla="*/ 1908314 w 2759103"/>
              <a:gd name="connsiteY1" fmla="*/ 756 h 1646676"/>
              <a:gd name="connsiteX2" fmla="*/ 2759103 w 2759103"/>
              <a:gd name="connsiteY2" fmla="*/ 1646676 h 1646676"/>
              <a:gd name="connsiteX0" fmla="*/ 0 w 2759103"/>
              <a:gd name="connsiteY0" fmla="*/ 652779 h 1630790"/>
              <a:gd name="connsiteX1" fmla="*/ 1598213 w 2759103"/>
              <a:gd name="connsiteY1" fmla="*/ 773 h 1630790"/>
              <a:gd name="connsiteX2" fmla="*/ 2759103 w 2759103"/>
              <a:gd name="connsiteY2" fmla="*/ 1630790 h 1630790"/>
              <a:gd name="connsiteX0" fmla="*/ 0 w 3132814"/>
              <a:gd name="connsiteY0" fmla="*/ 664760 h 1412183"/>
              <a:gd name="connsiteX1" fmla="*/ 1598213 w 3132814"/>
              <a:gd name="connsiteY1" fmla="*/ 12754 h 1412183"/>
              <a:gd name="connsiteX2" fmla="*/ 3132814 w 3132814"/>
              <a:gd name="connsiteY2" fmla="*/ 1412183 h 1412183"/>
              <a:gd name="connsiteX0" fmla="*/ 0 w 3124863"/>
              <a:gd name="connsiteY0" fmla="*/ 942211 h 1403387"/>
              <a:gd name="connsiteX1" fmla="*/ 1590262 w 3124863"/>
              <a:gd name="connsiteY1" fmla="*/ 3958 h 1403387"/>
              <a:gd name="connsiteX2" fmla="*/ 3124863 w 3124863"/>
              <a:gd name="connsiteY2" fmla="*/ 1403387 h 1403387"/>
              <a:gd name="connsiteX0" fmla="*/ 0 w 3124863"/>
              <a:gd name="connsiteY0" fmla="*/ 950133 h 1411309"/>
              <a:gd name="connsiteX1" fmla="*/ 1717483 w 3124863"/>
              <a:gd name="connsiteY1" fmla="*/ 3929 h 1411309"/>
              <a:gd name="connsiteX2" fmla="*/ 3124863 w 3124863"/>
              <a:gd name="connsiteY2" fmla="*/ 1411309 h 1411309"/>
              <a:gd name="connsiteX0" fmla="*/ 0 w 3124863"/>
              <a:gd name="connsiteY0" fmla="*/ 946225 h 1407401"/>
              <a:gd name="connsiteX1" fmla="*/ 1717483 w 3124863"/>
              <a:gd name="connsiteY1" fmla="*/ 21 h 1407401"/>
              <a:gd name="connsiteX2" fmla="*/ 3124863 w 3124863"/>
              <a:gd name="connsiteY2" fmla="*/ 1407401 h 1407401"/>
              <a:gd name="connsiteX0" fmla="*/ 0 w 3124863"/>
              <a:gd name="connsiteY0" fmla="*/ 946226 h 1407402"/>
              <a:gd name="connsiteX1" fmla="*/ 1717483 w 3124863"/>
              <a:gd name="connsiteY1" fmla="*/ 22 h 1407402"/>
              <a:gd name="connsiteX2" fmla="*/ 3124863 w 3124863"/>
              <a:gd name="connsiteY2" fmla="*/ 1407402 h 1407402"/>
              <a:gd name="connsiteX0" fmla="*/ 0 w 3124863"/>
              <a:gd name="connsiteY0" fmla="*/ 946226 h 1407402"/>
              <a:gd name="connsiteX1" fmla="*/ 1717483 w 3124863"/>
              <a:gd name="connsiteY1" fmla="*/ 22 h 1407402"/>
              <a:gd name="connsiteX2" fmla="*/ 3124863 w 3124863"/>
              <a:gd name="connsiteY2" fmla="*/ 1407402 h 1407402"/>
              <a:gd name="connsiteX0" fmla="*/ 0 w 3124863"/>
              <a:gd name="connsiteY0" fmla="*/ 946226 h 1407402"/>
              <a:gd name="connsiteX1" fmla="*/ 1916266 w 3124863"/>
              <a:gd name="connsiteY1" fmla="*/ 22 h 1407402"/>
              <a:gd name="connsiteX2" fmla="*/ 3124863 w 3124863"/>
              <a:gd name="connsiteY2" fmla="*/ 1407402 h 1407402"/>
              <a:gd name="connsiteX0" fmla="*/ 0 w 3124863"/>
              <a:gd name="connsiteY0" fmla="*/ 946335 h 1407511"/>
              <a:gd name="connsiteX1" fmla="*/ 1916266 w 3124863"/>
              <a:gd name="connsiteY1" fmla="*/ 131 h 1407511"/>
              <a:gd name="connsiteX2" fmla="*/ 3124863 w 3124863"/>
              <a:gd name="connsiteY2" fmla="*/ 1407511 h 1407511"/>
              <a:gd name="connsiteX0" fmla="*/ 0 w 3124863"/>
              <a:gd name="connsiteY0" fmla="*/ 946212 h 1407388"/>
              <a:gd name="connsiteX1" fmla="*/ 1916266 w 3124863"/>
              <a:gd name="connsiteY1" fmla="*/ 8 h 1407388"/>
              <a:gd name="connsiteX2" fmla="*/ 3124863 w 3124863"/>
              <a:gd name="connsiteY2" fmla="*/ 1407388 h 1407388"/>
              <a:gd name="connsiteX0" fmla="*/ 0 w 3124863"/>
              <a:gd name="connsiteY0" fmla="*/ 946225 h 1407401"/>
              <a:gd name="connsiteX1" fmla="*/ 1916266 w 3124863"/>
              <a:gd name="connsiteY1" fmla="*/ 21 h 1407401"/>
              <a:gd name="connsiteX2" fmla="*/ 3124863 w 3124863"/>
              <a:gd name="connsiteY2" fmla="*/ 1407401 h 1407401"/>
              <a:gd name="connsiteX0" fmla="*/ 0 w 3180522"/>
              <a:gd name="connsiteY0" fmla="*/ 947269 h 1177857"/>
              <a:gd name="connsiteX1" fmla="*/ 1916266 w 3180522"/>
              <a:gd name="connsiteY1" fmla="*/ 1065 h 1177857"/>
              <a:gd name="connsiteX2" fmla="*/ 3180522 w 3180522"/>
              <a:gd name="connsiteY2" fmla="*/ 1177857 h 1177857"/>
              <a:gd name="connsiteX0" fmla="*/ 0 w 3180522"/>
              <a:gd name="connsiteY0" fmla="*/ 946364 h 1176952"/>
              <a:gd name="connsiteX1" fmla="*/ 1916266 w 3180522"/>
              <a:gd name="connsiteY1" fmla="*/ 160 h 1176952"/>
              <a:gd name="connsiteX2" fmla="*/ 3180522 w 3180522"/>
              <a:gd name="connsiteY2" fmla="*/ 1176952 h 1176952"/>
              <a:gd name="connsiteX0" fmla="*/ 0 w 3180522"/>
              <a:gd name="connsiteY0" fmla="*/ 946342 h 1176930"/>
              <a:gd name="connsiteX1" fmla="*/ 1916266 w 3180522"/>
              <a:gd name="connsiteY1" fmla="*/ 138 h 1176930"/>
              <a:gd name="connsiteX2" fmla="*/ 3180522 w 3180522"/>
              <a:gd name="connsiteY2" fmla="*/ 1176930 h 1176930"/>
              <a:gd name="connsiteX0" fmla="*/ 0 w 3180522"/>
              <a:gd name="connsiteY0" fmla="*/ 946663 h 1177251"/>
              <a:gd name="connsiteX1" fmla="*/ 1916266 w 3180522"/>
              <a:gd name="connsiteY1" fmla="*/ 459 h 1177251"/>
              <a:gd name="connsiteX2" fmla="*/ 3180522 w 3180522"/>
              <a:gd name="connsiteY2" fmla="*/ 1177251 h 1177251"/>
              <a:gd name="connsiteX0" fmla="*/ 0 w 3180522"/>
              <a:gd name="connsiteY0" fmla="*/ 946364 h 1176952"/>
              <a:gd name="connsiteX1" fmla="*/ 1916266 w 3180522"/>
              <a:gd name="connsiteY1" fmla="*/ 160 h 1176952"/>
              <a:gd name="connsiteX2" fmla="*/ 3180522 w 3180522"/>
              <a:gd name="connsiteY2" fmla="*/ 1176952 h 1176952"/>
              <a:gd name="connsiteX0" fmla="*/ 0 w 3148717"/>
              <a:gd name="connsiteY0" fmla="*/ 946460 h 1057779"/>
              <a:gd name="connsiteX1" fmla="*/ 1916266 w 3148717"/>
              <a:gd name="connsiteY1" fmla="*/ 256 h 1057779"/>
              <a:gd name="connsiteX2" fmla="*/ 3148717 w 3148717"/>
              <a:gd name="connsiteY2" fmla="*/ 1057779 h 1057779"/>
              <a:gd name="connsiteX0" fmla="*/ 0 w 3148717"/>
              <a:gd name="connsiteY0" fmla="*/ 946460 h 1057779"/>
              <a:gd name="connsiteX1" fmla="*/ 1916266 w 3148717"/>
              <a:gd name="connsiteY1" fmla="*/ 256 h 1057779"/>
              <a:gd name="connsiteX2" fmla="*/ 3148717 w 3148717"/>
              <a:gd name="connsiteY2" fmla="*/ 1057779 h 1057779"/>
              <a:gd name="connsiteX0" fmla="*/ 0 w 3148717"/>
              <a:gd name="connsiteY0" fmla="*/ 946460 h 1057779"/>
              <a:gd name="connsiteX1" fmla="*/ 1916266 w 3148717"/>
              <a:gd name="connsiteY1" fmla="*/ 256 h 1057779"/>
              <a:gd name="connsiteX2" fmla="*/ 3148717 w 3148717"/>
              <a:gd name="connsiteY2" fmla="*/ 1057779 h 105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8717" h="1057779">
                <a:moveTo>
                  <a:pt x="0" y="946460"/>
                </a:moveTo>
                <a:cubicBezTo>
                  <a:pt x="1590924" y="976278"/>
                  <a:pt x="1391480" y="-18297"/>
                  <a:pt x="1916266" y="256"/>
                </a:cubicBezTo>
                <a:cubicBezTo>
                  <a:pt x="2441052" y="18809"/>
                  <a:pt x="2993003" y="809300"/>
                  <a:pt x="3148717" y="1057779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2" y="3646024"/>
            <a:ext cx="619125" cy="23812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88" y="3649682"/>
            <a:ext cx="619125" cy="238125"/>
          </a:xfrm>
          <a:prstGeom prst="rect">
            <a:avLst/>
          </a:prstGeom>
        </p:spPr>
      </p:pic>
      <p:sp>
        <p:nvSpPr>
          <p:cNvPr id="19" name="円/楕円 18"/>
          <p:cNvSpPr/>
          <p:nvPr/>
        </p:nvSpPr>
        <p:spPr>
          <a:xfrm>
            <a:off x="5166295" y="4693256"/>
            <a:ext cx="268912" cy="2689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6287456" y="4876136"/>
            <a:ext cx="1486894" cy="0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78" y="5280804"/>
            <a:ext cx="171450" cy="285750"/>
          </a:xfrm>
          <a:prstGeom prst="rect">
            <a:avLst/>
          </a:prstGeom>
        </p:spPr>
      </p:pic>
      <p:cxnSp>
        <p:nvCxnSpPr>
          <p:cNvPr id="23" name="直線矢印コネクタ 22"/>
          <p:cNvCxnSpPr/>
          <p:nvPr/>
        </p:nvCxnSpPr>
        <p:spPr>
          <a:xfrm>
            <a:off x="1284949" y="4343062"/>
            <a:ext cx="3503075" cy="210912"/>
          </a:xfrm>
          <a:prstGeom prst="straightConnector1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16" y="5715674"/>
            <a:ext cx="402086" cy="241252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4868120" y="3514510"/>
            <a:ext cx="3736328" cy="2442416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23322" y="6165304"/>
            <a:ext cx="8587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The potential barrier becomes smaller as T decreases.</a:t>
            </a:r>
            <a:endParaRPr kumimoji="1" lang="ja-JP" altLang="en-US" b="0" dirty="0"/>
          </a:p>
        </p:txBody>
      </p:sp>
      <p:sp>
        <p:nvSpPr>
          <p:cNvPr id="7" name="テキスト ボックス 6"/>
          <p:cNvSpPr txBox="1"/>
          <p:nvPr/>
        </p:nvSpPr>
        <p:spPr>
          <a:xfrm rot="181029">
            <a:off x="2051720" y="3940540"/>
            <a:ext cx="133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rgbClr val="FFFFFF"/>
                </a:solidFill>
              </a:rPr>
              <a:t>enlarge</a:t>
            </a:r>
            <a:endParaRPr kumimoji="1" lang="ja-JP" alt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8"/>
    </mc:Choice>
    <mc:Fallback xmlns="">
      <p:transition xmlns:p14="http://schemas.microsoft.com/office/powerpoint/2010/main" spd="slow" advTm="291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88640"/>
            <a:ext cx="893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If thermal inflation was terminated by bubble nucleation</a:t>
            </a:r>
          </a:p>
          <a:p>
            <a:r>
              <a:rPr lang="en-US" altLang="ja-JP" b="0" dirty="0" smtClean="0"/>
              <a:t>and percolation, colliding bubbles would produce GWs.</a:t>
            </a:r>
            <a:endParaRPr kumimoji="1" lang="ja-JP" altLang="en-US" b="0" dirty="0"/>
          </a:p>
        </p:txBody>
      </p:sp>
      <p:sp>
        <p:nvSpPr>
          <p:cNvPr id="3" name="角丸四角形 2"/>
          <p:cNvSpPr/>
          <p:nvPr/>
        </p:nvSpPr>
        <p:spPr>
          <a:xfrm>
            <a:off x="502010" y="1240156"/>
            <a:ext cx="6533368" cy="1912941"/>
          </a:xfrm>
          <a:prstGeom prst="roundRect">
            <a:avLst>
              <a:gd name="adj" fmla="val 6225"/>
            </a:avLst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466142" y="3097478"/>
            <a:ext cx="7070725" cy="904875"/>
          </a:xfrm>
          <a:prstGeom prst="rightArrow">
            <a:avLst/>
          </a:prstGeom>
          <a:gradFill>
            <a:gsLst>
              <a:gs pos="77000">
                <a:schemeClr val="tx2">
                  <a:lumMod val="40000"/>
                  <a:lumOff val="60000"/>
                </a:schemeClr>
              </a:gs>
              <a:gs pos="0">
                <a:srgbClr val="FF0000">
                  <a:lumMod val="100000"/>
                </a:srgbClr>
              </a:gs>
              <a:gs pos="32000">
                <a:schemeClr val="accent1">
                  <a:lumMod val="75000"/>
                </a:schemeClr>
              </a:gs>
            </a:gsLst>
            <a:lin ang="0" scaled="0"/>
          </a:gradFill>
          <a:ln w="19050" cap="rnd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25342" y="3349860"/>
            <a:ext cx="927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Time</a:t>
            </a:r>
            <a:endParaRPr lang="en-US" altLang="ja-JP" sz="2000" dirty="0">
              <a:solidFill>
                <a:srgbClr val="FFFFFF"/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3" y="1339377"/>
            <a:ext cx="1714500" cy="17145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19" y="1333492"/>
            <a:ext cx="1714500" cy="1714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28" y="1333492"/>
            <a:ext cx="1714500" cy="17145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78" y="2458985"/>
            <a:ext cx="562729" cy="244665"/>
          </a:xfrm>
          <a:prstGeom prst="rect">
            <a:avLst/>
          </a:prstGeom>
        </p:spPr>
      </p:pic>
      <p:cxnSp>
        <p:nvCxnSpPr>
          <p:cNvPr id="13" name="直線矢印コネクタ 12"/>
          <p:cNvCxnSpPr/>
          <p:nvPr/>
        </p:nvCxnSpPr>
        <p:spPr>
          <a:xfrm>
            <a:off x="7143167" y="2664559"/>
            <a:ext cx="1709749" cy="0"/>
          </a:xfrm>
          <a:prstGeom prst="straightConnector1">
            <a:avLst/>
          </a:prstGeom>
          <a:ln w="25400" cap="rnd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7286132" y="1493634"/>
            <a:ext cx="0" cy="1266595"/>
          </a:xfrm>
          <a:prstGeom prst="straightConnector1">
            <a:avLst/>
          </a:prstGeom>
          <a:ln w="25400" cap="rnd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 14"/>
          <p:cNvSpPr/>
          <p:nvPr/>
        </p:nvSpPr>
        <p:spPr>
          <a:xfrm>
            <a:off x="7280150" y="1699921"/>
            <a:ext cx="1450000" cy="959727"/>
          </a:xfrm>
          <a:custGeom>
            <a:avLst/>
            <a:gdLst>
              <a:gd name="connsiteX0" fmla="*/ 0 w 2916194"/>
              <a:gd name="connsiteY0" fmla="*/ 222422 h 1644805"/>
              <a:gd name="connsiteX1" fmla="*/ 1890583 w 2916194"/>
              <a:gd name="connsiteY1" fmla="*/ 1643449 h 1644805"/>
              <a:gd name="connsiteX2" fmla="*/ 2916194 w 2916194"/>
              <a:gd name="connsiteY2" fmla="*/ 0 h 1644805"/>
              <a:gd name="connsiteX0" fmla="*/ 0 w 2879124"/>
              <a:gd name="connsiteY0" fmla="*/ 222422 h 1644805"/>
              <a:gd name="connsiteX1" fmla="*/ 1853513 w 2879124"/>
              <a:gd name="connsiteY1" fmla="*/ 1643449 h 1644805"/>
              <a:gd name="connsiteX2" fmla="*/ 2879124 w 2879124"/>
              <a:gd name="connsiteY2" fmla="*/ 0 h 1644805"/>
              <a:gd name="connsiteX0" fmla="*/ 0 w 2879124"/>
              <a:gd name="connsiteY0" fmla="*/ 222422 h 1644258"/>
              <a:gd name="connsiteX1" fmla="*/ 1853513 w 2879124"/>
              <a:gd name="connsiteY1" fmla="*/ 1643449 h 1644258"/>
              <a:gd name="connsiteX2" fmla="*/ 2879124 w 2879124"/>
              <a:gd name="connsiteY2" fmla="*/ 0 h 1644258"/>
              <a:gd name="connsiteX0" fmla="*/ 0 w 2916194"/>
              <a:gd name="connsiteY0" fmla="*/ 358346 h 1645722"/>
              <a:gd name="connsiteX1" fmla="*/ 1890583 w 2916194"/>
              <a:gd name="connsiteY1" fmla="*/ 1643449 h 1645722"/>
              <a:gd name="connsiteX2" fmla="*/ 2916194 w 2916194"/>
              <a:gd name="connsiteY2" fmla="*/ 0 h 1645722"/>
              <a:gd name="connsiteX0" fmla="*/ 0 w 2916194"/>
              <a:gd name="connsiteY0" fmla="*/ 358346 h 1645195"/>
              <a:gd name="connsiteX1" fmla="*/ 1890583 w 2916194"/>
              <a:gd name="connsiteY1" fmla="*/ 1643449 h 1645195"/>
              <a:gd name="connsiteX2" fmla="*/ 2916194 w 2916194"/>
              <a:gd name="connsiteY2" fmla="*/ 0 h 1645195"/>
              <a:gd name="connsiteX0" fmla="*/ 0 w 2916194"/>
              <a:gd name="connsiteY0" fmla="*/ 358346 h 1645380"/>
              <a:gd name="connsiteX1" fmla="*/ 1890583 w 2916194"/>
              <a:gd name="connsiteY1" fmla="*/ 1643449 h 1645380"/>
              <a:gd name="connsiteX2" fmla="*/ 2916194 w 2916194"/>
              <a:gd name="connsiteY2" fmla="*/ 0 h 1645380"/>
              <a:gd name="connsiteX0" fmla="*/ 0 w 2916194"/>
              <a:gd name="connsiteY0" fmla="*/ 358346 h 1645392"/>
              <a:gd name="connsiteX1" fmla="*/ 1890583 w 2916194"/>
              <a:gd name="connsiteY1" fmla="*/ 1643449 h 1645392"/>
              <a:gd name="connsiteX2" fmla="*/ 2916194 w 2916194"/>
              <a:gd name="connsiteY2" fmla="*/ 0 h 1645392"/>
              <a:gd name="connsiteX0" fmla="*/ 143142 w 3059336"/>
              <a:gd name="connsiteY0" fmla="*/ 358346 h 1646007"/>
              <a:gd name="connsiteX1" fmla="*/ 139166 w 3059336"/>
              <a:gd name="connsiteY1" fmla="*/ 377277 h 1646007"/>
              <a:gd name="connsiteX2" fmla="*/ 2033725 w 3059336"/>
              <a:gd name="connsiteY2" fmla="*/ 1643449 h 1646007"/>
              <a:gd name="connsiteX3" fmla="*/ 3059336 w 3059336"/>
              <a:gd name="connsiteY3" fmla="*/ 0 h 1646007"/>
              <a:gd name="connsiteX0" fmla="*/ 0 w 2916194"/>
              <a:gd name="connsiteY0" fmla="*/ 358346 h 1645680"/>
              <a:gd name="connsiteX1" fmla="*/ 1071531 w 2916194"/>
              <a:gd name="connsiteY1" fmla="*/ 206792 h 1645680"/>
              <a:gd name="connsiteX2" fmla="*/ 1890583 w 2916194"/>
              <a:gd name="connsiteY2" fmla="*/ 1643449 h 1645680"/>
              <a:gd name="connsiteX3" fmla="*/ 2916194 w 2916194"/>
              <a:gd name="connsiteY3" fmla="*/ 0 h 1645680"/>
              <a:gd name="connsiteX0" fmla="*/ 100686 w 3016880"/>
              <a:gd name="connsiteY0" fmla="*/ 358346 h 1645665"/>
              <a:gd name="connsiteX1" fmla="*/ 73827 w 3016880"/>
              <a:gd name="connsiteY1" fmla="*/ 408274 h 1645665"/>
              <a:gd name="connsiteX2" fmla="*/ 1172217 w 3016880"/>
              <a:gd name="connsiteY2" fmla="*/ 206792 h 1645665"/>
              <a:gd name="connsiteX3" fmla="*/ 1991269 w 3016880"/>
              <a:gd name="connsiteY3" fmla="*/ 1643449 h 1645665"/>
              <a:gd name="connsiteX4" fmla="*/ 3016880 w 3016880"/>
              <a:gd name="connsiteY4" fmla="*/ 0 h 1645665"/>
              <a:gd name="connsiteX0" fmla="*/ 19 w 2916213"/>
              <a:gd name="connsiteY0" fmla="*/ 358346 h 1645667"/>
              <a:gd name="connsiteX1" fmla="*/ 980018 w 2916213"/>
              <a:gd name="connsiteY1" fmla="*/ 423772 h 1645667"/>
              <a:gd name="connsiteX2" fmla="*/ 1071550 w 2916213"/>
              <a:gd name="connsiteY2" fmla="*/ 206792 h 1645667"/>
              <a:gd name="connsiteX3" fmla="*/ 1890602 w 2916213"/>
              <a:gd name="connsiteY3" fmla="*/ 1643449 h 1645667"/>
              <a:gd name="connsiteX4" fmla="*/ 2916213 w 2916213"/>
              <a:gd name="connsiteY4" fmla="*/ 0 h 1645667"/>
              <a:gd name="connsiteX0" fmla="*/ 12 w 3373869"/>
              <a:gd name="connsiteY0" fmla="*/ 2481659 h 2481684"/>
              <a:gd name="connsiteX1" fmla="*/ 1437674 w 3373869"/>
              <a:gd name="connsiteY1" fmla="*/ 423772 h 2481684"/>
              <a:gd name="connsiteX2" fmla="*/ 1529206 w 3373869"/>
              <a:gd name="connsiteY2" fmla="*/ 206792 h 2481684"/>
              <a:gd name="connsiteX3" fmla="*/ 2348258 w 3373869"/>
              <a:gd name="connsiteY3" fmla="*/ 1643449 h 2481684"/>
              <a:gd name="connsiteX4" fmla="*/ 3373869 w 3373869"/>
              <a:gd name="connsiteY4" fmla="*/ 0 h 2481684"/>
              <a:gd name="connsiteX0" fmla="*/ 36 w 3373893"/>
              <a:gd name="connsiteY0" fmla="*/ 2481659 h 2481782"/>
              <a:gd name="connsiteX1" fmla="*/ 591022 w 3373893"/>
              <a:gd name="connsiteY1" fmla="*/ 2051129 h 2481782"/>
              <a:gd name="connsiteX2" fmla="*/ 1529230 w 3373893"/>
              <a:gd name="connsiteY2" fmla="*/ 206792 h 2481782"/>
              <a:gd name="connsiteX3" fmla="*/ 2348282 w 3373893"/>
              <a:gd name="connsiteY3" fmla="*/ 1643449 h 2481782"/>
              <a:gd name="connsiteX4" fmla="*/ 3373893 w 3373893"/>
              <a:gd name="connsiteY4" fmla="*/ 0 h 2481782"/>
              <a:gd name="connsiteX0" fmla="*/ 36 w 3373893"/>
              <a:gd name="connsiteY0" fmla="*/ 2481659 h 2483142"/>
              <a:gd name="connsiteX1" fmla="*/ 591022 w 3373893"/>
              <a:gd name="connsiteY1" fmla="*/ 2051129 h 2483142"/>
              <a:gd name="connsiteX2" fmla="*/ 1185983 w 3373893"/>
              <a:gd name="connsiteY2" fmla="*/ 2454094 h 2483142"/>
              <a:gd name="connsiteX3" fmla="*/ 2348282 w 3373893"/>
              <a:gd name="connsiteY3" fmla="*/ 1643449 h 2483142"/>
              <a:gd name="connsiteX4" fmla="*/ 3373893 w 3373893"/>
              <a:gd name="connsiteY4" fmla="*/ 0 h 2483142"/>
              <a:gd name="connsiteX0" fmla="*/ 36 w 3373893"/>
              <a:gd name="connsiteY0" fmla="*/ 2481659 h 3367453"/>
              <a:gd name="connsiteX1" fmla="*/ 591022 w 3373893"/>
              <a:gd name="connsiteY1" fmla="*/ 2051129 h 3367453"/>
              <a:gd name="connsiteX2" fmla="*/ 1185983 w 3373893"/>
              <a:gd name="connsiteY2" fmla="*/ 2454094 h 3367453"/>
              <a:gd name="connsiteX3" fmla="*/ 2233866 w 3373893"/>
              <a:gd name="connsiteY3" fmla="*/ 3363798 h 3367453"/>
              <a:gd name="connsiteX4" fmla="*/ 3373893 w 3373893"/>
              <a:gd name="connsiteY4" fmla="*/ 0 h 3367453"/>
              <a:gd name="connsiteX0" fmla="*/ 36 w 3396776"/>
              <a:gd name="connsiteY0" fmla="*/ 1489746 h 2375539"/>
              <a:gd name="connsiteX1" fmla="*/ 591022 w 3396776"/>
              <a:gd name="connsiteY1" fmla="*/ 1059216 h 2375539"/>
              <a:gd name="connsiteX2" fmla="*/ 1185983 w 3396776"/>
              <a:gd name="connsiteY2" fmla="*/ 1462181 h 2375539"/>
              <a:gd name="connsiteX3" fmla="*/ 2233866 w 3396776"/>
              <a:gd name="connsiteY3" fmla="*/ 2371885 h 2375539"/>
              <a:gd name="connsiteX4" fmla="*/ 3396776 w 3396776"/>
              <a:gd name="connsiteY4" fmla="*/ 0 h 2375539"/>
              <a:gd name="connsiteX0" fmla="*/ 36 w 2331957"/>
              <a:gd name="connsiteY0" fmla="*/ 1350258 h 2236051"/>
              <a:gd name="connsiteX1" fmla="*/ 591022 w 2331957"/>
              <a:gd name="connsiteY1" fmla="*/ 919728 h 2236051"/>
              <a:gd name="connsiteX2" fmla="*/ 1185983 w 2331957"/>
              <a:gd name="connsiteY2" fmla="*/ 1322693 h 2236051"/>
              <a:gd name="connsiteX3" fmla="*/ 2233866 w 2331957"/>
              <a:gd name="connsiteY3" fmla="*/ 2232397 h 2236051"/>
              <a:gd name="connsiteX4" fmla="*/ 1497475 w 2331957"/>
              <a:gd name="connsiteY4" fmla="*/ 0 h 2236051"/>
              <a:gd name="connsiteX0" fmla="*/ 36 w 3465426"/>
              <a:gd name="connsiteY0" fmla="*/ 730312 h 1616105"/>
              <a:gd name="connsiteX1" fmla="*/ 591022 w 3465426"/>
              <a:gd name="connsiteY1" fmla="*/ 299782 h 1616105"/>
              <a:gd name="connsiteX2" fmla="*/ 1185983 w 3465426"/>
              <a:gd name="connsiteY2" fmla="*/ 702747 h 1616105"/>
              <a:gd name="connsiteX3" fmla="*/ 2233866 w 3465426"/>
              <a:gd name="connsiteY3" fmla="*/ 1612451 h 1616105"/>
              <a:gd name="connsiteX4" fmla="*/ 3465426 w 3465426"/>
              <a:gd name="connsiteY4" fmla="*/ 0 h 1616105"/>
              <a:gd name="connsiteX0" fmla="*/ 22 w 3465412"/>
              <a:gd name="connsiteY0" fmla="*/ 730312 h 1616105"/>
              <a:gd name="connsiteX1" fmla="*/ 888489 w 3465412"/>
              <a:gd name="connsiteY1" fmla="*/ 284283 h 1616105"/>
              <a:gd name="connsiteX2" fmla="*/ 1185969 w 3465412"/>
              <a:gd name="connsiteY2" fmla="*/ 702747 h 1616105"/>
              <a:gd name="connsiteX3" fmla="*/ 2233852 w 3465412"/>
              <a:gd name="connsiteY3" fmla="*/ 1612451 h 1616105"/>
              <a:gd name="connsiteX4" fmla="*/ 3465412 w 3465412"/>
              <a:gd name="connsiteY4" fmla="*/ 0 h 1616105"/>
              <a:gd name="connsiteX0" fmla="*/ 22 w 3465412"/>
              <a:gd name="connsiteY0" fmla="*/ 730312 h 1615622"/>
              <a:gd name="connsiteX1" fmla="*/ 888489 w 3465412"/>
              <a:gd name="connsiteY1" fmla="*/ 284283 h 1615622"/>
              <a:gd name="connsiteX2" fmla="*/ 1552100 w 3465412"/>
              <a:gd name="connsiteY2" fmla="*/ 578757 h 1615622"/>
              <a:gd name="connsiteX3" fmla="*/ 2233852 w 3465412"/>
              <a:gd name="connsiteY3" fmla="*/ 1612451 h 1615622"/>
              <a:gd name="connsiteX4" fmla="*/ 3465412 w 3465412"/>
              <a:gd name="connsiteY4" fmla="*/ 0 h 1615622"/>
              <a:gd name="connsiteX0" fmla="*/ 22 w 3465412"/>
              <a:gd name="connsiteY0" fmla="*/ 730312 h 1615622"/>
              <a:gd name="connsiteX1" fmla="*/ 819839 w 3465412"/>
              <a:gd name="connsiteY1" fmla="*/ 563259 h 1615622"/>
              <a:gd name="connsiteX2" fmla="*/ 1552100 w 3465412"/>
              <a:gd name="connsiteY2" fmla="*/ 578757 h 1615622"/>
              <a:gd name="connsiteX3" fmla="*/ 2233852 w 3465412"/>
              <a:gd name="connsiteY3" fmla="*/ 1612451 h 1615622"/>
              <a:gd name="connsiteX4" fmla="*/ 3465412 w 3465412"/>
              <a:gd name="connsiteY4" fmla="*/ 0 h 1615622"/>
              <a:gd name="connsiteX0" fmla="*/ 24 w 3442531"/>
              <a:gd name="connsiteY0" fmla="*/ 993789 h 1615622"/>
              <a:gd name="connsiteX1" fmla="*/ 796958 w 3442531"/>
              <a:gd name="connsiteY1" fmla="*/ 563259 h 1615622"/>
              <a:gd name="connsiteX2" fmla="*/ 1529219 w 3442531"/>
              <a:gd name="connsiteY2" fmla="*/ 578757 h 1615622"/>
              <a:gd name="connsiteX3" fmla="*/ 2210971 w 3442531"/>
              <a:gd name="connsiteY3" fmla="*/ 1612451 h 1615622"/>
              <a:gd name="connsiteX4" fmla="*/ 3442531 w 3442531"/>
              <a:gd name="connsiteY4" fmla="*/ 0 h 1615622"/>
              <a:gd name="connsiteX0" fmla="*/ 29 w 3442536"/>
              <a:gd name="connsiteY0" fmla="*/ 993789 h 1615622"/>
              <a:gd name="connsiteX1" fmla="*/ 659664 w 3442536"/>
              <a:gd name="connsiteY1" fmla="*/ 811237 h 1615622"/>
              <a:gd name="connsiteX2" fmla="*/ 1529224 w 3442536"/>
              <a:gd name="connsiteY2" fmla="*/ 578757 h 1615622"/>
              <a:gd name="connsiteX3" fmla="*/ 2210976 w 3442536"/>
              <a:gd name="connsiteY3" fmla="*/ 1612451 h 1615622"/>
              <a:gd name="connsiteX4" fmla="*/ 3442536 w 3442536"/>
              <a:gd name="connsiteY4" fmla="*/ 0 h 1615622"/>
              <a:gd name="connsiteX0" fmla="*/ 29 w 3442536"/>
              <a:gd name="connsiteY0" fmla="*/ 993789 h 1614991"/>
              <a:gd name="connsiteX1" fmla="*/ 659664 w 3442536"/>
              <a:gd name="connsiteY1" fmla="*/ 811237 h 1614991"/>
              <a:gd name="connsiteX2" fmla="*/ 1140210 w 3442536"/>
              <a:gd name="connsiteY2" fmla="*/ 346278 h 1614991"/>
              <a:gd name="connsiteX3" fmla="*/ 2210976 w 3442536"/>
              <a:gd name="connsiteY3" fmla="*/ 1612451 h 1614991"/>
              <a:gd name="connsiteX4" fmla="*/ 3442536 w 3442536"/>
              <a:gd name="connsiteY4" fmla="*/ 0 h 1614991"/>
              <a:gd name="connsiteX0" fmla="*/ 29 w 3442536"/>
              <a:gd name="connsiteY0" fmla="*/ 993789 h 1614571"/>
              <a:gd name="connsiteX1" fmla="*/ 659664 w 3442536"/>
              <a:gd name="connsiteY1" fmla="*/ 811237 h 1614571"/>
              <a:gd name="connsiteX2" fmla="*/ 1140210 w 3442536"/>
              <a:gd name="connsiteY2" fmla="*/ 346278 h 1614571"/>
              <a:gd name="connsiteX3" fmla="*/ 2210976 w 3442536"/>
              <a:gd name="connsiteY3" fmla="*/ 1612451 h 1614571"/>
              <a:gd name="connsiteX4" fmla="*/ 3442536 w 3442536"/>
              <a:gd name="connsiteY4" fmla="*/ 0 h 1614571"/>
              <a:gd name="connsiteX0" fmla="*/ 29 w 3442536"/>
              <a:gd name="connsiteY0" fmla="*/ 993789 h 1614573"/>
              <a:gd name="connsiteX1" fmla="*/ 659664 w 3442536"/>
              <a:gd name="connsiteY1" fmla="*/ 811237 h 1614573"/>
              <a:gd name="connsiteX2" fmla="*/ 1140210 w 3442536"/>
              <a:gd name="connsiteY2" fmla="*/ 346278 h 1614573"/>
              <a:gd name="connsiteX3" fmla="*/ 2210976 w 3442536"/>
              <a:gd name="connsiteY3" fmla="*/ 1612451 h 1614573"/>
              <a:gd name="connsiteX4" fmla="*/ 3442536 w 3442536"/>
              <a:gd name="connsiteY4" fmla="*/ 0 h 1614573"/>
              <a:gd name="connsiteX0" fmla="*/ 29 w 3442536"/>
              <a:gd name="connsiteY0" fmla="*/ 993789 h 1614482"/>
              <a:gd name="connsiteX1" fmla="*/ 659664 w 3442536"/>
              <a:gd name="connsiteY1" fmla="*/ 811237 h 1614482"/>
              <a:gd name="connsiteX2" fmla="*/ 911379 w 3442536"/>
              <a:gd name="connsiteY2" fmla="*/ 284283 h 1614482"/>
              <a:gd name="connsiteX3" fmla="*/ 2210976 w 3442536"/>
              <a:gd name="connsiteY3" fmla="*/ 1612451 h 1614482"/>
              <a:gd name="connsiteX4" fmla="*/ 3442536 w 3442536"/>
              <a:gd name="connsiteY4" fmla="*/ 0 h 1614482"/>
              <a:gd name="connsiteX0" fmla="*/ 48 w 3442555"/>
              <a:gd name="connsiteY0" fmla="*/ 993789 h 1614482"/>
              <a:gd name="connsiteX1" fmla="*/ 476618 w 3442555"/>
              <a:gd name="connsiteY1" fmla="*/ 1028218 h 1614482"/>
              <a:gd name="connsiteX2" fmla="*/ 911398 w 3442555"/>
              <a:gd name="connsiteY2" fmla="*/ 284283 h 1614482"/>
              <a:gd name="connsiteX3" fmla="*/ 2210995 w 3442555"/>
              <a:gd name="connsiteY3" fmla="*/ 1612451 h 1614482"/>
              <a:gd name="connsiteX4" fmla="*/ 3442555 w 3442555"/>
              <a:gd name="connsiteY4" fmla="*/ 0 h 1614482"/>
              <a:gd name="connsiteX0" fmla="*/ 0 w 2965937"/>
              <a:gd name="connsiteY0" fmla="*/ 1028218 h 1614482"/>
              <a:gd name="connsiteX1" fmla="*/ 434780 w 2965937"/>
              <a:gd name="connsiteY1" fmla="*/ 284283 h 1614482"/>
              <a:gd name="connsiteX2" fmla="*/ 1734377 w 2965937"/>
              <a:gd name="connsiteY2" fmla="*/ 1612451 h 1614482"/>
              <a:gd name="connsiteX3" fmla="*/ 2965937 w 2965937"/>
              <a:gd name="connsiteY3" fmla="*/ 0 h 1614482"/>
              <a:gd name="connsiteX0" fmla="*/ 0 w 3515133"/>
              <a:gd name="connsiteY0" fmla="*/ 919728 h 1614482"/>
              <a:gd name="connsiteX1" fmla="*/ 983976 w 3515133"/>
              <a:gd name="connsiteY1" fmla="*/ 284283 h 1614482"/>
              <a:gd name="connsiteX2" fmla="*/ 2283573 w 3515133"/>
              <a:gd name="connsiteY2" fmla="*/ 1612451 h 1614482"/>
              <a:gd name="connsiteX3" fmla="*/ 3515133 w 3515133"/>
              <a:gd name="connsiteY3" fmla="*/ 0 h 1614482"/>
              <a:gd name="connsiteX0" fmla="*/ 0 w 3515133"/>
              <a:gd name="connsiteY0" fmla="*/ 919728 h 1614482"/>
              <a:gd name="connsiteX1" fmla="*/ 983976 w 3515133"/>
              <a:gd name="connsiteY1" fmla="*/ 284283 h 1614482"/>
              <a:gd name="connsiteX2" fmla="*/ 2283573 w 3515133"/>
              <a:gd name="connsiteY2" fmla="*/ 1612451 h 1614482"/>
              <a:gd name="connsiteX3" fmla="*/ 3515133 w 3515133"/>
              <a:gd name="connsiteY3" fmla="*/ 0 h 1614482"/>
              <a:gd name="connsiteX0" fmla="*/ 0 w 3483524"/>
              <a:gd name="connsiteY0" fmla="*/ 625366 h 1614482"/>
              <a:gd name="connsiteX1" fmla="*/ 952367 w 3483524"/>
              <a:gd name="connsiteY1" fmla="*/ 284283 h 1614482"/>
              <a:gd name="connsiteX2" fmla="*/ 2251964 w 3483524"/>
              <a:gd name="connsiteY2" fmla="*/ 1612451 h 1614482"/>
              <a:gd name="connsiteX3" fmla="*/ 3483524 w 3483524"/>
              <a:gd name="connsiteY3" fmla="*/ 0 h 1614482"/>
              <a:gd name="connsiteX0" fmla="*/ 0 w 3483524"/>
              <a:gd name="connsiteY0" fmla="*/ 625366 h 1614453"/>
              <a:gd name="connsiteX1" fmla="*/ 944463 w 3483524"/>
              <a:gd name="connsiteY1" fmla="*/ 262875 h 1614453"/>
              <a:gd name="connsiteX2" fmla="*/ 2251964 w 3483524"/>
              <a:gd name="connsiteY2" fmla="*/ 1612451 h 1614453"/>
              <a:gd name="connsiteX3" fmla="*/ 3483524 w 3483524"/>
              <a:gd name="connsiteY3" fmla="*/ 0 h 1614453"/>
              <a:gd name="connsiteX0" fmla="*/ 0 w 3483524"/>
              <a:gd name="connsiteY0" fmla="*/ 625366 h 1614453"/>
              <a:gd name="connsiteX1" fmla="*/ 944463 w 3483524"/>
              <a:gd name="connsiteY1" fmla="*/ 262875 h 1614453"/>
              <a:gd name="connsiteX2" fmla="*/ 2251964 w 3483524"/>
              <a:gd name="connsiteY2" fmla="*/ 1612451 h 1614453"/>
              <a:gd name="connsiteX3" fmla="*/ 3483524 w 3483524"/>
              <a:gd name="connsiteY3" fmla="*/ 0 h 1614453"/>
              <a:gd name="connsiteX0" fmla="*/ 0 w 3483524"/>
              <a:gd name="connsiteY0" fmla="*/ 625366 h 1614505"/>
              <a:gd name="connsiteX1" fmla="*/ 944463 w 3483524"/>
              <a:gd name="connsiteY1" fmla="*/ 262875 h 1614505"/>
              <a:gd name="connsiteX2" fmla="*/ 2251964 w 3483524"/>
              <a:gd name="connsiteY2" fmla="*/ 1612451 h 1614505"/>
              <a:gd name="connsiteX3" fmla="*/ 3483524 w 3483524"/>
              <a:gd name="connsiteY3" fmla="*/ 0 h 1614505"/>
              <a:gd name="connsiteX0" fmla="*/ 0 w 3483524"/>
              <a:gd name="connsiteY0" fmla="*/ 625366 h 1582440"/>
              <a:gd name="connsiteX1" fmla="*/ 944463 w 3483524"/>
              <a:gd name="connsiteY1" fmla="*/ 262875 h 1582440"/>
              <a:gd name="connsiteX2" fmla="*/ 2410005 w 3483524"/>
              <a:gd name="connsiteY2" fmla="*/ 1580340 h 1582440"/>
              <a:gd name="connsiteX3" fmla="*/ 3483524 w 3483524"/>
              <a:gd name="connsiteY3" fmla="*/ 0 h 1582440"/>
              <a:gd name="connsiteX0" fmla="*/ 0 w 3483524"/>
              <a:gd name="connsiteY0" fmla="*/ 625366 h 1580339"/>
              <a:gd name="connsiteX1" fmla="*/ 944463 w 3483524"/>
              <a:gd name="connsiteY1" fmla="*/ 262875 h 1580339"/>
              <a:gd name="connsiteX2" fmla="*/ 2410005 w 3483524"/>
              <a:gd name="connsiteY2" fmla="*/ 1580340 h 1580339"/>
              <a:gd name="connsiteX3" fmla="*/ 3483524 w 3483524"/>
              <a:gd name="connsiteY3" fmla="*/ 0 h 1580339"/>
              <a:gd name="connsiteX0" fmla="*/ 0 w 3483524"/>
              <a:gd name="connsiteY0" fmla="*/ 625366 h 1580341"/>
              <a:gd name="connsiteX1" fmla="*/ 944463 w 3483524"/>
              <a:gd name="connsiteY1" fmla="*/ 262875 h 1580341"/>
              <a:gd name="connsiteX2" fmla="*/ 2410005 w 3483524"/>
              <a:gd name="connsiteY2" fmla="*/ 1580340 h 1580341"/>
              <a:gd name="connsiteX3" fmla="*/ 3483524 w 3483524"/>
              <a:gd name="connsiteY3" fmla="*/ 0 h 1580341"/>
              <a:gd name="connsiteX0" fmla="*/ 0 w 3483524"/>
              <a:gd name="connsiteY0" fmla="*/ 625366 h 1580339"/>
              <a:gd name="connsiteX1" fmla="*/ 916830 w 3483524"/>
              <a:gd name="connsiteY1" fmla="*/ 262875 h 1580339"/>
              <a:gd name="connsiteX2" fmla="*/ 2410005 w 3483524"/>
              <a:gd name="connsiteY2" fmla="*/ 1580340 h 1580339"/>
              <a:gd name="connsiteX3" fmla="*/ 3483524 w 3483524"/>
              <a:gd name="connsiteY3" fmla="*/ 0 h 1580339"/>
              <a:gd name="connsiteX0" fmla="*/ 0 w 3483524"/>
              <a:gd name="connsiteY0" fmla="*/ 625366 h 1580341"/>
              <a:gd name="connsiteX1" fmla="*/ 916830 w 3483524"/>
              <a:gd name="connsiteY1" fmla="*/ 262875 h 1580341"/>
              <a:gd name="connsiteX2" fmla="*/ 2410005 w 3483524"/>
              <a:gd name="connsiteY2" fmla="*/ 1580340 h 1580341"/>
              <a:gd name="connsiteX3" fmla="*/ 3483524 w 3483524"/>
              <a:gd name="connsiteY3" fmla="*/ 0 h 1580341"/>
              <a:gd name="connsiteX0" fmla="*/ 0 w 3483524"/>
              <a:gd name="connsiteY0" fmla="*/ 625366 h 1580339"/>
              <a:gd name="connsiteX1" fmla="*/ 916830 w 3483524"/>
              <a:gd name="connsiteY1" fmla="*/ 262875 h 1580339"/>
              <a:gd name="connsiteX2" fmla="*/ 2410005 w 3483524"/>
              <a:gd name="connsiteY2" fmla="*/ 1580340 h 1580339"/>
              <a:gd name="connsiteX3" fmla="*/ 3483524 w 3483524"/>
              <a:gd name="connsiteY3" fmla="*/ 0 h 1580339"/>
              <a:gd name="connsiteX0" fmla="*/ 0 w 3483524"/>
              <a:gd name="connsiteY0" fmla="*/ 625366 h 1580341"/>
              <a:gd name="connsiteX1" fmla="*/ 916830 w 3483524"/>
              <a:gd name="connsiteY1" fmla="*/ 262875 h 1580341"/>
              <a:gd name="connsiteX2" fmla="*/ 2410005 w 3483524"/>
              <a:gd name="connsiteY2" fmla="*/ 1580340 h 1580341"/>
              <a:gd name="connsiteX3" fmla="*/ 3483524 w 3483524"/>
              <a:gd name="connsiteY3" fmla="*/ 0 h 1580341"/>
              <a:gd name="connsiteX0" fmla="*/ 0 w 3483524"/>
              <a:gd name="connsiteY0" fmla="*/ 625366 h 1561624"/>
              <a:gd name="connsiteX1" fmla="*/ 916830 w 3483524"/>
              <a:gd name="connsiteY1" fmla="*/ 262875 h 1561624"/>
              <a:gd name="connsiteX2" fmla="*/ 2410005 w 3483524"/>
              <a:gd name="connsiteY2" fmla="*/ 1561624 h 1561624"/>
              <a:gd name="connsiteX3" fmla="*/ 3483524 w 3483524"/>
              <a:gd name="connsiteY3" fmla="*/ 0 h 156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524" h="1561624">
                <a:moveTo>
                  <a:pt x="0" y="625366"/>
                </a:moveTo>
                <a:cubicBezTo>
                  <a:pt x="629007" y="610811"/>
                  <a:pt x="550224" y="248252"/>
                  <a:pt x="916830" y="262875"/>
                </a:cubicBezTo>
                <a:cubicBezTo>
                  <a:pt x="1496505" y="273723"/>
                  <a:pt x="1812682" y="1549578"/>
                  <a:pt x="2410005" y="1561624"/>
                </a:cubicBezTo>
                <a:cubicBezTo>
                  <a:pt x="2927645" y="1555422"/>
                  <a:pt x="3213734" y="803189"/>
                  <a:pt x="3483524" y="0"/>
                </a:cubicBezTo>
              </a:path>
            </a:pathLst>
          </a:cu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04" y="1173151"/>
            <a:ext cx="619125" cy="23812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149" y="2690787"/>
            <a:ext cx="138436" cy="23072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17" y="2690787"/>
            <a:ext cx="402086" cy="241252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65175" y="2671152"/>
            <a:ext cx="283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rgbClr val="FFFFFF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O</a:t>
            </a:r>
            <a:endParaRPr lang="en-US" altLang="ja-JP" sz="1100" dirty="0">
              <a:solidFill>
                <a:srgbClr val="FFFFFF"/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9554" y="3349860"/>
            <a:ext cx="2087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0" dirty="0" smtClean="0">
                <a:solidFill>
                  <a:schemeClr val="bg1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High Temperature </a:t>
            </a:r>
            <a:endParaRPr lang="en-US" altLang="ja-JP" sz="2000" b="0" dirty="0">
              <a:solidFill>
                <a:schemeClr val="bg1"/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32041" y="3349860"/>
            <a:ext cx="261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0" dirty="0" smtClean="0">
                <a:solidFill>
                  <a:schemeClr val="bg1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Low Temperature</a:t>
            </a:r>
            <a:endParaRPr lang="en-US" altLang="ja-JP" sz="2000" b="0" dirty="0">
              <a:solidFill>
                <a:schemeClr val="bg1"/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54" y="2483066"/>
            <a:ext cx="804016" cy="219277"/>
          </a:xfrm>
          <a:prstGeom prst="rect">
            <a:avLst/>
          </a:prstGeom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4780"/>
            <a:ext cx="5304024" cy="87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96" y="4114780"/>
            <a:ext cx="1493979" cy="87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46" y="5157192"/>
            <a:ext cx="219561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オブジェクト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958920"/>
              </p:ext>
            </p:extLst>
          </p:nvPr>
        </p:nvGraphicFramePr>
        <p:xfrm>
          <a:off x="179512" y="5157192"/>
          <a:ext cx="4704523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4" name="Equation" r:id="rId14" imgW="3733560" imgH="685800" progId="Equation.DSMT4">
                  <p:embed/>
                </p:oleObj>
              </mc:Choice>
              <mc:Fallback>
                <p:oleObj name="Equation" r:id="rId14" imgW="37335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9512" y="5157192"/>
                        <a:ext cx="4704523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1"/>
          <p:cNvSpPr>
            <a:spLocks/>
          </p:cNvSpPr>
          <p:nvPr/>
        </p:nvSpPr>
        <p:spPr bwMode="auto">
          <a:xfrm rot="7151923">
            <a:off x="1741063" y="3241579"/>
            <a:ext cx="2449513" cy="71438"/>
          </a:xfrm>
          <a:custGeom>
            <a:avLst/>
            <a:gdLst>
              <a:gd name="T0" fmla="*/ 0 w 5444"/>
              <a:gd name="T1" fmla="*/ 227 h 227"/>
              <a:gd name="T2" fmla="*/ 227 w 5444"/>
              <a:gd name="T3" fmla="*/ 0 h 227"/>
              <a:gd name="T4" fmla="*/ 454 w 5444"/>
              <a:gd name="T5" fmla="*/ 227 h 227"/>
              <a:gd name="T6" fmla="*/ 681 w 5444"/>
              <a:gd name="T7" fmla="*/ 0 h 227"/>
              <a:gd name="T8" fmla="*/ 908 w 5444"/>
              <a:gd name="T9" fmla="*/ 227 h 227"/>
              <a:gd name="T10" fmla="*/ 1134 w 5444"/>
              <a:gd name="T11" fmla="*/ 0 h 227"/>
              <a:gd name="T12" fmla="*/ 1361 w 5444"/>
              <a:gd name="T13" fmla="*/ 227 h 227"/>
              <a:gd name="T14" fmla="*/ 1588 w 5444"/>
              <a:gd name="T15" fmla="*/ 0 h 227"/>
              <a:gd name="T16" fmla="*/ 1815 w 5444"/>
              <a:gd name="T17" fmla="*/ 227 h 227"/>
              <a:gd name="T18" fmla="*/ 2042 w 5444"/>
              <a:gd name="T19" fmla="*/ 0 h 227"/>
              <a:gd name="T20" fmla="*/ 2268 w 5444"/>
              <a:gd name="T21" fmla="*/ 227 h 227"/>
              <a:gd name="T22" fmla="*/ 2495 w 5444"/>
              <a:gd name="T23" fmla="*/ 0 h 227"/>
              <a:gd name="T24" fmla="*/ 2722 w 5444"/>
              <a:gd name="T25" fmla="*/ 227 h 227"/>
              <a:gd name="T26" fmla="*/ 2949 w 5444"/>
              <a:gd name="T27" fmla="*/ 0 h 227"/>
              <a:gd name="T28" fmla="*/ 3176 w 5444"/>
              <a:gd name="T29" fmla="*/ 227 h 227"/>
              <a:gd name="T30" fmla="*/ 3402 w 5444"/>
              <a:gd name="T31" fmla="*/ 0 h 227"/>
              <a:gd name="T32" fmla="*/ 3629 w 5444"/>
              <a:gd name="T33" fmla="*/ 227 h 227"/>
              <a:gd name="T34" fmla="*/ 3856 w 5444"/>
              <a:gd name="T35" fmla="*/ 0 h 227"/>
              <a:gd name="T36" fmla="*/ 4083 w 5444"/>
              <a:gd name="T37" fmla="*/ 227 h 227"/>
              <a:gd name="T38" fmla="*/ 4310 w 5444"/>
              <a:gd name="T39" fmla="*/ 0 h 227"/>
              <a:gd name="T40" fmla="*/ 4536 w 5444"/>
              <a:gd name="T41" fmla="*/ 227 h 227"/>
              <a:gd name="T42" fmla="*/ 4763 w 5444"/>
              <a:gd name="T43" fmla="*/ 0 h 227"/>
              <a:gd name="T44" fmla="*/ 4990 w 5444"/>
              <a:gd name="T45" fmla="*/ 227 h 227"/>
              <a:gd name="T46" fmla="*/ 5217 w 5444"/>
              <a:gd name="T47" fmla="*/ 0 h 227"/>
              <a:gd name="T48" fmla="*/ 5444 w 5444"/>
              <a:gd name="T49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444" h="227">
                <a:moveTo>
                  <a:pt x="0" y="227"/>
                </a:moveTo>
                <a:cubicBezTo>
                  <a:pt x="75" y="113"/>
                  <a:pt x="151" y="0"/>
                  <a:pt x="227" y="0"/>
                </a:cubicBezTo>
                <a:cubicBezTo>
                  <a:pt x="303" y="0"/>
                  <a:pt x="378" y="227"/>
                  <a:pt x="454" y="227"/>
                </a:cubicBezTo>
                <a:cubicBezTo>
                  <a:pt x="530" y="227"/>
                  <a:pt x="605" y="0"/>
                  <a:pt x="681" y="0"/>
                </a:cubicBezTo>
                <a:cubicBezTo>
                  <a:pt x="757" y="0"/>
                  <a:pt x="833" y="227"/>
                  <a:pt x="908" y="227"/>
                </a:cubicBezTo>
                <a:cubicBezTo>
                  <a:pt x="983" y="227"/>
                  <a:pt x="1059" y="0"/>
                  <a:pt x="1134" y="0"/>
                </a:cubicBezTo>
                <a:cubicBezTo>
                  <a:pt x="1209" y="0"/>
                  <a:pt x="1285" y="227"/>
                  <a:pt x="1361" y="227"/>
                </a:cubicBezTo>
                <a:cubicBezTo>
                  <a:pt x="1437" y="227"/>
                  <a:pt x="1512" y="0"/>
                  <a:pt x="1588" y="0"/>
                </a:cubicBezTo>
                <a:cubicBezTo>
                  <a:pt x="1664" y="0"/>
                  <a:pt x="1739" y="227"/>
                  <a:pt x="1815" y="227"/>
                </a:cubicBezTo>
                <a:cubicBezTo>
                  <a:pt x="1891" y="227"/>
                  <a:pt x="1967" y="0"/>
                  <a:pt x="2042" y="0"/>
                </a:cubicBezTo>
                <a:cubicBezTo>
                  <a:pt x="2117" y="0"/>
                  <a:pt x="2193" y="227"/>
                  <a:pt x="2268" y="227"/>
                </a:cubicBezTo>
                <a:cubicBezTo>
                  <a:pt x="2343" y="227"/>
                  <a:pt x="2419" y="0"/>
                  <a:pt x="2495" y="0"/>
                </a:cubicBezTo>
                <a:cubicBezTo>
                  <a:pt x="2571" y="0"/>
                  <a:pt x="2646" y="227"/>
                  <a:pt x="2722" y="227"/>
                </a:cubicBezTo>
                <a:cubicBezTo>
                  <a:pt x="2798" y="227"/>
                  <a:pt x="2873" y="0"/>
                  <a:pt x="2949" y="0"/>
                </a:cubicBezTo>
                <a:cubicBezTo>
                  <a:pt x="3025" y="0"/>
                  <a:pt x="3101" y="227"/>
                  <a:pt x="3176" y="227"/>
                </a:cubicBezTo>
                <a:cubicBezTo>
                  <a:pt x="3251" y="227"/>
                  <a:pt x="3327" y="0"/>
                  <a:pt x="3402" y="0"/>
                </a:cubicBezTo>
                <a:cubicBezTo>
                  <a:pt x="3477" y="0"/>
                  <a:pt x="3553" y="227"/>
                  <a:pt x="3629" y="227"/>
                </a:cubicBezTo>
                <a:cubicBezTo>
                  <a:pt x="3705" y="227"/>
                  <a:pt x="3780" y="0"/>
                  <a:pt x="3856" y="0"/>
                </a:cubicBezTo>
                <a:cubicBezTo>
                  <a:pt x="3932" y="0"/>
                  <a:pt x="4007" y="227"/>
                  <a:pt x="4083" y="227"/>
                </a:cubicBezTo>
                <a:cubicBezTo>
                  <a:pt x="4159" y="227"/>
                  <a:pt x="4235" y="0"/>
                  <a:pt x="4310" y="0"/>
                </a:cubicBezTo>
                <a:cubicBezTo>
                  <a:pt x="4385" y="0"/>
                  <a:pt x="4461" y="227"/>
                  <a:pt x="4536" y="227"/>
                </a:cubicBezTo>
                <a:cubicBezTo>
                  <a:pt x="4611" y="227"/>
                  <a:pt x="4687" y="0"/>
                  <a:pt x="4763" y="0"/>
                </a:cubicBezTo>
                <a:cubicBezTo>
                  <a:pt x="4839" y="0"/>
                  <a:pt x="4914" y="227"/>
                  <a:pt x="4990" y="227"/>
                </a:cubicBezTo>
                <a:cubicBezTo>
                  <a:pt x="5066" y="227"/>
                  <a:pt x="5141" y="0"/>
                  <a:pt x="5217" y="0"/>
                </a:cubicBezTo>
                <a:cubicBezTo>
                  <a:pt x="5293" y="0"/>
                  <a:pt x="5368" y="113"/>
                  <a:pt x="5444" y="22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 rot="3319230">
            <a:off x="3615855" y="3061758"/>
            <a:ext cx="2449513" cy="71438"/>
          </a:xfrm>
          <a:custGeom>
            <a:avLst/>
            <a:gdLst>
              <a:gd name="T0" fmla="*/ 0 w 5444"/>
              <a:gd name="T1" fmla="*/ 227 h 227"/>
              <a:gd name="T2" fmla="*/ 227 w 5444"/>
              <a:gd name="T3" fmla="*/ 0 h 227"/>
              <a:gd name="T4" fmla="*/ 454 w 5444"/>
              <a:gd name="T5" fmla="*/ 227 h 227"/>
              <a:gd name="T6" fmla="*/ 681 w 5444"/>
              <a:gd name="T7" fmla="*/ 0 h 227"/>
              <a:gd name="T8" fmla="*/ 908 w 5444"/>
              <a:gd name="T9" fmla="*/ 227 h 227"/>
              <a:gd name="T10" fmla="*/ 1134 w 5444"/>
              <a:gd name="T11" fmla="*/ 0 h 227"/>
              <a:gd name="T12" fmla="*/ 1361 w 5444"/>
              <a:gd name="T13" fmla="*/ 227 h 227"/>
              <a:gd name="T14" fmla="*/ 1588 w 5444"/>
              <a:gd name="T15" fmla="*/ 0 h 227"/>
              <a:gd name="T16" fmla="*/ 1815 w 5444"/>
              <a:gd name="T17" fmla="*/ 227 h 227"/>
              <a:gd name="T18" fmla="*/ 2042 w 5444"/>
              <a:gd name="T19" fmla="*/ 0 h 227"/>
              <a:gd name="T20" fmla="*/ 2268 w 5444"/>
              <a:gd name="T21" fmla="*/ 227 h 227"/>
              <a:gd name="T22" fmla="*/ 2495 w 5444"/>
              <a:gd name="T23" fmla="*/ 0 h 227"/>
              <a:gd name="T24" fmla="*/ 2722 w 5444"/>
              <a:gd name="T25" fmla="*/ 227 h 227"/>
              <a:gd name="T26" fmla="*/ 2949 w 5444"/>
              <a:gd name="T27" fmla="*/ 0 h 227"/>
              <a:gd name="T28" fmla="*/ 3176 w 5444"/>
              <a:gd name="T29" fmla="*/ 227 h 227"/>
              <a:gd name="T30" fmla="*/ 3402 w 5444"/>
              <a:gd name="T31" fmla="*/ 0 h 227"/>
              <a:gd name="T32" fmla="*/ 3629 w 5444"/>
              <a:gd name="T33" fmla="*/ 227 h 227"/>
              <a:gd name="T34" fmla="*/ 3856 w 5444"/>
              <a:gd name="T35" fmla="*/ 0 h 227"/>
              <a:gd name="T36" fmla="*/ 4083 w 5444"/>
              <a:gd name="T37" fmla="*/ 227 h 227"/>
              <a:gd name="T38" fmla="*/ 4310 w 5444"/>
              <a:gd name="T39" fmla="*/ 0 h 227"/>
              <a:gd name="T40" fmla="*/ 4536 w 5444"/>
              <a:gd name="T41" fmla="*/ 227 h 227"/>
              <a:gd name="T42" fmla="*/ 4763 w 5444"/>
              <a:gd name="T43" fmla="*/ 0 h 227"/>
              <a:gd name="T44" fmla="*/ 4990 w 5444"/>
              <a:gd name="T45" fmla="*/ 227 h 227"/>
              <a:gd name="T46" fmla="*/ 5217 w 5444"/>
              <a:gd name="T47" fmla="*/ 0 h 227"/>
              <a:gd name="T48" fmla="*/ 5444 w 5444"/>
              <a:gd name="T49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444" h="227">
                <a:moveTo>
                  <a:pt x="0" y="227"/>
                </a:moveTo>
                <a:cubicBezTo>
                  <a:pt x="75" y="113"/>
                  <a:pt x="151" y="0"/>
                  <a:pt x="227" y="0"/>
                </a:cubicBezTo>
                <a:cubicBezTo>
                  <a:pt x="303" y="0"/>
                  <a:pt x="378" y="227"/>
                  <a:pt x="454" y="227"/>
                </a:cubicBezTo>
                <a:cubicBezTo>
                  <a:pt x="530" y="227"/>
                  <a:pt x="605" y="0"/>
                  <a:pt x="681" y="0"/>
                </a:cubicBezTo>
                <a:cubicBezTo>
                  <a:pt x="757" y="0"/>
                  <a:pt x="833" y="227"/>
                  <a:pt x="908" y="227"/>
                </a:cubicBezTo>
                <a:cubicBezTo>
                  <a:pt x="983" y="227"/>
                  <a:pt x="1059" y="0"/>
                  <a:pt x="1134" y="0"/>
                </a:cubicBezTo>
                <a:cubicBezTo>
                  <a:pt x="1209" y="0"/>
                  <a:pt x="1285" y="227"/>
                  <a:pt x="1361" y="227"/>
                </a:cubicBezTo>
                <a:cubicBezTo>
                  <a:pt x="1437" y="227"/>
                  <a:pt x="1512" y="0"/>
                  <a:pt x="1588" y="0"/>
                </a:cubicBezTo>
                <a:cubicBezTo>
                  <a:pt x="1664" y="0"/>
                  <a:pt x="1739" y="227"/>
                  <a:pt x="1815" y="227"/>
                </a:cubicBezTo>
                <a:cubicBezTo>
                  <a:pt x="1891" y="227"/>
                  <a:pt x="1967" y="0"/>
                  <a:pt x="2042" y="0"/>
                </a:cubicBezTo>
                <a:cubicBezTo>
                  <a:pt x="2117" y="0"/>
                  <a:pt x="2193" y="227"/>
                  <a:pt x="2268" y="227"/>
                </a:cubicBezTo>
                <a:cubicBezTo>
                  <a:pt x="2343" y="227"/>
                  <a:pt x="2419" y="0"/>
                  <a:pt x="2495" y="0"/>
                </a:cubicBezTo>
                <a:cubicBezTo>
                  <a:pt x="2571" y="0"/>
                  <a:pt x="2646" y="227"/>
                  <a:pt x="2722" y="227"/>
                </a:cubicBezTo>
                <a:cubicBezTo>
                  <a:pt x="2798" y="227"/>
                  <a:pt x="2873" y="0"/>
                  <a:pt x="2949" y="0"/>
                </a:cubicBezTo>
                <a:cubicBezTo>
                  <a:pt x="3025" y="0"/>
                  <a:pt x="3101" y="227"/>
                  <a:pt x="3176" y="227"/>
                </a:cubicBezTo>
                <a:cubicBezTo>
                  <a:pt x="3251" y="227"/>
                  <a:pt x="3327" y="0"/>
                  <a:pt x="3402" y="0"/>
                </a:cubicBezTo>
                <a:cubicBezTo>
                  <a:pt x="3477" y="0"/>
                  <a:pt x="3553" y="227"/>
                  <a:pt x="3629" y="227"/>
                </a:cubicBezTo>
                <a:cubicBezTo>
                  <a:pt x="3705" y="227"/>
                  <a:pt x="3780" y="0"/>
                  <a:pt x="3856" y="0"/>
                </a:cubicBezTo>
                <a:cubicBezTo>
                  <a:pt x="3932" y="0"/>
                  <a:pt x="4007" y="227"/>
                  <a:pt x="4083" y="227"/>
                </a:cubicBezTo>
                <a:cubicBezTo>
                  <a:pt x="4159" y="227"/>
                  <a:pt x="4235" y="0"/>
                  <a:pt x="4310" y="0"/>
                </a:cubicBezTo>
                <a:cubicBezTo>
                  <a:pt x="4385" y="0"/>
                  <a:pt x="4461" y="227"/>
                  <a:pt x="4536" y="227"/>
                </a:cubicBezTo>
                <a:cubicBezTo>
                  <a:pt x="4611" y="227"/>
                  <a:pt x="4687" y="0"/>
                  <a:pt x="4763" y="0"/>
                </a:cubicBezTo>
                <a:cubicBezTo>
                  <a:pt x="4839" y="0"/>
                  <a:pt x="4914" y="227"/>
                  <a:pt x="4990" y="227"/>
                </a:cubicBezTo>
                <a:cubicBezTo>
                  <a:pt x="5066" y="227"/>
                  <a:pt x="5141" y="0"/>
                  <a:pt x="5217" y="0"/>
                </a:cubicBezTo>
                <a:cubicBezTo>
                  <a:pt x="5293" y="0"/>
                  <a:pt x="5368" y="113"/>
                  <a:pt x="5444" y="22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 rot="10174532">
            <a:off x="4258779" y="1632293"/>
            <a:ext cx="2449513" cy="71438"/>
          </a:xfrm>
          <a:custGeom>
            <a:avLst/>
            <a:gdLst>
              <a:gd name="T0" fmla="*/ 0 w 5444"/>
              <a:gd name="T1" fmla="*/ 227 h 227"/>
              <a:gd name="T2" fmla="*/ 227 w 5444"/>
              <a:gd name="T3" fmla="*/ 0 h 227"/>
              <a:gd name="T4" fmla="*/ 454 w 5444"/>
              <a:gd name="T5" fmla="*/ 227 h 227"/>
              <a:gd name="T6" fmla="*/ 681 w 5444"/>
              <a:gd name="T7" fmla="*/ 0 h 227"/>
              <a:gd name="T8" fmla="*/ 908 w 5444"/>
              <a:gd name="T9" fmla="*/ 227 h 227"/>
              <a:gd name="T10" fmla="*/ 1134 w 5444"/>
              <a:gd name="T11" fmla="*/ 0 h 227"/>
              <a:gd name="T12" fmla="*/ 1361 w 5444"/>
              <a:gd name="T13" fmla="*/ 227 h 227"/>
              <a:gd name="T14" fmla="*/ 1588 w 5444"/>
              <a:gd name="T15" fmla="*/ 0 h 227"/>
              <a:gd name="T16" fmla="*/ 1815 w 5444"/>
              <a:gd name="T17" fmla="*/ 227 h 227"/>
              <a:gd name="T18" fmla="*/ 2042 w 5444"/>
              <a:gd name="T19" fmla="*/ 0 h 227"/>
              <a:gd name="T20" fmla="*/ 2268 w 5444"/>
              <a:gd name="T21" fmla="*/ 227 h 227"/>
              <a:gd name="T22" fmla="*/ 2495 w 5444"/>
              <a:gd name="T23" fmla="*/ 0 h 227"/>
              <a:gd name="T24" fmla="*/ 2722 w 5444"/>
              <a:gd name="T25" fmla="*/ 227 h 227"/>
              <a:gd name="T26" fmla="*/ 2949 w 5444"/>
              <a:gd name="T27" fmla="*/ 0 h 227"/>
              <a:gd name="T28" fmla="*/ 3176 w 5444"/>
              <a:gd name="T29" fmla="*/ 227 h 227"/>
              <a:gd name="T30" fmla="*/ 3402 w 5444"/>
              <a:gd name="T31" fmla="*/ 0 h 227"/>
              <a:gd name="T32" fmla="*/ 3629 w 5444"/>
              <a:gd name="T33" fmla="*/ 227 h 227"/>
              <a:gd name="T34" fmla="*/ 3856 w 5444"/>
              <a:gd name="T35" fmla="*/ 0 h 227"/>
              <a:gd name="T36" fmla="*/ 4083 w 5444"/>
              <a:gd name="T37" fmla="*/ 227 h 227"/>
              <a:gd name="T38" fmla="*/ 4310 w 5444"/>
              <a:gd name="T39" fmla="*/ 0 h 227"/>
              <a:gd name="T40" fmla="*/ 4536 w 5444"/>
              <a:gd name="T41" fmla="*/ 227 h 227"/>
              <a:gd name="T42" fmla="*/ 4763 w 5444"/>
              <a:gd name="T43" fmla="*/ 0 h 227"/>
              <a:gd name="T44" fmla="*/ 4990 w 5444"/>
              <a:gd name="T45" fmla="*/ 227 h 227"/>
              <a:gd name="T46" fmla="*/ 5217 w 5444"/>
              <a:gd name="T47" fmla="*/ 0 h 227"/>
              <a:gd name="T48" fmla="*/ 5444 w 5444"/>
              <a:gd name="T49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444" h="227">
                <a:moveTo>
                  <a:pt x="0" y="227"/>
                </a:moveTo>
                <a:cubicBezTo>
                  <a:pt x="75" y="113"/>
                  <a:pt x="151" y="0"/>
                  <a:pt x="227" y="0"/>
                </a:cubicBezTo>
                <a:cubicBezTo>
                  <a:pt x="303" y="0"/>
                  <a:pt x="378" y="227"/>
                  <a:pt x="454" y="227"/>
                </a:cubicBezTo>
                <a:cubicBezTo>
                  <a:pt x="530" y="227"/>
                  <a:pt x="605" y="0"/>
                  <a:pt x="681" y="0"/>
                </a:cubicBezTo>
                <a:cubicBezTo>
                  <a:pt x="757" y="0"/>
                  <a:pt x="833" y="227"/>
                  <a:pt x="908" y="227"/>
                </a:cubicBezTo>
                <a:cubicBezTo>
                  <a:pt x="983" y="227"/>
                  <a:pt x="1059" y="0"/>
                  <a:pt x="1134" y="0"/>
                </a:cubicBezTo>
                <a:cubicBezTo>
                  <a:pt x="1209" y="0"/>
                  <a:pt x="1285" y="227"/>
                  <a:pt x="1361" y="227"/>
                </a:cubicBezTo>
                <a:cubicBezTo>
                  <a:pt x="1437" y="227"/>
                  <a:pt x="1512" y="0"/>
                  <a:pt x="1588" y="0"/>
                </a:cubicBezTo>
                <a:cubicBezTo>
                  <a:pt x="1664" y="0"/>
                  <a:pt x="1739" y="227"/>
                  <a:pt x="1815" y="227"/>
                </a:cubicBezTo>
                <a:cubicBezTo>
                  <a:pt x="1891" y="227"/>
                  <a:pt x="1967" y="0"/>
                  <a:pt x="2042" y="0"/>
                </a:cubicBezTo>
                <a:cubicBezTo>
                  <a:pt x="2117" y="0"/>
                  <a:pt x="2193" y="227"/>
                  <a:pt x="2268" y="227"/>
                </a:cubicBezTo>
                <a:cubicBezTo>
                  <a:pt x="2343" y="227"/>
                  <a:pt x="2419" y="0"/>
                  <a:pt x="2495" y="0"/>
                </a:cubicBezTo>
                <a:cubicBezTo>
                  <a:pt x="2571" y="0"/>
                  <a:pt x="2646" y="227"/>
                  <a:pt x="2722" y="227"/>
                </a:cubicBezTo>
                <a:cubicBezTo>
                  <a:pt x="2798" y="227"/>
                  <a:pt x="2873" y="0"/>
                  <a:pt x="2949" y="0"/>
                </a:cubicBezTo>
                <a:cubicBezTo>
                  <a:pt x="3025" y="0"/>
                  <a:pt x="3101" y="227"/>
                  <a:pt x="3176" y="227"/>
                </a:cubicBezTo>
                <a:cubicBezTo>
                  <a:pt x="3251" y="227"/>
                  <a:pt x="3327" y="0"/>
                  <a:pt x="3402" y="0"/>
                </a:cubicBezTo>
                <a:cubicBezTo>
                  <a:pt x="3477" y="0"/>
                  <a:pt x="3553" y="227"/>
                  <a:pt x="3629" y="227"/>
                </a:cubicBezTo>
                <a:cubicBezTo>
                  <a:pt x="3705" y="227"/>
                  <a:pt x="3780" y="0"/>
                  <a:pt x="3856" y="0"/>
                </a:cubicBezTo>
                <a:cubicBezTo>
                  <a:pt x="3932" y="0"/>
                  <a:pt x="4007" y="227"/>
                  <a:pt x="4083" y="227"/>
                </a:cubicBezTo>
                <a:cubicBezTo>
                  <a:pt x="4159" y="227"/>
                  <a:pt x="4235" y="0"/>
                  <a:pt x="4310" y="0"/>
                </a:cubicBezTo>
                <a:cubicBezTo>
                  <a:pt x="4385" y="0"/>
                  <a:pt x="4461" y="227"/>
                  <a:pt x="4536" y="227"/>
                </a:cubicBezTo>
                <a:cubicBezTo>
                  <a:pt x="4611" y="227"/>
                  <a:pt x="4687" y="0"/>
                  <a:pt x="4763" y="0"/>
                </a:cubicBezTo>
                <a:cubicBezTo>
                  <a:pt x="4839" y="0"/>
                  <a:pt x="4914" y="227"/>
                  <a:pt x="4990" y="227"/>
                </a:cubicBezTo>
                <a:cubicBezTo>
                  <a:pt x="5066" y="227"/>
                  <a:pt x="5141" y="0"/>
                  <a:pt x="5217" y="0"/>
                </a:cubicBezTo>
                <a:cubicBezTo>
                  <a:pt x="5293" y="0"/>
                  <a:pt x="5368" y="113"/>
                  <a:pt x="5444" y="22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64247" y="2780928"/>
            <a:ext cx="72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GW</a:t>
            </a:r>
            <a:endParaRPr kumimoji="1" lang="ja-JP" altLang="en-US" b="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427984" y="2780928"/>
            <a:ext cx="72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GW</a:t>
            </a:r>
            <a:endParaRPr kumimoji="1" lang="ja-JP" altLang="en-US" b="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92439" y="1412776"/>
            <a:ext cx="72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GW</a:t>
            </a:r>
            <a:endParaRPr kumimoji="1" lang="ja-JP" altLang="en-US" b="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283968" y="6165304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0" dirty="0" err="1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Kamionkowski</a:t>
            </a:r>
            <a:r>
              <a:rPr lang="en-US" altLang="ja-JP" sz="1600" b="0" dirty="0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 et al </a:t>
            </a:r>
            <a:r>
              <a:rPr lang="en-US" altLang="ja-JP" sz="1600" b="0" dirty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(</a:t>
            </a:r>
            <a:r>
              <a:rPr lang="en-US" altLang="ja-JP" sz="1600" b="0" dirty="0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1994)</a:t>
            </a:r>
            <a:endParaRPr lang="ja-JP" altLang="en-US" sz="1600" b="0" dirty="0">
              <a:solidFill>
                <a:srgbClr val="00CC00"/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3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2"/>
    </mc:Choice>
    <mc:Fallback xmlns="">
      <p:transition xmlns:p14="http://schemas.microsoft.com/office/powerpoint/2010/main" spd="slow" advTm="242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320480" cy="73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408931" y="1034205"/>
            <a:ext cx="7806507" cy="901386"/>
            <a:chOff x="539552" y="1412024"/>
            <a:chExt cx="7806507" cy="901386"/>
          </a:xfrm>
        </p:grpSpPr>
        <p:pic>
          <p:nvPicPr>
            <p:cNvPr id="6963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676"/>
            <a:stretch/>
          </p:blipFill>
          <p:spPr bwMode="auto">
            <a:xfrm>
              <a:off x="539552" y="1589535"/>
              <a:ext cx="6009308" cy="7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8" t="39826"/>
            <a:stretch/>
          </p:blipFill>
          <p:spPr bwMode="auto">
            <a:xfrm>
              <a:off x="2843808" y="1412024"/>
              <a:ext cx="5502251" cy="90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正方形/長方形 1"/>
            <p:cNvSpPr/>
            <p:nvPr/>
          </p:nvSpPr>
          <p:spPr bwMode="auto">
            <a:xfrm>
              <a:off x="539552" y="1412024"/>
              <a:ext cx="2304256" cy="177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4742980" y="420122"/>
            <a:ext cx="301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at formation time.</a:t>
            </a:r>
            <a:endParaRPr kumimoji="1" lang="ja-JP" altLang="en-US" b="0" dirty="0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1" y="2040502"/>
            <a:ext cx="7704856" cy="149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203908" y="3068946"/>
            <a:ext cx="921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now.</a:t>
            </a:r>
            <a:endParaRPr kumimoji="1" lang="ja-JP" altLang="en-US" b="0" dirty="0"/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1" y="3735577"/>
            <a:ext cx="5538533" cy="29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円/楕円 6"/>
          <p:cNvSpPr/>
          <p:nvPr/>
        </p:nvSpPr>
        <p:spPr bwMode="auto">
          <a:xfrm>
            <a:off x="2843808" y="5373216"/>
            <a:ext cx="1944216" cy="93610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54596" y="5841268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detectable?</a:t>
            </a:r>
            <a:endParaRPr kumimoji="1" lang="ja-JP" altLang="en-US" b="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44208" y="638132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0" dirty="0" err="1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Easther</a:t>
            </a:r>
            <a:r>
              <a:rPr lang="en-US" altLang="ja-JP" sz="1600" b="0" dirty="0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 et al (2008)</a:t>
            </a:r>
            <a:endParaRPr lang="ja-JP" altLang="en-US" sz="1600" b="0" dirty="0">
              <a:solidFill>
                <a:srgbClr val="00CC00"/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23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0"/>
    </mc:Choice>
    <mc:Fallback xmlns="">
      <p:transition xmlns:p14="http://schemas.microsoft.com/office/powerpoint/2010/main" spd="slow" advTm="215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61516"/>
            <a:ext cx="8194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Does Thermal Inflation end with bubble nucleation?</a:t>
            </a:r>
            <a:endParaRPr kumimoji="1" lang="ja-JP" altLang="en-US" b="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5466622" cy="3032153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827584" y="658019"/>
            <a:ext cx="7262950" cy="1213689"/>
            <a:chOff x="899592" y="4005064"/>
            <a:chExt cx="7262950" cy="1213689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899592" y="4005064"/>
              <a:ext cx="726295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0" dirty="0" smtClean="0"/>
                <a:t>Shape of th</a:t>
              </a:r>
              <a:r>
                <a:rPr lang="en-US" altLang="ja-JP" b="0" dirty="0" smtClean="0"/>
                <a:t>e effective potential </a:t>
              </a:r>
              <a:r>
                <a:rPr kumimoji="1" lang="en-US" altLang="ja-JP" b="0" dirty="0" smtClean="0"/>
                <a:t>when </a:t>
              </a:r>
            </a:p>
            <a:p>
              <a:r>
                <a:rPr kumimoji="1" lang="en-US" altLang="ja-JP" b="0" dirty="0" smtClean="0"/>
                <a:t>the fraction of false vacuum </a:t>
              </a:r>
              <a:r>
                <a:rPr lang="en-US" altLang="ja-JP" b="0" dirty="0" smtClean="0"/>
                <a:t>has reached  </a:t>
              </a:r>
            </a:p>
            <a:p>
              <a:r>
                <a:rPr lang="en-US" altLang="ja-JP" b="0" dirty="0"/>
                <a:t> </a:t>
              </a:r>
              <a:r>
                <a:rPr lang="en-US" altLang="ja-JP" b="0" dirty="0" smtClean="0"/>
                <a:t>             (percolation temperature).             </a:t>
              </a:r>
              <a:endParaRPr kumimoji="1" lang="ja-JP" altLang="en-US" b="0" dirty="0"/>
            </a:p>
          </p:txBody>
        </p:sp>
        <p:graphicFrame>
          <p:nvGraphicFramePr>
            <p:cNvPr id="5" name="オブジェクト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4771285"/>
                </p:ext>
              </p:extLst>
            </p:nvPr>
          </p:nvGraphicFramePr>
          <p:xfrm>
            <a:off x="971600" y="4810512"/>
            <a:ext cx="1385103" cy="408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799" name="Equation" r:id="rId5" imgW="1206360" imgH="355320" progId="Equation.DSMT4">
                    <p:embed/>
                  </p:oleObj>
                </mc:Choice>
                <mc:Fallback>
                  <p:oleObj name="Equation" r:id="rId5" imgW="120636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71600" y="4810512"/>
                          <a:ext cx="1385103" cy="4082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8" name="直線矢印コネクタ 7"/>
          <p:cNvCxnSpPr/>
          <p:nvPr/>
        </p:nvCxnSpPr>
        <p:spPr bwMode="auto">
          <a:xfrm>
            <a:off x="3864682" y="3068960"/>
            <a:ext cx="1368152" cy="0"/>
          </a:xfrm>
          <a:prstGeom prst="straightConnector1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437310"/>
              </p:ext>
            </p:extLst>
          </p:nvPr>
        </p:nvGraphicFramePr>
        <p:xfrm>
          <a:off x="3895539" y="3068960"/>
          <a:ext cx="838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0" name="Equation" r:id="rId7" imgW="838200" imgH="292100" progId="Equation.DSMT4">
                  <p:embed/>
                </p:oleObj>
              </mc:Choice>
              <mc:Fallback>
                <p:oleObj name="Equation" r:id="rId7" imgW="8382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95539" y="3068960"/>
                        <a:ext cx="838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095109"/>
              </p:ext>
            </p:extLst>
          </p:nvPr>
        </p:nvGraphicFramePr>
        <p:xfrm>
          <a:off x="4541838" y="2270125"/>
          <a:ext cx="952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01" name="Equation" r:id="rId9" imgW="952500" imgH="304800" progId="Equation.DSMT4">
                  <p:embed/>
                </p:oleObj>
              </mc:Choice>
              <mc:Fallback>
                <p:oleObj name="Equation" r:id="rId9" imgW="9525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41838" y="2270125"/>
                        <a:ext cx="9525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/>
          <p:cNvCxnSpPr/>
          <p:nvPr/>
        </p:nvCxnSpPr>
        <p:spPr bwMode="auto">
          <a:xfrm>
            <a:off x="4860032" y="2651770"/>
            <a:ext cx="0" cy="71169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78396" y="5219650"/>
            <a:ext cx="9086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The height and width of the potential barrier are so small</a:t>
            </a:r>
          </a:p>
          <a:p>
            <a:r>
              <a:rPr lang="en-US" altLang="ja-JP" b="0" dirty="0" smtClean="0"/>
              <a:t>that we expect phase mixing occurs before nucleation.</a:t>
            </a:r>
            <a:endParaRPr kumimoji="1" lang="ja-JP" altLang="en-US" b="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488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74"/>
    </mc:Choice>
    <mc:Fallback xmlns="">
      <p:transition xmlns:p14="http://schemas.microsoft.com/office/powerpoint/2010/main" spd="slow" advTm="359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7275" y="116632"/>
            <a:ext cx="81253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In fact, the dynamics of phase transition cannot be</a:t>
            </a:r>
          </a:p>
          <a:p>
            <a:r>
              <a:rPr lang="en-US" altLang="ja-JP" b="0" dirty="0" smtClean="0"/>
              <a:t>analyzed solely by the effective potential, </a:t>
            </a:r>
          </a:p>
          <a:p>
            <a:r>
              <a:rPr lang="en-US" altLang="ja-JP" b="0" dirty="0" smtClean="0"/>
              <a:t>but it follows </a:t>
            </a:r>
            <a:r>
              <a:rPr kumimoji="1" lang="en-US" altLang="ja-JP" b="0" dirty="0" smtClean="0"/>
              <a:t>a </a:t>
            </a:r>
            <a:r>
              <a:rPr kumimoji="1" lang="en-US" altLang="ja-JP" b="0" dirty="0" err="1" smtClean="0"/>
              <a:t>Langevin</a:t>
            </a:r>
            <a:r>
              <a:rPr kumimoji="1" lang="en-US" altLang="ja-JP" b="0" dirty="0" smtClean="0"/>
              <a:t> equation with thermal </a:t>
            </a:r>
          </a:p>
          <a:p>
            <a:r>
              <a:rPr kumimoji="1" lang="en-US" altLang="ja-JP" b="0" dirty="0" smtClean="0"/>
              <a:t>fluctuations and </a:t>
            </a:r>
            <a:r>
              <a:rPr lang="en-US" altLang="ja-JP" b="0" dirty="0" smtClean="0"/>
              <a:t>dissipations.</a:t>
            </a:r>
            <a:endParaRPr kumimoji="1" lang="ja-JP" altLang="en-US" b="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51520" y="1747289"/>
            <a:ext cx="8483860" cy="965023"/>
            <a:chOff x="251521" y="1543399"/>
            <a:chExt cx="8483860" cy="965023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897" b="32992"/>
            <a:stretch/>
          </p:blipFill>
          <p:spPr>
            <a:xfrm>
              <a:off x="251521" y="1543399"/>
              <a:ext cx="7422026" cy="965023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53" r="92094"/>
            <a:stretch/>
          </p:blipFill>
          <p:spPr>
            <a:xfrm>
              <a:off x="7689412" y="1700808"/>
              <a:ext cx="1045969" cy="439920"/>
            </a:xfrm>
            <a:prstGeom prst="rect">
              <a:avLst/>
            </a:prstGeom>
          </p:spPr>
        </p:pic>
      </p:grp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4" y="5164178"/>
            <a:ext cx="7731967" cy="56062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 bwMode="auto">
          <a:xfrm>
            <a:off x="1979712" y="2186552"/>
            <a:ext cx="312226" cy="219960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436096" y="3101076"/>
            <a:ext cx="989814" cy="509047"/>
            <a:chOff x="5147035" y="2789367"/>
            <a:chExt cx="989814" cy="509047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5147035" y="3044856"/>
              <a:ext cx="989814" cy="0"/>
            </a:xfrm>
            <a:prstGeom prst="line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円/楕円 9"/>
            <p:cNvSpPr/>
            <p:nvPr/>
          </p:nvSpPr>
          <p:spPr>
            <a:xfrm>
              <a:off x="5363851" y="2789367"/>
              <a:ext cx="509047" cy="509047"/>
            </a:xfrm>
            <a:prstGeom prst="ellipse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角丸四角形 10"/>
          <p:cNvSpPr/>
          <p:nvPr/>
        </p:nvSpPr>
        <p:spPr>
          <a:xfrm>
            <a:off x="2998744" y="1628800"/>
            <a:ext cx="4674802" cy="1083511"/>
          </a:xfrm>
          <a:prstGeom prst="round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7906718" y="1898820"/>
            <a:ext cx="828662" cy="575763"/>
          </a:xfrm>
          <a:prstGeom prst="round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4" y="3122656"/>
            <a:ext cx="3657712" cy="377383"/>
          </a:xfrm>
          <a:prstGeom prst="rect">
            <a:avLst/>
          </a:prstGeom>
        </p:spPr>
      </p:pic>
      <p:sp>
        <p:nvSpPr>
          <p:cNvPr id="14" name="角丸四角形 13"/>
          <p:cNvSpPr/>
          <p:nvPr/>
        </p:nvSpPr>
        <p:spPr>
          <a:xfrm>
            <a:off x="428620" y="2770669"/>
            <a:ext cx="4215388" cy="856044"/>
          </a:xfrm>
          <a:prstGeom prst="round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4792" y="2729336"/>
            <a:ext cx="400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chemeClr val="accent2"/>
                </a:solidFill>
              </a:rPr>
              <a:t>Stochastic thermal noise</a:t>
            </a:r>
            <a:endParaRPr kumimoji="1" lang="ja-JP" altLang="en-US" b="0" dirty="0">
              <a:solidFill>
                <a:schemeClr val="accent2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1653" y="3789040"/>
            <a:ext cx="9244710" cy="1200329"/>
            <a:chOff x="101803" y="4374005"/>
            <a:chExt cx="9244710" cy="1200329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101803" y="4374005"/>
              <a:ext cx="92447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0" dirty="0" smtClean="0"/>
                <a:t>Real part of loop diagrams     generates effective potential</a:t>
              </a:r>
            </a:p>
            <a:p>
              <a:r>
                <a:rPr lang="en-US" altLang="ja-JP" b="0" dirty="0" smtClean="0"/>
                <a:t>and dissipation term, while imaginary part      gives </a:t>
              </a:r>
            </a:p>
            <a:p>
              <a:r>
                <a:rPr kumimoji="1" lang="en-US" altLang="ja-JP" b="0" dirty="0" smtClean="0"/>
                <a:t>correlation function of stochastic thermal noise</a:t>
              </a:r>
              <a:endParaRPr kumimoji="1" lang="ja-JP" altLang="en-US" b="0" dirty="0"/>
            </a:p>
          </p:txBody>
        </p:sp>
        <p:graphicFrame>
          <p:nvGraphicFramePr>
            <p:cNvPr id="17" name="オブジェクト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3711322"/>
                </p:ext>
              </p:extLst>
            </p:nvPr>
          </p:nvGraphicFramePr>
          <p:xfrm>
            <a:off x="4298076" y="4507504"/>
            <a:ext cx="4699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69" name="Equation" r:id="rId6" imgW="469800" imgH="330120" progId="Equation.DSMT4">
                    <p:embed/>
                  </p:oleObj>
                </mc:Choice>
                <mc:Fallback>
                  <p:oleObj name="Equation" r:id="rId6" imgW="46980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298076" y="4507504"/>
                          <a:ext cx="4699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オブジェクト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2207023"/>
                </p:ext>
              </p:extLst>
            </p:nvPr>
          </p:nvGraphicFramePr>
          <p:xfrm>
            <a:off x="6804248" y="4854240"/>
            <a:ext cx="4699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70" name="Equation" r:id="rId8" imgW="469800" imgH="330120" progId="Equation.DSMT4">
                    <p:embed/>
                  </p:oleObj>
                </mc:Choice>
                <mc:Fallback>
                  <p:oleObj name="Equation" r:id="rId8" imgW="46980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804248" y="4854240"/>
                          <a:ext cx="4699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テキスト ボックス 19"/>
          <p:cNvSpPr txBox="1"/>
          <p:nvPr/>
        </p:nvSpPr>
        <p:spPr>
          <a:xfrm>
            <a:off x="3166372" y="5723964"/>
            <a:ext cx="538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 smtClean="0"/>
              <a:t>effective potential’    dissipation term   noise</a:t>
            </a:r>
            <a:endParaRPr kumimoji="1" lang="ja-JP" altLang="en-US" sz="1800" b="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45991" y="6099737"/>
            <a:ext cx="506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>
                <a:solidFill>
                  <a:srgbClr val="FF0000"/>
                </a:solidFill>
              </a:rPr>
              <a:t>Fluctuation dissipation theorem</a:t>
            </a:r>
            <a:endParaRPr kumimoji="1" lang="ja-JP" altLang="en-US" b="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76208" y="6453336"/>
            <a:ext cx="4615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0" dirty="0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Greiner </a:t>
            </a:r>
            <a:r>
              <a:rPr lang="en-US" altLang="ja-JP" sz="1600" b="0" dirty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and Muller (1997</a:t>
            </a:r>
            <a:r>
              <a:rPr lang="en-US" altLang="ja-JP" sz="1600" b="0" dirty="0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),</a:t>
            </a:r>
            <a:r>
              <a:rPr lang="en-US" altLang="ja-JP" sz="1600" b="0" dirty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  </a:t>
            </a:r>
            <a:r>
              <a:rPr lang="en-US" altLang="ja-JP" sz="1600" b="0" dirty="0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JY(2004)</a:t>
            </a:r>
            <a:endParaRPr lang="ja-JP" altLang="en-US" sz="1600" b="0" dirty="0">
              <a:solidFill>
                <a:srgbClr val="00CC00"/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00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58"/>
    </mc:Choice>
    <mc:Fallback xmlns="">
      <p:transition xmlns:p14="http://schemas.microsoft.com/office/powerpoint/2010/main" spd="slow" advTm="462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16632"/>
            <a:ext cx="8834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We have solved this </a:t>
            </a:r>
            <a:r>
              <a:rPr kumimoji="1" lang="en-US" altLang="ja-JP" b="0" dirty="0" err="1" smtClean="0"/>
              <a:t>Langevin</a:t>
            </a:r>
            <a:r>
              <a:rPr kumimoji="1" lang="en-US" altLang="ja-JP" b="0" dirty="0" smtClean="0"/>
              <a:t> equation on a 3D lattice</a:t>
            </a:r>
          </a:p>
          <a:p>
            <a:r>
              <a:rPr lang="en-US" altLang="ja-JP" b="0" dirty="0" smtClean="0"/>
              <a:t>for various temperatures, and found that already at</a:t>
            </a:r>
          </a:p>
          <a:p>
            <a:r>
              <a:rPr lang="en-US" altLang="ja-JP" b="0" dirty="0"/>
              <a:t> </a:t>
            </a:r>
            <a:r>
              <a:rPr lang="en-US" altLang="ja-JP" b="0" dirty="0" smtClean="0"/>
              <a:t>          , when the width of the barrier is equal to    ,</a:t>
            </a:r>
          </a:p>
          <a:p>
            <a:r>
              <a:rPr lang="en-US" altLang="ja-JP" b="0" dirty="0" smtClean="0"/>
              <a:t>the universe is in a mixed state of false and true </a:t>
            </a:r>
            <a:r>
              <a:rPr lang="en-US" altLang="ja-JP" b="0" dirty="0" err="1" smtClean="0"/>
              <a:t>vacua</a:t>
            </a:r>
            <a:r>
              <a:rPr lang="en-US" altLang="ja-JP" b="0" dirty="0" smtClean="0"/>
              <a:t>.</a:t>
            </a:r>
            <a:endParaRPr kumimoji="1" lang="ja-JP" altLang="en-US" b="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28800"/>
            <a:ext cx="5691908" cy="3816424"/>
          </a:xfrm>
          <a:prstGeom prst="rect">
            <a:avLst/>
          </a:prstGeom>
        </p:spPr>
      </p:pic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51419"/>
              </p:ext>
            </p:extLst>
          </p:nvPr>
        </p:nvGraphicFramePr>
        <p:xfrm>
          <a:off x="323528" y="887274"/>
          <a:ext cx="1080120" cy="46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8" name="Equation" r:id="rId4" imgW="774360" imgH="330120" progId="Equation.DSMT4">
                  <p:embed/>
                </p:oleObj>
              </mc:Choice>
              <mc:Fallback>
                <p:oleObj name="Equation" r:id="rId4" imgW="7743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887274"/>
                        <a:ext cx="1080120" cy="460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364832"/>
              </p:ext>
            </p:extLst>
          </p:nvPr>
        </p:nvGraphicFramePr>
        <p:xfrm>
          <a:off x="7994070" y="894188"/>
          <a:ext cx="360040" cy="405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9" name="Equation" r:id="rId6" imgW="203040" imgH="228600" progId="Equation.DSMT4">
                  <p:embed/>
                </p:oleObj>
              </mc:Choice>
              <mc:Fallback>
                <p:oleObj name="Equation" r:id="rId6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94070" y="894188"/>
                        <a:ext cx="360040" cy="405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86408" y="5373216"/>
            <a:ext cx="8402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The phase transition to terminate thermal inflation is</a:t>
            </a:r>
          </a:p>
          <a:p>
            <a:r>
              <a:rPr lang="en-US" altLang="ja-JP" b="0" dirty="0" smtClean="0"/>
              <a:t>of cross-over type rather than first-order.</a:t>
            </a:r>
            <a:endParaRPr kumimoji="1" lang="ja-JP" altLang="en-US" b="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1773" y="6165304"/>
            <a:ext cx="800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No significant gravitational wave production!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88224" y="651944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0" dirty="0" err="1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Hiramatsu</a:t>
            </a:r>
            <a:r>
              <a:rPr lang="en-US" altLang="ja-JP" sz="1600" b="0" dirty="0" smtClean="0">
                <a:solidFill>
                  <a:srgbClr val="00CC00"/>
                </a:solidFill>
                <a:latin typeface="Rounded M+ 1c regular" panose="020B0502020203020207" pitchFamily="50" charset="-128"/>
                <a:ea typeface="Rounded M+ 1c regular" panose="020B0502020203020207" pitchFamily="50" charset="-128"/>
                <a:cs typeface="Rounded M+ 1c regular" panose="020B0502020203020207" pitchFamily="50" charset="-128"/>
              </a:rPr>
              <a:t> et al (2015)</a:t>
            </a:r>
            <a:endParaRPr lang="ja-JP" altLang="en-US" sz="1600" b="0" dirty="0">
              <a:solidFill>
                <a:srgbClr val="00CC00"/>
              </a:solidFill>
              <a:latin typeface="Rounded M+ 1c regular" panose="020B0502020203020207" pitchFamily="50" charset="-128"/>
              <a:ea typeface="Rounded M+ 1c regular" panose="020B0502020203020207" pitchFamily="50" charset="-128"/>
              <a:cs typeface="Rounded M+ 1c regular" panose="020B05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2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6"/>
    </mc:Choice>
    <mc:Fallback xmlns="">
      <p:transition xmlns:p14="http://schemas.microsoft.com/office/powerpoint/2010/main" spd="slow" advTm="2996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79512" y="116632"/>
            <a:ext cx="39549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5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</a:rPr>
              <a:t>Conclusion</a:t>
            </a:r>
            <a:endParaRPr lang="ja-JP" altLang="en-US" sz="54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440" y="1063816"/>
            <a:ext cx="9291952" cy="50783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600" b="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Gravitational waves </a:t>
            </a: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from inflation</a:t>
            </a:r>
          </a:p>
          <a:p>
            <a:pPr>
              <a:defRPr/>
            </a:pP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or global phase transition may be</a:t>
            </a:r>
          </a:p>
          <a:p>
            <a:pPr>
              <a:defRPr/>
            </a:pP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useful to probe thermal history</a:t>
            </a:r>
            <a:r>
              <a:rPr lang="en-US" altLang="ja-JP" sz="3600" b="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 </a:t>
            </a: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of</a:t>
            </a:r>
          </a:p>
          <a:p>
            <a:pPr>
              <a:defRPr/>
            </a:pP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the early Universe.</a:t>
            </a:r>
          </a:p>
          <a:p>
            <a:pPr>
              <a:defRPr/>
            </a:pPr>
            <a:endParaRPr lang="en-US" altLang="ja-JP" sz="3600" b="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ＭＳ Ｐゴシック" charset="-128"/>
            </a:endParaRPr>
          </a:p>
          <a:p>
            <a:pPr>
              <a:defRPr/>
            </a:pP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If thermal inflation occurred </a:t>
            </a:r>
          </a:p>
          <a:p>
            <a:pPr>
              <a:defRPr/>
            </a:pP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after</a:t>
            </a:r>
            <a:r>
              <a:rPr lang="en-US" altLang="ja-JP" sz="3600" b="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 </a:t>
            </a: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inflation, we cannot hope </a:t>
            </a:r>
          </a:p>
          <a:p>
            <a:pPr>
              <a:defRPr/>
            </a:pP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to detect primordial gravitational</a:t>
            </a:r>
          </a:p>
          <a:p>
            <a:pPr>
              <a:defRPr/>
            </a:pPr>
            <a:r>
              <a:rPr lang="en-US" altLang="ja-JP" sz="3600" b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ＭＳ Ｐゴシック" charset="-128"/>
              </a:rPr>
              <a:t>waves at DECIGO band.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9"/>
    </mc:Choice>
    <mc:Fallback xmlns="">
      <p:transition xmlns:p14="http://schemas.microsoft.com/office/powerpoint/2010/main" spd="slow" advTm="81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オブジェクト 1"/>
          <p:cNvGraphicFramePr>
            <a:graphicFrameLocks noChangeAspect="1"/>
          </p:cNvGraphicFramePr>
          <p:nvPr/>
        </p:nvGraphicFramePr>
        <p:xfrm>
          <a:off x="250825" y="-26988"/>
          <a:ext cx="2628900" cy="96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69" name="Equation" r:id="rId3" imgW="1244600" imgH="457200" progId="Equation.DSMT4">
                  <p:embed/>
                </p:oleObj>
              </mc:Choice>
              <mc:Fallback>
                <p:oleObj name="Equation" r:id="rId3" imgW="1244600" imgH="457200" progId="Equation.DSMT4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-26988"/>
                        <a:ext cx="2628900" cy="965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オブジェクト 2"/>
          <p:cNvGraphicFramePr>
            <a:graphicFrameLocks noChangeAspect="1"/>
          </p:cNvGraphicFramePr>
          <p:nvPr/>
        </p:nvGraphicFramePr>
        <p:xfrm>
          <a:off x="3035300" y="173038"/>
          <a:ext cx="177958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0" name="Equation" r:id="rId5" imgW="863225" imgH="266584" progId="Equation.DSMT4">
                  <p:embed/>
                </p:oleObj>
              </mc:Choice>
              <mc:Fallback>
                <p:oleObj name="Equation" r:id="rId5" imgW="863225" imgH="266584" progId="Equation.DSMT4">
                  <p:embed/>
                  <p:pic>
                    <p:nvPicPr>
                      <p:cNvPr id="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300" y="173038"/>
                        <a:ext cx="1779588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テキスト ボックス 3"/>
          <p:cNvSpPr txBox="1">
            <a:spLocks noChangeArrowheads="1"/>
          </p:cNvSpPr>
          <p:nvPr/>
        </p:nvSpPr>
        <p:spPr bwMode="auto">
          <a:xfrm>
            <a:off x="4787900" y="252413"/>
            <a:ext cx="402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FFFF"/>
                </a:solidFill>
                <a:latin typeface="Verdana" pitchFamily="34" charset="0"/>
              </a:rPr>
              <a:t>: signal strength in Fourier space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FFFF"/>
                </a:solidFill>
                <a:latin typeface="Verdana" pitchFamily="34" charset="0"/>
              </a:rPr>
              <a:t>  unit:  </a:t>
            </a:r>
            <a:endParaRPr lang="ja-JP" altLang="en-US" sz="1800" b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15365" name="オブジェクト 4"/>
          <p:cNvGraphicFramePr>
            <a:graphicFrameLocks noChangeAspect="1"/>
          </p:cNvGraphicFramePr>
          <p:nvPr/>
        </p:nvGraphicFramePr>
        <p:xfrm>
          <a:off x="5651500" y="582613"/>
          <a:ext cx="77470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1" name="Equation" r:id="rId7" imgW="457200" imgH="241300" progId="Equation.DSMT4">
                  <p:embed/>
                </p:oleObj>
              </mc:Choice>
              <mc:Fallback>
                <p:oleObj name="Equation" r:id="rId7" imgW="457200" imgH="241300" progId="Equation.DSMT4">
                  <p:embed/>
                  <p:pic>
                    <p:nvPicPr>
                      <p:cNvPr id="0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582613"/>
                        <a:ext cx="77470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オブジェクト 5"/>
          <p:cNvGraphicFramePr>
            <a:graphicFrameLocks noChangeAspect="1"/>
          </p:cNvGraphicFramePr>
          <p:nvPr/>
        </p:nvGraphicFramePr>
        <p:xfrm>
          <a:off x="250825" y="908050"/>
          <a:ext cx="25749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" name="Equation" r:id="rId9" imgW="1219200" imgH="469900" progId="Equation.DSMT4">
                  <p:embed/>
                </p:oleObj>
              </mc:Choice>
              <mc:Fallback>
                <p:oleObj name="Equation" r:id="rId9" imgW="1219200" imgH="469900" progId="Equation.DSMT4">
                  <p:embed/>
                  <p:pic>
                    <p:nvPicPr>
                      <p:cNvPr id="0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908050"/>
                        <a:ext cx="25749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オブジェクト 6"/>
          <p:cNvGraphicFramePr>
            <a:graphicFrameLocks noChangeAspect="1"/>
          </p:cNvGraphicFramePr>
          <p:nvPr/>
        </p:nvGraphicFramePr>
        <p:xfrm>
          <a:off x="3132138" y="1079500"/>
          <a:ext cx="8636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" name="Equation" r:id="rId11" imgW="418918" imgH="266584" progId="Equation.DSMT4">
                  <p:embed/>
                </p:oleObj>
              </mc:Choice>
              <mc:Fallback>
                <p:oleObj name="Equation" r:id="rId11" imgW="418918" imgH="266584" progId="Equation.DSMT4">
                  <p:embed/>
                  <p:pic>
                    <p:nvPicPr>
                      <p:cNvPr id="0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079500"/>
                        <a:ext cx="8636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テキスト ボックス 7"/>
          <p:cNvSpPr txBox="1">
            <a:spLocks noChangeArrowheads="1"/>
          </p:cNvSpPr>
          <p:nvPr/>
        </p:nvSpPr>
        <p:spPr bwMode="auto">
          <a:xfrm>
            <a:off x="4057650" y="1182688"/>
            <a:ext cx="329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FF"/>
                </a:solidFill>
                <a:latin typeface="Verdana" pitchFamily="34" charset="0"/>
              </a:rPr>
              <a:t>: noise amplitude, unit  </a:t>
            </a:r>
            <a:endParaRPr lang="ja-JP" altLang="en-US" sz="2000" b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15369" name="オブジェクト 8"/>
          <p:cNvGraphicFramePr>
            <a:graphicFrameLocks noChangeAspect="1"/>
          </p:cNvGraphicFramePr>
          <p:nvPr/>
        </p:nvGraphicFramePr>
        <p:xfrm>
          <a:off x="7092950" y="1174750"/>
          <a:ext cx="7747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" name="Equation" r:id="rId13" imgW="457200" imgH="241300" progId="Equation.DSMT4">
                  <p:embed/>
                </p:oleObj>
              </mc:Choice>
              <mc:Fallback>
                <p:oleObj name="Equation" r:id="rId13" imgW="457200" imgH="241300" progId="Equation.DSMT4">
                  <p:embed/>
                  <p:pic>
                    <p:nvPicPr>
                      <p:cNvPr id="0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1174750"/>
                        <a:ext cx="7747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202363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1" name="テキスト ボックス 12"/>
          <p:cNvSpPr txBox="1">
            <a:spLocks noChangeArrowheads="1"/>
          </p:cNvSpPr>
          <p:nvPr/>
        </p:nvSpPr>
        <p:spPr bwMode="auto">
          <a:xfrm>
            <a:off x="3851275" y="6402388"/>
            <a:ext cx="4402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>
            <a:spAutoFit/>
          </a:bodyPr>
          <a:lstStyle>
            <a:lvl1pPr defTabSz="912813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92D050"/>
                </a:solidFill>
                <a:latin typeface="Calibri" pitchFamily="34" charset="0"/>
              </a:rPr>
              <a:t>Sathyaprakash &amp; Schutz Liv. Rev. Rel. (2009)</a:t>
            </a:r>
            <a:endParaRPr lang="ja-JP" altLang="en-US" sz="1600" b="0">
              <a:solidFill>
                <a:srgbClr val="92D05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1000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257175"/>
            <a:ext cx="9828213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6" name="Equation" r:id="rId4" imgW="435285" imgH="677109" progId="Equation.DSMT4">
                  <p:embed/>
                </p:oleObj>
              </mc:Choice>
              <mc:Fallback>
                <p:oleObj name="Equation" r:id="rId4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テキスト ボックス 1"/>
          <p:cNvSpPr txBox="1">
            <a:spLocks noChangeArrowheads="1"/>
          </p:cNvSpPr>
          <p:nvPr/>
        </p:nvSpPr>
        <p:spPr bwMode="auto">
          <a:xfrm>
            <a:off x="179388" y="188913"/>
            <a:ext cx="31734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6600" b="0">
                <a:latin typeface="Verdana" pitchFamily="34" charset="0"/>
              </a:rPr>
              <a:t>KAGRA</a:t>
            </a:r>
            <a:endParaRPr lang="ja-JP" altLang="en-US" sz="6600" b="0">
              <a:latin typeface="Verdana" pitchFamily="34" charset="0"/>
            </a:endParaRPr>
          </a:p>
        </p:txBody>
      </p:sp>
      <p:sp>
        <p:nvSpPr>
          <p:cNvPr id="21507" name="正方形/長方形 1"/>
          <p:cNvSpPr>
            <a:spLocks noChangeArrowheads="1"/>
          </p:cNvSpPr>
          <p:nvPr/>
        </p:nvSpPr>
        <p:spPr bwMode="auto">
          <a:xfrm>
            <a:off x="3635375" y="327025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Verdana" pitchFamily="34" charset="0"/>
              </a:rPr>
              <a:t>World’s first </a:t>
            </a:r>
            <a:br>
              <a:rPr lang="en-US" altLang="ja-JP" sz="2400" b="0">
                <a:latin typeface="Verdana" pitchFamily="34" charset="0"/>
              </a:rPr>
            </a:br>
            <a:r>
              <a:rPr lang="en-US" altLang="ja-JP" sz="2400" b="0">
                <a:latin typeface="Verdana" pitchFamily="34" charset="0"/>
              </a:rPr>
              <a:t>2.5 generation GW detector</a:t>
            </a:r>
            <a:endParaRPr lang="ja-JP" altLang="en-US" sz="2400" b="0">
              <a:latin typeface="Verdana" pitchFamily="34" charset="0"/>
            </a:endParaRPr>
          </a:p>
        </p:txBody>
      </p:sp>
      <p:sp>
        <p:nvSpPr>
          <p:cNvPr id="21508" name="正方形/長方形 3"/>
          <p:cNvSpPr>
            <a:spLocks noChangeArrowheads="1"/>
          </p:cNvSpPr>
          <p:nvPr/>
        </p:nvSpPr>
        <p:spPr bwMode="auto">
          <a:xfrm>
            <a:off x="4679950" y="1412875"/>
            <a:ext cx="457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4213" indent="-684213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ja-JP" sz="2400" b="0">
                <a:latin typeface="Verdana" pitchFamily="34" charset="0"/>
              </a:rPr>
              <a:t>Cryogenic to reduce 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ja-JP" sz="2400" b="0">
                <a:latin typeface="Verdana" pitchFamily="34" charset="0"/>
              </a:rPr>
              <a:t>  thermal noises 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ja-JP" sz="2400" b="0">
                <a:latin typeface="Verdana" pitchFamily="34" charset="0"/>
              </a:rPr>
              <a:t>  (T=20K @mirrors)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ja-JP" sz="2400" b="0">
                <a:latin typeface="Verdana" pitchFamily="34" charset="0"/>
              </a:rPr>
              <a:t>Underground to reduce  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ja-JP" sz="2400" b="0">
                <a:latin typeface="Verdana" pitchFamily="34" charset="0"/>
              </a:rPr>
              <a:t>  seismic noises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357813" cy="39735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図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98838"/>
            <a:ext cx="359727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テキスト ボックス 4"/>
          <p:cNvSpPr txBox="1">
            <a:spLocks noChangeArrowheads="1"/>
          </p:cNvSpPr>
          <p:nvPr/>
        </p:nvSpPr>
        <p:spPr bwMode="auto">
          <a:xfrm>
            <a:off x="3492500" y="4043363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>
                <a:latin typeface="Verdana" pitchFamily="34" charset="0"/>
              </a:rPr>
              <a:t>3km</a:t>
            </a:r>
            <a:endParaRPr lang="ja-JP" altLang="en-US" sz="2400">
              <a:latin typeface="Verdana" pitchFamily="34" charset="0"/>
            </a:endParaRPr>
          </a:p>
        </p:txBody>
      </p:sp>
      <p:sp>
        <p:nvSpPr>
          <p:cNvPr id="21512" name="テキスト ボックス 7"/>
          <p:cNvSpPr txBox="1">
            <a:spLocks noChangeArrowheads="1"/>
          </p:cNvSpPr>
          <p:nvPr/>
        </p:nvSpPr>
        <p:spPr bwMode="auto">
          <a:xfrm>
            <a:off x="107950" y="3903663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>
                <a:latin typeface="Verdana" pitchFamily="34" charset="0"/>
              </a:rPr>
              <a:t>3km</a:t>
            </a:r>
            <a:endParaRPr lang="ja-JP" altLang="en-US" sz="2400">
              <a:latin typeface="Verdana" pitchFamily="34" charset="0"/>
            </a:endParaRPr>
          </a:p>
        </p:txBody>
      </p:sp>
      <p:sp>
        <p:nvSpPr>
          <p:cNvPr id="21513" name="正方形/長方形 6"/>
          <p:cNvSpPr>
            <a:spLocks noChangeArrowheads="1"/>
          </p:cNvSpPr>
          <p:nvPr/>
        </p:nvSpPr>
        <p:spPr bwMode="auto">
          <a:xfrm>
            <a:off x="323850" y="538638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Verdana" pitchFamily="34" charset="0"/>
              </a:rPr>
              <a:t>Fabry-Perot Michelson type Laser interferometer</a:t>
            </a:r>
            <a:endParaRPr lang="ja-JP" altLang="en-US" sz="2400" b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1"/>
    </mc:Choice>
    <mc:Fallback xmlns="">
      <p:transition xmlns:p14="http://schemas.microsoft.com/office/powerpoint/2010/main" spd="slow" advTm="46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0"/>
            <a:ext cx="483235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:\Drive_F\picture\2015-6ToyamaKAGRA\DSC00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575381" cy="26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3270573" cy="245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 descr="F:\Drive_F\picture\2015-6ToyamaKAGRA\DSC004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90" y="5120674"/>
            <a:ext cx="2252262" cy="16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5" descr="resceu-log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1439863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436096" y="2588712"/>
            <a:ext cx="3567804" cy="1200328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b="0" dirty="0" smtClean="0"/>
              <a:t>Establishing a new</a:t>
            </a:r>
          </a:p>
          <a:p>
            <a:r>
              <a:rPr kumimoji="1" lang="en-US" altLang="ja-JP" b="0" dirty="0" smtClean="0"/>
              <a:t>data analysis group</a:t>
            </a:r>
          </a:p>
          <a:p>
            <a:r>
              <a:rPr lang="ja-JP" altLang="ja-JP" b="0" dirty="0" smtClean="0"/>
              <a:t>f</a:t>
            </a:r>
            <a:r>
              <a:rPr lang="en-US" altLang="ja-JP" b="0" dirty="0" smtClean="0"/>
              <a:t>or</a:t>
            </a:r>
            <a:r>
              <a:rPr lang="ja-JP" altLang="en-US" b="0" dirty="0" smtClean="0"/>
              <a:t> </a:t>
            </a:r>
            <a:r>
              <a:rPr lang="en-US" altLang="ja-JP" b="0" dirty="0" smtClean="0"/>
              <a:t>KAGRA</a:t>
            </a:r>
            <a:r>
              <a:rPr lang="en-US" altLang="ja-JP" b="0" dirty="0"/>
              <a:t> </a:t>
            </a:r>
            <a:r>
              <a:rPr lang="en-US" altLang="ja-JP" b="0" dirty="0" smtClean="0"/>
              <a:t>at RESCEU</a:t>
            </a:r>
            <a:endParaRPr kumimoji="1" lang="ja-JP" altLang="en-US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9"/>
    </mc:Choice>
    <mc:Fallback xmlns="">
      <p:transition xmlns:p14="http://schemas.microsoft.com/office/powerpoint/2010/main" spd="slow" advTm="513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1"/>
          <a:stretch/>
        </p:blipFill>
        <p:spPr bwMode="auto">
          <a:xfrm>
            <a:off x="0" y="2571184"/>
            <a:ext cx="9144000" cy="428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0" y="260648"/>
            <a:ext cx="898675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ja-JP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Direct detection of cosmological </a:t>
            </a:r>
          </a:p>
          <a:p>
            <a:pPr algn="ctr"/>
            <a:r>
              <a:rPr lang="en-US" altLang="ja-JP" sz="32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Gravitational waves can be achieved</a:t>
            </a:r>
          </a:p>
          <a:p>
            <a:pPr algn="ctr"/>
            <a:r>
              <a:rPr lang="en-US" altLang="ja-JP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by space-based laser interferometers </a:t>
            </a:r>
          </a:p>
          <a:p>
            <a:pPr algn="ctr"/>
            <a:r>
              <a:rPr lang="en-US" altLang="ja-JP" sz="32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Such as </a:t>
            </a:r>
            <a:r>
              <a:rPr lang="en-US" altLang="ja-JP" sz="320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eLISA</a:t>
            </a:r>
            <a:r>
              <a:rPr lang="en-US" altLang="ja-JP" sz="32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and DECIGO.</a:t>
            </a:r>
            <a:r>
              <a:rPr lang="en-US" altLang="ja-JP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ja-JP" altLang="en-US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5"/>
    </mc:Choice>
    <mc:Fallback xmlns="">
      <p:transition xmlns:p14="http://schemas.microsoft.com/office/powerpoint/2010/main" spd="slow" advTm="190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9507" y="188640"/>
            <a:ext cx="792396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32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a typeface="ＭＳ Ｐゴシック" charset="-128"/>
              </a:rPr>
              <a:t>Other means of detection of </a:t>
            </a:r>
          </a:p>
          <a:p>
            <a:pPr algn="ctr">
              <a:defRPr/>
            </a:pPr>
            <a:r>
              <a:rPr lang="en-US" altLang="ja-JP" sz="32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a typeface="ＭＳ Ｐゴシック" charset="-128"/>
              </a:rPr>
              <a:t>Cosmological gravitational waves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978835"/>
            <a:ext cx="3264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Pulsar timing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84802" y="1486393"/>
            <a:ext cx="5176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B-mode polarization </a:t>
            </a:r>
          </a:p>
          <a:p>
            <a:r>
              <a:rPr kumimoji="1" lang="en-US" altLang="ja-JP" sz="3200" dirty="0" smtClean="0"/>
              <a:t>of </a:t>
            </a:r>
            <a:r>
              <a:rPr lang="en-US" altLang="ja-JP" sz="3200" dirty="0" smtClean="0"/>
              <a:t>Cosmic Microwave</a:t>
            </a:r>
          </a:p>
          <a:p>
            <a:r>
              <a:rPr lang="en-US" altLang="ja-JP" sz="3200" dirty="0" smtClean="0"/>
              <a:t>Background (CMB)</a:t>
            </a:r>
            <a:endParaRPr kumimoji="1" lang="ja-JP" altLang="en-US" sz="3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78066"/>
            <a:ext cx="3312368" cy="47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http://astrobites.org/wp-content/uploads/2012/11/PTA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8" y="3453297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187740" y="6309320"/>
            <a:ext cx="1855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0" dirty="0" smtClean="0">
                <a:solidFill>
                  <a:srgbClr val="92D050"/>
                </a:solidFill>
              </a:rPr>
              <a:t>©David </a:t>
            </a:r>
            <a:r>
              <a:rPr lang="en-US" altLang="ja-JP" sz="1200" b="0" dirty="0">
                <a:solidFill>
                  <a:srgbClr val="92D050"/>
                </a:solidFill>
              </a:rPr>
              <a:t>J. Champion</a:t>
            </a:r>
            <a:endParaRPr lang="ja-JP" altLang="en-US" sz="1200" b="0" dirty="0">
              <a:solidFill>
                <a:srgbClr val="92D05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19617409">
            <a:off x="4541786" y="4830246"/>
            <a:ext cx="4065537" cy="83099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Breaking news in 2014/3</a:t>
            </a:r>
          </a:p>
          <a:p>
            <a:r>
              <a:rPr lang="en-US" altLang="ja-JP" b="0" dirty="0" smtClean="0"/>
              <a:t>turned out to be wrong</a:t>
            </a:r>
            <a:endParaRPr kumimoji="1" lang="ja-JP" altLang="en-US" b="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56"/>
    </mc:Choice>
    <mc:Fallback xmlns="">
      <p:transition xmlns:p14="http://schemas.microsoft.com/office/powerpoint/2010/main" spd="slow" advTm="541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7|11.6|4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2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6|7.5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8.9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標準デザイン">
  <a:themeElements>
    <a:clrScheme name="">
      <a:dk1>
        <a:srgbClr val="000000"/>
      </a:dk1>
      <a:lt1>
        <a:srgbClr val="FFFF0B"/>
      </a:lt1>
      <a:dk2>
        <a:srgbClr val="0000FF"/>
      </a:dk2>
      <a:lt2>
        <a:srgbClr val="0000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08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0000"/>
        </a:dk1>
        <a:lt1>
          <a:srgbClr val="FFFF55"/>
        </a:lt1>
        <a:dk2>
          <a:srgbClr val="0000FF"/>
        </a:dk2>
        <a:lt2>
          <a:srgbClr val="0000FF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47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標準デザイン">
  <a:themeElements>
    <a:clrScheme name="5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32479</TotalTime>
  <Words>1958</Words>
  <Application>Microsoft Macintosh PowerPoint</Application>
  <PresentationFormat>画面に合わせる (4:3)</PresentationFormat>
  <Paragraphs>406</Paragraphs>
  <Slides>50</Slides>
  <Notes>3</Notes>
  <HiddenSlides>2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50</vt:i4>
      </vt:variant>
    </vt:vector>
  </HeadingPairs>
  <TitlesOfParts>
    <vt:vector size="55" baseType="lpstr">
      <vt:lpstr>標準デザイン</vt:lpstr>
      <vt:lpstr>1_標準デザイン</vt:lpstr>
      <vt:lpstr>5_標準デザイン</vt:lpstr>
      <vt:lpstr>Equation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Conceptual design of DECIGO DECihertz Interferometer Gravitational-wave Observatory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The University of Tokyo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Jun'ichi Yokoyama</dc:creator>
  <cp:lastModifiedBy>Jun'ichi Yokoyama</cp:lastModifiedBy>
  <cp:revision>467</cp:revision>
  <dcterms:created xsi:type="dcterms:W3CDTF">2007-07-14T06:48:04Z</dcterms:created>
  <dcterms:modified xsi:type="dcterms:W3CDTF">2015-08-10T10:28:01Z</dcterms:modified>
</cp:coreProperties>
</file>