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256" r:id="rId2"/>
    <p:sldId id="621" r:id="rId3"/>
    <p:sldId id="622" r:id="rId4"/>
    <p:sldId id="623" r:id="rId5"/>
    <p:sldId id="437" r:id="rId6"/>
    <p:sldId id="484" r:id="rId7"/>
    <p:sldId id="439" r:id="rId8"/>
    <p:sldId id="440" r:id="rId9"/>
    <p:sldId id="485" r:id="rId10"/>
    <p:sldId id="502" r:id="rId11"/>
    <p:sldId id="538" r:id="rId12"/>
    <p:sldId id="539" r:id="rId13"/>
    <p:sldId id="635" r:id="rId14"/>
    <p:sldId id="545" r:id="rId15"/>
    <p:sldId id="490" r:id="rId16"/>
    <p:sldId id="493" r:id="rId17"/>
    <p:sldId id="497" r:id="rId18"/>
    <p:sldId id="551" r:id="rId19"/>
    <p:sldId id="495" r:id="rId20"/>
    <p:sldId id="499" r:id="rId21"/>
    <p:sldId id="501" r:id="rId22"/>
    <p:sldId id="566" r:id="rId23"/>
    <p:sldId id="535" r:id="rId24"/>
    <p:sldId id="536" r:id="rId25"/>
    <p:sldId id="518" r:id="rId26"/>
    <p:sldId id="523" r:id="rId27"/>
    <p:sldId id="524" r:id="rId28"/>
    <p:sldId id="525" r:id="rId29"/>
    <p:sldId id="636" r:id="rId30"/>
    <p:sldId id="637" r:id="rId31"/>
    <p:sldId id="527" r:id="rId32"/>
    <p:sldId id="667" r:id="rId33"/>
    <p:sldId id="668" r:id="rId34"/>
    <p:sldId id="661" r:id="rId35"/>
    <p:sldId id="662" r:id="rId36"/>
    <p:sldId id="663" r:id="rId3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33"/>
    <a:srgbClr val="FF9900"/>
    <a:srgbClr val="DBE515"/>
    <a:srgbClr val="03E7ED"/>
    <a:srgbClr val="108CE0"/>
    <a:srgbClr val="FF79DC"/>
    <a:srgbClr val="D7FDB5"/>
    <a:srgbClr val="D6D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4" autoAdjust="0"/>
    <p:restoredTop sz="48304" autoAdjust="0"/>
  </p:normalViewPr>
  <p:slideViewPr>
    <p:cSldViewPr>
      <p:cViewPr varScale="1">
        <p:scale>
          <a:sx n="38" d="100"/>
          <a:sy n="38" d="100"/>
        </p:scale>
        <p:origin x="912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6A672-FBAD-44CE-9B11-BEE0408E027D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44DDB-335F-4DC2-ABBC-4010D31418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43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06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>
              <a:latin typeface="Arial" panose="020B0604020202020204" pitchFamily="34" charset="0"/>
            </a:endParaRPr>
          </a:p>
        </p:txBody>
      </p:sp>
      <p:sp>
        <p:nvSpPr>
          <p:cNvPr id="1536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530D43-7343-4B82-8843-75F528854AEB}" type="slidenum">
              <a:rPr lang="ja-JP" altLang="en-US">
                <a:ea typeface="ＭＳ Ｐゴシック" panose="020B0600070205080204" pitchFamily="50" charset="-128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5970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820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18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295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6515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940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073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8691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950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87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946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82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5ECF9-8D07-4B7B-9A03-2997B2D7E11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905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1643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574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A873B-323F-4248-B9C3-A3D61C64C28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3147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476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5975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1879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056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102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2789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281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009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2598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5BAC3-49BE-D94D-85E1-DB49E502B4D5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352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403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51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078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26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097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982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3078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44DDB-335F-4DC2-ABBC-4010D314180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98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正方形/長方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正方形/長方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正方形/長方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二等辺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直線コネクタ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B25C7A-E9F1-4B2E-A816-4F8BA0108BA9}" type="datetimeFigureOut">
              <a:rPr kumimoji="1" lang="ja-JP" altLang="en-US" smtClean="0"/>
              <a:t>2017/8/3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C45CDE0-975B-4911-88DD-145F6A9048F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8" name="直線コネクタ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コネクタ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二等辺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NUL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microsoft.com/office/2007/relationships/media" Target="../media/media3.mp4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8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3.png"/><Relationship Id="rId5" Type="http://schemas.openxmlformats.org/officeDocument/2006/relationships/image" Target="../media/image59.wmf"/><Relationship Id="rId10" Type="http://schemas.openxmlformats.org/officeDocument/2006/relationships/image" Target="../media/image62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1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kenta\Desktop\images\YKIS2013_poster_L_0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4607" y="-11263"/>
            <a:ext cx="13981062" cy="687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40440" y="3573016"/>
            <a:ext cx="8216020" cy="990600"/>
          </a:xfrm>
        </p:spPr>
        <p:txBody>
          <a:bodyPr>
            <a:normAutofit fontScale="90000"/>
          </a:bodyPr>
          <a:lstStyle/>
          <a:p>
            <a:r>
              <a:rPr lang="en-US" altLang="ja-JP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developments in </a:t>
            </a:r>
            <a:r>
              <a:rPr lang="en-US" altLang="ja-JP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BNS merger </a:t>
            </a:r>
            <a:r>
              <a:rPr lang="en-US" altLang="ja-JP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ja-JP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 group (1) </a:t>
            </a:r>
            <a:br>
              <a:rPr lang="en-US" altLang="ja-JP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9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9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9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Binary </a:t>
            </a:r>
            <a:r>
              <a:rPr lang="en-US" altLang="ja-JP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 </a:t>
            </a:r>
            <a:r>
              <a:rPr lang="en-US" altLang="ja-JP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merger and</a:t>
            </a:r>
            <a:br>
              <a:rPr lang="en-US" altLang="ja-JP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r-process </a:t>
            </a:r>
            <a:endParaRPr kumimoji="1" lang="ja-JP" alt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サブタイトル 2"/>
          <p:cNvSpPr>
            <a:spLocks noGrp="1"/>
          </p:cNvSpPr>
          <p:nvPr>
            <p:ph type="subTitle" idx="1"/>
          </p:nvPr>
        </p:nvSpPr>
        <p:spPr>
          <a:xfrm>
            <a:off x="1100812" y="5119827"/>
            <a:ext cx="7279905" cy="1477525"/>
          </a:xfrm>
        </p:spPr>
        <p:txBody>
          <a:bodyPr>
            <a:normAutofit/>
          </a:bodyPr>
          <a:lstStyle/>
          <a:p>
            <a:r>
              <a:rPr lang="en-US" altLang="ja-JP" sz="23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Yuichiro</a:t>
            </a:r>
            <a:r>
              <a:rPr lang="en-US" altLang="ja-JP" sz="23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3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Sekiguchi</a:t>
            </a:r>
            <a:r>
              <a:rPr kumimoji="1" lang="ja-JP" alt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 University</a:t>
            </a:r>
            <a:r>
              <a:rPr kumimoji="1" lang="ja-JP" alt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kumimoji="1" lang="en-US" altLang="ja-JP" sz="16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9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en-US" altLang="ja-JP" sz="9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Wanajo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N. Nishimura, K.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Kyutoku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 Tanaka,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Hotokezaka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altLang="ja-JP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 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Kiuchi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 Shibata, K. Taniguchi </a:t>
            </a:r>
            <a:endParaRPr kumimoji="1" lang="ja-JP" alt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59632" y="396533"/>
            <a:ext cx="7999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Hot Topics in General Relativity and Gravitation </a:t>
            </a:r>
          </a:p>
          <a:p>
            <a:pPr algn="ctr"/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@ ICISE, </a:t>
            </a:r>
            <a:r>
              <a:rPr lang="en-US" altLang="ja-JP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Quy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 </a:t>
            </a:r>
            <a:r>
              <a:rPr lang="en-US" altLang="ja-JP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Nhon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+mj-ea"/>
              </a:rPr>
              <a:t>, Vietnam,  July 30- Aug. 5, 2017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5234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497013"/>
            <a:ext cx="3684587" cy="4589462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1454150"/>
            <a:ext cx="494188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テキスト ボックス 4"/>
          <p:cNvSpPr txBox="1">
            <a:spLocks noChangeArrowheads="1"/>
          </p:cNvSpPr>
          <p:nvPr/>
        </p:nvSpPr>
        <p:spPr bwMode="auto">
          <a:xfrm>
            <a:off x="46038" y="6080125"/>
            <a:ext cx="22717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2400">
                <a:solidFill>
                  <a:srgbClr val="404040"/>
                </a:solidFill>
                <a:latin typeface="Cambria" panose="020405030504060302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2200">
                <a:solidFill>
                  <a:srgbClr val="404040"/>
                </a:solidFill>
                <a:latin typeface="Cambria" panose="020405030504060302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2000">
                <a:solidFill>
                  <a:srgbClr val="404040"/>
                </a:solidFill>
                <a:latin typeface="Cambria" panose="020405030504060302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1600">
                <a:solidFill>
                  <a:srgbClr val="404040"/>
                </a:solidFill>
                <a:latin typeface="Cambria" panose="020405030504060302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>
                <a:solidFill>
                  <a:schemeClr val="tx1"/>
                </a:solidFill>
                <a:latin typeface="Tahoma" panose="020B0604030504040204" pitchFamily="34" charset="0"/>
              </a:rPr>
              <a:t>Cartoon by E. Muller (1998)</a:t>
            </a:r>
            <a:endParaRPr lang="ja-JP" altLang="en-US" sz="1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9638" name="テキスト ボックス 5"/>
          <p:cNvSpPr txBox="1">
            <a:spLocks noChangeArrowheads="1"/>
          </p:cNvSpPr>
          <p:nvPr/>
        </p:nvSpPr>
        <p:spPr bwMode="auto">
          <a:xfrm>
            <a:off x="3789363" y="6092825"/>
            <a:ext cx="2271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2400">
                <a:solidFill>
                  <a:srgbClr val="404040"/>
                </a:solidFill>
                <a:latin typeface="Cambria" panose="020405030504060302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2200">
                <a:solidFill>
                  <a:srgbClr val="404040"/>
                </a:solidFill>
                <a:latin typeface="Cambria" panose="020405030504060302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2000">
                <a:solidFill>
                  <a:srgbClr val="404040"/>
                </a:solidFill>
                <a:latin typeface="Cambria" panose="020405030504060302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1600">
                <a:solidFill>
                  <a:srgbClr val="404040"/>
                </a:solidFill>
                <a:latin typeface="Cambria" panose="020405030504060302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Rage Italic"/>
              <a:buChar char="0"/>
              <a:defRPr kumimoji="1" sz="1400">
                <a:solidFill>
                  <a:srgbClr val="404040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>
                <a:solidFill>
                  <a:schemeClr val="tx1"/>
                </a:solidFill>
                <a:latin typeface="Tahoma" panose="020B0604030504040204" pitchFamily="34" charset="0"/>
              </a:rPr>
              <a:t>Cartoon by T. Janka</a:t>
            </a:r>
            <a:endParaRPr lang="ja-JP" altLang="en-US" sz="12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Overall picture of the neutrino heating mechanism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98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What is the melting pot for r-process ?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07288" cy="509012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endParaRPr lang="en-US" altLang="ja-JP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400"/>
              </a:spcBef>
            </a:pPr>
            <a:endParaRPr lang="en-US" altLang="ja-JP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400"/>
              </a:spcBef>
            </a:pP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kumimoji="1"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upernova (SN) explosion (+ PNS ν-driven wind) :  </a:t>
            </a: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altLang="ja-JP" sz="2200" u="sng" dirty="0" smtClean="0">
                <a:latin typeface="Vijaya" panose="020B0604020202020204" pitchFamily="34" charset="0"/>
                <a:cs typeface="Vijaya" panose="020B0604020202020204" pitchFamily="34" charset="0"/>
              </a:rPr>
              <a:t>Burbidge et al. 1957</a:t>
            </a: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kumimoji="1" lang="en-US" altLang="ja-JP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Textbooks tell you that </a:t>
            </a:r>
            <a:r>
              <a:rPr lang="en-US" altLang="ja-JP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SNe</a:t>
            </a: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are the origin of heavy elements, but ….</a:t>
            </a:r>
          </a:p>
          <a:p>
            <a:pPr lvl="1">
              <a:spcBef>
                <a:spcPts val="600"/>
              </a:spcBef>
            </a:pP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theoretically disfavored (</a:t>
            </a:r>
            <a:r>
              <a:rPr lang="en-US" altLang="ja-JP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Wanajo</a:t>
            </a: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2011, Roberts et al. 2010, 2012)</a:t>
            </a:r>
          </a:p>
          <a:p>
            <a:pPr lvl="2">
              <a:spcBef>
                <a:spcPts val="300"/>
              </a:spcBef>
            </a:pPr>
            <a:endParaRPr lang="en-US" altLang="ja-JP" sz="1500" dirty="0" smtClean="0">
              <a:latin typeface="Calibri" pitchFamily="34" charset="0"/>
            </a:endParaRPr>
          </a:p>
          <a:p>
            <a:pPr lvl="2">
              <a:spcBef>
                <a:spcPts val="300"/>
              </a:spcBef>
            </a:pPr>
            <a:endParaRPr lang="en-US" altLang="ja-JP" sz="1500" dirty="0" smtClean="0">
              <a:latin typeface="Calibri" pitchFamily="34" charset="0"/>
            </a:endParaRPr>
          </a:p>
          <a:p>
            <a:pPr>
              <a:spcBef>
                <a:spcPts val="1500"/>
              </a:spcBef>
            </a:pPr>
            <a:endParaRPr lang="en-US" altLang="ja-JP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1500"/>
              </a:spcBef>
            </a:pP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NS-NS(/BH) binary merger:  </a:t>
            </a:r>
            <a:r>
              <a:rPr lang="en-US" altLang="ja-JP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altLang="ja-JP" sz="2200" u="sng" dirty="0">
                <a:latin typeface="Vijaya" panose="020B0604020202020204" pitchFamily="34" charset="0"/>
                <a:cs typeface="Vijaya" panose="020B0604020202020204" pitchFamily="34" charset="0"/>
              </a:rPr>
              <a:t>Lattimer &amp; Schramm 1974</a:t>
            </a: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altLang="ja-JP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Too neutron rich ??? </a:t>
            </a:r>
            <a:endParaRPr lang="en-US" altLang="ja-JP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446" y="170435"/>
            <a:ext cx="1774066" cy="149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9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2985"/>
            <a:ext cx="9180000" cy="689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403648" y="59399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libri" pitchFamily="34" charset="0"/>
              </a:rPr>
              <a:t>Orbital plane</a:t>
            </a:r>
            <a:endParaRPr kumimoji="1" lang="ja-JP" altLang="en-US" dirty="0">
              <a:latin typeface="Calibri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00496" y="5082584"/>
            <a:ext cx="178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libri" pitchFamily="34" charset="0"/>
              </a:rPr>
              <a:t>Meridian plane</a:t>
            </a:r>
            <a:endParaRPr kumimoji="1" lang="ja-JP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2" name="Picture 4" descr="C:\Users\sekig\Desktop\rho_gw_APR4_1215_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-567444"/>
            <a:ext cx="9577064" cy="4788532"/>
          </a:xfrm>
          <a:prstGeom prst="rect">
            <a:avLst/>
          </a:prstGeom>
          <a:noFill/>
        </p:spPr>
      </p:pic>
      <p:grpSp>
        <p:nvGrpSpPr>
          <p:cNvPr id="14" name="グループ化 13"/>
          <p:cNvGrpSpPr/>
          <p:nvPr/>
        </p:nvGrpSpPr>
        <p:grpSpPr>
          <a:xfrm>
            <a:off x="4572000" y="46365"/>
            <a:ext cx="1800200" cy="1006371"/>
            <a:chOff x="4427984" y="1990581"/>
            <a:chExt cx="1800200" cy="1006371"/>
          </a:xfrm>
        </p:grpSpPr>
        <p:sp>
          <p:nvSpPr>
            <p:cNvPr id="6" name="左中かっこ 5"/>
            <p:cNvSpPr/>
            <p:nvPr/>
          </p:nvSpPr>
          <p:spPr>
            <a:xfrm rot="5400000">
              <a:off x="5292080" y="2060848"/>
              <a:ext cx="360040" cy="1512168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427984" y="1990581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Inspiral</a:t>
              </a:r>
              <a:r>
                <a:rPr kumimoji="1" lang="en-US" altLang="ja-JP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altLang="ja-JP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Charp</a:t>
              </a:r>
              <a:r>
                <a:rPr lang="en-US" altLang="ja-JP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signal</a:t>
              </a:r>
              <a:endParaRPr kumimoji="1" lang="ja-JP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6012160" y="-99392"/>
            <a:ext cx="1800200" cy="936104"/>
            <a:chOff x="5796136" y="1844824"/>
            <a:chExt cx="1800200" cy="936104"/>
          </a:xfrm>
        </p:grpSpPr>
        <p:sp>
          <p:nvSpPr>
            <p:cNvPr id="8" name="左中かっこ 7"/>
            <p:cNvSpPr/>
            <p:nvPr/>
          </p:nvSpPr>
          <p:spPr>
            <a:xfrm rot="5400000">
              <a:off x="6048164" y="2312876"/>
              <a:ext cx="360040" cy="576064"/>
            </a:xfrm>
            <a:prstGeom prst="leftBrac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796136" y="1844824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Tidal deformation</a:t>
              </a:r>
              <a:endParaRPr kumimoji="1" lang="en-US" altLang="ja-JP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660233" y="53008"/>
            <a:ext cx="2520278" cy="999728"/>
            <a:chOff x="6588224" y="1997224"/>
            <a:chExt cx="2926774" cy="999728"/>
          </a:xfrm>
        </p:grpSpPr>
        <p:sp>
          <p:nvSpPr>
            <p:cNvPr id="10" name="左中かっこ 9"/>
            <p:cNvSpPr/>
            <p:nvPr/>
          </p:nvSpPr>
          <p:spPr>
            <a:xfrm rot="5400000">
              <a:off x="7524328" y="1700808"/>
              <a:ext cx="360040" cy="2232248"/>
            </a:xfrm>
            <a:prstGeom prst="leftBrace">
              <a:avLst/>
            </a:prstGeom>
            <a:ln w="38100">
              <a:solidFill>
                <a:srgbClr val="008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380311" y="1997224"/>
              <a:ext cx="2134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863D"/>
                  </a:solidFill>
                  <a:latin typeface="Times New Roman" pitchFamily="18" charset="0"/>
                  <a:cs typeface="Times New Roman" pitchFamily="18" charset="0"/>
                </a:rPr>
                <a:t>Merger</a:t>
              </a:r>
            </a:p>
            <a:p>
              <a:r>
                <a:rPr kumimoji="1" lang="en-US" altLang="ja-JP" b="1" dirty="0" err="1" smtClean="0">
                  <a:solidFill>
                    <a:srgbClr val="00863D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kumimoji="1" lang="en-US" altLang="ja-JP" sz="1400" b="1" dirty="0" err="1" smtClean="0">
                  <a:solidFill>
                    <a:srgbClr val="00863D"/>
                  </a:solidFill>
                  <a:latin typeface="Times New Roman" pitchFamily="18" charset="0"/>
                  <a:cs typeface="Times New Roman" pitchFamily="18" charset="0"/>
                </a:rPr>
                <a:t>yper</a:t>
              </a:r>
              <a:r>
                <a:rPr kumimoji="1" lang="en-US" altLang="ja-JP" b="1" dirty="0" err="1" smtClean="0">
                  <a:solidFill>
                    <a:srgbClr val="00863D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1" lang="en-US" altLang="ja-JP" sz="1400" b="1" dirty="0" err="1" smtClean="0">
                  <a:solidFill>
                    <a:srgbClr val="00863D"/>
                  </a:solidFill>
                  <a:latin typeface="Times New Roman" pitchFamily="18" charset="0"/>
                  <a:cs typeface="Times New Roman" pitchFamily="18" charset="0"/>
                </a:rPr>
                <a:t>assive</a:t>
              </a:r>
              <a:r>
                <a:rPr kumimoji="1" lang="en-US" altLang="ja-JP" b="1" dirty="0" smtClean="0">
                  <a:solidFill>
                    <a:srgbClr val="00863D"/>
                  </a:solidFill>
                  <a:latin typeface="Times New Roman" pitchFamily="18" charset="0"/>
                  <a:cs typeface="Times New Roman" pitchFamily="18" charset="0"/>
                </a:rPr>
                <a:t> NS </a:t>
              </a:r>
            </a:p>
          </p:txBody>
        </p:sp>
      </p:grpSp>
      <p:graphicFrame>
        <p:nvGraphicFramePr>
          <p:cNvPr id="12" name="オブジェクト 11"/>
          <p:cNvGraphicFramePr>
            <a:graphicFrameLocks noChangeAspect="1"/>
          </p:cNvGraphicFramePr>
          <p:nvPr>
            <p:extLst/>
          </p:nvPr>
        </p:nvGraphicFramePr>
        <p:xfrm>
          <a:off x="2771800" y="116632"/>
          <a:ext cx="1253232" cy="313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4" name="数式" r:id="rId5" imgW="965160" imgH="241200" progId="Equation.3">
                  <p:embed/>
                </p:oleObj>
              </mc:Choice>
              <mc:Fallback>
                <p:oleObj name="数式" r:id="rId5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116632"/>
                        <a:ext cx="1253232" cy="3133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755576" y="38550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Density Contour</a:t>
            </a:r>
          </a:p>
          <a:p>
            <a:pPr algn="ctr"/>
            <a:r>
              <a:rPr kumimoji="1" lang="en-US" altLang="ja-JP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in orbital plane</a:t>
            </a:r>
            <a:endParaRPr kumimoji="1" lang="ja-JP" altLang="en-US" sz="14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28184" y="2113111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latin typeface="Trebuchet MS" pitchFamily="34" charset="0"/>
                <a:cs typeface="Times New Roman" pitchFamily="18" charset="0"/>
              </a:rPr>
              <a:t>Gravitational Waveform</a:t>
            </a:r>
            <a:endParaRPr kumimoji="1" lang="ja-JP" altLang="en-US" sz="1400" b="1" dirty="0" err="1" smtClean="0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21" name="図 20" descr="APR4_1215_60s2_lv1_xy0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2880320"/>
            <a:ext cx="5724128" cy="4293096"/>
          </a:xfrm>
          <a:prstGeom prst="rect">
            <a:avLst/>
          </a:prstGeom>
        </p:spPr>
      </p:pic>
      <p:pic>
        <p:nvPicPr>
          <p:cNvPr id="19" name="図 18" descr="APR4_1215_60_lv1_xz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53" y="2756732"/>
            <a:ext cx="4928806" cy="369660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563888" y="630932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 smtClean="0">
                <a:latin typeface="Times New Roman" pitchFamily="18" charset="0"/>
                <a:cs typeface="Times New Roman" pitchFamily="18" charset="0"/>
              </a:rPr>
              <a:t>Sekiguchi et al. PRL (2011a, 2011b)</a:t>
            </a:r>
          </a:p>
          <a:p>
            <a:pPr algn="r"/>
            <a:r>
              <a:rPr kumimoji="1" lang="en-US" altLang="ja-JP" sz="1400" dirty="0" smtClean="0">
                <a:latin typeface="Times New Roman" pitchFamily="18" charset="0"/>
                <a:cs typeface="Times New Roman" pitchFamily="18" charset="0"/>
              </a:rPr>
              <a:t>Kiuchi et al. PRL (2010); </a:t>
            </a:r>
            <a:r>
              <a:rPr kumimoji="1" lang="en-US" altLang="ja-JP" sz="1400" dirty="0" err="1" smtClean="0">
                <a:latin typeface="Times New Roman" pitchFamily="18" charset="0"/>
                <a:cs typeface="Times New Roman" pitchFamily="18" charset="0"/>
              </a:rPr>
              <a:t>Hotokezaka</a:t>
            </a:r>
            <a:r>
              <a:rPr kumimoji="1" lang="en-US" altLang="ja-JP" sz="1400" dirty="0" smtClean="0">
                <a:latin typeface="Times New Roman" pitchFamily="18" charset="0"/>
                <a:cs typeface="Times New Roman" pitchFamily="18" charset="0"/>
              </a:rPr>
              <a:t> et al. (2013)</a:t>
            </a:r>
            <a:endParaRPr kumimoji="1" lang="ja-JP" altLang="en-US" sz="1400" dirty="0" err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60232" y="5963071"/>
            <a:ext cx="35283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latin typeface="Times New Roman" pitchFamily="18" charset="0"/>
                <a:cs typeface="Times New Roman" pitchFamily="18" charset="0"/>
              </a:rPr>
              <a:t>Animation by </a:t>
            </a:r>
            <a:r>
              <a:rPr kumimoji="1" lang="en-US" altLang="ja-JP" sz="1650" b="1" dirty="0" err="1" smtClean="0">
                <a:latin typeface="Times New Roman" pitchFamily="18" charset="0"/>
                <a:cs typeface="Times New Roman" pitchFamily="18" charset="0"/>
              </a:rPr>
              <a:t>Hotokezaka</a:t>
            </a:r>
            <a:endParaRPr kumimoji="1" lang="ja-JP" altLang="en-US" sz="165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070000" y="4986000"/>
            <a:ext cx="90000" cy="9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827584" y="2756732"/>
            <a:ext cx="1242416" cy="22292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2160000" y="2756732"/>
            <a:ext cx="1043848" cy="22292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4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/>
          <p:cNvGrpSpPr/>
          <p:nvPr/>
        </p:nvGrpSpPr>
        <p:grpSpPr>
          <a:xfrm>
            <a:off x="3781242" y="4407368"/>
            <a:ext cx="1195047" cy="633066"/>
            <a:chOff x="5724128" y="4725144"/>
            <a:chExt cx="1779265" cy="1030852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2160" y="4725144"/>
              <a:ext cx="1491233" cy="1030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正方形/長方形 25"/>
            <p:cNvSpPr/>
            <p:nvPr/>
          </p:nvSpPr>
          <p:spPr>
            <a:xfrm>
              <a:off x="5724128" y="4941168"/>
              <a:ext cx="360040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Evolution</a:t>
            </a:r>
            <a:r>
              <a:rPr kumimoji="1" lang="en-US" altLang="ja-JP" dirty="0" smtClean="0"/>
              <a:t> of NS-NS mergers</a:t>
            </a:r>
            <a:endParaRPr kumimoji="1" lang="ja-JP" alt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4504" y="1157178"/>
            <a:ext cx="1010212" cy="64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4094" y="2153555"/>
            <a:ext cx="603789" cy="55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グループ化 11"/>
          <p:cNvGrpSpPr/>
          <p:nvPr/>
        </p:nvGrpSpPr>
        <p:grpSpPr>
          <a:xfrm>
            <a:off x="7163585" y="2967952"/>
            <a:ext cx="1232383" cy="938837"/>
            <a:chOff x="2555776" y="3715147"/>
            <a:chExt cx="2088232" cy="144016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55776" y="3717032"/>
              <a:ext cx="1981200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正方形/長方形 13"/>
            <p:cNvSpPr/>
            <p:nvPr/>
          </p:nvSpPr>
          <p:spPr>
            <a:xfrm>
              <a:off x="3923928" y="3715147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067944" y="3805200"/>
              <a:ext cx="576064" cy="21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283968" y="4221088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555776" y="4005064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12886" y="3012794"/>
            <a:ext cx="1183215" cy="614448"/>
            <a:chOff x="5724128" y="4725144"/>
            <a:chExt cx="1779265" cy="1030852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2160" y="4725144"/>
              <a:ext cx="1491233" cy="1030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正方形/長方形 19"/>
            <p:cNvSpPr/>
            <p:nvPr/>
          </p:nvSpPr>
          <p:spPr>
            <a:xfrm>
              <a:off x="5724128" y="4941168"/>
              <a:ext cx="360040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1" name="Picture 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99310" y="4535988"/>
            <a:ext cx="594458" cy="52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297741" y="1611247"/>
            <a:ext cx="2562753" cy="40011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 err="1" smtClean="0">
                <a:latin typeface="Calibri" pitchFamily="34" charset="0"/>
              </a:rPr>
              <a:t>Inspiral</a:t>
            </a:r>
            <a:r>
              <a:rPr kumimoji="1" lang="en-US" altLang="ja-JP" sz="2000" b="1" dirty="0" smtClean="0">
                <a:latin typeface="Calibri" pitchFamily="34" charset="0"/>
              </a:rPr>
              <a:t> of NS binary</a:t>
            </a:r>
            <a:endParaRPr kumimoji="1" lang="ja-JP" altLang="en-US" sz="2000" b="1" dirty="0">
              <a:latin typeface="Calibri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73630" y="3483825"/>
            <a:ext cx="3485031" cy="69588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smtClean="0">
                <a:latin typeface="Calibri" pitchFamily="34" charset="0"/>
              </a:rPr>
              <a:t>Formation of hot, differentially rotating massive NS</a:t>
            </a:r>
            <a:endParaRPr kumimoji="1" lang="ja-JP" altLang="en-US" sz="2000" b="1" dirty="0">
              <a:latin typeface="Calibri" pitchFamily="34" charset="0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3563888" y="2012412"/>
            <a:ext cx="0" cy="577925"/>
          </a:xfrm>
          <a:prstGeom prst="straightConnector1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endCxn id="6" idx="0"/>
          </p:cNvCxnSpPr>
          <p:nvPr/>
        </p:nvCxnSpPr>
        <p:spPr>
          <a:xfrm flipH="1">
            <a:off x="1418877" y="3012794"/>
            <a:ext cx="1363809" cy="466625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endCxn id="7" idx="0"/>
          </p:cNvCxnSpPr>
          <p:nvPr/>
        </p:nvCxnSpPr>
        <p:spPr>
          <a:xfrm>
            <a:off x="4355976" y="3012794"/>
            <a:ext cx="2160170" cy="471031"/>
          </a:xfrm>
          <a:prstGeom prst="straightConnector1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>
            <a:off x="5231613" y="4192699"/>
            <a:ext cx="411159" cy="709008"/>
          </a:xfrm>
          <a:prstGeom prst="straightConnector1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7379841" y="4206987"/>
            <a:ext cx="357762" cy="714672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2642072" y="2921987"/>
            <a:ext cx="184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Calibri" pitchFamily="34" charset="0"/>
              </a:rPr>
              <a:t>Dependent on EoS, </a:t>
            </a:r>
            <a:r>
              <a:rPr kumimoji="1" lang="en-US" altLang="ja-JP" dirty="0" err="1" smtClean="0">
                <a:latin typeface="Calibri" pitchFamily="34" charset="0"/>
              </a:rPr>
              <a:t>Mtot</a:t>
            </a:r>
            <a:endParaRPr kumimoji="1" lang="ja-JP" altLang="en-US" dirty="0">
              <a:latin typeface="Calibri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637832" y="4121072"/>
            <a:ext cx="184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Calibri" pitchFamily="34" charset="0"/>
              </a:rPr>
              <a:t>Dependent on EoS, </a:t>
            </a:r>
            <a:r>
              <a:rPr kumimoji="1" lang="en-US" altLang="ja-JP" dirty="0" err="1" smtClean="0">
                <a:latin typeface="Calibri" pitchFamily="34" charset="0"/>
              </a:rPr>
              <a:t>Mtot</a:t>
            </a:r>
            <a:endParaRPr kumimoji="1" lang="ja-JP" altLang="en-US" dirty="0">
              <a:latin typeface="Calibri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940152" y="1611247"/>
            <a:ext cx="37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83020" y="2584101"/>
            <a:ext cx="2562753" cy="40011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smtClean="0">
                <a:latin typeface="Calibri" pitchFamily="34" charset="0"/>
              </a:rPr>
              <a:t>NS –NS merger</a:t>
            </a:r>
            <a:endParaRPr kumimoji="1" lang="ja-JP" altLang="en-US" sz="2000" b="1" dirty="0">
              <a:latin typeface="Calibri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6912" y="3479419"/>
            <a:ext cx="2163930" cy="70788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smtClean="0">
                <a:latin typeface="Calibri" pitchFamily="34" charset="0"/>
              </a:rPr>
              <a:t>Prompt formation of BH + Torus</a:t>
            </a:r>
            <a:endParaRPr kumimoji="1" lang="ja-JP" altLang="en-US" sz="2000" b="1" dirty="0">
              <a:latin typeface="Calibri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49646" y="4921544"/>
            <a:ext cx="2163930" cy="70788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smtClean="0">
                <a:latin typeface="Calibri" pitchFamily="34" charset="0"/>
              </a:rPr>
              <a:t>Delayed collapse to  BH + Torus</a:t>
            </a:r>
            <a:endParaRPr kumimoji="1" lang="ja-JP" altLang="en-US" sz="2000" b="1" dirty="0">
              <a:latin typeface="Calibri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69926" y="4935191"/>
            <a:ext cx="2163930" cy="40011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smtClean="0">
                <a:latin typeface="Calibri" pitchFamily="34" charset="0"/>
              </a:rPr>
              <a:t>Rigidly rotating NS</a:t>
            </a:r>
            <a:endParaRPr kumimoji="1" lang="ja-JP" altLang="en-US" sz="2000" b="1" dirty="0">
              <a:latin typeface="Calibri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52120" y="1611247"/>
            <a:ext cx="3268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canonical-mass binary 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Recent measurement of 2Msun NS + NR simulations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732240" y="21603"/>
            <a:ext cx="241176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50" b="1" dirty="0" smtClean="0">
                <a:latin typeface="Times New Roman" pitchFamily="18" charset="0"/>
                <a:cs typeface="Times New Roman" pitchFamily="18" charset="0"/>
              </a:rPr>
              <a:t>Based on </a:t>
            </a:r>
            <a:r>
              <a:rPr lang="en-US" altLang="ja-JP" sz="1650" b="1" dirty="0" err="1" smtClean="0">
                <a:latin typeface="Times New Roman" pitchFamily="18" charset="0"/>
                <a:cs typeface="Times New Roman" pitchFamily="18" charset="0"/>
              </a:rPr>
              <a:t>Bartos</a:t>
            </a:r>
            <a:r>
              <a:rPr lang="en-US" altLang="ja-JP" sz="1650" b="1" dirty="0" smtClean="0">
                <a:latin typeface="Times New Roman" pitchFamily="18" charset="0"/>
                <a:cs typeface="Times New Roman" pitchFamily="18" charset="0"/>
              </a:rPr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13190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96454" y="1139492"/>
            <a:ext cx="8735887" cy="2773535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2100" dirty="0" err="1" smtClean="0">
                <a:latin typeface="Calibri" pitchFamily="34" charset="0"/>
                <a:cs typeface="Times New Roman" pitchFamily="18" charset="0"/>
              </a:rPr>
              <a:t>Korobkin</a:t>
            </a:r>
            <a:r>
              <a:rPr kumimoji="1" lang="en-US" altLang="ja-JP" sz="2100" dirty="0" smtClean="0">
                <a:latin typeface="Calibri" pitchFamily="34" charset="0"/>
                <a:cs typeface="Times New Roman" pitchFamily="18" charset="0"/>
              </a:rPr>
              <a:t> et al. 2012;  </a:t>
            </a:r>
            <a:r>
              <a:rPr kumimoji="1" lang="en-US" altLang="ja-JP" sz="2100" dirty="0" err="1" smtClean="0">
                <a:latin typeface="Calibri" pitchFamily="34" charset="0"/>
                <a:cs typeface="Times New Roman" pitchFamily="18" charset="0"/>
              </a:rPr>
              <a:t>Rosswog</a:t>
            </a:r>
            <a:r>
              <a:rPr kumimoji="1" lang="en-US" altLang="ja-JP" sz="2100" dirty="0" smtClean="0">
                <a:latin typeface="Calibri" pitchFamily="34" charset="0"/>
                <a:cs typeface="Times New Roman" pitchFamily="18" charset="0"/>
              </a:rPr>
              <a:t> et al. </a:t>
            </a:r>
            <a:r>
              <a:rPr lang="en-US" altLang="ja-JP" sz="2100" dirty="0" smtClean="0">
                <a:latin typeface="Calibri" pitchFamily="34" charset="0"/>
                <a:cs typeface="Times New Roman" pitchFamily="18" charset="0"/>
              </a:rPr>
              <a:t>2013 (Newtonian sim. with neutrino);  see also </a:t>
            </a:r>
            <a:r>
              <a:rPr lang="en-US" altLang="ja-JP" sz="2100" dirty="0" err="1" smtClean="0">
                <a:latin typeface="Calibri" pitchFamily="34" charset="0"/>
                <a:cs typeface="Times New Roman" pitchFamily="18" charset="0"/>
              </a:rPr>
              <a:t>Goriely</a:t>
            </a:r>
            <a:r>
              <a:rPr lang="en-US" altLang="ja-JP" sz="21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2100" dirty="0">
                <a:latin typeface="Calibri" pitchFamily="34" charset="0"/>
                <a:cs typeface="Times New Roman" pitchFamily="18" charset="0"/>
              </a:rPr>
              <a:t>et al. </a:t>
            </a:r>
            <a:r>
              <a:rPr lang="en-US" altLang="ja-JP" sz="2100" dirty="0" smtClean="0">
                <a:latin typeface="Calibri" pitchFamily="34" charset="0"/>
                <a:cs typeface="Times New Roman" pitchFamily="18" charset="0"/>
              </a:rPr>
              <a:t>2011 (Approx. GR sim. </a:t>
            </a:r>
            <a:r>
              <a:rPr lang="en-US" altLang="ja-JP" sz="2100" dirty="0">
                <a:latin typeface="Calibri" pitchFamily="34" charset="0"/>
                <a:cs typeface="Times New Roman" pitchFamily="18" charset="0"/>
              </a:rPr>
              <a:t>w</a:t>
            </a:r>
            <a:r>
              <a:rPr lang="en-US" altLang="ja-JP" sz="2100" dirty="0" smtClean="0">
                <a:latin typeface="Calibri" pitchFamily="34" charset="0"/>
                <a:cs typeface="Times New Roman" pitchFamily="18" charset="0"/>
              </a:rPr>
              <a:t>ithout weak interactions)</a:t>
            </a:r>
          </a:p>
          <a:p>
            <a:pPr lvl="1">
              <a:spcBef>
                <a:spcPts val="400"/>
              </a:spcBef>
            </a:pP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Approx. GR simulation: no way to change Ye (ejecta remains n-rich)</a:t>
            </a:r>
          </a:p>
          <a:p>
            <a:pPr lvl="1">
              <a:spcBef>
                <a:spcPts val="400"/>
              </a:spcBef>
            </a:pP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Newtonian SPH simulations</a:t>
            </a:r>
            <a:r>
              <a:rPr lang="en-US" altLang="ja-JP" sz="1900" b="1" dirty="0" smtClean="0">
                <a:latin typeface="Calibri" pitchFamily="34" charset="0"/>
                <a:cs typeface="Times New Roman" pitchFamily="18" charset="0"/>
              </a:rPr>
              <a:t>: </a:t>
            </a:r>
            <a:r>
              <a:rPr lang="en-US" altLang="ja-JP" sz="1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tidal mass ejection</a:t>
            </a:r>
            <a:r>
              <a:rPr lang="en-US" altLang="ja-JP" sz="19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of ‘pure’ neutron star matter</a:t>
            </a:r>
          </a:p>
          <a:p>
            <a:pPr lvl="1">
              <a:spcBef>
                <a:spcPts val="400"/>
              </a:spcBef>
            </a:pPr>
            <a:r>
              <a:rPr lang="en-US" altLang="ja-JP" sz="1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Ejecta is very n-rich with Ye &lt; 0.1 </a:t>
            </a:r>
          </a:p>
        </p:txBody>
      </p:sp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457200" y="134144"/>
            <a:ext cx="8435280" cy="990600"/>
          </a:xfrm>
        </p:spPr>
        <p:txBody>
          <a:bodyPr>
            <a:normAutofit/>
          </a:bodyPr>
          <a:lstStyle/>
          <a:p>
            <a:r>
              <a:rPr kumimoji="1" lang="en-US" altLang="ja-JP" sz="2900" dirty="0" smtClean="0"/>
              <a:t>NS-NS merger ejecta</a:t>
            </a:r>
            <a:r>
              <a:rPr lang="en-US" altLang="ja-JP" sz="2900" dirty="0" smtClean="0"/>
              <a:t>: too neutron-rich ?</a:t>
            </a:r>
            <a:r>
              <a:rPr lang="en-US" altLang="ja-JP" sz="2900" dirty="0"/>
              <a:t/>
            </a:r>
            <a:br>
              <a:rPr lang="en-US" altLang="ja-JP" sz="2900" dirty="0"/>
            </a:br>
            <a:r>
              <a:rPr lang="en-US" altLang="ja-JP" sz="2400" dirty="0" smtClean="0"/>
              <a:t>( </a:t>
            </a:r>
            <a:r>
              <a:rPr lang="ja-JP" altLang="en-US" sz="2400" dirty="0" smtClean="0"/>
              <a:t>⇔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SNe</a:t>
            </a:r>
            <a:r>
              <a:rPr lang="en-US" altLang="ja-JP" sz="2400" dirty="0" smtClean="0"/>
              <a:t>, ejecta is not sufficiently neutron-rich)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031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Mass ejection from BNS merger (1) : </a:t>
            </a:r>
            <a:r>
              <a:rPr kumimoji="1" lang="en-US" altLang="ja-JP" dirty="0" smtClean="0"/>
              <a:t> </a:t>
            </a:r>
            <a:br>
              <a:rPr kumimoji="1" lang="en-US" altLang="ja-JP" dirty="0" smtClean="0"/>
            </a:br>
            <a:r>
              <a:rPr kumimoji="1" lang="en-US" altLang="ja-JP" dirty="0" smtClean="0"/>
              <a:t>Tidal torque + centrifugal force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107504" y="1208041"/>
            <a:ext cx="2675585" cy="4937760"/>
          </a:xfrm>
        </p:spPr>
        <p:txBody>
          <a:bodyPr>
            <a:normAutofit/>
          </a:bodyPr>
          <a:lstStyle/>
          <a:p>
            <a:r>
              <a:rPr kumimoji="1" lang="en-US" altLang="ja-JP" sz="1900" dirty="0" smtClean="0">
                <a:latin typeface="Calibri" pitchFamily="34" charset="0"/>
              </a:rPr>
              <a:t>Less massive NS is tidally deformed</a:t>
            </a:r>
          </a:p>
          <a:p>
            <a:pPr>
              <a:spcBef>
                <a:spcPts val="1200"/>
              </a:spcBef>
            </a:pPr>
            <a:r>
              <a:rPr lang="en-US" altLang="ja-JP" sz="1900" dirty="0" smtClean="0">
                <a:latin typeface="Calibri" pitchFamily="34" charset="0"/>
              </a:rPr>
              <a:t>Angular momentum transfer by spiral arm and swing-by</a:t>
            </a:r>
          </a:p>
          <a:p>
            <a:pPr>
              <a:spcBef>
                <a:spcPts val="1200"/>
              </a:spcBef>
            </a:pPr>
            <a:r>
              <a:rPr kumimoji="1" lang="en-US" altLang="ja-JP" sz="1900" dirty="0" smtClean="0">
                <a:latin typeface="Calibri" pitchFamily="34" charset="0"/>
              </a:rPr>
              <a:t>A part of matter is ejected along the </a:t>
            </a:r>
            <a:r>
              <a:rPr lang="en-US" altLang="ja-JP" sz="1900" dirty="0" smtClean="0">
                <a:latin typeface="Calibri" pitchFamily="34" charset="0"/>
              </a:rPr>
              <a:t>orbital</a:t>
            </a:r>
            <a:r>
              <a:rPr kumimoji="1" lang="en-US" altLang="ja-JP" sz="1900" dirty="0" smtClean="0">
                <a:latin typeface="Calibri" pitchFamily="34" charset="0"/>
              </a:rPr>
              <a:t> plane</a:t>
            </a:r>
            <a:endParaRPr lang="en-US" altLang="ja-JP" sz="2000" dirty="0">
              <a:latin typeface="Calibri" pitchFamily="34" charset="0"/>
            </a:endParaRPr>
          </a:p>
          <a:p>
            <a:pPr marL="274320" lvl="1">
              <a:spcBef>
                <a:spcPts val="1200"/>
              </a:spcBef>
              <a:buClr>
                <a:schemeClr val="accent1"/>
              </a:buClr>
            </a:pPr>
            <a:r>
              <a:rPr lang="en-US" altLang="ja-JP" sz="19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reflects low Ye </a:t>
            </a:r>
            <a:r>
              <a:rPr lang="en-US" altLang="ja-JP" sz="19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 cold NS </a:t>
            </a:r>
            <a:r>
              <a:rPr lang="en-US" altLang="ja-JP" sz="1900" dirty="0">
                <a:latin typeface="Calibri" pitchFamily="34" charset="0"/>
              </a:rPr>
              <a:t>(</a:t>
            </a:r>
            <a:r>
              <a:rPr lang="en-US" altLang="ja-JP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β-eq. at </a:t>
            </a:r>
            <a:r>
              <a:rPr lang="en-US" altLang="ja-JP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~0</a:t>
            </a:r>
            <a:r>
              <a:rPr lang="en-US" altLang="ja-JP" sz="1900" dirty="0">
                <a:latin typeface="Calibri" pitchFamily="34" charset="0"/>
              </a:rPr>
              <a:t>), </a:t>
            </a:r>
            <a:r>
              <a:rPr lang="en-US" altLang="ja-JP" sz="1900" dirty="0" smtClean="0">
                <a:latin typeface="Calibri" pitchFamily="34" charset="0"/>
              </a:rPr>
              <a:t>             no </a:t>
            </a:r>
            <a:r>
              <a:rPr lang="en-US" altLang="ja-JP" sz="1900" dirty="0">
                <a:latin typeface="Calibri" pitchFamily="34" charset="0"/>
              </a:rPr>
              <a:t>shock heating, </a:t>
            </a:r>
            <a:r>
              <a:rPr lang="en-US" altLang="ja-JP" sz="1900" dirty="0" smtClean="0">
                <a:latin typeface="Calibri" pitchFamily="34" charset="0"/>
              </a:rPr>
              <a:t>               rapid </a:t>
            </a:r>
            <a:r>
              <a:rPr lang="en-US" altLang="ja-JP" sz="1900" dirty="0">
                <a:latin typeface="Calibri" pitchFamily="34" charset="0"/>
              </a:rPr>
              <a:t>expansion </a:t>
            </a:r>
            <a:r>
              <a:rPr lang="en-US" altLang="ja-JP" sz="1900" dirty="0" smtClean="0">
                <a:latin typeface="Calibri" pitchFamily="34" charset="0"/>
              </a:rPr>
              <a:t>                  (</a:t>
            </a:r>
            <a:r>
              <a:rPr lang="en-US" altLang="ja-JP" sz="1900" dirty="0">
                <a:latin typeface="Calibri" pitchFamily="34" charset="0"/>
              </a:rPr>
              <a:t>fast </a:t>
            </a:r>
            <a:r>
              <a:rPr lang="en-US" altLang="ja-JP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1900" dirty="0">
                <a:latin typeface="Calibri" pitchFamily="34" charset="0"/>
              </a:rPr>
              <a:t> </a:t>
            </a:r>
            <a:r>
              <a:rPr lang="en-US" altLang="ja-JP" sz="1900" dirty="0" smtClean="0">
                <a:latin typeface="Calibri" pitchFamily="34" charset="0"/>
              </a:rPr>
              <a:t>drop), </a:t>
            </a:r>
            <a:r>
              <a:rPr lang="en-US" altLang="ja-JP" sz="1900" dirty="0">
                <a:latin typeface="Calibri" pitchFamily="34" charset="0"/>
              </a:rPr>
              <a:t>no time to change </a:t>
            </a:r>
            <a:r>
              <a:rPr lang="en-US" altLang="ja-JP" sz="1900" dirty="0" smtClean="0">
                <a:latin typeface="Calibri" pitchFamily="34" charset="0"/>
              </a:rPr>
              <a:t>Ye by weak interactions</a:t>
            </a:r>
            <a:endParaRPr lang="en-US" altLang="ja-JP" sz="1900" dirty="0">
              <a:latin typeface="Calibri" pitchFamily="34" charset="0"/>
            </a:endParaRPr>
          </a:p>
          <a:p>
            <a:endParaRPr kumimoji="1" lang="ja-JP" altLang="en-US" sz="2000" dirty="0"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89" y="1233051"/>
            <a:ext cx="6407026" cy="565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2123728" y="1700808"/>
            <a:ext cx="2016224" cy="21602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359700" y="630932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Century" pitchFamily="18" charset="0"/>
              </a:rPr>
              <a:t>Density contour [ log (g/cm</a:t>
            </a:r>
            <a:r>
              <a:rPr kumimoji="1" lang="en-US" altLang="ja-JP" sz="1400" baseline="30000" dirty="0" smtClean="0">
                <a:latin typeface="Century" pitchFamily="18" charset="0"/>
              </a:rPr>
              <a:t>3</a:t>
            </a:r>
            <a:r>
              <a:rPr kumimoji="1" lang="en-US" altLang="ja-JP" sz="1400" dirty="0" smtClean="0">
                <a:latin typeface="Century" pitchFamily="18" charset="0"/>
              </a:rPr>
              <a:t>) ]</a:t>
            </a:r>
            <a:endParaRPr kumimoji="1" lang="ja-JP" altLang="en-US" sz="1400" dirty="0">
              <a:latin typeface="Century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37116" y="908720"/>
            <a:ext cx="2300628" cy="36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50" dirty="0" err="1" smtClean="0">
                <a:latin typeface="Times New Roman" pitchFamily="18" charset="0"/>
                <a:cs typeface="Times New Roman" pitchFamily="18" charset="0"/>
              </a:rPr>
              <a:t>Hotokezaka</a:t>
            </a:r>
            <a:r>
              <a:rPr kumimoji="1" lang="en-US" altLang="ja-JP" sz="1650" dirty="0" smtClean="0">
                <a:latin typeface="Times New Roman" pitchFamily="18" charset="0"/>
                <a:cs typeface="Times New Roman" pitchFamily="18" charset="0"/>
              </a:rPr>
              <a:t> et al. (2013)</a:t>
            </a:r>
            <a:endParaRPr kumimoji="1" lang="ja-JP" altLang="en-US" sz="1650" dirty="0" err="1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195736" y="3429000"/>
            <a:ext cx="5148572" cy="295232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8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4144"/>
            <a:ext cx="8435280" cy="990600"/>
          </a:xfrm>
        </p:spPr>
        <p:txBody>
          <a:bodyPr>
            <a:normAutofit/>
          </a:bodyPr>
          <a:lstStyle/>
          <a:p>
            <a:r>
              <a:rPr kumimoji="1" lang="en-US" altLang="ja-JP" sz="2200" dirty="0" smtClean="0"/>
              <a:t>From the ‘Universality’ point of view :</a:t>
            </a:r>
            <a:br>
              <a:rPr kumimoji="1" lang="en-US" altLang="ja-JP" sz="2200" dirty="0" smtClean="0"/>
            </a:br>
            <a:r>
              <a:rPr kumimoji="1" lang="en-US" altLang="ja-JP" sz="2900" dirty="0" smtClean="0"/>
              <a:t>NS-NS merger ejecta</a:t>
            </a:r>
            <a:r>
              <a:rPr lang="en-US" altLang="ja-JP" sz="2900" dirty="0" smtClean="0"/>
              <a:t>: too neutron-rich ?</a:t>
            </a:r>
            <a:endParaRPr kumimoji="1" lang="ja-JP" altLang="en-US" sz="29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96454" y="1139492"/>
            <a:ext cx="8735887" cy="2773535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2100" dirty="0" err="1" smtClean="0">
                <a:latin typeface="Calibri" pitchFamily="34" charset="0"/>
                <a:cs typeface="Times New Roman" pitchFamily="18" charset="0"/>
              </a:rPr>
              <a:t>Korobkin</a:t>
            </a:r>
            <a:r>
              <a:rPr kumimoji="1" lang="en-US" altLang="ja-JP" sz="2100" dirty="0" smtClean="0">
                <a:latin typeface="Calibri" pitchFamily="34" charset="0"/>
                <a:cs typeface="Times New Roman" pitchFamily="18" charset="0"/>
              </a:rPr>
              <a:t> et al. 2012;  </a:t>
            </a:r>
            <a:r>
              <a:rPr kumimoji="1" lang="en-US" altLang="ja-JP" sz="2100" dirty="0" err="1" smtClean="0">
                <a:latin typeface="Calibri" pitchFamily="34" charset="0"/>
                <a:cs typeface="Times New Roman" pitchFamily="18" charset="0"/>
              </a:rPr>
              <a:t>Rosswog</a:t>
            </a:r>
            <a:r>
              <a:rPr kumimoji="1" lang="en-US" altLang="ja-JP" sz="2100" dirty="0" smtClean="0">
                <a:latin typeface="Calibri" pitchFamily="34" charset="0"/>
                <a:cs typeface="Times New Roman" pitchFamily="18" charset="0"/>
              </a:rPr>
              <a:t> et al. </a:t>
            </a:r>
            <a:r>
              <a:rPr lang="en-US" altLang="ja-JP" sz="2100" dirty="0">
                <a:latin typeface="Calibri" pitchFamily="34" charset="0"/>
                <a:cs typeface="Times New Roman" pitchFamily="18" charset="0"/>
              </a:rPr>
              <a:t>2013; </a:t>
            </a:r>
            <a:r>
              <a:rPr lang="en-US" altLang="ja-JP" sz="2100" dirty="0" smtClean="0">
                <a:latin typeface="Calibri" pitchFamily="34" charset="0"/>
                <a:cs typeface="Times New Roman" pitchFamily="18" charset="0"/>
              </a:rPr>
              <a:t> see also </a:t>
            </a:r>
            <a:r>
              <a:rPr lang="en-US" altLang="ja-JP" sz="2100" dirty="0" err="1" smtClean="0">
                <a:latin typeface="Calibri" pitchFamily="34" charset="0"/>
                <a:cs typeface="Times New Roman" pitchFamily="18" charset="0"/>
              </a:rPr>
              <a:t>Goriely</a:t>
            </a:r>
            <a:r>
              <a:rPr lang="en-US" altLang="ja-JP" sz="21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2100" dirty="0">
                <a:latin typeface="Calibri" pitchFamily="34" charset="0"/>
                <a:cs typeface="Times New Roman" pitchFamily="18" charset="0"/>
              </a:rPr>
              <a:t>et al. </a:t>
            </a:r>
            <a:r>
              <a:rPr lang="en-US" altLang="ja-JP" sz="2100" dirty="0" smtClean="0">
                <a:latin typeface="Calibri" pitchFamily="34" charset="0"/>
                <a:cs typeface="Times New Roman" pitchFamily="18" charset="0"/>
              </a:rPr>
              <a:t>2011</a:t>
            </a:r>
          </a:p>
          <a:p>
            <a:pPr lvl="1">
              <a:spcBef>
                <a:spcPts val="400"/>
              </a:spcBef>
            </a:pP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tidal mass ejection of ‘pure’ neutron star matter (very n-rich) with Ye &lt; 0.1</a:t>
            </a:r>
          </a:p>
          <a:p>
            <a:pPr lvl="2">
              <a:spcBef>
                <a:spcPts val="400"/>
              </a:spcBef>
            </a:pPr>
            <a:r>
              <a:rPr lang="en-US" altLang="ja-JP" sz="1600" dirty="0" smtClean="0">
                <a:latin typeface="Calibri" pitchFamily="34" charset="0"/>
                <a:cs typeface="Times New Roman" pitchFamily="18" charset="0"/>
              </a:rPr>
              <a:t>Ye is that of T=0, β-equilibrium  </a:t>
            </a:r>
          </a:p>
          <a:p>
            <a:pPr lvl="1">
              <a:spcBef>
                <a:spcPts val="300"/>
              </a:spcBef>
            </a:pPr>
            <a:r>
              <a:rPr lang="en-US" altLang="ja-JP" sz="1900" dirty="0">
                <a:latin typeface="Calibri" pitchFamily="34" charset="0"/>
                <a:cs typeface="Times New Roman" pitchFamily="18" charset="0"/>
              </a:rPr>
              <a:t>s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trong r-process with fission recycling only 2</a:t>
            </a:r>
            <a:r>
              <a:rPr lang="en-US" altLang="ja-JP" sz="1900" baseline="30000" dirty="0" smtClean="0">
                <a:latin typeface="Calibri" pitchFamily="34" charset="0"/>
                <a:cs typeface="Times New Roman" pitchFamily="18" charset="0"/>
              </a:rPr>
              <a:t>nd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 (</a:t>
            </a:r>
            <a:r>
              <a:rPr lang="en-US" altLang="ja-JP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A~130; N=82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) and 3</a:t>
            </a:r>
            <a:r>
              <a:rPr lang="en-US" altLang="ja-JP" sz="1900" baseline="30000" dirty="0" smtClean="0">
                <a:latin typeface="Calibri" pitchFamily="34" charset="0"/>
                <a:cs typeface="Times New Roman" pitchFamily="18" charset="0"/>
              </a:rPr>
              <a:t>rd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 (</a:t>
            </a:r>
            <a:r>
              <a:rPr lang="en-US" altLang="ja-JP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A~195; N=126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) peaks are produced (few nuclei in A=90-120)</a:t>
            </a:r>
            <a:endParaRPr lang="en-US" altLang="ja-JP" sz="1900" dirty="0">
              <a:latin typeface="Calibri" pitchFamily="34" charset="0"/>
              <a:cs typeface="Times New Roman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altLang="ja-JP" sz="195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</a:t>
            </a:r>
            <a:r>
              <a:rPr lang="en-US" altLang="ja-JP" sz="195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he resulting abundance pattern does not reproduce the observed solar pattern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5693"/>
            <a:ext cx="3819811" cy="26616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8" y="3948196"/>
            <a:ext cx="4108402" cy="26491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000437" y="6531441"/>
            <a:ext cx="27363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700" b="1" dirty="0" err="1" smtClean="0">
                <a:latin typeface="Vijaya" panose="020B0604020202020204" pitchFamily="34" charset="0"/>
                <a:cs typeface="Vijaya" panose="020B0604020202020204" pitchFamily="34" charset="0"/>
              </a:rPr>
              <a:t>Goriely</a:t>
            </a:r>
            <a:r>
              <a:rPr kumimoji="1" lang="en-US" altLang="ja-JP" sz="1700" b="1" dirty="0" smtClean="0">
                <a:latin typeface="Vijaya" panose="020B0604020202020204" pitchFamily="34" charset="0"/>
                <a:cs typeface="Vijaya" panose="020B0604020202020204" pitchFamily="34" charset="0"/>
              </a:rPr>
              <a:t> et al. (2011) ApJL 738 32 </a:t>
            </a:r>
            <a:endParaRPr kumimoji="1" lang="ja-JP" altLang="en-US" sz="1700" b="1" dirty="0"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24210" y="6525344"/>
            <a:ext cx="32047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 err="1" smtClean="0">
                <a:latin typeface="Vijaya" panose="020B0604020202020204" pitchFamily="34" charset="0"/>
                <a:cs typeface="Vijaya" panose="020B0604020202020204" pitchFamily="34" charset="0"/>
              </a:rPr>
              <a:t>Korobkin</a:t>
            </a:r>
            <a:r>
              <a:rPr kumimoji="1" lang="en-US" altLang="ja-JP" sz="1700" b="1" dirty="0" smtClean="0">
                <a:latin typeface="Vijaya" panose="020B0604020202020204" pitchFamily="34" charset="0"/>
                <a:cs typeface="Vijaya" panose="020B0604020202020204" pitchFamily="34" charset="0"/>
              </a:rPr>
              <a:t> et al. (2012) MNRAS 426 1940 </a:t>
            </a:r>
            <a:endParaRPr kumimoji="1" lang="ja-JP" altLang="en-US" sz="1700" b="1" dirty="0"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93473" y="4607005"/>
            <a:ext cx="125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latin typeface="Calibri" panose="020F0502020204030204" pitchFamily="34" charset="0"/>
              </a:rPr>
              <a:t>T=0, β-eq</a:t>
            </a:r>
            <a:r>
              <a:rPr kumimoji="1" lang="en-US" altLang="ja-JP" b="1" dirty="0" smtClean="0">
                <a:latin typeface="Calibri" panose="020F0502020204030204" pitchFamily="34" charset="0"/>
              </a:rPr>
              <a:t>.</a:t>
            </a:r>
            <a:endParaRPr kumimoji="1" lang="ja-JP" altLang="en-US" b="1" dirty="0">
              <a:latin typeface="Calibri" panose="020F0502020204030204" pitchFamily="34" charset="0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2755175" y="4920897"/>
            <a:ext cx="110761" cy="33025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726634" y="4500438"/>
            <a:ext cx="11496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</a:t>
            </a:r>
            <a:r>
              <a:rPr lang="en-US" altLang="ja-JP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</a:t>
            </a:r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peak</a:t>
            </a:r>
            <a:endParaRPr kumimoji="1" lang="ja-JP" alt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3493" y="4488906"/>
            <a:ext cx="5748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</a:t>
            </a:r>
            <a:r>
              <a:rPr lang="en-US" altLang="ja-JP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nd</a:t>
            </a:r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kumimoji="1" lang="ja-JP" alt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97589" y="4472282"/>
            <a:ext cx="5748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</a:t>
            </a:r>
            <a:r>
              <a:rPr lang="en-US" altLang="ja-JP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rd</a:t>
            </a:r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kumimoji="1" lang="ja-JP" alt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4578" name="Picture 2" descr="http://www.su-gomori.com/wp-content/uploads/2010/12/gold-bar-530x3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64369"/>
            <a:ext cx="817200" cy="6121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コネクタ 6"/>
          <p:cNvCxnSpPr/>
          <p:nvPr/>
        </p:nvCxnSpPr>
        <p:spPr>
          <a:xfrm>
            <a:off x="6372200" y="4040233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0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4144"/>
            <a:ext cx="8435280" cy="990600"/>
          </a:xfrm>
        </p:spPr>
        <p:txBody>
          <a:bodyPr>
            <a:normAutofit/>
          </a:bodyPr>
          <a:lstStyle/>
          <a:p>
            <a:r>
              <a:rPr kumimoji="1" lang="en-US" altLang="ja-JP" sz="2200" dirty="0" smtClean="0"/>
              <a:t/>
            </a:r>
            <a:br>
              <a:rPr kumimoji="1" lang="en-US" altLang="ja-JP" sz="2200" dirty="0" smtClean="0"/>
            </a:br>
            <a:r>
              <a:rPr kumimoji="1" lang="en-US" altLang="ja-JP" sz="2900" dirty="0" smtClean="0"/>
              <a:t>NS-NS merger ejecta</a:t>
            </a:r>
            <a:r>
              <a:rPr lang="en-US" altLang="ja-JP" sz="2900" dirty="0" smtClean="0"/>
              <a:t>: too neutron-rich ?</a:t>
            </a:r>
            <a:endParaRPr kumimoji="1" lang="ja-JP" altLang="en-US" sz="29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96454" y="1139492"/>
            <a:ext cx="8735887" cy="2773535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Korobkin</a:t>
            </a:r>
            <a:r>
              <a:rPr kumimoji="1" lang="en-US" altLang="ja-JP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et al. 2012;  </a:t>
            </a:r>
            <a:r>
              <a:rPr kumimoji="1" lang="en-US" altLang="ja-JP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Rosswog</a:t>
            </a:r>
            <a:r>
              <a:rPr kumimoji="1" lang="en-US" altLang="ja-JP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et al. </a:t>
            </a:r>
            <a:r>
              <a:rPr lang="en-US" altLang="ja-JP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2013; </a:t>
            </a:r>
            <a:r>
              <a:rPr lang="en-US" altLang="ja-JP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see also </a:t>
            </a:r>
            <a:r>
              <a:rPr lang="en-US" altLang="ja-JP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Goriely</a:t>
            </a:r>
            <a:r>
              <a:rPr lang="en-US" altLang="ja-JP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et al. </a:t>
            </a:r>
            <a:r>
              <a:rPr lang="en-US" altLang="ja-JP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2011</a:t>
            </a:r>
            <a:endParaRPr lang="en-US" altLang="ja-JP" sz="2100" dirty="0" smtClean="0">
              <a:latin typeface="Calibri" pitchFamily="34" charset="0"/>
              <a:cs typeface="Times New Roman" pitchFamily="18" charset="0"/>
            </a:endParaRPr>
          </a:p>
          <a:p>
            <a:pPr lvl="1">
              <a:spcBef>
                <a:spcPts val="400"/>
              </a:spcBef>
            </a:pP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tidal mass ejection of ‘pure’ neutron star matter (very n-rich) with Ye &lt; 0.1</a:t>
            </a:r>
          </a:p>
          <a:p>
            <a:pPr lvl="2">
              <a:spcBef>
                <a:spcPts val="400"/>
              </a:spcBef>
            </a:pPr>
            <a:r>
              <a:rPr lang="en-US" altLang="ja-JP" sz="1600" dirty="0" smtClean="0">
                <a:latin typeface="Calibri" pitchFamily="34" charset="0"/>
                <a:cs typeface="Times New Roman" pitchFamily="18" charset="0"/>
              </a:rPr>
              <a:t>Ye is that of T=0, β-equilibrium  </a:t>
            </a:r>
          </a:p>
          <a:p>
            <a:pPr lvl="1">
              <a:spcBef>
                <a:spcPts val="300"/>
              </a:spcBef>
            </a:pPr>
            <a:r>
              <a:rPr lang="en-US" altLang="ja-JP" sz="1900" dirty="0">
                <a:latin typeface="Calibri" pitchFamily="34" charset="0"/>
                <a:cs typeface="Times New Roman" pitchFamily="18" charset="0"/>
              </a:rPr>
              <a:t>s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trong r-process with fission recycling only 2</a:t>
            </a:r>
            <a:r>
              <a:rPr lang="en-US" altLang="ja-JP" sz="1900" baseline="30000" dirty="0" smtClean="0">
                <a:latin typeface="Calibri" pitchFamily="34" charset="0"/>
                <a:cs typeface="Times New Roman" pitchFamily="18" charset="0"/>
              </a:rPr>
              <a:t>nd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 (</a:t>
            </a:r>
            <a:r>
              <a:rPr lang="en-US" altLang="ja-JP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A~130; N=82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) and 3</a:t>
            </a:r>
            <a:r>
              <a:rPr lang="en-US" altLang="ja-JP" sz="1900" baseline="30000" dirty="0" smtClean="0">
                <a:latin typeface="Calibri" pitchFamily="34" charset="0"/>
                <a:cs typeface="Times New Roman" pitchFamily="18" charset="0"/>
              </a:rPr>
              <a:t>rd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 (</a:t>
            </a:r>
            <a:r>
              <a:rPr lang="en-US" altLang="ja-JP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A~195; N=126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) peaks are produced (few nuclei in A=90-120)</a:t>
            </a:r>
            <a:endParaRPr lang="en-US" altLang="ja-JP" sz="1900" dirty="0">
              <a:latin typeface="Calibri" pitchFamily="34" charset="0"/>
              <a:cs typeface="Times New Roman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altLang="ja-JP" sz="1900" dirty="0">
                <a:latin typeface="Calibri" pitchFamily="34" charset="0"/>
                <a:cs typeface="Times New Roman" pitchFamily="18" charset="0"/>
              </a:rPr>
              <a:t>t</a:t>
            </a:r>
            <a:r>
              <a:rPr lang="en-US" altLang="ja-JP" sz="1900" dirty="0" smtClean="0">
                <a:latin typeface="Calibri" pitchFamily="34" charset="0"/>
                <a:cs typeface="Times New Roman" pitchFamily="18" charset="0"/>
              </a:rPr>
              <a:t>he resulting abundance pattern does not reproduce the observed solar pattern</a:t>
            </a: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altLang="ja-JP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Then BNS mergers are not the origin of the solar r-process elements ? </a:t>
            </a:r>
            <a:endParaRPr lang="en-US" altLang="ja-JP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altLang="ja-JP" sz="19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No !  If you take into account both neutrino and GR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5693"/>
            <a:ext cx="3819811" cy="26616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8" y="3948196"/>
            <a:ext cx="4108402" cy="26491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000437" y="6531441"/>
            <a:ext cx="27363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700" b="1" dirty="0" err="1" smtClean="0">
                <a:latin typeface="Vijaya" panose="020B0604020202020204" pitchFamily="34" charset="0"/>
                <a:cs typeface="Vijaya" panose="020B0604020202020204" pitchFamily="34" charset="0"/>
              </a:rPr>
              <a:t>Goriely</a:t>
            </a:r>
            <a:r>
              <a:rPr kumimoji="1" lang="en-US" altLang="ja-JP" sz="1700" b="1" dirty="0" smtClean="0">
                <a:latin typeface="Vijaya" panose="020B0604020202020204" pitchFamily="34" charset="0"/>
                <a:cs typeface="Vijaya" panose="020B0604020202020204" pitchFamily="34" charset="0"/>
              </a:rPr>
              <a:t> et al. (2011) ApJL 738 32 </a:t>
            </a:r>
            <a:endParaRPr kumimoji="1" lang="ja-JP" altLang="en-US" sz="1700" b="1" dirty="0"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24210" y="6525344"/>
            <a:ext cx="32047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 err="1" smtClean="0">
                <a:latin typeface="Vijaya" panose="020B0604020202020204" pitchFamily="34" charset="0"/>
                <a:cs typeface="Vijaya" panose="020B0604020202020204" pitchFamily="34" charset="0"/>
              </a:rPr>
              <a:t>Korobkin</a:t>
            </a:r>
            <a:r>
              <a:rPr kumimoji="1" lang="en-US" altLang="ja-JP" sz="1700" b="1" dirty="0" smtClean="0">
                <a:latin typeface="Vijaya" panose="020B0604020202020204" pitchFamily="34" charset="0"/>
                <a:cs typeface="Vijaya" panose="020B0604020202020204" pitchFamily="34" charset="0"/>
              </a:rPr>
              <a:t> et al. (2012) MNRAS 426 1940 </a:t>
            </a:r>
            <a:endParaRPr kumimoji="1" lang="ja-JP" altLang="en-US" sz="1700" b="1" dirty="0"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93473" y="4607005"/>
            <a:ext cx="125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latin typeface="Calibri" panose="020F0502020204030204" pitchFamily="34" charset="0"/>
              </a:rPr>
              <a:t>T=0, β-eq</a:t>
            </a:r>
            <a:r>
              <a:rPr kumimoji="1" lang="en-US" altLang="ja-JP" b="1" dirty="0" smtClean="0">
                <a:latin typeface="Calibri" panose="020F0502020204030204" pitchFamily="34" charset="0"/>
              </a:rPr>
              <a:t>.</a:t>
            </a:r>
            <a:endParaRPr kumimoji="1" lang="ja-JP" altLang="en-US" b="1" dirty="0">
              <a:latin typeface="Calibri" panose="020F0502020204030204" pitchFamily="34" charset="0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2755175" y="4920897"/>
            <a:ext cx="110761" cy="33025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726634" y="4500438"/>
            <a:ext cx="11496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</a:t>
            </a:r>
            <a:r>
              <a:rPr lang="en-US" altLang="ja-JP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</a:t>
            </a:r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peak</a:t>
            </a:r>
            <a:endParaRPr kumimoji="1" lang="ja-JP" alt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3493" y="4488906"/>
            <a:ext cx="5748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</a:t>
            </a:r>
            <a:r>
              <a:rPr lang="en-US" altLang="ja-JP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nd</a:t>
            </a:r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kumimoji="1" lang="ja-JP" alt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97589" y="4472282"/>
            <a:ext cx="5748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</a:t>
            </a:r>
            <a:r>
              <a:rPr lang="en-US" altLang="ja-JP" sz="17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rd</a:t>
            </a:r>
            <a:r>
              <a:rPr lang="en-US" altLang="ja-JP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kumimoji="1" lang="ja-JP" alt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4578" name="Picture 2" descr="http://www.su-gomori.com/wp-content/uploads/2010/12/gold-bar-530x3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64369"/>
            <a:ext cx="817200" cy="6121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コネクタ 6"/>
          <p:cNvCxnSpPr/>
          <p:nvPr/>
        </p:nvCxnSpPr>
        <p:spPr>
          <a:xfrm>
            <a:off x="6372200" y="4040233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2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204414" y="1174544"/>
            <a:ext cx="3527425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2100" b="1" dirty="0">
                <a:latin typeface="Vijaya" pitchFamily="34" charset="0"/>
                <a:cs typeface="Vijaya" pitchFamily="34" charset="0"/>
              </a:rPr>
              <a:t>v</a:t>
            </a:r>
            <a:r>
              <a:rPr lang="en-US" altLang="ja-JP" sz="2100" b="1" dirty="0" smtClean="0">
                <a:latin typeface="Vijaya" pitchFamily="34" charset="0"/>
                <a:cs typeface="Vijaya" pitchFamily="34" charset="0"/>
              </a:rPr>
              <a:t>an </a:t>
            </a:r>
            <a:r>
              <a:rPr lang="en-US" altLang="ja-JP" sz="2100" b="1" dirty="0">
                <a:latin typeface="Vijaya" pitchFamily="34" charset="0"/>
                <a:cs typeface="Vijaya" pitchFamily="34" charset="0"/>
              </a:rPr>
              <a:t>Riper (1988) ApJ </a:t>
            </a:r>
            <a:r>
              <a:rPr lang="en-US" altLang="ja-JP" sz="2100" b="1" u="sng" dirty="0" smtClean="0">
                <a:latin typeface="Vijaya" pitchFamily="34" charset="0"/>
                <a:cs typeface="Vijaya" pitchFamily="34" charset="0"/>
              </a:rPr>
              <a:t>326</a:t>
            </a:r>
            <a:r>
              <a:rPr lang="en-US" altLang="ja-JP" sz="2100" b="1" dirty="0" smtClean="0">
                <a:latin typeface="Vijaya" pitchFamily="34" charset="0"/>
                <a:cs typeface="Vijaya" pitchFamily="34" charset="0"/>
              </a:rPr>
              <a:t> </a:t>
            </a:r>
            <a:r>
              <a:rPr lang="en-US" altLang="ja-JP" sz="2100" b="1" dirty="0">
                <a:latin typeface="Vijaya" pitchFamily="34" charset="0"/>
                <a:cs typeface="Vijaya" pitchFamily="34" charset="0"/>
              </a:rPr>
              <a:t>235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465206" y="1551284"/>
            <a:ext cx="8187307" cy="5241769"/>
            <a:chOff x="201489" y="1268760"/>
            <a:chExt cx="8690991" cy="54006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489" y="1268760"/>
              <a:ext cx="8690991" cy="5400600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 rot="16200000">
              <a:off x="-1642488" y="3341525"/>
              <a:ext cx="4464918" cy="7514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000" b="1" dirty="0" smtClean="0">
                  <a:latin typeface="Times New Roman" pitchFamily="18" charset="0"/>
                  <a:cs typeface="Times New Roman" pitchFamily="18" charset="0"/>
                </a:rPr>
                <a:t>SN shock </a:t>
              </a:r>
              <a:r>
                <a:rPr lang="en-US" altLang="ja-JP" sz="2000" b="1" dirty="0">
                  <a:latin typeface="Times New Roman" pitchFamily="18" charset="0"/>
                  <a:cs typeface="Times New Roman" pitchFamily="18" charset="0"/>
                </a:rPr>
                <a:t>velocity @ 300 km (1000km/s)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595946" y="6301522"/>
              <a:ext cx="6638593" cy="31448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Incompressibility (‘Stiffness’ of EOS)  </a:t>
              </a:r>
              <a:r>
                <a: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K(</a:t>
              </a:r>
              <a:r>
                <a:rPr lang="en-US" altLang="ja-JP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sym</a:t>
              </a:r>
              <a:r>
                <a: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(MeV)</a:t>
              </a: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700338" y="1844824"/>
              <a:ext cx="227996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6300192" y="5428693"/>
              <a:ext cx="1656184" cy="432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968688" y="4435873"/>
              <a:ext cx="1192621" cy="482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1432761" y="4608467"/>
              <a:ext cx="7003921" cy="1286913"/>
              <a:chOff x="1360753" y="4537217"/>
              <a:chExt cx="7003921" cy="1286913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1451906" y="4537217"/>
                <a:ext cx="6912768" cy="881464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1360753" y="5174070"/>
                <a:ext cx="4351179" cy="6500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Newtonian gravity</a:t>
                </a:r>
                <a:r>
                  <a:rPr kumimoji="1" lang="en-US" altLang="ja-JP" b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 </a:t>
                </a:r>
                <a:r>
                  <a:rPr lang="en-US" altLang="ja-JP" b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: </a:t>
                </a:r>
                <a:r>
                  <a:rPr lang="ja-JP" altLang="en-US" b="1" u="sng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 </a:t>
                </a:r>
                <a:r>
                  <a:rPr lang="ja-JP" altLang="en-US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　　　　　　　　        </a:t>
                </a:r>
                <a:endParaRPr lang="en-US" altLang="ja-JP" sz="1700" dirty="0">
                  <a:solidFill>
                    <a:srgbClr val="FF0000"/>
                  </a:solidFill>
                  <a:latin typeface="Calibri" panose="020F0502020204030204" pitchFamily="34" charset="0"/>
                  <a:ea typeface="小塚ゴシック Pr6N B" pitchFamily="34" charset="-128"/>
                  <a:cs typeface="Times New Roman" pitchFamily="18" charset="0"/>
                </a:endParaRPr>
              </a:p>
              <a:p>
                <a:r>
                  <a:rPr lang="en-US" altLang="ja-JP" sz="170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Weaker shock and its independence of EOS</a:t>
                </a:r>
                <a:endParaRPr kumimoji="1" lang="ja-JP" altLang="en-US" sz="1700" dirty="0">
                  <a:solidFill>
                    <a:srgbClr val="FF0000"/>
                  </a:solidFill>
                  <a:latin typeface="Calibri" panose="020F0502020204030204" pitchFamily="34" charset="0"/>
                  <a:ea typeface="小塚ゴシック Pr6N B" pitchFamily="34" charset="-128"/>
                  <a:cs typeface="Times New Roman" pitchFamily="18" charset="0"/>
                </a:endParaRP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1397887" y="1780457"/>
              <a:ext cx="5478369" cy="2692119"/>
              <a:chOff x="1397887" y="1768582"/>
              <a:chExt cx="5478369" cy="2692119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1546148" y="1768582"/>
                <a:ext cx="5330108" cy="2582591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1397887" y="3814371"/>
                <a:ext cx="3710110" cy="646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General </a:t>
                </a:r>
                <a:r>
                  <a:rPr lang="en-US" altLang="ja-JP" b="1" u="sng" dirty="0" err="1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relativisitic</a:t>
                </a:r>
                <a:r>
                  <a:rPr lang="ja-JP" altLang="en-US" b="1" u="sng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：</a:t>
                </a:r>
                <a:endParaRPr lang="en-US" altLang="ja-JP" b="1" u="sng" dirty="0" smtClean="0">
                  <a:solidFill>
                    <a:srgbClr val="0000FF"/>
                  </a:solidFill>
                  <a:latin typeface="Calibri" panose="020F0502020204030204" pitchFamily="34" charset="0"/>
                  <a:ea typeface="小塚ゴシック Pr6N B" pitchFamily="34" charset="-128"/>
                  <a:cs typeface="Times New Roman" pitchFamily="18" charset="0"/>
                </a:endParaRPr>
              </a:p>
              <a:p>
                <a:r>
                  <a:rPr lang="en-US" altLang="ja-JP" sz="17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小塚ゴシック Pr6N B" pitchFamily="34" charset="-128"/>
                    <a:cs typeface="Times New Roman" pitchFamily="18" charset="0"/>
                  </a:rPr>
                  <a:t>Stronger shock wave formation</a:t>
                </a:r>
                <a:endParaRPr kumimoji="1" lang="ja-JP" altLang="en-US" sz="1700" dirty="0">
                  <a:solidFill>
                    <a:srgbClr val="0000FF"/>
                  </a:solidFill>
                  <a:latin typeface="Calibri" panose="020F0502020204030204" pitchFamily="34" charset="0"/>
                  <a:ea typeface="小塚ゴシック Pr6N B" pitchFamily="34" charset="-128"/>
                  <a:cs typeface="Times New Roman" pitchFamily="18" charset="0"/>
                </a:endParaRPr>
              </a:p>
            </p:txBody>
          </p:sp>
        </p:grpSp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938" y="1680100"/>
              <a:ext cx="3620833" cy="421163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5458011" y="2117042"/>
              <a:ext cx="3057518" cy="640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2000" b="1" dirty="0" smtClean="0">
                  <a:latin typeface="Vijaya" panose="020B0604020202020204" pitchFamily="34" charset="0"/>
                  <a:cs typeface="Vijaya" panose="020B0604020202020204" pitchFamily="34" charset="0"/>
                </a:rPr>
                <a:t>e.g., </a:t>
              </a:r>
              <a:r>
                <a:rPr kumimoji="1" lang="en-US" altLang="ja-JP" sz="2000" b="1" dirty="0" err="1" smtClean="0">
                  <a:latin typeface="Vijaya" panose="020B0604020202020204" pitchFamily="34" charset="0"/>
                  <a:cs typeface="Vijaya" panose="020B0604020202020204" pitchFamily="34" charset="0"/>
                </a:rPr>
                <a:t>Kolehamainen</a:t>
              </a:r>
              <a:r>
                <a:rPr kumimoji="1" lang="en-US" altLang="ja-JP" sz="2000" b="1" dirty="0" smtClean="0">
                  <a:latin typeface="Vijaya" panose="020B0604020202020204" pitchFamily="34" charset="0"/>
                  <a:cs typeface="Vijaya" panose="020B0604020202020204" pitchFamily="34" charset="0"/>
                </a:rPr>
                <a:t> et al. (1985) NPA 439 535</a:t>
              </a:r>
              <a:endParaRPr kumimoji="1" lang="ja-JP" altLang="en-US" sz="2000" b="1" dirty="0">
                <a:latin typeface="Vijaya" panose="020B0604020202020204" pitchFamily="34" charset="0"/>
                <a:cs typeface="Vijaya" panose="020B0604020202020204" pitchFamily="34" charset="0"/>
              </a:endParaRPr>
            </a:p>
          </p:txBody>
        </p:sp>
      </p:grpSp>
      <p:sp>
        <p:nvSpPr>
          <p:cNvPr id="21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kumimoji="1" lang="en-US" altLang="ja-JP" sz="2200" dirty="0" smtClean="0"/>
              <a:t>What will change if you include GR and microphysics (1) :</a:t>
            </a:r>
            <a:r>
              <a:rPr kumimoji="1" lang="en-US" altLang="ja-JP" dirty="0" smtClean="0"/>
              <a:t> </a:t>
            </a:r>
            <a:r>
              <a:rPr lang="en-US" altLang="ja-JP" sz="2600" dirty="0" smtClean="0"/>
              <a:t>Stronger shock in GR</a:t>
            </a:r>
            <a:endParaRPr kumimoji="1" lang="ja-JP" altLang="en-US" sz="2600" dirty="0"/>
          </a:p>
        </p:txBody>
      </p:sp>
      <p:sp>
        <p:nvSpPr>
          <p:cNvPr id="20" name="正方形/長方形 19"/>
          <p:cNvSpPr/>
          <p:nvPr/>
        </p:nvSpPr>
        <p:spPr>
          <a:xfrm>
            <a:off x="4067944" y="1773576"/>
            <a:ext cx="288032" cy="437694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2819235" y="1916832"/>
            <a:ext cx="1392725" cy="0"/>
          </a:xfrm>
          <a:prstGeom prst="straightConnector1">
            <a:avLst/>
          </a:prstGeom>
          <a:ln w="635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699792" y="14754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</a:t>
            </a:r>
            <a:r>
              <a:rPr kumimoji="1" lang="en-US" altLang="ja-JP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ealistic ‘stiffness’</a:t>
            </a:r>
            <a:endParaRPr kumimoji="1" lang="ja-JP" altLang="en-US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24128" y="3717032"/>
            <a:ext cx="2670253" cy="144655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latin typeface="Calibri" panose="020F0502020204030204" pitchFamily="34" charset="0"/>
              </a:rPr>
              <a:t>Shock is stronger in GR </a:t>
            </a:r>
          </a:p>
          <a:p>
            <a:r>
              <a:rPr lang="en-US" altLang="ja-JP" sz="800" b="1" dirty="0" smtClean="0">
                <a:latin typeface="Calibri" panose="020F0502020204030204" pitchFamily="34" charset="0"/>
              </a:rPr>
              <a:t> </a:t>
            </a:r>
          </a:p>
          <a:p>
            <a:r>
              <a:rPr lang="en-US" altLang="ja-JP" sz="2000" b="1" dirty="0" smtClean="0">
                <a:latin typeface="Calibri" panose="020F0502020204030204" pitchFamily="34" charset="0"/>
              </a:rPr>
              <a:t>Shock velocity dose not depend on EOS in Newtonian gravity</a:t>
            </a:r>
            <a:endParaRPr kumimoji="1" lang="ja-JP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Solar abundance of nuclei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90128" y="1265348"/>
            <a:ext cx="6641550" cy="5381313"/>
            <a:chOff x="187926" y="1196752"/>
            <a:chExt cx="7336402" cy="5489477"/>
          </a:xfrm>
        </p:grpSpPr>
        <p:pic>
          <p:nvPicPr>
            <p:cNvPr id="18434" name="Picture 2" descr="http://ned.ipac.caltech.edu/level5/Pagel/Figures/figure1_4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26" y="1196752"/>
              <a:ext cx="7336402" cy="5489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5946148" y="1361949"/>
              <a:ext cx="1498638" cy="35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50" b="1" dirty="0" err="1" smtClean="0">
                  <a:latin typeface="Times New Roman" pitchFamily="18" charset="0"/>
                  <a:cs typeface="Times New Roman" pitchFamily="18" charset="0"/>
                </a:rPr>
                <a:t>Pagel</a:t>
              </a:r>
              <a:r>
                <a:rPr kumimoji="1" lang="en-US" altLang="ja-JP" sz="1650" b="1" dirty="0" smtClean="0">
                  <a:latin typeface="Times New Roman" pitchFamily="18" charset="0"/>
                  <a:cs typeface="Times New Roman" pitchFamily="18" charset="0"/>
                </a:rPr>
                <a:t> (1997)</a:t>
              </a:r>
              <a:endParaRPr kumimoji="1" lang="ja-JP" altLang="en-US" sz="165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 flipV="1">
              <a:off x="3635896" y="1340768"/>
              <a:ext cx="0" cy="47525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5029200" y="1340768"/>
              <a:ext cx="0" cy="47525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6987600" y="1340768"/>
              <a:ext cx="0" cy="47525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2699792" y="1340768"/>
              <a:ext cx="0" cy="47525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6200000">
              <a:off x="1990455" y="5383959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Calibri" pitchFamily="34" charset="0"/>
                </a:rPr>
                <a:t>Z=N=28</a:t>
              </a:r>
              <a:endParaRPr kumimoji="1" lang="ja-JP" altLang="en-US" sz="1600" dirty="0">
                <a:latin typeface="Calibri" pitchFamily="34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6200000">
              <a:off x="2926559" y="5383959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Calibri" pitchFamily="34" charset="0"/>
                </a:rPr>
                <a:t>N=50</a:t>
              </a:r>
              <a:endParaRPr kumimoji="1" lang="ja-JP" altLang="en-US" sz="1600" dirty="0">
                <a:latin typeface="Calibri" pitchFamily="34" charset="0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 rot="16200000">
              <a:off x="4294711" y="5383959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Calibri" pitchFamily="34" charset="0"/>
                </a:rPr>
                <a:t>N=82</a:t>
              </a:r>
              <a:endParaRPr kumimoji="1" lang="ja-JP" altLang="en-US" sz="1600" dirty="0">
                <a:latin typeface="Calibri" pitchFamily="34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 rot="16200000">
              <a:off x="6289449" y="5383960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Calibri" pitchFamily="34" charset="0"/>
                </a:rPr>
                <a:t>N=126</a:t>
              </a:r>
              <a:endParaRPr kumimoji="1" lang="ja-JP" altLang="en-US" sz="1600" dirty="0">
                <a:latin typeface="Calibri" pitchFamily="34" charset="0"/>
              </a:endParaRPr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569917" y="1124744"/>
            <a:ext cx="2573749" cy="5090120"/>
          </a:xfrm>
        </p:spPr>
        <p:txBody>
          <a:bodyPr>
            <a:normAutofit/>
          </a:bodyPr>
          <a:lstStyle/>
          <a:p>
            <a:r>
              <a:rPr lang="en-US" altLang="ja-JP" sz="19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Basic feature : </a:t>
            </a:r>
            <a:r>
              <a:rPr lang="en-US" altLang="ja-JP" sz="1900" dirty="0" smtClean="0">
                <a:latin typeface="Calibri" panose="020F0502020204030204" pitchFamily="34" charset="0"/>
              </a:rPr>
              <a:t>exponential decay with mass number + constant tail</a:t>
            </a:r>
          </a:p>
          <a:p>
            <a:pPr>
              <a:spcBef>
                <a:spcPts val="1800"/>
              </a:spcBef>
            </a:pPr>
            <a:r>
              <a:rPr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Characteristic features: </a:t>
            </a:r>
          </a:p>
          <a:p>
            <a:r>
              <a:rPr kumimoji="1" lang="en-US" altLang="ja-JP" sz="1800" dirty="0" smtClean="0">
                <a:latin typeface="Calibri" panose="020F0502020204030204" pitchFamily="34" charset="0"/>
              </a:rPr>
              <a:t>Peak in iron-group</a:t>
            </a:r>
            <a:endParaRPr lang="en-US" altLang="ja-JP" sz="1800" dirty="0" smtClean="0">
              <a:latin typeface="Calibri" panose="020F0502020204030204" pitchFamily="34" charset="0"/>
            </a:endParaRPr>
          </a:p>
          <a:p>
            <a:r>
              <a:rPr kumimoji="1" lang="en-US" altLang="ja-JP" sz="1800" dirty="0" smtClean="0">
                <a:latin typeface="Calibri" panose="020F0502020204030204" pitchFamily="34" charset="0"/>
              </a:rPr>
              <a:t>Deficient of D, Li, Be, B</a:t>
            </a:r>
          </a:p>
          <a:p>
            <a:r>
              <a:rPr lang="en-US" altLang="ja-JP" sz="1800" dirty="0" smtClean="0">
                <a:latin typeface="Calibri" panose="020F0502020204030204" pitchFamily="34" charset="0"/>
              </a:rPr>
              <a:t>Enhancement of α-nuclei </a:t>
            </a:r>
            <a:r>
              <a:rPr lang="en-US" altLang="ja-JP" sz="1800" dirty="0">
                <a:latin typeface="Calibri" panose="020F0502020204030204" pitchFamily="34" charset="0"/>
              </a:rPr>
              <a:t>(</a:t>
            </a:r>
            <a:r>
              <a:rPr lang="en-US" altLang="ja-JP" sz="1800" dirty="0" smtClean="0">
                <a:latin typeface="Calibri" panose="020F0502020204030204" pitchFamily="34" charset="0"/>
              </a:rPr>
              <a:t>C, O, Ne, Si,..)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00355" y="635258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</a:rPr>
              <a:t>A</a:t>
            </a:r>
            <a:endParaRPr kumimoji="1" lang="ja-JP" alt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04057" y="1268759"/>
            <a:ext cx="8735887" cy="1008113"/>
          </a:xfrm>
        </p:spPr>
        <p:txBody>
          <a:bodyPr>
            <a:normAutofit/>
          </a:bodyPr>
          <a:lstStyle/>
          <a:p>
            <a:r>
              <a:rPr lang="en-US" altLang="ja-JP" sz="1950" dirty="0" smtClean="0">
                <a:latin typeface="Calibri" pitchFamily="34" charset="0"/>
              </a:rPr>
              <a:t>Shocks occur due to oscillations of massive NS and collisions of spiral arms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altLang="ja-JP" sz="1950" dirty="0" smtClean="0">
                <a:latin typeface="Calibri" pitchFamily="34" charset="0"/>
              </a:rPr>
              <a:t>Isotropic</a:t>
            </a:r>
            <a:r>
              <a:rPr kumimoji="1" lang="en-US" altLang="ja-JP" sz="1950" dirty="0" smtClean="0">
                <a:latin typeface="Calibri" pitchFamily="34" charset="0"/>
              </a:rPr>
              <a:t> mass ejection, higher temperature (weak interactions set in)</a:t>
            </a:r>
            <a:endParaRPr kumimoji="1" lang="ja-JP" altLang="en-US" sz="2000" b="1" dirty="0">
              <a:latin typeface="Calibri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2132856"/>
            <a:ext cx="9144000" cy="3251200"/>
          </a:xfrm>
          <a:prstGeom prst="rect">
            <a:avLst/>
          </a:prstGeom>
        </p:spPr>
      </p:pic>
      <p:pic>
        <p:nvPicPr>
          <p:cNvPr id="5" name="図 4" descr="fig7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864922"/>
            <a:ext cx="9252520" cy="202046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75856" y="2535418"/>
            <a:ext cx="2520280" cy="61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Specific internal energy</a:t>
            </a:r>
            <a:endParaRPr kumimoji="1" lang="ja-JP" altLang="en-US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78715" y="6453336"/>
            <a:ext cx="2618330" cy="36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50" b="1" dirty="0" err="1" smtClean="0">
                <a:latin typeface="Times New Roman" pitchFamily="18" charset="0"/>
                <a:cs typeface="Times New Roman" pitchFamily="18" charset="0"/>
              </a:rPr>
              <a:t>Hotokezaka</a:t>
            </a:r>
            <a:r>
              <a:rPr kumimoji="1" lang="en-US" altLang="ja-JP" sz="1650" b="1" dirty="0" smtClean="0">
                <a:latin typeface="Times New Roman" pitchFamily="18" charset="0"/>
                <a:cs typeface="Times New Roman" pitchFamily="18" charset="0"/>
              </a:rPr>
              <a:t> et al. (2013)</a:t>
            </a:r>
            <a:endParaRPr kumimoji="1" lang="ja-JP" altLang="en-US" sz="1650" b="1" dirty="0" err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Mass ejection from BNS merger (2): </a:t>
            </a:r>
            <a:r>
              <a:rPr kumimoji="1" lang="en-US" altLang="ja-JP" dirty="0" smtClean="0"/>
              <a:t> </a:t>
            </a:r>
            <a:br>
              <a:rPr kumimoji="1" lang="en-US" altLang="ja-JP" dirty="0" smtClean="0"/>
            </a:br>
            <a:r>
              <a:rPr kumimoji="1" lang="en-US" altLang="ja-JP" dirty="0" smtClean="0"/>
              <a:t>Shock driven</a:t>
            </a:r>
            <a:r>
              <a:rPr lang="ja-JP" altLang="en-US" dirty="0"/>
              <a:t> </a:t>
            </a:r>
            <a:r>
              <a:rPr lang="en-US" altLang="ja-JP" dirty="0" smtClean="0"/>
              <a:t>components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58184" y="2427417"/>
            <a:ext cx="74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rPr>
              <a:t>x</a:t>
            </a:r>
            <a:r>
              <a:rPr kumimoji="1"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rPr>
              <a:t>-y</a:t>
            </a:r>
            <a:endParaRPr kumimoji="1" lang="ja-JP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88664" y="4869160"/>
            <a:ext cx="74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rPr>
              <a:t>x</a:t>
            </a:r>
            <a:r>
              <a:rPr kumimoji="1"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rPr>
              <a:t>-z</a:t>
            </a:r>
            <a:endParaRPr kumimoji="1" lang="ja-JP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92" y="2492896"/>
            <a:ext cx="7627737" cy="427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283968" y="1147953"/>
            <a:ext cx="4464997" cy="1496013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1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小塚ゴシック Pro B" pitchFamily="34" charset="-128"/>
              </a:rPr>
              <a:t>Driven by shocks</a:t>
            </a:r>
          </a:p>
          <a:p>
            <a:pPr marL="594360" lvl="2" indent="0">
              <a:buNone/>
            </a:pPr>
            <a:r>
              <a:rPr lang="en-US" altLang="ja-JP" dirty="0" smtClean="0">
                <a:latin typeface="Comic Sans MS" panose="030F0702030302020204" pitchFamily="66" charset="0"/>
                <a:ea typeface="小塚ゴシック Pro B" pitchFamily="34" charset="-128"/>
              </a:rPr>
              <a:t>Consists of shock heated matter higher temperature =&gt;                                       Weak interaction can change Ye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77090" y="1196752"/>
            <a:ext cx="4264563" cy="1080556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1800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小塚ゴシック Pro B" pitchFamily="34" charset="-128"/>
              </a:rPr>
              <a:t>Driven by tidal interactions</a:t>
            </a:r>
          </a:p>
          <a:p>
            <a:pPr marL="594360" lvl="2" indent="0">
              <a:buNone/>
            </a:pPr>
            <a:r>
              <a:rPr lang="en-US" altLang="ja-JP" dirty="0" smtClean="0">
                <a:latin typeface="Comic Sans MS" panose="030F0702030302020204" pitchFamily="66" charset="0"/>
                <a:ea typeface="小塚ゴシック Pro B" pitchFamily="34" charset="-128"/>
              </a:rPr>
              <a:t>Consists of cold NS matter in β-equilibrium</a:t>
            </a:r>
            <a:r>
              <a:rPr lang="ja-JP" altLang="en-US" dirty="0" smtClean="0">
                <a:latin typeface="Comic Sans MS" panose="030F0702030302020204" pitchFamily="66" charset="0"/>
                <a:ea typeface="小塚ゴシック Pro B" pitchFamily="34" charset="-128"/>
              </a:rPr>
              <a:t> ⇒ </a:t>
            </a:r>
            <a:r>
              <a:rPr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小塚ゴシック Pro B" pitchFamily="34" charset="-128"/>
              </a:rPr>
              <a:t>low Ye and T</a:t>
            </a:r>
          </a:p>
        </p:txBody>
      </p:sp>
      <p:sp>
        <p:nvSpPr>
          <p:cNvPr id="11" name="円/楕円 10"/>
          <p:cNvSpPr/>
          <p:nvPr/>
        </p:nvSpPr>
        <p:spPr>
          <a:xfrm>
            <a:off x="2424689" y="5047289"/>
            <a:ext cx="1715263" cy="613959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023428" y="5085184"/>
            <a:ext cx="1348772" cy="572650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699792" y="3601345"/>
            <a:ext cx="3363404" cy="1699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05941" y="2564904"/>
            <a:ext cx="746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rPr>
              <a:t>x</a:t>
            </a:r>
            <a:r>
              <a:rPr kumimoji="1"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jaya" panose="020B0604020202020204" pitchFamily="34" charset="0"/>
                <a:cs typeface="Vijaya" panose="020B0604020202020204" pitchFamily="34" charset="0"/>
              </a:rPr>
              <a:t>-z</a:t>
            </a:r>
            <a:endParaRPr kumimoji="1" lang="ja-JP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1273532" y="2146533"/>
            <a:ext cx="1046437" cy="2941883"/>
          </a:xfrm>
          <a:prstGeom prst="straightConnector1">
            <a:avLst/>
          </a:prstGeom>
          <a:ln w="50800">
            <a:solidFill>
              <a:srgbClr val="1F02F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5137915" y="2400082"/>
            <a:ext cx="835541" cy="1250001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kumimoji="1" lang="en-US" altLang="ja-JP" sz="2200" dirty="0" smtClean="0"/>
              <a:t>What will change if you include GR and microphysics (2) :</a:t>
            </a:r>
            <a:r>
              <a:rPr kumimoji="1" lang="en-US" altLang="ja-JP" dirty="0" smtClean="0"/>
              <a:t> </a:t>
            </a:r>
            <a:r>
              <a:rPr kumimoji="1" lang="en-US" altLang="ja-JP" sz="2600" dirty="0" smtClean="0"/>
              <a:t>Ye can change via weak interaction</a:t>
            </a:r>
            <a:endParaRPr kumimoji="1" lang="ja-JP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7807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Importance of Ye in the r-process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72942" y="1218046"/>
            <a:ext cx="8865632" cy="5073584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</a:pPr>
            <a:r>
              <a:rPr lang="en-US" altLang="ja-JP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</a:t>
            </a:r>
            <a:r>
              <a:rPr lang="en-US" altLang="ja-JP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lectron fraction (Ye) is the key parameter : </a:t>
            </a:r>
            <a:r>
              <a:rPr lang="en-US" altLang="ja-JP" sz="21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Ye </a:t>
            </a:r>
            <a:r>
              <a:rPr lang="en-US" altLang="ja-JP" sz="21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altLang="ja-JP" sz="21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0.2 is critical threshold</a:t>
            </a:r>
            <a:endParaRPr kumimoji="1" lang="en-US" altLang="ja-JP" sz="2100" b="1" u="sng" dirty="0" smtClean="0">
              <a:solidFill>
                <a:srgbClr val="0000FF"/>
              </a:solidFill>
              <a:latin typeface="Calibri" pitchFamily="34" charset="0"/>
            </a:endParaRPr>
          </a:p>
          <a:p>
            <a:pPr lvl="1">
              <a:spcBef>
                <a:spcPts val="450"/>
              </a:spcBef>
            </a:pPr>
            <a:r>
              <a:rPr kumimoji="1" lang="en-US" altLang="ja-JP" sz="1800" dirty="0" smtClean="0">
                <a:latin typeface="Calibri" pitchFamily="34" charset="0"/>
              </a:rPr>
              <a:t>Ye &lt; 0.2 : strong r-process </a:t>
            </a:r>
            <a:r>
              <a:rPr kumimoji="1" lang="ja-JP" altLang="en-US" sz="1800" dirty="0" smtClean="0">
                <a:latin typeface="Calibri" pitchFamily="34" charset="0"/>
              </a:rPr>
              <a:t>⇒ </a:t>
            </a:r>
            <a:r>
              <a:rPr kumimoji="1" lang="en-US" altLang="ja-JP" sz="1800" dirty="0" smtClean="0">
                <a:latin typeface="Calibri" pitchFamily="34" charset="0"/>
              </a:rPr>
              <a:t>nuclei with A&gt;130</a:t>
            </a:r>
          </a:p>
          <a:p>
            <a:pPr lvl="1">
              <a:spcBef>
                <a:spcPts val="450"/>
              </a:spcBef>
            </a:pPr>
            <a:r>
              <a:rPr lang="en-US" altLang="ja-JP" sz="1800" dirty="0" smtClean="0">
                <a:latin typeface="Calibri" pitchFamily="34" charset="0"/>
              </a:rPr>
              <a:t>Ye &gt; 0.2 : weak r-process </a:t>
            </a:r>
            <a:r>
              <a:rPr lang="ja-JP" altLang="en-US" sz="1800" dirty="0" smtClean="0">
                <a:latin typeface="Calibri" pitchFamily="34" charset="0"/>
              </a:rPr>
              <a:t>⇒ </a:t>
            </a:r>
            <a:r>
              <a:rPr lang="en-US" altLang="ja-JP" sz="1800" dirty="0" smtClean="0">
                <a:latin typeface="Calibri" pitchFamily="34" charset="0"/>
              </a:rPr>
              <a:t>nuclei with A&lt; 130 (for larger Ye, nuclei with smaller A)</a:t>
            </a:r>
            <a:endParaRPr lang="en-US" altLang="ja-JP" sz="1800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lvl="1">
              <a:spcBef>
                <a:spcPts val="450"/>
              </a:spcBef>
            </a:pPr>
            <a:r>
              <a:rPr lang="en-US" altLang="ja-JP" sz="1800" dirty="0" smtClean="0">
                <a:solidFill>
                  <a:schemeClr val="tx1"/>
                </a:solidFill>
                <a:latin typeface="Calibri" pitchFamily="34" charset="0"/>
              </a:rPr>
              <a:t>Different nuclei : different opacity (Smaller opacity for </a:t>
            </a:r>
            <a:r>
              <a:rPr lang="en-US" altLang="ja-JP" sz="1800" dirty="0" err="1" smtClean="0">
                <a:solidFill>
                  <a:schemeClr val="tx1"/>
                </a:solidFill>
                <a:latin typeface="Calibri" pitchFamily="34" charset="0"/>
              </a:rPr>
              <a:t>smllaer</a:t>
            </a:r>
            <a:r>
              <a:rPr lang="en-US" altLang="ja-JP" sz="1800" dirty="0" smtClean="0">
                <a:solidFill>
                  <a:schemeClr val="tx1"/>
                </a:solidFill>
                <a:latin typeface="Calibri" pitchFamily="34" charset="0"/>
              </a:rPr>
              <a:t> A?</a:t>
            </a:r>
            <a:r>
              <a:rPr lang="en-US" altLang="ja-JP" sz="1900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en-US" altLang="ja-JP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Grossman et al. 2013</a:t>
            </a:r>
            <a:r>
              <a:rPr lang="en-US" altLang="ja-JP" sz="1800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lvl="1"/>
            <a:endParaRPr lang="en-US" altLang="ja-JP" sz="2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spcBef>
                <a:spcPts val="450"/>
              </a:spcBef>
            </a:pP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</a:t>
            </a:r>
            <a:r>
              <a:rPr kumimoji="1"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eutrino-matter interaction</a:t>
            </a:r>
          </a:p>
          <a:p>
            <a:pPr lvl="1">
              <a:spcBef>
                <a:spcPts val="450"/>
              </a:spcBef>
            </a:pPr>
            <a:r>
              <a:rPr lang="en-US" altLang="ja-JP" sz="1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Ye can be changed</a:t>
            </a:r>
          </a:p>
          <a:p>
            <a:pPr lvl="1">
              <a:spcBef>
                <a:spcPts val="450"/>
              </a:spcBef>
            </a:pPr>
            <a:r>
              <a:rPr lang="en-US" altLang="ja-JP" sz="1800" dirty="0" smtClean="0">
                <a:solidFill>
                  <a:schemeClr val="tx1"/>
                </a:solidFill>
                <a:latin typeface="Calibri" pitchFamily="34" charset="0"/>
              </a:rPr>
              <a:t>Two reactions which increase Ye</a:t>
            </a:r>
            <a:endParaRPr kumimoji="1" lang="en-US" altLang="ja-JP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spcBef>
                <a:spcPts val="450"/>
              </a:spcBef>
            </a:pPr>
            <a:r>
              <a:rPr kumimoji="1" lang="en-US" altLang="ja-JP" sz="1800" dirty="0" smtClean="0">
                <a:solidFill>
                  <a:schemeClr val="tx1"/>
                </a:solidFill>
                <a:latin typeface="Calibri" pitchFamily="34" charset="0"/>
              </a:rPr>
              <a:t>Positron ca</a:t>
            </a:r>
            <a:r>
              <a:rPr lang="en-US" altLang="ja-JP" sz="1800" dirty="0" smtClean="0">
                <a:solidFill>
                  <a:schemeClr val="tx1"/>
                </a:solidFill>
                <a:latin typeface="Calibri" pitchFamily="34" charset="0"/>
              </a:rPr>
              <a:t>pture : </a:t>
            </a:r>
          </a:p>
          <a:p>
            <a:pPr lvl="2">
              <a:spcBef>
                <a:spcPts val="450"/>
              </a:spcBef>
            </a:pPr>
            <a:r>
              <a:rPr lang="en-US" altLang="ja-JP" sz="1650" b="1" dirty="0" smtClean="0">
                <a:solidFill>
                  <a:srgbClr val="FF0000"/>
                </a:solidFill>
                <a:latin typeface="Calibri" pitchFamily="34" charset="0"/>
              </a:rPr>
              <a:t>Important for higher temperature</a:t>
            </a:r>
          </a:p>
          <a:p>
            <a:pPr marL="594360" lvl="2" indent="0">
              <a:spcBef>
                <a:spcPts val="200"/>
              </a:spcBef>
              <a:buNone/>
            </a:pPr>
            <a:r>
              <a:rPr lang="en-US" altLang="ja-JP" sz="1650" dirty="0" smtClean="0">
                <a:latin typeface="Calibri" pitchFamily="34" charset="0"/>
              </a:rPr>
              <a:t>     </a:t>
            </a:r>
            <a:r>
              <a:rPr lang="ja-JP" altLang="en-US" sz="1650" dirty="0" smtClean="0">
                <a:latin typeface="Calibri" pitchFamily="34" charset="0"/>
              </a:rPr>
              <a:t>∵ </a:t>
            </a:r>
            <a:r>
              <a:rPr lang="en-US" altLang="ja-JP" sz="1650" dirty="0" smtClean="0">
                <a:latin typeface="Calibri" pitchFamily="34" charset="0"/>
              </a:rPr>
              <a:t>there are more positrons</a:t>
            </a:r>
          </a:p>
          <a:p>
            <a:pPr lvl="1">
              <a:spcBef>
                <a:spcPts val="450"/>
              </a:spcBef>
            </a:pPr>
            <a:r>
              <a:rPr lang="en-US" altLang="ja-JP" sz="1800" dirty="0" smtClean="0">
                <a:latin typeface="Calibri" pitchFamily="34" charset="0"/>
              </a:rPr>
              <a:t>Neutrino capture :  </a:t>
            </a:r>
          </a:p>
          <a:p>
            <a:pPr lvl="2">
              <a:spcBef>
                <a:spcPts val="450"/>
              </a:spcBef>
            </a:pPr>
            <a:r>
              <a:rPr lang="en-US" altLang="ja-JP" sz="1650" dirty="0" smtClean="0">
                <a:latin typeface="Calibri" pitchFamily="34" charset="0"/>
              </a:rPr>
              <a:t>Copious neutrinos are emitted</a:t>
            </a:r>
            <a:endParaRPr lang="en-US" altLang="ja-JP" sz="1650" dirty="0">
              <a:latin typeface="Calibri" pitchFamily="34" charset="0"/>
            </a:endParaRPr>
          </a:p>
          <a:p>
            <a:pPr lvl="2">
              <a:spcBef>
                <a:spcPts val="450"/>
              </a:spcBef>
            </a:pPr>
            <a:r>
              <a:rPr lang="en-US" altLang="ja-JP" sz="1650" dirty="0" smtClean="0">
                <a:latin typeface="Calibri" pitchFamily="34" charset="0"/>
              </a:rPr>
              <a:t>NS matter is neutron rich</a:t>
            </a:r>
          </a:p>
          <a:p>
            <a:pPr lvl="2">
              <a:spcBef>
                <a:spcPts val="450"/>
              </a:spcBef>
            </a:pPr>
            <a:r>
              <a:rPr lang="en-US" altLang="ja-JP" sz="1650" dirty="0" smtClean="0">
                <a:latin typeface="Calibri" pitchFamily="34" charset="0"/>
              </a:rPr>
              <a:t>Not considered in the previous                                                                                                          studies (need neutrino transfer)</a:t>
            </a:r>
          </a:p>
          <a:p>
            <a:pPr lvl="2"/>
            <a:endParaRPr lang="en-US" altLang="ja-JP" sz="15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/>
            <a:endParaRPr kumimoji="1" lang="ja-JP" altLang="en-US" sz="19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80" y="2749137"/>
            <a:ext cx="4815993" cy="34888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オブジェクト 7"/>
          <p:cNvGraphicFramePr>
            <a:graphicFrameLocks noChangeAspect="1"/>
          </p:cNvGraphicFramePr>
          <p:nvPr>
            <p:extLst/>
          </p:nvPr>
        </p:nvGraphicFramePr>
        <p:xfrm>
          <a:off x="2679697" y="4775380"/>
          <a:ext cx="1332406" cy="305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2" name="数式" r:id="rId5" imgW="1054080" imgH="241200" progId="Equation.3">
                  <p:embed/>
                </p:oleObj>
              </mc:Choice>
              <mc:Fallback>
                <p:oleObj name="数式" r:id="rId5" imgW="10540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79697" y="4775380"/>
                        <a:ext cx="1332406" cy="305622"/>
                      </a:xfrm>
                      <a:prstGeom prst="rect">
                        <a:avLst/>
                      </a:prstGeom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6919989" y="6269970"/>
            <a:ext cx="222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50" dirty="0" err="1" smtClean="0">
                <a:latin typeface="Times New Roman" pitchFamily="18" charset="0"/>
                <a:cs typeface="Times New Roman" pitchFamily="18" charset="0"/>
              </a:rPr>
              <a:t>Korobkin</a:t>
            </a:r>
            <a:r>
              <a:rPr kumimoji="1" lang="en-US" altLang="ja-JP" sz="1650" dirty="0" smtClean="0">
                <a:latin typeface="Times New Roman" pitchFamily="18" charset="0"/>
                <a:cs typeface="Times New Roman" pitchFamily="18" charset="0"/>
              </a:rPr>
              <a:t> et al. 2012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上下矢印 3"/>
          <p:cNvSpPr/>
          <p:nvPr/>
        </p:nvSpPr>
        <p:spPr>
          <a:xfrm>
            <a:off x="8195868" y="3413965"/>
            <a:ext cx="391926" cy="1701334"/>
          </a:xfrm>
          <a:prstGeom prst="upDownArrow">
            <a:avLst>
              <a:gd name="adj1" fmla="val 50000"/>
              <a:gd name="adj2" fmla="val 72762"/>
            </a:avLst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上下矢印 9"/>
          <p:cNvSpPr/>
          <p:nvPr/>
        </p:nvSpPr>
        <p:spPr>
          <a:xfrm>
            <a:off x="5206658" y="3378844"/>
            <a:ext cx="391926" cy="1684489"/>
          </a:xfrm>
          <a:prstGeom prst="upDownArrow">
            <a:avLst>
              <a:gd name="adj1" fmla="val 50000"/>
              <a:gd name="adj2" fmla="val 72762"/>
            </a:avLst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1630" y="3980964"/>
            <a:ext cx="12959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Strong Ye dependence</a:t>
            </a:r>
            <a:endParaRPr kumimoji="1" lang="ja-JP" altLang="en-US" sz="1650" b="1" dirty="0" err="1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5873039" y="5229200"/>
            <a:ext cx="1298192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2625820" y="3839276"/>
          <a:ext cx="1359187" cy="311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3" name="数式" r:id="rId7" imgW="1054080" imgH="241200" progId="Equation.3">
                  <p:embed/>
                </p:oleObj>
              </mc:Choice>
              <mc:Fallback>
                <p:oleObj name="数式" r:id="rId7" imgW="105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820" y="3839276"/>
                        <a:ext cx="1359187" cy="311765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48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9906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Previous studies and our study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328120" y="1199128"/>
            <a:ext cx="8782078" cy="5182200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Korobkin</a:t>
            </a:r>
            <a:r>
              <a:rPr kumimoji="1"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et al. 2012 :</a:t>
            </a:r>
            <a:r>
              <a:rPr kumimoji="1" lang="en-US" altLang="ja-JP" sz="1800" dirty="0" smtClean="0">
                <a:latin typeface="Calibri" pitchFamily="34" charset="0"/>
                <a:cs typeface="Times New Roman" pitchFamily="18" charset="0"/>
              </a:rPr>
              <a:t>  </a:t>
            </a:r>
            <a:r>
              <a:rPr lang="en-US" altLang="ja-JP" sz="1800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1800" dirty="0" smtClean="0">
                <a:latin typeface="Calibri" pitchFamily="34" charset="0"/>
                <a:cs typeface="Times New Roman" pitchFamily="18" charset="0"/>
              </a:rPr>
              <a:t>Newtonian SPH simulations with neutrinos</a:t>
            </a:r>
            <a:endParaRPr lang="en-US" altLang="ja-JP" sz="1800" dirty="0">
              <a:latin typeface="Calibri" pitchFamily="34" charset="0"/>
              <a:cs typeface="Times New Roman" pitchFamily="18" charset="0"/>
            </a:endParaRPr>
          </a:p>
          <a:p>
            <a:r>
              <a:rPr lang="en-US" altLang="ja-JP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Bauswein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et al. 2013:  </a:t>
            </a:r>
            <a:r>
              <a:rPr lang="en-US" altLang="ja-JP" sz="1800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1800" dirty="0" smtClean="0">
                <a:latin typeface="Calibri" pitchFamily="34" charset="0"/>
                <a:cs typeface="Times New Roman" pitchFamily="18" charset="0"/>
              </a:rPr>
              <a:t>Relativistic SPH simulations with many EOS but without </a:t>
            </a:r>
            <a:r>
              <a:rPr lang="en-US" altLang="ja-JP" sz="1800" dirty="0" err="1" smtClean="0">
                <a:latin typeface="Calibri" pitchFamily="34" charset="0"/>
                <a:cs typeface="Times New Roman" pitchFamily="18" charset="0"/>
              </a:rPr>
              <a:t>neutronos</a:t>
            </a:r>
            <a:endParaRPr kumimoji="1" lang="en-US" altLang="ja-JP" sz="1800" dirty="0" smtClean="0">
              <a:latin typeface="Calibri" pitchFamily="34" charset="0"/>
              <a:cs typeface="Times New Roman" pitchFamily="18" charset="0"/>
            </a:endParaRPr>
          </a:p>
          <a:p>
            <a:r>
              <a:rPr kumimoji="1"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This 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Study</a:t>
            </a:r>
            <a:r>
              <a:rPr kumimoji="1"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:  </a:t>
            </a:r>
            <a:r>
              <a:rPr kumimoji="1" lang="en-US" altLang="ja-JP" sz="2000" dirty="0" smtClean="0">
                <a:latin typeface="Calibri" pitchFamily="34" charset="0"/>
                <a:cs typeface="Times New Roman" pitchFamily="18" charset="0"/>
              </a:rPr>
              <a:t>Full GR, </a:t>
            </a:r>
            <a:r>
              <a:rPr lang="en-US" altLang="ja-JP" sz="2000" dirty="0" smtClean="0">
                <a:latin typeface="Calibri" pitchFamily="34" charset="0"/>
                <a:cs typeface="Times New Roman" pitchFamily="18" charset="0"/>
              </a:rPr>
              <a:t>approximate gray radiation hydrodynamics simulation with </a:t>
            </a:r>
            <a:r>
              <a:rPr lang="en-US" altLang="ja-JP" sz="2000" u="sng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multiple EOS and neutrinos</a:t>
            </a:r>
            <a:endParaRPr kumimoji="1" lang="en-US" altLang="ja-JP" sz="2000" u="sng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endParaRPr kumimoji="1" lang="en-US" altLang="ja-JP" sz="400" b="1" u="sng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581895" y="2598539"/>
            <a:ext cx="7878537" cy="3911244"/>
          </a:xfrm>
          <a:prstGeom prst="rect">
            <a:avLst/>
          </a:prstGeom>
          <a:noFill/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dirty="0" smtClean="0">
                <a:latin typeface="Calibri" panose="020F0502020204030204" pitchFamily="34" charset="0"/>
              </a:rPr>
              <a:t>Einstein’s equations:  Puncture-BSSN/Z4c formalism</a:t>
            </a:r>
          </a:p>
          <a:p>
            <a:pPr>
              <a:spcBef>
                <a:spcPts val="1000"/>
              </a:spcBef>
            </a:pPr>
            <a:r>
              <a:rPr lang="en-US" altLang="ja-JP" sz="2200" dirty="0" smtClean="0">
                <a:latin typeface="Calibri" panose="020F0502020204030204" pitchFamily="34" charset="0"/>
              </a:rPr>
              <a:t>GR radiation-hydrodynamics (</a:t>
            </a:r>
            <a:r>
              <a:rPr lang="en-US" altLang="ja-JP" sz="2200" dirty="0" err="1" smtClean="0">
                <a:latin typeface="Vijaya" panose="020B0604020202020204" pitchFamily="34" charset="0"/>
                <a:cs typeface="Vijaya" panose="020B0604020202020204" pitchFamily="34" charset="0"/>
              </a:rPr>
              <a:t>Sekiguchi</a:t>
            </a:r>
            <a:r>
              <a:rPr lang="en-US" altLang="ja-JP" sz="2200" dirty="0" smtClean="0">
                <a:latin typeface="Vijaya" panose="020B0604020202020204" pitchFamily="34" charset="0"/>
                <a:cs typeface="Vijaya" panose="020B0604020202020204" pitchFamily="34" charset="0"/>
              </a:rPr>
              <a:t> 2010;  </a:t>
            </a:r>
            <a:r>
              <a:rPr lang="en-US" altLang="ja-JP" sz="2200" dirty="0" err="1" smtClean="0">
                <a:latin typeface="Vijaya" panose="020B0604020202020204" pitchFamily="34" charset="0"/>
                <a:cs typeface="Vijaya" panose="020B0604020202020204" pitchFamily="34" charset="0"/>
              </a:rPr>
              <a:t>Sekiguchi</a:t>
            </a:r>
            <a:r>
              <a:rPr lang="en-US" altLang="ja-JP" sz="2200" dirty="0" smtClean="0">
                <a:latin typeface="Vijaya" panose="020B0604020202020204" pitchFamily="34" charset="0"/>
                <a:cs typeface="Vijaya" panose="020B0604020202020204" pitchFamily="34" charset="0"/>
              </a:rPr>
              <a:t> + in prep</a:t>
            </a:r>
            <a:r>
              <a:rPr lang="en-US" altLang="ja-JP" sz="2200" dirty="0" smtClean="0">
                <a:latin typeface="Calibri" panose="020F0502020204030204" pitchFamily="34" charset="0"/>
              </a:rPr>
              <a:t>.)</a:t>
            </a:r>
            <a:endParaRPr lang="en-US" altLang="ja-JP" sz="2200" dirty="0" smtClean="0">
              <a:latin typeface="Calibri" pitchFamily="34" charset="0"/>
              <a:cs typeface="Times New Roman" pitchFamily="18" charset="0"/>
            </a:endParaRPr>
          </a:p>
          <a:p>
            <a:pPr lvl="1"/>
            <a:r>
              <a:rPr lang="en-US" altLang="ja-JP" sz="1900" dirty="0" smtClean="0">
                <a:solidFill>
                  <a:schemeClr val="tx1"/>
                </a:solidFill>
                <a:latin typeface="Calibri" pitchFamily="34" charset="0"/>
              </a:rPr>
              <a:t>Advection terms : Truncated </a:t>
            </a:r>
            <a:r>
              <a:rPr lang="en-US" altLang="ja-JP" sz="1900" dirty="0" smtClean="0">
                <a:solidFill>
                  <a:srgbClr val="FF0000"/>
                </a:solidFill>
                <a:latin typeface="Calibri" pitchFamily="34" charset="0"/>
              </a:rPr>
              <a:t>Moment scheme</a:t>
            </a:r>
            <a:r>
              <a:rPr lang="en-US" altLang="ja-JP" sz="1900" dirty="0" smtClean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en-US" altLang="ja-JP" sz="1900" dirty="0" smtClean="0">
                <a:solidFill>
                  <a:schemeClr val="tx1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Shibata et al. 2011</a:t>
            </a:r>
            <a:r>
              <a:rPr lang="en-US" altLang="ja-JP" sz="1900" dirty="0" smtClean="0">
                <a:solidFill>
                  <a:schemeClr val="tx1"/>
                </a:solidFill>
                <a:latin typeface="Calibri" pitchFamily="34" charset="0"/>
              </a:rPr>
              <a:t>) </a:t>
            </a:r>
          </a:p>
          <a:p>
            <a:pPr lvl="2">
              <a:spcBef>
                <a:spcPts val="300"/>
              </a:spcBef>
            </a:pPr>
            <a:r>
              <a:rPr lang="en-US" altLang="ja-JP" sz="1750" dirty="0" smtClean="0">
                <a:latin typeface="Calibri" pitchFamily="34" charset="0"/>
              </a:rPr>
              <a:t>EOS : any tabulated EOS with 3D smooth  connection to </a:t>
            </a:r>
            <a:r>
              <a:rPr lang="en-US" altLang="ja-JP" sz="1750" dirty="0" err="1" smtClean="0">
                <a:latin typeface="Calibri" pitchFamily="34" charset="0"/>
              </a:rPr>
              <a:t>Timmes</a:t>
            </a:r>
            <a:r>
              <a:rPr lang="en-US" altLang="ja-JP" sz="1750" dirty="0" smtClean="0">
                <a:latin typeface="Calibri" pitchFamily="34" charset="0"/>
              </a:rPr>
              <a:t> EOS</a:t>
            </a:r>
          </a:p>
          <a:p>
            <a:pPr lvl="2">
              <a:spcBef>
                <a:spcPts val="300"/>
              </a:spcBef>
            </a:pPr>
            <a:r>
              <a:rPr lang="en-US" altLang="ja-JP" sz="1750" dirty="0" smtClean="0">
                <a:latin typeface="Calibri" pitchFamily="34" charset="0"/>
              </a:rPr>
              <a:t>gray or multi-energy but advection in energy is not included</a:t>
            </a:r>
          </a:p>
          <a:p>
            <a:pPr lvl="2">
              <a:spcBef>
                <a:spcPts val="300"/>
              </a:spcBef>
            </a:pPr>
            <a:r>
              <a:rPr lang="en-US" altLang="ja-JP" sz="1750" dirty="0" smtClean="0">
                <a:latin typeface="Calibri" pitchFamily="34" charset="0"/>
              </a:rPr>
              <a:t>Fully covariant and relativistic M-1 closure</a:t>
            </a:r>
          </a:p>
          <a:p>
            <a:pPr lvl="2">
              <a:spcBef>
                <a:spcPts val="300"/>
              </a:spcBef>
            </a:pPr>
            <a:endParaRPr lang="en-US" altLang="ja-JP" sz="400" dirty="0" smtClean="0">
              <a:latin typeface="Calibri" pitchFamily="34" charset="0"/>
            </a:endParaRPr>
          </a:p>
          <a:p>
            <a:pPr lvl="1"/>
            <a:r>
              <a:rPr lang="en-US" altLang="ja-JP" sz="1900" dirty="0" smtClean="0">
                <a:solidFill>
                  <a:schemeClr val="tx1"/>
                </a:solidFill>
                <a:latin typeface="Calibri" pitchFamily="34" charset="0"/>
              </a:rPr>
              <a:t>Source terms :  two options</a:t>
            </a:r>
          </a:p>
          <a:p>
            <a:pPr lvl="2"/>
            <a:r>
              <a:rPr lang="en-US" altLang="ja-JP" sz="1750" dirty="0" smtClean="0">
                <a:solidFill>
                  <a:srgbClr val="0000FF"/>
                </a:solidFill>
                <a:latin typeface="Calibri" pitchFamily="34" charset="0"/>
              </a:rPr>
              <a:t>Implicit treatment : </a:t>
            </a:r>
            <a:r>
              <a:rPr lang="en-US" altLang="ja-JP" sz="1750" dirty="0" err="1" smtClean="0">
                <a:solidFill>
                  <a:srgbClr val="0000FF"/>
                </a:solidFill>
                <a:latin typeface="Calibri" pitchFamily="34" charset="0"/>
              </a:rPr>
              <a:t>Bruenn’s</a:t>
            </a:r>
            <a:r>
              <a:rPr lang="en-US" altLang="ja-JP" sz="1750" dirty="0" smtClean="0">
                <a:solidFill>
                  <a:srgbClr val="0000FF"/>
                </a:solidFill>
                <a:latin typeface="Calibri" pitchFamily="34" charset="0"/>
              </a:rPr>
              <a:t> prescription </a:t>
            </a:r>
          </a:p>
          <a:p>
            <a:pPr lvl="2"/>
            <a:r>
              <a:rPr lang="en-US" altLang="ja-JP" sz="1750" dirty="0" smtClean="0">
                <a:solidFill>
                  <a:srgbClr val="0000FF"/>
                </a:solidFill>
                <a:latin typeface="Calibri" pitchFamily="34" charset="0"/>
              </a:rPr>
              <a:t>Explicit treatment :  trapped/streaming  </a:t>
            </a:r>
            <a:r>
              <a:rPr lang="en-US" altLang="ja-JP" sz="1750" dirty="0" err="1" smtClean="0">
                <a:solidFill>
                  <a:srgbClr val="0000FF"/>
                </a:solidFill>
                <a:latin typeface="Calibri" pitchFamily="34" charset="0"/>
              </a:rPr>
              <a:t>ν’s</a:t>
            </a:r>
            <a:endParaRPr lang="en-US" altLang="ja-JP" sz="1750" dirty="0" smtClean="0">
              <a:solidFill>
                <a:srgbClr val="0000FF"/>
              </a:solidFill>
              <a:latin typeface="Calibri" pitchFamily="34" charset="0"/>
            </a:endParaRPr>
          </a:p>
          <a:p>
            <a:pPr lvl="3"/>
            <a:r>
              <a:rPr lang="en-US" altLang="ja-JP" sz="1200" dirty="0" smtClean="0">
                <a:latin typeface="Calibri" pitchFamily="34" charset="0"/>
              </a:rPr>
              <a:t>e-captures: thermal unblocking/weak magnetism; NSE rate </a:t>
            </a:r>
          </a:p>
          <a:p>
            <a:pPr lvl="3"/>
            <a:r>
              <a:rPr lang="en-US" altLang="ja-JP" sz="1200" dirty="0" err="1" smtClean="0">
                <a:latin typeface="Calibri" pitchFamily="34" charset="0"/>
              </a:rPr>
              <a:t>Iso</a:t>
            </a:r>
            <a:r>
              <a:rPr lang="en-US" altLang="ja-JP" sz="1200" dirty="0" smtClean="0">
                <a:latin typeface="Calibri" pitchFamily="34" charset="0"/>
              </a:rPr>
              <a:t>-energy scattering : recoil, Coulomb, finite size</a:t>
            </a:r>
          </a:p>
          <a:p>
            <a:pPr lvl="3"/>
            <a:r>
              <a:rPr lang="en-US" altLang="ja-JP" sz="1200" dirty="0" err="1" smtClean="0">
                <a:latin typeface="Calibri" pitchFamily="34" charset="0"/>
              </a:rPr>
              <a:t>e±annihilation</a:t>
            </a:r>
            <a:r>
              <a:rPr lang="en-US" altLang="ja-JP" sz="1200" dirty="0" smtClean="0">
                <a:latin typeface="Calibri" pitchFamily="34" charset="0"/>
              </a:rPr>
              <a:t>, </a:t>
            </a:r>
            <a:r>
              <a:rPr lang="en-US" altLang="ja-JP" sz="1200" dirty="0" err="1" smtClean="0">
                <a:latin typeface="Calibri" pitchFamily="34" charset="0"/>
              </a:rPr>
              <a:t>plasmon</a:t>
            </a:r>
            <a:r>
              <a:rPr lang="en-US" altLang="ja-JP" sz="1200" dirty="0" smtClean="0">
                <a:latin typeface="Calibri" pitchFamily="34" charset="0"/>
              </a:rPr>
              <a:t> decay, bremsstrahlung </a:t>
            </a:r>
          </a:p>
          <a:p>
            <a:pPr lvl="3"/>
            <a:r>
              <a:rPr lang="en-US" altLang="ja-JP" sz="1200" dirty="0" smtClean="0">
                <a:latin typeface="Calibri" pitchFamily="34" charset="0"/>
              </a:rPr>
              <a:t>diffusion rate (</a:t>
            </a:r>
            <a:r>
              <a:rPr lang="en-US" altLang="ja-JP" sz="1200" dirty="0" err="1" smtClean="0">
                <a:latin typeface="Calibri" pitchFamily="34" charset="0"/>
              </a:rPr>
              <a:t>Rosswog</a:t>
            </a:r>
            <a:r>
              <a:rPr lang="en-US" altLang="ja-JP" sz="1200" dirty="0" smtClean="0">
                <a:latin typeface="Calibri" pitchFamily="34" charset="0"/>
              </a:rPr>
              <a:t> &amp; </a:t>
            </a:r>
            <a:r>
              <a:rPr lang="en-US" altLang="ja-JP" sz="1200" dirty="0" err="1" smtClean="0">
                <a:latin typeface="Calibri" pitchFamily="34" charset="0"/>
              </a:rPr>
              <a:t>Liebendoerfer</a:t>
            </a:r>
            <a:r>
              <a:rPr lang="en-US" altLang="ja-JP" sz="1200" dirty="0" smtClean="0">
                <a:latin typeface="Calibri" pitchFamily="34" charset="0"/>
              </a:rPr>
              <a:t> 2004)</a:t>
            </a:r>
          </a:p>
          <a:p>
            <a:pPr lvl="3"/>
            <a:r>
              <a:rPr lang="en-US" altLang="ja-JP" sz="1200" dirty="0" smtClean="0">
                <a:latin typeface="Calibri" pitchFamily="34" charset="0"/>
              </a:rPr>
              <a:t>two (beta- and non-beta) EOS method</a:t>
            </a:r>
          </a:p>
          <a:p>
            <a:pPr lvl="1"/>
            <a:r>
              <a:rPr lang="en-US" altLang="ja-JP" sz="1900" dirty="0" smtClean="0">
                <a:solidFill>
                  <a:schemeClr val="tx1"/>
                </a:solidFill>
                <a:latin typeface="Calibri" pitchFamily="34" charset="0"/>
              </a:rPr>
              <a:t>Lepton conservation equations</a:t>
            </a:r>
          </a:p>
        </p:txBody>
      </p:sp>
      <p:pic>
        <p:nvPicPr>
          <p:cNvPr id="5" name="ourRxz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4114" y="3918198"/>
            <a:ext cx="3924071" cy="294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5902434" y="4882951"/>
            <a:ext cx="243536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Neutrino energy density</a:t>
            </a:r>
            <a:endParaRPr kumimoji="1" lang="ja-JP" altLang="en-US" sz="165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82977" y="6444044"/>
            <a:ext cx="7417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implementation;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Radice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Lehner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2016,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Foucart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2016 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7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Adopted finite-temperature EOS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562296" y="1258001"/>
            <a:ext cx="8229600" cy="5077707"/>
          </a:xfrm>
        </p:spPr>
        <p:txBody>
          <a:bodyPr>
            <a:normAutofit lnSpcReduction="10000"/>
          </a:bodyPr>
          <a:lstStyle/>
          <a:p>
            <a:r>
              <a:rPr lang="en-US" altLang="ja-JP" sz="2300" dirty="0" smtClean="0">
                <a:latin typeface="Calibri" panose="020F0502020204030204" pitchFamily="34" charset="0"/>
              </a:rPr>
              <a:t>Multi-EOS study (Thanks to </a:t>
            </a:r>
            <a:r>
              <a:rPr lang="en-US" altLang="ja-JP" sz="23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M. </a:t>
            </a:r>
            <a:r>
              <a:rPr lang="en-US" altLang="ja-JP" sz="23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Hempel</a:t>
            </a:r>
            <a:r>
              <a:rPr lang="en-US" altLang="ja-JP" sz="2300" dirty="0" smtClean="0"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endParaRPr lang="en-US" altLang="ja-JP" sz="23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altLang="ja-JP" sz="23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altLang="ja-JP" sz="23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Adopted EOS</a:t>
            </a:r>
            <a:endParaRPr lang="en-US" altLang="ja-JP" sz="23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kumimoji="1" lang="en-US" altLang="ja-JP" sz="5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kumimoji="1" lang="en-US" altLang="ja-JP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TM1 </a:t>
            </a:r>
            <a:r>
              <a:rPr lang="en-US" altLang="ja-JP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(Shen EOS)</a:t>
            </a:r>
            <a:endParaRPr kumimoji="1" lang="en-US" altLang="ja-JP" sz="1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kumimoji="1" lang="en-US" altLang="ja-JP" sz="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kumimoji="1" lang="en-US" altLang="ja-JP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TMA</a:t>
            </a:r>
          </a:p>
          <a:p>
            <a:pPr lvl="2"/>
            <a:endParaRPr lang="en-US" altLang="ja-JP" sz="400" b="1" u="sng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18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DD2</a:t>
            </a:r>
          </a:p>
          <a:p>
            <a:pPr lvl="2"/>
            <a:endParaRPr lang="en-US" altLang="ja-JP" sz="4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ja-JP" sz="17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IUFSU</a:t>
            </a:r>
          </a:p>
          <a:p>
            <a:pPr lvl="2"/>
            <a:endParaRPr kumimoji="1" lang="ja-JP" altLang="en-US" sz="4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kumimoji="1" lang="en-US" altLang="ja-JP" sz="1800" b="1" u="sng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SFHo</a:t>
            </a:r>
            <a:endParaRPr kumimoji="1" lang="en-US" altLang="ja-JP" sz="1800" b="1" u="sng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r>
              <a:rPr lang="en-US" altLang="ja-JP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ja-JP" sz="1800" b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Consistent with</a:t>
            </a:r>
          </a:p>
          <a:p>
            <a:pPr lvl="2"/>
            <a:r>
              <a:rPr lang="en-US" altLang="ja-JP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NS radius estimation</a:t>
            </a:r>
          </a:p>
          <a:p>
            <a:pPr lvl="2"/>
            <a:r>
              <a:rPr lang="en-US" altLang="ja-JP" sz="1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Chiral effective theory</a:t>
            </a:r>
          </a:p>
          <a:p>
            <a:pPr marL="0" indent="0">
              <a:buNone/>
            </a:pPr>
            <a:endParaRPr kumimoji="1" lang="en-US" altLang="ja-JP" sz="2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871016" y="3080658"/>
            <a:ext cx="0" cy="2840046"/>
          </a:xfrm>
          <a:prstGeom prst="straightConnector1">
            <a:avLst/>
          </a:prstGeom>
          <a:ln w="38100">
            <a:headEnd type="triangle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-7936" y="30888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14.5km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20" y="39957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13.2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20" y="49033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11.8km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908504" y="2064348"/>
            <a:ext cx="5042005" cy="4605012"/>
            <a:chOff x="3908504" y="1533995"/>
            <a:chExt cx="5042005" cy="4605012"/>
          </a:xfrm>
        </p:grpSpPr>
        <p:pic>
          <p:nvPicPr>
            <p:cNvPr id="13" name="図 12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504" y="1533995"/>
              <a:ext cx="5042005" cy="4605012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6336632" y="2484566"/>
              <a:ext cx="108012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TM1</a:t>
              </a:r>
              <a:endParaRPr kumimoji="1" lang="ja-JP" altLang="en-US" sz="1650" b="1" dirty="0" err="1" smtClean="0">
                <a:latin typeface="Trebuchet MS" pitchFamily="34" charset="0"/>
                <a:cs typeface="Times New Roman" pitchFamily="18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72200" y="357301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altLang="ja-JP" sz="1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TMA</a:t>
              </a: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288389" y="2099845"/>
              <a:ext cx="10895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Bef>
                  <a:spcPts val="400"/>
                </a:spcBef>
              </a:pPr>
              <a:r>
                <a:rPr lang="en-US" altLang="ja-JP" sz="16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DD2</a:t>
              </a:r>
              <a:endParaRPr lang="en-US" altLang="ja-JP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644008" y="4365104"/>
              <a:ext cx="10895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Bef>
                  <a:spcPts val="400"/>
                </a:spcBef>
              </a:pPr>
              <a:r>
                <a:rPr lang="en-US" altLang="ja-JP" sz="1600" b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SFHo</a:t>
              </a:r>
              <a:endParaRPr lang="en-US" altLang="ja-JP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305908" y="3244334"/>
              <a:ext cx="6981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ja-JP" sz="1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IUFSU</a:t>
              </a:r>
              <a:endParaRPr lang="en-US" altLang="ja-JP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107504" y="1748716"/>
            <a:ext cx="36484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kumimoji="1"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also, </a:t>
            </a:r>
            <a:r>
              <a:rPr kumimoji="1" lang="en-US" altLang="ja-JP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Bauswein</a:t>
            </a:r>
            <a:r>
              <a:rPr kumimoji="1"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(2013);  Just et al. (2014)</a:t>
            </a:r>
            <a:endParaRPr kumimoji="1" lang="ja-JP" alt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079867" y="1772816"/>
            <a:ext cx="181261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M. Hempel</a:t>
            </a:r>
            <a:endParaRPr kumimoji="1" lang="ja-JP" alt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246759" y="1286013"/>
            <a:ext cx="3448495" cy="4969102"/>
          </a:xfrm>
          <a:noFill/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altLang="ja-JP" sz="2000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‘Stiffer EOS’</a:t>
            </a:r>
          </a:p>
          <a:p>
            <a:pPr lvl="1">
              <a:spcBef>
                <a:spcPts val="400"/>
              </a:spcBef>
            </a:pPr>
            <a:r>
              <a:rPr lang="ja-JP" altLang="en-US" sz="19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⇔ </a:t>
            </a:r>
            <a:r>
              <a:rPr lang="en-US" altLang="ja-JP" sz="19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altLang="ja-JP" sz="1900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altLang="ja-JP" sz="19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: larger</a:t>
            </a:r>
          </a:p>
          <a:p>
            <a:pPr lvl="1">
              <a:spcBef>
                <a:spcPts val="400"/>
              </a:spcBef>
            </a:pPr>
            <a:r>
              <a:rPr lang="en-US" altLang="ja-JP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TM1, </a:t>
            </a:r>
            <a:r>
              <a:rPr lang="en-US" altLang="ja-JP" sz="19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TMA</a:t>
            </a:r>
            <a:endParaRPr lang="en-US" altLang="ja-JP" sz="19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400"/>
              </a:spcBef>
            </a:pPr>
            <a:r>
              <a:rPr lang="en-US" altLang="ja-JP" sz="19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Tidal-driven dominant</a:t>
            </a:r>
          </a:p>
          <a:p>
            <a:pPr lvl="1">
              <a:spcBef>
                <a:spcPts val="400"/>
              </a:spcBef>
            </a:pPr>
            <a:r>
              <a:rPr lang="en-US" altLang="ja-JP" sz="19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Ejecta</a:t>
            </a:r>
            <a:r>
              <a:rPr lang="en-US" altLang="ja-JP" sz="19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consist of low T &amp; Ye NS matter </a:t>
            </a:r>
            <a:endParaRPr lang="en-US" altLang="ja-JP" sz="19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‘Intermediate EOS’</a:t>
            </a:r>
          </a:p>
          <a:p>
            <a:pPr lvl="1"/>
            <a:r>
              <a:rPr lang="en-US" altLang="ja-JP" sz="1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DD2</a:t>
            </a:r>
          </a:p>
          <a:p>
            <a:pPr>
              <a:spcBef>
                <a:spcPts val="1200"/>
              </a:spcBef>
            </a:pPr>
            <a:r>
              <a:rPr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‘Softer EOS’</a:t>
            </a:r>
            <a:endParaRPr kumimoji="1" lang="en-US" altLang="ja-JP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400"/>
              </a:spcBef>
            </a:pPr>
            <a:r>
              <a:rPr lang="ja-JP" alt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⇔ </a:t>
            </a:r>
            <a:r>
              <a:rPr lang="en-US" altLang="ja-JP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altLang="ja-JP" sz="19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altLang="ja-JP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: smaller</a:t>
            </a:r>
          </a:p>
          <a:p>
            <a:pPr lvl="1">
              <a:spcBef>
                <a:spcPts val="600"/>
              </a:spcBef>
            </a:pPr>
            <a:r>
              <a:rPr lang="en-US" altLang="ja-JP" sz="19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SFHo, </a:t>
            </a:r>
            <a:r>
              <a:rPr lang="en-US" altLang="ja-JP" sz="1900" b="1" dirty="0" smtClean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IUFSU</a:t>
            </a:r>
            <a:endParaRPr lang="en-US" altLang="ja-JP" sz="19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400"/>
              </a:spcBef>
            </a:pPr>
            <a:r>
              <a:rPr lang="en-US" altLang="ja-JP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Tidal-driven less dominant</a:t>
            </a:r>
            <a:endParaRPr lang="en-US" altLang="ja-JP" sz="19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400"/>
              </a:spcBef>
            </a:pPr>
            <a:r>
              <a:rPr lang="en-US" altLang="ja-JP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Shock-driven dominant</a:t>
            </a:r>
            <a:endParaRPr lang="en-US" altLang="ja-JP" sz="19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ja-JP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Ye can change via weak processes</a:t>
            </a:r>
          </a:p>
        </p:txBody>
      </p:sp>
      <p:sp>
        <p:nvSpPr>
          <p:cNvPr id="27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9906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(Expected) Mass ejection mechanism &amp; EOS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58623" y="6381540"/>
            <a:ext cx="534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also, 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Bauswein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(2013);  Just et al. (2014)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908504" y="1533995"/>
            <a:ext cx="5042005" cy="4605012"/>
            <a:chOff x="3908504" y="1533995"/>
            <a:chExt cx="5042005" cy="4605012"/>
          </a:xfrm>
        </p:grpSpPr>
        <p:pic>
          <p:nvPicPr>
            <p:cNvPr id="28" name="図 27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504" y="1533995"/>
              <a:ext cx="5042005" cy="4605012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6336632" y="2484566"/>
              <a:ext cx="108012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TM1</a:t>
              </a:r>
              <a:endParaRPr kumimoji="1" lang="ja-JP" altLang="en-US" sz="1650" b="1" dirty="0" err="1" smtClean="0">
                <a:latin typeface="Trebuchet MS" pitchFamily="34" charset="0"/>
                <a:cs typeface="Times New Roman" pitchFamily="18" charset="0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372200" y="357301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altLang="ja-JP" sz="1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TMA</a:t>
              </a: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5288389" y="2099845"/>
              <a:ext cx="10895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Bef>
                  <a:spcPts val="400"/>
                </a:spcBef>
              </a:pPr>
              <a:r>
                <a:rPr lang="en-US" altLang="ja-JP" sz="16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DD2</a:t>
              </a:r>
              <a:endParaRPr lang="en-US" altLang="ja-JP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644008" y="4365104"/>
              <a:ext cx="10895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Bef>
                  <a:spcPts val="400"/>
                </a:spcBef>
              </a:pPr>
              <a:r>
                <a:rPr lang="en-US" altLang="ja-JP" sz="1600" b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SFHo</a:t>
              </a:r>
              <a:endParaRPr lang="en-US" altLang="ja-JP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305908" y="3244334"/>
              <a:ext cx="6981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ja-JP" sz="1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rPr>
                <a:t>IUFSU</a:t>
              </a:r>
              <a:endParaRPr lang="en-US" altLang="ja-JP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7079867" y="1282551"/>
            <a:ext cx="181261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M. Hempel</a:t>
            </a:r>
            <a:endParaRPr kumimoji="1" lang="ja-JP" alt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4" y="2360760"/>
            <a:ext cx="4377815" cy="436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7024"/>
            <a:ext cx="4390276" cy="438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Soft(</a:t>
            </a:r>
            <a:r>
              <a:rPr lang="en-US" altLang="ja-JP" sz="2000" dirty="0" err="1" smtClean="0"/>
              <a:t>SFHo</a:t>
            </a:r>
            <a:r>
              <a:rPr lang="en-US" altLang="ja-JP" dirty="0" smtClean="0"/>
              <a:t>) vs</a:t>
            </a:r>
            <a:r>
              <a:rPr lang="en-US" altLang="ja-JP" dirty="0"/>
              <a:t>.</a:t>
            </a:r>
            <a:r>
              <a:rPr lang="en-US" altLang="ja-JP" dirty="0" smtClean="0"/>
              <a:t> Stiff(</a:t>
            </a:r>
            <a:r>
              <a:rPr lang="en-US" altLang="ja-JP" sz="2200" dirty="0" smtClean="0"/>
              <a:t>TM1</a:t>
            </a:r>
            <a:r>
              <a:rPr lang="en-US" altLang="ja-JP" dirty="0" smtClean="0"/>
              <a:t>): Ejecta temperature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5988" y="2420888"/>
            <a:ext cx="3624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Soft (</a:t>
            </a:r>
            <a:r>
              <a:rPr lang="en-US" altLang="ja-JP" sz="19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SFHo</a:t>
            </a:r>
            <a:r>
              <a:rPr lang="en-US" altLang="ja-JP" sz="19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: smaller R</a:t>
            </a:r>
            <a:r>
              <a:rPr lang="en-US" altLang="ja-JP" sz="1900" b="1" u="sng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NS</a:t>
            </a:r>
            <a:r>
              <a:rPr lang="en-US" altLang="ja-JP" sz="19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)</a:t>
            </a:r>
            <a:endParaRPr kumimoji="1" lang="ja-JP" altLang="en-US" sz="1900" b="1" u="sng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44008" y="5394236"/>
            <a:ext cx="252028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US" altLang="ja-JP" sz="1700" b="1" u="sng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L</a:t>
            </a:r>
            <a:r>
              <a:rPr kumimoji="1" lang="en-US" altLang="ja-JP" sz="1700" b="1" u="sng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ower T </a:t>
            </a:r>
            <a:r>
              <a:rPr lang="en-US" altLang="ja-JP" sz="1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: </a:t>
            </a:r>
            <a:r>
              <a:rPr lang="en-US" altLang="ja-JP" sz="17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less  </a:t>
            </a:r>
            <a:r>
              <a:rPr lang="en-US" altLang="ja-JP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2000" b="1" i="1" u="sng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1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kumimoji="1" lang="en-US" altLang="ja-JP" sz="1700" b="1" u="sng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r>
              <a:rPr lang="en-US" altLang="ja-JP" sz="17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Mass ejection mainly    </a:t>
            </a:r>
          </a:p>
          <a:p>
            <a:r>
              <a:rPr lang="en-US" altLang="ja-JP" sz="17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17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driven by tidal effects</a:t>
            </a:r>
            <a:endParaRPr kumimoji="1" lang="ja-JP" altLang="en-US" sz="1700" b="1" dirty="0" err="1" smtClean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79712" y="5404746"/>
            <a:ext cx="252028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kumimoji="1" lang="en-US" altLang="ja-JP" sz="17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Higher T : more  </a:t>
            </a:r>
            <a:r>
              <a:rPr kumimoji="1" lang="en-US" altLang="ja-JP" sz="2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2000" b="1" i="1" u="sng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1" lang="en-US" altLang="ja-JP" sz="17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</a:p>
          <a:p>
            <a:r>
              <a:rPr lang="en-US" altLang="ja-JP" sz="17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Shock heating </a:t>
            </a:r>
            <a:endParaRPr lang="en-US" altLang="ja-JP" sz="1700" b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en-US" altLang="ja-JP" sz="17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more positron capture  </a:t>
            </a:r>
            <a:r>
              <a:rPr lang="en-US" altLang="ja-JP" sz="1700" b="1" dirty="0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90843" y="2394645"/>
            <a:ext cx="2995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9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Stiff (TM1: larger R</a:t>
            </a:r>
            <a:r>
              <a:rPr lang="en-US" altLang="ja-JP" sz="1900" b="1" u="sng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NS</a:t>
            </a:r>
            <a:r>
              <a:rPr lang="en-US" altLang="ja-JP" sz="19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)</a:t>
            </a:r>
            <a:endParaRPr kumimoji="1" lang="ja-JP" altLang="en-US" sz="1900" b="1" u="sng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9394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732" y="6381328"/>
            <a:ext cx="4545241" cy="39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4716016" y="242088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1000km</a:t>
            </a:r>
            <a:endParaRPr kumimoji="1" lang="ja-JP" altLang="en-US" sz="16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601056" y="2708920"/>
            <a:ext cx="1117484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229600" cy="1043772"/>
          </a:xfrm>
        </p:spPr>
        <p:txBody>
          <a:bodyPr>
            <a:normAutofit lnSpcReduction="10000"/>
          </a:bodyPr>
          <a:lstStyle/>
          <a:p>
            <a:r>
              <a:rPr lang="en-US" altLang="ja-JP" sz="2100" dirty="0" smtClean="0">
                <a:latin typeface="Calibri" panose="020F0502020204030204" pitchFamily="34" charset="0"/>
              </a:rPr>
              <a:t>Soft (</a:t>
            </a:r>
            <a:r>
              <a:rPr lang="en-US" altLang="ja-JP" sz="2100" dirty="0" err="1" smtClean="0">
                <a:latin typeface="Calibri" panose="020F0502020204030204" pitchFamily="34" charset="0"/>
              </a:rPr>
              <a:t>SFHo</a:t>
            </a:r>
            <a:r>
              <a:rPr lang="en-US" altLang="ja-JP" sz="2100" dirty="0" smtClean="0">
                <a:latin typeface="Calibri" panose="020F0502020204030204" pitchFamily="34" charset="0"/>
              </a:rPr>
              <a:t>): temperature of unbound </a:t>
            </a:r>
            <a:r>
              <a:rPr lang="en-US" altLang="ja-JP" sz="2100" dirty="0" err="1" smtClean="0">
                <a:latin typeface="Calibri" panose="020F0502020204030204" pitchFamily="34" charset="0"/>
              </a:rPr>
              <a:t>ejecta</a:t>
            </a:r>
            <a:r>
              <a:rPr lang="en-US" altLang="ja-JP" sz="2100" dirty="0" smtClean="0">
                <a:latin typeface="Calibri" panose="020F0502020204030204" pitchFamily="34" charset="0"/>
              </a:rPr>
              <a:t> is higher (as 1MeV) due to the shock heating, and produce copious positrons</a:t>
            </a:r>
          </a:p>
          <a:p>
            <a:r>
              <a:rPr kumimoji="1" lang="en-US" altLang="ja-JP" sz="2100" dirty="0" smtClean="0">
                <a:latin typeface="Calibri" panose="020F0502020204030204" pitchFamily="34" charset="0"/>
              </a:rPr>
              <a:t>Stiff (TM1): temperature is much lower</a:t>
            </a:r>
            <a:endParaRPr kumimoji="1" lang="ja-JP" altLang="en-US" sz="21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187624" y="3667788"/>
                <a:ext cx="253806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𝒏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𝝂</m:t>
                          </m:r>
                        </m:e>
                      </m:acc>
                    </m:oMath>
                  </m:oMathPara>
                </a14:m>
                <a:endParaRPr kumimoji="1" lang="ja-JP" altLang="en-US" sz="2600" b="1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667788"/>
                <a:ext cx="2538067" cy="492443"/>
              </a:xfrm>
              <a:prstGeom prst="rect">
                <a:avLst/>
              </a:prstGeom>
              <a:blipFill rotWithShape="1">
                <a:blip r:embed="rId7"/>
                <a:stretch>
                  <a:fillRect r="-17788"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/>
          <p:cNvSpPr/>
          <p:nvPr/>
        </p:nvSpPr>
        <p:spPr>
          <a:xfrm>
            <a:off x="6338194" y="35332"/>
            <a:ext cx="2770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Sekiguchi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PRD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2015)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89576"/>
              </p:ext>
            </p:extLst>
          </p:nvPr>
        </p:nvGraphicFramePr>
        <p:xfrm>
          <a:off x="683568" y="2853159"/>
          <a:ext cx="3508217" cy="359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5" name="数式" r:id="rId8" imgW="2476440" imgH="253800" progId="Equation.3">
                  <p:embed/>
                </p:oleObj>
              </mc:Choice>
              <mc:Fallback>
                <p:oleObj name="数式" r:id="rId8" imgW="247644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568" y="2853159"/>
                        <a:ext cx="3508217" cy="359817"/>
                      </a:xfrm>
                      <a:prstGeom prst="rect">
                        <a:avLst/>
                      </a:prstGeom>
                      <a:solidFill>
                        <a:schemeClr val="bg1">
                          <a:alpha val="70000"/>
                        </a:schemeClr>
                      </a:solidFill>
                      <a:ln w="15875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725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5" y="2418983"/>
            <a:ext cx="4377815" cy="439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4365997" cy="436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123728" y="5427264"/>
            <a:ext cx="2374218" cy="9225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kumimoji="1" lang="en-US" altLang="ja-JP" sz="1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Higher T : more  </a:t>
            </a:r>
            <a:r>
              <a:rPr kumimoji="1"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2000" b="1" i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1" lang="en-US" altLang="ja-JP" sz="1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</a:p>
          <a:p>
            <a:r>
              <a:rPr lang="en-US" altLang="ja-JP" sz="17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higher Ye &gt; 0.25 region :       </a:t>
            </a:r>
          </a:p>
          <a:p>
            <a:r>
              <a:rPr lang="en-US" altLang="ja-JP" sz="17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17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less neutron rich</a:t>
            </a:r>
            <a:endParaRPr lang="en-US" altLang="ja-JP" sz="1700" b="1" dirty="0" smtClean="0">
              <a:solidFill>
                <a:srgbClr val="FF0000"/>
              </a:solidFill>
              <a:latin typeface="Trebuchet MS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114058" y="3872661"/>
                <a:ext cx="253806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𝒏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𝝂</m:t>
                          </m:r>
                        </m:e>
                      </m:acc>
                    </m:oMath>
                  </m:oMathPara>
                </a14:m>
                <a:endParaRPr kumimoji="1" lang="ja-JP" altLang="en-US" sz="2600" b="1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058" y="3872661"/>
                <a:ext cx="2538067" cy="4924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4677874" y="5419942"/>
            <a:ext cx="2065482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US" altLang="ja-JP" sz="1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Lower</a:t>
            </a:r>
            <a:r>
              <a:rPr kumimoji="1" lang="en-US" altLang="ja-JP" sz="1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T : less  </a:t>
            </a:r>
            <a:r>
              <a:rPr kumimoji="1"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2000" b="1" i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1" lang="en-US" altLang="ja-JP" sz="1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</a:p>
          <a:p>
            <a:r>
              <a:rPr lang="en-US" altLang="ja-JP" sz="17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smaller Ye &lt; 0.25 :       </a:t>
            </a:r>
          </a:p>
          <a:p>
            <a:r>
              <a:rPr lang="en-US" altLang="ja-JP" sz="17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ja-JP" sz="17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neutron rich</a:t>
            </a:r>
            <a:endParaRPr lang="en-US" altLang="ja-JP" sz="1700" b="1" dirty="0" smtClean="0">
              <a:solidFill>
                <a:srgbClr val="FF0000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9793" y="2420888"/>
            <a:ext cx="33282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Soft (</a:t>
            </a:r>
            <a:r>
              <a:rPr lang="en-US" altLang="ja-JP" sz="19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SFHo</a:t>
            </a:r>
            <a:r>
              <a:rPr lang="en-US" altLang="ja-JP" sz="19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: smaller R</a:t>
            </a:r>
            <a:r>
              <a:rPr lang="en-US" altLang="ja-JP" sz="19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NS</a:t>
            </a:r>
            <a:r>
              <a:rPr lang="en-US" altLang="ja-JP" sz="19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)</a:t>
            </a:r>
            <a:endParaRPr kumimoji="1" lang="ja-JP" altLang="en-US" sz="1900" b="1" u="sng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35537" y="2366776"/>
            <a:ext cx="30083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9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Stiff (TM1: larger R</a:t>
            </a:r>
            <a:r>
              <a:rPr lang="en-US" altLang="ja-JP" sz="19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NS</a:t>
            </a:r>
            <a:r>
              <a:rPr lang="en-US" altLang="ja-JP" sz="19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)</a:t>
            </a:r>
            <a:endParaRPr kumimoji="1" lang="ja-JP" altLang="en-US" sz="1900" b="1" u="sng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0418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386158"/>
            <a:ext cx="4543275" cy="35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347652" y="1200362"/>
            <a:ext cx="8446905" cy="1043772"/>
          </a:xfrm>
        </p:spPr>
        <p:txBody>
          <a:bodyPr>
            <a:normAutofit/>
          </a:bodyPr>
          <a:lstStyle/>
          <a:p>
            <a:r>
              <a:rPr lang="en-US" altLang="ja-JP" sz="2100" dirty="0" smtClean="0">
                <a:latin typeface="Calibri" panose="020F0502020204030204" pitchFamily="34" charset="0"/>
              </a:rPr>
              <a:t>Soft (</a:t>
            </a:r>
            <a:r>
              <a:rPr lang="en-US" altLang="ja-JP" sz="2100" dirty="0" err="1" smtClean="0">
                <a:latin typeface="Calibri" panose="020F0502020204030204" pitchFamily="34" charset="0"/>
              </a:rPr>
              <a:t>SFHo</a:t>
            </a:r>
            <a:r>
              <a:rPr lang="en-US" altLang="ja-JP" sz="2100" dirty="0" smtClean="0">
                <a:latin typeface="Calibri" panose="020F0502020204030204" pitchFamily="34" charset="0"/>
              </a:rPr>
              <a:t>): In the shocked regions, Ye &gt;&gt; 0.2 by weak processes</a:t>
            </a:r>
          </a:p>
          <a:p>
            <a:r>
              <a:rPr lang="en-US" altLang="ja-JP" sz="2100" dirty="0" smtClean="0">
                <a:latin typeface="Calibri" panose="020F0502020204030204" pitchFamily="34" charset="0"/>
              </a:rPr>
              <a:t>Stiff (TM1): Ye is low as &lt; 0.2 (only strong r-process expected)</a:t>
            </a:r>
            <a:endParaRPr kumimoji="1" lang="ja-JP" altLang="en-US" sz="2100" dirty="0">
              <a:latin typeface="Calibri" panose="020F0502020204030204" pitchFamily="34" charset="0"/>
            </a:endParaRPr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Soft(</a:t>
            </a:r>
            <a:r>
              <a:rPr lang="en-US" altLang="ja-JP" sz="2000" dirty="0" err="1" smtClean="0"/>
              <a:t>SFHo</a:t>
            </a:r>
            <a:r>
              <a:rPr lang="en-US" altLang="ja-JP" dirty="0" smtClean="0"/>
              <a:t>) vs</a:t>
            </a:r>
            <a:r>
              <a:rPr lang="en-US" altLang="ja-JP" dirty="0"/>
              <a:t>.</a:t>
            </a:r>
            <a:r>
              <a:rPr lang="en-US" altLang="ja-JP" dirty="0" smtClean="0"/>
              <a:t> Stiff(</a:t>
            </a:r>
            <a:r>
              <a:rPr lang="en-US" altLang="ja-JP" sz="2200" dirty="0" smtClean="0"/>
              <a:t>TM1</a:t>
            </a:r>
            <a:r>
              <a:rPr lang="en-US" altLang="ja-JP" dirty="0" smtClean="0"/>
              <a:t>): Ejecta Ye = 1- </a:t>
            </a:r>
            <a:r>
              <a:rPr lang="en-US" altLang="ja-JP" dirty="0" err="1" smtClean="0"/>
              <a:t>Yn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6338194" y="35332"/>
            <a:ext cx="2770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Sekiguchi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PRD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2015)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SFHo vs. </a:t>
            </a:r>
            <a:r>
              <a:rPr lang="en-US" altLang="ja-JP" dirty="0" smtClean="0"/>
              <a:t>TM1: </a:t>
            </a:r>
            <a:r>
              <a:rPr lang="en-US" altLang="ja-JP" dirty="0" err="1" smtClean="0"/>
              <a:t>ν</a:t>
            </a:r>
            <a:r>
              <a:rPr lang="en-US" altLang="ja-JP" sz="2400" dirty="0" err="1" smtClean="0"/>
              <a:t>e</a:t>
            </a:r>
            <a:r>
              <a:rPr lang="en-US" altLang="ja-JP" dirty="0" smtClean="0"/>
              <a:t> emissivity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1564"/>
            <a:ext cx="7815487" cy="5118379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3718414" y="751825"/>
            <a:ext cx="2160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559121" y="1340768"/>
            <a:ext cx="16561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TM1</a:t>
            </a:r>
            <a:endParaRPr kumimoji="1" lang="ja-JP" altLang="en-US" sz="1900" b="1" u="sng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03648" y="1340768"/>
            <a:ext cx="16561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SFHo</a:t>
            </a:r>
            <a:endParaRPr kumimoji="1" lang="ja-JP" altLang="en-US" sz="1900" b="1" u="sng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855964" y="4958136"/>
                <a:ext cx="2065482" cy="684867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cs typeface="Times New Roman" pitchFamily="18" charset="0"/>
                  </a:rPr>
                  <a:t> </a:t>
                </a:r>
                <a:r>
                  <a:rPr kumimoji="1" lang="en-US" altLang="ja-JP" sz="1700" b="1" u="sng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Times New Roman" pitchFamily="18" charset="0"/>
                  </a:rPr>
                  <a:t>Higher T : more  </a:t>
                </a:r>
                <a:r>
                  <a:rPr kumimoji="1" lang="en-US" altLang="ja-JP" sz="2000" b="1" i="1" u="sng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kumimoji="1" lang="en-US" altLang="ja-JP" sz="2000" b="1" i="1" u="sng" baseline="30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kumimoji="1" lang="en-US" altLang="ja-JP" sz="1700" b="1" u="sng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altLang="ja-JP" sz="1700" b="1" dirty="0" smtClean="0">
                    <a:solidFill>
                      <a:schemeClr val="bg1"/>
                    </a:solidFill>
                    <a:latin typeface="Calibri" pitchFamily="34" charset="0"/>
                    <a:cs typeface="Times New Roman" pitchFamily="18" charset="0"/>
                  </a:rPr>
                  <a:t> lager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17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ja-JP" sz="1700" b="1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𝝂</m:t>
                        </m:r>
                        <m:r>
                          <a:rPr lang="en-US" altLang="ja-JP" sz="1700" b="1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1700" b="1" dirty="0" smtClean="0">
                    <a:solidFill>
                      <a:schemeClr val="bg1"/>
                    </a:solidFill>
                    <a:latin typeface="Calibri" pitchFamily="34" charset="0"/>
                    <a:cs typeface="Times New Roman" pitchFamily="18" charset="0"/>
                  </a:rPr>
                  <a:t>emissivity</a:t>
                </a:r>
                <a:endParaRPr lang="en-US" altLang="ja-JP" sz="1700" b="1" dirty="0" smtClean="0">
                  <a:solidFill>
                    <a:schemeClr val="bg1"/>
                  </a:solidFill>
                  <a:latin typeface="Trebuchet MS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964" y="4958136"/>
                <a:ext cx="2065482" cy="684867"/>
              </a:xfrm>
              <a:prstGeom prst="rect">
                <a:avLst/>
              </a:prstGeom>
              <a:blipFill rotWithShape="1">
                <a:blip r:embed="rId4"/>
                <a:stretch>
                  <a:fillRect t="-3478" b="-6087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619672" y="3284984"/>
                <a:ext cx="253806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𝒏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  <m:r>
                        <a:rPr kumimoji="1" lang="en-US" altLang="ja-JP" sz="26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1" lang="en-US" altLang="ja-JP" sz="26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𝝂</m:t>
                          </m:r>
                        </m:e>
                      </m:acc>
                    </m:oMath>
                  </m:oMathPara>
                </a14:m>
                <a:endParaRPr kumimoji="1" lang="ja-JP" altLang="en-US" sz="2600" b="1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284984"/>
                <a:ext cx="2538067" cy="492443"/>
              </a:xfrm>
              <a:prstGeom prst="rect">
                <a:avLst/>
              </a:prstGeom>
              <a:blipFill rotWithShape="1">
                <a:blip r:embed="rId5"/>
                <a:stretch>
                  <a:fillRect r="-17788" b="-49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026798" y="4965495"/>
                <a:ext cx="2065482" cy="684867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cs typeface="Times New Roman" pitchFamily="18" charset="0"/>
                  </a:rPr>
                  <a:t> </a:t>
                </a:r>
                <a:r>
                  <a:rPr lang="en-US" altLang="ja-JP" sz="1700" b="1" u="sng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Times New Roman" pitchFamily="18" charset="0"/>
                  </a:rPr>
                  <a:t>lower</a:t>
                </a:r>
                <a:r>
                  <a:rPr kumimoji="1" lang="en-US" altLang="ja-JP" sz="1700" b="1" u="sng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Times New Roman" pitchFamily="18" charset="0"/>
                  </a:rPr>
                  <a:t> T : less  </a:t>
                </a:r>
                <a:r>
                  <a:rPr kumimoji="1" lang="en-US" altLang="ja-JP" sz="2000" b="1" i="1" u="sng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kumimoji="1" lang="en-US" altLang="ja-JP" sz="2000" b="1" i="1" u="sng" baseline="30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kumimoji="1" lang="en-US" altLang="ja-JP" sz="1700" b="1" u="sng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altLang="ja-JP" sz="1700" b="1" dirty="0" smtClean="0">
                    <a:solidFill>
                      <a:schemeClr val="bg1"/>
                    </a:solidFill>
                    <a:latin typeface="Calibri" pitchFamily="34" charset="0"/>
                    <a:cs typeface="Times New Roman" pitchFamily="18" charset="0"/>
                  </a:rPr>
                  <a:t> smaller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17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ja-JP" sz="1700" b="1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𝝂</m:t>
                        </m:r>
                        <m:r>
                          <a:rPr lang="en-US" altLang="ja-JP" sz="1700" b="1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1700" b="1" dirty="0" smtClean="0">
                    <a:solidFill>
                      <a:schemeClr val="bg1"/>
                    </a:solidFill>
                    <a:latin typeface="Calibri" pitchFamily="34" charset="0"/>
                    <a:cs typeface="Times New Roman" pitchFamily="18" charset="0"/>
                  </a:rPr>
                  <a:t>emissivity</a:t>
                </a:r>
                <a:endParaRPr lang="en-US" altLang="ja-JP" sz="1700" b="1" dirty="0" smtClean="0">
                  <a:solidFill>
                    <a:schemeClr val="bg1"/>
                  </a:solidFill>
                  <a:latin typeface="Trebuchet MS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798" y="4965495"/>
                <a:ext cx="2065482" cy="684867"/>
              </a:xfrm>
              <a:prstGeom prst="rect">
                <a:avLst/>
              </a:prstGeom>
              <a:blipFill rotWithShape="1">
                <a:blip r:embed="rId6"/>
                <a:stretch>
                  <a:fillRect t="-4386" b="-7018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EOS dependence</a:t>
            </a:r>
            <a:r>
              <a:rPr kumimoji="1" lang="en-US" altLang="ja-JP" dirty="0" smtClean="0"/>
              <a:t> : 1.35-1.35 NS-NS</a:t>
            </a:r>
            <a:endParaRPr kumimoji="1" lang="ja-JP" altLang="en-US" dirty="0"/>
          </a:p>
        </p:txBody>
      </p:sp>
      <p:sp>
        <p:nvSpPr>
          <p:cNvPr id="7" name="コンテンツ プレースホルダー 5"/>
          <p:cNvSpPr>
            <a:spLocks noGrp="1"/>
          </p:cNvSpPr>
          <p:nvPr>
            <p:ph sz="quarter" idx="1"/>
          </p:nvPr>
        </p:nvSpPr>
        <p:spPr>
          <a:xfrm>
            <a:off x="827584" y="5247767"/>
            <a:ext cx="7459456" cy="1024397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/>
            <a:r>
              <a:rPr lang="en-US" altLang="ja-JP" sz="1900" dirty="0" smtClean="0">
                <a:latin typeface="Calibri" panose="020F0502020204030204" pitchFamily="34" charset="0"/>
              </a:rPr>
              <a:t> </a:t>
            </a:r>
            <a:r>
              <a:rPr lang="en-US" altLang="ja-JP" sz="2200" dirty="0" err="1" smtClean="0">
                <a:latin typeface="Calibri" panose="020F0502020204030204" pitchFamily="34" charset="0"/>
              </a:rPr>
              <a:t>Mej</a:t>
            </a:r>
            <a:r>
              <a:rPr lang="en-US" altLang="ja-JP" sz="2200" dirty="0" smtClean="0">
                <a:latin typeface="Calibri" panose="020F0502020204030204" pitchFamily="34" charset="0"/>
              </a:rPr>
              <a:t> is larger for softer EOS : importance of shock heating and GR</a:t>
            </a:r>
          </a:p>
          <a:p>
            <a:pPr marL="0" indent="0">
              <a:spcBef>
                <a:spcPts val="1200"/>
              </a:spcBef>
            </a:pPr>
            <a:r>
              <a:rPr lang="en-US" altLang="ja-JP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Only </a:t>
            </a:r>
            <a:r>
              <a:rPr lang="en-US" altLang="ja-JP" sz="2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SFHo</a:t>
            </a:r>
            <a:r>
              <a:rPr lang="en-US" altLang="ja-JP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achieves </a:t>
            </a:r>
            <a:r>
              <a:rPr lang="en-US" altLang="ja-JP" sz="2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Mej</a:t>
            </a:r>
            <a:r>
              <a:rPr lang="en-US" altLang="ja-JP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~ 0.01 </a:t>
            </a:r>
            <a:r>
              <a:rPr lang="en-US" altLang="ja-JP" sz="2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Msun</a:t>
            </a:r>
            <a:r>
              <a:rPr lang="en-US" altLang="ja-JP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en-US" altLang="ja-JP" sz="2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required by the total amount of </a:t>
            </a:r>
          </a:p>
          <a:p>
            <a:pPr marL="0" indent="0">
              <a:buNone/>
            </a:pPr>
            <a:r>
              <a:rPr lang="en-US" altLang="ja-JP" sz="22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2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r-process elements and flux of the ‘</a:t>
            </a:r>
            <a:r>
              <a:rPr lang="en-US" altLang="ja-JP" sz="22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kilonova</a:t>
            </a:r>
            <a:r>
              <a:rPr lang="en-US" altLang="ja-JP" sz="2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’ event (GRB 130603B)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27675" y="1253515"/>
            <a:ext cx="5466131" cy="3867738"/>
            <a:chOff x="74295" y="1299568"/>
            <a:chExt cx="4341190" cy="2860600"/>
          </a:xfrm>
        </p:grpSpPr>
        <p:pic>
          <p:nvPicPr>
            <p:cNvPr id="6" name="図 5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" y="1299568"/>
              <a:ext cx="4274390" cy="2860600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572973" y="3510805"/>
              <a:ext cx="266429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5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  <a:cs typeface="Times New Roman" pitchFamily="18" charset="0"/>
                </a:rPr>
                <a:t>Dynamical e</a:t>
              </a:r>
              <a:r>
                <a:rPr kumimoji="1" lang="en-US" altLang="ja-JP" sz="165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  <a:cs typeface="Times New Roman" pitchFamily="18" charset="0"/>
                </a:rPr>
                <a:t>jecta mass </a:t>
              </a:r>
              <a:endParaRPr kumimoji="1" lang="ja-JP" altLang="en-US" sz="16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>
            <a:xfrm flipV="1">
              <a:off x="3275856" y="1412776"/>
              <a:ext cx="0" cy="115212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3318026" y="1691056"/>
              <a:ext cx="109745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50" b="1" dirty="0" smtClean="0">
                  <a:solidFill>
                    <a:srgbClr val="EB801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  <a:cs typeface="Times New Roman" pitchFamily="18" charset="0"/>
                </a:rPr>
                <a:t>Softer EOS</a:t>
              </a:r>
              <a:endParaRPr kumimoji="1" lang="ja-JP" altLang="en-US" sz="1650" b="1" dirty="0" err="1" smtClean="0">
                <a:solidFill>
                  <a:srgbClr val="EB80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endParaRPr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1782333" y="35332"/>
            <a:ext cx="739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Sekiguchi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 2015;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Bauswein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2013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Lehner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2016 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5743495" y="1266006"/>
            <a:ext cx="3276618" cy="3315122"/>
            <a:chOff x="3908504" y="1216200"/>
            <a:chExt cx="5042005" cy="4922807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3908504" y="1533995"/>
              <a:ext cx="5042005" cy="4605012"/>
              <a:chOff x="3908504" y="1533995"/>
              <a:chExt cx="5042005" cy="4605012"/>
            </a:xfrm>
          </p:grpSpPr>
          <p:pic>
            <p:nvPicPr>
              <p:cNvPr id="22" name="図 21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8504" y="1533995"/>
                <a:ext cx="5042005" cy="4605012"/>
              </a:xfrm>
              <a:prstGeom prst="rect">
                <a:avLst/>
              </a:prstGeom>
            </p:spPr>
          </p:pic>
          <p:sp>
            <p:nvSpPr>
              <p:cNvPr id="23" name="テキスト ボックス 22"/>
              <p:cNvSpPr txBox="1"/>
              <p:nvPr/>
            </p:nvSpPr>
            <p:spPr>
              <a:xfrm>
                <a:off x="6336632" y="2484566"/>
                <a:ext cx="108012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Times New Roman" panose="02020603050405020304" pitchFamily="18" charset="0"/>
                  </a:rPr>
                  <a:t>TM1</a:t>
                </a:r>
                <a:endParaRPr kumimoji="1" lang="ja-JP" altLang="en-US" sz="1650" b="1" dirty="0" err="1" smtClean="0">
                  <a:latin typeface="Trebuchet MS" pitchFamily="34" charset="0"/>
                  <a:cs typeface="Times New Roman" pitchFamily="18" charset="0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6094797" y="3978577"/>
                <a:ext cx="1080120" cy="33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altLang="ja-JP" sz="1600" b="1" dirty="0" smtClean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Times New Roman" panose="02020603050405020304" pitchFamily="18" charset="0"/>
                  </a:rPr>
                  <a:t>TMA</a:t>
                </a:r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5035554" y="2099846"/>
                <a:ext cx="1595237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400"/>
                  </a:spcBef>
                </a:pPr>
                <a:r>
                  <a:rPr lang="en-US" altLang="ja-JP" sz="1600" b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DD2</a:t>
                </a:r>
                <a:endParaRPr lang="en-US" altLang="ja-JP" sz="1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4231964" y="4365103"/>
                <a:ext cx="1754761" cy="338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400"/>
                  </a:spcBef>
                </a:pPr>
                <a:r>
                  <a:rPr lang="en-US" altLang="ja-JP" sz="1600" b="1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Times New Roman" panose="02020603050405020304" pitchFamily="18" charset="0"/>
                  </a:rPr>
                  <a:t>SFHo</a:t>
                </a:r>
                <a:endParaRPr lang="en-US" altLang="ja-JP" sz="1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4305908" y="3244334"/>
                <a:ext cx="69814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/>
                <a:r>
                  <a:rPr lang="en-US" altLang="ja-JP" sz="1600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Times New Roman" panose="02020603050405020304" pitchFamily="18" charset="0"/>
                  </a:rPr>
                  <a:t>IUFSU</a:t>
                </a:r>
                <a:endParaRPr lang="en-US" altLang="ja-JP" sz="16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テキスト ボックス 20"/>
            <p:cNvSpPr txBox="1"/>
            <p:nvPr/>
          </p:nvSpPr>
          <p:spPr>
            <a:xfrm>
              <a:off x="5706728" y="1216200"/>
              <a:ext cx="3211156" cy="38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r"/>
              <a:r>
                <a:rPr lang="en-US" altLang="ja-JP" sz="16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© M. Hempel</a:t>
              </a:r>
              <a:endParaRPr kumimoji="1" lang="ja-JP" altLang="en-US" sz="16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8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90128" y="1265348"/>
            <a:ext cx="6641550" cy="5381313"/>
            <a:chOff x="162698" y="1250834"/>
            <a:chExt cx="6641550" cy="5381313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162698" y="1250834"/>
              <a:ext cx="6641550" cy="5381313"/>
              <a:chOff x="187926" y="1196752"/>
              <a:chExt cx="7336402" cy="5489477"/>
            </a:xfrm>
          </p:grpSpPr>
          <p:pic>
            <p:nvPicPr>
              <p:cNvPr id="18434" name="Picture 2" descr="http://ned.ipac.caltech.edu/level5/Pagel/Figures/figure1_4.jpe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926" y="1196752"/>
                <a:ext cx="7336402" cy="5489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テキスト ボックス 3"/>
              <p:cNvSpPr txBox="1"/>
              <p:nvPr/>
            </p:nvSpPr>
            <p:spPr>
              <a:xfrm>
                <a:off x="5946148" y="1361949"/>
                <a:ext cx="1498638" cy="35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50" b="1" dirty="0" err="1" smtClean="0">
                    <a:latin typeface="Times New Roman" pitchFamily="18" charset="0"/>
                    <a:cs typeface="Times New Roman" pitchFamily="18" charset="0"/>
                  </a:rPr>
                  <a:t>Pagel</a:t>
                </a:r>
                <a:r>
                  <a:rPr kumimoji="1" lang="en-US" altLang="ja-JP" sz="1650" b="1" dirty="0" smtClean="0">
                    <a:latin typeface="Times New Roman" pitchFamily="18" charset="0"/>
                    <a:cs typeface="Times New Roman" pitchFamily="18" charset="0"/>
                  </a:rPr>
                  <a:t> (1997)</a:t>
                </a:r>
                <a:endParaRPr kumimoji="1" lang="ja-JP" altLang="en-US" sz="165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8" name="直線コネクタ 7"/>
              <p:cNvCxnSpPr/>
              <p:nvPr/>
            </p:nvCxnSpPr>
            <p:spPr>
              <a:xfrm flipV="1">
                <a:off x="3635896" y="1340768"/>
                <a:ext cx="0" cy="47525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 flipV="1">
                <a:off x="5029200" y="1340768"/>
                <a:ext cx="0" cy="47525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flipV="1">
                <a:off x="6987600" y="1340768"/>
                <a:ext cx="0" cy="47525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flipV="1">
                <a:off x="2699792" y="1340768"/>
                <a:ext cx="0" cy="47525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8"/>
              <p:cNvSpPr txBox="1"/>
              <p:nvPr/>
            </p:nvSpPr>
            <p:spPr>
              <a:xfrm rot="16200000">
                <a:off x="1990455" y="5383959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alibri" pitchFamily="34" charset="0"/>
                  </a:rPr>
                  <a:t>Z=N=28</a:t>
                </a:r>
                <a:endParaRPr kumimoji="1"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 rot="16200000">
                <a:off x="2926559" y="5383959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alibri" pitchFamily="34" charset="0"/>
                  </a:rPr>
                  <a:t>N=50</a:t>
                </a:r>
                <a:endParaRPr kumimoji="1"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 rot="16200000">
                <a:off x="4294711" y="5383959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alibri" pitchFamily="34" charset="0"/>
                  </a:rPr>
                  <a:t>N=82</a:t>
                </a:r>
                <a:endParaRPr kumimoji="1" lang="ja-JP" altLang="en-US" sz="1600" dirty="0">
                  <a:latin typeface="Calibri" pitchFamily="34" charset="0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 rot="16200000">
                <a:off x="6289449" y="5383960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alibri" pitchFamily="34" charset="0"/>
                  </a:rPr>
                  <a:t>N=126</a:t>
                </a:r>
                <a:endParaRPr kumimoji="1" lang="ja-JP" alt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5508104" y="4152416"/>
              <a:ext cx="1149622" cy="33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3</a:t>
              </a:r>
              <a:r>
                <a:rPr lang="en-US" altLang="ja-JP" sz="16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rd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 peak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139952" y="4149858"/>
              <a:ext cx="1149622" cy="33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</a:t>
              </a:r>
              <a:r>
                <a:rPr lang="en-US" altLang="ja-JP" sz="16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nd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 peak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959358" y="4152416"/>
              <a:ext cx="1149622" cy="33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</a:t>
              </a:r>
              <a:r>
                <a:rPr lang="en-US" altLang="ja-JP" sz="16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st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 peak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sp>
        <p:nvSpPr>
          <p:cNvPr id="18" name="角丸四角形 17"/>
          <p:cNvSpPr/>
          <p:nvPr/>
        </p:nvSpPr>
        <p:spPr>
          <a:xfrm>
            <a:off x="2627784" y="3933056"/>
            <a:ext cx="3957372" cy="217999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Solar abundance of nuclei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569917" y="1124744"/>
            <a:ext cx="2573749" cy="5738193"/>
          </a:xfrm>
        </p:spPr>
        <p:txBody>
          <a:bodyPr>
            <a:normAutofit/>
          </a:bodyPr>
          <a:lstStyle/>
          <a:p>
            <a:r>
              <a:rPr lang="en-US" altLang="ja-JP" sz="19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Basic feature : </a:t>
            </a:r>
            <a:r>
              <a:rPr lang="en-US" altLang="ja-JP" sz="1900" dirty="0" smtClean="0">
                <a:latin typeface="Calibri" panose="020F0502020204030204" pitchFamily="34" charset="0"/>
              </a:rPr>
              <a:t>exponential decay with mass number + constant tail</a:t>
            </a:r>
          </a:p>
          <a:p>
            <a:pPr>
              <a:spcBef>
                <a:spcPts val="1800"/>
              </a:spcBef>
            </a:pPr>
            <a:r>
              <a:rPr lang="en-US" altLang="ja-JP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Characteristic features: </a:t>
            </a:r>
          </a:p>
          <a:p>
            <a:r>
              <a:rPr kumimoji="1" lang="en-US" altLang="ja-JP" sz="1800" dirty="0" smtClean="0">
                <a:latin typeface="Calibri" panose="020F0502020204030204" pitchFamily="34" charset="0"/>
              </a:rPr>
              <a:t>Peak in iron-group</a:t>
            </a:r>
            <a:endParaRPr lang="en-US" altLang="ja-JP" sz="1800" dirty="0" smtClean="0">
              <a:latin typeface="Calibri" panose="020F0502020204030204" pitchFamily="34" charset="0"/>
            </a:endParaRPr>
          </a:p>
          <a:p>
            <a:r>
              <a:rPr kumimoji="1" lang="en-US" altLang="ja-JP" sz="1800" dirty="0" smtClean="0">
                <a:latin typeface="Calibri" panose="020F0502020204030204" pitchFamily="34" charset="0"/>
              </a:rPr>
              <a:t>Deficient of D, Li, Be, B</a:t>
            </a:r>
          </a:p>
          <a:p>
            <a:r>
              <a:rPr lang="en-US" altLang="ja-JP" sz="1800" dirty="0" smtClean="0">
                <a:latin typeface="Calibri" panose="020F0502020204030204" pitchFamily="34" charset="0"/>
              </a:rPr>
              <a:t>Enhancement of α-nuclei </a:t>
            </a:r>
            <a:r>
              <a:rPr lang="en-US" altLang="ja-JP" sz="1800" dirty="0">
                <a:latin typeface="Calibri" panose="020F0502020204030204" pitchFamily="34" charset="0"/>
              </a:rPr>
              <a:t>(</a:t>
            </a:r>
            <a:r>
              <a:rPr lang="en-US" altLang="ja-JP" sz="1800" dirty="0" smtClean="0">
                <a:latin typeface="Calibri" panose="020F0502020204030204" pitchFamily="34" charset="0"/>
              </a:rPr>
              <a:t>C, O, Ne, Si,..)</a:t>
            </a:r>
          </a:p>
          <a:p>
            <a:r>
              <a:rPr lang="en-US" altLang="ja-JP" sz="19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3 peaks in heavier region associated with n-magic numbers, </a:t>
            </a:r>
          </a:p>
          <a:p>
            <a:r>
              <a:rPr lang="en-US" altLang="ja-JP" sz="19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made by neutron capture processes</a:t>
            </a:r>
            <a:endParaRPr kumimoji="1" lang="ja-JP" altLang="en-US" sz="19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00355" y="635258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</a:rPr>
              <a:t>A</a:t>
            </a:r>
            <a:endParaRPr kumimoji="1" lang="ja-JP" altLang="en-US" b="1" dirty="0">
              <a:latin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1309" y="4459245"/>
            <a:ext cx="1358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latin typeface="Calibri" panose="020F0502020204030204" pitchFamily="34" charset="0"/>
              </a:rPr>
              <a:t>Platinum</a:t>
            </a:r>
            <a:r>
              <a:rPr lang="en-US" altLang="ja-JP" sz="1650" b="1" dirty="0" smtClean="0">
                <a:latin typeface="Calibri" panose="020F0502020204030204" pitchFamily="34" charset="0"/>
              </a:rPr>
              <a:t> Gold</a:t>
            </a:r>
            <a:endParaRPr kumimoji="1" lang="ja-JP" altLang="en-US" sz="1650" b="1" dirty="0">
              <a:latin typeface="Calibri" panose="020F0502020204030204" pitchFamily="34" charset="0"/>
            </a:endParaRPr>
          </a:p>
        </p:txBody>
      </p:sp>
      <p:pic>
        <p:nvPicPr>
          <p:cNvPr id="21" name="Picture 2" descr="http://www.su-gomori.com/wp-content/uploads/2010/12/gold-bar-530x3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62" y="4816458"/>
            <a:ext cx="762218" cy="5709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EOS dependence</a:t>
            </a:r>
            <a:r>
              <a:rPr kumimoji="1" lang="en-US" altLang="ja-JP" dirty="0" smtClean="0"/>
              <a:t> : 1.35-1.35 NS-NS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30" y="1218004"/>
            <a:ext cx="5271788" cy="5595372"/>
          </a:xfrm>
          <a:prstGeom prst="rect">
            <a:avLst/>
          </a:prstGeom>
        </p:spPr>
      </p:pic>
      <p:sp>
        <p:nvSpPr>
          <p:cNvPr id="7" name="コンテンツ プレースホルダー 5"/>
          <p:cNvSpPr>
            <a:spLocks noGrp="1"/>
          </p:cNvSpPr>
          <p:nvPr>
            <p:ph sz="quarter" idx="1"/>
          </p:nvPr>
        </p:nvSpPr>
        <p:spPr>
          <a:xfrm>
            <a:off x="392006" y="1372006"/>
            <a:ext cx="3459914" cy="256105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anose="020F0502020204030204" pitchFamily="34" charset="0"/>
              </a:rPr>
              <a:t>Mass averaged Ye of the ejecta is larger for softer EOS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anose="020F0502020204030204" pitchFamily="34" charset="0"/>
              </a:rPr>
              <a:t>But still neutron rich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Calibri" panose="020F0502020204030204" pitchFamily="34" charset="0"/>
              </a:rPr>
              <a:t>Ye distribution of the ejecta is broad irrespective of EOS</a:t>
            </a:r>
            <a:endParaRPr lang="en-US" altLang="ja-JP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There are ejecta components with larger Ye</a:t>
            </a:r>
            <a:endParaRPr lang="en-US" altLang="ja-JP" sz="2000" dirty="0" smtClean="0">
              <a:latin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48064" y="2924944"/>
            <a:ext cx="144016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Ejecta Ye </a:t>
            </a:r>
            <a:endParaRPr kumimoji="1" lang="ja-JP" altLang="en-US" sz="165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20072" y="5451073"/>
            <a:ext cx="1742594" cy="3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Ye distribution</a:t>
            </a:r>
            <a:endParaRPr kumimoji="1" lang="ja-JP" altLang="en-US" sz="165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7452320" y="1412776"/>
            <a:ext cx="0" cy="11521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5652120" y="4293096"/>
            <a:ext cx="187220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300192" y="1628800"/>
            <a:ext cx="194421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solidFill>
                  <a:srgbClr val="EB80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Softer EOS</a:t>
            </a:r>
            <a:endParaRPr kumimoji="1" lang="ja-JP" altLang="en-US" sz="1650" b="1" dirty="0" err="1" smtClean="0">
              <a:solidFill>
                <a:srgbClr val="EB80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24128" y="3949536"/>
            <a:ext cx="194421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 smtClean="0">
                <a:solidFill>
                  <a:srgbClr val="EB80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Softer EOS</a:t>
            </a:r>
            <a:endParaRPr kumimoji="1" lang="ja-JP" altLang="en-US" sz="1650" b="1" dirty="0" err="1" smtClean="0">
              <a:solidFill>
                <a:srgbClr val="EB80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782333" y="35332"/>
            <a:ext cx="739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Sekiguchi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 2015;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Bauswein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2013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Lehner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2016 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6188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The solar pattern successfully reproduced </a:t>
            </a:r>
            <a:br>
              <a:rPr lang="en-US" altLang="ja-JP" dirty="0" smtClean="0"/>
            </a:br>
            <a:r>
              <a:rPr lang="en-US" altLang="ja-JP" sz="2300" dirty="0" smtClean="0"/>
              <a:t>(soft EOS (SFHo), equal mass (1.35-1.35))</a:t>
            </a:r>
            <a:endParaRPr kumimoji="1" lang="ja-JP" altLang="en-US" sz="2300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81" y="1227987"/>
            <a:ext cx="3536031" cy="460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 descr="f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0" y="1196752"/>
            <a:ext cx="2980234" cy="4638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812583" y="6031788"/>
            <a:ext cx="7569953" cy="7095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1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100" dirty="0" smtClean="0">
              <a:solidFill>
                <a:srgbClr val="FF0000"/>
              </a:solidFill>
              <a:latin typeface="小塚ゴシック Pro B" pitchFamily="34" charset="-128"/>
              <a:ea typeface="小塚ゴシック Pro B" pitchFamily="34" charset="-128"/>
            </a:endParaRPr>
          </a:p>
          <a:p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  <a:cs typeface="Times New Roman" panose="02020603050405020304" pitchFamily="18" charset="0"/>
              </a:rPr>
              <a:t>T</a:t>
            </a:r>
            <a:r>
              <a:rPr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  <a:cs typeface="Times New Roman" panose="02020603050405020304" pitchFamily="18" charset="0"/>
              </a:rPr>
              <a:t>he Ye-distribution histogram has a broad, flat structure (</a:t>
            </a:r>
            <a:r>
              <a:rPr lang="en-US" altLang="ja-JP" sz="2000" b="1" u="sng" dirty="0" err="1" smtClean="0">
                <a:latin typeface="Vijaya" panose="020B0604020202020204" pitchFamily="34" charset="0"/>
                <a:ea typeface="小塚ゴシック Pro B" pitchFamily="34" charset="-128"/>
                <a:cs typeface="Vijaya" panose="020B0604020202020204" pitchFamily="34" charset="0"/>
              </a:rPr>
              <a:t>Wanajo</a:t>
            </a:r>
            <a:r>
              <a:rPr lang="en-US" altLang="ja-JP" sz="2000" b="1" u="sng" dirty="0" smtClean="0">
                <a:latin typeface="Vijaya" panose="020B0604020202020204" pitchFamily="34" charset="0"/>
                <a:ea typeface="小塚ゴシック Pro B" pitchFamily="34" charset="-128"/>
                <a:cs typeface="Vijaya" panose="020B0604020202020204" pitchFamily="34" charset="0"/>
              </a:rPr>
              <a:t>, </a:t>
            </a:r>
            <a:r>
              <a:rPr lang="en-US" altLang="ja-JP" sz="2000" b="1" u="sng" dirty="0" err="1" smtClean="0">
                <a:latin typeface="Vijaya" panose="020B0604020202020204" pitchFamily="34" charset="0"/>
                <a:ea typeface="小塚ゴシック Pro B" pitchFamily="34" charset="-128"/>
                <a:cs typeface="Vijaya" panose="020B0604020202020204" pitchFamily="34" charset="0"/>
              </a:rPr>
              <a:t>Sekiguchi</a:t>
            </a:r>
            <a:r>
              <a:rPr lang="en-US" altLang="ja-JP" sz="2000" b="1" u="sng" dirty="0" smtClean="0">
                <a:latin typeface="Vijaya" panose="020B0604020202020204" pitchFamily="34" charset="0"/>
                <a:ea typeface="小塚ゴシック Pro B" pitchFamily="34" charset="-128"/>
                <a:cs typeface="Vijaya" panose="020B0604020202020204" pitchFamily="34" charset="0"/>
              </a:rPr>
              <a:t>, et al. (2014)</a:t>
            </a:r>
            <a:r>
              <a:rPr lang="en-US" altLang="ja-JP" sz="2000" dirty="0" smtClean="0">
                <a:latin typeface="Calibri" panose="020F0502020204030204" pitchFamily="34" charset="0"/>
                <a:ea typeface="小塚ゴシック Pro B" pitchFamily="34" charset="-128"/>
                <a:cs typeface="Times New Roman" panose="02020603050405020304" pitchFamily="18" charset="0"/>
              </a:rPr>
              <a:t>. </a:t>
            </a:r>
            <a:r>
              <a:rPr lang="en-US" altLang="ja-JP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  <a:cs typeface="Times New Roman" panose="02020603050405020304" pitchFamily="18" charset="0"/>
              </a:rPr>
              <a:t>)</a:t>
            </a:r>
          </a:p>
          <a:p>
            <a:pPr lvl="1">
              <a:spcBef>
                <a:spcPts val="1000"/>
              </a:spcBef>
            </a:pPr>
            <a:r>
              <a:rPr lang="en-US" altLang="ja-JP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小塚ゴシック Pro B" pitchFamily="34" charset="-128"/>
                <a:cs typeface="Times New Roman" panose="02020603050405020304" pitchFamily="18" charset="0"/>
              </a:rPr>
              <a:t>Mixture of all Ye gives a good agreement with the solar abundance !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811833" y="-27384"/>
            <a:ext cx="3368679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Wanajo</a:t>
            </a:r>
            <a:r>
              <a:rPr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Sekiguchi</a:t>
            </a:r>
            <a:r>
              <a:rPr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 </a:t>
            </a:r>
            <a:r>
              <a:rPr lang="en-US" altLang="ja-JP" sz="16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2014)</a:t>
            </a:r>
            <a:endParaRPr lang="ja-JP" alt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545580" y="3467563"/>
            <a:ext cx="3534782" cy="23896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5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Dependence on mass ratio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13513" y="1223543"/>
            <a:ext cx="8478967" cy="2205457"/>
          </a:xfrm>
        </p:spPr>
        <p:txBody>
          <a:bodyPr>
            <a:normAutofit/>
          </a:bodyPr>
          <a:lstStyle/>
          <a:p>
            <a:r>
              <a:rPr lang="en-US" altLang="ja-JP" sz="2300" dirty="0" smtClean="0">
                <a:latin typeface="Calibri" panose="020F0502020204030204" pitchFamily="34" charset="0"/>
              </a:rPr>
              <a:t>Ye distribution is still wide if mass ratio is not very far from unity</a:t>
            </a:r>
          </a:p>
          <a:p>
            <a:pPr lvl="1"/>
            <a:r>
              <a:rPr kumimoji="1" lang="en-US" altLang="ja-JP" sz="2000" dirty="0" smtClean="0">
                <a:latin typeface="Calibri" panose="020F0502020204030204" pitchFamily="34" charset="0"/>
              </a:rPr>
              <a:t>For mass ratio larger than 1.25-1.45 model, Ye distributes in smaller values</a:t>
            </a:r>
            <a:endParaRPr kumimoji="1"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902959" y="35332"/>
            <a:ext cx="6205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Sekiguchi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 2016;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Bauswein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2013;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Lehner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2016 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62819" y="2132856"/>
            <a:ext cx="9026300" cy="4450866"/>
            <a:chOff x="62819" y="1844824"/>
            <a:chExt cx="9026300" cy="445086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19" y="1844824"/>
              <a:ext cx="9026300" cy="4450866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1832" y="1988840"/>
              <a:ext cx="1624624" cy="1226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6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nimation_ye_H_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1928" y="1163151"/>
            <a:ext cx="4847525" cy="2423762"/>
          </a:xfrm>
          <a:prstGeom prst="rect">
            <a:avLst/>
          </a:prstGeom>
        </p:spPr>
      </p:pic>
      <p:pic>
        <p:nvPicPr>
          <p:cNvPr id="41" name="animation_ye_H_0.0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783" y="3270815"/>
            <a:ext cx="4847526" cy="2423762"/>
          </a:xfrm>
          <a:prstGeom prst="rect">
            <a:avLst/>
          </a:prstGeom>
        </p:spPr>
      </p:pic>
      <p:pic>
        <p:nvPicPr>
          <p:cNvPr id="8" name="図 7" descr="Eje_0ms.pd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4" y="1314158"/>
            <a:ext cx="4568694" cy="47071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8097" y="260648"/>
            <a:ext cx="8526391" cy="913363"/>
          </a:xfrm>
        </p:spPr>
        <p:txBody>
          <a:bodyPr>
            <a:normAutofit fontScale="90000"/>
          </a:bodyPr>
          <a:lstStyle/>
          <a:p>
            <a:r>
              <a:rPr kumimoji="1" lang="en-US" altLang="ja-JP" sz="3400" dirty="0" smtClean="0"/>
              <a:t>Mass Ejection from Merger Remnant</a:t>
            </a:r>
            <a:br>
              <a:rPr kumimoji="1" lang="en-US" altLang="ja-JP" sz="3400" dirty="0" smtClean="0"/>
            </a:br>
            <a:r>
              <a:rPr kumimoji="1" lang="en-US" altLang="ja-JP" sz="3400" dirty="0" smtClean="0"/>
              <a:t> </a:t>
            </a:r>
            <a:r>
              <a:rPr kumimoji="1" lang="en-US" altLang="ja-JP" sz="2900" dirty="0" smtClean="0"/>
              <a:t>- a </a:t>
            </a:r>
            <a:r>
              <a:rPr lang="en-US" altLang="ja-JP" sz="2900" dirty="0" smtClean="0"/>
              <a:t>GR viscous simulation with α = 0.01 -</a:t>
            </a:r>
            <a:endParaRPr kumimoji="1" lang="ja-JP" altLang="en-US" sz="29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43808" y="1484784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latin typeface="Times New Roman"/>
                <a:cs typeface="Times New Roman"/>
              </a:rPr>
              <a:t>Ejecta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 Mass</a:t>
            </a:r>
            <a:endParaRPr kumimoji="1" lang="ja-JP" altLang="en-US" sz="2000" dirty="0" err="1" smtClean="0">
              <a:latin typeface="Times New Roman"/>
              <a:cs typeface="Times New Roman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17808" y="3388930"/>
            <a:ext cx="1738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Kinetic Energy</a:t>
            </a:r>
            <a:endParaRPr kumimoji="1" lang="ja-JP" altLang="en-US" sz="2000" dirty="0" err="1" smtClean="0">
              <a:latin typeface="Times New Roman"/>
              <a:cs typeface="Times New Roman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1760" y="4613066"/>
            <a:ext cx="1947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Average Velocity</a:t>
            </a:r>
            <a:endParaRPr kumimoji="1" lang="ja-JP" altLang="en-US" sz="2000" dirty="0" err="1" smtClean="0">
              <a:latin typeface="Times New Roman"/>
              <a:cs typeface="Times New Roman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93069" y="5617862"/>
            <a:ext cx="3538148" cy="777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100" dirty="0" smtClean="0">
                <a:latin typeface="Times New Roman"/>
                <a:cs typeface="Times New Roman"/>
              </a:rPr>
              <a:t>(differential) </a:t>
            </a:r>
            <a:r>
              <a:rPr lang="en-US" altLang="ja-JP" sz="2100" dirty="0">
                <a:latin typeface="Times New Roman"/>
                <a:cs typeface="Times New Roman"/>
              </a:rPr>
              <a:t>r</a:t>
            </a:r>
            <a:r>
              <a:rPr kumimoji="1" lang="en-US" altLang="ja-JP" sz="2100" dirty="0" smtClean="0">
                <a:latin typeface="Times New Roman"/>
                <a:cs typeface="Times New Roman"/>
              </a:rPr>
              <a:t>otational </a:t>
            </a:r>
            <a:r>
              <a:rPr lang="en-US" altLang="ja-JP" sz="2100" dirty="0">
                <a:latin typeface="Times New Roman"/>
                <a:cs typeface="Times New Roman"/>
              </a:rPr>
              <a:t>e</a:t>
            </a:r>
            <a:r>
              <a:rPr kumimoji="1" lang="en-US" altLang="ja-JP" sz="2100" dirty="0" smtClean="0">
                <a:latin typeface="Times New Roman"/>
                <a:cs typeface="Times New Roman"/>
              </a:rPr>
              <a:t>nergy </a:t>
            </a:r>
          </a:p>
          <a:p>
            <a:pPr>
              <a:lnSpc>
                <a:spcPct val="110000"/>
              </a:lnSpc>
            </a:pPr>
            <a:r>
              <a:rPr kumimoji="1" lang="en-US" altLang="ja-JP" sz="2100" dirty="0" smtClean="0">
                <a:latin typeface="Times New Roman"/>
                <a:cs typeface="Times New Roman"/>
              </a:rPr>
              <a:t>of NS </a:t>
            </a:r>
            <a:r>
              <a:rPr lang="en-US" altLang="ja-JP" sz="2100" dirty="0" smtClean="0">
                <a:latin typeface="Times New Roman"/>
                <a:cs typeface="Times New Roman"/>
              </a:rPr>
              <a:t>is</a:t>
            </a:r>
            <a:r>
              <a:rPr kumimoji="1" lang="en-US" altLang="ja-JP" sz="2100" dirty="0" smtClean="0">
                <a:latin typeface="Times New Roman"/>
                <a:cs typeface="Times New Roman"/>
              </a:rPr>
              <a:t> released by viscosity !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63497" y="1498181"/>
            <a:ext cx="1568334" cy="596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v</a:t>
            </a:r>
            <a:r>
              <a:rPr kumimoji="1" lang="en-US" altLang="ja-JP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iscous</a:t>
            </a:r>
          </a:p>
          <a:p>
            <a:r>
              <a:rPr lang="en-US" altLang="ja-JP" b="1" dirty="0">
                <a:solidFill>
                  <a:srgbClr val="0000FF"/>
                </a:solidFill>
                <a:latin typeface="Calibri" panose="020F0502020204030204" pitchFamily="34" charset="0"/>
              </a:rPr>
              <a:t>n</a:t>
            </a:r>
            <a:r>
              <a:rPr lang="en-US" altLang="ja-JP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on-viscous</a:t>
            </a:r>
            <a:r>
              <a:rPr lang="en-US" altLang="ja-JP" dirty="0" smtClean="0">
                <a:latin typeface="Calibri" panose="020F0502020204030204" pitchFamily="34" charset="0"/>
              </a:rPr>
              <a:t> 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612178" y="1162462"/>
            <a:ext cx="156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v</a:t>
            </a:r>
            <a:r>
              <a:rPr kumimoji="1" lang="en-US" altLang="ja-JP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iscous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596336" y="3212976"/>
            <a:ext cx="156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non-viscous</a:t>
            </a:r>
            <a:r>
              <a:rPr lang="en-US" altLang="ja-JP" dirty="0" smtClean="0">
                <a:latin typeface="Calibri" panose="020F0502020204030204" pitchFamily="34" charset="0"/>
              </a:rPr>
              <a:t> 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519333" y="6444044"/>
            <a:ext cx="258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Fujibayashi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prep.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88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68978" cy="5162128"/>
          </a:xfrm>
        </p:spPr>
        <p:txBody>
          <a:bodyPr>
            <a:normAutofit/>
          </a:bodyPr>
          <a:lstStyle/>
          <a:p>
            <a:r>
              <a:rPr kumimoji="1" lang="en-US" altLang="ja-JP" sz="2100" dirty="0" smtClean="0">
                <a:latin typeface="Calibri" pitchFamily="34" charset="0"/>
              </a:rPr>
              <a:t>Merger ejecta </a:t>
            </a:r>
            <a:r>
              <a:rPr lang="en-US" altLang="ja-JP" sz="2100" dirty="0" smtClean="0">
                <a:latin typeface="Calibri" pitchFamily="34" charset="0"/>
              </a:rPr>
              <a:t>will be</a:t>
            </a:r>
            <a:r>
              <a:rPr kumimoji="1" lang="en-US" altLang="ja-JP" sz="2100" dirty="0" smtClean="0">
                <a:latin typeface="Calibri" pitchFamily="34" charset="0"/>
              </a:rPr>
              <a:t> very neutron rich: rapid neutron capture (r-process) proceeds (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Lattimer &amp; Schramm 1974</a:t>
            </a:r>
            <a:r>
              <a:rPr kumimoji="1" lang="en-US" altLang="ja-JP" sz="2100" dirty="0" smtClean="0">
                <a:latin typeface="Calibri" pitchFamily="34" charset="0"/>
              </a:rPr>
              <a:t>) :   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Comic Sans MS" pitchFamily="66" charset="0"/>
              </a:rPr>
              <a:t>n + (Z,N) </a:t>
            </a:r>
            <a:r>
              <a:rPr kumimoji="1" lang="ja-JP" alt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⇒ 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Comic Sans MS" pitchFamily="66" charset="0"/>
              </a:rPr>
              <a:t>(Z,N+1)</a:t>
            </a:r>
          </a:p>
          <a:p>
            <a:r>
              <a:rPr lang="en-US" altLang="ja-JP" sz="2100" dirty="0" smtClean="0">
                <a:latin typeface="Calibri" pitchFamily="34" charset="0"/>
              </a:rPr>
              <a:t>Competition with the β-decay    </a:t>
            </a:r>
            <a:r>
              <a:rPr lang="en-US" altLang="ja-JP" sz="2100" dirty="0" smtClean="0">
                <a:latin typeface="Comic Sans MS" pitchFamily="66" charset="0"/>
              </a:rPr>
              <a:t>:     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 pitchFamily="66" charset="0"/>
              </a:rPr>
              <a:t>(Z,N+1) </a:t>
            </a:r>
            <a:r>
              <a:rPr lang="ja-JP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⇒ 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 pitchFamily="66" charset="0"/>
              </a:rPr>
              <a:t>(Z+1,N) + e + 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Comic Sans MS" pitchFamily="66" charset="0"/>
              </a:rPr>
              <a:t>ν</a:t>
            </a:r>
            <a:r>
              <a:rPr lang="en-US" altLang="ja-JP" sz="2000" b="1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endParaRPr lang="en-US" altLang="ja-JP" sz="2000" dirty="0" smtClean="0">
              <a:latin typeface="Calibri" pitchFamily="34" charset="0"/>
            </a:endParaRPr>
          </a:p>
          <a:p>
            <a:pPr lvl="1"/>
            <a:endParaRPr lang="en-US" altLang="ja-JP" sz="100" dirty="0" smtClean="0">
              <a:latin typeface="Calibri" pitchFamily="34" charset="0"/>
            </a:endParaRPr>
          </a:p>
          <a:p>
            <a:pPr lvl="2"/>
            <a:r>
              <a:rPr lang="en-US" altLang="ja-JP" sz="1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r-process is very sensitive to how much neutrons are there, that is, to the electron fraction Ye :  this is why we need </a:t>
            </a:r>
            <a:r>
              <a:rPr lang="en-US" altLang="ja-JP" sz="19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michrophysics</a:t>
            </a:r>
            <a:r>
              <a:rPr lang="en-US" altLang="ja-JP" sz="1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! </a:t>
            </a:r>
          </a:p>
          <a:p>
            <a:pPr lvl="1"/>
            <a:endParaRPr lang="en-US" altLang="ja-JP" sz="200" dirty="0" smtClean="0">
              <a:latin typeface="Calibri" pitchFamily="34" charset="0"/>
            </a:endParaRPr>
          </a:p>
          <a:p>
            <a:r>
              <a:rPr lang="en-US" altLang="ja-JP" sz="2100" dirty="0" smtClean="0">
                <a:latin typeface="Calibri" pitchFamily="34" charset="0"/>
              </a:rPr>
              <a:t>Then, </a:t>
            </a:r>
            <a:r>
              <a:rPr lang="en-US" altLang="ja-JP" sz="2100" b="1" dirty="0" smtClean="0">
                <a:latin typeface="Calibri" pitchFamily="34" charset="0"/>
              </a:rPr>
              <a:t>EM transients powered by radioactivity of the r-process elements</a:t>
            </a:r>
            <a:r>
              <a:rPr lang="en-US" altLang="ja-JP" sz="21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ja-JP" sz="2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were</a:t>
            </a:r>
            <a:r>
              <a:rPr lang="en-US" altLang="ja-JP" sz="2100" dirty="0" smtClean="0">
                <a:latin typeface="Calibri" pitchFamily="34" charset="0"/>
              </a:rPr>
              <a:t> expected </a:t>
            </a:r>
            <a:r>
              <a:rPr lang="en-US" altLang="ja-JP" sz="2200" dirty="0" smtClean="0">
                <a:latin typeface="Calibri" pitchFamily="34" charset="0"/>
              </a:rPr>
              <a:t>(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Li &amp; Paczynski 1998</a:t>
            </a:r>
            <a:r>
              <a:rPr lang="en-US" altLang="ja-JP" sz="2100" dirty="0" smtClean="0">
                <a:latin typeface="Calibri" pitchFamily="34" charset="0"/>
              </a:rPr>
              <a:t>)</a:t>
            </a:r>
          </a:p>
          <a:p>
            <a:endParaRPr kumimoji="1" lang="en-US" altLang="ja-JP" sz="2200" dirty="0" smtClean="0">
              <a:latin typeface="Calibri" pitchFamily="34" charset="0"/>
            </a:endParaRPr>
          </a:p>
          <a:p>
            <a:endParaRPr kumimoji="1" lang="ja-JP" altLang="en-US" sz="2200" dirty="0">
              <a:latin typeface="Calibri" pitchFamily="34" charset="0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8050156" y="2055900"/>
            <a:ext cx="14401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809299" y="3932560"/>
          <a:ext cx="4641545" cy="685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5" name="数式" r:id="rId4" imgW="3352680" imgH="495000" progId="Equation.3">
                  <p:embed/>
                </p:oleObj>
              </mc:Choice>
              <mc:Fallback>
                <p:oleObj name="数式" r:id="rId4" imgW="33526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299" y="3932560"/>
                        <a:ext cx="4641545" cy="68584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813395" y="4732150"/>
          <a:ext cx="5573553" cy="685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6" name="数式" r:id="rId6" imgW="4025880" imgH="495000" progId="Equation.3">
                  <p:embed/>
                </p:oleObj>
              </mc:Choice>
              <mc:Fallback>
                <p:oleObj name="数式" r:id="rId6" imgW="40258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395" y="4732150"/>
                        <a:ext cx="5573553" cy="68584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/>
          </p:nvPr>
        </p:nvGraphicFramePr>
        <p:xfrm>
          <a:off x="814818" y="5538157"/>
          <a:ext cx="5572130" cy="687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7" name="数式" r:id="rId8" imgW="4025880" imgH="495000" progId="Equation.3">
                  <p:embed/>
                </p:oleObj>
              </mc:Choice>
              <mc:Fallback>
                <p:oleObj name="数式" r:id="rId8" imgW="40258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818" y="5538157"/>
                        <a:ext cx="5572130" cy="68726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EM counterpart to GW : r-process nova (</a:t>
            </a:r>
            <a:r>
              <a:rPr lang="en-US" altLang="ja-JP" dirty="0" err="1" smtClean="0"/>
              <a:t>Kilonova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Macronova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08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68978" cy="5162128"/>
          </a:xfrm>
        </p:spPr>
        <p:txBody>
          <a:bodyPr>
            <a:normAutofit/>
          </a:bodyPr>
          <a:lstStyle/>
          <a:p>
            <a:r>
              <a:rPr kumimoji="1" lang="en-US" altLang="ja-JP" sz="2100" dirty="0" smtClean="0">
                <a:latin typeface="Calibri" pitchFamily="34" charset="0"/>
              </a:rPr>
              <a:t>Merger ejecta </a:t>
            </a:r>
            <a:r>
              <a:rPr lang="en-US" altLang="ja-JP" sz="2100" dirty="0" smtClean="0">
                <a:latin typeface="Calibri" pitchFamily="34" charset="0"/>
              </a:rPr>
              <a:t>will be</a:t>
            </a:r>
            <a:r>
              <a:rPr kumimoji="1" lang="en-US" altLang="ja-JP" sz="2100" dirty="0" smtClean="0">
                <a:latin typeface="Calibri" pitchFamily="34" charset="0"/>
              </a:rPr>
              <a:t> very neutron rich: rapid neutron capture (r-process) proceeds (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Lattimer &amp; Schramm 1974</a:t>
            </a:r>
            <a:r>
              <a:rPr kumimoji="1" lang="en-US" altLang="ja-JP" sz="2100" dirty="0" smtClean="0">
                <a:latin typeface="Calibri" pitchFamily="34" charset="0"/>
              </a:rPr>
              <a:t>) :   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Comic Sans MS" pitchFamily="66" charset="0"/>
              </a:rPr>
              <a:t>n + (Z,N) </a:t>
            </a:r>
            <a:r>
              <a:rPr kumimoji="1" lang="ja-JP" alt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⇒ 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Comic Sans MS" pitchFamily="66" charset="0"/>
              </a:rPr>
              <a:t>(Z,N+1)</a:t>
            </a:r>
          </a:p>
          <a:p>
            <a:r>
              <a:rPr lang="en-US" altLang="ja-JP" sz="2100" dirty="0" smtClean="0">
                <a:latin typeface="Calibri" pitchFamily="34" charset="0"/>
              </a:rPr>
              <a:t>Competition with the β-decay    </a:t>
            </a:r>
            <a:r>
              <a:rPr lang="en-US" altLang="ja-JP" sz="2100" dirty="0" smtClean="0">
                <a:latin typeface="Comic Sans MS" pitchFamily="66" charset="0"/>
              </a:rPr>
              <a:t>:     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 pitchFamily="66" charset="0"/>
              </a:rPr>
              <a:t>(Z,N+1) </a:t>
            </a:r>
            <a:r>
              <a:rPr lang="ja-JP" alt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⇒ 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 pitchFamily="66" charset="0"/>
              </a:rPr>
              <a:t>(Z+1,N) + e + 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Comic Sans MS" pitchFamily="66" charset="0"/>
              </a:rPr>
              <a:t>ν</a:t>
            </a:r>
            <a:r>
              <a:rPr lang="en-US" altLang="ja-JP" sz="2000" b="1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endParaRPr lang="en-US" altLang="ja-JP" sz="2000" dirty="0" smtClean="0">
              <a:latin typeface="Calibri" pitchFamily="34" charset="0"/>
            </a:endParaRPr>
          </a:p>
          <a:p>
            <a:pPr lvl="1"/>
            <a:endParaRPr lang="en-US" altLang="ja-JP" sz="100" dirty="0" smtClean="0">
              <a:latin typeface="Calibri" pitchFamily="34" charset="0"/>
            </a:endParaRPr>
          </a:p>
          <a:p>
            <a:pPr lvl="2"/>
            <a:r>
              <a:rPr lang="en-US" altLang="ja-JP" sz="1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r-process is very sensitive to how much neutrons are there, that is, to the electron fraction Ye ( = </a:t>
            </a:r>
            <a:r>
              <a:rPr lang="en-US" altLang="ja-JP" sz="19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Yp</a:t>
            </a:r>
            <a:r>
              <a:rPr lang="en-US" altLang="ja-JP" sz="1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= 1 – </a:t>
            </a:r>
            <a:r>
              <a:rPr lang="en-US" altLang="ja-JP" sz="19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Yn</a:t>
            </a:r>
            <a:r>
              <a:rPr lang="en-US" altLang="ja-JP" sz="1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 :     we need </a:t>
            </a:r>
            <a:r>
              <a:rPr lang="en-US" altLang="ja-JP" sz="19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michrophysics</a:t>
            </a:r>
            <a:r>
              <a:rPr lang="en-US" altLang="ja-JP" sz="1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! </a:t>
            </a:r>
          </a:p>
          <a:p>
            <a:pPr lvl="1"/>
            <a:endParaRPr lang="en-US" altLang="ja-JP" sz="200" dirty="0" smtClean="0">
              <a:latin typeface="Calibri" pitchFamily="34" charset="0"/>
            </a:endParaRPr>
          </a:p>
          <a:p>
            <a:r>
              <a:rPr lang="en-US" altLang="ja-JP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Recent critical update : </a:t>
            </a:r>
            <a:r>
              <a:rPr lang="en-US" altLang="ja-JP" sz="2100" dirty="0">
                <a:latin typeface="Calibri" pitchFamily="34" charset="0"/>
              </a:rPr>
              <a:t>Opacities are dominated by </a:t>
            </a:r>
            <a:r>
              <a:rPr lang="en-US" altLang="ja-JP" sz="2100" dirty="0" err="1">
                <a:latin typeface="Calibri" pitchFamily="34" charset="0"/>
              </a:rPr>
              <a:t>lanthanoids</a:t>
            </a:r>
            <a:r>
              <a:rPr lang="en-US" altLang="ja-JP" sz="2100" dirty="0">
                <a:latin typeface="Calibri" pitchFamily="34" charset="0"/>
              </a:rPr>
              <a:t> :  orders of magnitude (</a:t>
            </a:r>
            <a:r>
              <a:rPr lang="en-US" altLang="ja-JP" sz="2100" dirty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altLang="ja-JP" sz="2100" dirty="0">
                <a:latin typeface="Calibri" pitchFamily="34" charset="0"/>
              </a:rPr>
              <a:t>100) larger (</a:t>
            </a:r>
            <a:r>
              <a:rPr lang="en-US" altLang="ja-JP" sz="1600" dirty="0">
                <a:latin typeface="Times New Roman" pitchFamily="18" charset="0"/>
                <a:cs typeface="Times New Roman" pitchFamily="18" charset="0"/>
              </a:rPr>
              <a:t>Kasen e al. 2013; Tanaka &amp; </a:t>
            </a:r>
            <a:r>
              <a:rPr lang="en-US" altLang="ja-JP" sz="1600" dirty="0" err="1">
                <a:latin typeface="Times New Roman" pitchFamily="18" charset="0"/>
                <a:cs typeface="Times New Roman" pitchFamily="18" charset="0"/>
              </a:rPr>
              <a:t>Hotokezaka</a:t>
            </a:r>
            <a:r>
              <a:rPr lang="en-US" altLang="ja-JP" sz="1600" dirty="0">
                <a:latin typeface="Times New Roman" pitchFamily="18" charset="0"/>
                <a:cs typeface="Times New Roman" pitchFamily="18" charset="0"/>
              </a:rPr>
              <a:t> 2013</a:t>
            </a:r>
            <a:r>
              <a:rPr lang="en-US" altLang="ja-JP" sz="2100" dirty="0" smtClean="0">
                <a:latin typeface="Calibri" pitchFamily="34" charset="0"/>
              </a:rPr>
              <a:t>)</a:t>
            </a:r>
            <a:endParaRPr kumimoji="1" lang="en-US" altLang="ja-JP" sz="2200" dirty="0" smtClean="0">
              <a:latin typeface="Calibri" pitchFamily="34" charset="0"/>
            </a:endParaRPr>
          </a:p>
          <a:p>
            <a:endParaRPr kumimoji="1" lang="ja-JP" altLang="en-US" sz="2200" dirty="0">
              <a:latin typeface="Calibri" pitchFamily="34" charset="0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8050156" y="2055900"/>
            <a:ext cx="14401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オブジェクト 8"/>
          <p:cNvGraphicFramePr>
            <a:graphicFrameLocks noChangeAspect="1"/>
          </p:cNvGraphicFramePr>
          <p:nvPr>
            <p:extLst/>
          </p:nvPr>
        </p:nvGraphicFramePr>
        <p:xfrm>
          <a:off x="828512" y="3933056"/>
          <a:ext cx="4711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09" name="数式" r:id="rId4" imgW="3403440" imgH="495000" progId="Equation.3">
                  <p:embed/>
                </p:oleObj>
              </mc:Choice>
              <mc:Fallback>
                <p:oleObj name="数式" r:id="rId4" imgW="34034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512" y="3933056"/>
                        <a:ext cx="4711700" cy="685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/>
          </p:nvPr>
        </p:nvGraphicFramePr>
        <p:xfrm>
          <a:off x="830674" y="4733156"/>
          <a:ext cx="55038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10" name="数式" r:id="rId6" imgW="3974760" imgH="495000" progId="Equation.3">
                  <p:embed/>
                </p:oleObj>
              </mc:Choice>
              <mc:Fallback>
                <p:oleObj name="数式" r:id="rId6" imgW="39747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674" y="4733156"/>
                        <a:ext cx="5503863" cy="685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/>
          </p:nvPr>
        </p:nvGraphicFramePr>
        <p:xfrm>
          <a:off x="827584" y="5539104"/>
          <a:ext cx="578167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11" name="数式" r:id="rId8" imgW="4178160" imgH="495000" progId="Equation.3">
                  <p:embed/>
                </p:oleObj>
              </mc:Choice>
              <mc:Fallback>
                <p:oleObj name="数式" r:id="rId8" imgW="41781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539104"/>
                        <a:ext cx="5781675" cy="6873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正方形/長方形 11"/>
          <p:cNvSpPr/>
          <p:nvPr/>
        </p:nvSpPr>
        <p:spPr>
          <a:xfrm>
            <a:off x="4312384" y="3994996"/>
            <a:ext cx="967702" cy="5821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016222" y="4802768"/>
            <a:ext cx="967702" cy="5821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290353" y="5616628"/>
            <a:ext cx="967702" cy="5821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76647" y="40936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Calibri" pitchFamily="34" charset="0"/>
              </a:rPr>
              <a:t>1 day </a:t>
            </a:r>
            <a:r>
              <a:rPr kumimoji="1" lang="ja-JP" altLang="en-US" b="1" dirty="0" smtClean="0">
                <a:solidFill>
                  <a:srgbClr val="FF0000"/>
                </a:solidFill>
                <a:latin typeface="Calibri" pitchFamily="34" charset="0"/>
              </a:rPr>
              <a:t>⇒ </a:t>
            </a:r>
            <a:r>
              <a:rPr kumimoji="1" lang="en-US" altLang="ja-JP" b="1" dirty="0" smtClean="0">
                <a:solidFill>
                  <a:srgbClr val="FF0000"/>
                </a:solidFill>
                <a:latin typeface="Calibri" pitchFamily="34" charset="0"/>
              </a:rPr>
              <a:t>10 days</a:t>
            </a:r>
            <a:endParaRPr kumimoji="1" lang="ja-JP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18212" y="489031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Calibri" pitchFamily="34" charset="0"/>
              </a:rPr>
              <a:t>1/10 dimmer</a:t>
            </a:r>
            <a:endParaRPr kumimoji="1" lang="ja-JP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64679" y="569169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Calibri" pitchFamily="34" charset="0"/>
              </a:rPr>
              <a:t>Opt-UV </a:t>
            </a:r>
            <a:r>
              <a:rPr lang="ja-JP" altLang="en-US" b="1" dirty="0" smtClean="0">
                <a:solidFill>
                  <a:srgbClr val="FF0000"/>
                </a:solidFill>
                <a:latin typeface="Calibri" pitchFamily="34" charset="0"/>
              </a:rPr>
              <a:t>⇒ </a:t>
            </a:r>
            <a:r>
              <a:rPr lang="en-US" altLang="ja-JP" b="1" dirty="0" smtClean="0">
                <a:solidFill>
                  <a:srgbClr val="FF0000"/>
                </a:solidFill>
                <a:latin typeface="Calibri" pitchFamily="34" charset="0"/>
              </a:rPr>
              <a:t>NIR</a:t>
            </a:r>
            <a:endParaRPr kumimoji="1" lang="ja-JP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0" y="1616445"/>
            <a:ext cx="8910667" cy="461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Kilonova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Macronova</a:t>
            </a:r>
            <a:r>
              <a:rPr kumimoji="1" lang="en-US" altLang="ja-JP" dirty="0" smtClean="0"/>
              <a:t>/r-process nova</a:t>
            </a:r>
            <a:endParaRPr kumimoji="1" lang="ja-JP" altLang="en-US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3474752" y="1199895"/>
            <a:ext cx="5561744" cy="5613481"/>
            <a:chOff x="4251600" y="1199895"/>
            <a:chExt cx="5561744" cy="5613481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600" y="1199895"/>
              <a:ext cx="5561744" cy="561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7207608" y="2594616"/>
              <a:ext cx="183531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Berger et al. (2013)</a:t>
              </a:r>
            </a:p>
            <a:p>
              <a:r>
                <a:rPr lang="en-US" altLang="ja-JP" sz="165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Tanvir</a:t>
              </a:r>
              <a:r>
                <a:rPr lang="en-US" altLang="ja-JP" sz="16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 (2013)</a:t>
              </a:r>
              <a:endParaRPr kumimoji="1" lang="ja-JP" altLang="en-US" sz="16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9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146481"/>
            <a:ext cx="8229600" cy="5293947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Calibri" panose="020F0502020204030204" pitchFamily="34" charset="0"/>
              </a:rPr>
              <a:t>Full GR neutrino-radiation-viscous hydrodynamics simulations are now feasible !</a:t>
            </a:r>
            <a:endParaRPr kumimoji="1" lang="en-US" altLang="ja-JP" sz="2400" dirty="0" smtClean="0">
              <a:latin typeface="Calibri" panose="020F0502020204030204" pitchFamily="34" charset="0"/>
            </a:endParaRPr>
          </a:p>
          <a:p>
            <a:r>
              <a:rPr kumimoji="1" lang="en-US" altLang="ja-JP" sz="2400" dirty="0" smtClean="0">
                <a:latin typeface="Calibri" panose="020F0502020204030204" pitchFamily="34" charset="0"/>
              </a:rPr>
              <a:t>NS-NS mergers are candidate of r-process nucleosynthesis cite</a:t>
            </a:r>
          </a:p>
          <a:p>
            <a:pPr lvl="1"/>
            <a:r>
              <a:rPr lang="en-US" altLang="ja-JP" sz="2000" dirty="0" smtClean="0">
                <a:latin typeface="Calibri" panose="020F0502020204030204" pitchFamily="34" charset="0"/>
              </a:rPr>
              <a:t>The ejecta mass strongly depends on NS matter EOS</a:t>
            </a:r>
          </a:p>
          <a:p>
            <a:pPr lvl="1"/>
            <a:r>
              <a:rPr lang="en-US" altLang="ja-JP" sz="2000" dirty="0" smtClean="0">
                <a:latin typeface="Calibri" panose="020F0502020204030204" pitchFamily="34" charset="0"/>
              </a:rPr>
              <a:t>For the dynamical mass ejection, </a:t>
            </a:r>
            <a:r>
              <a:rPr lang="en-US" altLang="ja-JP" sz="2000" dirty="0" err="1" smtClean="0">
                <a:latin typeface="Calibri" panose="020F0502020204030204" pitchFamily="34" charset="0"/>
              </a:rPr>
              <a:t>Mej</a:t>
            </a:r>
            <a:r>
              <a:rPr lang="en-US" altLang="ja-JP" sz="2000" dirty="0" smtClean="0">
                <a:latin typeface="Calibri" panose="020F0502020204030204" pitchFamily="34" charset="0"/>
              </a:rPr>
              <a:t> ~0.01 </a:t>
            </a:r>
            <a:r>
              <a:rPr lang="en-US" altLang="ja-JP" sz="2000" dirty="0" err="1" smtClean="0">
                <a:latin typeface="Calibri" panose="020F0502020204030204" pitchFamily="34" charset="0"/>
              </a:rPr>
              <a:t>Msun</a:t>
            </a:r>
            <a:r>
              <a:rPr lang="en-US" altLang="ja-JP" sz="2000" dirty="0" smtClean="0">
                <a:latin typeface="Calibri" panose="020F0502020204030204" pitchFamily="34" charset="0"/>
              </a:rPr>
              <a:t>: only for soft EOS like </a:t>
            </a:r>
            <a:r>
              <a:rPr lang="en-US" altLang="ja-JP" sz="2000" dirty="0" err="1" smtClean="0">
                <a:latin typeface="Calibri" panose="020F0502020204030204" pitchFamily="34" charset="0"/>
              </a:rPr>
              <a:t>SFHo</a:t>
            </a:r>
            <a:r>
              <a:rPr lang="en-US" altLang="ja-JP" sz="2000" dirty="0" smtClean="0">
                <a:latin typeface="Calibri" panose="020F0502020204030204" pitchFamily="34" charset="0"/>
              </a:rPr>
              <a:t>, APR with </a:t>
            </a:r>
            <a:r>
              <a:rPr lang="en-US" altLang="ja-JP" sz="2000" dirty="0" err="1" smtClean="0">
                <a:latin typeface="Calibri" panose="020F0502020204030204" pitchFamily="34" charset="0"/>
              </a:rPr>
              <a:t>Rns</a:t>
            </a:r>
            <a:r>
              <a:rPr lang="en-US" altLang="ja-JP" sz="2000" dirty="0" smtClean="0">
                <a:latin typeface="Calibri" panose="020F0502020204030204" pitchFamily="34" charset="0"/>
              </a:rPr>
              <a:t> ~ 12km</a:t>
            </a:r>
          </a:p>
          <a:p>
            <a:pPr lvl="1"/>
            <a:r>
              <a:rPr lang="en-US" altLang="ja-JP" sz="2000" dirty="0" smtClean="0">
                <a:latin typeface="Calibri" panose="020F0502020204030204" pitchFamily="34" charset="0"/>
              </a:rPr>
              <a:t>Ye distribution is wide due to neutrino interactions irrespective of EOS  and the so-called universality requirement can be satisfied</a:t>
            </a:r>
            <a:endParaRPr lang="en-US" altLang="ja-JP" sz="2000" dirty="0">
              <a:latin typeface="Calibri" panose="020F0502020204030204" pitchFamily="34" charset="0"/>
            </a:endParaRPr>
          </a:p>
          <a:p>
            <a:pPr lvl="1"/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support the hypothesis that BNS mergers are </a:t>
            </a: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</a:rPr>
              <a:t>origin of heavy </a:t>
            </a:r>
            <a:r>
              <a:rPr lang="en-US" altLang="ja-JP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elements</a:t>
            </a:r>
          </a:p>
          <a:p>
            <a:pPr lvl="1"/>
            <a:r>
              <a:rPr lang="en-US" altLang="ja-JP" sz="2100" dirty="0" smtClean="0">
                <a:latin typeface="Calibri" panose="020F0502020204030204" pitchFamily="34" charset="0"/>
              </a:rPr>
              <a:t>A long-term viscous driven wind from the merger remnant is expected</a:t>
            </a:r>
          </a:p>
          <a:p>
            <a:r>
              <a:rPr lang="en-US" altLang="ja-JP" sz="2400" dirty="0" smtClean="0">
                <a:latin typeface="Calibri" panose="020F0502020204030204" pitchFamily="34" charset="0"/>
              </a:rPr>
              <a:t>The eject will shine by the decay energy of the synthesized       r-process elements (</a:t>
            </a:r>
            <a:r>
              <a:rPr lang="en-US" altLang="ja-JP" sz="2400" dirty="0" err="1" smtClean="0">
                <a:latin typeface="Calibri" panose="020F0502020204030204" pitchFamily="34" charset="0"/>
              </a:rPr>
              <a:t>kilonova</a:t>
            </a:r>
            <a:r>
              <a:rPr lang="en-US" altLang="ja-JP" sz="2400" dirty="0" smtClean="0"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en-US" altLang="ja-JP" sz="2100" dirty="0" smtClean="0">
                <a:latin typeface="Calibri" panose="020F0502020204030204" pitchFamily="34" charset="0"/>
              </a:rPr>
              <a:t>Promising EM counterpart to GW</a:t>
            </a:r>
            <a:endParaRPr lang="en-US" altLang="ja-JP" sz="2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9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Neutron capture processes:                      </a:t>
            </a:r>
            <a:r>
              <a:rPr kumimoji="1" lang="en-US" altLang="ja-JP" sz="2200" dirty="0" smtClean="0"/>
              <a:t>free from Coulomb barrier </a:t>
            </a:r>
            <a:endParaRPr kumimoji="1" lang="ja-JP" altLang="en-US" sz="2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11760" y="1883244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smtClean="0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kumimoji="1" lang="en-US" altLang="ja-JP" sz="2200" b="1" dirty="0" smtClean="0">
                <a:solidFill>
                  <a:srgbClr val="FF0000"/>
                </a:solidFill>
                <a:latin typeface="Calibri" pitchFamily="34" charset="0"/>
              </a:rPr>
              <a:t>-capture</a:t>
            </a:r>
            <a:r>
              <a:rPr kumimoji="1" lang="en-US" altLang="ja-JP" sz="2200" dirty="0" smtClean="0">
                <a:latin typeface="Calibri" pitchFamily="34" charset="0"/>
              </a:rPr>
              <a:t>     versus      </a:t>
            </a:r>
            <a:r>
              <a:rPr kumimoji="1" lang="en-US" altLang="ja-JP" sz="2200" b="1" dirty="0" smtClean="0">
                <a:solidFill>
                  <a:srgbClr val="0000FF"/>
                </a:solidFill>
                <a:latin typeface="Calibri" pitchFamily="34" charset="0"/>
              </a:rPr>
              <a:t>β-decay</a:t>
            </a:r>
            <a:endParaRPr kumimoji="1" lang="ja-JP" altLang="en-US" sz="2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2267744" y="2387300"/>
            <a:ext cx="2016224" cy="7200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4436368" y="2387300"/>
            <a:ext cx="2016000" cy="7200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コンテンツ プレースホルダー 9"/>
          <p:cNvGraphicFramePr>
            <a:graphicFrameLocks noGrp="1" noChangeAspect="1"/>
          </p:cNvGraphicFramePr>
          <p:nvPr>
            <p:ph sz="quarter" idx="1"/>
            <p:extLst/>
          </p:nvPr>
        </p:nvGraphicFramePr>
        <p:xfrm>
          <a:off x="1259632" y="2540767"/>
          <a:ext cx="1073462" cy="56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2" name="数式" r:id="rId4" imgW="457200" imgH="241200" progId="Equation.3">
                  <p:embed/>
                </p:oleObj>
              </mc:Choice>
              <mc:Fallback>
                <p:oleObj name="数式" r:id="rId4" imgW="4572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2540767"/>
                        <a:ext cx="1073462" cy="56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Grp="1" noChangeAspect="1"/>
          </p:cNvGraphicFramePr>
          <p:nvPr>
            <p:extLst/>
          </p:nvPr>
        </p:nvGraphicFramePr>
        <p:xfrm>
          <a:off x="6364734" y="2531167"/>
          <a:ext cx="1103313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3" name="数式" r:id="rId6" imgW="469800" imgH="241200" progId="Equation.3">
                  <p:embed/>
                </p:oleObj>
              </mc:Choice>
              <mc:Fallback>
                <p:oleObj name="数式" r:id="rId6" imgW="46980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734" y="2531167"/>
                        <a:ext cx="1103313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419600" y="315532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>
                <a:latin typeface="Calibri" pitchFamily="34" charset="0"/>
              </a:rPr>
              <a:t>r</a:t>
            </a:r>
            <a:r>
              <a:rPr kumimoji="1" lang="en-US" altLang="ja-JP" sz="2200" dirty="0" smtClean="0">
                <a:latin typeface="Calibri" pitchFamily="34" charset="0"/>
              </a:rPr>
              <a:t>apid neutron-capture process</a:t>
            </a:r>
          </a:p>
          <a:p>
            <a:pPr algn="ctr"/>
            <a:r>
              <a:rPr lang="en-US" altLang="ja-JP" sz="2200" b="1" dirty="0" smtClean="0">
                <a:solidFill>
                  <a:srgbClr val="FF0000"/>
                </a:solidFill>
                <a:latin typeface="Calibri" pitchFamily="34" charset="0"/>
              </a:rPr>
              <a:t>(r-process)</a:t>
            </a:r>
            <a:endParaRPr kumimoji="1" lang="ja-JP" altLang="en-US" sz="2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16016" y="315532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 smtClean="0">
                <a:latin typeface="Calibri" pitchFamily="34" charset="0"/>
              </a:rPr>
              <a:t>slow</a:t>
            </a:r>
            <a:r>
              <a:rPr kumimoji="1" lang="en-US" altLang="ja-JP" sz="2200" dirty="0" smtClean="0">
                <a:latin typeface="Calibri" pitchFamily="34" charset="0"/>
              </a:rPr>
              <a:t> neutron-capture process</a:t>
            </a:r>
          </a:p>
          <a:p>
            <a:pPr algn="ctr"/>
            <a:r>
              <a:rPr lang="en-US" altLang="ja-JP" sz="2200" b="1" dirty="0" smtClean="0">
                <a:solidFill>
                  <a:srgbClr val="0000FF"/>
                </a:solidFill>
                <a:latin typeface="Calibri" pitchFamily="34" charset="0"/>
              </a:rPr>
              <a:t>(s-process)</a:t>
            </a:r>
            <a:endParaRPr kumimoji="1" lang="ja-JP" altLang="en-US" sz="22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60032" y="397092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moderate neutron densities</a:t>
            </a:r>
            <a:endParaRPr kumimoji="1" lang="en-US" altLang="ja-JP" dirty="0" smtClean="0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Calibri" pitchFamily="34" charset="0"/>
              </a:rPr>
              <a:t>d</a:t>
            </a:r>
            <a:r>
              <a:rPr lang="en-US" altLang="ja-JP" dirty="0" smtClean="0">
                <a:latin typeface="Calibri" pitchFamily="34" charset="0"/>
              </a:rPr>
              <a:t>oes not synthesize all heavy nuclei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Calibri" pitchFamily="34" charset="0"/>
              </a:rPr>
              <a:t>t</a:t>
            </a:r>
            <a:r>
              <a:rPr kumimoji="1" lang="en-US" altLang="ja-JP" dirty="0" smtClean="0">
                <a:latin typeface="Calibri" pitchFamily="34" charset="0"/>
              </a:rPr>
              <a:t>erminates at </a:t>
            </a:r>
            <a:r>
              <a:rPr kumimoji="1" lang="en-US" altLang="ja-JP" dirty="0" err="1" smtClean="0">
                <a:latin typeface="Calibri" pitchFamily="34" charset="0"/>
              </a:rPr>
              <a:t>Pb</a:t>
            </a:r>
            <a:r>
              <a:rPr kumimoji="1" lang="en-US" altLang="ja-JP" dirty="0" smtClean="0">
                <a:latin typeface="Calibri" pitchFamily="34" charset="0"/>
              </a:rPr>
              <a:t>, Bi</a:t>
            </a:r>
            <a:endParaRPr kumimoji="1" lang="ja-JP" altLang="en-US" dirty="0"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7544" y="397092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large neutron densities</a:t>
            </a:r>
            <a:endParaRPr kumimoji="1" lang="en-US" altLang="ja-JP" dirty="0" smtClean="0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 smtClean="0">
                <a:latin typeface="Calibri" pitchFamily="34" charset="0"/>
              </a:rPr>
              <a:t>Can synthesize all heavy nuclei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85945" y="1470763"/>
            <a:ext cx="2776135" cy="4287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Comic Sans MS" pitchFamily="66" charset="0"/>
              </a:rPr>
              <a:t>n + (Z,N) </a:t>
            </a:r>
            <a:r>
              <a:rPr lang="ja-JP" altLang="en-US" b="1" dirty="0">
                <a:solidFill>
                  <a:srgbClr val="FF0000"/>
                </a:solidFill>
                <a:latin typeface="Comic Sans MS" pitchFamily="66" charset="0"/>
              </a:rPr>
              <a:t>⇒ </a:t>
            </a:r>
            <a:r>
              <a:rPr lang="en-US" altLang="ja-JP" b="1" dirty="0">
                <a:solidFill>
                  <a:srgbClr val="FF0000"/>
                </a:solidFill>
                <a:latin typeface="Comic Sans MS" pitchFamily="66" charset="0"/>
              </a:rPr>
              <a:t>(Z,N+1</a:t>
            </a:r>
            <a:r>
              <a:rPr lang="en-US" altLang="ja-JP" b="1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en-US" altLang="ja-JP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24000" y="1466715"/>
            <a:ext cx="3490054" cy="42033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b="1" dirty="0">
                <a:solidFill>
                  <a:srgbClr val="0000FF"/>
                </a:solidFill>
                <a:latin typeface="Comic Sans MS" pitchFamily="66" charset="0"/>
              </a:rPr>
              <a:t>(Z,N+1) </a:t>
            </a:r>
            <a:r>
              <a:rPr lang="ja-JP" altLang="en-US" b="1" dirty="0">
                <a:solidFill>
                  <a:srgbClr val="0000FF"/>
                </a:solidFill>
                <a:latin typeface="Comic Sans MS" pitchFamily="66" charset="0"/>
              </a:rPr>
              <a:t>⇒ </a:t>
            </a:r>
            <a:r>
              <a:rPr lang="en-US" altLang="ja-JP" b="1" dirty="0">
                <a:solidFill>
                  <a:srgbClr val="0000FF"/>
                </a:solidFill>
                <a:latin typeface="Comic Sans MS" pitchFamily="66" charset="0"/>
              </a:rPr>
              <a:t>(Z+1,N) + e + </a:t>
            </a:r>
            <a:r>
              <a:rPr lang="en-US" altLang="ja-JP" b="1" dirty="0" err="1" smtClean="0">
                <a:solidFill>
                  <a:srgbClr val="0000FF"/>
                </a:solidFill>
                <a:latin typeface="Comic Sans MS" pitchFamily="66" charset="0"/>
              </a:rPr>
              <a:t>ν</a:t>
            </a:r>
            <a:r>
              <a:rPr lang="en-US" altLang="ja-JP" b="1" baseline="-25000" dirty="0" err="1" smtClean="0">
                <a:solidFill>
                  <a:srgbClr val="0000FF"/>
                </a:solidFill>
                <a:latin typeface="Comic Sans MS" pitchFamily="66" charset="0"/>
              </a:rPr>
              <a:t>e</a:t>
            </a:r>
            <a:endParaRPr lang="en-US" altLang="ja-JP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8252329" y="1606508"/>
            <a:ext cx="127806" cy="0"/>
          </a:xfrm>
          <a:prstGeom prst="line">
            <a:avLst/>
          </a:prstGeom>
          <a:ln w="349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角丸四角形 4"/>
          <p:cNvSpPr/>
          <p:nvPr/>
        </p:nvSpPr>
        <p:spPr>
          <a:xfrm>
            <a:off x="367077" y="1329547"/>
            <a:ext cx="3860036" cy="348181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434386" y="5704228"/>
            <a:ext cx="504056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154466" y="5704228"/>
            <a:ext cx="504056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154466" y="5056156"/>
            <a:ext cx="504056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889060" y="5704228"/>
            <a:ext cx="504056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889060" y="5056156"/>
            <a:ext cx="504056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35157" y="5704228"/>
            <a:ext cx="566345" cy="51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05358" y="5704228"/>
            <a:ext cx="566345" cy="51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N-1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69751" y="5704228"/>
            <a:ext cx="566345" cy="51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N+1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26000" y="5056156"/>
            <a:ext cx="566345" cy="51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Z+1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60032" y="5056156"/>
            <a:ext cx="566345" cy="51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Z+1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N+1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3969047" y="5833730"/>
            <a:ext cx="213885" cy="252028"/>
          </a:xfrm>
          <a:prstGeom prst="rightArrow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>
          <a:xfrm>
            <a:off x="4675175" y="5848244"/>
            <a:ext cx="213885" cy="252028"/>
          </a:xfrm>
          <a:prstGeom prst="rightArrow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>
            <a:off x="4673036" y="5185658"/>
            <a:ext cx="213885" cy="252028"/>
          </a:xfrm>
          <a:prstGeom prst="rightArrow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矢印コネクタ 29"/>
          <p:cNvCxnSpPr/>
          <p:nvPr/>
        </p:nvCxnSpPr>
        <p:spPr>
          <a:xfrm flipH="1" flipV="1">
            <a:off x="4658522" y="5531184"/>
            <a:ext cx="295261" cy="260676"/>
          </a:xfrm>
          <a:prstGeom prst="straightConnector1">
            <a:avLst/>
          </a:prstGeom>
          <a:ln w="76200">
            <a:solidFill>
              <a:srgbClr val="0000FF"/>
            </a:solidFill>
            <a:headEnd w="med" len="lg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2920800" y="5108028"/>
            <a:ext cx="0" cy="4446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2912499" y="5559650"/>
            <a:ext cx="4267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3045318" y="5299776"/>
            <a:ext cx="566345" cy="30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541262" y="5040772"/>
            <a:ext cx="566345" cy="30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</a:p>
        </p:txBody>
      </p:sp>
      <p:sp>
        <p:nvSpPr>
          <p:cNvPr id="37" name="右矢印 36"/>
          <p:cNvSpPr/>
          <p:nvPr/>
        </p:nvSpPr>
        <p:spPr>
          <a:xfrm>
            <a:off x="5796136" y="5422576"/>
            <a:ext cx="213885" cy="252028"/>
          </a:xfrm>
          <a:prstGeom prst="rightArrow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46024" y="5363924"/>
            <a:ext cx="190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libri" panose="020F0502020204030204" pitchFamily="34" charset="0"/>
              </a:rPr>
              <a:t>: </a:t>
            </a:r>
            <a:r>
              <a:rPr lang="en-US" altLang="ja-JP" dirty="0">
                <a:latin typeface="Calibri" panose="020F0502020204030204" pitchFamily="34" charset="0"/>
              </a:rPr>
              <a:t>n</a:t>
            </a:r>
            <a:r>
              <a:rPr kumimoji="1" lang="en-US" altLang="ja-JP" dirty="0" smtClean="0">
                <a:latin typeface="Calibri" panose="020F0502020204030204" pitchFamily="34" charset="0"/>
              </a:rPr>
              <a:t>eutron capture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 flipH="1" flipV="1">
            <a:off x="5693453" y="5793541"/>
            <a:ext cx="295261" cy="260676"/>
          </a:xfrm>
          <a:prstGeom prst="straightConnector1">
            <a:avLst/>
          </a:prstGeom>
          <a:ln w="76200">
            <a:solidFill>
              <a:srgbClr val="0000FF"/>
            </a:solidFill>
            <a:headEnd w="med" len="lg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6036440" y="5774196"/>
            <a:ext cx="190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libri" panose="020F0502020204030204" pitchFamily="34" charset="0"/>
              </a:rPr>
              <a:t>: </a:t>
            </a:r>
            <a:r>
              <a:rPr lang="en-US" altLang="ja-JP" dirty="0" smtClean="0">
                <a:latin typeface="Calibri" panose="020F0502020204030204" pitchFamily="34" charset="0"/>
              </a:rPr>
              <a:t>β decay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s-process / r-process path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-1640" y="1192984"/>
            <a:ext cx="7501495" cy="5674298"/>
            <a:chOff x="35496" y="1196929"/>
            <a:chExt cx="7427223" cy="5618117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196929"/>
              <a:ext cx="7427223" cy="5618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4932040" y="4365104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r</a:t>
              </a:r>
              <a:r>
                <a:rPr kumimoji="1" lang="en-US" altLang="ja-JP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-process</a:t>
              </a:r>
              <a:endParaRPr kumimoji="1"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275856" y="5157192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s</a:t>
              </a:r>
              <a:r>
                <a:rPr kumimoji="1" lang="en-US" altLang="ja-JP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-process</a:t>
              </a:r>
              <a:endParaRPr kumimoji="1"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9730478">
              <a:off x="2416422" y="2097373"/>
              <a:ext cx="11496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</a:t>
              </a:r>
              <a:r>
                <a:rPr lang="en-US" altLang="ja-JP" sz="16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nd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 peak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 rot="19799827">
              <a:off x="4082761" y="1422846"/>
              <a:ext cx="1149622" cy="33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3</a:t>
              </a:r>
              <a:r>
                <a:rPr lang="en-US" altLang="ja-JP" sz="16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rd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 peak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9730478">
              <a:off x="1329484" y="2529421"/>
              <a:ext cx="11496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</a:t>
              </a:r>
              <a:r>
                <a:rPr lang="en-US" altLang="ja-JP" sz="16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st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 peak</a:t>
              </a:r>
              <a:endParaRPr kumimoji="1" lang="ja-JP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  <p:pic>
          <p:nvPicPr>
            <p:cNvPr id="15" name="Picture 2" descr="http://www.su-gomori.com/wp-content/uploads/2010/12/gold-bar-530x39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161" y="1772816"/>
              <a:ext cx="703896" cy="52725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フリーフォーム 2"/>
            <p:cNvSpPr/>
            <p:nvPr/>
          </p:nvSpPr>
          <p:spPr>
            <a:xfrm>
              <a:off x="2331720" y="2773680"/>
              <a:ext cx="3759305" cy="2164080"/>
            </a:xfrm>
            <a:custGeom>
              <a:avLst/>
              <a:gdLst>
                <a:gd name="connsiteX0" fmla="*/ 0 w 3759305"/>
                <a:gd name="connsiteY0" fmla="*/ 2164080 h 2164080"/>
                <a:gd name="connsiteX1" fmla="*/ 167640 w 3759305"/>
                <a:gd name="connsiteY1" fmla="*/ 2118360 h 2164080"/>
                <a:gd name="connsiteX2" fmla="*/ 289560 w 3759305"/>
                <a:gd name="connsiteY2" fmla="*/ 2072640 h 2164080"/>
                <a:gd name="connsiteX3" fmla="*/ 396240 w 3759305"/>
                <a:gd name="connsiteY3" fmla="*/ 1950720 h 2164080"/>
                <a:gd name="connsiteX4" fmla="*/ 396240 w 3759305"/>
                <a:gd name="connsiteY4" fmla="*/ 1874520 h 2164080"/>
                <a:gd name="connsiteX5" fmla="*/ 502920 w 3759305"/>
                <a:gd name="connsiteY5" fmla="*/ 1859280 h 2164080"/>
                <a:gd name="connsiteX6" fmla="*/ 518160 w 3759305"/>
                <a:gd name="connsiteY6" fmla="*/ 1767840 h 2164080"/>
                <a:gd name="connsiteX7" fmla="*/ 685800 w 3759305"/>
                <a:gd name="connsiteY7" fmla="*/ 1767840 h 2164080"/>
                <a:gd name="connsiteX8" fmla="*/ 746760 w 3759305"/>
                <a:gd name="connsiteY8" fmla="*/ 1645920 h 2164080"/>
                <a:gd name="connsiteX9" fmla="*/ 838200 w 3759305"/>
                <a:gd name="connsiteY9" fmla="*/ 1615440 h 2164080"/>
                <a:gd name="connsiteX10" fmla="*/ 944880 w 3759305"/>
                <a:gd name="connsiteY10" fmla="*/ 1539240 h 2164080"/>
                <a:gd name="connsiteX11" fmla="*/ 1021080 w 3759305"/>
                <a:gd name="connsiteY11" fmla="*/ 1402080 h 2164080"/>
                <a:gd name="connsiteX12" fmla="*/ 1386840 w 3759305"/>
                <a:gd name="connsiteY12" fmla="*/ 1447800 h 2164080"/>
                <a:gd name="connsiteX13" fmla="*/ 1402080 w 3759305"/>
                <a:gd name="connsiteY13" fmla="*/ 1386840 h 2164080"/>
                <a:gd name="connsiteX14" fmla="*/ 1463040 w 3759305"/>
                <a:gd name="connsiteY14" fmla="*/ 1341120 h 2164080"/>
                <a:gd name="connsiteX15" fmla="*/ 1630680 w 3759305"/>
                <a:gd name="connsiteY15" fmla="*/ 1203960 h 2164080"/>
                <a:gd name="connsiteX16" fmla="*/ 1767840 w 3759305"/>
                <a:gd name="connsiteY16" fmla="*/ 1173480 h 2164080"/>
                <a:gd name="connsiteX17" fmla="*/ 1767840 w 3759305"/>
                <a:gd name="connsiteY17" fmla="*/ 1036320 h 2164080"/>
                <a:gd name="connsiteX18" fmla="*/ 2011680 w 3759305"/>
                <a:gd name="connsiteY18" fmla="*/ 1021080 h 2164080"/>
                <a:gd name="connsiteX19" fmla="*/ 2103120 w 3759305"/>
                <a:gd name="connsiteY19" fmla="*/ 990600 h 2164080"/>
                <a:gd name="connsiteX20" fmla="*/ 2103120 w 3759305"/>
                <a:gd name="connsiteY20" fmla="*/ 929640 h 2164080"/>
                <a:gd name="connsiteX21" fmla="*/ 2194560 w 3759305"/>
                <a:gd name="connsiteY21" fmla="*/ 853440 h 2164080"/>
                <a:gd name="connsiteX22" fmla="*/ 2316480 w 3759305"/>
                <a:gd name="connsiteY22" fmla="*/ 822960 h 2164080"/>
                <a:gd name="connsiteX23" fmla="*/ 2407920 w 3759305"/>
                <a:gd name="connsiteY23" fmla="*/ 746760 h 2164080"/>
                <a:gd name="connsiteX24" fmla="*/ 2529840 w 3759305"/>
                <a:gd name="connsiteY24" fmla="*/ 640080 h 2164080"/>
                <a:gd name="connsiteX25" fmla="*/ 2667000 w 3759305"/>
                <a:gd name="connsiteY25" fmla="*/ 609600 h 2164080"/>
                <a:gd name="connsiteX26" fmla="*/ 2849880 w 3759305"/>
                <a:gd name="connsiteY26" fmla="*/ 548640 h 2164080"/>
                <a:gd name="connsiteX27" fmla="*/ 3002280 w 3759305"/>
                <a:gd name="connsiteY27" fmla="*/ 426720 h 2164080"/>
                <a:gd name="connsiteX28" fmla="*/ 3200400 w 3759305"/>
                <a:gd name="connsiteY28" fmla="*/ 320040 h 2164080"/>
                <a:gd name="connsiteX29" fmla="*/ 3368040 w 3759305"/>
                <a:gd name="connsiteY29" fmla="*/ 228600 h 2164080"/>
                <a:gd name="connsiteX30" fmla="*/ 3596640 w 3759305"/>
                <a:gd name="connsiteY30" fmla="*/ 167640 h 2164080"/>
                <a:gd name="connsiteX31" fmla="*/ 3642360 w 3759305"/>
                <a:gd name="connsiteY31" fmla="*/ 30480 h 2164080"/>
                <a:gd name="connsiteX32" fmla="*/ 3749040 w 3759305"/>
                <a:gd name="connsiteY32" fmla="*/ 15240 h 2164080"/>
                <a:gd name="connsiteX33" fmla="*/ 3749040 w 3759305"/>
                <a:gd name="connsiteY33" fmla="*/ 0 h 216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759305" h="2164080">
                  <a:moveTo>
                    <a:pt x="0" y="2164080"/>
                  </a:moveTo>
                  <a:cubicBezTo>
                    <a:pt x="59690" y="2148840"/>
                    <a:pt x="119380" y="2133600"/>
                    <a:pt x="167640" y="2118360"/>
                  </a:cubicBezTo>
                  <a:cubicBezTo>
                    <a:pt x="215900" y="2103120"/>
                    <a:pt x="251460" y="2100580"/>
                    <a:pt x="289560" y="2072640"/>
                  </a:cubicBezTo>
                  <a:cubicBezTo>
                    <a:pt x="327660" y="2044700"/>
                    <a:pt x="378460" y="1983740"/>
                    <a:pt x="396240" y="1950720"/>
                  </a:cubicBezTo>
                  <a:cubicBezTo>
                    <a:pt x="414020" y="1917700"/>
                    <a:pt x="378460" y="1889760"/>
                    <a:pt x="396240" y="1874520"/>
                  </a:cubicBezTo>
                  <a:cubicBezTo>
                    <a:pt x="414020" y="1859280"/>
                    <a:pt x="482600" y="1877060"/>
                    <a:pt x="502920" y="1859280"/>
                  </a:cubicBezTo>
                  <a:cubicBezTo>
                    <a:pt x="523240" y="1841500"/>
                    <a:pt x="487680" y="1783080"/>
                    <a:pt x="518160" y="1767840"/>
                  </a:cubicBezTo>
                  <a:cubicBezTo>
                    <a:pt x="548640" y="1752600"/>
                    <a:pt x="647700" y="1788160"/>
                    <a:pt x="685800" y="1767840"/>
                  </a:cubicBezTo>
                  <a:cubicBezTo>
                    <a:pt x="723900" y="1747520"/>
                    <a:pt x="721360" y="1671320"/>
                    <a:pt x="746760" y="1645920"/>
                  </a:cubicBezTo>
                  <a:cubicBezTo>
                    <a:pt x="772160" y="1620520"/>
                    <a:pt x="805180" y="1633220"/>
                    <a:pt x="838200" y="1615440"/>
                  </a:cubicBezTo>
                  <a:cubicBezTo>
                    <a:pt x="871220" y="1597660"/>
                    <a:pt x="914400" y="1574800"/>
                    <a:pt x="944880" y="1539240"/>
                  </a:cubicBezTo>
                  <a:cubicBezTo>
                    <a:pt x="975360" y="1503680"/>
                    <a:pt x="947420" y="1417320"/>
                    <a:pt x="1021080" y="1402080"/>
                  </a:cubicBezTo>
                  <a:cubicBezTo>
                    <a:pt x="1094740" y="1386840"/>
                    <a:pt x="1323340" y="1450340"/>
                    <a:pt x="1386840" y="1447800"/>
                  </a:cubicBezTo>
                  <a:cubicBezTo>
                    <a:pt x="1450340" y="1445260"/>
                    <a:pt x="1389380" y="1404620"/>
                    <a:pt x="1402080" y="1386840"/>
                  </a:cubicBezTo>
                  <a:cubicBezTo>
                    <a:pt x="1414780" y="1369060"/>
                    <a:pt x="1424940" y="1371600"/>
                    <a:pt x="1463040" y="1341120"/>
                  </a:cubicBezTo>
                  <a:cubicBezTo>
                    <a:pt x="1501140" y="1310640"/>
                    <a:pt x="1579880" y="1231900"/>
                    <a:pt x="1630680" y="1203960"/>
                  </a:cubicBezTo>
                  <a:cubicBezTo>
                    <a:pt x="1681480" y="1176020"/>
                    <a:pt x="1744980" y="1201420"/>
                    <a:pt x="1767840" y="1173480"/>
                  </a:cubicBezTo>
                  <a:cubicBezTo>
                    <a:pt x="1790700" y="1145540"/>
                    <a:pt x="1727200" y="1061720"/>
                    <a:pt x="1767840" y="1036320"/>
                  </a:cubicBezTo>
                  <a:cubicBezTo>
                    <a:pt x="1808480" y="1010920"/>
                    <a:pt x="1955800" y="1028700"/>
                    <a:pt x="2011680" y="1021080"/>
                  </a:cubicBezTo>
                  <a:cubicBezTo>
                    <a:pt x="2067560" y="1013460"/>
                    <a:pt x="2087880" y="1005840"/>
                    <a:pt x="2103120" y="990600"/>
                  </a:cubicBezTo>
                  <a:cubicBezTo>
                    <a:pt x="2118360" y="975360"/>
                    <a:pt x="2087880" y="952500"/>
                    <a:pt x="2103120" y="929640"/>
                  </a:cubicBezTo>
                  <a:cubicBezTo>
                    <a:pt x="2118360" y="906780"/>
                    <a:pt x="2159000" y="871220"/>
                    <a:pt x="2194560" y="853440"/>
                  </a:cubicBezTo>
                  <a:cubicBezTo>
                    <a:pt x="2230120" y="835660"/>
                    <a:pt x="2280920" y="840740"/>
                    <a:pt x="2316480" y="822960"/>
                  </a:cubicBezTo>
                  <a:cubicBezTo>
                    <a:pt x="2352040" y="805180"/>
                    <a:pt x="2372360" y="777240"/>
                    <a:pt x="2407920" y="746760"/>
                  </a:cubicBezTo>
                  <a:cubicBezTo>
                    <a:pt x="2443480" y="716280"/>
                    <a:pt x="2486660" y="662940"/>
                    <a:pt x="2529840" y="640080"/>
                  </a:cubicBezTo>
                  <a:cubicBezTo>
                    <a:pt x="2573020" y="617220"/>
                    <a:pt x="2613660" y="624840"/>
                    <a:pt x="2667000" y="609600"/>
                  </a:cubicBezTo>
                  <a:cubicBezTo>
                    <a:pt x="2720340" y="594360"/>
                    <a:pt x="2794000" y="579120"/>
                    <a:pt x="2849880" y="548640"/>
                  </a:cubicBezTo>
                  <a:cubicBezTo>
                    <a:pt x="2905760" y="518160"/>
                    <a:pt x="2943860" y="464820"/>
                    <a:pt x="3002280" y="426720"/>
                  </a:cubicBezTo>
                  <a:cubicBezTo>
                    <a:pt x="3060700" y="388620"/>
                    <a:pt x="3200400" y="320040"/>
                    <a:pt x="3200400" y="320040"/>
                  </a:cubicBezTo>
                  <a:cubicBezTo>
                    <a:pt x="3261360" y="287020"/>
                    <a:pt x="3302000" y="254000"/>
                    <a:pt x="3368040" y="228600"/>
                  </a:cubicBezTo>
                  <a:cubicBezTo>
                    <a:pt x="3434080" y="203200"/>
                    <a:pt x="3550920" y="200660"/>
                    <a:pt x="3596640" y="167640"/>
                  </a:cubicBezTo>
                  <a:cubicBezTo>
                    <a:pt x="3642360" y="134620"/>
                    <a:pt x="3616960" y="55880"/>
                    <a:pt x="3642360" y="30480"/>
                  </a:cubicBezTo>
                  <a:cubicBezTo>
                    <a:pt x="3667760" y="5080"/>
                    <a:pt x="3731260" y="20320"/>
                    <a:pt x="3749040" y="15240"/>
                  </a:cubicBezTo>
                  <a:cubicBezTo>
                    <a:pt x="3766820" y="10160"/>
                    <a:pt x="3757930" y="5080"/>
                    <a:pt x="3749040" y="0"/>
                  </a:cubicBezTo>
                </a:path>
              </a:pathLst>
            </a:custGeom>
            <a:noFill/>
            <a:ln w="127000">
              <a:solidFill>
                <a:srgbClr val="FF79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2575560" y="2987040"/>
              <a:ext cx="3794760" cy="2225040"/>
            </a:xfrm>
            <a:custGeom>
              <a:avLst/>
              <a:gdLst>
                <a:gd name="connsiteX0" fmla="*/ 0 w 3794760"/>
                <a:gd name="connsiteY0" fmla="*/ 2225040 h 2225040"/>
                <a:gd name="connsiteX1" fmla="*/ 167640 w 3794760"/>
                <a:gd name="connsiteY1" fmla="*/ 2179320 h 2225040"/>
                <a:gd name="connsiteX2" fmla="*/ 167640 w 3794760"/>
                <a:gd name="connsiteY2" fmla="*/ 2057400 h 2225040"/>
                <a:gd name="connsiteX3" fmla="*/ 335280 w 3794760"/>
                <a:gd name="connsiteY3" fmla="*/ 2042160 h 2225040"/>
                <a:gd name="connsiteX4" fmla="*/ 350520 w 3794760"/>
                <a:gd name="connsiteY4" fmla="*/ 1981200 h 2225040"/>
                <a:gd name="connsiteX5" fmla="*/ 563880 w 3794760"/>
                <a:gd name="connsiteY5" fmla="*/ 1920240 h 2225040"/>
                <a:gd name="connsiteX6" fmla="*/ 670560 w 3794760"/>
                <a:gd name="connsiteY6" fmla="*/ 1874520 h 2225040"/>
                <a:gd name="connsiteX7" fmla="*/ 685800 w 3794760"/>
                <a:gd name="connsiteY7" fmla="*/ 1813560 h 2225040"/>
                <a:gd name="connsiteX8" fmla="*/ 868680 w 3794760"/>
                <a:gd name="connsiteY8" fmla="*/ 1798320 h 2225040"/>
                <a:gd name="connsiteX9" fmla="*/ 1005840 w 3794760"/>
                <a:gd name="connsiteY9" fmla="*/ 1661160 h 2225040"/>
                <a:gd name="connsiteX10" fmla="*/ 1356360 w 3794760"/>
                <a:gd name="connsiteY10" fmla="*/ 1600200 h 2225040"/>
                <a:gd name="connsiteX11" fmla="*/ 1493520 w 3794760"/>
                <a:gd name="connsiteY11" fmla="*/ 1554480 h 2225040"/>
                <a:gd name="connsiteX12" fmla="*/ 1493520 w 3794760"/>
                <a:gd name="connsiteY12" fmla="*/ 1295400 h 2225040"/>
                <a:gd name="connsiteX13" fmla="*/ 1569720 w 3794760"/>
                <a:gd name="connsiteY13" fmla="*/ 1234440 h 2225040"/>
                <a:gd name="connsiteX14" fmla="*/ 1615440 w 3794760"/>
                <a:gd name="connsiteY14" fmla="*/ 1219200 h 2225040"/>
                <a:gd name="connsiteX15" fmla="*/ 1661160 w 3794760"/>
                <a:gd name="connsiteY15" fmla="*/ 1203960 h 2225040"/>
                <a:gd name="connsiteX16" fmla="*/ 1874520 w 3794760"/>
                <a:gd name="connsiteY16" fmla="*/ 1127760 h 2225040"/>
                <a:gd name="connsiteX17" fmla="*/ 2057400 w 3794760"/>
                <a:gd name="connsiteY17" fmla="*/ 1112520 h 2225040"/>
                <a:gd name="connsiteX18" fmla="*/ 2209800 w 3794760"/>
                <a:gd name="connsiteY18" fmla="*/ 1051560 h 2225040"/>
                <a:gd name="connsiteX19" fmla="*/ 2407920 w 3794760"/>
                <a:gd name="connsiteY19" fmla="*/ 1005840 h 2225040"/>
                <a:gd name="connsiteX20" fmla="*/ 2499360 w 3794760"/>
                <a:gd name="connsiteY20" fmla="*/ 868680 h 2225040"/>
                <a:gd name="connsiteX21" fmla="*/ 2606040 w 3794760"/>
                <a:gd name="connsiteY21" fmla="*/ 777240 h 2225040"/>
                <a:gd name="connsiteX22" fmla="*/ 2926080 w 3794760"/>
                <a:gd name="connsiteY22" fmla="*/ 670560 h 2225040"/>
                <a:gd name="connsiteX23" fmla="*/ 3032760 w 3794760"/>
                <a:gd name="connsiteY23" fmla="*/ 594360 h 2225040"/>
                <a:gd name="connsiteX24" fmla="*/ 3124200 w 3794760"/>
                <a:gd name="connsiteY24" fmla="*/ 563880 h 2225040"/>
                <a:gd name="connsiteX25" fmla="*/ 3337560 w 3794760"/>
                <a:gd name="connsiteY25" fmla="*/ 533400 h 2225040"/>
                <a:gd name="connsiteX26" fmla="*/ 3337560 w 3794760"/>
                <a:gd name="connsiteY26" fmla="*/ 228600 h 2225040"/>
                <a:gd name="connsiteX27" fmla="*/ 3413760 w 3794760"/>
                <a:gd name="connsiteY27" fmla="*/ 213360 h 2225040"/>
                <a:gd name="connsiteX28" fmla="*/ 3489960 w 3794760"/>
                <a:gd name="connsiteY28" fmla="*/ 121920 h 2225040"/>
                <a:gd name="connsiteX29" fmla="*/ 3596640 w 3794760"/>
                <a:gd name="connsiteY29" fmla="*/ 76200 h 2225040"/>
                <a:gd name="connsiteX30" fmla="*/ 3794760 w 3794760"/>
                <a:gd name="connsiteY30" fmla="*/ 0 h 222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794760" h="2225040">
                  <a:moveTo>
                    <a:pt x="0" y="2225040"/>
                  </a:moveTo>
                  <a:cubicBezTo>
                    <a:pt x="69850" y="2216150"/>
                    <a:pt x="139700" y="2207260"/>
                    <a:pt x="167640" y="2179320"/>
                  </a:cubicBezTo>
                  <a:cubicBezTo>
                    <a:pt x="195580" y="2151380"/>
                    <a:pt x="139700" y="2080260"/>
                    <a:pt x="167640" y="2057400"/>
                  </a:cubicBezTo>
                  <a:cubicBezTo>
                    <a:pt x="195580" y="2034540"/>
                    <a:pt x="304800" y="2054860"/>
                    <a:pt x="335280" y="2042160"/>
                  </a:cubicBezTo>
                  <a:cubicBezTo>
                    <a:pt x="365760" y="2029460"/>
                    <a:pt x="312420" y="2001520"/>
                    <a:pt x="350520" y="1981200"/>
                  </a:cubicBezTo>
                  <a:cubicBezTo>
                    <a:pt x="388620" y="1960880"/>
                    <a:pt x="510540" y="1938020"/>
                    <a:pt x="563880" y="1920240"/>
                  </a:cubicBezTo>
                  <a:cubicBezTo>
                    <a:pt x="617220" y="1902460"/>
                    <a:pt x="650240" y="1892300"/>
                    <a:pt x="670560" y="1874520"/>
                  </a:cubicBezTo>
                  <a:cubicBezTo>
                    <a:pt x="690880" y="1856740"/>
                    <a:pt x="652780" y="1826260"/>
                    <a:pt x="685800" y="1813560"/>
                  </a:cubicBezTo>
                  <a:cubicBezTo>
                    <a:pt x="718820" y="1800860"/>
                    <a:pt x="815340" y="1823720"/>
                    <a:pt x="868680" y="1798320"/>
                  </a:cubicBezTo>
                  <a:cubicBezTo>
                    <a:pt x="922020" y="1772920"/>
                    <a:pt x="924560" y="1694180"/>
                    <a:pt x="1005840" y="1661160"/>
                  </a:cubicBezTo>
                  <a:cubicBezTo>
                    <a:pt x="1087120" y="1628140"/>
                    <a:pt x="1275080" y="1617980"/>
                    <a:pt x="1356360" y="1600200"/>
                  </a:cubicBezTo>
                  <a:cubicBezTo>
                    <a:pt x="1437640" y="1582420"/>
                    <a:pt x="1470660" y="1605280"/>
                    <a:pt x="1493520" y="1554480"/>
                  </a:cubicBezTo>
                  <a:cubicBezTo>
                    <a:pt x="1516380" y="1503680"/>
                    <a:pt x="1480820" y="1348740"/>
                    <a:pt x="1493520" y="1295400"/>
                  </a:cubicBezTo>
                  <a:cubicBezTo>
                    <a:pt x="1506220" y="1242060"/>
                    <a:pt x="1549400" y="1247140"/>
                    <a:pt x="1569720" y="1234440"/>
                  </a:cubicBezTo>
                  <a:cubicBezTo>
                    <a:pt x="1590040" y="1221740"/>
                    <a:pt x="1615440" y="1219200"/>
                    <a:pt x="1615440" y="1219200"/>
                  </a:cubicBezTo>
                  <a:lnTo>
                    <a:pt x="1661160" y="1203960"/>
                  </a:lnTo>
                  <a:cubicBezTo>
                    <a:pt x="1704340" y="1188720"/>
                    <a:pt x="1808480" y="1143000"/>
                    <a:pt x="1874520" y="1127760"/>
                  </a:cubicBezTo>
                  <a:cubicBezTo>
                    <a:pt x="1940560" y="1112520"/>
                    <a:pt x="2001520" y="1125220"/>
                    <a:pt x="2057400" y="1112520"/>
                  </a:cubicBezTo>
                  <a:cubicBezTo>
                    <a:pt x="2113280" y="1099820"/>
                    <a:pt x="2151380" y="1069340"/>
                    <a:pt x="2209800" y="1051560"/>
                  </a:cubicBezTo>
                  <a:cubicBezTo>
                    <a:pt x="2268220" y="1033780"/>
                    <a:pt x="2359660" y="1036320"/>
                    <a:pt x="2407920" y="1005840"/>
                  </a:cubicBezTo>
                  <a:cubicBezTo>
                    <a:pt x="2456180" y="975360"/>
                    <a:pt x="2466340" y="906780"/>
                    <a:pt x="2499360" y="868680"/>
                  </a:cubicBezTo>
                  <a:cubicBezTo>
                    <a:pt x="2532380" y="830580"/>
                    <a:pt x="2534920" y="810260"/>
                    <a:pt x="2606040" y="777240"/>
                  </a:cubicBezTo>
                  <a:cubicBezTo>
                    <a:pt x="2677160" y="744220"/>
                    <a:pt x="2854960" y="701040"/>
                    <a:pt x="2926080" y="670560"/>
                  </a:cubicBezTo>
                  <a:cubicBezTo>
                    <a:pt x="2997200" y="640080"/>
                    <a:pt x="2999740" y="612140"/>
                    <a:pt x="3032760" y="594360"/>
                  </a:cubicBezTo>
                  <a:cubicBezTo>
                    <a:pt x="3065780" y="576580"/>
                    <a:pt x="3073400" y="574040"/>
                    <a:pt x="3124200" y="563880"/>
                  </a:cubicBezTo>
                  <a:cubicBezTo>
                    <a:pt x="3175000" y="553720"/>
                    <a:pt x="3302000" y="589280"/>
                    <a:pt x="3337560" y="533400"/>
                  </a:cubicBezTo>
                  <a:cubicBezTo>
                    <a:pt x="3373120" y="477520"/>
                    <a:pt x="3324860" y="281940"/>
                    <a:pt x="3337560" y="228600"/>
                  </a:cubicBezTo>
                  <a:cubicBezTo>
                    <a:pt x="3350260" y="175260"/>
                    <a:pt x="3388360" y="231140"/>
                    <a:pt x="3413760" y="213360"/>
                  </a:cubicBezTo>
                  <a:cubicBezTo>
                    <a:pt x="3439160" y="195580"/>
                    <a:pt x="3459480" y="144780"/>
                    <a:pt x="3489960" y="121920"/>
                  </a:cubicBezTo>
                  <a:cubicBezTo>
                    <a:pt x="3520440" y="99060"/>
                    <a:pt x="3545840" y="96520"/>
                    <a:pt x="3596640" y="76200"/>
                  </a:cubicBezTo>
                  <a:cubicBezTo>
                    <a:pt x="3647440" y="55880"/>
                    <a:pt x="3721100" y="27940"/>
                    <a:pt x="3794760" y="0"/>
                  </a:cubicBezTo>
                </a:path>
              </a:pathLst>
            </a:custGeom>
            <a:noFill/>
            <a:ln w="127000">
              <a:solidFill>
                <a:srgbClr val="03E7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矢印コネクタ 6"/>
            <p:cNvCxnSpPr/>
            <p:nvPr/>
          </p:nvCxnSpPr>
          <p:spPr>
            <a:xfrm>
              <a:off x="3275856" y="4313076"/>
              <a:ext cx="288032" cy="91959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>
              <a:off x="5312012" y="3714185"/>
              <a:ext cx="231402" cy="738795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7308304" y="1868270"/>
            <a:ext cx="1705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>
                <a:latin typeface="Calibri" panose="020F0502020204030204" pitchFamily="34" charset="0"/>
              </a:rPr>
              <a:t>Stable nuclei</a:t>
            </a:r>
            <a:endParaRPr kumimoji="1" lang="ja-JP" altLang="en-US" sz="2200" b="1" dirty="0">
              <a:latin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5400000">
            <a:off x="6543113" y="4976987"/>
            <a:ext cx="188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</a:rPr>
              <a:t>β-decay timescale</a:t>
            </a:r>
            <a:endParaRPr kumimoji="1" lang="ja-JP" altLang="en-US" b="1" dirty="0">
              <a:latin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322830" y="5729574"/>
            <a:ext cx="484388" cy="494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5042910" y="5729574"/>
            <a:ext cx="484388" cy="494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5042910" y="5081502"/>
            <a:ext cx="484388" cy="494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5777504" y="5729574"/>
            <a:ext cx="484388" cy="494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5777504" y="5081502"/>
            <a:ext cx="484388" cy="494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024816" y="5729659"/>
            <a:ext cx="544247" cy="502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295017" y="5729659"/>
            <a:ext cx="544247" cy="502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N-1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759410" y="5729659"/>
            <a:ext cx="544247" cy="502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N+1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015659" y="5081587"/>
            <a:ext cx="544247" cy="502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Z+1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749691" y="5081587"/>
            <a:ext cx="544247" cy="502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Z+1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N+1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9" name="右矢印 48"/>
          <p:cNvSpPr/>
          <p:nvPr/>
        </p:nvSpPr>
        <p:spPr>
          <a:xfrm>
            <a:off x="4851830" y="5856593"/>
            <a:ext cx="205539" cy="247062"/>
          </a:xfrm>
          <a:prstGeom prst="rightArrow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右矢印 49"/>
          <p:cNvSpPr/>
          <p:nvPr/>
        </p:nvSpPr>
        <p:spPr>
          <a:xfrm>
            <a:off x="5557958" y="5871107"/>
            <a:ext cx="205539" cy="247062"/>
          </a:xfrm>
          <a:prstGeom prst="rightArrow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右矢印 50"/>
          <p:cNvSpPr/>
          <p:nvPr/>
        </p:nvSpPr>
        <p:spPr>
          <a:xfrm>
            <a:off x="5555819" y="5208521"/>
            <a:ext cx="205539" cy="247062"/>
          </a:xfrm>
          <a:prstGeom prst="rightArrow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/>
          <p:cNvCxnSpPr/>
          <p:nvPr/>
        </p:nvCxnSpPr>
        <p:spPr>
          <a:xfrm flipH="1" flipV="1">
            <a:off x="5542892" y="5554132"/>
            <a:ext cx="283741" cy="255540"/>
          </a:xfrm>
          <a:prstGeom prst="straightConnector1">
            <a:avLst/>
          </a:prstGeom>
          <a:ln w="76200">
            <a:solidFill>
              <a:srgbClr val="0000FF"/>
            </a:solidFill>
            <a:headEnd w="med" len="lg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右矢印 52"/>
          <p:cNvSpPr/>
          <p:nvPr/>
        </p:nvSpPr>
        <p:spPr>
          <a:xfrm>
            <a:off x="2919584" y="5671420"/>
            <a:ext cx="213885" cy="252028"/>
          </a:xfrm>
          <a:prstGeom prst="rightArrow">
            <a:avLst/>
          </a:prstGeom>
          <a:solidFill>
            <a:srgbClr val="FF000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169472" y="5612768"/>
            <a:ext cx="190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libri" panose="020F0502020204030204" pitchFamily="34" charset="0"/>
              </a:rPr>
              <a:t>: </a:t>
            </a:r>
            <a:r>
              <a:rPr lang="en-US" altLang="ja-JP" dirty="0" smtClean="0">
                <a:latin typeface="Calibri" panose="020F0502020204030204" pitchFamily="34" charset="0"/>
              </a:rPr>
              <a:t>n-</a:t>
            </a:r>
            <a:r>
              <a:rPr kumimoji="1" lang="en-US" altLang="ja-JP" dirty="0" smtClean="0">
                <a:latin typeface="Calibri" panose="020F0502020204030204" pitchFamily="34" charset="0"/>
              </a:rPr>
              <a:t>capture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cxnSp>
        <p:nvCxnSpPr>
          <p:cNvPr id="55" name="直線矢印コネクタ 54"/>
          <p:cNvCxnSpPr/>
          <p:nvPr/>
        </p:nvCxnSpPr>
        <p:spPr>
          <a:xfrm flipH="1" flipV="1">
            <a:off x="2874872" y="5966823"/>
            <a:ext cx="272669" cy="248025"/>
          </a:xfrm>
          <a:prstGeom prst="straightConnector1">
            <a:avLst/>
          </a:prstGeom>
          <a:ln w="76200">
            <a:solidFill>
              <a:srgbClr val="0000FF"/>
            </a:solidFill>
            <a:headEnd w="med" len="lg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3172784" y="5913856"/>
            <a:ext cx="190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alibri" panose="020F0502020204030204" pitchFamily="34" charset="0"/>
              </a:rPr>
              <a:t>: </a:t>
            </a:r>
            <a:r>
              <a:rPr lang="en-US" altLang="ja-JP" dirty="0" smtClean="0">
                <a:latin typeface="Calibri" panose="020F0502020204030204" pitchFamily="34" charset="0"/>
              </a:rPr>
              <a:t>β decay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4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s-process / r-process path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266034" y="1272048"/>
            <a:ext cx="8713961" cy="5477514"/>
            <a:chOff x="3405358" y="2669479"/>
            <a:chExt cx="5568700" cy="3905321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405358" y="2669479"/>
              <a:ext cx="5568700" cy="3905321"/>
              <a:chOff x="3549510" y="2781771"/>
              <a:chExt cx="5404925" cy="3790465"/>
            </a:xfrm>
          </p:grpSpPr>
          <p:pic>
            <p:nvPicPr>
              <p:cNvPr id="3481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510" y="2781771"/>
                <a:ext cx="5404925" cy="37904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7308304" y="6011996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b</a:t>
                </a:r>
                <a:r>
                  <a:rPr kumimoji="1" lang="en-US" altLang="ja-JP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eta decay</a:t>
                </a:r>
                <a:endParaRPr kumimoji="1" lang="ja-JP" altLang="en-US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" name="テキスト ボックス 2"/>
            <p:cNvSpPr txBox="1"/>
            <p:nvPr/>
          </p:nvSpPr>
          <p:spPr>
            <a:xfrm>
              <a:off x="3515583" y="3806958"/>
              <a:ext cx="1506200" cy="26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Z : even (more stable)</a:t>
              </a:r>
              <a:endParaRPr kumimoji="1" lang="ja-JP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" name="円/楕円 4"/>
            <p:cNvSpPr/>
            <p:nvPr/>
          </p:nvSpPr>
          <p:spPr>
            <a:xfrm>
              <a:off x="3525424" y="5517445"/>
              <a:ext cx="298948" cy="30498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4316924" y="4653136"/>
              <a:ext cx="298948" cy="30498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5079208" y="3789040"/>
              <a:ext cx="298948" cy="304988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471306" y="5147900"/>
              <a:ext cx="1506200" cy="26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N  : even (more stable)</a:t>
              </a:r>
              <a:endParaRPr kumimoji="1" lang="ja-JP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cxnSp>
        <p:nvCxnSpPr>
          <p:cNvPr id="26" name="直線コネクタ 25"/>
          <p:cNvCxnSpPr/>
          <p:nvPr/>
        </p:nvCxnSpPr>
        <p:spPr>
          <a:xfrm>
            <a:off x="6832714" y="1527724"/>
            <a:ext cx="0" cy="4271644"/>
          </a:xfrm>
          <a:prstGeom prst="line">
            <a:avLst/>
          </a:prstGeom>
          <a:ln w="50800" cmpd="dbl">
            <a:solidFill>
              <a:srgbClr val="FF0000">
                <a:alpha val="4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5479076" y="1556792"/>
            <a:ext cx="0" cy="4271644"/>
          </a:xfrm>
          <a:prstGeom prst="line">
            <a:avLst/>
          </a:prstGeom>
          <a:ln w="50800" cmpd="dbl">
            <a:solidFill>
              <a:srgbClr val="FF0000">
                <a:alpha val="4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82458" y="1556230"/>
            <a:ext cx="0" cy="4271644"/>
          </a:xfrm>
          <a:prstGeom prst="line">
            <a:avLst/>
          </a:prstGeom>
          <a:ln w="50800" cmpd="dbl">
            <a:solidFill>
              <a:srgbClr val="FF0000">
                <a:alpha val="4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1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 be an alchemist : </a:t>
            </a:r>
            <a:r>
              <a:rPr kumimoji="1" lang="en-US" altLang="ja-JP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recipe to cook gold </a:t>
            </a:r>
            <a:endParaRPr kumimoji="1" lang="ja-JP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285656" y="1291392"/>
            <a:ext cx="4690864" cy="5377968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Neutron capture : putting neutrons into ‘seed’ nuclei </a:t>
            </a:r>
          </a:p>
          <a:p>
            <a:pPr lvl="1">
              <a:spcBef>
                <a:spcPts val="1200"/>
              </a:spcBef>
            </a:pPr>
            <a:r>
              <a:rPr kumimoji="1" lang="en-US" altLang="ja-JP" sz="1900" dirty="0" smtClean="0">
                <a:latin typeface="Calibri" panose="020F0502020204030204" pitchFamily="34" charset="0"/>
              </a:rPr>
              <a:t>Large #neutron/#seed ratio is required</a:t>
            </a:r>
          </a:p>
          <a:p>
            <a:pPr lvl="1"/>
            <a:r>
              <a:rPr lang="en-US" altLang="ja-JP" sz="1900" dirty="0" smtClean="0">
                <a:latin typeface="Calibri" pitchFamily="34" charset="0"/>
              </a:rPr>
              <a:t>A(gold) </a:t>
            </a:r>
            <a:r>
              <a:rPr lang="en-US" altLang="ja-JP" sz="1900" dirty="0">
                <a:latin typeface="Calibri" pitchFamily="34" charset="0"/>
              </a:rPr>
              <a:t>– A (seed)  </a:t>
            </a:r>
            <a:r>
              <a:rPr lang="en-US" altLang="ja-JP" sz="1900" dirty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altLang="ja-JP" sz="1900" dirty="0">
                <a:latin typeface="Calibri" pitchFamily="34" charset="0"/>
              </a:rPr>
              <a:t>  </a:t>
            </a:r>
            <a:r>
              <a:rPr lang="en-US" altLang="ja-JP" sz="1900" dirty="0" smtClean="0">
                <a:latin typeface="Calibri" pitchFamily="34" charset="0"/>
              </a:rPr>
              <a:t>100</a:t>
            </a:r>
          </a:p>
          <a:p>
            <a:pPr lvl="1"/>
            <a:endParaRPr kumimoji="1" lang="en-US" altLang="ja-JP" sz="800" u="sng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kumimoji="1" lang="en-US" altLang="ja-JP" sz="2200" b="1" u="sng" dirty="0" smtClean="0">
                <a:latin typeface="Calibri" panose="020F0502020204030204" pitchFamily="34" charset="0"/>
              </a:rPr>
              <a:t>(1) Low electron fraction </a:t>
            </a:r>
            <a:r>
              <a:rPr kumimoji="1" lang="en-US" altLang="ja-JP" sz="3600" b="1" u="sng" dirty="0" smtClean="0">
                <a:latin typeface="Calibri" panose="020F0502020204030204" pitchFamily="34" charset="0"/>
              </a:rPr>
              <a:t>Ye</a:t>
            </a:r>
          </a:p>
          <a:p>
            <a:pPr lvl="1"/>
            <a:r>
              <a:rPr lang="en-US" altLang="ja-JP" sz="1900" dirty="0" smtClean="0">
                <a:latin typeface="Calibri" panose="020F0502020204030204" pitchFamily="34" charset="0"/>
              </a:rPr>
              <a:t>Ye = number of electrons per baryon      =  # of proton = 1 - # of neutron</a:t>
            </a:r>
          </a:p>
          <a:p>
            <a:pPr lvl="1"/>
            <a:r>
              <a:rPr lang="en-US" altLang="ja-JP" sz="1900" dirty="0" smtClean="0">
                <a:latin typeface="Calibri" panose="020F0502020204030204" pitchFamily="34" charset="0"/>
              </a:rPr>
              <a:t>To have a large number of free neutrons</a:t>
            </a:r>
          </a:p>
          <a:p>
            <a:pPr lvl="1"/>
            <a:endParaRPr kumimoji="1" lang="en-US" altLang="ja-JP" sz="600" dirty="0" smtClean="0">
              <a:latin typeface="Calibri" panose="020F0502020204030204" pitchFamily="34" charset="0"/>
            </a:endParaRPr>
          </a:p>
          <a:p>
            <a:r>
              <a:rPr kumimoji="1" lang="en-US" altLang="ja-JP" sz="2200" b="1" u="sng" dirty="0" smtClean="0">
                <a:latin typeface="Calibri" panose="020F0502020204030204" pitchFamily="34" charset="0"/>
              </a:rPr>
              <a:t>(2) Higher entropy per baryon </a:t>
            </a:r>
          </a:p>
          <a:p>
            <a:pPr lvl="1"/>
            <a:r>
              <a:rPr lang="en-US" altLang="ja-JP" sz="1900" dirty="0" smtClean="0">
                <a:latin typeface="Calibri" panose="020F0502020204030204" pitchFamily="34" charset="0"/>
              </a:rPr>
              <a:t>To slow the seed nuclei production</a:t>
            </a:r>
          </a:p>
          <a:p>
            <a:pPr lvl="1"/>
            <a:endParaRPr kumimoji="1" lang="en-US" altLang="ja-JP" sz="600" dirty="0">
              <a:latin typeface="Calibri" panose="020F0502020204030204" pitchFamily="34" charset="0"/>
            </a:endParaRPr>
          </a:p>
          <a:p>
            <a:r>
              <a:rPr lang="en-US" altLang="ja-JP" sz="2200" b="1" u="sng" dirty="0" smtClean="0">
                <a:latin typeface="Calibri" panose="020F0502020204030204" pitchFamily="34" charset="0"/>
              </a:rPr>
              <a:t>(3) Short expansion timescale</a:t>
            </a:r>
          </a:p>
          <a:p>
            <a:pPr lvl="1"/>
            <a:r>
              <a:rPr kumimoji="1" lang="en-US" altLang="ja-JP" sz="1900" dirty="0" smtClean="0">
                <a:latin typeface="Calibri" panose="020F0502020204030204" pitchFamily="34" charset="0"/>
              </a:rPr>
              <a:t>To freeze seed production with rapid decrease of temperature</a:t>
            </a:r>
            <a:endParaRPr kumimoji="1" lang="ja-JP" altLang="en-US" sz="1900" dirty="0">
              <a:latin typeface="Calibri" panose="020F0502020204030204" pitchFamily="34" charset="0"/>
            </a:endParaRPr>
          </a:p>
        </p:txBody>
      </p:sp>
      <p:pic>
        <p:nvPicPr>
          <p:cNvPr id="21506" name="Picture 2" descr="http://aisphysicalscience.pbworks.com/f/1323417255/ben's%20gold%20e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4" y="1624031"/>
            <a:ext cx="3596174" cy="40372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705602" y="1700808"/>
            <a:ext cx="2164745" cy="3656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1700" dirty="0">
                <a:solidFill>
                  <a:srgbClr val="FF0000"/>
                </a:solidFill>
                <a:latin typeface="Comic Sans MS" pitchFamily="66" charset="0"/>
              </a:rPr>
              <a:t>n + (Z,N) </a:t>
            </a:r>
            <a:r>
              <a:rPr lang="ja-JP" altLang="en-US" sz="1700" dirty="0">
                <a:solidFill>
                  <a:srgbClr val="FF0000"/>
                </a:solidFill>
                <a:latin typeface="Comic Sans MS" pitchFamily="66" charset="0"/>
              </a:rPr>
              <a:t>⇒ </a:t>
            </a:r>
            <a:r>
              <a:rPr lang="en-US" altLang="ja-JP" sz="1700" dirty="0">
                <a:solidFill>
                  <a:srgbClr val="FF0000"/>
                </a:solidFill>
                <a:latin typeface="Comic Sans MS" pitchFamily="66" charset="0"/>
              </a:rPr>
              <a:t>(Z,N+1</a:t>
            </a:r>
            <a:r>
              <a:rPr lang="en-US" altLang="ja-JP" sz="1700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en-US" altLang="ja-JP" sz="17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3556" name="Picture 4" descr="http://img.7netshopping.jp/bks/images/i7/32237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66" y="4163264"/>
            <a:ext cx="1905870" cy="2237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6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What is the melting pot for r-process ?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07288" cy="509012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endParaRPr lang="en-US" altLang="ja-JP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400"/>
              </a:spcBef>
            </a:pPr>
            <a:endParaRPr lang="en-US" altLang="ja-JP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400"/>
              </a:spcBef>
            </a:pP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kumimoji="1"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upernova (SN) explosion (+ PNS ν-driven wind) :  </a:t>
            </a: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altLang="ja-JP" sz="2200" u="sng" dirty="0" smtClean="0">
                <a:latin typeface="Vijaya" panose="020B0604020202020204" pitchFamily="34" charset="0"/>
                <a:cs typeface="Vijaya" panose="020B0604020202020204" pitchFamily="34" charset="0"/>
              </a:rPr>
              <a:t>Burbidge et al. 1957</a:t>
            </a: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kumimoji="1" lang="en-US" altLang="ja-JP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Textbooks may tell you that </a:t>
            </a:r>
            <a:r>
              <a:rPr lang="en-US" altLang="ja-JP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SNe</a:t>
            </a: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are the origin of heavy elements, but ….</a:t>
            </a:r>
          </a:p>
          <a:p>
            <a:pPr lvl="1">
              <a:spcBef>
                <a:spcPts val="600"/>
              </a:spcBef>
            </a:pP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theoretically disfavored (Roberts et al. 2010, 2012)</a:t>
            </a:r>
          </a:p>
          <a:p>
            <a:pPr lvl="2">
              <a:spcBef>
                <a:spcPts val="300"/>
              </a:spcBef>
            </a:pPr>
            <a:endParaRPr lang="en-US" altLang="ja-JP" sz="1500" dirty="0" smtClean="0">
              <a:latin typeface="Calibri" pitchFamily="34" charset="0"/>
            </a:endParaRPr>
          </a:p>
          <a:p>
            <a:pPr lvl="2">
              <a:spcBef>
                <a:spcPts val="300"/>
              </a:spcBef>
            </a:pPr>
            <a:endParaRPr lang="en-US" altLang="ja-JP" sz="1500" dirty="0" smtClean="0">
              <a:latin typeface="Calibri" pitchFamily="34" charset="0"/>
            </a:endParaRPr>
          </a:p>
          <a:p>
            <a:pPr>
              <a:spcBef>
                <a:spcPts val="1500"/>
              </a:spcBef>
            </a:pPr>
            <a:endParaRPr lang="en-US" altLang="ja-JP" sz="2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1500"/>
              </a:spcBef>
            </a:pP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NS-NS/BH binary merger:  </a:t>
            </a:r>
            <a:r>
              <a:rPr lang="en-US" altLang="ja-JP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altLang="ja-JP" sz="2200" u="sng" dirty="0">
                <a:latin typeface="Vijaya" panose="020B0604020202020204" pitchFamily="34" charset="0"/>
                <a:cs typeface="Vijaya" panose="020B0604020202020204" pitchFamily="34" charset="0"/>
              </a:rPr>
              <a:t>Lattimer &amp; Schramm 1974</a:t>
            </a:r>
            <a:r>
              <a:rPr lang="en-US" altLang="ja-JP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altLang="ja-JP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Too neutron rich ??? </a:t>
            </a:r>
            <a:endParaRPr lang="en-US" altLang="ja-JP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446" y="170435"/>
            <a:ext cx="1774066" cy="149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5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What is the melting pot for r-process ?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79512" y="1137138"/>
                <a:ext cx="8507288" cy="3515998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US" altLang="ja-JP" sz="22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S</a:t>
                </a:r>
                <a:r>
                  <a:rPr kumimoji="1" lang="en-US" altLang="ja-JP" sz="22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upernova (SN) explosion:  </a:t>
                </a:r>
                <a:r>
                  <a:rPr lang="en-US" altLang="ja-JP" sz="22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(</a:t>
                </a:r>
                <a:r>
                  <a:rPr lang="en-US" altLang="ja-JP" sz="2200" u="sng" dirty="0">
                    <a:latin typeface="Vijaya" panose="020B0604020202020204" pitchFamily="34" charset="0"/>
                    <a:cs typeface="Vijaya" panose="020B0604020202020204" pitchFamily="34" charset="0"/>
                  </a:rPr>
                  <a:t>Burbidge et al. 1957</a:t>
                </a:r>
                <a:r>
                  <a:rPr lang="en-US" altLang="ja-JP" sz="22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)</a:t>
                </a:r>
                <a:endParaRPr lang="en-US" altLang="ja-JP" sz="19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  <a:p>
                <a:pPr lvl="1">
                  <a:spcBef>
                    <a:spcPts val="200"/>
                  </a:spcBef>
                </a:pPr>
                <a:r>
                  <a:rPr lang="en-US" altLang="ja-JP" sz="20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Smaller entropy/per baryon than previously expected (e.g., </a:t>
                </a:r>
                <a:r>
                  <a:rPr lang="en-US" altLang="ja-JP" sz="2000" b="1" dirty="0" err="1" smtClean="0">
                    <a:solidFill>
                      <a:srgbClr val="0000FF"/>
                    </a:solidFill>
                    <a:latin typeface="Vijaya" panose="020B0604020202020204" pitchFamily="34" charset="0"/>
                    <a:cs typeface="Vijaya" panose="020B0604020202020204" pitchFamily="34" charset="0"/>
                  </a:rPr>
                  <a:t>Janka</a:t>
                </a:r>
                <a:r>
                  <a:rPr lang="en-US" altLang="ja-JP" sz="2000" b="1" dirty="0" smtClean="0">
                    <a:solidFill>
                      <a:srgbClr val="0000FF"/>
                    </a:solidFill>
                    <a:latin typeface="Vijaya" panose="020B0604020202020204" pitchFamily="34" charset="0"/>
                    <a:cs typeface="Vijaya" panose="020B0604020202020204" pitchFamily="34" charset="0"/>
                  </a:rPr>
                  <a:t> et al. 1997</a:t>
                </a:r>
                <a:r>
                  <a:rPr lang="en-US" altLang="ja-JP" sz="20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)</a:t>
                </a:r>
              </a:p>
              <a:p>
                <a:pPr lvl="2">
                  <a:spcBef>
                    <a:spcPts val="200"/>
                  </a:spcBef>
                </a:pPr>
                <a:r>
                  <a:rPr lang="en-US" altLang="ja-JP" sz="17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Previous expectation (s/kB &gt; 200) =&gt; recent update s/kB ~ 100-150</a:t>
                </a:r>
              </a:p>
              <a:p>
                <a:pPr lvl="1">
                  <a:spcBef>
                    <a:spcPts val="200"/>
                  </a:spcBef>
                </a:pPr>
                <a:r>
                  <a:rPr lang="en-US" altLang="ja-JP" sz="20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Neutrino heating mechanism of </a:t>
                </a:r>
                <a:r>
                  <a:rPr lang="en-US" altLang="ja-JP" sz="2000" dirty="0" err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SNe</a:t>
                </a:r>
                <a:r>
                  <a:rPr lang="en-US" altLang="ja-JP" sz="20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explosion:</a:t>
                </a:r>
              </a:p>
              <a:p>
                <a:pPr marL="274320" lvl="1" indent="0">
                  <a:spcBef>
                    <a:spcPts val="200"/>
                  </a:spcBef>
                  <a:buNone/>
                </a:pPr>
                <a:r>
                  <a:rPr lang="en-US" altLang="ja-JP" sz="20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    Neutrinos from PNS will make the flow less neutron-rich via                               </a:t>
                </a:r>
              </a:p>
              <a:p>
                <a:pPr marL="274320" lvl="1" indent="0">
                  <a:spcBef>
                    <a:spcPts val="200"/>
                  </a:spcBef>
                  <a:buNone/>
                </a:pPr>
                <a:r>
                  <a:rPr lang="en-US" altLang="ja-JP" sz="2000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</a:t>
                </a:r>
                <a:r>
                  <a:rPr lang="en-US" altLang="ja-JP" sz="20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   </a:t>
                </a:r>
                <a:r>
                  <a:rPr lang="en-US" altLang="ja-JP" sz="2000" i="1" dirty="0" err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n+ν</a:t>
                </a:r>
                <a:r>
                  <a:rPr lang="en-US" altLang="ja-JP" sz="20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 </a:t>
                </a:r>
                <a:r>
                  <a:rPr lang="ja-JP" altLang="en-US" sz="20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→ </a:t>
                </a:r>
                <a:r>
                  <a:rPr lang="en-US" altLang="ja-JP" sz="2000" i="1" dirty="0" err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p+e</a:t>
                </a:r>
                <a:r>
                  <a:rPr lang="en-US" altLang="ja-JP" sz="2000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 </a:t>
                </a:r>
                <a:r>
                  <a:rPr lang="en-US" altLang="ja-JP" sz="20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 </a:t>
                </a:r>
                <a:r>
                  <a:rPr lang="en-US" altLang="ja-JP" sz="20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and</a:t>
                </a:r>
                <a:r>
                  <a:rPr lang="en-US" altLang="ja-JP" sz="20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  p+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sz="200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sz="20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 </a:t>
                </a:r>
                <a:r>
                  <a:rPr lang="ja-JP" altLang="en-US" sz="2000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→ </a:t>
                </a:r>
                <a:r>
                  <a:rPr lang="en-US" altLang="ja-JP" sz="2000" i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n+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000" b="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ja-JP" sz="2000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79512" y="1137138"/>
                <a:ext cx="8507288" cy="3515998"/>
              </a:xfrm>
              <a:blipFill rotWithShape="0">
                <a:blip r:embed="rId3"/>
                <a:stretch>
                  <a:fillRect l="-358" t="-1910" r="-9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446" y="44624"/>
            <a:ext cx="1774066" cy="1491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5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アース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アース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4664</TotalTime>
  <Words>2726</Words>
  <Application>Microsoft Office PowerPoint</Application>
  <PresentationFormat>画面に合わせる (4:3)</PresentationFormat>
  <Paragraphs>455</Paragraphs>
  <Slides>36</Slides>
  <Notes>35</Notes>
  <HiddenSlides>1</HiddenSlides>
  <MMClips>3</MMClips>
  <ScaleCrop>false</ScaleCrop>
  <HeadingPairs>
    <vt:vector size="8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57" baseType="lpstr">
      <vt:lpstr>Gill Sans MT</vt:lpstr>
      <vt:lpstr>HG明朝E</vt:lpstr>
      <vt:lpstr>ＭＳ Ｐゴシック</vt:lpstr>
      <vt:lpstr>小塚ゴシック Pr6N B</vt:lpstr>
      <vt:lpstr>小塚ゴシック Pro B</vt:lpstr>
      <vt:lpstr>Arial</vt:lpstr>
      <vt:lpstr>Book Antiqua</vt:lpstr>
      <vt:lpstr>Bookman Old Style</vt:lpstr>
      <vt:lpstr>Calibri</vt:lpstr>
      <vt:lpstr>Cambria Math</vt:lpstr>
      <vt:lpstr>Century</vt:lpstr>
      <vt:lpstr>Comic Sans MS</vt:lpstr>
      <vt:lpstr>Georgia</vt:lpstr>
      <vt:lpstr>Tahoma</vt:lpstr>
      <vt:lpstr>Times New Roman</vt:lpstr>
      <vt:lpstr>Trebuchet MS</vt:lpstr>
      <vt:lpstr>Vijaya</vt:lpstr>
      <vt:lpstr>Wingdings</vt:lpstr>
      <vt:lpstr>Wingdings 3</vt:lpstr>
      <vt:lpstr>アース</vt:lpstr>
      <vt:lpstr>数式</vt:lpstr>
      <vt:lpstr>Recent developments in BNS merger in Kyoto group (1)    Binary neutron star merger and  r-process </vt:lpstr>
      <vt:lpstr>Solar abundance of nuclei</vt:lpstr>
      <vt:lpstr>Solar abundance of nuclei</vt:lpstr>
      <vt:lpstr>Neutron capture processes:                      free from Coulomb barrier </vt:lpstr>
      <vt:lpstr>s-process / r-process path</vt:lpstr>
      <vt:lpstr>s-process / r-process path</vt:lpstr>
      <vt:lpstr>To be an alchemist : recipe to cook gold </vt:lpstr>
      <vt:lpstr>What is the melting pot for r-process ?</vt:lpstr>
      <vt:lpstr>What is the melting pot for r-process ?</vt:lpstr>
      <vt:lpstr>Overall picture of the neutrino heating mechanism</vt:lpstr>
      <vt:lpstr>What is the melting pot for r-process ?</vt:lpstr>
      <vt:lpstr>PowerPoint プレゼンテーション</vt:lpstr>
      <vt:lpstr>PowerPoint プレゼンテーション</vt:lpstr>
      <vt:lpstr>Evolution of NS-NS mergers</vt:lpstr>
      <vt:lpstr>NS-NS merger ejecta: too neutron-rich ? ( ⇔ SNe, ejecta is not sufficiently neutron-rich)</vt:lpstr>
      <vt:lpstr>Mass ejection from BNS merger (1) :   Tidal torque + centrifugal force</vt:lpstr>
      <vt:lpstr>From the ‘Universality’ point of view : NS-NS merger ejecta: too neutron-rich ?</vt:lpstr>
      <vt:lpstr> NS-NS merger ejecta: too neutron-rich ?</vt:lpstr>
      <vt:lpstr>What will change if you include GR and microphysics (1) : Stronger shock in GR</vt:lpstr>
      <vt:lpstr>Mass ejection from BNS merger (2):   Shock driven components</vt:lpstr>
      <vt:lpstr>What will change if you include GR and microphysics (2) : Ye can change via weak interaction</vt:lpstr>
      <vt:lpstr>Importance of Ye in the r-process</vt:lpstr>
      <vt:lpstr>Previous studies and our study</vt:lpstr>
      <vt:lpstr>Adopted finite-temperature EOS</vt:lpstr>
      <vt:lpstr>(Expected) Mass ejection mechanism &amp; EOS</vt:lpstr>
      <vt:lpstr>Soft(SFHo) vs. Stiff(TM1): Ejecta temperature</vt:lpstr>
      <vt:lpstr>Soft(SFHo) vs. Stiff(TM1): Ejecta Ye = 1- Yn</vt:lpstr>
      <vt:lpstr>SFHo vs. TM1: νe emissivity</vt:lpstr>
      <vt:lpstr>EOS dependence : 1.35-1.35 NS-NS</vt:lpstr>
      <vt:lpstr>EOS dependence : 1.35-1.35 NS-NS</vt:lpstr>
      <vt:lpstr>The solar pattern successfully reproduced  (soft EOS (SFHo), equal mass (1.35-1.35))</vt:lpstr>
      <vt:lpstr>Dependence on mass ratio</vt:lpstr>
      <vt:lpstr>Mass Ejection from Merger Remnant  - a GR viscous simulation with α = 0.01 -</vt:lpstr>
      <vt:lpstr>EM counterpart to GW : r-process nova (Kilonova/Macronova)</vt:lpstr>
      <vt:lpstr>Kilonova/Macronova/r-process nova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連星中性子星合体における R過程元素合成</dc:title>
  <dc:creator>sekig</dc:creator>
  <cp:lastModifiedBy>sekig</cp:lastModifiedBy>
  <cp:revision>382</cp:revision>
  <dcterms:created xsi:type="dcterms:W3CDTF">2013-01-06T20:33:00Z</dcterms:created>
  <dcterms:modified xsi:type="dcterms:W3CDTF">2017-08-03T03:37:31Z</dcterms:modified>
</cp:coreProperties>
</file>