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902" r:id="rId2"/>
  </p:sldMasterIdLst>
  <p:notesMasterIdLst>
    <p:notesMasterId r:id="rId48"/>
  </p:notesMasterIdLst>
  <p:sldIdLst>
    <p:sldId id="256" r:id="rId3"/>
    <p:sldId id="266" r:id="rId4"/>
    <p:sldId id="272" r:id="rId5"/>
    <p:sldId id="271" r:id="rId6"/>
    <p:sldId id="354" r:id="rId7"/>
    <p:sldId id="363" r:id="rId8"/>
    <p:sldId id="365" r:id="rId9"/>
    <p:sldId id="367" r:id="rId10"/>
    <p:sldId id="368" r:id="rId11"/>
    <p:sldId id="369" r:id="rId12"/>
    <p:sldId id="370" r:id="rId13"/>
    <p:sldId id="371" r:id="rId14"/>
    <p:sldId id="292" r:id="rId15"/>
    <p:sldId id="350" r:id="rId16"/>
    <p:sldId id="325" r:id="rId17"/>
    <p:sldId id="273" r:id="rId18"/>
    <p:sldId id="374" r:id="rId19"/>
    <p:sldId id="277" r:id="rId20"/>
    <p:sldId id="296" r:id="rId21"/>
    <p:sldId id="306" r:id="rId22"/>
    <p:sldId id="279" r:id="rId23"/>
    <p:sldId id="348" r:id="rId24"/>
    <p:sldId id="327" r:id="rId25"/>
    <p:sldId id="351" r:id="rId26"/>
    <p:sldId id="318" r:id="rId27"/>
    <p:sldId id="307" r:id="rId28"/>
    <p:sldId id="298" r:id="rId29"/>
    <p:sldId id="299" r:id="rId30"/>
    <p:sldId id="300" r:id="rId31"/>
    <p:sldId id="301" r:id="rId32"/>
    <p:sldId id="302" r:id="rId33"/>
    <p:sldId id="349" r:id="rId34"/>
    <p:sldId id="309" r:id="rId35"/>
    <p:sldId id="319" r:id="rId36"/>
    <p:sldId id="326" r:id="rId37"/>
    <p:sldId id="323" r:id="rId38"/>
    <p:sldId id="377" r:id="rId39"/>
    <p:sldId id="329" r:id="rId40"/>
    <p:sldId id="352" r:id="rId41"/>
    <p:sldId id="333" r:id="rId42"/>
    <p:sldId id="320" r:id="rId43"/>
    <p:sldId id="343" r:id="rId44"/>
    <p:sldId id="344" r:id="rId45"/>
    <p:sldId id="345" r:id="rId46"/>
    <p:sldId id="337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3399FF"/>
    <a:srgbClr val="FF33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6248" autoAdjust="0"/>
  </p:normalViewPr>
  <p:slideViewPr>
    <p:cSldViewPr snapToGrid="0">
      <p:cViewPr varScale="1">
        <p:scale>
          <a:sx n="51" d="100"/>
          <a:sy n="51" d="100"/>
        </p:scale>
        <p:origin x="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505AE-BD24-4BF7-ACE0-50BC35A729BB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B27A8-5176-40A6-8222-B01664C9D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0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833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97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69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79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656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18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97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63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625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18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05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231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007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97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72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127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776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787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38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05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719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28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012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981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115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956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666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430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792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828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624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310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684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572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1957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5ECF9-8D07-4B7B-9A03-2997B2D7E119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73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60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86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391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4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B27A8-5176-40A6-8222-B01664C9DDA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22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27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8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60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405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003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00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138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1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18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049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3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75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124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758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22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62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05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3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1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5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41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39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29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D3E94-81E9-4E6B-AC6D-3956345B7003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D7970-4E9D-499A-BB24-81FE35C1E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96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9.wmf"/><Relationship Id="rId5" Type="http://schemas.openxmlformats.org/officeDocument/2006/relationships/image" Target="../media/image32.e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90.png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image" Target="../media/image250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emf"/><Relationship Id="rId5" Type="http://schemas.openxmlformats.org/officeDocument/2006/relationships/image" Target="../media/image250.png"/><Relationship Id="rId4" Type="http://schemas.openxmlformats.org/officeDocument/2006/relationships/image" Target="../media/image2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emf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4.em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9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go20160211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43" y="-25147"/>
            <a:ext cx="12363345" cy="69543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Recent developments in BNS merger in 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Kyoto group (2)</a:t>
            </a:r>
            <a:b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Gravitational </a:t>
            </a:r>
            <a:r>
              <a:rPr lang="en-US" altLang="ja-JP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waves and </a:t>
            </a:r>
            <a:br>
              <a:rPr lang="en-US" altLang="ja-JP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ja-JP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the nuclear equation of </a:t>
            </a:r>
            <a:r>
              <a:rPr lang="en-US" altLang="ja-JP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state</a:t>
            </a:r>
            <a:endParaRPr kumimoji="1" lang="ja-JP" altLang="en-US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sz="3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ja-JP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Yuichiro</a:t>
            </a:r>
            <a:r>
              <a:rPr lang="en-US" altLang="ja-JP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ja-JP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Sekiguchi</a:t>
            </a:r>
            <a:r>
              <a:rPr lang="en-US" altLang="ja-JP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(Toho Univ</a:t>
            </a:r>
            <a:r>
              <a:rPr lang="en-US" altLang="ja-JP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.)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K. </a:t>
            </a:r>
            <a:r>
              <a:rPr lang="en-US" altLang="ja-JP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Kiuchi</a:t>
            </a:r>
            <a:r>
              <a:rPr lang="en-US" altLang="ja-JP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K. Kawaguchi, K. </a:t>
            </a:r>
            <a:r>
              <a:rPr lang="en-US" altLang="ja-JP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Kyutoku</a:t>
            </a:r>
            <a:r>
              <a:rPr lang="en-US" altLang="ja-JP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ja-JP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M.Shibata</a:t>
            </a:r>
            <a:endParaRPr lang="en-US" altLang="ja-JP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00699" y="5503385"/>
            <a:ext cx="79993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Hot Topics in General Relativity and Gravitation </a:t>
            </a:r>
          </a:p>
          <a:p>
            <a:pPr algn="ctr"/>
            <a:r>
              <a:rPr lang="en-US" altLang="ja-JP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@ ICISE, </a:t>
            </a:r>
            <a:r>
              <a:rPr lang="en-US" altLang="ja-JP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Quy</a:t>
            </a:r>
            <a:r>
              <a:rPr lang="en-US" altLang="ja-JP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 </a:t>
            </a:r>
            <a:r>
              <a:rPr lang="en-US" altLang="ja-JP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Nhon</a:t>
            </a:r>
            <a:r>
              <a:rPr lang="en-US" altLang="ja-JP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, Vietnam,  July 30- Aug. 5, 2017</a:t>
            </a:r>
            <a:endParaRPr kumimoji="1" lang="ja-JP" altLang="en-US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03" y="6500937"/>
            <a:ext cx="35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0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nimation © LIGO/SXS</a:t>
            </a:r>
          </a:p>
        </p:txBody>
      </p:sp>
    </p:spTree>
    <p:extLst>
      <p:ext uri="{BB962C8B-B14F-4D97-AF65-F5344CB8AC3E}">
        <p14:creationId xmlns:p14="http://schemas.microsoft.com/office/powerpoint/2010/main" val="32577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Constraints on the symmetry energy</a:t>
            </a:r>
            <a:endParaRPr kumimoji="1" lang="ja-JP" altLang="en-US" sz="3800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04267" y="1196752"/>
            <a:ext cx="7064772" cy="525658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ja-JP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kumimoji="1" lang="en-US" altLang="ja-JP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uclear mass fitting  </a:t>
            </a:r>
            <a:r>
              <a:rPr lang="en-US" altLang="ja-JP" sz="2400" b="1" dirty="0" err="1" smtClean="0">
                <a:latin typeface="Vijaya" pitchFamily="34" charset="0"/>
                <a:cs typeface="Vijaya" pitchFamily="34" charset="0"/>
              </a:rPr>
              <a:t>Kortelainen</a:t>
            </a:r>
            <a:r>
              <a:rPr lang="en-US" altLang="ja-JP" sz="2400" b="1" dirty="0" smtClean="0">
                <a:latin typeface="Vijaya" pitchFamily="34" charset="0"/>
                <a:cs typeface="Vijaya" pitchFamily="34" charset="0"/>
              </a:rPr>
              <a:t> et al. (2010)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altLang="ja-JP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kumimoji="1" lang="en-US" altLang="ja-JP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eutron skin thickness of Sn  </a:t>
            </a:r>
            <a:r>
              <a:rPr lang="en-US" altLang="ja-JP" sz="2400" b="1" dirty="0" smtClean="0">
                <a:latin typeface="Vijaya" pitchFamily="34" charset="0"/>
                <a:cs typeface="Vijaya" pitchFamily="34" charset="0"/>
              </a:rPr>
              <a:t>Chen et al. 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(2010) 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altLang="ja-JP" sz="2400" baseline="30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208</a:t>
            </a:r>
            <a:r>
              <a:rPr lang="en-US" altLang="ja-JP" sz="2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Pb dipole </a:t>
            </a:r>
            <a:r>
              <a:rPr lang="en-US" altLang="ja-JP" sz="24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polarizablility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 </a:t>
            </a:r>
            <a:r>
              <a:rPr kumimoji="1" lang="en-US" altLang="ja-JP" sz="2400" b="1" dirty="0" err="1" smtClean="0">
                <a:latin typeface="Vijaya" pitchFamily="34" charset="0"/>
                <a:cs typeface="Vijaya" pitchFamily="34" charset="0"/>
              </a:rPr>
              <a:t>Piekarewicz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et al. (2012) </a:t>
            </a:r>
          </a:p>
          <a:p>
            <a:pPr>
              <a:lnSpc>
                <a:spcPct val="140000"/>
              </a:lnSpc>
              <a:spcBef>
                <a:spcPts val="400"/>
              </a:spcBef>
            </a:pPr>
            <a:r>
              <a:rPr lang="en-US" altLang="ja-JP" sz="2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giant dipole resonances</a:t>
            </a:r>
            <a:r>
              <a:rPr lang="ja-JP" altLang="en-US" sz="2400" b="1" dirty="0" smtClean="0">
                <a:latin typeface="Vijaya" pitchFamily="34" charset="0"/>
                <a:cs typeface="Vijaya" pitchFamily="34" charset="0"/>
              </a:rPr>
              <a:t> 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</a:t>
            </a:r>
            <a:r>
              <a:rPr kumimoji="1" lang="en-US" altLang="ja-JP" sz="2400" b="1" dirty="0" err="1" smtClean="0">
                <a:latin typeface="Vijaya" pitchFamily="34" charset="0"/>
                <a:cs typeface="Vijaya" pitchFamily="34" charset="0"/>
              </a:rPr>
              <a:t>Trippa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et al. (2008)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altLang="ja-JP" sz="2400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US" altLang="ja-JP" sz="2400" dirty="0" smtClean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eavy ion collision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 Tsang et al. (2009) </a:t>
            </a:r>
          </a:p>
          <a:p>
            <a:pPr>
              <a:lnSpc>
                <a:spcPct val="140000"/>
              </a:lnSpc>
            </a:pP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NS M-R observations</a:t>
            </a:r>
            <a:r>
              <a:rPr kumimoji="1" lang="en-US" altLang="ja-JP" sz="2400" b="1" dirty="0" smtClean="0">
                <a:latin typeface="Vijaya" pitchFamily="34" charset="0"/>
                <a:cs typeface="Vijaya" pitchFamily="34" charset="0"/>
              </a:rPr>
              <a:t> Steiner et al. (2010) </a:t>
            </a:r>
          </a:p>
          <a:p>
            <a:pPr>
              <a:lnSpc>
                <a:spcPct val="140000"/>
              </a:lnSpc>
            </a:pPr>
            <a:r>
              <a:rPr lang="en-US" altLang="ja-JP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Theoretical calculation</a:t>
            </a:r>
          </a:p>
          <a:p>
            <a:pPr lvl="1">
              <a:lnSpc>
                <a:spcPct val="140000"/>
              </a:lnSpc>
              <a:spcBef>
                <a:spcPts val="100"/>
              </a:spcBef>
            </a:pPr>
            <a:r>
              <a:rPr kumimoji="1" lang="en-US" altLang="ja-JP" sz="2200" b="1" dirty="0" smtClean="0">
                <a:latin typeface="Comic Sans MS" pitchFamily="66" charset="0"/>
              </a:rPr>
              <a:t>Chiral effective field theory</a:t>
            </a:r>
            <a:r>
              <a:rPr kumimoji="1" lang="en-US" altLang="ja-JP" sz="2200" b="1" dirty="0" smtClean="0">
                <a:latin typeface="Vijaya" pitchFamily="34" charset="0"/>
                <a:cs typeface="Vijaya" pitchFamily="34" charset="0"/>
              </a:rPr>
              <a:t> </a:t>
            </a:r>
            <a:r>
              <a:rPr kumimoji="1" lang="en-US" altLang="ja-JP" sz="2200" b="1" dirty="0" err="1" smtClean="0">
                <a:latin typeface="Vijaya" pitchFamily="34" charset="0"/>
                <a:cs typeface="Vijaya" pitchFamily="34" charset="0"/>
              </a:rPr>
              <a:t>Hebeler</a:t>
            </a:r>
            <a:r>
              <a:rPr kumimoji="1" lang="en-US" altLang="ja-JP" sz="2200" b="1" dirty="0" smtClean="0">
                <a:latin typeface="Vijaya" pitchFamily="34" charset="0"/>
                <a:cs typeface="Vijaya" pitchFamily="34" charset="0"/>
              </a:rPr>
              <a:t> et al. (2010) </a:t>
            </a:r>
          </a:p>
          <a:p>
            <a:pPr lvl="1">
              <a:lnSpc>
                <a:spcPct val="140000"/>
              </a:lnSpc>
              <a:spcBef>
                <a:spcPts val="300"/>
              </a:spcBef>
            </a:pPr>
            <a:r>
              <a:rPr kumimoji="1" lang="en-US" altLang="ja-JP" sz="2200" b="1" dirty="0" smtClean="0">
                <a:latin typeface="Comic Sans MS" pitchFamily="66" charset="0"/>
              </a:rPr>
              <a:t>Quantum Monte Carlo</a:t>
            </a:r>
            <a:r>
              <a:rPr lang="en-US" altLang="ja-JP" sz="2200" b="1" dirty="0" smtClean="0">
                <a:latin typeface="Vijaya" pitchFamily="34" charset="0"/>
                <a:cs typeface="Vijaya" pitchFamily="34" charset="0"/>
              </a:rPr>
              <a:t>  </a:t>
            </a:r>
            <a:r>
              <a:rPr lang="en-US" altLang="ja-JP" sz="2200" b="1" dirty="0" err="1" smtClean="0">
                <a:latin typeface="Vijaya" pitchFamily="34" charset="0"/>
                <a:cs typeface="Vijaya" pitchFamily="34" charset="0"/>
              </a:rPr>
              <a:t>Gandolfi</a:t>
            </a:r>
            <a:r>
              <a:rPr lang="en-US" altLang="ja-JP" sz="2200" b="1" dirty="0" smtClean="0">
                <a:latin typeface="Vijaya" pitchFamily="34" charset="0"/>
                <a:cs typeface="Vijaya" pitchFamily="34" charset="0"/>
              </a:rPr>
              <a:t> et al. (2012) </a:t>
            </a:r>
            <a:endParaRPr kumimoji="1" lang="ja-JP" altLang="en-US" sz="22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19" y="1042117"/>
            <a:ext cx="5156790" cy="57457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7609391" y="115389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dirty="0" smtClean="0">
                <a:latin typeface="Vijaya" panose="020B0604020202020204" pitchFamily="34" charset="0"/>
                <a:cs typeface="Vijaya" panose="020B0604020202020204" pitchFamily="34" charset="0"/>
              </a:rPr>
              <a:t>Lattimer (2012) </a:t>
            </a:r>
            <a:r>
              <a:rPr kumimoji="1" lang="en-US" altLang="ja-JP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Annu</a:t>
            </a:r>
            <a:r>
              <a:rPr kumimoji="1" lang="en-US" altLang="ja-JP" b="1" dirty="0" smtClean="0">
                <a:latin typeface="Vijaya" panose="020B0604020202020204" pitchFamily="34" charset="0"/>
                <a:cs typeface="Vijaya" panose="020B0604020202020204" pitchFamily="34" charset="0"/>
              </a:rPr>
              <a:t>. Rev. </a:t>
            </a:r>
            <a:r>
              <a:rPr kumimoji="1" lang="en-US" altLang="ja-JP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Nucl</a:t>
            </a:r>
            <a:r>
              <a:rPr lang="en-US" altLang="ja-JP" b="1" dirty="0" smtClean="0">
                <a:latin typeface="Vijaya" panose="020B0604020202020204" pitchFamily="34" charset="0"/>
                <a:cs typeface="Vijaya" panose="020B0604020202020204" pitchFamily="34" charset="0"/>
              </a:rPr>
              <a:t>. Part. Sci.</a:t>
            </a:r>
            <a:r>
              <a:rPr kumimoji="1" lang="en-US" altLang="ja-JP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</a:t>
            </a:r>
            <a:r>
              <a:rPr lang="en-US" altLang="ja-JP" b="1" u="sng" dirty="0" smtClean="0">
                <a:latin typeface="Vijaya" panose="020B0604020202020204" pitchFamily="34" charset="0"/>
                <a:cs typeface="Vijaya" panose="020B0604020202020204" pitchFamily="34" charset="0"/>
              </a:rPr>
              <a:t>62</a:t>
            </a:r>
            <a:r>
              <a:rPr kumimoji="1" lang="en-US" altLang="ja-JP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485</a:t>
            </a:r>
            <a:endParaRPr kumimoji="1" lang="ja-JP" altLang="en-US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010855" y="1053417"/>
            <a:ext cx="7115790" cy="5757257"/>
            <a:chOff x="2886840" y="1645009"/>
            <a:chExt cx="6093997" cy="4664311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2886840" y="1645009"/>
              <a:ext cx="6093997" cy="4664311"/>
              <a:chOff x="2886840" y="1645009"/>
              <a:chExt cx="6093997" cy="4664311"/>
            </a:xfrm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6840" y="1645009"/>
                <a:ext cx="6093997" cy="466431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3841316" y="1988840"/>
                <a:ext cx="2818916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Fortin et al. </a:t>
                </a:r>
                <a:r>
                  <a:rPr lang="en-US" altLang="ja-JP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ja-JP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1604.01944</a:t>
                </a:r>
                <a:endParaRPr kumimoji="1" lang="ja-JP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5617830" y="5877794"/>
              <a:ext cx="288032" cy="368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1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kumimoji="1" lang="ja-JP" alt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0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10" y="26122"/>
            <a:ext cx="10834234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Impact of the symmetry energy on NS radius</a:t>
            </a:r>
            <a:endParaRPr kumimoji="1" lang="ja-JP" altLang="en-US" sz="3800" dirty="0"/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2" y="1573176"/>
            <a:ext cx="6062983" cy="47965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6297875" y="1593637"/>
            <a:ext cx="5744583" cy="4767589"/>
            <a:chOff x="1247775" y="1004888"/>
            <a:chExt cx="6648450" cy="4848225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775" y="1004888"/>
              <a:ext cx="6648450" cy="48482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4572000" y="3140968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059832" y="443711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426281" y="4893372"/>
              <a:ext cx="194277" cy="191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346598" y="4936339"/>
              <a:ext cx="184670" cy="1846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8847739" y="944511"/>
            <a:ext cx="328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latin typeface="Vijaya" pitchFamily="34" charset="0"/>
                <a:cs typeface="Vijaya" pitchFamily="34" charset="0"/>
              </a:rPr>
              <a:t>Gandolfi</a:t>
            </a:r>
            <a:r>
              <a:rPr lang="en-US" altLang="ja-JP" b="1" dirty="0" smtClean="0">
                <a:latin typeface="Vijaya" pitchFamily="34" charset="0"/>
                <a:cs typeface="Vijaya" pitchFamily="34" charset="0"/>
              </a:rPr>
              <a:t> et al. (2012) PRC </a:t>
            </a:r>
            <a:r>
              <a:rPr lang="en-US" altLang="ja-JP" b="1" u="sng" dirty="0" smtClean="0">
                <a:latin typeface="Vijaya" pitchFamily="34" charset="0"/>
                <a:cs typeface="Vijaya" pitchFamily="34" charset="0"/>
              </a:rPr>
              <a:t>85</a:t>
            </a:r>
            <a:r>
              <a:rPr lang="en-US" altLang="ja-JP" b="1" dirty="0" smtClean="0">
                <a:latin typeface="Vijaya" pitchFamily="34" charset="0"/>
                <a:cs typeface="Vijaya" pitchFamily="34" charset="0"/>
              </a:rPr>
              <a:t> 032801(R)</a:t>
            </a:r>
            <a:endParaRPr kumimoji="1" lang="ja-JP" altLang="en-US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22" y="1531608"/>
            <a:ext cx="7612919" cy="507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45036"/>
              </p:ext>
            </p:extLst>
          </p:nvPr>
        </p:nvGraphicFramePr>
        <p:xfrm>
          <a:off x="5149226" y="3764875"/>
          <a:ext cx="18034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数式" r:id="rId7" imgW="812520" imgH="228600" progId="Equation.3">
                  <p:embed/>
                </p:oleObj>
              </mc:Choice>
              <mc:Fallback>
                <p:oleObj name="数式" r:id="rId7" imgW="8125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9226" y="3764875"/>
                        <a:ext cx="1803400" cy="50958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27601"/>
              </p:ext>
            </p:extLst>
          </p:nvPr>
        </p:nvGraphicFramePr>
        <p:xfrm>
          <a:off x="4251360" y="2831987"/>
          <a:ext cx="2276744" cy="51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数式" r:id="rId9" imgW="1015920" imgH="228600" progId="Equation.3">
                  <p:embed/>
                </p:oleObj>
              </mc:Choice>
              <mc:Fallback>
                <p:oleObj name="数式" r:id="rId9" imgW="1015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360" y="2831987"/>
                        <a:ext cx="2276744" cy="514577"/>
                      </a:xfrm>
                      <a:prstGeom prst="rect">
                        <a:avLst/>
                      </a:prstGeom>
                      <a:solidFill>
                        <a:srgbClr val="FDE5CD"/>
                      </a:solidFill>
                      <a:ln w="25400">
                        <a:solidFill>
                          <a:srgbClr val="B45F07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545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9347" y="26122"/>
            <a:ext cx="1156716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 smtClean="0">
                <a:latin typeface="Bookman Old Style" panose="02050604050505020204" pitchFamily="18" charset="0"/>
              </a:rPr>
              <a:t>Massive </a:t>
            </a:r>
            <a:r>
              <a:rPr lang="en-US" altLang="ja-JP" sz="3200" dirty="0">
                <a:latin typeface="Bookman Old Style" panose="02050604050505020204" pitchFamily="18" charset="0"/>
              </a:rPr>
              <a:t>NS is important to explore high density </a:t>
            </a:r>
            <a:r>
              <a:rPr lang="en-US" altLang="ja-JP" sz="3200" dirty="0" smtClean="0">
                <a:latin typeface="Bookman Old Style" panose="02050604050505020204" pitchFamily="18" charset="0"/>
              </a:rPr>
              <a:t>region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85709" y="1166356"/>
            <a:ext cx="10834234" cy="5447450"/>
          </a:xfrm>
        </p:spPr>
        <p:txBody>
          <a:bodyPr>
            <a:normAutofit/>
          </a:bodyPr>
          <a:lstStyle/>
          <a:p>
            <a:r>
              <a:rPr lang="en-US" altLang="ja-JP" sz="2700" b="1" dirty="0" smtClean="0">
                <a:solidFill>
                  <a:srgbClr val="00B050"/>
                </a:solidFill>
                <a:latin typeface="Calibri" panose="020F0502020204030204" pitchFamily="34" charset="0"/>
                <a:ea typeface="小塚ゴシック Pro B" pitchFamily="34" charset="-128"/>
              </a:rPr>
              <a:t>core </a:t>
            </a:r>
            <a:r>
              <a:rPr lang="en-US" altLang="ja-JP" sz="2700" b="1" dirty="0">
                <a:solidFill>
                  <a:srgbClr val="00B050"/>
                </a:solidFill>
                <a:latin typeface="Calibri" panose="020F0502020204030204" pitchFamily="34" charset="0"/>
                <a:ea typeface="小塚ゴシック Pro B" pitchFamily="34" charset="-128"/>
              </a:rPr>
              <a:t>bounce in supernovae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ea typeface="小塚ゴシック Pro B" pitchFamily="34" charset="-128"/>
              </a:rPr>
              <a:t>mass</a:t>
            </a:r>
            <a:r>
              <a:rPr lang="ja-JP" altLang="en-US" dirty="0">
                <a:latin typeface="Calibri" panose="020F0502020204030204" pitchFamily="34" charset="0"/>
                <a:ea typeface="小塚ゴシック Pro B" pitchFamily="34" charset="-128"/>
              </a:rPr>
              <a:t>：</a:t>
            </a:r>
            <a:r>
              <a:rPr lang="en-US" altLang="ja-JP" dirty="0">
                <a:latin typeface="Calibri" panose="020F0502020204030204" pitchFamily="34" charset="0"/>
                <a:ea typeface="小塚ゴシック Pro B" pitchFamily="34" charset="-128"/>
              </a:rPr>
              <a:t>0.5~0.7Msun</a:t>
            </a:r>
          </a:p>
          <a:p>
            <a:pPr lvl="1"/>
            <a:r>
              <a:rPr lang="en-US" altLang="ja-JP" b="1" u="sng" dirty="0" smtClean="0">
                <a:latin typeface="Calibri" panose="020F0502020204030204" pitchFamily="34" charset="0"/>
                <a:ea typeface="小塚ゴシック Pro B" pitchFamily="34" charset="-128"/>
              </a:rPr>
              <a:t>ρ ~ a </a:t>
            </a:r>
            <a:r>
              <a:rPr lang="en-US" altLang="ja-JP" b="1" u="sng" dirty="0">
                <a:latin typeface="Calibri" panose="020F0502020204030204" pitchFamily="34" charset="0"/>
                <a:ea typeface="小塚ゴシック Pro B" pitchFamily="34" charset="-128"/>
              </a:rPr>
              <a:t>few </a:t>
            </a:r>
            <a:r>
              <a:rPr lang="en-US" altLang="ja-JP" b="1" u="sng" dirty="0" smtClean="0">
                <a:latin typeface="Calibri" panose="020F0502020204030204" pitchFamily="34" charset="0"/>
                <a:ea typeface="小塚ゴシック Pro B" pitchFamily="34" charset="-128"/>
              </a:rPr>
              <a:t>ρ0</a:t>
            </a:r>
            <a:endParaRPr lang="en-US" altLang="ja-JP" b="1" u="sng" dirty="0">
              <a:latin typeface="Calibri" panose="020F0502020204030204" pitchFamily="34" charset="0"/>
              <a:ea typeface="小塚ゴシック Pro B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altLang="ja-JP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canonical neutron stars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ea typeface="小塚ゴシック Pro B" pitchFamily="34" charset="-128"/>
              </a:rPr>
              <a:t>mass</a:t>
            </a:r>
            <a:r>
              <a:rPr lang="ja-JP" altLang="en-US" dirty="0">
                <a:latin typeface="Calibri" panose="020F0502020204030204" pitchFamily="34" charset="0"/>
                <a:ea typeface="小塚ゴシック Pro B" pitchFamily="34" charset="-128"/>
              </a:rPr>
              <a:t>： </a:t>
            </a:r>
            <a:r>
              <a:rPr lang="en-US" altLang="ja-JP" dirty="0">
                <a:latin typeface="Calibri" panose="020F0502020204030204" pitchFamily="34" charset="0"/>
                <a:ea typeface="小塚ゴシック Pro B" pitchFamily="34" charset="-128"/>
              </a:rPr>
              <a:t>1.35-1.4Msun</a:t>
            </a:r>
          </a:p>
          <a:p>
            <a:pPr lvl="1"/>
            <a:r>
              <a:rPr lang="el-GR" altLang="ja-JP" b="1" u="sng" dirty="0" smtClean="0">
                <a:latin typeface="Calibri" panose="020F0502020204030204" pitchFamily="34" charset="0"/>
                <a:ea typeface="小塚ゴシック Pro B" pitchFamily="34" charset="-128"/>
              </a:rPr>
              <a:t>ρ</a:t>
            </a:r>
            <a:r>
              <a:rPr lang="ja-JP" altLang="en-US" b="1" u="sng" dirty="0" smtClean="0">
                <a:latin typeface="Calibri" panose="020F0502020204030204" pitchFamily="34" charset="0"/>
                <a:ea typeface="小塚ゴシック Pro B" pitchFamily="34" charset="-128"/>
              </a:rPr>
              <a:t> </a:t>
            </a:r>
            <a:r>
              <a:rPr lang="en-US" altLang="ja-JP" b="1" u="sng" dirty="0" smtClean="0">
                <a:latin typeface="Calibri" panose="020F0502020204030204" pitchFamily="34" charset="0"/>
                <a:ea typeface="小塚ゴシック Pro B" pitchFamily="34" charset="-128"/>
              </a:rPr>
              <a:t>~ several ρ0</a:t>
            </a:r>
            <a:endParaRPr lang="en-US" altLang="ja-JP" b="1" u="sng" dirty="0">
              <a:latin typeface="Calibri" panose="020F0502020204030204" pitchFamily="34" charset="0"/>
              <a:ea typeface="小塚ゴシック Pro B" pitchFamily="34" charset="-128"/>
            </a:endParaRPr>
          </a:p>
          <a:p>
            <a:pPr lvl="1"/>
            <a:endParaRPr lang="en-US" altLang="ja-JP" sz="100" dirty="0">
              <a:latin typeface="Calibri" panose="020F0502020204030204" pitchFamily="34" charset="0"/>
              <a:ea typeface="小塚ゴシック Pro B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altLang="ja-JP" sz="2700" b="1" dirty="0">
                <a:solidFill>
                  <a:srgbClr val="FF0000"/>
                </a:solidFill>
                <a:latin typeface="Calibri" panose="020F0502020204030204" pitchFamily="34" charset="0"/>
                <a:ea typeface="小塚ゴシック Pro B" pitchFamily="34" charset="-128"/>
              </a:rPr>
              <a:t>massive NS ( &gt; 1.6 </a:t>
            </a:r>
            <a:r>
              <a:rPr lang="en-US" altLang="ja-JP" sz="2700" b="1" dirty="0" err="1">
                <a:solidFill>
                  <a:srgbClr val="FF0000"/>
                </a:solidFill>
                <a:latin typeface="Calibri" panose="020F0502020204030204" pitchFamily="34" charset="0"/>
                <a:ea typeface="小塚ゴシック Pro B" pitchFamily="34" charset="-128"/>
              </a:rPr>
              <a:t>Msun</a:t>
            </a:r>
            <a:r>
              <a:rPr lang="en-US" altLang="ja-JP" sz="2700" b="1" dirty="0">
                <a:solidFill>
                  <a:srgbClr val="FF0000"/>
                </a:solidFill>
                <a:latin typeface="Calibri" panose="020F0502020204030204" pitchFamily="34" charset="0"/>
                <a:ea typeface="小塚ゴシック Pro B" pitchFamily="34" charset="-128"/>
              </a:rPr>
              <a:t>)</a:t>
            </a:r>
          </a:p>
          <a:p>
            <a:pPr lvl="1"/>
            <a:r>
              <a:rPr lang="en-US" altLang="ja-JP" b="1" u="sng" dirty="0" smtClean="0">
                <a:latin typeface="Calibri" panose="020F0502020204030204" pitchFamily="34" charset="0"/>
                <a:ea typeface="小塚ゴシック Pro B" pitchFamily="34" charset="-128"/>
              </a:rPr>
              <a:t>ρ &gt; </a:t>
            </a:r>
            <a:r>
              <a:rPr lang="en-US" altLang="ja-JP" b="1" u="sng" dirty="0">
                <a:latin typeface="Calibri" panose="020F0502020204030204" pitchFamily="34" charset="0"/>
                <a:ea typeface="小塚ゴシック Pro B" pitchFamily="34" charset="-128"/>
              </a:rPr>
              <a:t>4ρs</a:t>
            </a:r>
          </a:p>
          <a:p>
            <a:pPr lvl="1"/>
            <a:endParaRPr lang="en-US" altLang="ja-JP" sz="400" dirty="0">
              <a:latin typeface="Calibri" panose="020F0502020204030204" pitchFamily="34" charset="0"/>
              <a:ea typeface="小塚ゴシック Pro B" pitchFamily="34" charset="-128"/>
            </a:endParaRPr>
          </a:p>
          <a:p>
            <a:r>
              <a:rPr lang="en-US" altLang="ja-JP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massive NSs are necessary to  </a:t>
            </a:r>
            <a:r>
              <a:rPr lang="en-US" altLang="ja-JP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                                                                                 explore </a:t>
            </a:r>
            <a:r>
              <a:rPr lang="en-US" altLang="ja-JP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higher densities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  <a:ea typeface="小塚ゴシック Pro B" pitchFamily="34" charset="-128"/>
              </a:rPr>
              <a:t>Such a massive NS is very rare</a:t>
            </a:r>
          </a:p>
          <a:p>
            <a:pPr lvl="1"/>
            <a:r>
              <a:rPr lang="en-US" altLang="ja-JP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NS-NS </a:t>
            </a:r>
            <a:r>
              <a:rPr lang="en-US" altLang="ja-JP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:  </a:t>
            </a:r>
            <a:r>
              <a:rPr lang="en-US" altLang="ja-JP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&gt; </a:t>
            </a:r>
            <a:r>
              <a:rPr lang="en-US" altLang="ja-JP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2 </a:t>
            </a:r>
            <a:r>
              <a:rPr lang="en-US" altLang="ja-JP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Msun</a:t>
            </a:r>
            <a:r>
              <a:rPr lang="en-US" altLang="ja-JP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 after the </a:t>
            </a:r>
            <a:r>
              <a:rPr lang="en-US" altLang="ja-JP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</a:rPr>
              <a:t>merger</a:t>
            </a:r>
            <a:endParaRPr lang="en-US" altLang="ja-JP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小塚ゴシック Pro B" pitchFamily="34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333565" y="1218082"/>
            <a:ext cx="5450278" cy="5443045"/>
            <a:chOff x="5264536" y="1458761"/>
            <a:chExt cx="5289986" cy="5282965"/>
          </a:xfrm>
        </p:grpSpPr>
        <p:pic>
          <p:nvPicPr>
            <p:cNvPr id="5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536" y="1458761"/>
              <a:ext cx="5289986" cy="528296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5991334" y="4984712"/>
              <a:ext cx="4392488" cy="288032"/>
            </a:xfrm>
            <a:prstGeom prst="rect">
              <a:avLst/>
            </a:prstGeom>
            <a:solidFill>
              <a:srgbClr val="00CC66">
                <a:alpha val="3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02220" y="3942818"/>
              <a:ext cx="4392488" cy="21158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25400">
              <a:solidFill>
                <a:srgbClr val="FFF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002220" y="2988054"/>
              <a:ext cx="4392488" cy="51295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80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148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Event rate of NS-NS merger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479955" y="1428398"/>
            <a:ext cx="7616251" cy="5401247"/>
            <a:chOff x="4713871" y="1418238"/>
            <a:chExt cx="7392258" cy="540124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871" y="1418238"/>
              <a:ext cx="7392258" cy="5401247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8831562" y="1567543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9793397" y="1553687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0754174" y="1581396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8450487" y="1079775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553575" y="1075420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91196" y="1084128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48778" y="1069752"/>
            <a:ext cx="334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aLIGO</a:t>
            </a:r>
            <a:r>
              <a:rPr lang="en-US" altLang="ja-JP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detection rate =&gt;</a:t>
            </a:r>
            <a:endParaRPr kumimoji="1" lang="ja-JP" alt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81706" y="3534420"/>
            <a:ext cx="42665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O1 : 2015-2016 </a:t>
            </a:r>
          </a:p>
          <a:p>
            <a:r>
              <a:rPr kumimoji="1" lang="en-US" altLang="ja-JP" sz="21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: 2016-2017+ </a:t>
            </a:r>
          </a:p>
          <a:p>
            <a:r>
              <a:rPr lang="en-US" altLang="ja-JP" sz="21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O3 : 2017-2018+</a:t>
            </a:r>
            <a:endParaRPr kumimoji="1" lang="ja-JP" altLang="en-US" sz="21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299" y="6437516"/>
            <a:ext cx="224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Abbott et al. </a:t>
            </a:r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2016)</a:t>
            </a:r>
            <a:endParaRPr lang="ja-JP" altLang="en-US" sz="20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198253" y="6157913"/>
            <a:ext cx="66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61023" y="6145422"/>
            <a:ext cx="81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250" y="1035688"/>
            <a:ext cx="4829151" cy="5908042"/>
          </a:xfrm>
        </p:spPr>
        <p:txBody>
          <a:bodyPr>
            <a:normAutofit/>
          </a:bodyPr>
          <a:lstStyle/>
          <a:p>
            <a:r>
              <a:rPr kumimoji="1" lang="en-US" altLang="ja-JP" sz="2500" dirty="0" smtClean="0"/>
              <a:t>Event rate </a:t>
            </a:r>
            <a:r>
              <a:rPr lang="en-US" altLang="ja-JP" sz="2500" dirty="0" smtClean="0"/>
              <a:t>is quite uncertain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 binary pulsar  (Kim et al. pulsar)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NS-NS = SGRB (GRB)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NS-NS = Origin r-process (r-process)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NS-NS = </a:t>
            </a:r>
            <a:r>
              <a:rPr lang="en-US" altLang="ja-JP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kilonova</a:t>
            </a:r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altLang="ja-JP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kilonovae</a:t>
            </a:r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synthesis (pop </a:t>
            </a:r>
            <a:r>
              <a:rPr lang="en-US" altLang="ja-JP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</a:t>
            </a:r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lvl="1"/>
            <a:endParaRPr lang="en-US" altLang="ja-JP" sz="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500" dirty="0" smtClean="0"/>
              <a:t>Merger rate : ~ </a:t>
            </a:r>
            <a:r>
              <a:rPr lang="en-US" altLang="ja-JP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10-1000/Gpc</a:t>
            </a:r>
            <a:r>
              <a:rPr lang="en-US" altLang="ja-JP" sz="25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ja-JP" sz="2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altLang="ja-JP" sz="25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500" dirty="0" smtClean="0"/>
              <a:t>Detection rate @ design sensitivity : </a:t>
            </a:r>
            <a:r>
              <a:rPr lang="en-US" altLang="ja-JP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– 10 /</a:t>
            </a:r>
            <a:r>
              <a:rPr lang="en-US" altLang="ja-JP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altLang="ja-JP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sz="2200" i="1" dirty="0" smtClean="0"/>
              <a:t>D = 200 </a:t>
            </a:r>
            <a:r>
              <a:rPr lang="en-US" altLang="ja-JP" sz="2200" i="1" dirty="0" err="1" smtClean="0"/>
              <a:t>Mpc</a:t>
            </a:r>
            <a:r>
              <a:rPr lang="en-US" altLang="ja-JP" sz="2200" i="1" dirty="0" smtClean="0"/>
              <a:t> (design sensitivity)</a:t>
            </a:r>
          </a:p>
          <a:p>
            <a:pPr lvl="1"/>
            <a:r>
              <a:rPr lang="en-US" altLang="ja-JP" sz="2200" i="1" dirty="0" smtClean="0"/>
              <a:t>Duty cycle 60%</a:t>
            </a:r>
          </a:p>
          <a:p>
            <a:pPr lvl="1"/>
            <a:endParaRPr lang="en-US" altLang="ja-JP" sz="400" i="1" dirty="0" smtClean="0"/>
          </a:p>
          <a:p>
            <a:r>
              <a:rPr lang="en-US" altLang="ja-JP" sz="25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aLIGO</a:t>
            </a:r>
            <a:r>
              <a:rPr lang="en-US" altLang="ja-JP" sz="2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 schedule</a:t>
            </a:r>
          </a:p>
          <a:p>
            <a:pPr lvl="1"/>
            <a:r>
              <a:rPr lang="en-US" altLang="ja-JP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O1 : 2015-2016   (done)</a:t>
            </a:r>
          </a:p>
          <a:p>
            <a:pPr lvl="1"/>
            <a:r>
              <a:rPr lang="en-US" altLang="ja-JP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: 2016-2017+ (80-120Mpc)</a:t>
            </a:r>
          </a:p>
          <a:p>
            <a:pPr lvl="1"/>
            <a:r>
              <a:rPr lang="en-US" altLang="ja-JP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O3 : 2017-2018+ (120-170 </a:t>
            </a:r>
            <a:r>
              <a:rPr lang="en-US" altLang="ja-JP" sz="20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Mpc</a:t>
            </a:r>
            <a:r>
              <a:rPr lang="en-US" altLang="ja-JP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endParaRPr lang="en-US" altLang="ja-JP" sz="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3055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148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Event rate of NS-NS merger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479955" y="1428398"/>
            <a:ext cx="7616251" cy="5401247"/>
            <a:chOff x="4713871" y="1418238"/>
            <a:chExt cx="7392258" cy="540124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871" y="1418238"/>
              <a:ext cx="7392258" cy="5401247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8831562" y="1567543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9793397" y="1553687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0754174" y="1581396"/>
              <a:ext cx="65314" cy="455893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8450487" y="1079775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553575" y="1075420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91196" y="1084128"/>
            <a:ext cx="9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</a:t>
            </a:r>
            <a:r>
              <a:rPr lang="en-US" altLang="ja-JP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48778" y="1069752"/>
            <a:ext cx="334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aLIGO</a:t>
            </a:r>
            <a:r>
              <a:rPr lang="en-US" altLang="ja-JP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detection rate =&gt;</a:t>
            </a:r>
            <a:endParaRPr kumimoji="1" lang="ja-JP" alt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81706" y="5045166"/>
            <a:ext cx="42665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O1 : 2015-2016 </a:t>
            </a:r>
          </a:p>
          <a:p>
            <a:r>
              <a:rPr kumimoji="1" lang="en-US" altLang="ja-JP" sz="21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: 2016-2017+ </a:t>
            </a:r>
          </a:p>
          <a:p>
            <a:r>
              <a:rPr lang="en-US" altLang="ja-JP" sz="21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O3 : 2017-2018+</a:t>
            </a:r>
            <a:endParaRPr kumimoji="1" lang="ja-JP" altLang="en-US" sz="21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299" y="6437516"/>
            <a:ext cx="224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Abbott et al. </a:t>
            </a:r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2016)</a:t>
            </a:r>
            <a:endParaRPr lang="ja-JP" altLang="en-US" sz="20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198253" y="6157913"/>
            <a:ext cx="66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61023" y="6145422"/>
            <a:ext cx="81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4716" y="1035688"/>
            <a:ext cx="4733998" cy="5908042"/>
          </a:xfrm>
        </p:spPr>
        <p:txBody>
          <a:bodyPr>
            <a:normAutofit/>
          </a:bodyPr>
          <a:lstStyle/>
          <a:p>
            <a:r>
              <a:rPr kumimoji="1" lang="en-US" altLang="ja-JP" sz="2500" dirty="0" smtClean="0"/>
              <a:t>Event rate </a:t>
            </a:r>
            <a:r>
              <a:rPr lang="en-US" altLang="ja-JP" sz="2500" dirty="0" smtClean="0"/>
              <a:t>is quite uncertain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 binary pulsar 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SGRB = NS-NS merger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 r-process = NS-NS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kilonova</a:t>
            </a:r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NS-NS merger</a:t>
            </a:r>
          </a:p>
          <a:p>
            <a:pPr lvl="1"/>
            <a:r>
              <a:rPr lang="en-US" altLang="ja-JP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synthesis </a:t>
            </a:r>
          </a:p>
          <a:p>
            <a:pPr lvl="1"/>
            <a:endParaRPr lang="en-US" altLang="ja-JP" sz="4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500" dirty="0" smtClean="0"/>
              <a:t>Merger rate : ~ </a:t>
            </a:r>
            <a:r>
              <a:rPr lang="en-US" altLang="ja-JP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10-1000/Gpc</a:t>
            </a:r>
            <a:r>
              <a:rPr lang="en-US" altLang="ja-JP" sz="25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ja-JP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altLang="ja-JP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500" dirty="0" smtClean="0"/>
              <a:t>Detection rate @ design sensitivity : </a:t>
            </a:r>
            <a:r>
              <a:rPr lang="en-US" altLang="ja-JP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– 10 /</a:t>
            </a:r>
            <a:r>
              <a:rPr lang="en-US" altLang="ja-JP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altLang="ja-JP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sz="2200" i="1" dirty="0" smtClean="0"/>
              <a:t>D = 200 </a:t>
            </a:r>
            <a:r>
              <a:rPr lang="en-US" altLang="ja-JP" sz="2200" i="1" dirty="0" err="1" smtClean="0"/>
              <a:t>Mpc</a:t>
            </a:r>
            <a:endParaRPr lang="en-US" altLang="ja-JP" sz="2200" i="1" dirty="0" smtClean="0"/>
          </a:p>
          <a:p>
            <a:pPr lvl="1"/>
            <a:r>
              <a:rPr lang="en-US" altLang="ja-JP" sz="2200" i="1" dirty="0" smtClean="0"/>
              <a:t>Duty cycle 60%</a:t>
            </a:r>
          </a:p>
          <a:p>
            <a:pPr lvl="1"/>
            <a:endParaRPr lang="en-US" altLang="ja-JP" sz="400" i="1" dirty="0" smtClean="0"/>
          </a:p>
          <a:p>
            <a:r>
              <a:rPr lang="en-US" altLang="ja-JP" sz="25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aLIGO</a:t>
            </a:r>
            <a:r>
              <a:rPr lang="en-US" altLang="ja-JP" sz="2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 schedule</a:t>
            </a:r>
          </a:p>
          <a:p>
            <a:pPr lvl="1"/>
            <a:r>
              <a:rPr lang="en-US" altLang="ja-JP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O1 : 2015-2016   (done)</a:t>
            </a:r>
          </a:p>
          <a:p>
            <a:pPr lvl="1"/>
            <a:r>
              <a:rPr lang="en-US" altLang="ja-JP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: 2016-2017+ (80-120Mpc)</a:t>
            </a:r>
          </a:p>
          <a:p>
            <a:pPr lvl="1"/>
            <a:r>
              <a:rPr lang="en-US" altLang="ja-JP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O3 : 2017-2018+ (120-170 </a:t>
            </a:r>
            <a:r>
              <a:rPr lang="en-US" altLang="ja-JP" sz="20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Mpc</a:t>
            </a:r>
            <a:r>
              <a:rPr lang="en-US" altLang="ja-JP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endParaRPr lang="en-US" altLang="ja-JP" sz="400" b="1" i="1" dirty="0" smtClean="0"/>
          </a:p>
        </p:txBody>
      </p:sp>
      <p:sp>
        <p:nvSpPr>
          <p:cNvPr id="17" name="角丸四角形 16"/>
          <p:cNvSpPr/>
          <p:nvPr/>
        </p:nvSpPr>
        <p:spPr>
          <a:xfrm>
            <a:off x="1628234" y="2084375"/>
            <a:ext cx="8929661" cy="3315527"/>
          </a:xfrm>
          <a:prstGeom prst="roundRect">
            <a:avLst/>
          </a:prstGeom>
          <a:solidFill>
            <a:srgbClr val="3366FF">
              <a:alpha val="80000"/>
            </a:srgbClr>
          </a:solidFill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GWs from 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NS-NS may be detected in next few years and might provide us unique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information on 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NS </a:t>
            </a:r>
            <a:r>
              <a:rPr lang="en-US" altLang="ja-JP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EoS</a:t>
            </a: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altLang="ja-JP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 and R </a:t>
            </a:r>
            <a:r>
              <a:rPr lang="en-US" altLang="ja-JP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information of NS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en-US" altLang="ja-JP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Maximum mass </a:t>
            </a: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constraints </a:t>
            </a:r>
            <a:endParaRPr lang="en-US" altLang="ja-JP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86150" lvl="7" indent="-285750">
              <a:buFont typeface="Wingdings" panose="05000000000000000000" pitchFamily="2" charset="2"/>
              <a:buChar char="Ø"/>
            </a:pPr>
            <a:r>
              <a:rPr lang="en-US" altLang="ja-JP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Composition of </a:t>
            </a:r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NS interiors</a:t>
            </a:r>
          </a:p>
          <a:p>
            <a:pPr marL="3486150" lvl="7" indent="-285750">
              <a:buFont typeface="Wingdings" panose="05000000000000000000" pitchFamily="2" charset="2"/>
              <a:buChar char="Ø"/>
            </a:pPr>
            <a:endParaRPr lang="en-US" altLang="ja-JP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altLang="ja-JP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 should prepare for it</a:t>
            </a:r>
            <a:endParaRPr lang="en-US" altLang="ja-JP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" y="327600"/>
            <a:ext cx="13426902" cy="671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Gravitational waves from NS-NS merger</a:t>
            </a:r>
            <a:endParaRPr kumimoji="1" lang="ja-JP" altLang="en-US" sz="3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54392" y="2432647"/>
            <a:ext cx="31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Trebuchet MS" pitchFamily="34" charset="0"/>
                <a:cs typeface="Times New Roman" pitchFamily="18" charset="0"/>
              </a:rPr>
              <a:t>Gravitational Waveform</a:t>
            </a:r>
            <a:endParaRPr kumimoji="1" lang="ja-JP" altLang="en-US" b="1" i="1" dirty="0" err="1" smtClean="0"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C:\Users\sekig\Desktop\rho_gw_APR4_1215_6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1" y="327153"/>
            <a:ext cx="13417971" cy="670898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Gravitational waves from NS-NS merger</a:t>
            </a:r>
            <a:endParaRPr kumimoji="1" lang="ja-JP" altLang="en-US" sz="38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5131752" y="1505031"/>
            <a:ext cx="3204802" cy="851068"/>
            <a:chOff x="4293693" y="2224263"/>
            <a:chExt cx="1809028" cy="851068"/>
          </a:xfrm>
        </p:grpSpPr>
        <p:sp>
          <p:nvSpPr>
            <p:cNvPr id="28" name="左中かっこ 27"/>
            <p:cNvSpPr/>
            <p:nvPr/>
          </p:nvSpPr>
          <p:spPr>
            <a:xfrm rot="5400000">
              <a:off x="5284281" y="2256890"/>
              <a:ext cx="360040" cy="1276841"/>
            </a:xfrm>
            <a:prstGeom prst="leftBrace">
              <a:avLst>
                <a:gd name="adj1" fmla="val 66698"/>
                <a:gd name="adj2" fmla="val 55495"/>
              </a:avLst>
            </a:prstGeom>
            <a:ln w="381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93693" y="2224263"/>
              <a:ext cx="18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ea typeface="小塚ゴシック Pro B" pitchFamily="34" charset="-128"/>
                  <a:cs typeface="Times New Roman" pitchFamily="18" charset="0"/>
                </a:rPr>
                <a:t>Inspiral</a:t>
              </a:r>
              <a:r>
                <a:rPr kumimoji="1" lang="en-US" altLang="ja-JP" sz="20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cs typeface="Times New Roman" pitchFamily="18" charset="0"/>
                </a:rPr>
                <a:t> </a:t>
              </a:r>
              <a:r>
                <a:rPr lang="en-US" altLang="ja-JP" sz="20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cs typeface="Times New Roman" pitchFamily="18" charset="0"/>
                </a:rPr>
                <a:t>Chirp signal</a:t>
              </a:r>
              <a:endParaRPr kumimoji="1" lang="ja-JP" alt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7778891" y="1037340"/>
            <a:ext cx="2396066" cy="1098927"/>
            <a:chOff x="4857666" y="1418069"/>
            <a:chExt cx="2396066" cy="1098927"/>
          </a:xfrm>
        </p:grpSpPr>
        <p:sp>
          <p:nvSpPr>
            <p:cNvPr id="31" name="左中かっこ 30"/>
            <p:cNvSpPr/>
            <p:nvPr/>
          </p:nvSpPr>
          <p:spPr>
            <a:xfrm rot="5400000">
              <a:off x="5397698" y="1905111"/>
              <a:ext cx="203234" cy="1020535"/>
            </a:xfrm>
            <a:prstGeom prst="leftBrace">
              <a:avLst>
                <a:gd name="adj1" fmla="val 75256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857666" y="1418069"/>
              <a:ext cx="23960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ea typeface="小塚ゴシック Pro B" pitchFamily="34" charset="-128"/>
                  <a:cs typeface="Times New Roman" pitchFamily="18" charset="0"/>
                </a:rPr>
                <a:t>Tidal </a:t>
              </a:r>
              <a:endPara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小塚ゴシック Pro B" pitchFamily="34" charset="-128"/>
                <a:cs typeface="Times New Roman" pitchFamily="18" charset="0"/>
              </a:endParaRPr>
            </a:p>
            <a:p>
              <a:r>
                <a:rPr lang="en-US" altLang="ja-JP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ea typeface="小塚ゴシック Pro B" pitchFamily="34" charset="-128"/>
                  <a:cs typeface="Times New Roman" pitchFamily="18" charset="0"/>
                </a:rPr>
                <a:t>deformation</a:t>
              </a:r>
              <a:endPara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小塚ゴシック Pro B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8802153" y="1073157"/>
            <a:ext cx="3235875" cy="1289416"/>
            <a:chOff x="6383310" y="1758685"/>
            <a:chExt cx="2674277" cy="1289416"/>
          </a:xfrm>
        </p:grpSpPr>
        <p:sp>
          <p:nvSpPr>
            <p:cNvPr id="34" name="左中かっこ 33"/>
            <p:cNvSpPr/>
            <p:nvPr/>
          </p:nvSpPr>
          <p:spPr>
            <a:xfrm rot="5400000">
              <a:off x="7529054" y="1519568"/>
              <a:ext cx="382789" cy="2674277"/>
            </a:xfrm>
            <a:prstGeom prst="leftBrace">
              <a:avLst>
                <a:gd name="adj1" fmla="val 66130"/>
                <a:gd name="adj2" fmla="val 50000"/>
              </a:avLst>
            </a:prstGeom>
            <a:ln w="38100">
              <a:solidFill>
                <a:srgbClr val="00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050318" y="1758685"/>
              <a:ext cx="1622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00863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ea typeface="小塚ゴシック Pro B" pitchFamily="34" charset="-128"/>
                  <a:cs typeface="Times New Roman" pitchFamily="18" charset="0"/>
                </a:rPr>
                <a:t>NS </a:t>
              </a:r>
              <a:r>
                <a:rPr lang="en-US" altLang="ja-JP" sz="2000" b="1" dirty="0" smtClean="0">
                  <a:solidFill>
                    <a:srgbClr val="00863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  <a:ea typeface="小塚ゴシック Pro B" pitchFamily="34" charset="-128"/>
                  <a:cs typeface="Times New Roman" pitchFamily="18" charset="0"/>
                </a:rPr>
                <a:t>oscillation   (BH formation)</a:t>
              </a:r>
              <a:endParaRPr lang="en-US" altLang="ja-JP" sz="2000" b="1" dirty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小塚ゴシック Pro B" pitchFamily="34" charset="-128"/>
                <a:cs typeface="Times New Roman" pitchFamily="18" charset="0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294075" y="5913568"/>
            <a:ext cx="4005905" cy="7950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ja-JP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Point particle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approximation</a:t>
            </a:r>
            <a:endParaRPr lang="en-US" altLang="ja-JP" sz="22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Information 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of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orbits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altLang="ja-JP" sz="2200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NS mass</a:t>
            </a:r>
            <a:endParaRPr lang="en-US" altLang="ja-JP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458828" y="5544938"/>
            <a:ext cx="3635149" cy="1159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ja-JP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Finite size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effects appear</a:t>
            </a:r>
            <a:endParaRPr lang="en-US" altLang="ja-JP" sz="2200" b="1" dirty="0" smtClean="0"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2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tidal </a:t>
            </a:r>
            <a:r>
              <a:rPr lang="en-US" altLang="ja-JP" sz="2200" b="1" u="sng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deformability</a:t>
            </a:r>
          </a:p>
          <a:p>
            <a:pPr>
              <a:spcAft>
                <a:spcPts val="200"/>
              </a:spcAft>
            </a:pP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    =&gt; </a:t>
            </a:r>
            <a:r>
              <a:rPr lang="en-US" altLang="ja-JP" sz="22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radius of cold NS</a:t>
            </a:r>
            <a:endParaRPr lang="en-US" altLang="ja-JP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283587" y="5544548"/>
            <a:ext cx="3860436" cy="1133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ja-JP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BH 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or NS </a:t>
            </a:r>
            <a:r>
              <a:rPr lang="ja-JP" altLang="en-US" sz="2200" b="1" dirty="0">
                <a:latin typeface="Calibri" panose="020F0502020204030204" pitchFamily="34" charset="0"/>
                <a:cs typeface="Times New Roman" pitchFamily="18" charset="0"/>
              </a:rPr>
              <a:t>⇒ </a:t>
            </a:r>
            <a:r>
              <a:rPr lang="en-US" altLang="ja-JP" sz="2200" b="1" u="sng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itchFamily="18" charset="0"/>
              </a:rPr>
              <a:t>Maximum </a:t>
            </a:r>
            <a:r>
              <a:rPr lang="en-US" altLang="ja-JP" sz="2200" b="1" u="sng" dirty="0">
                <a:solidFill>
                  <a:srgbClr val="00B050"/>
                </a:solidFill>
                <a:latin typeface="Calibri" panose="020F0502020204030204" pitchFamily="34" charset="0"/>
                <a:cs typeface="Times New Roman" pitchFamily="18" charset="0"/>
              </a:rPr>
              <a:t>mass</a:t>
            </a:r>
            <a:endParaRPr lang="en-US" altLang="ja-JP" sz="2200" b="1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200" b="1" dirty="0" smtClean="0">
                <a:latin typeface="Calibri" panose="020F0502020204030204" pitchFamily="34" charset="0"/>
                <a:cs typeface="Times New Roman" pitchFamily="18" charset="0"/>
              </a:rPr>
              <a:t>quasi-periodic GW frequency  </a:t>
            </a:r>
            <a:endParaRPr lang="en-US" altLang="ja-JP" sz="2200" b="1" dirty="0"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ja-JP" altLang="en-US" sz="2200" b="1" dirty="0">
                <a:latin typeface="Calibri" panose="020F0502020204030204" pitchFamily="34" charset="0"/>
                <a:cs typeface="Times New Roman" pitchFamily="18" charset="0"/>
              </a:rPr>
              <a:t>⇒</a:t>
            </a:r>
            <a:r>
              <a:rPr lang="en-US" altLang="ja-JP" sz="22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200" b="1" u="sng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itchFamily="18" charset="0"/>
              </a:rPr>
              <a:t>radius </a:t>
            </a:r>
            <a:r>
              <a:rPr lang="en-US" altLang="ja-JP" sz="2200" b="1" u="sng" dirty="0">
                <a:solidFill>
                  <a:srgbClr val="00B050"/>
                </a:solidFill>
                <a:latin typeface="Calibri" panose="020F0502020204030204" pitchFamily="34" charset="0"/>
                <a:cs typeface="Times New Roman" pitchFamily="18" charset="0"/>
              </a:rPr>
              <a:t>of </a:t>
            </a:r>
            <a:r>
              <a:rPr lang="en-US" altLang="ja-JP" sz="2200" b="1" u="sng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itchFamily="18" charset="0"/>
              </a:rPr>
              <a:t>hot, massive NS </a:t>
            </a:r>
            <a:endParaRPr lang="en-US" altLang="ja-JP" sz="2200" b="1" u="sng" dirty="0">
              <a:solidFill>
                <a:srgbClr val="00B05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62831" y="1650068"/>
            <a:ext cx="34335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1.2-1.4 </a:t>
            </a:r>
            <a:r>
              <a:rPr lang="en-US" altLang="ja-JP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altLang="ja-JP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sun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NS-NS APR </a:t>
            </a:r>
            <a:r>
              <a:rPr lang="en-US" altLang="ja-JP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EoS</a:t>
            </a:r>
            <a:endParaRPr lang="en-US" altLang="ja-JP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1" lang="en-US" altLang="ja-JP" sz="19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ensity contour in orbital plane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685762" y="1271939"/>
            <a:ext cx="137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kumimoji="1" lang="en-US" altLang="ja-JP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og</a:t>
            </a:r>
            <a:r>
              <a:rPr kumimoji="1" lang="en-US" altLang="ja-JP" b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kumimoji="1" lang="en-US" altLang="ja-JP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g/cm</a:t>
            </a:r>
            <a:r>
              <a:rPr kumimoji="1" lang="en-US" altLang="ja-JP" b="1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kumimoji="1" lang="ja-JP" altLang="en-US" b="1" baseline="30000" dirty="0">
              <a:latin typeface="Cambria Math" panose="02040503050406030204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454392" y="2432647"/>
            <a:ext cx="31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 smtClean="0">
                <a:latin typeface="Trebuchet MS" pitchFamily="34" charset="0"/>
                <a:cs typeface="Times New Roman" pitchFamily="18" charset="0"/>
              </a:rPr>
              <a:t>Gravitational Waveform</a:t>
            </a:r>
            <a:endParaRPr kumimoji="1" lang="ja-JP" altLang="en-US" b="1" i="1" dirty="0" err="1" smtClean="0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472046" y="4164327"/>
            <a:ext cx="247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Animation: </a:t>
            </a:r>
            <a:r>
              <a:rPr kumimoji="1" lang="en-US" altLang="ja-JP" dirty="0" err="1" smtClean="0"/>
              <a:t>Hotokezaka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15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02" y="1199010"/>
            <a:ext cx="7864466" cy="56358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グループ化 4"/>
          <p:cNvGrpSpPr/>
          <p:nvPr/>
        </p:nvGrpSpPr>
        <p:grpSpPr>
          <a:xfrm>
            <a:off x="8472265" y="1556793"/>
            <a:ext cx="2323859" cy="4030707"/>
            <a:chOff x="6948264" y="1556792"/>
            <a:chExt cx="2323859" cy="403070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7636737" y="1556792"/>
              <a:ext cx="1402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Tekton Pro" pitchFamily="34" charset="0"/>
                  <a:cs typeface="Times New Roman" pitchFamily="18" charset="0"/>
                </a:rPr>
                <a:t>Initial LIGO</a:t>
              </a:r>
              <a:endParaRPr lang="ja-JP" altLang="en-US" b="1" dirty="0">
                <a:solidFill>
                  <a:srgbClr val="FF0000"/>
                </a:solidFill>
                <a:latin typeface="Tekton Pro" pitchFamily="34" charset="0"/>
                <a:cs typeface="Times New Roman" pitchFamily="18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604734" y="2608165"/>
              <a:ext cx="1244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4CBF23"/>
                  </a:solidFill>
                  <a:latin typeface="Tekton Pro" pitchFamily="34" charset="0"/>
                  <a:cs typeface="Times New Roman" pitchFamily="18" charset="0"/>
                </a:rPr>
                <a:t>KAGRA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649591" y="3447885"/>
              <a:ext cx="1453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  <a:latin typeface="Tekton Pro" pitchFamily="34" charset="0"/>
                  <a:cs typeface="Times New Roman" pitchFamily="18" charset="0"/>
                </a:rPr>
                <a:t>Broadband Adv. LIGO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948264" y="4941168"/>
              <a:ext cx="2323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3399"/>
                  </a:solidFill>
                  <a:latin typeface="Tekton Pro" pitchFamily="34" charset="0"/>
                  <a:cs typeface="Times New Roman" pitchFamily="18" charset="0"/>
                </a:rPr>
                <a:t>Future detector</a:t>
              </a:r>
            </a:p>
            <a:p>
              <a:r>
                <a:rPr lang="en-US" altLang="ja-JP" b="1" dirty="0">
                  <a:solidFill>
                    <a:srgbClr val="FF3399"/>
                  </a:solidFill>
                  <a:latin typeface="Tekton Pro" pitchFamily="34" charset="0"/>
                  <a:cs typeface="Times New Roman" pitchFamily="18" charset="0"/>
                </a:rPr>
                <a:t>Einstein Telescope </a:t>
              </a:r>
              <a:endParaRPr lang="ja-JP" altLang="en-US" b="1" dirty="0">
                <a:solidFill>
                  <a:srgbClr val="FF3399"/>
                </a:solidFill>
                <a:latin typeface="Tekton Pro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363272" cy="990600"/>
          </a:xfrm>
        </p:spPr>
        <p:txBody>
          <a:bodyPr>
            <a:normAutofit/>
          </a:bodyPr>
          <a:lstStyle/>
          <a:p>
            <a:r>
              <a:rPr lang="en-US" altLang="ja-JP" sz="2900" dirty="0"/>
              <a:t>An example of expected GW spectrum</a:t>
            </a:r>
            <a:r>
              <a:rPr lang="ja-JP" altLang="en-US" sz="2900" dirty="0"/>
              <a:t>：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400" dirty="0"/>
              <a:t>　                  </a:t>
            </a:r>
            <a:r>
              <a:rPr lang="en-US" altLang="ja-JP" sz="2400" dirty="0"/>
              <a:t>BNS 1.35-1.35Msolar optimal @ 100Mpc </a:t>
            </a:r>
            <a:endParaRPr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92144" y="1728870"/>
            <a:ext cx="1601246" cy="10846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Merger &amp; Oscillation</a:t>
            </a:r>
          </a:p>
          <a:p>
            <a:pPr algn="ctr"/>
            <a:r>
              <a:rPr lang="en-US" altLang="ja-JP" sz="1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M</a:t>
            </a:r>
            <a:r>
              <a:rPr lang="en-US" altLang="ja-JP" sz="1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max</a:t>
            </a:r>
            <a:r>
              <a:rPr lang="en-US" altLang="ja-JP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ja-JP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R of massive NS</a:t>
            </a:r>
          </a:p>
        </p:txBody>
      </p:sp>
      <p:sp>
        <p:nvSpPr>
          <p:cNvPr id="13" name="フリーフォーム 12"/>
          <p:cNvSpPr/>
          <p:nvPr/>
        </p:nvSpPr>
        <p:spPr>
          <a:xfrm>
            <a:off x="6774659" y="3558159"/>
            <a:ext cx="638175" cy="492619"/>
          </a:xfrm>
          <a:custGeom>
            <a:avLst/>
            <a:gdLst>
              <a:gd name="connsiteX0" fmla="*/ 0 w 638175"/>
              <a:gd name="connsiteY0" fmla="*/ 0 h 447675"/>
              <a:gd name="connsiteX1" fmla="*/ 371475 w 638175"/>
              <a:gd name="connsiteY1" fmla="*/ 190500 h 447675"/>
              <a:gd name="connsiteX2" fmla="*/ 638175 w 638175"/>
              <a:gd name="connsiteY2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175" h="447675">
                <a:moveTo>
                  <a:pt x="0" y="0"/>
                </a:moveTo>
                <a:cubicBezTo>
                  <a:pt x="132556" y="57944"/>
                  <a:pt x="265113" y="115888"/>
                  <a:pt x="371475" y="190500"/>
                </a:cubicBezTo>
                <a:cubicBezTo>
                  <a:pt x="477837" y="265112"/>
                  <a:pt x="558006" y="356393"/>
                  <a:pt x="638175" y="447675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3430812" y="1719322"/>
            <a:ext cx="2497483" cy="795073"/>
            <a:chOff x="2036815" y="1719321"/>
            <a:chExt cx="2497483" cy="795073"/>
          </a:xfrm>
        </p:grpSpPr>
        <p:sp>
          <p:nvSpPr>
            <p:cNvPr id="15" name="右矢印 14"/>
            <p:cNvSpPr/>
            <p:nvPr/>
          </p:nvSpPr>
          <p:spPr>
            <a:xfrm rot="1380000">
              <a:off x="2036815" y="2379429"/>
              <a:ext cx="2497483" cy="134965"/>
            </a:xfrm>
            <a:prstGeom prst="rightArrow">
              <a:avLst>
                <a:gd name="adj1" fmla="val 50000"/>
                <a:gd name="adj2" fmla="val 103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410165" y="1719321"/>
              <a:ext cx="1862524" cy="5847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err="1">
                  <a:latin typeface="Times New Roman" panose="02020603050405020304" pitchFamily="18" charset="0"/>
                  <a:ea typeface="小塚ゴシック Pro B" pitchFamily="34" charset="-128"/>
                  <a:cs typeface="Times New Roman" panose="02020603050405020304" pitchFamily="18" charset="0"/>
                </a:rPr>
                <a:t>Inspiral</a:t>
              </a:r>
              <a:r>
                <a:rPr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charp</a:t>
              </a:r>
              <a:r>
                <a:rPr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signal</a:t>
              </a:r>
            </a:p>
            <a:p>
              <a:pPr algn="ctr"/>
              <a:r>
                <a:rPr lang="en-US" altLang="ja-JP" sz="16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of each NS</a:t>
              </a: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5826643" y="1720053"/>
            <a:ext cx="1473838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Tidal deformation</a:t>
            </a:r>
          </a:p>
          <a:p>
            <a:pPr algn="ctr"/>
            <a:r>
              <a:rPr lang="en-US" altLang="ja-JP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塚ゴシック Pro B" pitchFamily="34" charset="-128"/>
                <a:cs typeface="Times New Roman" panose="02020603050405020304" pitchFamily="18" charset="0"/>
              </a:rPr>
              <a:t>Radius of NS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43576" y="4221088"/>
            <a:ext cx="4245947" cy="175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・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event above each sensitivity curve </a:t>
            </a:r>
          </a:p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can be detected.</a:t>
            </a:r>
          </a:p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・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Detectability increases as the area above  </a:t>
            </a:r>
          </a:p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the sensitivity increases</a:t>
            </a:r>
          </a:p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・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Need more nearby event to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detect the GW from the merger remnant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>
                <a:solidFill>
                  <a:srgbClr val="323232"/>
                </a:solidFill>
                <a:latin typeface="Bookman Old Style"/>
                <a:ea typeface="HG明朝E" panose="02020909000000000000" pitchFamily="17" charset="-128"/>
              </a:rPr>
              <a:t>GWs from NS-NS merger </a:t>
            </a:r>
            <a:r>
              <a:rPr lang="en-US" altLang="ja-JP" sz="3800" dirty="0" smtClean="0">
                <a:solidFill>
                  <a:srgbClr val="323232"/>
                </a:solidFill>
                <a:latin typeface="Bookman Old Style"/>
                <a:ea typeface="HG明朝E" panose="02020909000000000000" pitchFamily="17" charset="-128"/>
              </a:rPr>
              <a:t>would </a:t>
            </a:r>
            <a:r>
              <a:rPr lang="en-US" altLang="ja-JP" sz="3800" dirty="0">
                <a:solidFill>
                  <a:srgbClr val="323232"/>
                </a:solidFill>
                <a:latin typeface="Bookman Old Style"/>
                <a:ea typeface="HG明朝E" panose="02020909000000000000" pitchFamily="17" charset="-128"/>
              </a:rPr>
              <a:t>provide us</a:t>
            </a:r>
            <a:endParaRPr kumimoji="1" lang="ja-JP" alt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529384" y="1247089"/>
                <a:ext cx="10834234" cy="544745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ja-JP" sz="3000" dirty="0" smtClean="0">
                    <a:latin typeface="Calibri" panose="020F0502020204030204" pitchFamily="34" charset="0"/>
                  </a:rPr>
                  <a:t>Simultaneous determination of mass and radius of NS</a:t>
                </a:r>
              </a:p>
              <a:p>
                <a:pPr lvl="1"/>
                <a:endParaRPr lang="en-US" altLang="ja-JP" sz="1000" i="1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ja-JP" sz="2800" b="1" i="1" u="sng" dirty="0" smtClean="0">
                    <a:latin typeface="Calibri" panose="020F0502020204030204" pitchFamily="34" charset="0"/>
                  </a:rPr>
                  <a:t>mass from </a:t>
                </a:r>
                <a:r>
                  <a:rPr lang="en-US" altLang="ja-JP" sz="2800" b="1" i="1" u="sng" dirty="0" err="1" smtClean="0">
                    <a:latin typeface="Calibri" panose="020F0502020204030204" pitchFamily="34" charset="0"/>
                  </a:rPr>
                  <a:t>inspiral</a:t>
                </a:r>
                <a:r>
                  <a:rPr lang="en-US" altLang="ja-JP" sz="2800" b="1" i="1" u="sng" dirty="0" smtClean="0">
                    <a:latin typeface="Calibri" panose="020F0502020204030204" pitchFamily="34" charset="0"/>
                  </a:rPr>
                  <a:t> chirp signal</a:t>
                </a:r>
              </a:p>
              <a:p>
                <a:pPr lvl="1"/>
                <a:endParaRPr lang="en-US" altLang="ja-JP" sz="2600" i="1" dirty="0" smtClean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ja-JP" sz="28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radius of cold NS with canonical mass</a:t>
                </a: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                                          (</a:t>
                </a: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Trebuchet MS" panose="020B0603020202020204" pitchFamily="34" charset="0"/>
                  </a:rPr>
                  <a:t>~</a:t>
                </a: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1.35Msun</a:t>
                </a:r>
                <a:r>
                  <a:rPr lang="en-US" altLang="ja-JP" sz="26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) </a:t>
                </a:r>
                <a:r>
                  <a:rPr lang="en-US" altLang="ja-JP" sz="2600" i="1" dirty="0" smtClean="0">
                    <a:latin typeface="Calibri" panose="020F0502020204030204" pitchFamily="34" charset="0"/>
                  </a:rPr>
                  <a:t>by deviation of GWs from chirp signal                                                                          due to tidal deformation</a:t>
                </a:r>
              </a:p>
              <a:p>
                <a:pPr lvl="2"/>
                <a:r>
                  <a:rPr lang="en-US" altLang="ja-JP" sz="22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Canonical mass : 1.3-1.4 </a:t>
                </a:r>
                <a:r>
                  <a:rPr lang="en-US" altLang="ja-JP" sz="2200" i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Msun</a:t>
                </a:r>
                <a:endParaRPr lang="en-US" altLang="ja-JP" sz="2200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  <a:p>
                <a:pPr lvl="2"/>
                <a:r>
                  <a:rPr lang="en-US" altLang="ja-JP" sz="22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T </a:t>
                </a:r>
                <a:r>
                  <a:rPr lang="en-US" altLang="ja-JP" sz="22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~</a:t>
                </a:r>
                <a:r>
                  <a:rPr lang="en-US" altLang="ja-JP" sz="22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0 MeV,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2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ja-JP" altLang="en-US" sz="2200" b="0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2200" b="0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200" b="0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ja-JP" sz="22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2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(3−4)</m:t>
                        </m:r>
                        <m:r>
                          <a:rPr lang="ja-JP" altLang="en-US" sz="22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22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ja-JP" sz="22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, </a:t>
                </a:r>
                <a:r>
                  <a:rPr lang="en-US" altLang="ja-JP" sz="2200" b="1" i="1" u="sng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Ye = 0.1</a:t>
                </a:r>
                <a:endParaRPr lang="en-US" altLang="ja-JP" sz="2200" b="1" i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endParaRPr lang="en-US" altLang="ja-JP" sz="1100" i="1" dirty="0" smtClean="0"/>
              </a:p>
              <a:p>
                <a:pPr lvl="1"/>
                <a:r>
                  <a:rPr lang="en-US" altLang="ja-JP" sz="2800" b="1" i="1" u="sng" dirty="0" smtClean="0">
                    <a:solidFill>
                      <a:srgbClr val="FF0000"/>
                    </a:solidFill>
                  </a:rPr>
                  <a:t>radius</a:t>
                </a:r>
                <a:r>
                  <a:rPr kumimoji="1" lang="en-US" altLang="ja-JP" sz="2800" b="1" i="1" u="sng" dirty="0" smtClean="0">
                    <a:solidFill>
                      <a:srgbClr val="FF0000"/>
                    </a:solidFill>
                  </a:rPr>
                  <a:t> of hot merger remnant NS</a:t>
                </a:r>
                <a:r>
                  <a:rPr kumimoji="1" lang="en-US" altLang="ja-JP" sz="2600" b="1" i="1" dirty="0" smtClean="0">
                    <a:solidFill>
                      <a:srgbClr val="FF0000"/>
                    </a:solidFill>
                  </a:rPr>
                  <a:t>                                                                                 </a:t>
                </a:r>
                <a:r>
                  <a:rPr lang="en-US" altLang="ja-JP" sz="2600" i="1" dirty="0" smtClean="0"/>
                  <a:t>by </a:t>
                </a:r>
                <a:r>
                  <a:rPr kumimoji="1" lang="en-US" altLang="ja-JP" sz="2600" i="1" dirty="0" smtClean="0"/>
                  <a:t>quasi-periodic GWs frequency</a:t>
                </a:r>
              </a:p>
              <a:p>
                <a:pPr lvl="2"/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~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30-60 MeV (larger for softer </a:t>
                </a:r>
                <a:r>
                  <a:rPr lang="en-US" altLang="ja-JP" sz="2400" b="1" i="1" u="sng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EoS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400" b="1" i="1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kumimoji="1" lang="en-US" altLang="ja-JP" sz="2400" b="1" i="1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ja-JP" altLang="en-US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~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10</a:t>
                </a:r>
                <a:r>
                  <a:rPr lang="en-US" altLang="ja-JP" sz="2400" b="1" i="1" u="sng" baseline="30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15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g/cm</a:t>
                </a:r>
                <a:r>
                  <a:rPr lang="en-US" altLang="ja-JP" sz="2400" b="1" i="1" u="sng" baseline="30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3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(larger for softer </a:t>
                </a:r>
                <a:r>
                  <a:rPr lang="en-US" altLang="ja-JP" sz="2400" b="1" i="1" u="sng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EoS</a:t>
                </a:r>
                <a:r>
                  <a:rPr lang="en-US" altLang="ja-JP" sz="2400" b="1" i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kumimoji="1"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Ye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~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0.1 </a:t>
                </a:r>
                <a:endParaRPr kumimoji="1" lang="ja-JP" altLang="en-US" sz="24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384" y="1247089"/>
                <a:ext cx="10834234" cy="5447450"/>
              </a:xfrm>
              <a:blipFill rotWithShape="0">
                <a:blip r:embed="rId3"/>
                <a:stretch>
                  <a:fillRect l="-1013" t="-1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225" y="1889153"/>
            <a:ext cx="5204065" cy="486072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783582" y="2458534"/>
            <a:ext cx="3445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Merger </a:t>
            </a:r>
            <a:r>
              <a:rPr kumimoji="1" lang="en-US" altLang="ja-JP" b="1" dirty="0" smtClean="0"/>
              <a:t>remnant NS </a:t>
            </a:r>
            <a:r>
              <a:rPr lang="en-US" altLang="ja-JP" b="1" dirty="0" smtClean="0"/>
              <a:t>for 1.35-1.35 </a:t>
            </a:r>
            <a:endParaRPr kumimoji="1" lang="en-US" altLang="ja-JP" b="1" dirty="0" smtClean="0"/>
          </a:p>
          <a:p>
            <a:r>
              <a:rPr kumimoji="1" lang="en-US" altLang="ja-JP" b="1" dirty="0" smtClean="0"/>
              <a:t>DD2 </a:t>
            </a:r>
            <a:r>
              <a:rPr kumimoji="1" lang="en-US" altLang="ja-JP" b="1" dirty="0" err="1" smtClean="0"/>
              <a:t>EoS</a:t>
            </a:r>
            <a:r>
              <a:rPr kumimoji="1" lang="en-US" altLang="ja-JP" b="1" dirty="0" smtClean="0"/>
              <a:t> </a:t>
            </a:r>
            <a:endParaRPr kumimoji="1" lang="ja-JP" altLang="en-US" b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337" y="4172365"/>
            <a:ext cx="1866595" cy="16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>
                <a:solidFill>
                  <a:srgbClr val="323232"/>
                </a:solidFill>
                <a:latin typeface="Bookman Old Style"/>
                <a:ea typeface="HG明朝E" panose="02020909000000000000" pitchFamily="17" charset="-128"/>
              </a:rPr>
              <a:t>GWs from </a:t>
            </a:r>
            <a:r>
              <a:rPr lang="en-US" altLang="ja-JP" sz="3800" dirty="0" smtClean="0">
                <a:solidFill>
                  <a:srgbClr val="323232"/>
                </a:solidFill>
                <a:latin typeface="Bookman Old Style"/>
                <a:ea typeface="HG明朝E" panose="02020909000000000000" pitchFamily="17" charset="-128"/>
              </a:rPr>
              <a:t>NS-NS and QCD phase diagram</a:t>
            </a:r>
            <a:endParaRPr kumimoji="1" lang="ja-JP" altLang="en-US" sz="3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73" y="1171884"/>
            <a:ext cx="9091052" cy="562603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568495" y="6303554"/>
            <a:ext cx="3685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Ohnishi @ JPS JPARK-HI </a:t>
            </a:r>
            <a:r>
              <a:rPr kumimoji="1" lang="en-US" altLang="ja-JP" sz="2000" dirty="0" err="1" smtClean="0"/>
              <a:t>Sympo</a:t>
            </a:r>
            <a:r>
              <a:rPr kumimoji="1" lang="en-US" altLang="ja-JP" sz="2200" dirty="0" smtClean="0"/>
              <a:t>.</a:t>
            </a:r>
            <a:endParaRPr kumimoji="1" lang="ja-JP" altLang="en-US" sz="2200" dirty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722921" y="4225712"/>
            <a:ext cx="814957" cy="1224938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2831479" y="5454962"/>
            <a:ext cx="2908445" cy="8626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5722921" y="4582160"/>
            <a:ext cx="0" cy="86849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2810334" y="4591362"/>
            <a:ext cx="2908445" cy="8626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5722921" y="3382432"/>
            <a:ext cx="814957" cy="1224938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6547579" y="3352800"/>
            <a:ext cx="0" cy="86849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2836619" y="4602480"/>
            <a:ext cx="0" cy="86849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2828984" y="3343554"/>
            <a:ext cx="957098" cy="1262055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3776949" y="3341682"/>
            <a:ext cx="2751400" cy="8626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/>
          <p:cNvGrpSpPr/>
          <p:nvPr/>
        </p:nvGrpSpPr>
        <p:grpSpPr>
          <a:xfrm>
            <a:off x="5367457" y="4227915"/>
            <a:ext cx="3846607" cy="667850"/>
            <a:chOff x="5367457" y="4227915"/>
            <a:chExt cx="3846607" cy="667850"/>
          </a:xfrm>
        </p:grpSpPr>
        <p:sp>
          <p:nvSpPr>
            <p:cNvPr id="18" name="円/楕円 17"/>
            <p:cNvSpPr/>
            <p:nvPr/>
          </p:nvSpPr>
          <p:spPr>
            <a:xfrm>
              <a:off x="5367457" y="4227915"/>
              <a:ext cx="1097620" cy="66785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363067" y="4256219"/>
              <a:ext cx="28509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Quasi periodic GWs</a:t>
              </a:r>
            </a:p>
          </p:txBody>
        </p:sp>
        <p:sp>
          <p:nvSpPr>
            <p:cNvPr id="23" name="星 5 22"/>
            <p:cNvSpPr/>
            <p:nvPr/>
          </p:nvSpPr>
          <p:spPr>
            <a:xfrm>
              <a:off x="5613722" y="4443368"/>
              <a:ext cx="288695" cy="288695"/>
            </a:xfrm>
            <a:prstGeom prst="star5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922448" y="5228259"/>
            <a:ext cx="1947269" cy="997102"/>
            <a:chOff x="4922448" y="5228259"/>
            <a:chExt cx="1947269" cy="997102"/>
          </a:xfrm>
        </p:grpSpPr>
        <p:sp>
          <p:nvSpPr>
            <p:cNvPr id="19" name="円/楕円 18"/>
            <p:cNvSpPr/>
            <p:nvPr/>
          </p:nvSpPr>
          <p:spPr>
            <a:xfrm>
              <a:off x="5181956" y="5228259"/>
              <a:ext cx="749689" cy="414682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922448" y="5455920"/>
              <a:ext cx="19472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Tidal deformation</a:t>
              </a:r>
              <a:endParaRPr kumimoji="1" lang="ja-JP" alt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星 5 23"/>
            <p:cNvSpPr/>
            <p:nvPr/>
          </p:nvSpPr>
          <p:spPr>
            <a:xfrm>
              <a:off x="5593845" y="5324638"/>
              <a:ext cx="288695" cy="288695"/>
            </a:xfrm>
            <a:prstGeom prst="star5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73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Preface : </a:t>
            </a:r>
            <a:r>
              <a:rPr lang="en-US" altLang="ja-JP" sz="3800" dirty="0">
                <a:latin typeface="Bookman Old Style" panose="02050604050505020204" pitchFamily="18" charset="0"/>
              </a:rPr>
              <a:t>GW astronomy era comes !</a:t>
            </a:r>
            <a:endParaRPr kumimoji="1" lang="ja-JP" altLang="en-US" sz="3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9203" y="1273215"/>
            <a:ext cx="10834234" cy="5447450"/>
          </a:xfrm>
        </p:spPr>
        <p:txBody>
          <a:bodyPr>
            <a:normAutofit/>
          </a:bodyPr>
          <a:lstStyle/>
          <a:p>
            <a:r>
              <a:rPr lang="en-US" altLang="ja-JP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GW150914</a:t>
            </a:r>
            <a:r>
              <a:rPr lang="en-US" altLang="ja-JP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2600" i="1" dirty="0" smtClean="0">
                <a:latin typeface="Calibri" panose="020F0502020204030204" pitchFamily="34" charset="0"/>
              </a:rPr>
              <a:t>: The first direct detection of GWs from BH-BH</a:t>
            </a:r>
            <a:r>
              <a:rPr lang="en-US" altLang="ja-JP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2600" i="1" dirty="0" smtClean="0">
                <a:latin typeface="Calibri" panose="020F0502020204030204" pitchFamily="34" charset="0"/>
              </a:rPr>
              <a:t>has opened the era of </a:t>
            </a:r>
            <a:r>
              <a:rPr lang="en-US" altLang="ja-JP" sz="2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GW astronomy</a:t>
            </a:r>
            <a:r>
              <a:rPr lang="en-US" altLang="ja-JP" sz="2600" dirty="0" smtClean="0">
                <a:latin typeface="Calibri" panose="020F0502020204030204" pitchFamily="34" charset="0"/>
              </a:rPr>
              <a:t>  </a:t>
            </a:r>
            <a:r>
              <a:rPr lang="en-US" altLang="ja-JP" sz="2400" i="1" dirty="0" smtClean="0">
                <a:latin typeface="Calibri" panose="020F0502020204030204" pitchFamily="34" charset="0"/>
              </a:rPr>
              <a:t>(it followed by GW151226 and GW170104, and LVT151012)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1420521" y="2011681"/>
            <a:ext cx="9194202" cy="4801217"/>
            <a:chOff x="1420521" y="1985555"/>
            <a:chExt cx="9194202" cy="480121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0521" y="2187409"/>
              <a:ext cx="9194202" cy="4599363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631649" y="1985555"/>
              <a:ext cx="22148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latin typeface="Calibri" panose="020F0502020204030204" pitchFamily="34" charset="0"/>
                </a:rPr>
                <a:t>Abbott et al. (2017)</a:t>
              </a:r>
              <a:endParaRPr kumimoji="1" lang="ja-JP" altLang="en-US" sz="2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10257179" y="6265890"/>
            <a:ext cx="1692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GW170104</a:t>
            </a:r>
            <a:endParaRPr kumimoji="1" lang="ja-JP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0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4" y="20763"/>
            <a:ext cx="12142831" cy="681647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421785" y="5504926"/>
            <a:ext cx="3663391" cy="122278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0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/>
          <a:lstStyle/>
          <a:p>
            <a:r>
              <a:rPr kumimoji="1" lang="en-US" altLang="ja-JP" dirty="0" smtClean="0">
                <a:latin typeface="Bookman Old Style" panose="02050604050505020204" pitchFamily="18" charset="0"/>
              </a:rPr>
              <a:t>Tidal deformability of NS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589241" y="1324403"/>
                <a:ext cx="7592249" cy="5510539"/>
              </a:xfrm>
            </p:spPr>
            <p:txBody>
              <a:bodyPr/>
              <a:lstStyle/>
              <a:p>
                <a:r>
                  <a:rPr lang="en-US" altLang="ja-JP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Tidal deformability </a:t>
                </a:r>
                <a:r>
                  <a:rPr lang="en-US" altLang="ja-JP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: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mbria Math" panose="02040503050406030204" pitchFamily="18" charset="0"/>
                  </a:rPr>
                  <a:t>λ</a:t>
                </a:r>
              </a:p>
              <a:p>
                <a:r>
                  <a:rPr lang="en-US" altLang="ja-JP" i="1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Response of quadrupole moment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i="1" dirty="0" smtClean="0">
                    <a:latin typeface="Calibri" panose="020F0502020204030204" pitchFamily="34" charset="0"/>
                    <a:ea typeface="Cambria Math" panose="02040503050406030204" pitchFamily="18" charset="0"/>
                  </a:rPr>
                  <a:t> to  external tidal field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i="1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2"/>
                <a:endParaRPr lang="en-US" altLang="ja-JP" sz="1600" i="1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228600" lvl="1">
                  <a:spcBef>
                    <a:spcPts val="1000"/>
                  </a:spcBef>
                </a:pP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stiffer</a:t>
                </a:r>
                <a:r>
                  <a:rPr lang="ja-JP" altLang="en-US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 </a:t>
                </a: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EOS </a:t>
                </a:r>
                <a:r>
                  <a:rPr lang="ja-JP" altLang="en-US" sz="2800" i="1" dirty="0" smtClean="0">
                    <a:latin typeface="+mn-ea"/>
                  </a:rPr>
                  <a:t>⇒</a:t>
                </a:r>
                <a:r>
                  <a:rPr lang="ja-JP" altLang="en-US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 </a:t>
                </a: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less compact NS</a:t>
                </a:r>
                <a:r>
                  <a:rPr lang="ja-JP" altLang="en-US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 </a:t>
                </a:r>
                <a:r>
                  <a:rPr lang="ja-JP" altLang="en-US" sz="2800" i="1" dirty="0" smtClean="0">
                    <a:latin typeface="+mn-ea"/>
                  </a:rPr>
                  <a:t>⇒</a:t>
                </a:r>
                <a:r>
                  <a:rPr lang="ja-JP" altLang="en-US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 </a:t>
                </a: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larger </a:t>
                </a: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λ</a:t>
                </a:r>
                <a:endParaRPr lang="en-US" altLang="ja-JP" sz="2800" i="1" dirty="0" smtClean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lvl="1"/>
                <a:endParaRPr kumimoji="1" lang="en-US" altLang="ja-JP" sz="2000" i="1" dirty="0" smtClean="0">
                  <a:latin typeface="Calibri" panose="020F0502020204030204" pitchFamily="34" charset="0"/>
                </a:endParaRPr>
              </a:p>
              <a:p>
                <a:r>
                  <a:rPr lang="en-US" altLang="ja-JP" b="1" i="1" u="sng" dirty="0" smtClean="0">
                    <a:latin typeface="Calibri" panose="020F0502020204030204" pitchFamily="34" charset="0"/>
                  </a:rPr>
                  <a:t>GWs : described by the quadrupole formula</a:t>
                </a:r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</a:rPr>
                  <a:t>Orbit and GWs </a:t>
                </a:r>
                <a:r>
                  <a:rPr lang="en-US" altLang="ja-JP" sz="2600" b="1" i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</a:rPr>
                  <a:t>deviate from those in </a:t>
                </a: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</a:rPr>
                  <a:t>the </a:t>
                </a:r>
                <a:r>
                  <a:rPr lang="en-US" altLang="ja-JP" sz="2600" b="1" i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</a:rPr>
                  <a:t>point particle </a:t>
                </a:r>
                <a:r>
                  <a:rPr lang="en-US" altLang="ja-JP" sz="2600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</a:rPr>
                  <a:t>approximation due to tidal effects</a:t>
                </a:r>
                <a:endParaRPr lang="en-US" altLang="ja-JP" i="1" dirty="0">
                  <a:latin typeface="Calibri" panose="020F0502020204030204" pitchFamily="34" charset="0"/>
                  <a:ea typeface="小塚ゴシック Pr6N B" pitchFamily="34" charset="-128"/>
                </a:endParaRPr>
              </a:p>
              <a:p>
                <a:pPr marL="228600" lvl="1">
                  <a:spcBef>
                    <a:spcPts val="1000"/>
                  </a:spcBef>
                </a:pPr>
                <a:r>
                  <a:rPr lang="en-US" altLang="ja-JP" sz="2800" i="1" dirty="0" smtClean="0">
                    <a:latin typeface="Calibri" panose="020F0502020204030204" pitchFamily="34" charset="0"/>
                    <a:ea typeface="小塚ゴシック Pr6N B" pitchFamily="34" charset="-128"/>
                  </a:rPr>
                  <a:t>Information of radius can be extracted</a:t>
                </a:r>
                <a:endParaRPr lang="en-US" altLang="ja-JP" sz="2800" i="1" dirty="0">
                  <a:latin typeface="Calibri" panose="020F0502020204030204" pitchFamily="34" charset="0"/>
                  <a:ea typeface="小塚ゴシック Pr6N B" pitchFamily="34" charset="-128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241" y="1324403"/>
                <a:ext cx="7592249" cy="5510539"/>
              </a:xfrm>
              <a:blipFill rotWithShape="0">
                <a:blip r:embed="rId4"/>
                <a:stretch>
                  <a:fillRect l="-1526" t="-18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7928166" y="912489"/>
            <a:ext cx="4153920" cy="5865971"/>
            <a:chOff x="6683494" y="1196752"/>
            <a:chExt cx="3952312" cy="563708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3494" y="1196752"/>
              <a:ext cx="3952312" cy="5637082"/>
            </a:xfrm>
            <a:prstGeom prst="rect">
              <a:avLst/>
            </a:prstGeom>
          </p:spPr>
        </p:pic>
        <p:graphicFrame>
          <p:nvGraphicFramePr>
            <p:cNvPr id="6" name="オブジェクト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2149606"/>
                </p:ext>
              </p:extLst>
            </p:nvPr>
          </p:nvGraphicFramePr>
          <p:xfrm>
            <a:off x="9490357" y="4682416"/>
            <a:ext cx="937395" cy="385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19" name="数式" r:id="rId6" imgW="431640" imgH="177480" progId="Equation.3">
                    <p:embed/>
                  </p:oleObj>
                </mc:Choice>
                <mc:Fallback>
                  <p:oleObj name="数式" r:id="rId6" imgW="43164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490357" y="4682416"/>
                          <a:ext cx="937395" cy="385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オブジェクト 6"/>
            <p:cNvGraphicFramePr>
              <a:graphicFrameLocks noChangeAspect="1"/>
            </p:cNvGraphicFramePr>
            <p:nvPr>
              <p:extLst/>
            </p:nvPr>
          </p:nvGraphicFramePr>
          <p:xfrm>
            <a:off x="9519785" y="3493963"/>
            <a:ext cx="938989" cy="323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20" name="数式" r:id="rId8" imgW="444240" imgH="152280" progId="Equation.3">
                    <p:embed/>
                  </p:oleObj>
                </mc:Choice>
                <mc:Fallback>
                  <p:oleObj name="数式" r:id="rId8" imgW="444240" imgH="1522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519785" y="3493963"/>
                          <a:ext cx="938989" cy="3231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テキスト ボックス 7"/>
          <p:cNvSpPr txBox="1"/>
          <p:nvPr/>
        </p:nvSpPr>
        <p:spPr>
          <a:xfrm>
            <a:off x="8098392" y="643105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Lackey &amp; Wade (2015)</a:t>
            </a:r>
            <a:endParaRPr lang="ja-JP" altLang="en-US" sz="20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899153"/>
              </p:ext>
            </p:extLst>
          </p:nvPr>
        </p:nvGraphicFramePr>
        <p:xfrm>
          <a:off x="4785579" y="2394844"/>
          <a:ext cx="1690506" cy="56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" name="数式" r:id="rId10" imgW="723600" imgH="241200" progId="Equation.3">
                  <p:embed/>
                </p:oleObj>
              </mc:Choice>
              <mc:Fallback>
                <p:oleObj name="数式" r:id="rId10" imgW="7236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85579" y="2394844"/>
                        <a:ext cx="1690506" cy="566663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866733"/>
              </p:ext>
            </p:extLst>
          </p:nvPr>
        </p:nvGraphicFramePr>
        <p:xfrm>
          <a:off x="1119188" y="5759450"/>
          <a:ext cx="353695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2" name="数式" r:id="rId12" imgW="1688760" imgH="419040" progId="Equation.3">
                  <p:embed/>
                </p:oleObj>
              </mc:Choice>
              <mc:Fallback>
                <p:oleObj name="数式" r:id="rId12" imgW="16887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9188" y="5759450"/>
                        <a:ext cx="3536950" cy="88265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829439"/>
              </p:ext>
            </p:extLst>
          </p:nvPr>
        </p:nvGraphicFramePr>
        <p:xfrm>
          <a:off x="4914900" y="5786438"/>
          <a:ext cx="12493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3" name="数式" r:id="rId14" imgW="596880" imgH="393480" progId="Equation.3">
                  <p:embed/>
                </p:oleObj>
              </mc:Choice>
              <mc:Fallback>
                <p:oleObj name="数式" r:id="rId14" imgW="596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14900" y="5786438"/>
                        <a:ext cx="1249363" cy="82867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6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" y="-337373"/>
            <a:ext cx="9108000" cy="455399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" y="3017267"/>
            <a:ext cx="9108000" cy="455400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61103" y="408765"/>
            <a:ext cx="112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b="1" dirty="0" smtClean="0">
                <a:latin typeface="Comic Sans MS" panose="030F0702030302020204" pitchFamily="66" charset="0"/>
              </a:rPr>
              <a:t>Orbit  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82873" y="3748509"/>
            <a:ext cx="112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b="1" dirty="0" smtClean="0">
                <a:latin typeface="Comic Sans MS" panose="030F0702030302020204" pitchFamily="66" charset="0"/>
              </a:rPr>
              <a:t>Orbit 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43617" y="1040139"/>
            <a:ext cx="1894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dirty="0" smtClean="0">
                <a:latin typeface="Comic Sans MS" panose="030F0702030302020204" pitchFamily="66" charset="0"/>
              </a:rPr>
              <a:t>GW waveform</a:t>
            </a:r>
            <a:r>
              <a:rPr kumimoji="1" lang="en-US" altLang="ja-JP" sz="2000" b="1" dirty="0" smtClean="0">
                <a:latin typeface="Comic Sans MS" panose="030F0702030302020204" pitchFamily="66" charset="0"/>
              </a:rPr>
              <a:t> 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2324" y="4406008"/>
            <a:ext cx="1894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dirty="0" smtClean="0">
                <a:latin typeface="Comic Sans MS" panose="030F0702030302020204" pitchFamily="66" charset="0"/>
              </a:rPr>
              <a:t>GW waveform</a:t>
            </a:r>
            <a:r>
              <a:rPr kumimoji="1" lang="en-US" altLang="ja-JP" sz="2000" b="1" dirty="0" smtClean="0">
                <a:latin typeface="Comic Sans MS" panose="030F0702030302020204" pitchFamily="66" charset="0"/>
              </a:rPr>
              <a:t> 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793497" y="3200715"/>
            <a:ext cx="5154910" cy="784830"/>
            <a:chOff x="5360689" y="3231195"/>
            <a:chExt cx="3520875" cy="78483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695726" y="3231195"/>
              <a:ext cx="31858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en-US" altLang="ja-JP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Point particle</a:t>
              </a:r>
            </a:p>
            <a:p>
              <a:pPr>
                <a:spcBef>
                  <a:spcPts val="600"/>
                </a:spcBef>
              </a:pPr>
              <a:r>
                <a:rPr lang="en-US" altLang="ja-JP" sz="2000" b="1" dirty="0" smtClean="0">
                  <a:solidFill>
                    <a:srgbClr val="00B050"/>
                  </a:solidFill>
                  <a:latin typeface="Comic Sans MS" panose="030F0702030302020204" pitchFamily="66" charset="0"/>
                </a:rPr>
                <a:t> w/Tidal effect (evolves faster)</a:t>
              </a:r>
              <a:endParaRPr kumimoji="1" lang="ja-JP" altLang="en-US" sz="2000" b="1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5360689" y="3436380"/>
              <a:ext cx="4315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369226" y="3812300"/>
              <a:ext cx="431540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7188" y="3751781"/>
            <a:ext cx="3403639" cy="2851590"/>
          </a:xfrm>
        </p:spPr>
        <p:txBody>
          <a:bodyPr>
            <a:normAutofit/>
          </a:bodyPr>
          <a:lstStyle/>
          <a:p>
            <a:r>
              <a:rPr kumimoji="1" lang="en-US" altLang="ja-JP" sz="23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Eos :</a:t>
            </a:r>
          </a:p>
          <a:p>
            <a:r>
              <a:rPr kumimoji="1" lang="en-US" altLang="ja-JP" sz="23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 </a:t>
            </a:r>
            <a:r>
              <a:rPr kumimoji="1" lang="en-US" altLang="ja-JP" sz="2300" b="1" i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kumimoji="1" lang="en-US" altLang="ja-JP" sz="23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</a:t>
            </a:r>
            <a:r>
              <a:rPr kumimoji="1" lang="en-US" altLang="ja-JP" sz="17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1.35</a:t>
            </a:r>
            <a:r>
              <a:rPr kumimoji="1" lang="en-US" altLang="ja-JP" sz="23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11.1km)</a:t>
            </a:r>
          </a:p>
          <a:p>
            <a:pPr lvl="1"/>
            <a:r>
              <a:rPr kumimoji="1" lang="en-US" altLang="ja-JP" sz="1900" b="1" i="1" dirty="0" smtClean="0"/>
              <a:t>1.35-1.35 </a:t>
            </a:r>
            <a:r>
              <a:rPr kumimoji="1" lang="en-US" altLang="ja-JP" sz="1900" b="1" i="1" dirty="0" err="1" smtClean="0"/>
              <a:t>Msun</a:t>
            </a:r>
            <a:r>
              <a:rPr kumimoji="1" lang="en-US" altLang="ja-JP" sz="1900" b="1" i="1" dirty="0" smtClean="0"/>
              <a:t> NS-NS</a:t>
            </a:r>
          </a:p>
          <a:p>
            <a:r>
              <a:rPr lang="en-US" altLang="ja-JP" sz="2300" b="1" i="1" dirty="0" smtClean="0"/>
              <a:t>Tidal effects are less important</a:t>
            </a:r>
          </a:p>
          <a:p>
            <a:r>
              <a:rPr lang="en-US" altLang="ja-JP" sz="2300" b="1" i="1" dirty="0" smtClean="0"/>
              <a:t>Small</a:t>
            </a:r>
            <a:r>
              <a:rPr kumimoji="1" lang="en-US" altLang="ja-JP" sz="2300" b="1" i="1" dirty="0" smtClean="0"/>
              <a:t> deviation of orbit and GWs in later phase</a:t>
            </a:r>
            <a:endParaRPr kumimoji="1" lang="ja-JP" altLang="en-US" sz="2300" b="1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40872" y="6397509"/>
            <a:ext cx="247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Animation: </a:t>
            </a:r>
            <a:r>
              <a:rPr kumimoji="1" lang="en-US" altLang="ja-JP" dirty="0" err="1" smtClean="0"/>
              <a:t>Hotokezaka</a:t>
            </a:r>
            <a:endParaRPr kumimoji="1" lang="ja-JP" altLang="en-US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8748877" y="433975"/>
            <a:ext cx="3437675" cy="285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3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Stiff Eos :</a:t>
            </a:r>
          </a:p>
          <a:p>
            <a:r>
              <a:rPr lang="en-US" altLang="ja-JP" sz="23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MS1 </a:t>
            </a:r>
            <a:r>
              <a:rPr lang="en-US" altLang="ja-JP" sz="23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lang="en-US" altLang="ja-JP" sz="23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</a:t>
            </a:r>
            <a:r>
              <a:rPr lang="en-US" altLang="ja-JP" sz="17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1.35</a:t>
            </a:r>
            <a:r>
              <a:rPr lang="en-US" altLang="ja-JP" sz="23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14.5km)</a:t>
            </a:r>
          </a:p>
          <a:p>
            <a:pPr lvl="1"/>
            <a:r>
              <a:rPr lang="en-US" altLang="ja-JP" sz="1900" b="1" i="1" dirty="0" smtClean="0"/>
              <a:t>1.35-1.35 </a:t>
            </a:r>
            <a:r>
              <a:rPr lang="en-US" altLang="ja-JP" sz="1900" b="1" i="1" dirty="0" err="1" smtClean="0"/>
              <a:t>Msun</a:t>
            </a:r>
            <a:r>
              <a:rPr lang="en-US" altLang="ja-JP" sz="1900" b="1" i="1" dirty="0" smtClean="0"/>
              <a:t> NS-NS</a:t>
            </a:r>
          </a:p>
          <a:p>
            <a:r>
              <a:rPr lang="en-US" altLang="ja-JP" sz="2300" b="1" i="1" dirty="0" smtClean="0"/>
              <a:t>Tidal effects are more important</a:t>
            </a:r>
          </a:p>
          <a:p>
            <a:r>
              <a:rPr lang="en-US" altLang="ja-JP" sz="2300" b="1" i="1" dirty="0" smtClean="0"/>
              <a:t>Remarkable deviation of orbit and GWs</a:t>
            </a:r>
            <a:endParaRPr lang="ja-JP" altLang="en-US" sz="2300" b="1" i="1" dirty="0"/>
          </a:p>
        </p:txBody>
      </p:sp>
    </p:spTree>
    <p:extLst>
      <p:ext uri="{BB962C8B-B14F-4D97-AF65-F5344CB8AC3E}">
        <p14:creationId xmlns:p14="http://schemas.microsoft.com/office/powerpoint/2010/main" val="27479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9308" y="2186098"/>
            <a:ext cx="5248283" cy="4619034"/>
          </a:xfrm>
        </p:spPr>
        <p:txBody>
          <a:bodyPr>
            <a:normAutofit/>
          </a:bodyPr>
          <a:lstStyle/>
          <a:p>
            <a:r>
              <a:rPr lang="en-US" altLang="ja-JP" sz="2600" i="1" dirty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d</a:t>
            </a:r>
            <a:r>
              <a:rPr lang="en-US" altLang="ja-JP" sz="2600" i="1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istinguishability </a:t>
            </a:r>
          </a:p>
          <a:p>
            <a:pPr lvl="1"/>
            <a:r>
              <a:rPr lang="en-US" altLang="ja-JP" sz="2200" i="1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Δh</a:t>
            </a:r>
            <a:r>
              <a:rPr lang="en-US" altLang="ja-JP" sz="14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12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200" dirty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= 1 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corresponds to 1σ</a:t>
            </a:r>
          </a:p>
          <a:p>
            <a:pPr lvl="1"/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D=200Mpc (</a:t>
            </a:r>
            <a:r>
              <a:rPr lang="en-US" altLang="ja-JP" sz="20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horizon distance of </a:t>
            </a:r>
            <a:r>
              <a:rPr lang="en-US" altLang="ja-JP" sz="2000" dirty="0" err="1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aLIGO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)</a:t>
            </a:r>
            <a:endParaRPr lang="en-US" altLang="ja-JP" dirty="0" smtClean="0">
              <a:latin typeface="Calibri" panose="020F0502020204030204" pitchFamily="34" charset="0"/>
              <a:ea typeface="小塚ゴシック Pr6N B" pitchFamily="34" charset="-128"/>
              <a:cs typeface="Times New Roman" panose="02020603050405020304" pitchFamily="18" charset="0"/>
            </a:endParaRPr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/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/>
          </a:p>
          <a:p>
            <a:pPr lvl="2"/>
            <a:endParaRPr lang="en-US" altLang="ja-JP" sz="1800" dirty="0" smtClean="0"/>
          </a:p>
          <a:p>
            <a:pPr lvl="2"/>
            <a:endParaRPr lang="en-US" altLang="ja-JP" sz="1800" dirty="0" smtClean="0"/>
          </a:p>
          <a:p>
            <a:pPr lvl="2"/>
            <a:endParaRPr lang="en-US" altLang="ja-JP" sz="1800" dirty="0" smtClean="0"/>
          </a:p>
          <a:p>
            <a:r>
              <a:rPr lang="en-US" altLang="ja-JP" sz="2300" dirty="0" smtClean="0"/>
              <a:t>See also</a:t>
            </a:r>
            <a:endParaRPr lang="en-US" altLang="ja-JP" sz="2300" dirty="0"/>
          </a:p>
          <a:p>
            <a:pPr marL="457200" lvl="1" indent="0">
              <a:buNone/>
            </a:pPr>
            <a:r>
              <a:rPr lang="en-US" altLang="ja-JP" sz="1900" dirty="0" smtClean="0"/>
              <a:t>Read et al. (2013); Del </a:t>
            </a:r>
            <a:r>
              <a:rPr lang="en-US" altLang="ja-JP" sz="1900" dirty="0" err="1" smtClean="0"/>
              <a:t>Pozzo</a:t>
            </a:r>
            <a:r>
              <a:rPr lang="en-US" altLang="ja-JP" sz="1900" dirty="0" smtClean="0"/>
              <a:t> et al. (2013); </a:t>
            </a:r>
            <a:r>
              <a:rPr kumimoji="1" lang="en-US" altLang="ja-JP" sz="1900" dirty="0" err="1" smtClean="0"/>
              <a:t>Agathos</a:t>
            </a:r>
            <a:r>
              <a:rPr kumimoji="1" lang="en-US" altLang="ja-JP" sz="1900" dirty="0" smtClean="0"/>
              <a:t> et al. (2015); </a:t>
            </a:r>
            <a:r>
              <a:rPr lang="en-US" altLang="ja-JP" sz="1900" dirty="0" smtClean="0"/>
              <a:t>Lackey &amp; Wade (2015)</a:t>
            </a:r>
            <a:endParaRPr kumimoji="1" lang="ja-JP" altLang="en-US" sz="1900" dirty="0"/>
          </a:p>
        </p:txBody>
      </p:sp>
      <p:grpSp>
        <p:nvGrpSpPr>
          <p:cNvPr id="47" name="グループ化 46"/>
          <p:cNvGrpSpPr/>
          <p:nvPr/>
        </p:nvGrpSpPr>
        <p:grpSpPr>
          <a:xfrm>
            <a:off x="5108303" y="1275147"/>
            <a:ext cx="7054802" cy="5533979"/>
            <a:chOff x="5030322" y="1275147"/>
            <a:chExt cx="7196605" cy="5533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8585813" y="6378239"/>
                  <a:ext cx="108589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𝒇</m:t>
                      </m:r>
                    </m:oMath>
                  </a14:m>
                  <a:r>
                    <a:rPr kumimoji="1" lang="en-US" altLang="ja-JP" sz="2200" b="1" dirty="0" smtClean="0"/>
                    <a:t> [kHz] </a:t>
                  </a:r>
                  <a:endParaRPr kumimoji="1" lang="ja-JP" altLang="en-US" sz="2200" b="1" dirty="0"/>
                </a:p>
              </p:txBody>
            </p:sp>
          </mc:Choice>
          <mc:Fallback xmlns="">
            <p:sp>
              <p:nvSpPr>
                <p:cNvPr id="23" name="テキスト ボックス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5813" y="6378239"/>
                  <a:ext cx="1085894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352" t="-8451" r="-5587" b="-281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/>
                <p:cNvSpPr txBox="1"/>
                <p:nvPr/>
              </p:nvSpPr>
              <p:spPr>
                <a:xfrm rot="16200000">
                  <a:off x="3873217" y="3274251"/>
                  <a:ext cx="2816528" cy="502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rad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kumimoji="1" lang="en-US" altLang="ja-JP" sz="2200" b="1" dirty="0" smtClean="0"/>
                    <a:t> @ 100Mpc  </a:t>
                  </a:r>
                  <a:endParaRPr kumimoji="1" lang="ja-JP" altLang="en-US" sz="2200" b="1" dirty="0"/>
                </a:p>
              </p:txBody>
            </p:sp>
          </mc:Choice>
          <mc:Fallback xmlns="">
            <p:sp>
              <p:nvSpPr>
                <p:cNvPr id="24" name="テキスト ボックス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73217" y="3274251"/>
                  <a:ext cx="2816528" cy="50231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5628" r="-222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グループ化 45"/>
            <p:cNvGrpSpPr/>
            <p:nvPr/>
          </p:nvGrpSpPr>
          <p:grpSpPr>
            <a:xfrm>
              <a:off x="5510591" y="1275147"/>
              <a:ext cx="6716336" cy="5103092"/>
              <a:chOff x="5510591" y="1275147"/>
              <a:chExt cx="6716336" cy="5103092"/>
            </a:xfrm>
          </p:grpSpPr>
          <p:pic>
            <p:nvPicPr>
              <p:cNvPr id="22" name="図 21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0591" y="1275147"/>
                <a:ext cx="6716336" cy="5103092"/>
              </a:xfrm>
              <a:prstGeom prst="rect">
                <a:avLst/>
              </a:prstGeom>
            </p:spPr>
          </p:pic>
          <p:sp>
            <p:nvSpPr>
              <p:cNvPr id="45" name="正方形/長方形 44"/>
              <p:cNvSpPr/>
              <p:nvPr/>
            </p:nvSpPr>
            <p:spPr>
              <a:xfrm>
                <a:off x="8707120" y="1503680"/>
                <a:ext cx="1869440" cy="1605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5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Tidal effect in gravitational wave spectra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35691" y="4468177"/>
            <a:ext cx="1790686" cy="101566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TM1 (Shen) : </a:t>
            </a:r>
          </a:p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14.5 km</a:t>
            </a:r>
          </a:p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1400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9962" y="3286087"/>
            <a:ext cx="1802940" cy="101566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TMA: </a:t>
            </a:r>
            <a:endParaRPr lang="en-US" altLang="ja-JP" sz="20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3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13.9 km</a:t>
            </a:r>
          </a:p>
          <a:p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sz="13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</a:t>
            </a:r>
            <a:endParaRPr lang="en-US" altLang="ja-JP" sz="2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725044" y="1580641"/>
            <a:ext cx="2486704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APR: R</a:t>
            </a:r>
            <a:r>
              <a:rPr lang="en-US" altLang="ja-JP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11.1 km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Λ</a:t>
            </a:r>
            <a:r>
              <a:rPr lang="en-US" altLang="ja-JP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320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137263" y="2394517"/>
            <a:ext cx="2562052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SFHo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</a:t>
            </a:r>
            <a:r>
              <a:rPr lang="en-US" altLang="ja-JP" sz="13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11.9 km</a:t>
            </a:r>
          </a:p>
          <a:p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Λ</a:t>
            </a:r>
            <a:r>
              <a:rPr lang="en-US" altLang="ja-JP" sz="13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420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47469" y="1466975"/>
            <a:ext cx="206450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 err="1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 et al. (2016)</a:t>
            </a:r>
            <a:endParaRPr lang="ja-JP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17425"/>
              </p:ext>
            </p:extLst>
          </p:nvPr>
        </p:nvGraphicFramePr>
        <p:xfrm>
          <a:off x="538473" y="3416743"/>
          <a:ext cx="4264920" cy="2329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464"/>
                <a:gridCol w="741872"/>
                <a:gridCol w="741872"/>
                <a:gridCol w="742072"/>
                <a:gridCol w="724418"/>
                <a:gridCol w="697222"/>
              </a:tblGrid>
              <a:tr h="348213">
                <a:tc>
                  <a:txBody>
                    <a:bodyPr/>
                    <a:lstStyle/>
                    <a:p>
                      <a:pPr algn="ctr"/>
                      <a:endParaRPr kumimoji="1" lang="ja-JP" altLang="en-US" sz="13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APR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SFHo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DD2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TMA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TM1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APR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ΔR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0.7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3.0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SFHo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0.8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1.9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DD2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2.1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TMA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2.8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2.0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0.7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821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TM1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3.4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2.6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0.6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Δh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オブジェクト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345865"/>
              </p:ext>
            </p:extLst>
          </p:nvPr>
        </p:nvGraphicFramePr>
        <p:xfrm>
          <a:off x="857330" y="1285422"/>
          <a:ext cx="3218656" cy="82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7" name="数式" r:id="rId7" imgW="1688760" imgH="457200" progId="Equation.3">
                  <p:embed/>
                </p:oleObj>
              </mc:Choice>
              <mc:Fallback>
                <p:oleObj name="数式" r:id="rId7" imgW="16887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7330" y="1285422"/>
                        <a:ext cx="3218656" cy="822639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円/楕円 3"/>
          <p:cNvSpPr/>
          <p:nvPr/>
        </p:nvSpPr>
        <p:spPr>
          <a:xfrm rot="18627191">
            <a:off x="8822395" y="2977420"/>
            <a:ext cx="972846" cy="229397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79248" y="4167269"/>
            <a:ext cx="242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Point particle</a:t>
            </a:r>
            <a:endParaRPr kumimoji="1" lang="ja-JP" altLang="en-US" sz="2000" b="1" dirty="0"/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10350796" y="4360753"/>
            <a:ext cx="376926" cy="13232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053239" y="1490375"/>
            <a:ext cx="167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Sn: detector noise spectrum 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756731" y="-31611"/>
            <a:ext cx="442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err="1" smtClean="0"/>
              <a:t>Hotokezaka</a:t>
            </a:r>
            <a:r>
              <a:rPr lang="en-US" altLang="ja-JP" sz="2000" dirty="0" smtClean="0"/>
              <a:t> et al. (2016) </a:t>
            </a:r>
            <a:endParaRPr kumimoji="1" lang="ja-JP" altLang="en-US" sz="2000" dirty="0"/>
          </a:p>
        </p:txBody>
      </p:sp>
      <p:cxnSp>
        <p:nvCxnSpPr>
          <p:cNvPr id="51" name="直線矢印コネクタ 50"/>
          <p:cNvCxnSpPr/>
          <p:nvPr/>
        </p:nvCxnSpPr>
        <p:spPr>
          <a:xfrm flipH="1">
            <a:off x="9406691" y="3899840"/>
            <a:ext cx="185332" cy="523601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H="1">
            <a:off x="9180134" y="3108960"/>
            <a:ext cx="136978" cy="882576"/>
          </a:xfrm>
          <a:prstGeom prst="straightConnector1">
            <a:avLst/>
          </a:prstGeom>
          <a:ln w="317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8894361" y="2285284"/>
            <a:ext cx="122498" cy="149405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8114949" y="3868777"/>
            <a:ext cx="921145" cy="175185"/>
          </a:xfrm>
          <a:prstGeom prst="straightConnector1">
            <a:avLst/>
          </a:prstGeom>
          <a:ln w="317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V="1">
            <a:off x="8089947" y="4531372"/>
            <a:ext cx="1158676" cy="303174"/>
          </a:xfrm>
          <a:prstGeom prst="straightConnector1">
            <a:avLst/>
          </a:prstGeom>
          <a:ln w="317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9417405" y="3202947"/>
            <a:ext cx="2437706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DD2: R</a:t>
            </a:r>
            <a:r>
              <a:rPr lang="en-US" altLang="ja-JP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13.2 km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Λ</a:t>
            </a:r>
            <a:r>
              <a:rPr lang="en-US" altLang="ja-JP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en-US" altLang="ja-JP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621318" y="5499113"/>
            <a:ext cx="322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/>
              <a:t>aLIGO</a:t>
            </a:r>
            <a:r>
              <a:rPr lang="en-US" altLang="ja-JP" sz="2000" b="1" dirty="0" smtClean="0"/>
              <a:t> design sensitivity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247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9308" y="2186098"/>
            <a:ext cx="5248283" cy="4619034"/>
          </a:xfrm>
        </p:spPr>
        <p:txBody>
          <a:bodyPr>
            <a:normAutofit/>
          </a:bodyPr>
          <a:lstStyle/>
          <a:p>
            <a:r>
              <a:rPr lang="en-US" altLang="ja-JP" sz="2600" i="1" dirty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d</a:t>
            </a:r>
            <a:r>
              <a:rPr lang="en-US" altLang="ja-JP" sz="2600" i="1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istinguishability </a:t>
            </a:r>
          </a:p>
          <a:p>
            <a:pPr lvl="1"/>
            <a:r>
              <a:rPr lang="en-US" altLang="ja-JP" sz="2200" i="1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Δh</a:t>
            </a:r>
            <a:r>
              <a:rPr lang="en-US" altLang="ja-JP" sz="14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12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200" dirty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= 1 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corresponds to 1σ</a:t>
            </a:r>
          </a:p>
          <a:p>
            <a:pPr lvl="1"/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D=200Mpc (</a:t>
            </a:r>
            <a:r>
              <a:rPr lang="en-US" altLang="ja-JP" sz="20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horizon distance of </a:t>
            </a:r>
            <a:r>
              <a:rPr lang="en-US" altLang="ja-JP" sz="2000" dirty="0" err="1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aLIGO</a:t>
            </a:r>
            <a:r>
              <a:rPr lang="en-US" altLang="ja-JP" sz="2200" dirty="0" smtClean="0">
                <a:latin typeface="Calibri" panose="020F0502020204030204" pitchFamily="34" charset="0"/>
                <a:ea typeface="小塚ゴシック Pr6N B" pitchFamily="34" charset="-128"/>
                <a:cs typeface="Times New Roman" panose="02020603050405020304" pitchFamily="18" charset="0"/>
              </a:rPr>
              <a:t>)</a:t>
            </a:r>
            <a:endParaRPr lang="en-US" altLang="ja-JP" dirty="0" smtClean="0">
              <a:latin typeface="Calibri" panose="020F0502020204030204" pitchFamily="34" charset="0"/>
              <a:ea typeface="小塚ゴシック Pr6N B" pitchFamily="34" charset="-128"/>
              <a:cs typeface="Times New Roman" panose="02020603050405020304" pitchFamily="18" charset="0"/>
            </a:endParaRPr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/>
          </a:p>
          <a:p>
            <a:pPr lvl="3"/>
            <a:endParaRPr lang="en-US" altLang="ja-JP" sz="1600" dirty="0" smtClean="0"/>
          </a:p>
          <a:p>
            <a:pPr lvl="3"/>
            <a:endParaRPr lang="en-US" altLang="ja-JP" sz="1600" dirty="0"/>
          </a:p>
          <a:p>
            <a:pPr lvl="2"/>
            <a:endParaRPr lang="en-US" altLang="ja-JP" sz="1800" dirty="0" smtClean="0"/>
          </a:p>
          <a:p>
            <a:pPr lvl="2"/>
            <a:endParaRPr lang="en-US" altLang="ja-JP" sz="1800" dirty="0" smtClean="0"/>
          </a:p>
          <a:p>
            <a:pPr lvl="2"/>
            <a:endParaRPr lang="en-US" altLang="ja-JP" sz="1800" dirty="0" smtClean="0"/>
          </a:p>
          <a:p>
            <a:r>
              <a:rPr lang="en-US" altLang="ja-JP" sz="2300" dirty="0" smtClean="0"/>
              <a:t>See also</a:t>
            </a:r>
            <a:endParaRPr lang="en-US" altLang="ja-JP" sz="2300" dirty="0"/>
          </a:p>
          <a:p>
            <a:pPr marL="457200" lvl="1" indent="0">
              <a:buNone/>
            </a:pPr>
            <a:r>
              <a:rPr lang="en-US" altLang="ja-JP" sz="1900" dirty="0" smtClean="0"/>
              <a:t>Read et al. (2013); Del </a:t>
            </a:r>
            <a:r>
              <a:rPr lang="en-US" altLang="ja-JP" sz="1900" dirty="0" err="1" smtClean="0"/>
              <a:t>Pozzo</a:t>
            </a:r>
            <a:r>
              <a:rPr lang="en-US" altLang="ja-JP" sz="1900" dirty="0" smtClean="0"/>
              <a:t> et al. (2013); </a:t>
            </a:r>
            <a:r>
              <a:rPr kumimoji="1" lang="en-US" altLang="ja-JP" sz="1900" dirty="0" err="1" smtClean="0"/>
              <a:t>Agathos</a:t>
            </a:r>
            <a:r>
              <a:rPr kumimoji="1" lang="en-US" altLang="ja-JP" sz="1900" dirty="0" smtClean="0"/>
              <a:t> et al. (2015); </a:t>
            </a:r>
            <a:r>
              <a:rPr lang="en-US" altLang="ja-JP" sz="1900" dirty="0" smtClean="0"/>
              <a:t>Lackey &amp; Wade (2015)</a:t>
            </a:r>
            <a:endParaRPr kumimoji="1" lang="ja-JP" altLang="en-US" sz="1900" dirty="0"/>
          </a:p>
        </p:txBody>
      </p:sp>
      <p:grpSp>
        <p:nvGrpSpPr>
          <p:cNvPr id="47" name="グループ化 46"/>
          <p:cNvGrpSpPr/>
          <p:nvPr/>
        </p:nvGrpSpPr>
        <p:grpSpPr>
          <a:xfrm>
            <a:off x="5108303" y="1275147"/>
            <a:ext cx="7054802" cy="5533979"/>
            <a:chOff x="5030322" y="1275147"/>
            <a:chExt cx="7196605" cy="5533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8585813" y="6378239"/>
                  <a:ext cx="108589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𝒇</m:t>
                      </m:r>
                    </m:oMath>
                  </a14:m>
                  <a:r>
                    <a:rPr kumimoji="1" lang="en-US" altLang="ja-JP" sz="2200" b="1" dirty="0" smtClean="0"/>
                    <a:t> [kHz] </a:t>
                  </a:r>
                  <a:endParaRPr kumimoji="1" lang="ja-JP" altLang="en-US" sz="2200" b="1" dirty="0"/>
                </a:p>
              </p:txBody>
            </p:sp>
          </mc:Choice>
          <mc:Fallback xmlns="">
            <p:sp>
              <p:nvSpPr>
                <p:cNvPr id="23" name="テキスト ボックス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5813" y="6378239"/>
                  <a:ext cx="1085894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352" t="-8451" r="-5587" b="-281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/>
                <p:cNvSpPr txBox="1"/>
                <p:nvPr/>
              </p:nvSpPr>
              <p:spPr>
                <a:xfrm rot="16200000">
                  <a:off x="3873217" y="3274251"/>
                  <a:ext cx="2816528" cy="502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rad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2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kumimoji="1" lang="en-US" altLang="ja-JP" sz="2200" b="1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kumimoji="1" lang="en-US" altLang="ja-JP" sz="2200" b="1" dirty="0" smtClean="0"/>
                    <a:t> @ 100Mpc  </a:t>
                  </a:r>
                  <a:endParaRPr kumimoji="1" lang="ja-JP" altLang="en-US" sz="2200" b="1" dirty="0"/>
                </a:p>
              </p:txBody>
            </p:sp>
          </mc:Choice>
          <mc:Fallback xmlns="">
            <p:sp>
              <p:nvSpPr>
                <p:cNvPr id="24" name="テキスト ボックス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73217" y="3274251"/>
                  <a:ext cx="2816528" cy="50231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5628" r="-222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グループ化 45"/>
            <p:cNvGrpSpPr/>
            <p:nvPr/>
          </p:nvGrpSpPr>
          <p:grpSpPr>
            <a:xfrm>
              <a:off x="5510591" y="1275147"/>
              <a:ext cx="6716336" cy="5103092"/>
              <a:chOff x="5510591" y="1275147"/>
              <a:chExt cx="6716336" cy="5103092"/>
            </a:xfrm>
          </p:grpSpPr>
          <p:pic>
            <p:nvPicPr>
              <p:cNvPr id="22" name="図 21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0591" y="1275147"/>
                <a:ext cx="6716336" cy="5103092"/>
              </a:xfrm>
              <a:prstGeom prst="rect">
                <a:avLst/>
              </a:prstGeom>
            </p:spPr>
          </p:pic>
          <p:sp>
            <p:nvSpPr>
              <p:cNvPr id="45" name="正方形/長方形 44"/>
              <p:cNvSpPr/>
              <p:nvPr/>
            </p:nvSpPr>
            <p:spPr>
              <a:xfrm>
                <a:off x="8707120" y="1503680"/>
                <a:ext cx="1869440" cy="1605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5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Tidal effect in gravitational wave spectra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35691" y="4468177"/>
            <a:ext cx="1790686" cy="101566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TM1 (Shen) : </a:t>
            </a:r>
          </a:p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14.5 km</a:t>
            </a:r>
          </a:p>
          <a:p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1400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9962" y="3286087"/>
            <a:ext cx="1802940" cy="101566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TMA: </a:t>
            </a:r>
            <a:endParaRPr lang="en-US" altLang="ja-JP" sz="20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3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13.9 km</a:t>
            </a:r>
          </a:p>
          <a:p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sz="13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</a:t>
            </a:r>
            <a:endParaRPr lang="en-US" altLang="ja-JP" sz="2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725044" y="1580641"/>
            <a:ext cx="2486704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APR: R</a:t>
            </a:r>
            <a:r>
              <a:rPr lang="en-US" altLang="ja-JP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11.1 km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Λ</a:t>
            </a:r>
            <a:r>
              <a:rPr lang="en-US" altLang="ja-JP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320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137263" y="2394517"/>
            <a:ext cx="2562052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SFHo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</a:t>
            </a:r>
            <a:r>
              <a:rPr lang="en-US" altLang="ja-JP" sz="13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11.9 km</a:t>
            </a:r>
          </a:p>
          <a:p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Λ</a:t>
            </a:r>
            <a:r>
              <a:rPr lang="en-US" altLang="ja-JP" sz="13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420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47469" y="1466975"/>
            <a:ext cx="206450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dirty="0" err="1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 et al. (2016)</a:t>
            </a:r>
            <a:endParaRPr lang="ja-JP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/>
          </p:nvPr>
        </p:nvGraphicFramePr>
        <p:xfrm>
          <a:off x="538473" y="3416743"/>
          <a:ext cx="4264920" cy="2329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464"/>
                <a:gridCol w="741872"/>
                <a:gridCol w="741872"/>
                <a:gridCol w="742072"/>
                <a:gridCol w="724418"/>
                <a:gridCol w="697222"/>
              </a:tblGrid>
              <a:tr h="348213">
                <a:tc>
                  <a:txBody>
                    <a:bodyPr/>
                    <a:lstStyle/>
                    <a:p>
                      <a:pPr algn="ctr"/>
                      <a:endParaRPr kumimoji="1" lang="ja-JP" altLang="en-US" sz="13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APR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SFHo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DD2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TMA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TM1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APR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ΔR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0.7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3.0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SFHo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0.8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1.9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3.3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DD2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2.1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TMA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2.8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2.0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0.7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="1" dirty="0" smtClean="0">
                          <a:latin typeface="Calibri" panose="020F0502020204030204" pitchFamily="34" charset="0"/>
                        </a:rPr>
                        <a:t>－</a:t>
                      </a:r>
                      <a:endParaRPr kumimoji="1" lang="ja-JP" altLang="en-US" sz="15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1.7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821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TM1</a:t>
                      </a:r>
                      <a:endParaRPr kumimoji="1" lang="ja-JP" altLang="en-US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3.4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2.6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0.6 km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Δh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オブジェクト 55"/>
          <p:cNvGraphicFramePr>
            <a:graphicFrameLocks noChangeAspect="1"/>
          </p:cNvGraphicFramePr>
          <p:nvPr>
            <p:extLst/>
          </p:nvPr>
        </p:nvGraphicFramePr>
        <p:xfrm>
          <a:off x="857330" y="1285422"/>
          <a:ext cx="3218656" cy="82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数式" r:id="rId7" imgW="1688760" imgH="457200" progId="Equation.3">
                  <p:embed/>
                </p:oleObj>
              </mc:Choice>
              <mc:Fallback>
                <p:oleObj name="数式" r:id="rId7" imgW="16887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7330" y="1285422"/>
                        <a:ext cx="3218656" cy="822639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円/楕円 3"/>
          <p:cNvSpPr/>
          <p:nvPr/>
        </p:nvSpPr>
        <p:spPr>
          <a:xfrm rot="18627191">
            <a:off x="8822395" y="2977420"/>
            <a:ext cx="972846" cy="229397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79248" y="4167269"/>
            <a:ext cx="242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Point particle</a:t>
            </a:r>
            <a:endParaRPr kumimoji="1" lang="ja-JP" altLang="en-US" sz="2000" b="1" dirty="0"/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10350796" y="4360753"/>
            <a:ext cx="376926" cy="13232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053239" y="1490375"/>
            <a:ext cx="167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Sn: detector noise spectrum 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756731" y="-31611"/>
            <a:ext cx="442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err="1" smtClean="0"/>
              <a:t>Hotokezaka</a:t>
            </a:r>
            <a:r>
              <a:rPr lang="en-US" altLang="ja-JP" sz="2000" dirty="0" smtClean="0"/>
              <a:t> et al. (2016) </a:t>
            </a:r>
            <a:endParaRPr kumimoji="1" lang="ja-JP" altLang="en-US" sz="2000" dirty="0"/>
          </a:p>
        </p:txBody>
      </p:sp>
      <p:cxnSp>
        <p:nvCxnSpPr>
          <p:cNvPr id="51" name="直線矢印コネクタ 50"/>
          <p:cNvCxnSpPr/>
          <p:nvPr/>
        </p:nvCxnSpPr>
        <p:spPr>
          <a:xfrm flipH="1">
            <a:off x="9406691" y="3899840"/>
            <a:ext cx="185332" cy="523601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H="1">
            <a:off x="9180134" y="3108960"/>
            <a:ext cx="136978" cy="882576"/>
          </a:xfrm>
          <a:prstGeom prst="straightConnector1">
            <a:avLst/>
          </a:prstGeom>
          <a:ln w="317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8894361" y="2285284"/>
            <a:ext cx="122498" cy="149405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8114949" y="3868777"/>
            <a:ext cx="921145" cy="175185"/>
          </a:xfrm>
          <a:prstGeom prst="straightConnector1">
            <a:avLst/>
          </a:prstGeom>
          <a:ln w="317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V="1">
            <a:off x="8089947" y="4531372"/>
            <a:ext cx="1158676" cy="303174"/>
          </a:xfrm>
          <a:prstGeom prst="straightConnector1">
            <a:avLst/>
          </a:prstGeom>
          <a:ln w="317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9417405" y="3202947"/>
            <a:ext cx="2437706" cy="707886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DD2: R</a:t>
            </a:r>
            <a:r>
              <a:rPr lang="en-US" altLang="ja-JP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13.2 km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Λ</a:t>
            </a:r>
            <a:r>
              <a:rPr lang="en-US" altLang="ja-JP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</a:t>
            </a:r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en-US" altLang="ja-JP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615790" y="3222099"/>
            <a:ext cx="9892126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true 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stiff and typical radius of NS is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13km, our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suggests that the radius will be constrained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≈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km at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2σ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for an event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200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Mpc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621318" y="5499113"/>
            <a:ext cx="322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/>
              <a:t>aLIGO</a:t>
            </a:r>
            <a:r>
              <a:rPr lang="en-US" altLang="ja-JP" sz="2000" b="1" dirty="0" smtClean="0"/>
              <a:t> design sensitivity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191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854" y="1242149"/>
            <a:ext cx="11682832" cy="4351338"/>
          </a:xfrm>
        </p:spPr>
        <p:txBody>
          <a:bodyPr>
            <a:normAutofit/>
          </a:bodyPr>
          <a:lstStyle/>
          <a:p>
            <a:r>
              <a:rPr kumimoji="1" lang="en-US" altLang="ja-JP" sz="2600" i="1" dirty="0" smtClean="0"/>
              <a:t>Origin of orbit and GWs evolution : </a:t>
            </a:r>
            <a:r>
              <a:rPr kumimoji="1" lang="en-US" altLang="ja-JP" sz="26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tidal effect</a:t>
            </a:r>
            <a:r>
              <a:rPr kumimoji="1"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1" lang="en-US" altLang="ja-JP" sz="2600" i="1" dirty="0" smtClean="0"/>
              <a:t>+  </a:t>
            </a:r>
            <a:r>
              <a:rPr kumimoji="1" lang="en-US" altLang="ja-JP" sz="2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diffusion</a:t>
            </a:r>
          </a:p>
          <a:p>
            <a:r>
              <a:rPr lang="en-US" altLang="ja-JP" sz="2600" i="1" dirty="0" smtClean="0"/>
              <a:t>Error in phase is still large (&gt; O(1) rad.) =&gt; need more high </a:t>
            </a:r>
            <a:r>
              <a:rPr lang="en-US" altLang="ja-JP" sz="2600" i="1" dirty="0" err="1" smtClean="0"/>
              <a:t>reso</a:t>
            </a:r>
            <a:r>
              <a:rPr lang="en-US" altLang="ja-JP" sz="2600" i="1" dirty="0" smtClean="0"/>
              <a:t>. =&gt; continuum limit</a:t>
            </a:r>
            <a:endParaRPr kumimoji="1" lang="ja-JP" altLang="en-US" sz="2600" i="1" dirty="0"/>
          </a:p>
        </p:txBody>
      </p:sp>
      <p:pic>
        <p:nvPicPr>
          <p:cNvPr id="5" name="図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81" y="2326414"/>
            <a:ext cx="4871619" cy="25439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2580" y="12424"/>
            <a:ext cx="11567160" cy="1325563"/>
          </a:xfrm>
        </p:spPr>
        <p:txBody>
          <a:bodyPr>
            <a:normAutofit/>
          </a:bodyPr>
          <a:lstStyle/>
          <a:p>
            <a:r>
              <a:rPr lang="en-US" altLang="ja-JP" sz="3400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Current NR </a:t>
            </a:r>
            <a:r>
              <a:rPr lang="en-US" altLang="ja-JP" sz="3300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(</a:t>
            </a:r>
            <a:r>
              <a:rPr lang="en-US" altLang="ja-JP" sz="2000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numerical relativity</a:t>
            </a:r>
            <a:r>
              <a:rPr lang="en-US" altLang="ja-JP" sz="3300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) </a:t>
            </a:r>
            <a:r>
              <a:rPr lang="en-US" altLang="ja-JP" sz="3400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data is not accurate enough</a:t>
            </a:r>
            <a:endParaRPr kumimoji="1" lang="ja-JP" altLang="en-US" sz="3400" dirty="0">
              <a:latin typeface="Bookman Old Style" panose="02050604050505020204" pitchFamily="18" charset="0"/>
            </a:endParaRPr>
          </a:p>
        </p:txBody>
      </p:sp>
      <p:pic>
        <p:nvPicPr>
          <p:cNvPr id="4" name="図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44" y="2330100"/>
            <a:ext cx="4877797" cy="2431186"/>
          </a:xfrm>
          <a:prstGeom prst="rect">
            <a:avLst/>
          </a:prstGeom>
        </p:spPr>
      </p:pic>
      <p:pic>
        <p:nvPicPr>
          <p:cNvPr id="7" name="図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22405" y="4435645"/>
            <a:ext cx="4991234" cy="2483151"/>
          </a:xfrm>
          <a:prstGeom prst="rect">
            <a:avLst/>
          </a:prstGeom>
        </p:spPr>
      </p:pic>
      <p:pic>
        <p:nvPicPr>
          <p:cNvPr id="6" name="図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51533" y="4411538"/>
            <a:ext cx="4899697" cy="250803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680256" y="316740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1.35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 13.7 km</a:t>
            </a:r>
            <a:endParaRPr lang="ja-JP" altLang="en-US" sz="2800" dirty="0">
              <a:latin typeface="Cambria Math" panose="02040503050406030204" pitchFamily="18" charset="0"/>
              <a:ea typeface="小塚ゴシック Pro EL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59216" y="31877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1.35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12.3 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km</a:t>
            </a:r>
            <a:endParaRPr lang="ja-JP" altLang="en-US" sz="2800" dirty="0">
              <a:latin typeface="Cambria Math" panose="02040503050406030204" pitchFamily="18" charset="0"/>
              <a:ea typeface="小塚ゴシック Pro EL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20896" y="53213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1.35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11.6 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km</a:t>
            </a:r>
            <a:endParaRPr lang="ja-JP" altLang="en-US" sz="2800" dirty="0">
              <a:latin typeface="Cambria Math" panose="02040503050406030204" pitchFamily="18" charset="0"/>
              <a:ea typeface="小塚ゴシック Pro EL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69376" y="53111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ja-JP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1.35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en-US" altLang="ja-JP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11.0 </a:t>
            </a:r>
            <a:r>
              <a:rPr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km</a:t>
            </a:r>
            <a:endParaRPr lang="ja-JP" altLang="en-US" sz="2800" dirty="0">
              <a:latin typeface="Cambria Math" panose="02040503050406030204" pitchFamily="18" charset="0"/>
              <a:ea typeface="小塚ゴシック Pro EL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9800000">
            <a:off x="3879249" y="3853665"/>
            <a:ext cx="440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EL" pitchFamily="34" charset="-128"/>
              </a:rPr>
              <a:t>Preliminary</a:t>
            </a:r>
            <a:endParaRPr kumimoji="1" lang="ja-JP" altLang="en-US" sz="4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小塚ゴシック Pro EL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56731" y="-31611"/>
            <a:ext cx="442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/>
              <a:t>See Kenta’s talk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136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" y="4912"/>
            <a:ext cx="12174537" cy="684817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255928" y="5522907"/>
            <a:ext cx="3737025" cy="1186826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86368" y="5161280"/>
            <a:ext cx="323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First suggested by Shibata (2005)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618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Listening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GWs 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: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APR </a:t>
            </a:r>
            <a:r>
              <a:rPr kumimoji="1" lang="en-US" altLang="ja-JP" sz="3900" dirty="0" err="1" smtClean="0">
                <a:latin typeface="Bookman Old Style" panose="02050604050505020204" pitchFamily="18" charset="0"/>
              </a:rPr>
              <a:t>EoS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(R</a:t>
            </a:r>
            <a:r>
              <a:rPr kumimoji="1" lang="en-US" altLang="ja-JP" sz="2500" dirty="0" smtClean="0">
                <a:latin typeface="Bookman Old Style" panose="02050604050505020204" pitchFamily="18" charset="0"/>
              </a:rPr>
              <a:t>1.35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=11.1km)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56" y="1836391"/>
            <a:ext cx="10161686" cy="4737938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V="1">
            <a:off x="2661920" y="4124960"/>
            <a:ext cx="8178800" cy="3048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9574624" y="4155440"/>
            <a:ext cx="11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dirty="0" smtClean="0">
                <a:solidFill>
                  <a:srgbClr val="0000FF"/>
                </a:solidFill>
              </a:rPr>
              <a:t>3.3 kHz</a:t>
            </a:r>
            <a:endParaRPr kumimoji="1" lang="ja-JP" alt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PR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" end="29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080" y="2182534"/>
            <a:ext cx="6182457" cy="463646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56" y="1836391"/>
            <a:ext cx="10161686" cy="4737938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Listening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GWs 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: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APR </a:t>
            </a:r>
            <a:r>
              <a:rPr kumimoji="1" lang="en-US" altLang="ja-JP" sz="3900" dirty="0" err="1" smtClean="0">
                <a:latin typeface="Bookman Old Style" panose="02050604050505020204" pitchFamily="18" charset="0"/>
              </a:rPr>
              <a:t>EoS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(R</a:t>
            </a:r>
            <a:r>
              <a:rPr kumimoji="1" lang="en-US" altLang="ja-JP" sz="2500" dirty="0" smtClean="0">
                <a:latin typeface="Bookman Old Style" panose="02050604050505020204" pitchFamily="18" charset="0"/>
              </a:rPr>
              <a:t>1.35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=11.1km)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2661920" y="4124960"/>
            <a:ext cx="8178800" cy="3048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9574624" y="4155440"/>
            <a:ext cx="11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dirty="0" smtClean="0">
                <a:solidFill>
                  <a:srgbClr val="0000FF"/>
                </a:solidFill>
              </a:rPr>
              <a:t>3.3 kHz</a:t>
            </a:r>
            <a:endParaRPr kumimoji="1" lang="ja-JP" alt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Listening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GWs 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: H4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</a:t>
            </a:r>
            <a:r>
              <a:rPr kumimoji="1" lang="en-US" altLang="ja-JP" sz="3900" dirty="0" err="1" smtClean="0">
                <a:latin typeface="Bookman Old Style" panose="02050604050505020204" pitchFamily="18" charset="0"/>
              </a:rPr>
              <a:t>EoS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(R</a:t>
            </a:r>
            <a:r>
              <a:rPr kumimoji="1" lang="en-US" altLang="ja-JP" sz="2500" dirty="0" smtClean="0">
                <a:latin typeface="Bookman Old Style" panose="02050604050505020204" pitchFamily="18" charset="0"/>
              </a:rPr>
              <a:t>1.35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=13.6km)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57" y="1776948"/>
            <a:ext cx="10161686" cy="4796592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 flipV="1">
            <a:off x="2661920" y="4358640"/>
            <a:ext cx="8178800" cy="3048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9574624" y="4389120"/>
            <a:ext cx="11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dirty="0">
                <a:solidFill>
                  <a:srgbClr val="0000FF"/>
                </a:solidFill>
              </a:rPr>
              <a:t>2</a:t>
            </a:r>
            <a:r>
              <a:rPr kumimoji="1" lang="en-US" altLang="ja-JP" sz="2600" dirty="0" smtClean="0">
                <a:solidFill>
                  <a:srgbClr val="0000FF"/>
                </a:solidFill>
              </a:rPr>
              <a:t>.7 kHz</a:t>
            </a:r>
            <a:endParaRPr kumimoji="1" lang="ja-JP" alt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Preface : </a:t>
            </a:r>
            <a:r>
              <a:rPr lang="en-US" altLang="ja-JP" sz="3800" dirty="0">
                <a:latin typeface="Bookman Old Style" panose="02050604050505020204" pitchFamily="18" charset="0"/>
              </a:rPr>
              <a:t>GW astronomy era comes !</a:t>
            </a:r>
            <a:endParaRPr kumimoji="1" lang="ja-JP" altLang="en-US" sz="3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5032" y="1273215"/>
            <a:ext cx="10942576" cy="5447450"/>
          </a:xfrm>
        </p:spPr>
        <p:txBody>
          <a:bodyPr>
            <a:normAutofit/>
          </a:bodyPr>
          <a:lstStyle/>
          <a:p>
            <a:r>
              <a:rPr lang="en-US" altLang="ja-JP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 important result from GWs observation from BH-BH mergers :</a:t>
            </a:r>
            <a:endParaRPr lang="en-US" altLang="ja-JP" sz="26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1"/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observed GWs (BH-BH: GW150914 + GW151226 + …) are consistent with GR</a:t>
            </a:r>
          </a:p>
          <a:p>
            <a:pPr lvl="1"/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 significant deviation from GR prediction</a:t>
            </a:r>
          </a:p>
          <a:p>
            <a:pPr lvl="1"/>
            <a:r>
              <a:rPr lang="en-US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 seems to be the (sufficiently) correct theory of gravity even for strong gravity regime like BH-BH mergers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73479" y="3356569"/>
            <a:ext cx="12097634" cy="3085280"/>
            <a:chOff x="73479" y="3682275"/>
            <a:chExt cx="12097634" cy="308528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9" y="3695812"/>
              <a:ext cx="12097634" cy="3071743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771764" y="4065814"/>
              <a:ext cx="5638084" cy="240030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161095" y="4685405"/>
              <a:ext cx="23159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latin typeface="Bookman Old Style" panose="02050604050505020204" pitchFamily="18" charset="0"/>
                </a:rPr>
                <a:t>GR predictions</a:t>
              </a:r>
              <a:endParaRPr kumimoji="1" lang="ja-JP" altLang="en-US" sz="2000" b="1" dirty="0">
                <a:latin typeface="Bookman Old Style" panose="02050604050505020204" pitchFamily="18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858030" y="4055654"/>
              <a:ext cx="1349713" cy="2400300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665102" y="4055654"/>
              <a:ext cx="3364208" cy="2400300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/>
            <p:cNvCxnSpPr/>
            <p:nvPr/>
          </p:nvCxnSpPr>
          <p:spPr>
            <a:xfrm flipV="1">
              <a:off x="789516" y="5258116"/>
              <a:ext cx="1121359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9836369" y="3682275"/>
              <a:ext cx="22148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latin typeface="Calibri" panose="020F0502020204030204" pitchFamily="34" charset="0"/>
                </a:rPr>
                <a:t>Abbott et al. (2017)</a:t>
              </a:r>
              <a:endParaRPr kumimoji="1"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074103" y="6106160"/>
              <a:ext cx="3350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Inspiral</a:t>
              </a:r>
              <a:r>
                <a:rPr kumimoji="1" lang="en-US" altLang="ja-JP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kumimoji="1"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theory + NR</a:t>
              </a:r>
              <a:r>
                <a:rPr kumimoji="1" lang="en-US" altLang="ja-JP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kumimoji="1" lang="ja-JP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25711" y="5842000"/>
              <a:ext cx="151745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 smtClean="0">
                  <a:solidFill>
                    <a:srgbClr val="009900"/>
                  </a:solidFill>
                </a:rPr>
                <a:t>Before merger </a:t>
              </a:r>
              <a:r>
                <a:rPr lang="en-US" altLang="ja-JP" b="1" dirty="0" smtClean="0">
                  <a:solidFill>
                    <a:srgbClr val="009900"/>
                  </a:solidFill>
                </a:rPr>
                <a:t>(</a:t>
              </a:r>
              <a:r>
                <a:rPr lang="en-US" altLang="ja-JP" sz="1600" b="1" dirty="0" smtClean="0">
                  <a:solidFill>
                    <a:srgbClr val="009900"/>
                  </a:solidFill>
                </a:rPr>
                <a:t>NR modelling</a:t>
              </a:r>
              <a:r>
                <a:rPr lang="en-US" altLang="ja-JP" b="1" dirty="0" smtClean="0">
                  <a:solidFill>
                    <a:srgbClr val="009900"/>
                  </a:solidFill>
                </a:rPr>
                <a:t>)</a:t>
              </a:r>
              <a:endParaRPr kumimoji="1" lang="ja-JP" altLang="en-US" b="1" dirty="0">
                <a:solidFill>
                  <a:srgbClr val="0099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685649" y="6126480"/>
              <a:ext cx="3304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b="1" dirty="0" smtClean="0">
                  <a:solidFill>
                    <a:srgbClr val="0000FF"/>
                  </a:solidFill>
                </a:rPr>
                <a:t>Merger </a:t>
              </a:r>
              <a:r>
                <a:rPr lang="en-US" altLang="ja-JP" b="1" dirty="0" err="1" smtClean="0">
                  <a:solidFill>
                    <a:srgbClr val="0000FF"/>
                  </a:solidFill>
                </a:rPr>
                <a:t>ringdown</a:t>
              </a:r>
              <a:r>
                <a:rPr lang="en-US" altLang="ja-JP" b="1" dirty="0" smtClean="0">
                  <a:solidFill>
                    <a:srgbClr val="0000FF"/>
                  </a:solidFill>
                </a:rPr>
                <a:t> (NR modelling)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 end="2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3768" y="2150917"/>
            <a:ext cx="6086104" cy="4564213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Listening 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GWs 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: H4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</a:t>
            </a:r>
            <a:r>
              <a:rPr kumimoji="1" lang="en-US" altLang="ja-JP" sz="3900" dirty="0" err="1" smtClean="0">
                <a:latin typeface="Bookman Old Style" panose="02050604050505020204" pitchFamily="18" charset="0"/>
              </a:rPr>
              <a:t>EoS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 (R</a:t>
            </a:r>
            <a:r>
              <a:rPr kumimoji="1" lang="en-US" altLang="ja-JP" sz="2500" dirty="0" smtClean="0">
                <a:latin typeface="Bookman Old Style" panose="02050604050505020204" pitchFamily="18" charset="0"/>
              </a:rPr>
              <a:t>1.35</a:t>
            </a:r>
            <a:r>
              <a:rPr kumimoji="1" lang="en-US" altLang="ja-JP" sz="3900" dirty="0" smtClean="0">
                <a:latin typeface="Bookman Old Style" panose="02050604050505020204" pitchFamily="18" charset="0"/>
              </a:rPr>
              <a:t>=13.6km)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57" y="1776948"/>
            <a:ext cx="10161686" cy="4796592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 flipV="1">
            <a:off x="2661920" y="4358640"/>
            <a:ext cx="8178800" cy="3048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9574624" y="4389120"/>
            <a:ext cx="11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dirty="0">
                <a:solidFill>
                  <a:srgbClr val="0000FF"/>
                </a:solidFill>
              </a:rPr>
              <a:t>2</a:t>
            </a:r>
            <a:r>
              <a:rPr kumimoji="1" lang="en-US" altLang="ja-JP" sz="2600" dirty="0" smtClean="0">
                <a:solidFill>
                  <a:srgbClr val="0000FF"/>
                </a:solidFill>
              </a:rPr>
              <a:t>.7 kHz</a:t>
            </a:r>
            <a:endParaRPr kumimoji="1" lang="ja-JP" alt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82647" y="-1633714"/>
            <a:ext cx="5334950" cy="1155922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01040" y="101600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APR</a:t>
            </a:r>
          </a:p>
          <a:p>
            <a:r>
              <a:rPr lang="en-US" altLang="ja-JP" dirty="0" smtClean="0"/>
              <a:t>11.1 km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45920" y="101600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DD2</a:t>
            </a:r>
            <a:endParaRPr kumimoji="1" lang="en-US" altLang="ja-JP" dirty="0" smtClean="0"/>
          </a:p>
          <a:p>
            <a:r>
              <a:rPr lang="en-US" altLang="ja-JP" dirty="0" smtClean="0"/>
              <a:t>13.2 km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3720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SFHo</a:t>
            </a:r>
            <a:endParaRPr kumimoji="1" lang="en-US" altLang="ja-JP" dirty="0" smtClean="0"/>
          </a:p>
          <a:p>
            <a:r>
              <a:rPr lang="en-US" altLang="ja-JP" dirty="0" smtClean="0"/>
              <a:t>11.9 km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45896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TM1</a:t>
            </a:r>
            <a:endParaRPr kumimoji="1" lang="en-US" altLang="ja-JP" dirty="0" smtClean="0"/>
          </a:p>
          <a:p>
            <a:r>
              <a:rPr lang="en-US" altLang="ja-JP" dirty="0" smtClean="0"/>
              <a:t>14.5 km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6480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TMA</a:t>
            </a:r>
            <a:endParaRPr kumimoji="1" lang="en-US" altLang="ja-JP" dirty="0" smtClean="0"/>
          </a:p>
          <a:p>
            <a:r>
              <a:rPr lang="en-US" altLang="ja-JP" dirty="0" smtClean="0"/>
              <a:t>13.9 km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838200" y="153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GW spectra and characteristic peak </a:t>
            </a:r>
            <a:r>
              <a:rPr lang="en-US" altLang="ja-JP" sz="3900" i="1" dirty="0" smtClean="0">
                <a:latin typeface="Bookman Old Style" panose="02050604050505020204" pitchFamily="18" charset="0"/>
              </a:rPr>
              <a:t>f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 </a:t>
            </a:r>
            <a:r>
              <a:rPr lang="en-US" altLang="ja-JP" sz="2500" dirty="0" smtClean="0">
                <a:latin typeface="Bookman Old Style" panose="02050604050505020204" pitchFamily="18" charset="0"/>
              </a:rPr>
              <a:t>GW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 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56671" y="10160"/>
            <a:ext cx="694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First suggested by Shibata (2005); </a:t>
            </a:r>
            <a:r>
              <a:rPr kumimoji="1" lang="en-US" altLang="ja-JP" dirty="0" err="1" smtClean="0"/>
              <a:t>Bauswein</a:t>
            </a:r>
            <a:r>
              <a:rPr lang="en-US" altLang="ja-JP" dirty="0" smtClean="0"/>
              <a:t>+ (2012); </a:t>
            </a:r>
            <a:r>
              <a:rPr lang="en-US" altLang="ja-JP" dirty="0" err="1" smtClean="0"/>
              <a:t>Hotokezaka</a:t>
            </a:r>
            <a:r>
              <a:rPr lang="en-US" altLang="ja-JP" dirty="0" smtClean="0"/>
              <a:t>+(2013)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4691" y="3951629"/>
            <a:ext cx="3239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 et al. </a:t>
            </a:r>
            <a:r>
              <a:rPr kumimoji="1" lang="en-US" altLang="ja-JP" sz="2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(2014)</a:t>
            </a:r>
            <a:endParaRPr kumimoji="1" lang="ja-JP" altLang="en-US" sz="22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5183" y="175241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13354" y="235338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.6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86606" y="188756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477113" y="2577669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.3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43271" y="248277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3187" y="5247861"/>
            <a:ext cx="5999604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periodic GWs from merger remnant NS 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60342" y="3041370"/>
            <a:ext cx="6217087" cy="49244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 peak frequency </a:t>
            </a:r>
            <a:r>
              <a:rPr lang="en-US" altLang="ja-JP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ja-JP" sz="2600" b="1" i="1" baseline="-8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</a:t>
            </a:r>
            <a:r>
              <a:rPr lang="en-US" altLang="ja-JP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spectra</a:t>
            </a:r>
            <a:r>
              <a:rPr kumimoji="1" lang="en-US" altLang="ja-JP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ja-JP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1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82647" y="-1633714"/>
            <a:ext cx="5334950" cy="1155922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01040" y="101600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APR</a:t>
            </a:r>
          </a:p>
          <a:p>
            <a:r>
              <a:rPr lang="en-US" altLang="ja-JP" dirty="0" smtClean="0"/>
              <a:t>11.1 km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45920" y="101600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DD2</a:t>
            </a:r>
            <a:endParaRPr kumimoji="1" lang="en-US" altLang="ja-JP" dirty="0" smtClean="0"/>
          </a:p>
          <a:p>
            <a:r>
              <a:rPr lang="en-US" altLang="ja-JP" dirty="0" smtClean="0"/>
              <a:t>13.2 km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3720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SFHo</a:t>
            </a:r>
            <a:endParaRPr kumimoji="1" lang="en-US" altLang="ja-JP" dirty="0" smtClean="0"/>
          </a:p>
          <a:p>
            <a:r>
              <a:rPr lang="en-US" altLang="ja-JP" dirty="0" smtClean="0"/>
              <a:t>11.9 km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45896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TM1</a:t>
            </a:r>
            <a:endParaRPr kumimoji="1" lang="en-US" altLang="ja-JP" dirty="0" smtClean="0"/>
          </a:p>
          <a:p>
            <a:r>
              <a:rPr lang="en-US" altLang="ja-JP" dirty="0" smtClean="0"/>
              <a:t>14.5 km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64800" y="1036320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TMA</a:t>
            </a:r>
            <a:endParaRPr kumimoji="1" lang="en-US" altLang="ja-JP" dirty="0" smtClean="0"/>
          </a:p>
          <a:p>
            <a:r>
              <a:rPr lang="en-US" altLang="ja-JP" dirty="0" smtClean="0"/>
              <a:t>13.9 km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838200" y="153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GW spectra and characteristic peak </a:t>
            </a:r>
            <a:r>
              <a:rPr lang="en-US" altLang="ja-JP" sz="3900" i="1" dirty="0" smtClean="0">
                <a:latin typeface="Bookman Old Style" panose="02050604050505020204" pitchFamily="18" charset="0"/>
              </a:rPr>
              <a:t>f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 </a:t>
            </a:r>
            <a:r>
              <a:rPr lang="en-US" altLang="ja-JP" sz="2500" dirty="0" smtClean="0">
                <a:latin typeface="Bookman Old Style" panose="02050604050505020204" pitchFamily="18" charset="0"/>
              </a:rPr>
              <a:t>GW</a:t>
            </a:r>
            <a:r>
              <a:rPr lang="en-US" altLang="ja-JP" sz="3900" dirty="0" smtClean="0">
                <a:latin typeface="Bookman Old Style" panose="02050604050505020204" pitchFamily="18" charset="0"/>
              </a:rPr>
              <a:t> 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56671" y="10160"/>
            <a:ext cx="694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First suggested by Shibata (2005); </a:t>
            </a:r>
            <a:r>
              <a:rPr kumimoji="1" lang="en-US" altLang="ja-JP" dirty="0" err="1" smtClean="0"/>
              <a:t>Bauswein</a:t>
            </a:r>
            <a:r>
              <a:rPr lang="en-US" altLang="ja-JP" dirty="0" smtClean="0"/>
              <a:t>+ (2012); </a:t>
            </a:r>
            <a:r>
              <a:rPr lang="en-US" altLang="ja-JP" dirty="0" err="1" smtClean="0"/>
              <a:t>Hotokezaka</a:t>
            </a:r>
            <a:r>
              <a:rPr lang="en-US" altLang="ja-JP" dirty="0" smtClean="0"/>
              <a:t>+(2013)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77968" y="3972560"/>
            <a:ext cx="3239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 et al. </a:t>
            </a:r>
            <a:r>
              <a:rPr kumimoji="1" lang="en-US" altLang="ja-JP" sz="2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(2014)</a:t>
            </a:r>
            <a:endParaRPr kumimoji="1" lang="ja-JP" altLang="en-US" sz="22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5183" y="175241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13354" y="235338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.6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86606" y="188756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477113" y="2577669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.3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43271" y="248277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kHz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466710" y="3668985"/>
            <a:ext cx="9474521" cy="1461829"/>
          </a:xfrm>
          <a:solidFill>
            <a:schemeClr val="bg1">
              <a:alpha val="85000"/>
            </a:schemeClr>
          </a:solidFill>
          <a:ln w="19050"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Peak frequency depends on </a:t>
            </a:r>
            <a:r>
              <a:rPr lang="en-US" altLang="ja-JP" sz="26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EoS</a:t>
            </a:r>
            <a:endParaRPr lang="en-US" altLang="ja-JP" sz="2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stiffer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EOS </a:t>
            </a:r>
            <a:r>
              <a:rPr lang="ja-JP" altLang="en-US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⇒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larger NS radii, smaller mean density </a:t>
            </a:r>
            <a:r>
              <a:rPr lang="ja-JP" altLang="en-US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⇒ </a:t>
            </a:r>
            <a:r>
              <a:rPr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lower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f </a:t>
            </a:r>
            <a:r>
              <a:rPr lang="en-US" altLang="ja-JP" sz="2600" b="1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GW</a:t>
            </a:r>
          </a:p>
          <a:p>
            <a:r>
              <a:rPr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softer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EOS </a:t>
            </a:r>
            <a:r>
              <a:rPr lang="ja-JP" altLang="en-US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⇒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smaller NS radii, larger mean density </a:t>
            </a:r>
            <a:r>
              <a:rPr lang="ja-JP" altLang="en-US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⇒ </a:t>
            </a:r>
            <a:r>
              <a:rPr lang="en-US" altLang="ja-JP" sz="2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higher </a:t>
            </a:r>
            <a:r>
              <a:rPr lang="en-US" altLang="ja-JP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f </a:t>
            </a:r>
            <a:r>
              <a:rPr lang="en-US" altLang="ja-JP" sz="2600" b="1" i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28758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07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Bookman Old Style" panose="02050604050505020204" pitchFamily="18" charset="0"/>
              </a:rPr>
              <a:t>Empirical relation between </a:t>
            </a:r>
            <a:r>
              <a:rPr lang="en-US" altLang="ja-JP" sz="4000" i="1" dirty="0" err="1" smtClean="0">
                <a:latin typeface="Bookman Old Style" panose="02050604050505020204" pitchFamily="18" charset="0"/>
              </a:rPr>
              <a:t>f</a:t>
            </a:r>
            <a:r>
              <a:rPr lang="en-US" altLang="ja-JP" sz="4000" i="1" baseline="-8000" dirty="0" err="1" smtClean="0">
                <a:latin typeface="Bookman Old Style" panose="02050604050505020204" pitchFamily="18" charset="0"/>
              </a:rPr>
              <a:t>GW</a:t>
            </a:r>
            <a:r>
              <a:rPr lang="en-US" altLang="ja-JP" sz="4000" dirty="0" smtClean="0">
                <a:latin typeface="Bookman Old Style" panose="02050604050505020204" pitchFamily="18" charset="0"/>
              </a:rPr>
              <a:t> and R</a:t>
            </a:r>
            <a:r>
              <a:rPr lang="en-US" altLang="ja-JP" sz="4000" baseline="-8000" dirty="0" smtClean="0">
                <a:latin typeface="Bookman Old Style" panose="02050604050505020204" pitchFamily="18" charset="0"/>
              </a:rPr>
              <a:t>NS</a:t>
            </a:r>
            <a:r>
              <a:rPr lang="en-US" altLang="ja-JP" sz="4000" dirty="0" smtClean="0">
                <a:latin typeface="Bookman Old Style" panose="02050604050505020204" pitchFamily="18" charset="0"/>
              </a:rPr>
              <a:t> </a:t>
            </a:r>
            <a:endParaRPr kumimoji="1" lang="ja-JP" altLang="en-US" sz="4000" dirty="0">
              <a:latin typeface="Bookman Old Style" panose="02050604050505020204" pitchFamily="18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566391" y="1542352"/>
            <a:ext cx="6550265" cy="5317519"/>
            <a:chOff x="5464791" y="1440752"/>
            <a:chExt cx="6550265" cy="5317519"/>
          </a:xfrm>
        </p:grpSpPr>
        <p:pic>
          <p:nvPicPr>
            <p:cNvPr id="5" name="図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791" y="1440752"/>
              <a:ext cx="6550265" cy="531751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テキスト ボックス 5"/>
            <p:cNvSpPr txBox="1"/>
            <p:nvPr/>
          </p:nvSpPr>
          <p:spPr>
            <a:xfrm rot="16200000">
              <a:off x="3590170" y="3501553"/>
              <a:ext cx="4372766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3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ja-JP" sz="23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GW</a:t>
              </a:r>
              <a:r>
                <a:rPr lang="en-US" altLang="ja-JP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[kHz]</a:t>
              </a:r>
              <a:endParaRPr lang="ja-JP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202806" y="6114360"/>
              <a:ext cx="1698492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radius</a:t>
              </a:r>
              <a:endParaRPr lang="ja-JP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0452" y="1183914"/>
            <a:ext cx="5970053" cy="5644920"/>
          </a:xfrm>
        </p:spPr>
        <p:txBody>
          <a:bodyPr>
            <a:normAutofit/>
          </a:bodyPr>
          <a:lstStyle/>
          <a:p>
            <a:r>
              <a:rPr lang="en-US" altLang="ja-JP" sz="2600" dirty="0" smtClean="0">
                <a:latin typeface="Calibri" panose="020F0502020204030204" pitchFamily="34" charset="0"/>
                <a:cs typeface="Times New Roman" pitchFamily="18" charset="0"/>
              </a:rPr>
              <a:t>The peak frequency  </a:t>
            </a:r>
            <a:r>
              <a:rPr lang="en-US" altLang="ja-JP" sz="2600" i="1" dirty="0" err="1" smtClean="0">
                <a:latin typeface="Calibri" panose="020F0502020204030204" pitchFamily="34" charset="0"/>
                <a:cs typeface="Times New Roman" pitchFamily="18" charset="0"/>
              </a:rPr>
              <a:t>f</a:t>
            </a:r>
            <a:r>
              <a:rPr lang="en-US" altLang="ja-JP" sz="2600" baseline="-25000" dirty="0" err="1" smtClean="0">
                <a:latin typeface="Calibri" panose="020F0502020204030204" pitchFamily="34" charset="0"/>
                <a:cs typeface="Times New Roman" pitchFamily="18" charset="0"/>
              </a:rPr>
              <a:t>GW</a:t>
            </a:r>
            <a:r>
              <a:rPr lang="en-US" altLang="ja-JP" sz="2600" dirty="0" smtClean="0">
                <a:latin typeface="Calibri" panose="020F0502020204030204" pitchFamily="34" charset="0"/>
                <a:cs typeface="Times New Roman" pitchFamily="18" charset="0"/>
              </a:rPr>
              <a:t> shows good </a:t>
            </a:r>
            <a:r>
              <a:rPr lang="en-US" altLang="ja-JP" sz="2600" dirty="0">
                <a:latin typeface="Calibri" panose="020F0502020204030204" pitchFamily="34" charset="0"/>
                <a:cs typeface="Times New Roman" pitchFamily="18" charset="0"/>
              </a:rPr>
              <a:t>correlation </a:t>
            </a:r>
            <a:r>
              <a:rPr lang="en-US" altLang="ja-JP" sz="2600" dirty="0" smtClean="0">
                <a:latin typeface="Calibri" panose="020F0502020204030204" pitchFamily="34" charset="0"/>
                <a:cs typeface="Times New Roman" pitchFamily="18" charset="0"/>
              </a:rPr>
              <a:t>with radius of a massive NS </a:t>
            </a:r>
            <a:endParaRPr lang="en-US" altLang="ja-JP" sz="2600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/>
            <a:r>
              <a:rPr lang="en-US" altLang="ja-JP" sz="23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Radius </a:t>
            </a:r>
            <a:r>
              <a:rPr lang="en-US" altLang="ja-JP" sz="2300" b="1" u="sng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of 1.6Msolar NS</a:t>
            </a:r>
          </a:p>
          <a:p>
            <a:pPr lvl="2"/>
            <a:r>
              <a:rPr lang="en-US" altLang="ja-JP" sz="2100" dirty="0" err="1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Bauswein</a:t>
            </a:r>
            <a:r>
              <a:rPr lang="en-US" altLang="ja-JP" sz="2100" dirty="0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 et al. (2012)</a:t>
            </a:r>
            <a:r>
              <a:rPr lang="ja-JP" altLang="en-US" sz="2100" dirty="0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 </a:t>
            </a:r>
            <a:endParaRPr lang="en-US" altLang="ja-JP" sz="2100" dirty="0">
              <a:solidFill>
                <a:srgbClr val="FF0000"/>
              </a:solidFill>
              <a:latin typeface="Calibri" panose="020F0502020204030204" pitchFamily="34" charset="0"/>
              <a:cs typeface="Vijaya" panose="020B0604020202020204" pitchFamily="34" charset="0"/>
            </a:endParaRPr>
          </a:p>
          <a:p>
            <a:pPr lvl="2"/>
            <a:r>
              <a:rPr lang="en-US" altLang="ja-JP" sz="2100" dirty="0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a</a:t>
            </a:r>
            <a:r>
              <a:rPr lang="en-US" altLang="ja-JP" sz="2100" dirty="0" smtClean="0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pprox</a:t>
            </a:r>
            <a:r>
              <a:rPr lang="en-US" altLang="ja-JP" sz="2100" dirty="0">
                <a:solidFill>
                  <a:srgbClr val="FF0000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. GR study</a:t>
            </a:r>
            <a:endParaRPr lang="en-US" altLang="ja-JP" sz="2100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1"/>
            <a:r>
              <a:rPr lang="en-US" altLang="ja-JP" sz="2300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Radius </a:t>
            </a:r>
            <a:r>
              <a:rPr lang="en-US" altLang="ja-JP" sz="2300" b="1" u="sng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of 1.8Msolar NS</a:t>
            </a:r>
          </a:p>
          <a:p>
            <a:pPr lvl="2"/>
            <a:r>
              <a:rPr lang="en-US" altLang="ja-JP" sz="2100" dirty="0" err="1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Hotokezaka</a:t>
            </a:r>
            <a:r>
              <a:rPr lang="en-US" altLang="ja-JP" sz="2100" dirty="0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 et al. (2013)</a:t>
            </a:r>
          </a:p>
          <a:p>
            <a:pPr lvl="2"/>
            <a:r>
              <a:rPr lang="en-US" altLang="ja-JP" sz="2100" dirty="0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f</a:t>
            </a:r>
            <a:r>
              <a:rPr lang="en-US" altLang="ja-JP" sz="2100" dirty="0" smtClean="0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ull </a:t>
            </a:r>
            <a:r>
              <a:rPr lang="en-US" altLang="ja-JP" sz="2100" dirty="0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GR </a:t>
            </a:r>
            <a:r>
              <a:rPr lang="en-US" altLang="ja-JP" sz="2100" dirty="0" smtClean="0">
                <a:solidFill>
                  <a:srgbClr val="0000FF"/>
                </a:solidFill>
                <a:latin typeface="Calibri" panose="020F0502020204030204" pitchFamily="34" charset="0"/>
                <a:cs typeface="Vijaya" panose="020B0604020202020204" pitchFamily="34" charset="0"/>
              </a:rPr>
              <a:t>study</a:t>
            </a:r>
            <a:endParaRPr lang="ja-JP" altLang="en-US" sz="2100" b="1" dirty="0">
              <a:latin typeface="Calibri" panose="020F0502020204030204" pitchFamily="34" charset="0"/>
              <a:cs typeface="Vijaya" panose="020B0604020202020204" pitchFamily="34" charset="0"/>
            </a:endParaRPr>
          </a:p>
          <a:p>
            <a:r>
              <a:rPr lang="en-US" altLang="ja-JP" sz="2400" dirty="0" smtClean="0">
                <a:latin typeface="Calibri" panose="020F0502020204030204" pitchFamily="34" charset="0"/>
                <a:cs typeface="Times New Roman" pitchFamily="18" charset="0"/>
              </a:rPr>
              <a:t>Correlation is fairly tight </a:t>
            </a:r>
            <a:r>
              <a:rPr lang="en-US" altLang="ja-JP" sz="2400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endParaRPr lang="en-US" altLang="ja-JP" sz="2400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 lvl="1"/>
            <a:r>
              <a:rPr lang="en-US" altLang="ja-JP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ΔR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Trebuchet MS" panose="020B0603020202020204" pitchFamily="34" charset="0"/>
                <a:cs typeface="Times New Roman" pitchFamily="18" charset="0"/>
              </a:rPr>
              <a:t>~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0.5 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km 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Bauswein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et al. 2012)</a:t>
            </a:r>
          </a:p>
          <a:p>
            <a:pPr lvl="1"/>
            <a:r>
              <a:rPr lang="en-US" altLang="ja-JP" sz="2000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ΔR</a:t>
            </a:r>
            <a:r>
              <a:rPr lang="en-US" altLang="ja-JP" sz="2000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latin typeface="Trebuchet MS" panose="020B0603020202020204" pitchFamily="34" charset="0"/>
                <a:cs typeface="Times New Roman" pitchFamily="18" charset="0"/>
              </a:rPr>
              <a:t>~</a:t>
            </a:r>
            <a:r>
              <a:rPr lang="en-US" altLang="ja-JP" sz="2000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 1 km </a:t>
            </a:r>
            <a:r>
              <a:rPr lang="en-US" altLang="ja-JP" sz="200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altLang="ja-JP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Hotokezaka</a:t>
            </a:r>
            <a:r>
              <a:rPr lang="en-US" altLang="ja-JP" sz="2000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 et al. 2013)</a:t>
            </a:r>
            <a:endParaRPr lang="en-US" altLang="ja-JP" sz="200" dirty="0">
              <a:solidFill>
                <a:srgbClr val="0000FF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en-US" altLang="ja-JP" sz="2300" dirty="0">
                <a:latin typeface="Calibri" panose="020F0502020204030204" pitchFamily="34" charset="0"/>
                <a:cs typeface="Times New Roman" pitchFamily="18" charset="0"/>
              </a:rPr>
              <a:t>Further </a:t>
            </a:r>
            <a:r>
              <a:rPr lang="en-US" altLang="ja-JP" sz="2300" dirty="0" smtClean="0">
                <a:latin typeface="Calibri" panose="020F0502020204030204" pitchFamily="34" charset="0"/>
                <a:cs typeface="Times New Roman" pitchFamily="18" charset="0"/>
              </a:rPr>
              <a:t>developments and theoretical background =&gt; towards the empirical relation</a:t>
            </a:r>
            <a:endParaRPr lang="en-US" altLang="ja-JP" sz="2300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/>
            <a:r>
              <a:rPr lang="en-US" altLang="ja-JP" sz="2000" dirty="0" err="1">
                <a:latin typeface="Calibri" panose="020F0502020204030204" pitchFamily="34" charset="0"/>
                <a:cs typeface="Times New Roman" pitchFamily="18" charset="0"/>
              </a:rPr>
              <a:t>Takami</a:t>
            </a:r>
            <a:r>
              <a:rPr lang="en-US" altLang="ja-JP" sz="2000" dirty="0">
                <a:latin typeface="Calibri" panose="020F0502020204030204" pitchFamily="34" charset="0"/>
                <a:cs typeface="Times New Roman" pitchFamily="18" charset="0"/>
              </a:rPr>
              <a:t> et al. 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itchFamily="18" charset="0"/>
              </a:rPr>
              <a:t>(2015);  </a:t>
            </a:r>
            <a:r>
              <a:rPr lang="en-US" altLang="ja-JP" sz="2000" dirty="0" err="1" smtClean="0">
                <a:latin typeface="Calibri" panose="020F0502020204030204" pitchFamily="34" charset="0"/>
                <a:cs typeface="Times New Roman" pitchFamily="18" charset="0"/>
              </a:rPr>
              <a:t>Rezzolla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itchFamily="18" charset="0"/>
              </a:rPr>
              <a:t> et al. (2016)</a:t>
            </a:r>
            <a:endParaRPr lang="en-US" altLang="ja-JP" sz="2000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/>
            <a:r>
              <a:rPr lang="en-US" altLang="ja-JP" sz="2000" dirty="0" err="1" smtClean="0">
                <a:latin typeface="Calibri" panose="020F0502020204030204" pitchFamily="34" charset="0"/>
                <a:cs typeface="Times New Roman" pitchFamily="18" charset="0"/>
              </a:rPr>
              <a:t>Bauswein</a:t>
            </a:r>
            <a:r>
              <a:rPr lang="en-US" altLang="ja-JP" sz="2000" dirty="0" smtClean="0">
                <a:latin typeface="Calibri" panose="020F0502020204030204" pitchFamily="34" charset="0"/>
                <a:cs typeface="Times New Roman" pitchFamily="18" charset="0"/>
              </a:rPr>
              <a:t>+ (2014, 2015, 2016)</a:t>
            </a:r>
            <a:endParaRPr lang="en-US" altLang="ja-JP" sz="2000" dirty="0">
              <a:latin typeface="Calibri" panose="020F0502020204030204" pitchFamily="34" charset="0"/>
              <a:cs typeface="Times New Roman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20100" y="1245161"/>
            <a:ext cx="322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/>
              <a:t>Hotokezaka</a:t>
            </a:r>
            <a:r>
              <a:rPr lang="en-US" altLang="ja-JP" sz="2000" b="1" dirty="0" smtClean="0"/>
              <a:t> et al. (2013)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209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3500" dirty="0" smtClean="0">
                <a:latin typeface="Bookman Old Style" panose="02050604050505020204" pitchFamily="18" charset="0"/>
              </a:rPr>
              <a:t>More realistic modeling (</a:t>
            </a:r>
            <a:r>
              <a:rPr kumimoji="1" lang="en-US" altLang="ja-JP" sz="2200" dirty="0" smtClean="0">
                <a:latin typeface="Bookman Old Style" panose="02050604050505020204" pitchFamily="18" charset="0"/>
              </a:rPr>
              <a:t>MHD viscosity</a:t>
            </a:r>
            <a:r>
              <a:rPr kumimoji="1" lang="en-US" altLang="ja-JP" sz="3500" dirty="0" smtClean="0">
                <a:latin typeface="Bookman Old Style" panose="02050604050505020204" pitchFamily="18" charset="0"/>
              </a:rPr>
              <a:t>) is necessary</a:t>
            </a:r>
            <a:endParaRPr kumimoji="1" lang="ja-JP" altLang="en-US" sz="3500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4674138"/>
            <a:ext cx="10515600" cy="2158184"/>
          </a:xfrm>
        </p:spPr>
        <p:txBody>
          <a:bodyPr>
            <a:normAutofit/>
          </a:bodyPr>
          <a:lstStyle/>
          <a:p>
            <a:r>
              <a:rPr lang="en-US" altLang="ja-JP" sz="2600" dirty="0" smtClean="0">
                <a:latin typeface="Calibri" panose="020F0502020204030204" pitchFamily="34" charset="0"/>
              </a:rPr>
              <a:t>Rotation and oscillation of non-axisymmetric NS formed after merger emits quasi periodic GWs and makes the peak in the GW spectra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2" y="1082527"/>
            <a:ext cx="4944743" cy="348518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895" y="1132689"/>
            <a:ext cx="5069363" cy="34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円/楕円 6"/>
          <p:cNvSpPr/>
          <p:nvPr/>
        </p:nvSpPr>
        <p:spPr>
          <a:xfrm>
            <a:off x="9545913" y="1148620"/>
            <a:ext cx="1070131" cy="229397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1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209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3500" dirty="0" smtClean="0">
                <a:latin typeface="Bookman Old Style" panose="02050604050505020204" pitchFamily="18" charset="0"/>
              </a:rPr>
              <a:t>More realistic modeling (</a:t>
            </a:r>
            <a:r>
              <a:rPr kumimoji="1" lang="en-US" altLang="ja-JP" sz="2200" dirty="0" smtClean="0">
                <a:latin typeface="Bookman Old Style" panose="02050604050505020204" pitchFamily="18" charset="0"/>
              </a:rPr>
              <a:t>MHD viscosity</a:t>
            </a:r>
            <a:r>
              <a:rPr kumimoji="1" lang="en-US" altLang="ja-JP" sz="3500" dirty="0" smtClean="0">
                <a:latin typeface="Bookman Old Style" panose="02050604050505020204" pitchFamily="18" charset="0"/>
              </a:rPr>
              <a:t>) is necessary</a:t>
            </a:r>
            <a:endParaRPr kumimoji="1" lang="ja-JP" altLang="en-US" sz="3500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5039" y="4674138"/>
            <a:ext cx="11052002" cy="2158184"/>
          </a:xfrm>
        </p:spPr>
        <p:txBody>
          <a:bodyPr>
            <a:normAutofit/>
          </a:bodyPr>
          <a:lstStyle/>
          <a:p>
            <a:r>
              <a:rPr lang="en-US" altLang="ja-JP" sz="2600" dirty="0" smtClean="0">
                <a:latin typeface="Calibri" panose="020F0502020204030204" pitchFamily="34" charset="0"/>
              </a:rPr>
              <a:t>Rotation and oscillation of non-axisymmetric NS formed after merger emits quasi periodic GWs and makes the peak in the GW spectra </a:t>
            </a:r>
          </a:p>
          <a:p>
            <a:r>
              <a:rPr lang="en-US" altLang="ja-JP" sz="2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NS may become axisymmetric by viscous angular momentum transport</a:t>
            </a:r>
          </a:p>
          <a:p>
            <a:r>
              <a:rPr lang="en-US" altLang="ja-JP" sz="2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Then GW amplitude and the peak decreases =&gt; need further study for </a:t>
            </a:r>
            <a:r>
              <a:rPr lang="en-US" altLang="ja-JP" sz="2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MHD viscosity in NS</a:t>
            </a:r>
            <a:endParaRPr kumimoji="1" lang="ja-JP" altLang="en-US" sz="2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2" y="1082527"/>
            <a:ext cx="4944743" cy="348518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895" y="1132689"/>
            <a:ext cx="5069363" cy="34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4" y="1149344"/>
            <a:ext cx="4988992" cy="33877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19800000">
            <a:off x="3889409" y="2190961"/>
            <a:ext cx="440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EL" pitchFamily="34" charset="-128"/>
              </a:rPr>
              <a:t>Preliminary</a:t>
            </a:r>
            <a:endParaRPr kumimoji="1" lang="ja-JP" altLang="en-US" sz="4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小塚ゴシック Pro EL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644490" y="1796532"/>
            <a:ext cx="715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dirty="0" smtClean="0">
                <a:latin typeface="Georgia" panose="02040502050405020303" pitchFamily="18" charset="0"/>
              </a:rPr>
              <a:t>?</a:t>
            </a:r>
            <a:endParaRPr kumimoji="1" lang="ja-JP" altLang="en-US" sz="8000" dirty="0">
              <a:latin typeface="Georgia" panose="02040502050405020303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48995" y="45950"/>
            <a:ext cx="472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dirty="0" smtClean="0"/>
              <a:t>Kenta’s talk, Shibata &amp; </a:t>
            </a:r>
            <a:r>
              <a:rPr lang="en-US" altLang="ja-JP" sz="2000" b="1" dirty="0" err="1" smtClean="0"/>
              <a:t>Kiuchi</a:t>
            </a:r>
            <a:r>
              <a:rPr lang="en-US" altLang="ja-JP" sz="2000" b="1" dirty="0" smtClean="0"/>
              <a:t> (2017)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63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91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>
                <a:latin typeface="Bookman Old Style" panose="02050604050505020204" pitchFamily="18" charset="0"/>
              </a:rPr>
              <a:t>Detectability and event rate (full </a:t>
            </a:r>
            <a:r>
              <a:rPr kumimoji="1" lang="en-US" altLang="ja-JP" sz="4000" dirty="0" err="1" smtClean="0">
                <a:latin typeface="Bookman Old Style" panose="02050604050505020204" pitchFamily="18" charset="0"/>
              </a:rPr>
              <a:t>aLIGO</a:t>
            </a:r>
            <a:r>
              <a:rPr kumimoji="1" lang="en-US" altLang="ja-JP" sz="4000" dirty="0" smtClean="0">
                <a:latin typeface="Bookman Old Style" panose="02050604050505020204" pitchFamily="18" charset="0"/>
              </a:rPr>
              <a:t>)</a:t>
            </a:r>
            <a:endParaRPr kumimoji="1" lang="ja-JP" altLang="en-US" sz="40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70742" y="1368735"/>
                <a:ext cx="11500757" cy="526511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Tidal deformability </a:t>
                </a:r>
                <a:r>
                  <a:rPr kumimoji="1" lang="en-US" altLang="ja-JP" sz="24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(</a:t>
                </a:r>
                <a:r>
                  <a:rPr kumimoji="1" lang="en-US" altLang="ja-JP" sz="2400" b="1" i="1" u="sng" dirty="0" err="1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Hotokezaka</a:t>
                </a:r>
                <a:r>
                  <a:rPr kumimoji="1" lang="en-US" altLang="ja-JP" sz="24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 et al. 2016)</a:t>
                </a:r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If </a:t>
                </a:r>
                <a:r>
                  <a:rPr lang="en-US" altLang="ja-JP" sz="2300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true R</a:t>
                </a:r>
                <a:r>
                  <a:rPr lang="en-US" altLang="ja-JP" sz="2300" b="1" u="sng" baseline="-80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1.35</a:t>
                </a:r>
                <a:r>
                  <a:rPr lang="en-US" altLang="ja-JP" sz="2300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&gt;~ 13 km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then ΔR &lt; 1 km for events within 200Mpc  =&gt; </a:t>
                </a:r>
                <a:r>
                  <a:rPr lang="en-US" altLang="ja-JP" sz="2300" b="1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0.1-10 events </a:t>
                </a:r>
                <a:r>
                  <a:rPr lang="en-US" altLang="ja-JP" sz="2300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/ </a:t>
                </a:r>
                <a:r>
                  <a:rPr lang="en-US" altLang="ja-JP" sz="2300" b="1" dirty="0" err="1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yr</a:t>
                </a:r>
                <a:r>
                  <a:rPr lang="en-US" altLang="ja-JP" sz="2300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endParaRPr lang="en-US" altLang="ja-JP" sz="2300" b="1" dirty="0" smtClean="0">
                  <a:solidFill>
                    <a:srgbClr val="0000FF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anose="02020603050405020304" pitchFamily="18" charset="0"/>
                </a:endParaRPr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ja-JP" sz="23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If true R</a:t>
                </a:r>
                <a:r>
                  <a:rPr lang="en-US" altLang="ja-JP" sz="2300" baseline="-80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1.35</a:t>
                </a:r>
                <a:r>
                  <a:rPr lang="en-US" altLang="ja-JP" sz="23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&lt; 12-13 km, it would be difficult to constrain </a:t>
                </a:r>
                <a:r>
                  <a:rPr lang="en-US" altLang="ja-JP" sz="23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EoS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models for event at 200 </a:t>
                </a:r>
                <a:r>
                  <a:rPr lang="en-US" altLang="ja-JP" sz="23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Mpc</a:t>
                </a:r>
                <a:endParaRPr lang="en-US" altLang="ja-JP" sz="2300" dirty="0" smtClean="0">
                  <a:latin typeface="Calibri" panose="020F0502020204030204" pitchFamily="34" charset="0"/>
                  <a:ea typeface="小塚ゴシック Pr6N B" pitchFamily="34" charset="-128"/>
                  <a:cs typeface="Times New Roman" panose="02020603050405020304" pitchFamily="18" charset="0"/>
                </a:endParaRPr>
              </a:p>
              <a:p>
                <a:pPr marL="1143000" lvl="3">
                  <a:spcBef>
                    <a:spcPts val="1000"/>
                  </a:spcBef>
                </a:pP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Nearby events will be necessary </a:t>
                </a:r>
              </a:p>
              <a:p>
                <a:pPr marL="914400" lvl="3" indent="0">
                  <a:spcBef>
                    <a:spcPts val="1000"/>
                  </a:spcBef>
                  <a:buNone/>
                </a:pPr>
                <a:r>
                  <a:rPr lang="en-US" altLang="ja-JP" sz="21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  =&gt;  less than 0.1 event /</a:t>
                </a:r>
                <a:r>
                  <a:rPr lang="en-US" altLang="ja-JP" sz="21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yr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(depends on </a:t>
                </a:r>
                <a:r>
                  <a:rPr lang="en-US" altLang="ja-JP" sz="21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EoS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)</a:t>
                </a:r>
                <a:endParaRPr lang="en-US" altLang="ja-JP" sz="2100" dirty="0"/>
              </a:p>
              <a:p>
                <a:pPr marL="914400" lvl="3" indent="0">
                  <a:spcBef>
                    <a:spcPts val="1000"/>
                  </a:spcBef>
                  <a:buNone/>
                </a:pPr>
                <a:endParaRPr lang="en-US" altLang="ja-JP" sz="800" dirty="0" smtClean="0"/>
              </a:p>
              <a:p>
                <a:r>
                  <a:rPr lang="en-US" altLang="ja-JP" b="1" i="1" u="sng" dirty="0" err="1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i="1" u="sng" baseline="-8000" dirty="0" err="1" smtClean="0">
                    <a:solidFill>
                      <a:srgbClr val="FF0000"/>
                    </a:solidFill>
                  </a:rPr>
                  <a:t>GW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in </a:t>
                </a:r>
                <a:r>
                  <a:rPr lang="en-US" altLang="ja-JP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uasi-periodic GW 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(Clark et al.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2014, 2016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) </a:t>
                </a:r>
                <a:endParaRPr lang="en-US" altLang="ja-JP" sz="2400" b="1" i="1" u="sng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ja-JP" sz="2300" i="1" dirty="0" err="1"/>
                  <a:t>f</a:t>
                </a:r>
                <a:r>
                  <a:rPr lang="en-US" altLang="ja-JP" sz="2300" baseline="-8000" dirty="0" err="1"/>
                  <a:t>GW</a:t>
                </a:r>
                <a:r>
                  <a:rPr lang="en-US" altLang="ja-JP" sz="2300" baseline="-8000" dirty="0"/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Ebrima" panose="02000000000000000000" pitchFamily="2" charset="0"/>
                    <a:cs typeface="Ebrima" panose="02000000000000000000" pitchFamily="2" charset="0"/>
                  </a:rPr>
                  <a:t>are located in higher frequency (lower sensitivity) =&gt;                                                    only nearby events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within 30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Mpc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(depends on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EoS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) could be detected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model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model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=140 </m:t>
                    </m:r>
                    <m:r>
                      <m:rPr>
                        <m:sty m:val="p"/>
                      </m:rPr>
                      <a:rPr lang="en-US" altLang="ja-JP" sz="2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en-US" altLang="ja-JP" sz="2300" dirty="0" smtClean="0">
                  <a:latin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ja-JP" sz="23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 for which </a:t>
                </a:r>
                <a14:m>
                  <m:oMath xmlns:m="http://schemas.openxmlformats.org/officeDocument/2006/math">
                    <m:r>
                      <a:rPr lang="en-US" altLang="ja-JP" sz="23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 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ja-JP" sz="23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(if detected) 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Expected rate :  </a:t>
                </a:r>
                <a:r>
                  <a:rPr lang="en-US" altLang="ja-JP" sz="23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&lt; 0.04 </a:t>
                </a:r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/ </a:t>
                </a:r>
                <a:r>
                  <a:rPr lang="en-US" altLang="ja-JP" sz="23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yr</a:t>
                </a:r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(</a:t>
                </a:r>
                <a:r>
                  <a:rPr lang="en-US" altLang="ja-JP" sz="23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aLIGO</a:t>
                </a:r>
                <a:r>
                  <a:rPr lang="en-US" altLang="ja-JP" sz="2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design sensitivity)</a:t>
                </a:r>
              </a:p>
              <a:p>
                <a:pPr lvl="1"/>
                <a:r>
                  <a:rPr lang="en-US" altLang="ja-JP" sz="2300" dirty="0" smtClean="0">
                    <a:latin typeface="Calibri" panose="020F0502020204030204" pitchFamily="34" charset="0"/>
                  </a:rPr>
                  <a:t>BUT, MHD viscosity may destroy the peak ! (Shibata &amp;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Kiuchi</a:t>
                </a:r>
                <a:r>
                  <a:rPr lang="en-US" altLang="ja-JP" sz="2300" smtClean="0">
                    <a:latin typeface="Calibri" panose="020F0502020204030204" pitchFamily="34" charset="0"/>
                  </a:rPr>
                  <a:t> 2017)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742" y="1368735"/>
                <a:ext cx="11500757" cy="5265119"/>
              </a:xfrm>
              <a:blipFill rotWithShape="0">
                <a:blip r:embed="rId3"/>
                <a:stretch>
                  <a:fillRect l="-954" t="-1970" r="-424" b="-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008" y="2787448"/>
            <a:ext cx="2364896" cy="16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 rot="18658586">
            <a:off x="10662330" y="3071170"/>
            <a:ext cx="340977" cy="107015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008" y="5022648"/>
            <a:ext cx="2364896" cy="16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円/楕円 6"/>
          <p:cNvSpPr/>
          <p:nvPr/>
        </p:nvSpPr>
        <p:spPr>
          <a:xfrm>
            <a:off x="11089864" y="5082850"/>
            <a:ext cx="664469" cy="107015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9897762" y="5758249"/>
            <a:ext cx="1742303" cy="546690"/>
          </a:xfrm>
          <a:custGeom>
            <a:avLst/>
            <a:gdLst>
              <a:gd name="connsiteX0" fmla="*/ 0 w 1742303"/>
              <a:gd name="connsiteY0" fmla="*/ 531340 h 546690"/>
              <a:gd name="connsiteX1" fmla="*/ 308919 w 1742303"/>
              <a:gd name="connsiteY1" fmla="*/ 543697 h 546690"/>
              <a:gd name="connsiteX2" fmla="*/ 741406 w 1742303"/>
              <a:gd name="connsiteY2" fmla="*/ 481913 h 546690"/>
              <a:gd name="connsiteX3" fmla="*/ 1210962 w 1742303"/>
              <a:gd name="connsiteY3" fmla="*/ 296562 h 546690"/>
              <a:gd name="connsiteX4" fmla="*/ 1532238 w 1742303"/>
              <a:gd name="connsiteY4" fmla="*/ 123567 h 546690"/>
              <a:gd name="connsiteX5" fmla="*/ 1742303 w 1742303"/>
              <a:gd name="connsiteY5" fmla="*/ 0 h 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2303" h="546690">
                <a:moveTo>
                  <a:pt x="0" y="531340"/>
                </a:moveTo>
                <a:cubicBezTo>
                  <a:pt x="92675" y="541637"/>
                  <a:pt x="185351" y="551935"/>
                  <a:pt x="308919" y="543697"/>
                </a:cubicBezTo>
                <a:cubicBezTo>
                  <a:pt x="432487" y="535459"/>
                  <a:pt x="591066" y="523102"/>
                  <a:pt x="741406" y="481913"/>
                </a:cubicBezTo>
                <a:cubicBezTo>
                  <a:pt x="891746" y="440724"/>
                  <a:pt x="1079157" y="356286"/>
                  <a:pt x="1210962" y="296562"/>
                </a:cubicBezTo>
                <a:cubicBezTo>
                  <a:pt x="1342767" y="236838"/>
                  <a:pt x="1443681" y="172994"/>
                  <a:pt x="1532238" y="123567"/>
                </a:cubicBezTo>
                <a:cubicBezTo>
                  <a:pt x="1620795" y="74140"/>
                  <a:pt x="1681549" y="37070"/>
                  <a:pt x="1742303" y="0"/>
                </a:cubicBezTo>
              </a:path>
            </a:pathLst>
          </a:custGeom>
          <a:noFill/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9889522" y="3525792"/>
            <a:ext cx="1742303" cy="546690"/>
          </a:xfrm>
          <a:custGeom>
            <a:avLst/>
            <a:gdLst>
              <a:gd name="connsiteX0" fmla="*/ 0 w 1742303"/>
              <a:gd name="connsiteY0" fmla="*/ 531340 h 546690"/>
              <a:gd name="connsiteX1" fmla="*/ 308919 w 1742303"/>
              <a:gd name="connsiteY1" fmla="*/ 543697 h 546690"/>
              <a:gd name="connsiteX2" fmla="*/ 741406 w 1742303"/>
              <a:gd name="connsiteY2" fmla="*/ 481913 h 546690"/>
              <a:gd name="connsiteX3" fmla="*/ 1210962 w 1742303"/>
              <a:gd name="connsiteY3" fmla="*/ 296562 h 546690"/>
              <a:gd name="connsiteX4" fmla="*/ 1532238 w 1742303"/>
              <a:gd name="connsiteY4" fmla="*/ 123567 h 546690"/>
              <a:gd name="connsiteX5" fmla="*/ 1742303 w 1742303"/>
              <a:gd name="connsiteY5" fmla="*/ 0 h 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2303" h="546690">
                <a:moveTo>
                  <a:pt x="0" y="531340"/>
                </a:moveTo>
                <a:cubicBezTo>
                  <a:pt x="92675" y="541637"/>
                  <a:pt x="185351" y="551935"/>
                  <a:pt x="308919" y="543697"/>
                </a:cubicBezTo>
                <a:cubicBezTo>
                  <a:pt x="432487" y="535459"/>
                  <a:pt x="591066" y="523102"/>
                  <a:pt x="741406" y="481913"/>
                </a:cubicBezTo>
                <a:cubicBezTo>
                  <a:pt x="891746" y="440724"/>
                  <a:pt x="1079157" y="356286"/>
                  <a:pt x="1210962" y="296562"/>
                </a:cubicBezTo>
                <a:cubicBezTo>
                  <a:pt x="1342767" y="236838"/>
                  <a:pt x="1443681" y="172994"/>
                  <a:pt x="1532238" y="123567"/>
                </a:cubicBezTo>
                <a:cubicBezTo>
                  <a:pt x="1620795" y="74140"/>
                  <a:pt x="1681549" y="37070"/>
                  <a:pt x="1742303" y="0"/>
                </a:cubicBezTo>
              </a:path>
            </a:pathLst>
          </a:custGeom>
          <a:noFill/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91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>
                <a:latin typeface="Bookman Old Style" panose="02050604050505020204" pitchFamily="18" charset="0"/>
              </a:rPr>
              <a:t>Detectability and event rate (full </a:t>
            </a:r>
            <a:r>
              <a:rPr kumimoji="1" lang="en-US" altLang="ja-JP" sz="4000" dirty="0" err="1" smtClean="0">
                <a:latin typeface="Bookman Old Style" panose="02050604050505020204" pitchFamily="18" charset="0"/>
              </a:rPr>
              <a:t>aLIGO</a:t>
            </a:r>
            <a:r>
              <a:rPr kumimoji="1" lang="en-US" altLang="ja-JP" sz="4000" dirty="0" smtClean="0">
                <a:latin typeface="Bookman Old Style" panose="02050604050505020204" pitchFamily="18" charset="0"/>
              </a:rPr>
              <a:t>)</a:t>
            </a:r>
            <a:endParaRPr kumimoji="1" lang="ja-JP" altLang="en-US" sz="40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70742" y="1368735"/>
                <a:ext cx="11500757" cy="526511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Tidal deformability </a:t>
                </a:r>
                <a:r>
                  <a:rPr kumimoji="1" lang="en-US" altLang="ja-JP" sz="24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(</a:t>
                </a:r>
                <a:r>
                  <a:rPr kumimoji="1" lang="en-US" altLang="ja-JP" sz="2400" b="1" i="1" u="sng" dirty="0" err="1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Hotokezaka</a:t>
                </a:r>
                <a:r>
                  <a:rPr kumimoji="1" lang="en-US" altLang="ja-JP" sz="2400" b="1" i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 et al. 2016)</a:t>
                </a:r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If </a:t>
                </a:r>
                <a:r>
                  <a:rPr lang="en-US" altLang="ja-JP" sz="2300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true R</a:t>
                </a:r>
                <a:r>
                  <a:rPr lang="en-US" altLang="ja-JP" sz="2300" b="1" u="sng" baseline="-80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1.35</a:t>
                </a:r>
                <a:r>
                  <a:rPr lang="en-US" altLang="ja-JP" sz="2300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&gt;~ 13 km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then ΔR &lt; 1 km for events within 200Mpc  =&gt; </a:t>
                </a:r>
                <a:r>
                  <a:rPr lang="en-US" altLang="ja-JP" sz="2300" b="1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0.1-10 events </a:t>
                </a:r>
                <a:r>
                  <a:rPr lang="en-US" altLang="ja-JP" sz="2300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/ </a:t>
                </a:r>
                <a:r>
                  <a:rPr lang="en-US" altLang="ja-JP" sz="2300" b="1" dirty="0" err="1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yr</a:t>
                </a:r>
                <a:r>
                  <a:rPr lang="en-US" altLang="ja-JP" sz="2300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endParaRPr lang="en-US" altLang="ja-JP" sz="2300" b="1" dirty="0" smtClean="0">
                  <a:solidFill>
                    <a:srgbClr val="0000FF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anose="02020603050405020304" pitchFamily="18" charset="0"/>
                </a:endParaRPr>
              </a:p>
              <a:p>
                <a:pPr marL="685800" lvl="2">
                  <a:spcBef>
                    <a:spcPts val="1000"/>
                  </a:spcBef>
                </a:pPr>
                <a:r>
                  <a:rPr lang="en-US" altLang="ja-JP" sz="23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If true R</a:t>
                </a:r>
                <a:r>
                  <a:rPr lang="en-US" altLang="ja-JP" sz="2300" baseline="-80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1.35</a:t>
                </a:r>
                <a:r>
                  <a:rPr lang="en-US" altLang="ja-JP" sz="23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&lt; 12-13 km, it would be difficult to constrain </a:t>
                </a:r>
                <a:r>
                  <a:rPr lang="en-US" altLang="ja-JP" sz="23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EoS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models for event at 200 </a:t>
                </a:r>
                <a:r>
                  <a:rPr lang="en-US" altLang="ja-JP" sz="23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Mpc</a:t>
                </a:r>
                <a:endParaRPr lang="en-US" altLang="ja-JP" sz="2300" dirty="0" smtClean="0">
                  <a:latin typeface="Calibri" panose="020F0502020204030204" pitchFamily="34" charset="0"/>
                  <a:ea typeface="小塚ゴシック Pr6N B" pitchFamily="34" charset="-128"/>
                  <a:cs typeface="Times New Roman" panose="02020603050405020304" pitchFamily="18" charset="0"/>
                </a:endParaRPr>
              </a:p>
              <a:p>
                <a:pPr marL="1143000" lvl="3">
                  <a:spcBef>
                    <a:spcPts val="1000"/>
                  </a:spcBef>
                </a:pP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Nearby events will be necessary </a:t>
                </a:r>
              </a:p>
              <a:p>
                <a:pPr marL="914400" lvl="3" indent="0">
                  <a:spcBef>
                    <a:spcPts val="1000"/>
                  </a:spcBef>
                  <a:buNone/>
                </a:pPr>
                <a:r>
                  <a:rPr lang="en-US" altLang="ja-JP" sz="2100" dirty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  =&gt;  less than 0.1 event /</a:t>
                </a:r>
                <a:r>
                  <a:rPr lang="en-US" altLang="ja-JP" sz="21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yr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 (depends on </a:t>
                </a:r>
                <a:r>
                  <a:rPr lang="en-US" altLang="ja-JP" sz="2100" dirty="0" err="1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EoS</a:t>
                </a:r>
                <a:r>
                  <a:rPr lang="en-US" altLang="ja-JP" sz="2100" dirty="0" smtClean="0">
                    <a:latin typeface="Calibri" panose="020F0502020204030204" pitchFamily="34" charset="0"/>
                    <a:ea typeface="小塚ゴシック Pr6N B" pitchFamily="34" charset="-128"/>
                    <a:cs typeface="Times New Roman" panose="02020603050405020304" pitchFamily="18" charset="0"/>
                  </a:rPr>
                  <a:t>)</a:t>
                </a:r>
                <a:endParaRPr lang="en-US" altLang="ja-JP" sz="2100" dirty="0"/>
              </a:p>
              <a:p>
                <a:pPr marL="914400" lvl="3" indent="0">
                  <a:spcBef>
                    <a:spcPts val="1000"/>
                  </a:spcBef>
                  <a:buNone/>
                </a:pPr>
                <a:endParaRPr lang="en-US" altLang="ja-JP" sz="800" dirty="0" smtClean="0"/>
              </a:p>
              <a:p>
                <a:r>
                  <a:rPr lang="en-US" altLang="ja-JP" b="1" i="1" u="sng" dirty="0" err="1" smtClean="0">
                    <a:solidFill>
                      <a:srgbClr val="FF0000"/>
                    </a:solidFill>
                  </a:rPr>
                  <a:t>f</a:t>
                </a:r>
                <a:r>
                  <a:rPr lang="en-US" altLang="ja-JP" b="1" i="1" u="sng" baseline="-8000" dirty="0" err="1" smtClean="0">
                    <a:solidFill>
                      <a:srgbClr val="FF0000"/>
                    </a:solidFill>
                  </a:rPr>
                  <a:t>GW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in </a:t>
                </a:r>
                <a:r>
                  <a:rPr lang="en-US" altLang="ja-JP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r>
                  <a:rPr lang="en-US" altLang="ja-JP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uasi-periodic GW 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(Clark et al. </a:t>
                </a:r>
                <a:r>
                  <a:rPr lang="en-US" altLang="ja-JP" sz="2400" b="1" i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2014, 2016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) </a:t>
                </a:r>
                <a:endParaRPr lang="en-US" altLang="ja-JP" sz="2400" b="1" i="1" u="sng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ja-JP" sz="2300" i="1" dirty="0" err="1"/>
                  <a:t>f</a:t>
                </a:r>
                <a:r>
                  <a:rPr lang="en-US" altLang="ja-JP" sz="2300" baseline="-8000" dirty="0" err="1"/>
                  <a:t>GW</a:t>
                </a:r>
                <a:r>
                  <a:rPr lang="en-US" altLang="ja-JP" sz="2300" baseline="-8000" dirty="0"/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  <a:ea typeface="Ebrima" panose="02000000000000000000" pitchFamily="2" charset="0"/>
                    <a:cs typeface="Ebrima" panose="02000000000000000000" pitchFamily="2" charset="0"/>
                  </a:rPr>
                  <a:t>are located in higher frequency (lower sensitivity) =&gt;                                                    only nearby events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within 30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Mpc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(depends on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EoS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) could be detected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sz="2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model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≈∆</m:t>
                    </m:r>
                    <m:sSub>
                      <m:sSubPr>
                        <m:ctrlP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model</m:t>
                        </m:r>
                      </m:sub>
                    </m:sSub>
                    <m:r>
                      <a:rPr lang="en-US" altLang="ja-JP" sz="2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=140 </m:t>
                    </m:r>
                    <m:r>
                      <m:rPr>
                        <m:sty m:val="p"/>
                      </m:rPr>
                      <a:rPr lang="en-US" altLang="ja-JP" sz="2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en-US" altLang="ja-JP" sz="2300" dirty="0" smtClean="0">
                  <a:latin typeface="Calibri" panose="020F050202020403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ja-JP" sz="2300" dirty="0"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  for which </a:t>
                </a:r>
                <a14:m>
                  <m:oMath xmlns:m="http://schemas.openxmlformats.org/officeDocument/2006/math">
                    <m:r>
                      <a:rPr lang="en-US" altLang="ja-JP" sz="23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 </m:t>
                    </m:r>
                    <m:r>
                      <a:rPr lang="en-US" altLang="ja-JP" sz="23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ja-JP" sz="23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latin typeface="Calibri" panose="020F0502020204030204" pitchFamily="34" charset="0"/>
                  </a:rPr>
                  <a:t>(if detected) 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Expected rate :  </a:t>
                </a:r>
                <a:r>
                  <a:rPr lang="en-US" altLang="ja-JP" sz="23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&lt; 0.04 </a:t>
                </a:r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/ </a:t>
                </a:r>
                <a:r>
                  <a:rPr lang="en-US" altLang="ja-JP" sz="23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yr</a:t>
                </a:r>
                <a:r>
                  <a:rPr lang="en-US" altLang="ja-JP" sz="23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en-US" altLang="ja-JP" sz="2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(</a:t>
                </a:r>
                <a:r>
                  <a:rPr lang="en-US" altLang="ja-JP" sz="23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aLIGO</a:t>
                </a:r>
                <a:r>
                  <a:rPr lang="en-US" altLang="ja-JP" sz="2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design sensitivity)</a:t>
                </a:r>
              </a:p>
              <a:p>
                <a:pPr lvl="1"/>
                <a:r>
                  <a:rPr lang="en-US" altLang="ja-JP" sz="2300" dirty="0" smtClean="0">
                    <a:latin typeface="Calibri" panose="020F0502020204030204" pitchFamily="34" charset="0"/>
                  </a:rPr>
                  <a:t>BUT, MHD viscosity may destroy the peak ! (Shibata &amp; </a:t>
                </a:r>
                <a:r>
                  <a:rPr lang="en-US" altLang="ja-JP" sz="2300" dirty="0" err="1" smtClean="0">
                    <a:latin typeface="Calibri" panose="020F0502020204030204" pitchFamily="34" charset="0"/>
                  </a:rPr>
                  <a:t>Kiuchi</a:t>
                </a:r>
                <a:r>
                  <a:rPr lang="en-US" altLang="ja-JP" sz="2300" smtClean="0">
                    <a:latin typeface="Calibri" panose="020F0502020204030204" pitchFamily="34" charset="0"/>
                  </a:rPr>
                  <a:t> 2017)</a:t>
                </a:r>
                <a:endParaRPr lang="en-US" altLang="ja-JP" sz="23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742" y="1368735"/>
                <a:ext cx="11500757" cy="5265119"/>
              </a:xfrm>
              <a:blipFill rotWithShape="0">
                <a:blip r:embed="rId3"/>
                <a:stretch>
                  <a:fillRect l="-954" t="-1970" r="-424" b="-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008" y="2787448"/>
            <a:ext cx="2364896" cy="16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 rot="18658586">
            <a:off x="10662330" y="3071170"/>
            <a:ext cx="340977" cy="107015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008" y="5022648"/>
            <a:ext cx="2364896" cy="16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円/楕円 6"/>
          <p:cNvSpPr/>
          <p:nvPr/>
        </p:nvSpPr>
        <p:spPr>
          <a:xfrm>
            <a:off x="11089864" y="5082850"/>
            <a:ext cx="664469" cy="1070157"/>
          </a:xfrm>
          <a:prstGeom prst="ellipse">
            <a:avLst/>
          </a:prstGeom>
          <a:noFill/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9897762" y="5758249"/>
            <a:ext cx="1742303" cy="546690"/>
          </a:xfrm>
          <a:custGeom>
            <a:avLst/>
            <a:gdLst>
              <a:gd name="connsiteX0" fmla="*/ 0 w 1742303"/>
              <a:gd name="connsiteY0" fmla="*/ 531340 h 546690"/>
              <a:gd name="connsiteX1" fmla="*/ 308919 w 1742303"/>
              <a:gd name="connsiteY1" fmla="*/ 543697 h 546690"/>
              <a:gd name="connsiteX2" fmla="*/ 741406 w 1742303"/>
              <a:gd name="connsiteY2" fmla="*/ 481913 h 546690"/>
              <a:gd name="connsiteX3" fmla="*/ 1210962 w 1742303"/>
              <a:gd name="connsiteY3" fmla="*/ 296562 h 546690"/>
              <a:gd name="connsiteX4" fmla="*/ 1532238 w 1742303"/>
              <a:gd name="connsiteY4" fmla="*/ 123567 h 546690"/>
              <a:gd name="connsiteX5" fmla="*/ 1742303 w 1742303"/>
              <a:gd name="connsiteY5" fmla="*/ 0 h 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2303" h="546690">
                <a:moveTo>
                  <a:pt x="0" y="531340"/>
                </a:moveTo>
                <a:cubicBezTo>
                  <a:pt x="92675" y="541637"/>
                  <a:pt x="185351" y="551935"/>
                  <a:pt x="308919" y="543697"/>
                </a:cubicBezTo>
                <a:cubicBezTo>
                  <a:pt x="432487" y="535459"/>
                  <a:pt x="591066" y="523102"/>
                  <a:pt x="741406" y="481913"/>
                </a:cubicBezTo>
                <a:cubicBezTo>
                  <a:pt x="891746" y="440724"/>
                  <a:pt x="1079157" y="356286"/>
                  <a:pt x="1210962" y="296562"/>
                </a:cubicBezTo>
                <a:cubicBezTo>
                  <a:pt x="1342767" y="236838"/>
                  <a:pt x="1443681" y="172994"/>
                  <a:pt x="1532238" y="123567"/>
                </a:cubicBezTo>
                <a:cubicBezTo>
                  <a:pt x="1620795" y="74140"/>
                  <a:pt x="1681549" y="37070"/>
                  <a:pt x="1742303" y="0"/>
                </a:cubicBezTo>
              </a:path>
            </a:pathLst>
          </a:custGeom>
          <a:noFill/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9889522" y="3525792"/>
            <a:ext cx="1742303" cy="546690"/>
          </a:xfrm>
          <a:custGeom>
            <a:avLst/>
            <a:gdLst>
              <a:gd name="connsiteX0" fmla="*/ 0 w 1742303"/>
              <a:gd name="connsiteY0" fmla="*/ 531340 h 546690"/>
              <a:gd name="connsiteX1" fmla="*/ 308919 w 1742303"/>
              <a:gd name="connsiteY1" fmla="*/ 543697 h 546690"/>
              <a:gd name="connsiteX2" fmla="*/ 741406 w 1742303"/>
              <a:gd name="connsiteY2" fmla="*/ 481913 h 546690"/>
              <a:gd name="connsiteX3" fmla="*/ 1210962 w 1742303"/>
              <a:gd name="connsiteY3" fmla="*/ 296562 h 546690"/>
              <a:gd name="connsiteX4" fmla="*/ 1532238 w 1742303"/>
              <a:gd name="connsiteY4" fmla="*/ 123567 h 546690"/>
              <a:gd name="connsiteX5" fmla="*/ 1742303 w 1742303"/>
              <a:gd name="connsiteY5" fmla="*/ 0 h 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2303" h="546690">
                <a:moveTo>
                  <a:pt x="0" y="531340"/>
                </a:moveTo>
                <a:cubicBezTo>
                  <a:pt x="92675" y="541637"/>
                  <a:pt x="185351" y="551935"/>
                  <a:pt x="308919" y="543697"/>
                </a:cubicBezTo>
                <a:cubicBezTo>
                  <a:pt x="432487" y="535459"/>
                  <a:pt x="591066" y="523102"/>
                  <a:pt x="741406" y="481913"/>
                </a:cubicBezTo>
                <a:cubicBezTo>
                  <a:pt x="891746" y="440724"/>
                  <a:pt x="1079157" y="356286"/>
                  <a:pt x="1210962" y="296562"/>
                </a:cubicBezTo>
                <a:cubicBezTo>
                  <a:pt x="1342767" y="236838"/>
                  <a:pt x="1443681" y="172994"/>
                  <a:pt x="1532238" y="123567"/>
                </a:cubicBezTo>
                <a:cubicBezTo>
                  <a:pt x="1620795" y="74140"/>
                  <a:pt x="1681549" y="37070"/>
                  <a:pt x="1742303" y="0"/>
                </a:cubicBezTo>
              </a:path>
            </a:pathLst>
          </a:custGeom>
          <a:noFill/>
          <a:ln w="444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24" y="1496311"/>
            <a:ext cx="4422521" cy="50265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9262826" y="3506639"/>
            <a:ext cx="889838" cy="468020"/>
            <a:chOff x="7755031" y="3224699"/>
            <a:chExt cx="889838" cy="46802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7755031" y="3224699"/>
              <a:ext cx="889838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小塚ゴシック Pr6N B" pitchFamily="34" charset="-128"/>
                </a:rPr>
                <a:t>200Mp</a:t>
              </a:r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6N B" pitchFamily="34" charset="-128"/>
                  <a:ea typeface="小塚ゴシック Pr6N B" pitchFamily="34" charset="-128"/>
                </a:rPr>
                <a:t>c</a:t>
              </a:r>
              <a:endParaRPr lang="ja-JP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6N B" pitchFamily="34" charset="-128"/>
                <a:ea typeface="小塚ゴシック Pr6N B" pitchFamily="34" charset="-128"/>
              </a:endParaRPr>
            </a:p>
          </p:txBody>
        </p:sp>
        <p:sp>
          <p:nvSpPr>
            <p:cNvPr id="20" name="左右矢印 19"/>
            <p:cNvSpPr/>
            <p:nvPr/>
          </p:nvSpPr>
          <p:spPr>
            <a:xfrm>
              <a:off x="7843323" y="3501008"/>
              <a:ext cx="610968" cy="191711"/>
            </a:xfrm>
            <a:prstGeom prst="leftRightArrow">
              <a:avLst>
                <a:gd name="adj1" fmla="val 36088"/>
                <a:gd name="adj2" fmla="val 74348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8491229" y="3507225"/>
            <a:ext cx="872305" cy="468020"/>
            <a:chOff x="7763798" y="3224699"/>
            <a:chExt cx="872305" cy="468020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7763798" y="3224699"/>
              <a:ext cx="872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小塚ゴシック Pr6N B" pitchFamily="34" charset="-128"/>
                </a:rPr>
                <a:t>100Mpc</a:t>
              </a:r>
              <a:endParaRPr lang="ja-JP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6N B" pitchFamily="34" charset="-128"/>
              </a:endParaRPr>
            </a:p>
          </p:txBody>
        </p:sp>
        <p:sp>
          <p:nvSpPr>
            <p:cNvPr id="23" name="左右矢印 22"/>
            <p:cNvSpPr/>
            <p:nvPr/>
          </p:nvSpPr>
          <p:spPr>
            <a:xfrm>
              <a:off x="7843323" y="3501008"/>
              <a:ext cx="610968" cy="191711"/>
            </a:xfrm>
            <a:prstGeom prst="leftRightArrow">
              <a:avLst>
                <a:gd name="adj1" fmla="val 36088"/>
                <a:gd name="adj2" fmla="val 74348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782487" y="3508092"/>
            <a:ext cx="855117" cy="468020"/>
            <a:chOff x="7726574" y="3224699"/>
            <a:chExt cx="855117" cy="46802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7726574" y="3224699"/>
              <a:ext cx="855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小塚ゴシック Pr6N B" pitchFamily="34" charset="-128"/>
                </a:rPr>
                <a:t>70Mpc</a:t>
              </a:r>
              <a:endParaRPr lang="ja-JP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6N B" pitchFamily="34" charset="-128"/>
              </a:endParaRPr>
            </a:p>
          </p:txBody>
        </p:sp>
        <p:sp>
          <p:nvSpPr>
            <p:cNvPr id="26" name="左右矢印 25"/>
            <p:cNvSpPr/>
            <p:nvPr/>
          </p:nvSpPr>
          <p:spPr>
            <a:xfrm>
              <a:off x="7843323" y="3501008"/>
              <a:ext cx="610968" cy="191711"/>
            </a:xfrm>
            <a:prstGeom prst="leftRightArrow">
              <a:avLst>
                <a:gd name="adj1" fmla="val 36088"/>
                <a:gd name="adj2" fmla="val 74348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8272076" y="2968000"/>
            <a:ext cx="855117" cy="468020"/>
            <a:chOff x="7726574" y="3224699"/>
            <a:chExt cx="855117" cy="468020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7726574" y="3224699"/>
              <a:ext cx="855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小塚ゴシック Pr6N B" pitchFamily="34" charset="-128"/>
                </a:rPr>
                <a:t>30Mpc</a:t>
              </a:r>
              <a:endParaRPr lang="ja-JP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6N B" pitchFamily="34" charset="-128"/>
              </a:endParaRPr>
            </a:p>
          </p:txBody>
        </p:sp>
        <p:sp>
          <p:nvSpPr>
            <p:cNvPr id="29" name="左右矢印 28"/>
            <p:cNvSpPr/>
            <p:nvPr/>
          </p:nvSpPr>
          <p:spPr>
            <a:xfrm>
              <a:off x="7843323" y="3501008"/>
              <a:ext cx="610968" cy="191711"/>
            </a:xfrm>
            <a:prstGeom prst="leftRightArrow">
              <a:avLst>
                <a:gd name="adj1" fmla="val 36088"/>
                <a:gd name="adj2" fmla="val 74348"/>
              </a:avLst>
            </a:prstGeom>
            <a:solidFill>
              <a:srgbClr val="0000FF">
                <a:alpha val="80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474913" y="1496311"/>
            <a:ext cx="4422521" cy="5026559"/>
            <a:chOff x="179512" y="1217322"/>
            <a:chExt cx="4422521" cy="5026559"/>
          </a:xfrm>
        </p:grpSpPr>
        <p:pic>
          <p:nvPicPr>
            <p:cNvPr id="31" name="Picture 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17322"/>
              <a:ext cx="4422521" cy="502655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32" name="グループ化 31"/>
            <p:cNvGrpSpPr/>
            <p:nvPr/>
          </p:nvGrpSpPr>
          <p:grpSpPr>
            <a:xfrm>
              <a:off x="1089547" y="2820893"/>
              <a:ext cx="2060065" cy="879924"/>
              <a:chOff x="1089547" y="2820893"/>
              <a:chExt cx="2060065" cy="879924"/>
            </a:xfrm>
          </p:grpSpPr>
          <p:sp>
            <p:nvSpPr>
              <p:cNvPr id="33" name="左右矢印 32"/>
              <p:cNvSpPr/>
              <p:nvPr/>
            </p:nvSpPr>
            <p:spPr>
              <a:xfrm>
                <a:off x="1980359" y="3512883"/>
                <a:ext cx="894965" cy="187934"/>
              </a:xfrm>
              <a:prstGeom prst="leftRightArrow">
                <a:avLst>
                  <a:gd name="adj1" fmla="val 36088"/>
                  <a:gd name="adj2" fmla="val 74348"/>
                </a:avLst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1089547" y="3003018"/>
                <a:ext cx="2060065" cy="584775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小塚ゴシック Pr6N B" pitchFamily="34" charset="-128"/>
                  </a:rPr>
                  <a:t>Uncertainty in </a:t>
                </a:r>
                <a:r>
                  <a:rPr lang="en-US" altLang="ja-JP" sz="16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小塚ゴシック Pr6N B" pitchFamily="34" charset="-128"/>
                  </a:rPr>
                  <a:t>Esym</a:t>
                </a:r>
                <a:r>
                  <a:rPr lang="en-US" altLang="ja-JP" sz="1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小塚ゴシック Pr6N B" pitchFamily="34" charset="-128"/>
                  </a:rPr>
                  <a:t> (same scale)</a:t>
                </a:r>
                <a:endParaRPr lang="ja-JP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小塚ゴシック Pr6N B" pitchFamily="34" charset="-128"/>
                </a:endParaRPr>
              </a:p>
            </p:txBody>
          </p:sp>
          <p:sp>
            <p:nvSpPr>
              <p:cNvPr id="35" name="左右矢印 34"/>
              <p:cNvSpPr/>
              <p:nvPr/>
            </p:nvSpPr>
            <p:spPr>
              <a:xfrm>
                <a:off x="1224187" y="2820893"/>
                <a:ext cx="1573919" cy="187934"/>
              </a:xfrm>
              <a:prstGeom prst="leftRightArrow">
                <a:avLst>
                  <a:gd name="adj1" fmla="val 36088"/>
                  <a:gd name="adj2" fmla="val 74348"/>
                </a:avLst>
              </a:prstGeom>
              <a:solidFill>
                <a:srgbClr val="FF0000">
                  <a:alpha val="8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8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1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Appearance of hyperons encoded in GWs ?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68680" y="1256665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ja-JP" sz="2600" dirty="0" smtClean="0"/>
              <a:t>So far, constraint on </a:t>
            </a:r>
            <a:r>
              <a:rPr kumimoji="1" lang="en-US" altLang="ja-JP" sz="2600" dirty="0" err="1" smtClean="0"/>
              <a:t>EoS</a:t>
            </a:r>
            <a:r>
              <a:rPr kumimoji="1" lang="en-US" altLang="ja-JP" sz="2600" dirty="0" smtClean="0"/>
              <a:t> is by M-R determination from GWs</a:t>
            </a:r>
          </a:p>
          <a:p>
            <a:r>
              <a:rPr lang="en-US" altLang="ja-JP" sz="2600" dirty="0" smtClean="0"/>
              <a:t>It might be possible more directly explore the composition of NS</a:t>
            </a:r>
            <a:endParaRPr lang="en-US" altLang="ja-JP" sz="2200" dirty="0"/>
          </a:p>
          <a:p>
            <a:r>
              <a:rPr lang="en-US" altLang="ja-JP" sz="2400" dirty="0" smtClean="0"/>
              <a:t>Hyperons may appear in NS and EOS becomes softer</a:t>
            </a:r>
          </a:p>
          <a:p>
            <a:r>
              <a:rPr lang="en-US" altLang="ja-JP" sz="2400" dirty="0" smtClean="0"/>
              <a:t>If this softening is significant, appearance of hyperon may encode in GWs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696" y="3350707"/>
            <a:ext cx="5256317" cy="3370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434" y="3353787"/>
            <a:ext cx="3595431" cy="3372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3" name="グループ化 12"/>
          <p:cNvGrpSpPr/>
          <p:nvPr/>
        </p:nvGrpSpPr>
        <p:grpSpPr>
          <a:xfrm>
            <a:off x="6569969" y="4506273"/>
            <a:ext cx="3865873" cy="1107901"/>
            <a:chOff x="4873248" y="4622126"/>
            <a:chExt cx="3865873" cy="1107901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6958598" y="4622126"/>
              <a:ext cx="178052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Hyperonic</a:t>
              </a:r>
              <a:endParaRPr lang="ja-JP" alt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5" name="直線矢印コネクタ 14"/>
            <p:cNvCxnSpPr>
              <a:endCxn id="14" idx="1"/>
            </p:cNvCxnSpPr>
            <p:nvPr/>
          </p:nvCxnSpPr>
          <p:spPr>
            <a:xfrm flipV="1">
              <a:off x="4873248" y="4799097"/>
              <a:ext cx="2085350" cy="93093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/>
          <p:cNvGrpSpPr/>
          <p:nvPr/>
        </p:nvGrpSpPr>
        <p:grpSpPr>
          <a:xfrm>
            <a:off x="6123906" y="4982993"/>
            <a:ext cx="4534967" cy="409937"/>
            <a:chOff x="4427185" y="5149646"/>
            <a:chExt cx="4534967" cy="409937"/>
          </a:xfrm>
        </p:grpSpPr>
        <p:cxnSp>
          <p:nvCxnSpPr>
            <p:cNvPr id="17" name="直線矢印コネクタ 16"/>
            <p:cNvCxnSpPr/>
            <p:nvPr/>
          </p:nvCxnSpPr>
          <p:spPr>
            <a:xfrm flipV="1">
              <a:off x="4427185" y="5516970"/>
              <a:ext cx="4534967" cy="42613"/>
            </a:xfrm>
            <a:prstGeom prst="straightConnector1">
              <a:avLst/>
            </a:prstGeom>
            <a:ln w="38100">
              <a:solidFill>
                <a:srgbClr val="4CBF2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948264" y="5149646"/>
              <a:ext cx="178052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>
                  <a:solidFill>
                    <a:srgbClr val="00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Nucleonic</a:t>
              </a:r>
              <a:endParaRPr lang="ja-JP" altLang="en-US" sz="17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9396261" y="909980"/>
            <a:ext cx="278321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Sekiguchi et al</a:t>
            </a:r>
            <a:r>
              <a:rPr lang="en-US" altLang="ja-JP" sz="16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(2011)</a:t>
            </a:r>
            <a:endParaRPr lang="ja-JP" altLang="en-US" sz="1650" dirty="0" err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58360" y="5127113"/>
            <a:ext cx="2368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compatible with 2Msun NS</a:t>
            </a:r>
          </a:p>
          <a:p>
            <a:r>
              <a:rPr kumimoji="1" lang="en-US" altLang="ja-JP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softening</a:t>
            </a:r>
            <a:endParaRPr kumimoji="1" lang="ja-JP" alt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9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1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Appearance of hyperons encoded in GWs ?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68680" y="1256665"/>
            <a:ext cx="10515600" cy="4351338"/>
          </a:xfrm>
        </p:spPr>
        <p:txBody>
          <a:bodyPr/>
          <a:lstStyle/>
          <a:p>
            <a:r>
              <a:rPr lang="en-US" altLang="ja-JP" sz="2200" b="1" u="sng" dirty="0">
                <a:solidFill>
                  <a:srgbClr val="00CC66"/>
                </a:solidFill>
                <a:latin typeface="Calibri" pitchFamily="34" charset="0"/>
              </a:rPr>
              <a:t>Nucleonic</a:t>
            </a:r>
            <a:r>
              <a:rPr lang="ja-JP" altLang="en-US" sz="2200" dirty="0" smtClean="0">
                <a:latin typeface="Calibri" pitchFamily="34" charset="0"/>
              </a:rPr>
              <a:t>： </a:t>
            </a:r>
            <a:r>
              <a:rPr lang="en-US" altLang="ja-JP" sz="2200" dirty="0" smtClean="0">
                <a:latin typeface="Calibri" pitchFamily="34" charset="0"/>
              </a:rPr>
              <a:t>NS </a:t>
            </a:r>
            <a:r>
              <a:rPr lang="en-US" altLang="ja-JP" sz="2200" dirty="0">
                <a:latin typeface="Calibri" pitchFamily="34" charset="0"/>
              </a:rPr>
              <a:t>shrinks by angular momentum loss in a </a:t>
            </a:r>
            <a:r>
              <a:rPr lang="en-US" altLang="ja-JP" sz="2200" b="1" dirty="0">
                <a:latin typeface="Calibri" pitchFamily="34" charset="0"/>
              </a:rPr>
              <a:t>long</a:t>
            </a:r>
            <a:r>
              <a:rPr lang="en-US" altLang="ja-JP" sz="2200" dirty="0">
                <a:latin typeface="Calibri" pitchFamily="34" charset="0"/>
              </a:rPr>
              <a:t> GW timescale</a:t>
            </a:r>
          </a:p>
          <a:p>
            <a:r>
              <a:rPr lang="en-US" altLang="ja-JP" sz="2200" b="1" u="sng" dirty="0" err="1">
                <a:solidFill>
                  <a:srgbClr val="FF0000"/>
                </a:solidFill>
                <a:latin typeface="Calibri" pitchFamily="34" charset="0"/>
              </a:rPr>
              <a:t>Hyperonic</a:t>
            </a:r>
            <a:r>
              <a:rPr lang="ja-JP" altLang="en-US" sz="2200" dirty="0" smtClean="0">
                <a:latin typeface="Calibri" pitchFamily="34" charset="0"/>
              </a:rPr>
              <a:t>： </a:t>
            </a:r>
            <a:r>
              <a:rPr lang="en-US" altLang="ja-JP" sz="2200" dirty="0" smtClean="0">
                <a:latin typeface="Calibri" pitchFamily="34" charset="0"/>
              </a:rPr>
              <a:t>GW </a:t>
            </a:r>
            <a:r>
              <a:rPr lang="en-US" altLang="ja-JP" sz="2200" dirty="0">
                <a:latin typeface="Calibri" pitchFamily="34" charset="0"/>
              </a:rPr>
              <a:t>emission </a:t>
            </a:r>
            <a:r>
              <a:rPr lang="ja-JP" altLang="en-US" sz="2200" dirty="0">
                <a:latin typeface="Calibri" pitchFamily="34" charset="0"/>
              </a:rPr>
              <a:t>⇒ </a:t>
            </a:r>
            <a:r>
              <a:rPr lang="en-US" altLang="ja-JP" sz="2200" dirty="0">
                <a:latin typeface="Calibri" pitchFamily="34" charset="0"/>
              </a:rPr>
              <a:t>NS shrinks </a:t>
            </a:r>
            <a:r>
              <a:rPr lang="ja-JP" altLang="en-US" sz="2200" dirty="0">
                <a:latin typeface="Calibri" pitchFamily="34" charset="0"/>
              </a:rPr>
              <a:t>⇒ </a:t>
            </a:r>
            <a:r>
              <a:rPr lang="en-US" altLang="ja-JP" sz="2200" dirty="0">
                <a:latin typeface="Calibri" pitchFamily="34" charset="0"/>
              </a:rPr>
              <a:t>More Hyperons appear </a:t>
            </a:r>
            <a:r>
              <a:rPr lang="ja-JP" altLang="en-US" sz="2200" dirty="0">
                <a:latin typeface="Calibri" pitchFamily="34" charset="0"/>
              </a:rPr>
              <a:t>⇒</a:t>
            </a:r>
            <a:endParaRPr lang="en-US" altLang="ja-JP" sz="22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buNone/>
            </a:pPr>
            <a:r>
              <a:rPr lang="en-US" altLang="ja-JP" sz="2200" dirty="0">
                <a:latin typeface="Calibri" pitchFamily="34" charset="0"/>
              </a:rPr>
              <a:t>                 </a:t>
            </a:r>
            <a:r>
              <a:rPr lang="en-US" altLang="ja-JP" sz="2200" dirty="0" smtClean="0">
                <a:latin typeface="Calibri" pitchFamily="34" charset="0"/>
              </a:rPr>
              <a:t> EOS </a:t>
            </a:r>
            <a:r>
              <a:rPr lang="en-US" altLang="ja-JP" sz="2200" dirty="0">
                <a:latin typeface="Calibri" pitchFamily="34" charset="0"/>
              </a:rPr>
              <a:t>becomes softer </a:t>
            </a:r>
            <a:r>
              <a:rPr lang="ja-JP" altLang="en-US" sz="2200" dirty="0">
                <a:latin typeface="Calibri" pitchFamily="34" charset="0"/>
              </a:rPr>
              <a:t>⇒</a:t>
            </a:r>
            <a:r>
              <a:rPr lang="en-US" altLang="ja-JP" sz="2200" dirty="0">
                <a:latin typeface="Calibri" pitchFamily="34" charset="0"/>
              </a:rPr>
              <a:t> NS shrinks more </a:t>
            </a:r>
            <a:r>
              <a:rPr lang="ja-JP" altLang="en-US" sz="2200" dirty="0">
                <a:latin typeface="Calibri" pitchFamily="34" charset="0"/>
              </a:rPr>
              <a:t>⇒ </a:t>
            </a:r>
            <a:r>
              <a:rPr lang="en-US" altLang="ja-JP" sz="2200" dirty="0">
                <a:latin typeface="Calibri" pitchFamily="34" charset="0"/>
              </a:rPr>
              <a:t>emits more GWs …</a:t>
            </a:r>
          </a:p>
          <a:p>
            <a:r>
              <a:rPr lang="ja-JP" altLang="en-US" sz="2300" b="1" u="sng" dirty="0">
                <a:solidFill>
                  <a:srgbClr val="0000FF"/>
                </a:solidFill>
                <a:latin typeface="Calibri" pitchFamily="34" charset="0"/>
              </a:rPr>
              <a:t>⇒ </a:t>
            </a:r>
            <a:r>
              <a:rPr lang="en-US" altLang="ja-JP" sz="2300" b="1" i="1" u="sng" dirty="0" err="1" smtClean="0">
                <a:solidFill>
                  <a:srgbClr val="0000FF"/>
                </a:solidFill>
                <a:latin typeface="Calibri" pitchFamily="34" charset="0"/>
              </a:rPr>
              <a:t>f</a:t>
            </a:r>
            <a:r>
              <a:rPr lang="en-US" altLang="ja-JP" sz="2300" b="1" i="1" u="sng" baseline="-8000" dirty="0" err="1" smtClean="0">
                <a:solidFill>
                  <a:srgbClr val="0000FF"/>
                </a:solidFill>
                <a:latin typeface="Calibri" pitchFamily="34" charset="0"/>
              </a:rPr>
              <a:t>GW</a:t>
            </a:r>
            <a:r>
              <a:rPr lang="en-US" altLang="ja-JP" sz="2300" b="1" u="sng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ja-JP" sz="2300" b="1" u="sng" dirty="0">
                <a:solidFill>
                  <a:srgbClr val="0000FF"/>
                </a:solidFill>
                <a:latin typeface="Calibri" pitchFamily="34" charset="0"/>
              </a:rPr>
              <a:t>for </a:t>
            </a:r>
            <a:r>
              <a:rPr lang="en-US" altLang="ja-JP" sz="2300" b="1" u="sng" dirty="0" err="1">
                <a:solidFill>
                  <a:srgbClr val="0000FF"/>
                </a:solidFill>
                <a:latin typeface="Calibri" pitchFamily="34" charset="0"/>
              </a:rPr>
              <a:t>hyperonic</a:t>
            </a:r>
            <a:r>
              <a:rPr lang="en-US" altLang="ja-JP" sz="2300" b="1" u="sng" dirty="0">
                <a:solidFill>
                  <a:srgbClr val="0000FF"/>
                </a:solidFill>
                <a:latin typeface="Calibri" pitchFamily="34" charset="0"/>
              </a:rPr>
              <a:t> EOS might </a:t>
            </a:r>
            <a:r>
              <a:rPr lang="en-US" altLang="ja-JP" sz="2300" b="1" u="sng" dirty="0" smtClean="0">
                <a:solidFill>
                  <a:srgbClr val="0000FF"/>
                </a:solidFill>
                <a:latin typeface="Calibri" pitchFamily="34" charset="0"/>
              </a:rPr>
              <a:t>increase with time if </a:t>
            </a:r>
            <a:r>
              <a:rPr lang="en-US" altLang="ja-JP" sz="2300" b="1" u="sng" dirty="0" err="1" smtClean="0">
                <a:solidFill>
                  <a:srgbClr val="0000FF"/>
                </a:solidFill>
                <a:latin typeface="Calibri" pitchFamily="34" charset="0"/>
              </a:rPr>
              <a:t>EoS</a:t>
            </a:r>
            <a:r>
              <a:rPr lang="en-US" altLang="ja-JP" sz="2300" b="1" u="sng" dirty="0" smtClean="0">
                <a:solidFill>
                  <a:srgbClr val="0000FF"/>
                </a:solidFill>
                <a:latin typeface="Calibri" pitchFamily="34" charset="0"/>
              </a:rPr>
              <a:t> softening is significant</a:t>
            </a:r>
            <a:endParaRPr lang="en-US" altLang="ja-JP" sz="2300" b="1" u="sng" dirty="0">
              <a:solidFill>
                <a:srgbClr val="0000FF"/>
              </a:solidFill>
              <a:latin typeface="Calibri" pitchFamily="34" charset="0"/>
            </a:endParaRPr>
          </a:p>
          <a:p>
            <a:pPr lvl="2"/>
            <a:r>
              <a:rPr lang="en-US" altLang="ja-JP" sz="2200" b="1" i="1" dirty="0">
                <a:latin typeface="Calibri" pitchFamily="34" charset="0"/>
              </a:rPr>
              <a:t>Could</a:t>
            </a:r>
            <a:r>
              <a:rPr lang="en-US" altLang="ja-JP" sz="2200" dirty="0">
                <a:latin typeface="Calibri" pitchFamily="34" charset="0"/>
              </a:rPr>
              <a:t> provide potential way to tell existence of </a:t>
            </a:r>
            <a:r>
              <a:rPr lang="en-US" altLang="ja-JP" sz="2200" dirty="0" smtClean="0">
                <a:latin typeface="Calibri" pitchFamily="34" charset="0"/>
              </a:rPr>
              <a:t>hyperons (exotic phases)</a:t>
            </a:r>
            <a:endParaRPr lang="en-US" altLang="ja-JP" sz="2200" dirty="0">
              <a:latin typeface="Calibri" pitchFamily="34" charset="0"/>
            </a:endParaRPr>
          </a:p>
          <a:p>
            <a:endParaRPr kumimoji="1" lang="ja-JP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696" y="3350707"/>
            <a:ext cx="5256317" cy="3370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434" y="3353787"/>
            <a:ext cx="3595431" cy="3372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3" name="グループ化 12"/>
          <p:cNvGrpSpPr/>
          <p:nvPr/>
        </p:nvGrpSpPr>
        <p:grpSpPr>
          <a:xfrm>
            <a:off x="6569969" y="4506273"/>
            <a:ext cx="3865873" cy="1107901"/>
            <a:chOff x="4873248" y="4622126"/>
            <a:chExt cx="3865873" cy="1107901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6958598" y="4622126"/>
              <a:ext cx="178052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Hyperonic</a:t>
              </a:r>
              <a:endParaRPr lang="ja-JP" alt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5" name="直線矢印コネクタ 14"/>
            <p:cNvCxnSpPr>
              <a:endCxn id="14" idx="1"/>
            </p:cNvCxnSpPr>
            <p:nvPr/>
          </p:nvCxnSpPr>
          <p:spPr>
            <a:xfrm flipV="1">
              <a:off x="4873248" y="4799097"/>
              <a:ext cx="2085350" cy="93093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/>
          <p:cNvGrpSpPr/>
          <p:nvPr/>
        </p:nvGrpSpPr>
        <p:grpSpPr>
          <a:xfrm>
            <a:off x="6123906" y="4982993"/>
            <a:ext cx="4534967" cy="409937"/>
            <a:chOff x="4427185" y="5149646"/>
            <a:chExt cx="4534967" cy="409937"/>
          </a:xfrm>
        </p:grpSpPr>
        <p:cxnSp>
          <p:nvCxnSpPr>
            <p:cNvPr id="17" name="直線矢印コネクタ 16"/>
            <p:cNvCxnSpPr/>
            <p:nvPr/>
          </p:nvCxnSpPr>
          <p:spPr>
            <a:xfrm flipV="1">
              <a:off x="4427185" y="5516970"/>
              <a:ext cx="4534967" cy="42613"/>
            </a:xfrm>
            <a:prstGeom prst="straightConnector1">
              <a:avLst/>
            </a:prstGeom>
            <a:ln w="38100">
              <a:solidFill>
                <a:srgbClr val="4CBF2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948264" y="5149646"/>
              <a:ext cx="178052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>
                  <a:solidFill>
                    <a:srgbClr val="00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Nucleonic</a:t>
              </a:r>
              <a:endParaRPr lang="ja-JP" altLang="en-US" sz="17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9396261" y="909980"/>
            <a:ext cx="278321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Sekiguchi et al</a:t>
            </a:r>
            <a:r>
              <a:rPr lang="en-US" altLang="ja-JP" sz="16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(2011)</a:t>
            </a:r>
            <a:endParaRPr lang="ja-JP" altLang="en-US" sz="1650" dirty="0" err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58360" y="5127113"/>
            <a:ext cx="2368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compatible with 2Msun NS</a:t>
            </a:r>
          </a:p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softening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7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err="1" smtClean="0">
                <a:latin typeface="Bookman Old Style" panose="02050604050505020204" pitchFamily="18" charset="0"/>
              </a:rPr>
              <a:t>EoS</a:t>
            </a:r>
            <a:r>
              <a:rPr lang="en-US" altLang="ja-JP" sz="3800" dirty="0" smtClean="0">
                <a:latin typeface="Bookman Old Style" panose="02050604050505020204" pitchFamily="18" charset="0"/>
              </a:rPr>
              <a:t> of NS matter may be the only model</a:t>
            </a:r>
            <a:endParaRPr kumimoji="1" lang="ja-JP" altLang="en-US" sz="3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9203" y="1277569"/>
            <a:ext cx="10834234" cy="5447450"/>
          </a:xfrm>
        </p:spPr>
        <p:txBody>
          <a:bodyPr>
            <a:normAutofit/>
          </a:bodyPr>
          <a:lstStyle/>
          <a:p>
            <a:endParaRPr lang="en-US" altLang="ja-JP" sz="2900" b="1" i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altLang="ja-JP" sz="29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EoS</a:t>
            </a:r>
            <a:r>
              <a:rPr lang="en-US" altLang="ja-JP" sz="29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(equation of state : P(ρ)) of NS will be the only ‘model’ for GWs from NS/BH-NS merger </a:t>
            </a:r>
            <a:endParaRPr lang="en-US" altLang="ja-JP" i="1" dirty="0" smtClean="0">
              <a:latin typeface="Calibri" panose="020F0502020204030204" pitchFamily="34" charset="0"/>
            </a:endParaRPr>
          </a:p>
          <a:p>
            <a:pPr lvl="1"/>
            <a:r>
              <a:rPr lang="en-US" altLang="ja-JP" sz="2500" i="1" dirty="0" smtClean="0">
                <a:latin typeface="Calibri" panose="020F0502020204030204" pitchFamily="34" charset="0"/>
              </a:rPr>
              <a:t>We could constrain the physics of NS matter by GWs </a:t>
            </a:r>
            <a:r>
              <a:rPr lang="en-US" altLang="ja-JP" sz="2500" dirty="0" smtClean="0">
                <a:latin typeface="Calibri" panose="020F0502020204030204" pitchFamily="34" charset="0"/>
              </a:rPr>
              <a:t>(</a:t>
            </a:r>
            <a:r>
              <a:rPr lang="en-US" altLang="ja-JP" sz="2500" i="1" dirty="0" smtClean="0">
                <a:latin typeface="Calibri" panose="020F0502020204030204" pitchFamily="34" charset="0"/>
              </a:rPr>
              <a:t>topic of this talk</a:t>
            </a:r>
            <a:r>
              <a:rPr lang="en-US" altLang="ja-JP" sz="2500" dirty="0" smtClean="0"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303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311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900" dirty="0" smtClean="0">
                <a:latin typeface="Bookman Old Style" panose="02050604050505020204" pitchFamily="18" charset="0"/>
              </a:rPr>
              <a:t>Appearance of hyperons encoded in GWs ?</a:t>
            </a:r>
            <a:endParaRPr kumimoji="1" lang="ja-JP" altLang="en-US" sz="3900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787" y="1647584"/>
            <a:ext cx="4549279" cy="5080936"/>
          </a:xfrm>
        </p:spPr>
        <p:txBody>
          <a:bodyPr>
            <a:normAutofit/>
          </a:bodyPr>
          <a:lstStyle/>
          <a:p>
            <a:r>
              <a:rPr kumimoji="1" lang="en-US" altLang="ja-JP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with a hyperon </a:t>
            </a:r>
            <a:r>
              <a:rPr kumimoji="1" lang="en-US" altLang="ja-JP" sz="2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r>
              <a:rPr lang="en-US" altLang="ja-JP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compatible with 2Msun NS</a:t>
            </a:r>
          </a:p>
          <a:p>
            <a:endParaRPr lang="en-US" altLang="ja-JP" sz="1000" dirty="0" smtClean="0"/>
          </a:p>
          <a:p>
            <a:r>
              <a:rPr kumimoji="1" lang="en-US" altLang="ja-JP" sz="2600" dirty="0" smtClean="0"/>
              <a:t>Softening due to hyperon appearance is reduced</a:t>
            </a:r>
          </a:p>
          <a:p>
            <a:endParaRPr kumimoji="1" lang="en-US" altLang="ja-JP" sz="1000" dirty="0" smtClean="0"/>
          </a:p>
          <a:p>
            <a:r>
              <a:rPr kumimoji="1" lang="en-US" altLang="ja-JP" sz="2600" dirty="0" smtClean="0"/>
              <a:t>Increase of </a:t>
            </a:r>
            <a:r>
              <a:rPr kumimoji="1" lang="en-US" altLang="ja-JP" sz="2600" i="1" dirty="0" err="1" smtClean="0"/>
              <a:t>f</a:t>
            </a:r>
            <a:r>
              <a:rPr kumimoji="1" lang="en-US" altLang="ja-JP" sz="2600" i="1" baseline="-8000" dirty="0" err="1" smtClean="0"/>
              <a:t>GW</a:t>
            </a:r>
            <a:r>
              <a:rPr kumimoji="1" lang="en-US" altLang="ja-JP" sz="2600" dirty="0" smtClean="0"/>
              <a:t> </a:t>
            </a:r>
            <a:r>
              <a:rPr lang="en-US" altLang="ja-JP" sz="2600" dirty="0" smtClean="0"/>
              <a:t>may </a:t>
            </a:r>
            <a:r>
              <a:rPr kumimoji="1" lang="en-US" altLang="ja-JP" sz="2600" dirty="0" smtClean="0"/>
              <a:t>not be prominent as previously expected</a:t>
            </a:r>
          </a:p>
          <a:p>
            <a:endParaRPr kumimoji="1" lang="en-US" altLang="ja-JP" sz="1000" dirty="0" smtClean="0"/>
          </a:p>
          <a:p>
            <a:r>
              <a:rPr lang="en-US" altLang="ja-JP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Instead hyperon (exotic phase) appearance may be encoded in GW luminosity</a:t>
            </a:r>
            <a:endParaRPr kumimoji="1" lang="ja-JP" altLang="en-US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139618" y="1532168"/>
            <a:ext cx="6896340" cy="5184554"/>
            <a:chOff x="4003649" y="158468"/>
            <a:chExt cx="7972935" cy="659331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3649" y="158468"/>
              <a:ext cx="7972935" cy="6593314"/>
            </a:xfrm>
            <a:prstGeom prst="rect">
              <a:avLst/>
            </a:prstGeom>
          </p:spPr>
        </p:pic>
        <p:cxnSp>
          <p:nvCxnSpPr>
            <p:cNvPr id="6" name="直線コネクタ 5"/>
            <p:cNvCxnSpPr/>
            <p:nvPr/>
          </p:nvCxnSpPr>
          <p:spPr>
            <a:xfrm flipV="1">
              <a:off x="5316060" y="2976112"/>
              <a:ext cx="2894483" cy="9489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5537729" y="4974586"/>
              <a:ext cx="2631348" cy="11657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9070634" y="2815863"/>
              <a:ext cx="1797246" cy="16810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8984269" y="4927048"/>
              <a:ext cx="2631349" cy="11657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/>
          <p:cNvSpPr txBox="1"/>
          <p:nvPr/>
        </p:nvSpPr>
        <p:spPr>
          <a:xfrm>
            <a:off x="9396261" y="870224"/>
            <a:ext cx="278321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50" dirty="0" err="1" smtClean="0">
                <a:latin typeface="Times New Roman" pitchFamily="18" charset="0"/>
                <a:cs typeface="Times New Roman" pitchFamily="18" charset="0"/>
              </a:rPr>
              <a:t>Radice</a:t>
            </a:r>
            <a:r>
              <a:rPr lang="en-US" altLang="ja-JP" sz="16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altLang="ja-JP" sz="165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ja-JP" sz="165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650" dirty="0" smtClean="0">
                <a:latin typeface="Times New Roman" pitchFamily="18" charset="0"/>
                <a:cs typeface="Times New Roman" pitchFamily="18" charset="0"/>
              </a:rPr>
              <a:t>2017)</a:t>
            </a:r>
            <a:endParaRPr lang="ja-JP" altLang="en-US" sz="1650" dirty="0" err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894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Bookman Old Style" panose="02050604050505020204" pitchFamily="18" charset="0"/>
              </a:rPr>
              <a:t>A scenario with a very nearby event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245346"/>
            <a:ext cx="10515600" cy="5565644"/>
          </a:xfrm>
        </p:spPr>
        <p:txBody>
          <a:bodyPr>
            <a:normAutofit/>
          </a:bodyPr>
          <a:lstStyle/>
          <a:p>
            <a:r>
              <a:rPr lang="en-US" altLang="ja-JP" sz="2600" dirty="0" smtClean="0"/>
              <a:t>In 20XX, GWs from NS-NS merger are detected </a:t>
            </a:r>
          </a:p>
          <a:p>
            <a:r>
              <a:rPr lang="en-US" altLang="ja-JP" sz="2600" dirty="0" err="1" smtClean="0"/>
              <a:t>Inspiral</a:t>
            </a:r>
            <a:r>
              <a:rPr lang="en-US" altLang="ja-JP" sz="2600" dirty="0" smtClean="0"/>
              <a:t> chirp signal suggest 1.35-1.35 NS-NS merger @ D = 20Mpc   </a:t>
            </a:r>
          </a:p>
          <a:p>
            <a:r>
              <a:rPr lang="en-US" altLang="ja-JP" sz="2600" b="1" dirty="0" smtClean="0"/>
              <a:t>Extracted tidal deformability parameter suggests </a:t>
            </a:r>
            <a:r>
              <a:rPr kumimoji="1" lang="en-US" altLang="ja-JP" sz="2600" b="1" dirty="0" smtClean="0"/>
              <a:t>R</a:t>
            </a:r>
            <a:r>
              <a:rPr kumimoji="1" lang="en-US" altLang="ja-JP" sz="2600" b="1" baseline="-8000" dirty="0" smtClean="0"/>
              <a:t>1.35</a:t>
            </a:r>
            <a:r>
              <a:rPr kumimoji="1" lang="en-US" altLang="ja-JP" sz="2600" b="1" dirty="0" smtClean="0"/>
              <a:t> </a:t>
            </a:r>
            <a:r>
              <a:rPr lang="en-US" altLang="ja-JP" sz="2600" b="1" dirty="0"/>
              <a:t>&lt;</a:t>
            </a:r>
            <a:r>
              <a:rPr kumimoji="1" lang="en-US" altLang="ja-JP" sz="2600" b="1" dirty="0" smtClean="0"/>
              <a:t> 12-12.5km</a:t>
            </a:r>
          </a:p>
          <a:p>
            <a:r>
              <a:rPr lang="en-US" altLang="ja-JP" sz="2600" b="1" dirty="0" smtClean="0"/>
              <a:t>Many hyperon models which require stiff nucleonic </a:t>
            </a:r>
            <a:r>
              <a:rPr lang="en-US" altLang="ja-JP" sz="2600" b="1" dirty="0" err="1" smtClean="0"/>
              <a:t>EoS</a:t>
            </a:r>
            <a:r>
              <a:rPr lang="en-US" altLang="ja-JP" sz="2600" b="1" dirty="0" smtClean="0"/>
              <a:t> are discarded</a:t>
            </a:r>
          </a:p>
          <a:p>
            <a:pPr marL="0" indent="0">
              <a:buNone/>
            </a:pPr>
            <a:endParaRPr kumimoji="1" lang="ja-JP" altLang="en-US" sz="2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83" y="3215013"/>
            <a:ext cx="5916730" cy="35756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82065" y="6358348"/>
            <a:ext cx="307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Ohnishi @ JPS JPARK-HI </a:t>
            </a:r>
            <a:r>
              <a:rPr kumimoji="1" lang="en-US" altLang="ja-JP" dirty="0" err="1" smtClean="0"/>
              <a:t>Symp</a:t>
            </a:r>
            <a:r>
              <a:rPr kumimoji="1" lang="en-US" altLang="ja-JP" dirty="0" smtClean="0"/>
              <a:t>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6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894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Bookman Old Style" panose="02050604050505020204" pitchFamily="18" charset="0"/>
              </a:rPr>
              <a:t>A scenario with a very nearby event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245346"/>
            <a:ext cx="10515600" cy="5565644"/>
          </a:xfrm>
        </p:spPr>
        <p:txBody>
          <a:bodyPr/>
          <a:lstStyle/>
          <a:p>
            <a:r>
              <a:rPr lang="en-US" altLang="ja-JP" sz="1800" dirty="0" smtClean="0"/>
              <a:t>In 20XX, GWs from NS-NS merger are detected </a:t>
            </a:r>
          </a:p>
          <a:p>
            <a:r>
              <a:rPr lang="en-US" altLang="ja-JP" sz="1800" dirty="0" err="1" smtClean="0"/>
              <a:t>Inspiral</a:t>
            </a:r>
            <a:r>
              <a:rPr lang="en-US" altLang="ja-JP" sz="1800" dirty="0" smtClean="0"/>
              <a:t> chirp signal suggest mass of 1.35-1.35 and D = 20Mpc   </a:t>
            </a:r>
          </a:p>
          <a:p>
            <a:r>
              <a:rPr lang="en-US" altLang="ja-JP" sz="1800" dirty="0" smtClean="0"/>
              <a:t>Extracted tidal deformability parameter suggests </a:t>
            </a:r>
            <a:r>
              <a:rPr kumimoji="1" lang="en-US" altLang="ja-JP" sz="1800" dirty="0" smtClean="0"/>
              <a:t>R</a:t>
            </a:r>
            <a:r>
              <a:rPr kumimoji="1" lang="en-US" altLang="ja-JP" sz="1800" baseline="-8000" dirty="0" smtClean="0"/>
              <a:t>1.35</a:t>
            </a:r>
            <a:r>
              <a:rPr kumimoji="1" lang="en-US" altLang="ja-JP" sz="1800" dirty="0" smtClean="0"/>
              <a:t> &lt; 12-12.5km</a:t>
            </a:r>
          </a:p>
          <a:p>
            <a:r>
              <a:rPr lang="en-US" altLang="ja-JP" sz="1800" dirty="0" smtClean="0"/>
              <a:t>Many hyperon models which require stiff nucleonic </a:t>
            </a:r>
            <a:r>
              <a:rPr lang="en-US" altLang="ja-JP" sz="1800" dirty="0" err="1" smtClean="0"/>
              <a:t>EoS</a:t>
            </a:r>
            <a:r>
              <a:rPr lang="en-US" altLang="ja-JP" sz="1800" dirty="0" smtClean="0"/>
              <a:t> are discarded</a:t>
            </a:r>
            <a:endParaRPr lang="en-US" altLang="ja-JP" sz="1800" dirty="0"/>
          </a:p>
          <a:p>
            <a:r>
              <a:rPr lang="en-US" altLang="ja-JP" sz="2600" b="1" i="1" dirty="0" err="1"/>
              <a:t>f</a:t>
            </a:r>
            <a:r>
              <a:rPr lang="en-US" altLang="ja-JP" sz="2600" b="1" i="1" baseline="-8000" dirty="0" err="1"/>
              <a:t>GW</a:t>
            </a:r>
            <a:r>
              <a:rPr lang="en-US" altLang="ja-JP" sz="2600" b="1" dirty="0"/>
              <a:t> is marginally detected suggesting </a:t>
            </a:r>
            <a:r>
              <a:rPr lang="en-US" altLang="ja-JP" sz="2600" b="1" dirty="0" err="1"/>
              <a:t>dM</a:t>
            </a:r>
            <a:r>
              <a:rPr lang="en-US" altLang="ja-JP" sz="2600" b="1" dirty="0"/>
              <a:t>/</a:t>
            </a:r>
            <a:r>
              <a:rPr lang="en-US" altLang="ja-JP" sz="2600" b="1" dirty="0" err="1"/>
              <a:t>dR</a:t>
            </a:r>
            <a:r>
              <a:rPr lang="en-US" altLang="ja-JP" sz="2600" b="1" dirty="0"/>
              <a:t> &gt; 0 and stiffening of </a:t>
            </a:r>
            <a:r>
              <a:rPr lang="en-US" altLang="ja-JP" sz="2600" b="1" dirty="0" err="1"/>
              <a:t>EoS</a:t>
            </a:r>
            <a:r>
              <a:rPr lang="en-US" altLang="ja-JP" sz="2600" b="1" dirty="0"/>
              <a:t> </a:t>
            </a:r>
          </a:p>
          <a:p>
            <a:r>
              <a:rPr lang="en-US" altLang="ja-JP" sz="2600" b="1" dirty="0"/>
              <a:t>Quark </a:t>
            </a:r>
            <a:r>
              <a:rPr lang="en-US" altLang="ja-JP" sz="2600" b="1" dirty="0" smtClean="0"/>
              <a:t>crossover model </a:t>
            </a:r>
            <a:r>
              <a:rPr lang="en-US" altLang="ja-JP" sz="2600" b="1" dirty="0"/>
              <a:t>is </a:t>
            </a:r>
            <a:r>
              <a:rPr lang="en-US" altLang="ja-JP" sz="2600" b="1" dirty="0" smtClean="0"/>
              <a:t>preferred (other models predicts softening)</a:t>
            </a:r>
            <a:endParaRPr lang="en-US" altLang="ja-JP" sz="2600" b="1" dirty="0"/>
          </a:p>
          <a:p>
            <a:endParaRPr lang="en-US" altLang="ja-JP" sz="2200" dirty="0" smtClean="0"/>
          </a:p>
        </p:txBody>
      </p:sp>
      <p:grpSp>
        <p:nvGrpSpPr>
          <p:cNvPr id="9" name="グループ化 8"/>
          <p:cNvGrpSpPr/>
          <p:nvPr/>
        </p:nvGrpSpPr>
        <p:grpSpPr>
          <a:xfrm>
            <a:off x="7438135" y="3697412"/>
            <a:ext cx="4375322" cy="3054762"/>
            <a:chOff x="4738876" y="3532397"/>
            <a:chExt cx="4375322" cy="321058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876" y="3532397"/>
              <a:ext cx="4375322" cy="32105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7111366" y="4849202"/>
                  <a:ext cx="1786876" cy="58477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Stiffening of EOS </a:t>
                  </a:r>
                  <a:endParaRPr lang="en-US" altLang="ja-JP" sz="16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ja-JP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𝒅𝑹</m:t>
                      </m:r>
                      <m:r>
                        <a:rPr lang="en-US" altLang="ja-JP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𝒅𝑴</m:t>
                      </m:r>
                    </m:oMath>
                  </a14:m>
                  <a:r>
                    <a:rPr lang="en-US" altLang="ja-JP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 &gt; 0</a:t>
                  </a:r>
                </a:p>
              </p:txBody>
            </p:sp>
          </mc:Choice>
          <mc:Fallback xmlns="">
            <p:sp>
              <p:nvSpPr>
                <p:cNvPr id="24" name="テキスト ボックス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1366" y="4849202"/>
                  <a:ext cx="1786876" cy="58477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06" t="-3158" b="-1368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直線矢印コネクタ 11"/>
            <p:cNvCxnSpPr/>
            <p:nvPr/>
          </p:nvCxnSpPr>
          <p:spPr>
            <a:xfrm flipV="1">
              <a:off x="6804248" y="4383512"/>
              <a:ext cx="237751" cy="8456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/>
          <p:cNvGrpSpPr/>
          <p:nvPr/>
        </p:nvGrpSpPr>
        <p:grpSpPr>
          <a:xfrm>
            <a:off x="3515550" y="3803856"/>
            <a:ext cx="3642105" cy="2921855"/>
            <a:chOff x="1580955" y="3375935"/>
            <a:chExt cx="3606045" cy="335859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0955" y="3375935"/>
              <a:ext cx="3606045" cy="3358597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419048" y="4149081"/>
              <a:ext cx="1804744" cy="5847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latin typeface="Calibri" panose="020F0502020204030204" pitchFamily="34" charset="0"/>
                </a:rPr>
                <a:t>A hadron-quark cross over scenario</a:t>
              </a:r>
              <a:endParaRPr lang="ja-JP" altLang="en-US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347040" y="5610726"/>
              <a:ext cx="180474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Stiffening of EOS </a:t>
              </a:r>
              <a:endParaRPr lang="ja-JP" altLang="en-US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右矢印 12"/>
            <p:cNvSpPr/>
            <p:nvPr/>
          </p:nvSpPr>
          <p:spPr>
            <a:xfrm rot="-5400000">
              <a:off x="3791281" y="5623068"/>
              <a:ext cx="297554" cy="21085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332815" y="5807338"/>
            <a:ext cx="3804510" cy="846786"/>
            <a:chOff x="1691680" y="2159144"/>
            <a:chExt cx="3804510" cy="84678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691680" y="2159144"/>
              <a:ext cx="3804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Masuda et al. (2013); </a:t>
              </a:r>
              <a:endPara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ja-JP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Kojo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 (2015);</a:t>
              </a:r>
              <a:endParaRPr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702383" y="2667376"/>
              <a:ext cx="3655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Fukushima &amp; </a:t>
              </a:r>
              <a:r>
                <a:rPr lang="en-US" altLang="ja-JP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Kojo</a:t>
              </a:r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(2016</a:t>
              </a:r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894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Bookman Old Style" panose="02050604050505020204" pitchFamily="18" charset="0"/>
              </a:rPr>
              <a:t>A scenario with a very nearby event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7700" y="1245346"/>
            <a:ext cx="10515600" cy="5565644"/>
          </a:xfrm>
        </p:spPr>
        <p:txBody>
          <a:bodyPr/>
          <a:lstStyle/>
          <a:p>
            <a:r>
              <a:rPr lang="en-US" altLang="ja-JP" sz="1800" dirty="0" smtClean="0"/>
              <a:t>In 20XX, GWs from NS-NS merger are detected </a:t>
            </a:r>
          </a:p>
          <a:p>
            <a:r>
              <a:rPr lang="en-US" altLang="ja-JP" sz="1800" dirty="0" err="1" smtClean="0"/>
              <a:t>Inspiral</a:t>
            </a:r>
            <a:r>
              <a:rPr lang="en-US" altLang="ja-JP" sz="1800" dirty="0" smtClean="0"/>
              <a:t> chirp signal suggest mass of 1.35-1.35 and D = 20Mpc   </a:t>
            </a:r>
          </a:p>
          <a:p>
            <a:r>
              <a:rPr lang="en-US" altLang="ja-JP" sz="1800" dirty="0" smtClean="0"/>
              <a:t>Extracted tidal deformability parameter suggests </a:t>
            </a:r>
            <a:r>
              <a:rPr kumimoji="1" lang="en-US" altLang="ja-JP" sz="1800" dirty="0" smtClean="0"/>
              <a:t>R</a:t>
            </a:r>
            <a:r>
              <a:rPr kumimoji="1" lang="en-US" altLang="ja-JP" sz="1800" baseline="-8000" dirty="0" smtClean="0"/>
              <a:t>1.35</a:t>
            </a:r>
            <a:r>
              <a:rPr kumimoji="1" lang="en-US" altLang="ja-JP" sz="1800" dirty="0" smtClean="0"/>
              <a:t> </a:t>
            </a:r>
            <a:r>
              <a:rPr lang="en-US" altLang="ja-JP" sz="1800" dirty="0" smtClean="0"/>
              <a:t>=</a:t>
            </a:r>
            <a:r>
              <a:rPr kumimoji="1" lang="en-US" altLang="ja-JP" sz="1800" dirty="0" smtClean="0"/>
              <a:t> 12-12.5km</a:t>
            </a:r>
          </a:p>
          <a:p>
            <a:r>
              <a:rPr lang="en-US" altLang="ja-JP" sz="1800" dirty="0" smtClean="0"/>
              <a:t>Many hyperon models which require stiff nucleonic </a:t>
            </a:r>
            <a:r>
              <a:rPr lang="en-US" altLang="ja-JP" sz="1800" dirty="0" err="1" smtClean="0"/>
              <a:t>EoS</a:t>
            </a:r>
            <a:r>
              <a:rPr lang="en-US" altLang="ja-JP" sz="1800" dirty="0" smtClean="0"/>
              <a:t>                                                                                                 are discarded</a:t>
            </a:r>
            <a:endParaRPr lang="en-US" altLang="ja-JP" sz="1800" dirty="0"/>
          </a:p>
          <a:p>
            <a:r>
              <a:rPr lang="en-US" altLang="ja-JP" sz="2000" i="1" dirty="0" err="1"/>
              <a:t>f</a:t>
            </a:r>
            <a:r>
              <a:rPr lang="en-US" altLang="ja-JP" sz="2000" i="1" baseline="-8000" dirty="0" err="1"/>
              <a:t>GW</a:t>
            </a:r>
            <a:r>
              <a:rPr lang="en-US" altLang="ja-JP" sz="2000" dirty="0"/>
              <a:t> is marginally detected suggesting </a:t>
            </a:r>
            <a:r>
              <a:rPr lang="en-US" altLang="ja-JP" sz="2000" dirty="0" err="1"/>
              <a:t>dM</a:t>
            </a:r>
            <a:r>
              <a:rPr lang="en-US" altLang="ja-JP" sz="2000" dirty="0"/>
              <a:t>/</a:t>
            </a:r>
            <a:r>
              <a:rPr lang="en-US" altLang="ja-JP" sz="2000" dirty="0" err="1"/>
              <a:t>dR</a:t>
            </a:r>
            <a:r>
              <a:rPr lang="en-US" altLang="ja-JP" sz="2000" dirty="0"/>
              <a:t> &gt; 0 </a:t>
            </a:r>
            <a:r>
              <a:rPr lang="en-US" altLang="ja-JP" sz="2000" dirty="0" smtClean="0"/>
              <a:t>                                                                                       and </a:t>
            </a:r>
            <a:r>
              <a:rPr lang="en-US" altLang="ja-JP" sz="2000" dirty="0"/>
              <a:t>stiffening of </a:t>
            </a:r>
            <a:r>
              <a:rPr lang="en-US" altLang="ja-JP" sz="2000" dirty="0" err="1"/>
              <a:t>EoS</a:t>
            </a:r>
            <a:r>
              <a:rPr lang="en-US" altLang="ja-JP" sz="2000" dirty="0"/>
              <a:t> </a:t>
            </a:r>
          </a:p>
          <a:p>
            <a:r>
              <a:rPr lang="en-US" altLang="ja-JP" sz="2000" dirty="0"/>
              <a:t>Quark crossover model is preferred</a:t>
            </a:r>
          </a:p>
          <a:p>
            <a:r>
              <a:rPr lang="en-US" altLang="ja-JP" sz="2600" b="1" dirty="0"/>
              <a:t>Tension between directed flow data by STAR </a:t>
            </a:r>
            <a:r>
              <a:rPr lang="en-US" altLang="ja-JP" sz="2600" b="1" dirty="0" smtClean="0"/>
              <a:t>                                                       experiments </a:t>
            </a:r>
            <a:r>
              <a:rPr lang="en-US" altLang="ja-JP" sz="2600" b="1" dirty="0"/>
              <a:t>which </a:t>
            </a:r>
            <a:r>
              <a:rPr lang="en-US" altLang="ja-JP" sz="2600" b="1" dirty="0" smtClean="0"/>
              <a:t>indicate </a:t>
            </a:r>
            <a:r>
              <a:rPr lang="en-US" altLang="ja-JP" sz="2600" b="1" dirty="0"/>
              <a:t>softening of </a:t>
            </a:r>
            <a:r>
              <a:rPr lang="en-US" altLang="ja-JP" sz="2600" b="1" dirty="0" err="1" smtClean="0"/>
              <a:t>EoS</a:t>
            </a:r>
            <a:endParaRPr lang="en-US" altLang="ja-JP" sz="2600" b="1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365" y="1121412"/>
            <a:ext cx="4360755" cy="258510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802" y="3792263"/>
            <a:ext cx="3992739" cy="297383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8452011" y="2841167"/>
            <a:ext cx="365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Adamczyk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(2014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30043" y="6448920"/>
            <a:ext cx="365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Nara et al. (2016</a:t>
            </a: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5894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Bookman Old Style" panose="02050604050505020204" pitchFamily="18" charset="0"/>
              </a:rPr>
              <a:t>A scenario with a very nearby event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7225" y="1245346"/>
            <a:ext cx="10515600" cy="5565644"/>
          </a:xfrm>
        </p:spPr>
        <p:txBody>
          <a:bodyPr/>
          <a:lstStyle/>
          <a:p>
            <a:r>
              <a:rPr lang="en-US" altLang="ja-JP" sz="1800" dirty="0" smtClean="0"/>
              <a:t>In 20XX, GWs from NS-NS merger are detected </a:t>
            </a:r>
          </a:p>
          <a:p>
            <a:r>
              <a:rPr lang="en-US" altLang="ja-JP" sz="1800" dirty="0" err="1" smtClean="0"/>
              <a:t>Inspiral</a:t>
            </a:r>
            <a:r>
              <a:rPr lang="en-US" altLang="ja-JP" sz="1800" dirty="0" smtClean="0"/>
              <a:t> chirp signal suggest mass of 1.35-1.35 and D = 20Mpc   </a:t>
            </a:r>
          </a:p>
          <a:p>
            <a:r>
              <a:rPr lang="en-US" altLang="ja-JP" sz="1800" dirty="0" smtClean="0"/>
              <a:t>Extracted tidal deformability parameter suggests </a:t>
            </a:r>
            <a:r>
              <a:rPr kumimoji="1" lang="en-US" altLang="ja-JP" sz="1800" dirty="0" smtClean="0"/>
              <a:t>R</a:t>
            </a:r>
            <a:r>
              <a:rPr kumimoji="1" lang="en-US" altLang="ja-JP" sz="1800" baseline="-8000" dirty="0" smtClean="0"/>
              <a:t>1.35</a:t>
            </a:r>
            <a:r>
              <a:rPr kumimoji="1" lang="en-US" altLang="ja-JP" sz="1800" dirty="0" smtClean="0"/>
              <a:t> </a:t>
            </a:r>
            <a:r>
              <a:rPr lang="en-US" altLang="ja-JP" sz="1800" dirty="0" smtClean="0"/>
              <a:t>=</a:t>
            </a:r>
            <a:r>
              <a:rPr kumimoji="1" lang="en-US" altLang="ja-JP" sz="1800" dirty="0" smtClean="0"/>
              <a:t> 12-12.5km</a:t>
            </a:r>
          </a:p>
          <a:p>
            <a:r>
              <a:rPr lang="en-US" altLang="ja-JP" sz="1800" dirty="0" smtClean="0"/>
              <a:t>Many hyperon models which require stiff nucleonic </a:t>
            </a:r>
            <a:r>
              <a:rPr lang="en-US" altLang="ja-JP" sz="1800" dirty="0" err="1" smtClean="0"/>
              <a:t>EoS</a:t>
            </a:r>
            <a:r>
              <a:rPr lang="en-US" altLang="ja-JP" sz="1800" dirty="0" smtClean="0"/>
              <a:t>                                                                                                 are discarded</a:t>
            </a:r>
            <a:endParaRPr lang="en-US" altLang="ja-JP" sz="1800" dirty="0"/>
          </a:p>
          <a:p>
            <a:r>
              <a:rPr lang="en-US" altLang="ja-JP" sz="2000" i="1" dirty="0" err="1"/>
              <a:t>f</a:t>
            </a:r>
            <a:r>
              <a:rPr lang="en-US" altLang="ja-JP" sz="2000" i="1" baseline="-8000" dirty="0" err="1"/>
              <a:t>GW</a:t>
            </a:r>
            <a:r>
              <a:rPr lang="en-US" altLang="ja-JP" sz="2000" dirty="0"/>
              <a:t> is marginally detected suggesting </a:t>
            </a:r>
            <a:r>
              <a:rPr lang="en-US" altLang="ja-JP" sz="2000" dirty="0" err="1"/>
              <a:t>dM</a:t>
            </a:r>
            <a:r>
              <a:rPr lang="en-US" altLang="ja-JP" sz="2000" dirty="0"/>
              <a:t>/</a:t>
            </a:r>
            <a:r>
              <a:rPr lang="en-US" altLang="ja-JP" sz="2000" dirty="0" err="1"/>
              <a:t>dR</a:t>
            </a:r>
            <a:r>
              <a:rPr lang="en-US" altLang="ja-JP" sz="2000" dirty="0"/>
              <a:t> &gt; 0 </a:t>
            </a:r>
            <a:r>
              <a:rPr lang="en-US" altLang="ja-JP" sz="2000" dirty="0" smtClean="0"/>
              <a:t>                                                                                       and </a:t>
            </a:r>
            <a:r>
              <a:rPr lang="en-US" altLang="ja-JP" sz="2000" dirty="0"/>
              <a:t>stiffening of </a:t>
            </a:r>
            <a:r>
              <a:rPr lang="en-US" altLang="ja-JP" sz="2000" dirty="0" err="1"/>
              <a:t>EoS</a:t>
            </a:r>
            <a:r>
              <a:rPr lang="en-US" altLang="ja-JP" sz="2000" dirty="0"/>
              <a:t> </a:t>
            </a:r>
          </a:p>
          <a:p>
            <a:r>
              <a:rPr lang="en-US" altLang="ja-JP" sz="2000" dirty="0"/>
              <a:t>Quark crossover model is preferred</a:t>
            </a:r>
          </a:p>
          <a:p>
            <a:r>
              <a:rPr lang="en-US" altLang="ja-JP" sz="2200" dirty="0"/>
              <a:t>Tension between directed flow data by STAR </a:t>
            </a:r>
            <a:r>
              <a:rPr lang="en-US" altLang="ja-JP" sz="2200" dirty="0" smtClean="0"/>
              <a:t>                                                            collaboration </a:t>
            </a:r>
            <a:r>
              <a:rPr lang="en-US" altLang="ja-JP" sz="2200" dirty="0"/>
              <a:t>which indicates softening of </a:t>
            </a:r>
            <a:r>
              <a:rPr lang="en-US" altLang="ja-JP" sz="2200" dirty="0" err="1" smtClean="0"/>
              <a:t>EoS</a:t>
            </a:r>
            <a:endParaRPr lang="en-US" altLang="ja-JP" sz="2200" dirty="0" smtClean="0"/>
          </a:p>
          <a:p>
            <a:r>
              <a:rPr lang="en-US" altLang="ja-JP" sz="2500" b="1" dirty="0"/>
              <a:t>QCD phase boundary should depend </a:t>
            </a:r>
            <a:r>
              <a:rPr lang="en-US" altLang="ja-JP" sz="2500" b="1" dirty="0" smtClean="0"/>
              <a:t>                                                                        (</a:t>
            </a:r>
            <a:r>
              <a:rPr lang="en-US" altLang="ja-JP" sz="2500" b="1" dirty="0"/>
              <a:t>both on T and) isospin chemical </a:t>
            </a:r>
            <a:r>
              <a:rPr lang="en-US" altLang="ja-JP" sz="2500" b="1" dirty="0" smtClean="0"/>
              <a:t>potential</a:t>
            </a:r>
          </a:p>
          <a:p>
            <a:r>
              <a:rPr lang="en-US" altLang="ja-JP" sz="2500" b="1" dirty="0" smtClean="0"/>
              <a:t>=&gt; towards 3 dimensional QCD phase                                                                      diagram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6687329" y="2572369"/>
            <a:ext cx="5478815" cy="4134638"/>
            <a:chOff x="1727838" y="1151564"/>
            <a:chExt cx="8736323" cy="6053522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838" y="1151564"/>
              <a:ext cx="8736323" cy="5626036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407553" y="6669701"/>
              <a:ext cx="4714352" cy="53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Ohnishi @ JPS JPARK-HI </a:t>
              </a:r>
              <a:r>
                <a:rPr kumimoji="1" lang="en-US" altLang="ja-JP" dirty="0" err="1" smtClean="0"/>
                <a:t>Symp</a:t>
              </a:r>
              <a:r>
                <a:rPr kumimoji="1" lang="en-US" altLang="ja-JP" dirty="0" smtClean="0"/>
                <a:t>. </a:t>
              </a:r>
              <a:endParaRPr kumimoji="1" lang="ja-JP" altLang="en-US" dirty="0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H="1">
              <a:off x="5737479" y="4205392"/>
              <a:ext cx="783158" cy="122493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2958860" y="5434642"/>
              <a:ext cx="2794959" cy="862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737479" y="4561840"/>
              <a:ext cx="0" cy="86849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2938540" y="4571042"/>
              <a:ext cx="2794959" cy="862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5737479" y="3362112"/>
              <a:ext cx="783158" cy="122493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6529959" y="3332480"/>
              <a:ext cx="0" cy="86849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2963799" y="4582160"/>
              <a:ext cx="0" cy="86849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2956462" y="3323234"/>
              <a:ext cx="919752" cy="1262055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3867438" y="3321362"/>
              <a:ext cx="2644042" cy="862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円/楕円 23"/>
            <p:cNvSpPr/>
            <p:nvPr/>
          </p:nvSpPr>
          <p:spPr>
            <a:xfrm>
              <a:off x="5395885" y="4207595"/>
              <a:ext cx="1054791" cy="667850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217622" y="5207939"/>
              <a:ext cx="720436" cy="414682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723071" y="5435600"/>
              <a:ext cx="2536775" cy="103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Tidal deformation </a:t>
              </a:r>
              <a:endParaRPr kumimoji="1" lang="ja-JP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352647" y="4235899"/>
              <a:ext cx="2739752" cy="102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Quasi periodic GWs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1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295832" y="1321769"/>
            <a:ext cx="10421972" cy="5306144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Calibri" panose="020F0502020204030204" pitchFamily="34" charset="0"/>
              </a:rPr>
              <a:t>GW150914: The first direct detection of GWs from BH-BH</a:t>
            </a:r>
          </a:p>
          <a:p>
            <a:pPr lvl="2"/>
            <a:r>
              <a:rPr lang="en-US" altLang="ja-JP" sz="2500" dirty="0" smtClean="0">
                <a:latin typeface="Calibri" panose="020F0502020204030204" pitchFamily="34" charset="0"/>
              </a:rPr>
              <a:t>marks </a:t>
            </a:r>
            <a:r>
              <a:rPr lang="en-US" altLang="ja-JP" sz="2500" dirty="0">
                <a:latin typeface="Calibri" panose="020F0502020204030204" pitchFamily="34" charset="0"/>
              </a:rPr>
              <a:t>the dawn of GW astronomy era</a:t>
            </a:r>
          </a:p>
          <a:p>
            <a:pPr lvl="2"/>
            <a:r>
              <a:rPr lang="en-US" altLang="ja-JP" sz="2500" dirty="0" smtClean="0">
                <a:latin typeface="Calibri" panose="020F0502020204030204" pitchFamily="34" charset="0"/>
              </a:rPr>
              <a:t>GW data consistent with GR prediction</a:t>
            </a:r>
          </a:p>
          <a:p>
            <a:pPr lvl="2"/>
            <a:endParaRPr lang="en-US" altLang="ja-JP" sz="800" dirty="0">
              <a:latin typeface="Calibri" panose="020F0502020204030204" pitchFamily="34" charset="0"/>
            </a:endParaRPr>
          </a:p>
          <a:p>
            <a:r>
              <a:rPr lang="en-US" altLang="ja-JP" dirty="0">
                <a:latin typeface="Calibri" panose="020F0502020204030204" pitchFamily="34" charset="0"/>
              </a:rPr>
              <a:t>GWs from binary NS mergers and EOS</a:t>
            </a:r>
          </a:p>
          <a:p>
            <a:pPr lvl="1"/>
            <a:r>
              <a:rPr lang="en-US" altLang="ja-JP" sz="2600" dirty="0">
                <a:latin typeface="Calibri" panose="020F0502020204030204" pitchFamily="34" charset="0"/>
              </a:rPr>
              <a:t>Tidal deformation </a:t>
            </a:r>
            <a:r>
              <a:rPr lang="en-US" altLang="ja-JP" sz="2600" dirty="0" smtClean="0">
                <a:latin typeface="Calibri" panose="020F0502020204030204" pitchFamily="34" charset="0"/>
              </a:rPr>
              <a:t>: provides radius of NS before merger</a:t>
            </a:r>
          </a:p>
          <a:p>
            <a:pPr lvl="2"/>
            <a:r>
              <a:rPr lang="en-US" altLang="ja-JP" sz="2600" dirty="0">
                <a:latin typeface="Calibri" panose="020F0502020204030204" pitchFamily="34" charset="0"/>
              </a:rPr>
              <a:t>c</a:t>
            </a:r>
            <a:r>
              <a:rPr lang="en-US" altLang="ja-JP" sz="2600" dirty="0" smtClean="0">
                <a:latin typeface="Calibri" panose="020F0502020204030204" pitchFamily="34" charset="0"/>
              </a:rPr>
              <a:t>an constrain </a:t>
            </a:r>
            <a:r>
              <a:rPr lang="en-US" altLang="ja-JP" sz="2600" dirty="0" err="1" smtClean="0">
                <a:latin typeface="Calibri" panose="020F0502020204030204" pitchFamily="34" charset="0"/>
              </a:rPr>
              <a:t>EoS</a:t>
            </a:r>
            <a:r>
              <a:rPr lang="en-US" altLang="ja-JP" sz="2600" dirty="0" smtClean="0">
                <a:latin typeface="Calibri" panose="020F0502020204030204" pitchFamily="34" charset="0"/>
              </a:rPr>
              <a:t> with R</a:t>
            </a:r>
            <a:r>
              <a:rPr lang="en-US" altLang="ja-JP" sz="2600" baseline="-8000" dirty="0" smtClean="0">
                <a:latin typeface="Calibri" panose="020F0502020204030204" pitchFamily="34" charset="0"/>
              </a:rPr>
              <a:t>1.35</a:t>
            </a:r>
            <a:r>
              <a:rPr lang="en-US" altLang="ja-JP" sz="2600" dirty="0" smtClean="0">
                <a:latin typeface="Calibri" panose="020F0502020204030204" pitchFamily="34" charset="0"/>
              </a:rPr>
              <a:t> &gt; 12.5-13 km </a:t>
            </a:r>
          </a:p>
          <a:p>
            <a:pPr lvl="2"/>
            <a:r>
              <a:rPr lang="en-US" altLang="ja-JP" sz="2600" dirty="0" smtClean="0">
                <a:latin typeface="Calibri" panose="020F0502020204030204" pitchFamily="34" charset="0"/>
              </a:rPr>
              <a:t>Need more accurate NR simulations</a:t>
            </a:r>
            <a:endParaRPr lang="en-US" altLang="ja-JP" sz="2600" dirty="0">
              <a:latin typeface="Calibri" panose="020F0502020204030204" pitchFamily="34" charset="0"/>
            </a:endParaRPr>
          </a:p>
          <a:p>
            <a:pPr lvl="1"/>
            <a:r>
              <a:rPr lang="en-US" altLang="ja-JP" sz="2600" dirty="0" smtClean="0">
                <a:latin typeface="Calibri" panose="020F0502020204030204" pitchFamily="34" charset="0"/>
              </a:rPr>
              <a:t>Characteristic frequency </a:t>
            </a:r>
            <a:r>
              <a:rPr lang="en-US" altLang="ja-JP" sz="2600" dirty="0">
                <a:latin typeface="Calibri" panose="020F0502020204030204" pitchFamily="34" charset="0"/>
              </a:rPr>
              <a:t>: </a:t>
            </a:r>
            <a:r>
              <a:rPr lang="en-US" altLang="ja-JP" sz="2600" dirty="0" smtClean="0">
                <a:latin typeface="Calibri" panose="020F0502020204030204" pitchFamily="34" charset="0"/>
              </a:rPr>
              <a:t>provides radius of more massive NS</a:t>
            </a:r>
            <a:endParaRPr lang="en-US" altLang="ja-JP" sz="2600" dirty="0">
              <a:latin typeface="Calibri" panose="020F0502020204030204" pitchFamily="34" charset="0"/>
            </a:endParaRPr>
          </a:p>
          <a:p>
            <a:pPr lvl="2"/>
            <a:r>
              <a:rPr lang="en-US" altLang="ja-JP" sz="2600" dirty="0">
                <a:latin typeface="Calibri" panose="020F0502020204030204" pitchFamily="34" charset="0"/>
              </a:rPr>
              <a:t>c</a:t>
            </a:r>
            <a:r>
              <a:rPr lang="en-US" altLang="ja-JP" sz="2600" dirty="0" smtClean="0">
                <a:latin typeface="Calibri" panose="020F0502020204030204" pitchFamily="34" charset="0"/>
              </a:rPr>
              <a:t>an constrain </a:t>
            </a:r>
            <a:r>
              <a:rPr lang="en-US" altLang="ja-JP" sz="2600" dirty="0" err="1" smtClean="0">
                <a:latin typeface="Calibri" panose="020F0502020204030204" pitchFamily="34" charset="0"/>
              </a:rPr>
              <a:t>EoS</a:t>
            </a:r>
            <a:r>
              <a:rPr lang="en-US" altLang="ja-JP" sz="2600" dirty="0" smtClean="0">
                <a:latin typeface="Calibri" panose="020F0502020204030204" pitchFamily="34" charset="0"/>
              </a:rPr>
              <a:t> only for nearby event &lt; 30Mpc with </a:t>
            </a:r>
            <a:r>
              <a:rPr lang="en-US" altLang="ja-JP" sz="2600" dirty="0" err="1" smtClean="0">
                <a:latin typeface="Calibri" panose="020F0502020204030204" pitchFamily="34" charset="0"/>
              </a:rPr>
              <a:t>aLIGO</a:t>
            </a:r>
            <a:endParaRPr lang="en-US" altLang="ja-JP" sz="2600" dirty="0">
              <a:latin typeface="Calibri" panose="020F0502020204030204" pitchFamily="34" charset="0"/>
            </a:endParaRPr>
          </a:p>
          <a:p>
            <a:pPr lvl="2"/>
            <a:r>
              <a:rPr lang="en-US" altLang="ja-JP" sz="2600" dirty="0">
                <a:latin typeface="Calibri" panose="020F0502020204030204" pitchFamily="34" charset="0"/>
              </a:rPr>
              <a:t>Time dependent analysis : constraint on exotic phase </a:t>
            </a:r>
            <a:r>
              <a:rPr lang="en-US" altLang="ja-JP" sz="2600" dirty="0" smtClean="0">
                <a:latin typeface="Calibri" panose="020F0502020204030204" pitchFamily="34" charset="0"/>
              </a:rPr>
              <a:t>might obtained</a:t>
            </a:r>
            <a:endParaRPr lang="en-US" altLang="ja-JP" sz="2600" dirty="0">
              <a:latin typeface="Calibri" panose="020F0502020204030204" pitchFamily="34" charset="0"/>
            </a:endParaRPr>
          </a:p>
          <a:p>
            <a:pPr lvl="4"/>
            <a:endParaRPr lang="en-US" altLang="ja-JP" sz="2600" dirty="0">
              <a:latin typeface="Calibri" panose="020F0502020204030204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38200" y="33823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Bookman Old Style" panose="02050604050505020204" pitchFamily="18" charset="0"/>
              </a:rPr>
              <a:t>Summary</a:t>
            </a:r>
            <a:endParaRPr kumimoji="1" lang="ja-JP" alt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Exploring the interior of NS</a:t>
            </a:r>
            <a:endParaRPr kumimoji="1" lang="ja-JP" altLang="en-US" sz="3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0259" y="1217609"/>
            <a:ext cx="11052002" cy="544745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altLang="ja-JP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Interiors of NS is still poorly known : many theoretical models</a:t>
            </a:r>
          </a:p>
          <a:p>
            <a:pPr lvl="1">
              <a:spcBef>
                <a:spcPts val="300"/>
              </a:spcBef>
            </a:pPr>
            <a:r>
              <a:rPr lang="en-US" altLang="ja-JP" dirty="0" smtClean="0">
                <a:latin typeface="Calibri" pitchFamily="34" charset="0"/>
                <a:cs typeface="Calibri" pitchFamily="34" charset="0"/>
              </a:rPr>
              <a:t>Each </a:t>
            </a:r>
            <a:r>
              <a:rPr lang="en-US" altLang="ja-JP" dirty="0">
                <a:latin typeface="Calibri" pitchFamily="34" charset="0"/>
                <a:cs typeface="Calibri" pitchFamily="34" charset="0"/>
              </a:rPr>
              <a:t>model </a:t>
            </a:r>
            <a:r>
              <a:rPr lang="en-US" altLang="ja-JP" dirty="0" smtClean="0">
                <a:latin typeface="Calibri" pitchFamily="34" charset="0"/>
                <a:cs typeface="Calibri" pitchFamily="34" charset="0"/>
              </a:rPr>
              <a:t>(EOS) uniquely determines NS structure (model</a:t>
            </a:r>
            <a:r>
              <a:rPr lang="ja-JP" alt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dirty="0">
                <a:latin typeface="Calibri" pitchFamily="34" charset="0"/>
                <a:cs typeface="Calibri" pitchFamily="34" charset="0"/>
              </a:rPr>
              <a:t>(EOS) </a:t>
            </a:r>
            <a:r>
              <a:rPr lang="ja-JP" altLang="en-US" dirty="0">
                <a:latin typeface="Calibri" pitchFamily="34" charset="0"/>
                <a:cs typeface="Calibri" pitchFamily="34" charset="0"/>
              </a:rPr>
              <a:t>⇒ </a:t>
            </a:r>
            <a:r>
              <a:rPr lang="en-US" altLang="ja-JP" dirty="0">
                <a:latin typeface="Calibri" pitchFamily="34" charset="0"/>
                <a:cs typeface="Calibri" pitchFamily="34" charset="0"/>
              </a:rPr>
              <a:t>NS </a:t>
            </a:r>
            <a:r>
              <a:rPr lang="en-US" altLang="ja-JP" dirty="0" smtClean="0">
                <a:latin typeface="Calibri" pitchFamily="34" charset="0"/>
                <a:cs typeface="Calibri" pitchFamily="34" charset="0"/>
              </a:rPr>
              <a:t>structure)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125506" y="2526773"/>
            <a:ext cx="5557235" cy="4335383"/>
            <a:chOff x="32346" y="2614603"/>
            <a:chExt cx="5205113" cy="4060683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2346" y="2614603"/>
              <a:ext cx="5205113" cy="3835534"/>
              <a:chOff x="3928447" y="1772816"/>
              <a:chExt cx="4983738" cy="3672408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4067944" y="1839284"/>
                <a:ext cx="4836834" cy="3605940"/>
                <a:chOff x="4067944" y="1839284"/>
                <a:chExt cx="4836834" cy="3605940"/>
              </a:xfrm>
            </p:grpSpPr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067944" y="1844824"/>
                  <a:ext cx="4836834" cy="3600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正方形/長方形 16"/>
                <p:cNvSpPr/>
                <p:nvPr/>
              </p:nvSpPr>
              <p:spPr>
                <a:xfrm>
                  <a:off x="4572000" y="1892975"/>
                  <a:ext cx="648072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8" name="正方形/長方形 17"/>
                <p:cNvSpPr/>
                <p:nvPr/>
              </p:nvSpPr>
              <p:spPr>
                <a:xfrm>
                  <a:off x="4067944" y="2636912"/>
                  <a:ext cx="432048" cy="27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9" name="正方形/長方形 18"/>
                <p:cNvSpPr/>
                <p:nvPr/>
              </p:nvSpPr>
              <p:spPr>
                <a:xfrm>
                  <a:off x="4175956" y="4869160"/>
                  <a:ext cx="648072" cy="1457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0" name="正方形/長方形 19"/>
                <p:cNvSpPr/>
                <p:nvPr/>
              </p:nvSpPr>
              <p:spPr>
                <a:xfrm>
                  <a:off x="7596336" y="5013176"/>
                  <a:ext cx="648072" cy="2142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>
                <a:xfrm>
                  <a:off x="7091569" y="1839284"/>
                  <a:ext cx="1152839" cy="1495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>
                <a:xfrm>
                  <a:off x="8028384" y="2696510"/>
                  <a:ext cx="876394" cy="3004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10" name="テキスト ボックス 9"/>
              <p:cNvSpPr txBox="1"/>
              <p:nvPr/>
            </p:nvSpPr>
            <p:spPr>
              <a:xfrm>
                <a:off x="4177861" y="1841761"/>
                <a:ext cx="1437639" cy="306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Hybrid star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3944479" y="2528518"/>
                <a:ext cx="1188132" cy="521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Hyperon star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3928447" y="4841952"/>
                <a:ext cx="1306945" cy="30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Quark star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6965838" y="1772816"/>
                <a:ext cx="1509411" cy="30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Neutron star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605240" y="2598764"/>
                <a:ext cx="1306945" cy="306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Pion cond.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7471402" y="4941168"/>
                <a:ext cx="1306945" cy="306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en-US" altLang="ja-JP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Kaon</a:t>
                </a:r>
                <a:r>
                  <a:rPr lang="en-US" altLang="ja-JP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 cond.</a:t>
                </a:r>
                <a:endParaRPr lang="ja-JP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107504" y="6291592"/>
              <a:ext cx="1722043" cy="38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latin typeface="Calibri" panose="020F0502020204030204" pitchFamily="34" charset="0"/>
                  <a:cs typeface="Times New Roman" pitchFamily="18" charset="0"/>
                </a:rPr>
                <a:t>Weber </a:t>
              </a:r>
              <a:r>
                <a:rPr lang="en-US" altLang="ja-JP" sz="2000" b="1" dirty="0">
                  <a:latin typeface="Calibri" panose="020F0502020204030204" pitchFamily="34" charset="0"/>
                  <a:cs typeface="Times New Roman" pitchFamily="18" charset="0"/>
                </a:rPr>
                <a:t>(2005)</a:t>
              </a:r>
              <a:endParaRPr lang="ja-JP" altLang="en-US" sz="2000" b="1" dirty="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2050" name="Picture 2" descr="https://inspirehep.net/record/1480157/files/Figs_M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71" y="2306015"/>
            <a:ext cx="6352418" cy="454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6376311" y="2501232"/>
            <a:ext cx="244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Yagi &amp; </a:t>
            </a:r>
            <a:r>
              <a:rPr lang="en-US" altLang="ja-JP" sz="2000" b="1" dirty="0" err="1" smtClean="0">
                <a:latin typeface="Calibri" panose="020F0502020204030204" pitchFamily="34" charset="0"/>
                <a:cs typeface="Times New Roman" pitchFamily="18" charset="0"/>
              </a:rPr>
              <a:t>Yunes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altLang="ja-JP" sz="2000" b="1" dirty="0" smtClean="0">
                <a:latin typeface="Calibri" panose="020F0502020204030204" pitchFamily="34" charset="0"/>
                <a:cs typeface="Times New Roman" pitchFamily="18" charset="0"/>
              </a:rPr>
              <a:t>2016)</a:t>
            </a:r>
            <a:endParaRPr lang="ja-JP" altLang="en-US" sz="20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6628" y="3490303"/>
            <a:ext cx="10752740" cy="1115690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ja-JP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We want to solve the inverse </a:t>
            </a:r>
            <a:r>
              <a:rPr lang="en-US" altLang="ja-JP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problem : </a:t>
            </a:r>
            <a:endParaRPr lang="en-US" altLang="ja-JP" sz="3200" b="1" dirty="0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altLang="ja-JP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GW observation </a:t>
            </a:r>
            <a:r>
              <a:rPr lang="ja-JP" alt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⇒ </a:t>
            </a:r>
            <a:r>
              <a:rPr lang="en-US" altLang="ja-JP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NS </a:t>
            </a:r>
            <a:r>
              <a:rPr lang="en-US" altLang="ja-JP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structure </a:t>
            </a:r>
            <a:r>
              <a:rPr lang="ja-JP" alt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⇒ </a:t>
            </a:r>
            <a:r>
              <a:rPr lang="en-US" altLang="ja-JP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constraining </a:t>
            </a:r>
            <a:r>
              <a:rPr lang="en-US" altLang="ja-JP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EOS Physics</a:t>
            </a:r>
            <a:endParaRPr lang="en-US" altLang="ja-JP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6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678883" y="1141385"/>
            <a:ext cx="10834234" cy="52651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dirty="0" smtClean="0"/>
              <a:t>gives one-to-one correspondence </a:t>
            </a:r>
            <a:r>
              <a:rPr lang="en-US" altLang="ja-JP" dirty="0"/>
              <a:t>between </a:t>
            </a:r>
            <a:r>
              <a:rPr lang="en-US" altLang="ja-JP" dirty="0" smtClean="0"/>
              <a:t>EOS (P-ρ) </a:t>
            </a:r>
            <a:r>
              <a:rPr lang="en-US" altLang="ja-JP" dirty="0"/>
              <a:t>⇔ NS M-R relation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We may in principle reconstruct EOS by NS M-R (</a:t>
            </a:r>
            <a:r>
              <a:rPr lang="en-US" altLang="ja-JP" dirty="0" err="1" smtClean="0"/>
              <a:t>Lindblom</a:t>
            </a:r>
            <a:r>
              <a:rPr lang="en-US" altLang="ja-JP" dirty="0" smtClean="0"/>
              <a:t> </a:t>
            </a:r>
            <a:r>
              <a:rPr lang="en-US" altLang="ja-JP" dirty="0"/>
              <a:t>(1992) </a:t>
            </a:r>
            <a:r>
              <a:rPr lang="en-US" altLang="ja-JP" dirty="0" err="1"/>
              <a:t>ApJ</a:t>
            </a:r>
            <a:r>
              <a:rPr lang="en-US" altLang="ja-JP" dirty="0"/>
              <a:t> 398 </a:t>
            </a:r>
            <a:r>
              <a:rPr lang="en-US" altLang="ja-JP" dirty="0" smtClean="0"/>
              <a:t>569)</a:t>
            </a:r>
            <a:endParaRPr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 smtClean="0"/>
              <a:t>sets </a:t>
            </a:r>
            <a:r>
              <a:rPr lang="en-US" altLang="ja-JP" dirty="0"/>
              <a:t>maximum mass </a:t>
            </a:r>
            <a:r>
              <a:rPr lang="en-US" altLang="ja-JP" dirty="0" err="1"/>
              <a:t>M</a:t>
            </a:r>
            <a:r>
              <a:rPr lang="en-US" altLang="ja-JP" sz="2000" dirty="0" err="1"/>
              <a:t>EOS,max</a:t>
            </a:r>
            <a:r>
              <a:rPr lang="en-US" altLang="ja-JP" dirty="0"/>
              <a:t> of NS associated with EOS (model)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models with </a:t>
            </a:r>
            <a:r>
              <a:rPr lang="en-US" altLang="ja-JP" dirty="0" err="1"/>
              <a:t>M</a:t>
            </a:r>
            <a:r>
              <a:rPr lang="en-US" altLang="ja-JP" sz="1800" dirty="0" err="1"/>
              <a:t>EOS,max</a:t>
            </a:r>
            <a:r>
              <a:rPr lang="en-US" altLang="ja-JP" dirty="0"/>
              <a:t> not </a:t>
            </a:r>
            <a:r>
              <a:rPr lang="en-US" altLang="ja-JP" dirty="0" smtClean="0"/>
              <a:t>                                                                                        compatible with </a:t>
            </a:r>
            <a:r>
              <a:rPr lang="en-US" altLang="ja-JP" dirty="0"/>
              <a:t>M</a:t>
            </a:r>
            <a:r>
              <a:rPr lang="en-US" altLang="ja-JP" sz="1800" dirty="0"/>
              <a:t>obs, max </a:t>
            </a:r>
            <a:r>
              <a:rPr lang="en-US" altLang="ja-JP" sz="1800" dirty="0" smtClean="0"/>
              <a:t>                                                                                                                                             </a:t>
            </a:r>
            <a:r>
              <a:rPr lang="en-US" altLang="ja-JP" dirty="0" smtClean="0"/>
              <a:t>should be </a:t>
            </a:r>
            <a:r>
              <a:rPr lang="en-US" altLang="ja-JP" dirty="0"/>
              <a:t>discarded</a:t>
            </a:r>
          </a:p>
          <a:p>
            <a:pPr>
              <a:lnSpc>
                <a:spcPct val="100000"/>
              </a:lnSpc>
            </a:pPr>
            <a:r>
              <a:rPr lang="en-US" altLang="ja-JP" b="1" dirty="0">
                <a:solidFill>
                  <a:srgbClr val="0000FF"/>
                </a:solidFill>
              </a:rPr>
              <a:t>Impact of PSR J1614-2230 </a:t>
            </a:r>
            <a:r>
              <a:rPr lang="en-US" altLang="ja-JP" b="1" dirty="0" smtClean="0">
                <a:solidFill>
                  <a:srgbClr val="0000FF"/>
                </a:solidFill>
              </a:rPr>
              <a:t>on                                                                        hadron physics 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M = 1.97±0.04 </a:t>
            </a:r>
            <a:r>
              <a:rPr lang="en-US" altLang="ja-JP" dirty="0" err="1" smtClean="0"/>
              <a:t>Msun</a:t>
            </a:r>
            <a:endParaRPr lang="en-US" altLang="ja-JP" dirty="0" smtClean="0"/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Demorest et al. (2010)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 smtClean="0">
                <a:solidFill>
                  <a:srgbClr val="0000FF"/>
                </a:solidFill>
              </a:rPr>
              <a:t>  </a:t>
            </a:r>
            <a:r>
              <a:rPr lang="en-US" altLang="ja-JP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Hyperon Puzzle</a:t>
            </a:r>
            <a:endParaRPr lang="en-US" altLang="ja-JP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TOV equation : the theoretical basis</a:t>
            </a:r>
            <a:endParaRPr kumimoji="1" lang="ja-JP" altLang="en-US" sz="38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5724522" y="2571777"/>
            <a:ext cx="6238915" cy="4184303"/>
            <a:chOff x="136326" y="2544190"/>
            <a:chExt cx="5695573" cy="4160281"/>
          </a:xfrm>
        </p:grpSpPr>
        <p:graphicFrame>
          <p:nvGraphicFramePr>
            <p:cNvPr id="26" name="オブジェクト 25"/>
            <p:cNvGraphicFramePr>
              <a:graphicFrameLocks noChangeAspect="1"/>
            </p:cNvGraphicFramePr>
            <p:nvPr>
              <p:extLst/>
            </p:nvPr>
          </p:nvGraphicFramePr>
          <p:xfrm>
            <a:off x="136555" y="2844358"/>
            <a:ext cx="5689541" cy="714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7" name="数式" r:id="rId4" imgW="3936960" imgH="495000" progId="Equation.3">
                    <p:embed/>
                  </p:oleObj>
                </mc:Choice>
                <mc:Fallback>
                  <p:oleObj name="数式" r:id="rId4" imgW="3936960" imgH="495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6555" y="2844358"/>
                          <a:ext cx="5689541" cy="71430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テキスト ボックス 27"/>
            <p:cNvSpPr txBox="1"/>
            <p:nvPr/>
          </p:nvSpPr>
          <p:spPr>
            <a:xfrm>
              <a:off x="755576" y="2544190"/>
              <a:ext cx="4536504" cy="353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5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Tolman</a:t>
              </a:r>
              <a:r>
                <a:rPr kumimoji="1" lang="en-US" altLang="ja-JP" sz="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-Oppenheimer-</a:t>
              </a:r>
              <a:r>
                <a:rPr kumimoji="1" lang="en-US" altLang="ja-JP" sz="15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Volkov</a:t>
              </a:r>
              <a:r>
                <a:rPr kumimoji="1" lang="en-US" altLang="ja-JP" sz="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 equations</a:t>
              </a:r>
              <a:endParaRPr kumimoji="1" lang="ja-JP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endParaRPr>
            </a:p>
          </p:txBody>
        </p:sp>
        <p:pic>
          <p:nvPicPr>
            <p:cNvPr id="29" name="図 2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26" y="3573016"/>
              <a:ext cx="5695573" cy="31314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</p:grpSp>
      <p:grpSp>
        <p:nvGrpSpPr>
          <p:cNvPr id="30" name="グループ化 29"/>
          <p:cNvGrpSpPr/>
          <p:nvPr/>
        </p:nvGrpSpPr>
        <p:grpSpPr>
          <a:xfrm>
            <a:off x="7553558" y="82812"/>
            <a:ext cx="4447204" cy="6750952"/>
            <a:chOff x="4679815" y="36756"/>
            <a:chExt cx="4447204" cy="6750952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4679815" y="36756"/>
              <a:ext cx="4447204" cy="6750952"/>
              <a:chOff x="82896" y="-117862"/>
              <a:chExt cx="4447204" cy="6750952"/>
            </a:xfrm>
          </p:grpSpPr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2896" y="2607009"/>
                <a:ext cx="4428689" cy="40260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grpSp>
            <p:nvGrpSpPr>
              <p:cNvPr id="35" name="グループ化 34"/>
              <p:cNvGrpSpPr/>
              <p:nvPr/>
            </p:nvGrpSpPr>
            <p:grpSpPr>
              <a:xfrm>
                <a:off x="360826" y="-117862"/>
                <a:ext cx="4169274" cy="2666899"/>
                <a:chOff x="6157671" y="-621712"/>
                <a:chExt cx="4425760" cy="3096185"/>
              </a:xfrm>
            </p:grpSpPr>
            <p:pic>
              <p:nvPicPr>
                <p:cNvPr id="38" name="Picture 2" descr="http://www.nrao.edu/pr/2010/bigns/neutron_star_med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60000" contrast="-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2341" y="-600739"/>
                  <a:ext cx="4001090" cy="307521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テキスト ボックス 38"/>
                <p:cNvSpPr txBox="1"/>
                <p:nvPr/>
              </p:nvSpPr>
              <p:spPr>
                <a:xfrm>
                  <a:off x="6157671" y="-621712"/>
                  <a:ext cx="2434496" cy="303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ja-JP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Bill </a:t>
                  </a:r>
                  <a:r>
                    <a:rPr lang="en-US" altLang="ja-JP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Saxton, </a:t>
                  </a:r>
                  <a:r>
                    <a:rPr lang="en-US" altLang="ja-JP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NRAO/AUI/NSF</a:t>
                  </a:r>
                  <a:endParaRPr kumimoji="1" lang="ja-JP" altLang="en-US" sz="11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6" name="直線コネクタ 35"/>
              <p:cNvCxnSpPr/>
              <p:nvPr/>
            </p:nvCxnSpPr>
            <p:spPr>
              <a:xfrm>
                <a:off x="698808" y="3649216"/>
                <a:ext cx="374441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/>
              <p:cNvSpPr txBox="1"/>
              <p:nvPr/>
            </p:nvSpPr>
            <p:spPr>
              <a:xfrm>
                <a:off x="698808" y="3315464"/>
                <a:ext cx="31072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cs typeface="Times New Roman" pitchFamily="18" charset="0"/>
                  </a:rPr>
                  <a:t>Demorest et al. 2010 </a:t>
                </a:r>
                <a:endParaRPr kumimoji="1" lang="ja-JP" altLang="en-US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6580348" y="657563"/>
              <a:ext cx="22653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Pulses from pulsar</a:t>
              </a:r>
              <a:endPara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516139" y="1961758"/>
              <a:ext cx="26958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WD gravity modifies the pulses </a:t>
              </a:r>
              <a:r>
                <a:rPr lang="ja-JP" altLang="en-US" sz="20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⇒ </a:t>
              </a:r>
              <a:r>
                <a:rPr lang="en-US" altLang="ja-JP" sz="20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</a:t>
              </a:r>
              <a:r>
                <a:rPr lang="en-US" altLang="ja-JP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WD</a:t>
              </a:r>
              <a:endParaRPr kumimoji="1" lang="ja-JP" altLang="en-US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48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The Hyperon Puzzle</a:t>
            </a:r>
            <a:endParaRPr kumimoji="1" lang="ja-JP" alt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20299" y="1156149"/>
                <a:ext cx="11052002" cy="544745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2600" dirty="0" smtClean="0"/>
                  <a:t>Hyperon potentials based on double hyper nuclei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6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sz="2600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altLang="ja-JP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600" b="0" i="0" smtClean="0">
                            <a:latin typeface="Cambria Math" panose="02040503050406030204" pitchFamily="18" charset="0"/>
                          </a:rPr>
                          <m:t>hyperon</m:t>
                        </m:r>
                      </m:sub>
                      <m:sup>
                        <m:r>
                          <a:rPr lang="en-US" altLang="ja-JP" sz="2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ja-JP" sz="2600" dirty="0" smtClean="0">
                    <a:latin typeface="Calibri" panose="020F0502020204030204" pitchFamily="34" charset="0"/>
                  </a:rPr>
                  <a:t> inside NS </a:t>
                </a:r>
                <a:r>
                  <a:rPr lang="ja-JP" altLang="en-US" sz="2600" dirty="0" smtClean="0">
                    <a:latin typeface="Calibri" panose="020F0502020204030204" pitchFamily="34" charset="0"/>
                  </a:rPr>
                  <a:t>⇒ </a:t>
                </a:r>
                <a:r>
                  <a:rPr lang="en-US" altLang="ja-JP" sz="2600" dirty="0" smtClean="0">
                    <a:latin typeface="Calibri" panose="020F0502020204030204" pitchFamily="34" charset="0"/>
                  </a:rPr>
                  <a:t>(Λ) hyperons should appear </a:t>
                </a:r>
                <a:r>
                  <a:rPr lang="ja-JP" altLang="en-US" sz="2600" dirty="0" smtClean="0">
                    <a:latin typeface="Calibri" panose="020F0502020204030204" pitchFamily="34" charset="0"/>
                  </a:rPr>
                  <a:t>⇒ </a:t>
                </a:r>
                <a:r>
                  <a:rPr lang="en-US" altLang="ja-JP" sz="2600" dirty="0" smtClean="0">
                    <a:latin typeface="Calibri" panose="020F0502020204030204" pitchFamily="34" charset="0"/>
                  </a:rPr>
                  <a:t>the Fermi energy is consumed by the hyperon rest mass </a:t>
                </a:r>
                <a:r>
                  <a:rPr lang="ja-JP" altLang="en-US" sz="2600" dirty="0" smtClean="0">
                    <a:latin typeface="Calibri" panose="020F0502020204030204" pitchFamily="34" charset="0"/>
                  </a:rPr>
                  <a:t>⇒ </a:t>
                </a:r>
                <a:r>
                  <a:rPr lang="en-US" altLang="ja-JP" sz="2600" dirty="0" smtClean="0">
                    <a:latin typeface="Calibri" panose="020F0502020204030204" pitchFamily="34" charset="0"/>
                  </a:rPr>
                  <a:t>EOS gets softer </a:t>
                </a:r>
                <a:r>
                  <a:rPr lang="ja-JP" altLang="en-US" sz="2600" dirty="0" smtClean="0">
                    <a:latin typeface="Calibri" panose="020F0502020204030204" pitchFamily="34" charset="0"/>
                  </a:rPr>
                  <a:t>⇒ </a:t>
                </a:r>
                <a:r>
                  <a:rPr lang="en-US" altLang="ja-JP" sz="2600" dirty="0" smtClean="0">
                    <a:latin typeface="Calibri" panose="020F0502020204030204" pitchFamily="34" charset="0"/>
                  </a:rPr>
                  <a:t>fail to support the 2Msun NS (</a:t>
                </a:r>
                <a:r>
                  <a:rPr lang="en-US" altLang="ja-JP" sz="2600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hyperon puzzle</a:t>
                </a:r>
                <a:r>
                  <a:rPr lang="en-US" altLang="ja-JP" sz="2600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299" y="1156149"/>
                <a:ext cx="11052002" cy="5447450"/>
              </a:xfrm>
              <a:blipFill rotWithShape="0">
                <a:blip r:embed="rId3"/>
                <a:stretch>
                  <a:fillRect l="-883" t="-13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1144794" y="2605306"/>
            <a:ext cx="10023414" cy="4008355"/>
            <a:chOff x="474336" y="2748410"/>
            <a:chExt cx="8167476" cy="3929375"/>
          </a:xfrm>
        </p:grpSpPr>
        <p:pic>
          <p:nvPicPr>
            <p:cNvPr id="5" name="図 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36" y="2748410"/>
              <a:ext cx="8150177" cy="3929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889834" y="2953460"/>
              <a:ext cx="3751978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Chatterjee &amp; </a:t>
              </a:r>
              <a:r>
                <a:rPr lang="en-US" altLang="ja-JP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Vidana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EPJA 52, 29 (2016)</a:t>
              </a:r>
              <a:endParaRPr kumimoji="1"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TOV equation : the theoretical basis</a:t>
            </a:r>
            <a:endParaRPr kumimoji="1" lang="ja-JP" alt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/>
              <p:cNvSpPr>
                <a:spLocks noGrp="1"/>
              </p:cNvSpPr>
              <p:nvPr>
                <p:ph idx="1"/>
              </p:nvPr>
            </p:nvSpPr>
            <p:spPr>
              <a:xfrm>
                <a:off x="708863" y="1160038"/>
                <a:ext cx="10834234" cy="567751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2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gives one-to-one correspondence </a:t>
                </a:r>
                <a:r>
                  <a:rPr lang="en-US" altLang="ja-JP" sz="2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between EOS ⇔ NS M-R relation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sz="2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Lindblom</a:t>
                </a: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(1992) </a:t>
                </a:r>
                <a:r>
                  <a:rPr lang="en-US" altLang="ja-JP" sz="2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ApJ</a:t>
                </a: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398 569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sz="2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sets </a:t>
                </a:r>
                <a:r>
                  <a:rPr lang="en-US" altLang="ja-JP" sz="2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maximum </a:t>
                </a:r>
                <a:r>
                  <a:rPr lang="en-US" altLang="ja-JP" sz="2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NS mass associated </a:t>
                </a:r>
                <a:r>
                  <a:rPr lang="en-US" altLang="ja-JP" sz="2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 EOS (model)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models </a:t>
                </a:r>
                <a:r>
                  <a:rPr lang="en-US" altLang="ja-JP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not compatible with </a:t>
                </a: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Mobs, max </a:t>
                </a:r>
                <a:r>
                  <a:rPr lang="en-US" altLang="ja-JP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should be </a:t>
                </a: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discarded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Impact </a:t>
                </a:r>
                <a:r>
                  <a:rPr lang="en-US" altLang="ja-JP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of PSR </a:t>
                </a:r>
                <a:r>
                  <a:rPr lang="en-US" altLang="ja-JP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J1614-2230 (2Msun) (e.g., hyperon puzzle)</a:t>
                </a:r>
                <a:endParaRPr lang="en-US" altLang="ja-JP" sz="2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i="1" dirty="0" smtClean="0"/>
                  <a:t>provides a characteristic M-R relation depending on the stiffness of EOS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 smtClean="0"/>
                  <a:t>Newtonian </a:t>
                </a:r>
                <a:r>
                  <a:rPr lang="en-US" altLang="ja-JP" dirty="0" err="1" smtClean="0"/>
                  <a:t>polytrope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1+1/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ja-JP" dirty="0" smtClean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)/(3−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/(3−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altLang="ja-JP" dirty="0" smtClean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 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&lt;1: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EOS</m:t>
                        </m:r>
                        <m: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stiffening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⟹</m:t>
                    </m:r>
                    <m:f>
                      <m:fPr>
                        <m:type m:val="lin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𝑑𝑀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𝑑𝑅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dirty="0" smtClean="0"/>
                  <a:t> (with GR effect,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2−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.5</m:t>
                    </m:r>
                  </m:oMath>
                </a14:m>
                <a:r>
                  <a:rPr lang="en-US" altLang="ja-JP" dirty="0" smtClean="0"/>
                  <a:t>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ja-JP" dirty="0" smtClean="0"/>
                  <a:t>-2.5 : a typical value for the normal nuclear matter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b="1" i="1" u="sng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u="sng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𝒅𝑴</m:t>
                        </m:r>
                      </m:num>
                      <m:den>
                        <m:r>
                          <a:rPr lang="en-US" altLang="ja-JP" b="1" i="1" u="sng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𝒅𝑹</m:t>
                        </m:r>
                      </m:den>
                    </m:f>
                  </m:oMath>
                </a14:m>
                <a:r>
                  <a:rPr lang="en-US" altLang="ja-JP" b="1" u="sng" dirty="0" smtClean="0">
                    <a:solidFill>
                      <a:srgbClr val="0000FF"/>
                    </a:solidFill>
                  </a:rPr>
                  <a:t> determination, i.e.,  </a:t>
                </a:r>
                <a:r>
                  <a:rPr lang="en-US" altLang="ja-JP" b="1" u="sng" dirty="0" smtClean="0">
                    <a:solidFill>
                      <a:srgbClr val="FF0000"/>
                    </a:solidFill>
                  </a:rPr>
                  <a:t>NS radius determination </a:t>
                </a:r>
                <a:r>
                  <a:rPr lang="en-US" altLang="ja-JP" b="1" u="sng" dirty="0" smtClean="0">
                    <a:solidFill>
                      <a:srgbClr val="0000FF"/>
                    </a:solidFill>
                  </a:rPr>
                  <a:t>is important to tell softening (by e.g. hyperon appearance) occurs or not</a:t>
                </a:r>
                <a:endParaRPr lang="en-US" altLang="ja-JP" b="1" u="sng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コンテンツ プレースホルダー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8863" y="1160038"/>
                <a:ext cx="10834234" cy="5677513"/>
              </a:xfrm>
              <a:blipFill rotWithShape="0">
                <a:blip r:embed="rId3"/>
                <a:stretch>
                  <a:fillRect l="-1012" t="-1288" b="-2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8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127" y="26122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altLang="ja-JP" sz="3800" dirty="0" smtClean="0">
                <a:latin typeface="Bookman Old Style" panose="02050604050505020204" pitchFamily="18" charset="0"/>
              </a:rPr>
              <a:t>Nuclear EOS and NS radius</a:t>
            </a:r>
            <a:endParaRPr kumimoji="1" lang="ja-JP" alt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24999" y="1166975"/>
                <a:ext cx="11162522" cy="56686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NS radius depends sensitively on the symmetry energy parameters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b="1" i="1" dirty="0" err="1">
                    <a:solidFill>
                      <a:srgbClr val="0000FF"/>
                    </a:solidFill>
                    <a:latin typeface="Calibri" panose="020F0502020204030204" pitchFamily="34" charset="0"/>
                  </a:rPr>
                  <a:t>Lattimer</a:t>
                </a:r>
                <a:r>
                  <a:rPr lang="en-US" altLang="ja-JP" b="1" i="1" dirty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 &amp; Prakash (</a:t>
                </a:r>
                <a:r>
                  <a:rPr lang="en-US" altLang="ja-JP" b="1" i="1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2001)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ja-JP" sz="2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2500" dirty="0">
                    <a:latin typeface="Calibri" panose="020F0502020204030204" pitchFamily="34" charset="0"/>
                  </a:rPr>
                  <a:t>T</a:t>
                </a:r>
                <a:r>
                  <a:rPr lang="en-US" altLang="ja-JP" sz="2500" dirty="0" smtClean="0">
                    <a:latin typeface="Calibri" panose="020F0502020204030204" pitchFamily="34" charset="0"/>
                  </a:rPr>
                  <a:t>he nuclear parameters are introduced by the Taylor expansion as follows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sz="2500" b="0" i="0" smtClean="0">
                          <a:latin typeface="Cambria Math" panose="02040503050406030204" pitchFamily="18" charset="0"/>
                        </a:rPr>
                        <m:t>nuclear</m:t>
                      </m:r>
                      <m:r>
                        <a:rPr lang="en-US" altLang="ja-JP" sz="25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500" b="0" i="0" smtClean="0">
                          <a:latin typeface="Cambria Math" panose="02040503050406030204" pitchFamily="18" charset="0"/>
                        </a:rPr>
                        <m:t>matter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2500" b="0" i="0" smtClean="0">
                              <a:latin typeface="Cambria Math" panose="02040503050406030204" pitchFamily="18" charset="0"/>
                            </a:rPr>
                            <m:t>symmetric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500" b="0" i="0" smtClean="0">
                              <a:latin typeface="Cambria Math" panose="02040503050406030204" pitchFamily="18" charset="0"/>
                            </a:rPr>
                            <m:t>matter</m:t>
                          </m:r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altLang="ja-JP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sSup>
                        <m:sSupPr>
                          <m:ctrlP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ja-JP" sz="2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altLang="ja-JP" sz="2500" dirty="0" smtClean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2500" dirty="0" smtClean="0">
                    <a:latin typeface="Calibri" panose="020F0502020204030204" pitchFamily="34" charset="0"/>
                  </a:rPr>
                  <a:t>Using </a:t>
                </a:r>
                <a14:m>
                  <m:oMath xmlns:m="http://schemas.openxmlformats.org/officeDocument/2006/math">
                    <m:r>
                      <a:rPr lang="en-US" altLang="ja-JP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5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ja-JP" sz="2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5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ja-JP" sz="25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25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ja-JP" sz="2500" dirty="0" smtClean="0">
                    <a:latin typeface="Calibri" panose="020F0502020204030204" pitchFamily="34" charset="0"/>
                  </a:rPr>
                  <a:t> (proton fraction)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5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,1/2 </m:t>
                          </m:r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altLang="ja-JP" sz="2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altLang="ja-JP" sz="25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ja-JP" sz="2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,1/2)</m:t>
                    </m:r>
                  </m:oMath>
                </a14:m>
                <a:r>
                  <a:rPr lang="en-US" altLang="ja-JP" sz="2500" dirty="0" smtClean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ja-JP" sz="25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500" dirty="0" smtClean="0">
                    <a:latin typeface="Calibri" panose="020F0502020204030204" pitchFamily="34" charset="0"/>
                  </a:rPr>
                  <a:t> are Taylor expanded around the nuclear saturation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sz="2500" dirty="0" smtClean="0">
                  <a:latin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.1/2 </m:t>
                          </m:r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sSup>
                        <m:sSup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f>
                            <m:fPr>
                              <m:type m:val="lin"/>
                              <m:ctrlP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2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2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altLang="ja-JP" sz="2500" dirty="0" smtClean="0">
                  <a:latin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2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25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ja-JP" sz="25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altLang="ja-JP" sz="2500" dirty="0" smtClean="0">
                  <a:latin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ja-JP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 : the binding energy,    S : the symmetry energy,   L : the symmetry energy slope</a:t>
                </a:r>
              </a:p>
              <a:p>
                <a:pPr lvl="4">
                  <a:lnSpc>
                    <a:spcPct val="100000"/>
                  </a:lnSpc>
                </a:pPr>
                <a:endParaRPr lang="en-US" altLang="ja-JP" sz="15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999" y="1166975"/>
                <a:ext cx="11162522" cy="5668638"/>
              </a:xfrm>
              <a:blipFill rotWithShape="0">
                <a:blip r:embed="rId3"/>
                <a:stretch>
                  <a:fillRect l="-983" t="-968" r="-1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2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3127</Words>
  <Application>Microsoft Office PowerPoint</Application>
  <PresentationFormat>ワイド画面</PresentationFormat>
  <Paragraphs>632</Paragraphs>
  <Slides>45</Slides>
  <Notes>41</Notes>
  <HiddenSlides>0</HiddenSlides>
  <MMClips>3</MMClips>
  <ScaleCrop>false</ScaleCrop>
  <HeadingPairs>
    <vt:vector size="8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45</vt:i4>
      </vt:variant>
    </vt:vector>
  </HeadingPairs>
  <TitlesOfParts>
    <vt:vector size="68" baseType="lpstr">
      <vt:lpstr>HG明朝E</vt:lpstr>
      <vt:lpstr>ＭＳ Ｐゴシック</vt:lpstr>
      <vt:lpstr>Tekton Pro</vt:lpstr>
      <vt:lpstr>小塚ゴシック Pr6N B</vt:lpstr>
      <vt:lpstr>小塚ゴシック Pro B</vt:lpstr>
      <vt:lpstr>小塚ゴシック Pro EL</vt:lpstr>
      <vt:lpstr>Arial</vt:lpstr>
      <vt:lpstr>Book Antiqua</vt:lpstr>
      <vt:lpstr>Bookman Old Style</vt:lpstr>
      <vt:lpstr>Calibri</vt:lpstr>
      <vt:lpstr>Calibri Light</vt:lpstr>
      <vt:lpstr>Cambria Math</vt:lpstr>
      <vt:lpstr>Comic Sans MS</vt:lpstr>
      <vt:lpstr>Ebrima</vt:lpstr>
      <vt:lpstr>Georgia</vt:lpstr>
      <vt:lpstr>Times New Roman</vt:lpstr>
      <vt:lpstr>Trebuchet MS</vt:lpstr>
      <vt:lpstr>Vijaya</vt:lpstr>
      <vt:lpstr>Wingdings</vt:lpstr>
      <vt:lpstr>Wingdings 2</vt:lpstr>
      <vt:lpstr>HDOfficeLightV0</vt:lpstr>
      <vt:lpstr>Office テーマ</vt:lpstr>
      <vt:lpstr>数式</vt:lpstr>
      <vt:lpstr>Recent developments in BNS merger in Kyoto group (2)   Gravitational waves and  the nuclear equation of state</vt:lpstr>
      <vt:lpstr>Preface : GW astronomy era comes !</vt:lpstr>
      <vt:lpstr>Preface : GW astronomy era comes !</vt:lpstr>
      <vt:lpstr>EoS of NS matter may be the only model</vt:lpstr>
      <vt:lpstr>Exploring the interior of NS</vt:lpstr>
      <vt:lpstr>TOV equation : the theoretical basis</vt:lpstr>
      <vt:lpstr>The Hyperon Puzzle</vt:lpstr>
      <vt:lpstr>TOV equation : the theoretical basis</vt:lpstr>
      <vt:lpstr>Nuclear EOS and NS radius</vt:lpstr>
      <vt:lpstr>Constraints on the symmetry energy</vt:lpstr>
      <vt:lpstr>Impact of the symmetry energy on NS radius</vt:lpstr>
      <vt:lpstr>Massive NS is important to explore high density region</vt:lpstr>
      <vt:lpstr>Event rate of NS-NS merger</vt:lpstr>
      <vt:lpstr>Event rate of NS-NS merger</vt:lpstr>
      <vt:lpstr>Gravitational waves from NS-NS merger</vt:lpstr>
      <vt:lpstr>Gravitational waves from NS-NS merger</vt:lpstr>
      <vt:lpstr>An example of expected GW spectrum： 　                  BNS 1.35-1.35Msolar optimal @ 100Mpc </vt:lpstr>
      <vt:lpstr>GWs from NS-NS merger would provide us</vt:lpstr>
      <vt:lpstr>GWs from NS-NS and QCD phase diagram</vt:lpstr>
      <vt:lpstr>PowerPoint プレゼンテーション</vt:lpstr>
      <vt:lpstr>Tidal deformability of NS</vt:lpstr>
      <vt:lpstr>PowerPoint プレゼンテーション</vt:lpstr>
      <vt:lpstr>Tidal effect in gravitational wave spectra</vt:lpstr>
      <vt:lpstr>Tidal effect in gravitational wave spectra</vt:lpstr>
      <vt:lpstr>Current NR (numerical relativity) data is not accurate enough</vt:lpstr>
      <vt:lpstr>PowerPoint プレゼンテーション</vt:lpstr>
      <vt:lpstr>Listening GWs : APR EoS (R1.35=11.1km)</vt:lpstr>
      <vt:lpstr>Listening GWs : APR EoS (R1.35=11.1km)</vt:lpstr>
      <vt:lpstr>Listening GWs : H4 EoS (R1.35=13.6km)</vt:lpstr>
      <vt:lpstr>Listening GWs : H4 EoS (R1.35=13.6km)</vt:lpstr>
      <vt:lpstr>GW spectra and characteristic peak f GW </vt:lpstr>
      <vt:lpstr>GW spectra and characteristic peak f GW </vt:lpstr>
      <vt:lpstr>Empirical relation between fGW and RNS </vt:lpstr>
      <vt:lpstr>More realistic modeling (MHD viscosity) is necessary</vt:lpstr>
      <vt:lpstr>More realistic modeling (MHD viscosity) is necessary</vt:lpstr>
      <vt:lpstr>Detectability and event rate (full aLIGO)</vt:lpstr>
      <vt:lpstr>Detectability and event rate (full aLIGO)</vt:lpstr>
      <vt:lpstr>Appearance of hyperons encoded in GWs ?</vt:lpstr>
      <vt:lpstr>Appearance of hyperons encoded in GWs ?</vt:lpstr>
      <vt:lpstr>Appearance of hyperons encoded in GWs ?</vt:lpstr>
      <vt:lpstr>A scenario with a very nearby event</vt:lpstr>
      <vt:lpstr>A scenario with a very nearby event</vt:lpstr>
      <vt:lpstr>A scenario with a very nearby event</vt:lpstr>
      <vt:lpstr>A scenario with a very nearby event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sekig</dc:creator>
  <cp:lastModifiedBy>sekig</cp:lastModifiedBy>
  <cp:revision>190</cp:revision>
  <dcterms:created xsi:type="dcterms:W3CDTF">2017-02-09T05:11:21Z</dcterms:created>
  <dcterms:modified xsi:type="dcterms:W3CDTF">2017-08-03T03:40:49Z</dcterms:modified>
</cp:coreProperties>
</file>