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tags/tag1.xml" ContentType="application/vnd.openxmlformats-officedocument.presentationml.tags+xml"/>
  <Override PartName="/ppt/embeddings/oleObject3.bin" ContentType="application/vnd.openxmlformats-officedocument.oleObject"/>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57" r:id="rId2"/>
    <p:sldId id="443" r:id="rId3"/>
    <p:sldId id="442" r:id="rId4"/>
    <p:sldId id="390" r:id="rId5"/>
    <p:sldId id="377" r:id="rId6"/>
    <p:sldId id="414" r:id="rId7"/>
    <p:sldId id="378" r:id="rId8"/>
    <p:sldId id="379" r:id="rId9"/>
    <p:sldId id="406" r:id="rId10"/>
    <p:sldId id="380" r:id="rId11"/>
    <p:sldId id="381" r:id="rId12"/>
    <p:sldId id="382" r:id="rId13"/>
    <p:sldId id="383" r:id="rId14"/>
    <p:sldId id="384" r:id="rId15"/>
    <p:sldId id="386" r:id="rId16"/>
    <p:sldId id="387" r:id="rId17"/>
    <p:sldId id="426" r:id="rId18"/>
    <p:sldId id="427" r:id="rId19"/>
    <p:sldId id="428" r:id="rId20"/>
    <p:sldId id="431" r:id="rId21"/>
    <p:sldId id="430" r:id="rId22"/>
    <p:sldId id="369" r:id="rId23"/>
    <p:sldId id="392" r:id="rId24"/>
    <p:sldId id="393" r:id="rId25"/>
    <p:sldId id="394" r:id="rId26"/>
    <p:sldId id="395" r:id="rId27"/>
    <p:sldId id="440" r:id="rId28"/>
    <p:sldId id="441" r:id="rId29"/>
    <p:sldId id="408" r:id="rId30"/>
    <p:sldId id="396" r:id="rId31"/>
    <p:sldId id="397" r:id="rId32"/>
    <p:sldId id="412" r:id="rId33"/>
    <p:sldId id="436" r:id="rId34"/>
    <p:sldId id="398" r:id="rId35"/>
    <p:sldId id="410" r:id="rId36"/>
    <p:sldId id="411" r:id="rId37"/>
    <p:sldId id="435" r:id="rId38"/>
    <p:sldId id="413" r:id="rId39"/>
    <p:sldId id="407" r:id="rId40"/>
    <p:sldId id="417" r:id="rId41"/>
    <p:sldId id="415" r:id="rId42"/>
    <p:sldId id="416" r:id="rId43"/>
    <p:sldId id="402" r:id="rId44"/>
    <p:sldId id="418" r:id="rId45"/>
    <p:sldId id="329" r:id="rId46"/>
    <p:sldId id="330" r:id="rId47"/>
    <p:sldId id="331" r:id="rId48"/>
    <p:sldId id="359" r:id="rId49"/>
    <p:sldId id="362" r:id="rId50"/>
    <p:sldId id="361" r:id="rId51"/>
    <p:sldId id="358" r:id="rId52"/>
    <p:sldId id="421" r:id="rId53"/>
    <p:sldId id="365" r:id="rId54"/>
    <p:sldId id="367" r:id="rId55"/>
    <p:sldId id="366" r:id="rId56"/>
    <p:sldId id="333" r:id="rId57"/>
    <p:sldId id="336" r:id="rId58"/>
    <p:sldId id="334" r:id="rId59"/>
    <p:sldId id="335" r:id="rId60"/>
    <p:sldId id="368" r:id="rId61"/>
    <p:sldId id="337" r:id="rId62"/>
    <p:sldId id="338" r:id="rId63"/>
    <p:sldId id="339" r:id="rId64"/>
    <p:sldId id="340" r:id="rId65"/>
    <p:sldId id="341" r:id="rId66"/>
    <p:sldId id="342" r:id="rId67"/>
    <p:sldId id="343" r:id="rId68"/>
    <p:sldId id="344" r:id="rId69"/>
    <p:sldId id="345" r:id="rId70"/>
    <p:sldId id="346" r:id="rId71"/>
    <p:sldId id="347" r:id="rId72"/>
    <p:sldId id="432" r:id="rId73"/>
    <p:sldId id="433"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2" autoAdjust="0"/>
    <p:restoredTop sz="94697" autoAdjust="0"/>
  </p:normalViewPr>
  <p:slideViewPr>
    <p:cSldViewPr snapToGrid="0" snapToObjects="1">
      <p:cViewPr varScale="1">
        <p:scale>
          <a:sx n="78" d="100"/>
          <a:sy n="78" d="100"/>
        </p:scale>
        <p:origin x="-100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dirty="0" smtClean="0"/>
              <a:t>Tomorrow</a:t>
            </a:r>
            <a:endParaRPr lang="it-IT" dirty="0"/>
          </a:p>
        </c:rich>
      </c:tx>
      <c:layout>
        <c:manualLayout>
          <c:xMode val="edge"/>
          <c:yMode val="edge"/>
          <c:x val="0.359774730022354"/>
          <c:y val="0.0"/>
        </c:manualLayout>
      </c:layout>
      <c:overlay val="0"/>
    </c:title>
    <c:autoTitleDeleted val="0"/>
    <c:view3D>
      <c:rotX val="20"/>
      <c:rotY val="90"/>
      <c:rAngAx val="0"/>
      <c:perspective val="20"/>
    </c:view3D>
    <c:floor>
      <c:thickness val="0"/>
    </c:floor>
    <c:sideWall>
      <c:thickness val="0"/>
    </c:sideWall>
    <c:backWall>
      <c:thickness val="0"/>
    </c:backWall>
    <c:plotArea>
      <c:layout>
        <c:manualLayout>
          <c:layoutTarget val="inner"/>
          <c:xMode val="edge"/>
          <c:yMode val="edge"/>
          <c:x val="0.0825617283950637"/>
          <c:y val="0.169563250958968"/>
          <c:w val="0.841049382716049"/>
          <c:h val="0.726436561677592"/>
        </c:manualLayout>
      </c:layout>
      <c:pie3DChart>
        <c:varyColors val="1"/>
        <c:ser>
          <c:idx val="0"/>
          <c:order val="0"/>
          <c:tx>
            <c:strRef>
              <c:f>Sheet1!$B$1</c:f>
              <c:strCache>
                <c:ptCount val="1"/>
                <c:pt idx="0">
                  <c:v>Domani</c:v>
                </c:pt>
              </c:strCache>
            </c:strRef>
          </c:tx>
          <c:dLbls>
            <c:dLblPos val="bestFit"/>
            <c:showLegendKey val="0"/>
            <c:showVal val="0"/>
            <c:showCatName val="0"/>
            <c:showSerName val="0"/>
            <c:showPercent val="1"/>
            <c:showBubbleSize val="0"/>
            <c:showLeaderLines val="0"/>
          </c:dLbls>
          <c:cat>
            <c:strRef>
              <c:f>Sheet1!$A$2:$A$3</c:f>
              <c:strCache>
                <c:ptCount val="2"/>
                <c:pt idx="0">
                  <c:v>Energia oscura </c:v>
                </c:pt>
                <c:pt idx="1">
                  <c:v>Materia oscura</c:v>
                </c:pt>
              </c:strCache>
            </c:strRef>
          </c:cat>
          <c:val>
            <c:numRef>
              <c:f>Sheet1!$B$2:$B$3</c:f>
              <c:numCache>
                <c:formatCode>General</c:formatCode>
                <c:ptCount val="2"/>
                <c:pt idx="0">
                  <c:v>99.0</c:v>
                </c:pt>
                <c:pt idx="1">
                  <c:v>1.0</c:v>
                </c:pt>
              </c:numCache>
            </c:numRef>
          </c:val>
        </c:ser>
        <c:dLbls>
          <c:showLegendKey val="0"/>
          <c:showVal val="0"/>
          <c:showCatName val="1"/>
          <c:showSerName val="0"/>
          <c:showPercent val="1"/>
          <c:showBubbleSize val="0"/>
          <c:showLeaderLines val="0"/>
        </c:dLbls>
      </c:pie3DChart>
      <c:spPr>
        <a:noFill/>
        <a:ln w="25386">
          <a:noFill/>
        </a:ln>
      </c:spPr>
    </c:plotArea>
    <c:plotVisOnly val="1"/>
    <c:dispBlanksAs val="zero"/>
    <c:showDLblsOverMax val="0"/>
  </c:chart>
  <c:txPr>
    <a:bodyPr/>
    <a:lstStyle/>
    <a:p>
      <a:pPr>
        <a:defRPr sz="1799"/>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489F7A-DAC0-D143-A9FB-ED8EA23C4D73}" type="datetimeFigureOut">
              <a:rPr lang="en-US" smtClean="0"/>
              <a:t>07/09/18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7B808A-7B75-3449-9509-8534426F4069}" type="slidenum">
              <a:rPr lang="en-US" smtClean="0"/>
              <a:t>‹#›</a:t>
            </a:fld>
            <a:endParaRPr lang="en-US"/>
          </a:p>
        </p:txBody>
      </p:sp>
    </p:spTree>
    <p:extLst>
      <p:ext uri="{BB962C8B-B14F-4D97-AF65-F5344CB8AC3E}">
        <p14:creationId xmlns:p14="http://schemas.microsoft.com/office/powerpoint/2010/main" val="30114022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174E76F-49A6-4840-A2E5-10571C939B70}" type="slidenum">
              <a:rPr lang="fr-FR" smtClean="0"/>
              <a:t>24</a:t>
            </a:fld>
            <a:endParaRPr lang="fr-FR"/>
          </a:p>
        </p:txBody>
      </p:sp>
    </p:spTree>
    <p:extLst>
      <p:ext uri="{BB962C8B-B14F-4D97-AF65-F5344CB8AC3E}">
        <p14:creationId xmlns:p14="http://schemas.microsoft.com/office/powerpoint/2010/main" val="3063710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174E76F-49A6-4840-A2E5-10571C939B70}" type="slidenum">
              <a:rPr lang="fr-FR" smtClean="0"/>
              <a:t>25</a:t>
            </a:fld>
            <a:endParaRPr lang="fr-FR"/>
          </a:p>
        </p:txBody>
      </p:sp>
    </p:spTree>
    <p:extLst>
      <p:ext uri="{BB962C8B-B14F-4D97-AF65-F5344CB8AC3E}">
        <p14:creationId xmlns:p14="http://schemas.microsoft.com/office/powerpoint/2010/main" val="3063710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174E76F-49A6-4840-A2E5-10571C939B70}" type="slidenum">
              <a:rPr lang="fr-FR" smtClean="0"/>
              <a:t>26</a:t>
            </a:fld>
            <a:endParaRPr lang="fr-FR"/>
          </a:p>
        </p:txBody>
      </p:sp>
    </p:spTree>
    <p:extLst>
      <p:ext uri="{BB962C8B-B14F-4D97-AF65-F5344CB8AC3E}">
        <p14:creationId xmlns:p14="http://schemas.microsoft.com/office/powerpoint/2010/main" val="3063710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174E76F-49A6-4840-A2E5-10571C939B70}" type="slidenum">
              <a:rPr lang="fr-FR" smtClean="0"/>
              <a:t>28</a:t>
            </a:fld>
            <a:endParaRPr lang="fr-FR"/>
          </a:p>
        </p:txBody>
      </p:sp>
    </p:spTree>
    <p:extLst>
      <p:ext uri="{BB962C8B-B14F-4D97-AF65-F5344CB8AC3E}">
        <p14:creationId xmlns:p14="http://schemas.microsoft.com/office/powerpoint/2010/main" val="3063710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174E76F-49A6-4840-A2E5-10571C939B70}" type="slidenum">
              <a:rPr lang="fr-FR" smtClean="0"/>
              <a:t>30</a:t>
            </a:fld>
            <a:endParaRPr lang="fr-FR"/>
          </a:p>
        </p:txBody>
      </p:sp>
    </p:spTree>
    <p:extLst>
      <p:ext uri="{BB962C8B-B14F-4D97-AF65-F5344CB8AC3E}">
        <p14:creationId xmlns:p14="http://schemas.microsoft.com/office/powerpoint/2010/main" val="3063710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174E76F-49A6-4840-A2E5-10571C939B70}" type="slidenum">
              <a:rPr lang="fr-FR" smtClean="0"/>
              <a:t>31</a:t>
            </a:fld>
            <a:endParaRPr lang="fr-FR"/>
          </a:p>
        </p:txBody>
      </p:sp>
    </p:spTree>
    <p:extLst>
      <p:ext uri="{BB962C8B-B14F-4D97-AF65-F5344CB8AC3E}">
        <p14:creationId xmlns:p14="http://schemas.microsoft.com/office/powerpoint/2010/main" val="3063710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174E76F-49A6-4840-A2E5-10571C939B70}" type="slidenum">
              <a:rPr lang="fr-FR" smtClean="0"/>
              <a:t>32</a:t>
            </a:fld>
            <a:endParaRPr lang="fr-FR"/>
          </a:p>
        </p:txBody>
      </p:sp>
    </p:spTree>
    <p:extLst>
      <p:ext uri="{BB962C8B-B14F-4D97-AF65-F5344CB8AC3E}">
        <p14:creationId xmlns:p14="http://schemas.microsoft.com/office/powerpoint/2010/main" val="3063710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8FBC81-E59B-F849-BC69-AC37EDA125AA}" type="datetimeFigureOut">
              <a:rPr lang="en-US" smtClean="0"/>
              <a:t>07/09/18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D654F-D8E2-4540-A227-67A19135AE25}" type="slidenum">
              <a:rPr lang="en-US" smtClean="0"/>
              <a:t>‹#›</a:t>
            </a:fld>
            <a:endParaRPr lang="en-US"/>
          </a:p>
        </p:txBody>
      </p:sp>
    </p:spTree>
    <p:extLst>
      <p:ext uri="{BB962C8B-B14F-4D97-AF65-F5344CB8AC3E}">
        <p14:creationId xmlns:p14="http://schemas.microsoft.com/office/powerpoint/2010/main" val="3421381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8FBC81-E59B-F849-BC69-AC37EDA125AA}" type="datetimeFigureOut">
              <a:rPr lang="en-US" smtClean="0"/>
              <a:t>07/09/18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D654F-D8E2-4540-A227-67A19135AE25}" type="slidenum">
              <a:rPr lang="en-US" smtClean="0"/>
              <a:t>‹#›</a:t>
            </a:fld>
            <a:endParaRPr lang="en-US"/>
          </a:p>
        </p:txBody>
      </p:sp>
    </p:spTree>
    <p:extLst>
      <p:ext uri="{BB962C8B-B14F-4D97-AF65-F5344CB8AC3E}">
        <p14:creationId xmlns:p14="http://schemas.microsoft.com/office/powerpoint/2010/main" val="3603323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8FBC81-E59B-F849-BC69-AC37EDA125AA}" type="datetimeFigureOut">
              <a:rPr lang="en-US" smtClean="0"/>
              <a:t>07/09/18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D654F-D8E2-4540-A227-67A19135AE25}" type="slidenum">
              <a:rPr lang="en-US" smtClean="0"/>
              <a:t>‹#›</a:t>
            </a:fld>
            <a:endParaRPr lang="en-US"/>
          </a:p>
        </p:txBody>
      </p:sp>
    </p:spTree>
    <p:extLst>
      <p:ext uri="{BB962C8B-B14F-4D97-AF65-F5344CB8AC3E}">
        <p14:creationId xmlns:p14="http://schemas.microsoft.com/office/powerpoint/2010/main" val="1046479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8FBC81-E59B-F849-BC69-AC37EDA125AA}" type="datetimeFigureOut">
              <a:rPr lang="en-US" smtClean="0"/>
              <a:t>07/09/18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D654F-D8E2-4540-A227-67A19135AE25}" type="slidenum">
              <a:rPr lang="en-US" smtClean="0"/>
              <a:t>‹#›</a:t>
            </a:fld>
            <a:endParaRPr lang="en-US"/>
          </a:p>
        </p:txBody>
      </p:sp>
    </p:spTree>
    <p:extLst>
      <p:ext uri="{BB962C8B-B14F-4D97-AF65-F5344CB8AC3E}">
        <p14:creationId xmlns:p14="http://schemas.microsoft.com/office/powerpoint/2010/main" val="4107802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8FBC81-E59B-F849-BC69-AC37EDA125AA}" type="datetimeFigureOut">
              <a:rPr lang="en-US" smtClean="0"/>
              <a:t>07/09/18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D654F-D8E2-4540-A227-67A19135AE25}" type="slidenum">
              <a:rPr lang="en-US" smtClean="0"/>
              <a:t>‹#›</a:t>
            </a:fld>
            <a:endParaRPr lang="en-US"/>
          </a:p>
        </p:txBody>
      </p:sp>
    </p:spTree>
    <p:extLst>
      <p:ext uri="{BB962C8B-B14F-4D97-AF65-F5344CB8AC3E}">
        <p14:creationId xmlns:p14="http://schemas.microsoft.com/office/powerpoint/2010/main" val="4214029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8FBC81-E59B-F849-BC69-AC37EDA125AA}" type="datetimeFigureOut">
              <a:rPr lang="en-US" smtClean="0"/>
              <a:t>07/09/18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D654F-D8E2-4540-A227-67A19135AE25}" type="slidenum">
              <a:rPr lang="en-US" smtClean="0"/>
              <a:t>‹#›</a:t>
            </a:fld>
            <a:endParaRPr lang="en-US"/>
          </a:p>
        </p:txBody>
      </p:sp>
    </p:spTree>
    <p:extLst>
      <p:ext uri="{BB962C8B-B14F-4D97-AF65-F5344CB8AC3E}">
        <p14:creationId xmlns:p14="http://schemas.microsoft.com/office/powerpoint/2010/main" val="1641524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8FBC81-E59B-F849-BC69-AC37EDA125AA}" type="datetimeFigureOut">
              <a:rPr lang="en-US" smtClean="0"/>
              <a:t>07/09/18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0D654F-D8E2-4540-A227-67A19135AE25}" type="slidenum">
              <a:rPr lang="en-US" smtClean="0"/>
              <a:t>‹#›</a:t>
            </a:fld>
            <a:endParaRPr lang="en-US"/>
          </a:p>
        </p:txBody>
      </p:sp>
    </p:spTree>
    <p:extLst>
      <p:ext uri="{BB962C8B-B14F-4D97-AF65-F5344CB8AC3E}">
        <p14:creationId xmlns:p14="http://schemas.microsoft.com/office/powerpoint/2010/main" val="405323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8FBC81-E59B-F849-BC69-AC37EDA125AA}" type="datetimeFigureOut">
              <a:rPr lang="en-US" smtClean="0"/>
              <a:t>07/09/18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0D654F-D8E2-4540-A227-67A19135AE25}" type="slidenum">
              <a:rPr lang="en-US" smtClean="0"/>
              <a:t>‹#›</a:t>
            </a:fld>
            <a:endParaRPr lang="en-US"/>
          </a:p>
        </p:txBody>
      </p:sp>
    </p:spTree>
    <p:extLst>
      <p:ext uri="{BB962C8B-B14F-4D97-AF65-F5344CB8AC3E}">
        <p14:creationId xmlns:p14="http://schemas.microsoft.com/office/powerpoint/2010/main" val="3198008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8FBC81-E59B-F849-BC69-AC37EDA125AA}" type="datetimeFigureOut">
              <a:rPr lang="en-US" smtClean="0"/>
              <a:t>07/09/18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0D654F-D8E2-4540-A227-67A19135AE25}" type="slidenum">
              <a:rPr lang="en-US" smtClean="0"/>
              <a:t>‹#›</a:t>
            </a:fld>
            <a:endParaRPr lang="en-US"/>
          </a:p>
        </p:txBody>
      </p:sp>
    </p:spTree>
    <p:extLst>
      <p:ext uri="{BB962C8B-B14F-4D97-AF65-F5344CB8AC3E}">
        <p14:creationId xmlns:p14="http://schemas.microsoft.com/office/powerpoint/2010/main" val="2629092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8FBC81-E59B-F849-BC69-AC37EDA125AA}" type="datetimeFigureOut">
              <a:rPr lang="en-US" smtClean="0"/>
              <a:t>07/09/18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D654F-D8E2-4540-A227-67A19135AE25}" type="slidenum">
              <a:rPr lang="en-US" smtClean="0"/>
              <a:t>‹#›</a:t>
            </a:fld>
            <a:endParaRPr lang="en-US"/>
          </a:p>
        </p:txBody>
      </p:sp>
    </p:spTree>
    <p:extLst>
      <p:ext uri="{BB962C8B-B14F-4D97-AF65-F5344CB8AC3E}">
        <p14:creationId xmlns:p14="http://schemas.microsoft.com/office/powerpoint/2010/main" val="1252963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8FBC81-E59B-F849-BC69-AC37EDA125AA}" type="datetimeFigureOut">
              <a:rPr lang="en-US" smtClean="0"/>
              <a:t>07/09/18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D654F-D8E2-4540-A227-67A19135AE25}" type="slidenum">
              <a:rPr lang="en-US" smtClean="0"/>
              <a:t>‹#›</a:t>
            </a:fld>
            <a:endParaRPr lang="en-US"/>
          </a:p>
        </p:txBody>
      </p:sp>
    </p:spTree>
    <p:extLst>
      <p:ext uri="{BB962C8B-B14F-4D97-AF65-F5344CB8AC3E}">
        <p14:creationId xmlns:p14="http://schemas.microsoft.com/office/powerpoint/2010/main" val="38818247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FBC81-E59B-F849-BC69-AC37EDA125AA}" type="datetimeFigureOut">
              <a:rPr lang="en-US" smtClean="0"/>
              <a:t>07/09/18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D654F-D8E2-4540-A227-67A19135AE25}" type="slidenum">
              <a:rPr lang="en-US" smtClean="0"/>
              <a:t>‹#›</a:t>
            </a:fld>
            <a:endParaRPr lang="en-US"/>
          </a:p>
        </p:txBody>
      </p:sp>
    </p:spTree>
    <p:extLst>
      <p:ext uri="{BB962C8B-B14F-4D97-AF65-F5344CB8AC3E}">
        <p14:creationId xmlns:p14="http://schemas.microsoft.com/office/powerpoint/2010/main" val="1919239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oleObject" Target="../embeddings/oleObject1.bin"/><Relationship Id="rId5" Type="http://schemas.openxmlformats.org/officeDocument/2006/relationships/oleObject" Target="../embeddings/Microsoft_Excel_97_-_2004_Worksheet1.xls"/><Relationship Id="rId6" Type="http://schemas.openxmlformats.org/officeDocument/2006/relationships/image" Target="../media/image9.emf"/><Relationship Id="rId7" Type="http://schemas.openxmlformats.org/officeDocument/2006/relationships/image" Target="../media/image11.jpg"/><Relationship Id="rId8" Type="http://schemas.openxmlformats.org/officeDocument/2006/relationships/image" Target="../media/image12.jp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oleObject" Target="../embeddings/oleObject2.bin"/><Relationship Id="rId5" Type="http://schemas.openxmlformats.org/officeDocument/2006/relationships/oleObject" Target="../embeddings/Microsoft_Excel_97_-_2004_Worksheet2.xls"/><Relationship Id="rId6" Type="http://schemas.openxmlformats.org/officeDocument/2006/relationships/image" Target="../media/image9.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oleObject" Target="../embeddings/oleObject3.bin"/><Relationship Id="rId5" Type="http://schemas.openxmlformats.org/officeDocument/2006/relationships/oleObject" Target="../embeddings/Microsoft_Excel_97_-_2004_Worksheet3.xls"/><Relationship Id="rId6" Type="http://schemas.openxmlformats.org/officeDocument/2006/relationships/image" Target="../media/image14.emf"/><Relationship Id="rId7" Type="http://schemas.openxmlformats.org/officeDocument/2006/relationships/chart" Target="../charts/chart1.xml"/><Relationship Id="rId8" Type="http://schemas.openxmlformats.org/officeDocument/2006/relationships/image" Target="../media/image15.png"/><Relationship Id="rId1" Type="http://schemas.openxmlformats.org/officeDocument/2006/relationships/vmlDrawing" Target="../drawings/vmlDrawing3.vml"/><Relationship Id="rId2" Type="http://schemas.openxmlformats.org/officeDocument/2006/relationships/tags" Target="../tags/tag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png"/><Relationship Id="rId6" Type="http://schemas.openxmlformats.org/officeDocument/2006/relationships/image" Target="../media/image20.jpg"/><Relationship Id="rId7" Type="http://schemas.openxmlformats.org/officeDocument/2006/relationships/image" Target="../media/image21.jpeg"/><Relationship Id="rId8" Type="http://schemas.openxmlformats.org/officeDocument/2006/relationships/image" Target="../media/image22.jpg"/><Relationship Id="rId9" Type="http://schemas.openxmlformats.org/officeDocument/2006/relationships/image" Target="../media/image23.jpg"/><Relationship Id="rId10"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eg"/><Relationship Id="rId3"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jpg"/><Relationship Id="rId3"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g"/><Relationship Id="rId3"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 Id="rId3" Type="http://schemas.openxmlformats.org/officeDocument/2006/relationships/image" Target="../media/image3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 Id="rId3" Type="http://schemas.openxmlformats.org/officeDocument/2006/relationships/image" Target="../media/image1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image" Target="../media/image3.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 Id="rId3" Type="http://schemas.openxmlformats.org/officeDocument/2006/relationships/image" Target="../media/image44.jpg"/></Relationships>
</file>

<file path=ppt/slides/_rels/slide51.xml.rels><?xml version="1.0" encoding="UTF-8" standalone="yes"?>
<Relationships xmlns="http://schemas.openxmlformats.org/package/2006/relationships"><Relationship Id="rId3" Type="http://schemas.openxmlformats.org/officeDocument/2006/relationships/image" Target="../media/image3.gif"/><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 Id="rId3"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 Id="rId3" Type="http://schemas.openxmlformats.org/officeDocument/2006/relationships/image" Target="../media/image57.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g"/><Relationship Id="rId3" Type="http://schemas.openxmlformats.org/officeDocument/2006/relationships/image" Target="../media/image64.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a:bodyPr>
          <a:lstStyle/>
          <a:p>
            <a:r>
              <a:rPr lang="en-US" sz="2800" b="1" dirty="0">
                <a:latin typeface="Chalkduster"/>
                <a:cs typeface="Chalkduster"/>
              </a:rPr>
              <a:t>A SHORT HISTORY </a:t>
            </a:r>
            <a:r>
              <a:rPr lang="en-US" sz="2800" b="1" dirty="0" smtClean="0">
                <a:latin typeface="Chalkduster"/>
                <a:cs typeface="Chalkduster"/>
              </a:rPr>
              <a:t/>
            </a:r>
            <a:br>
              <a:rPr lang="en-US" sz="2800" b="1" dirty="0" smtClean="0">
                <a:latin typeface="Chalkduster"/>
                <a:cs typeface="Chalkduster"/>
              </a:rPr>
            </a:br>
            <a:r>
              <a:rPr lang="en-US" sz="2800" b="1" dirty="0" smtClean="0">
                <a:latin typeface="Chalkduster"/>
                <a:cs typeface="Chalkduster"/>
              </a:rPr>
              <a:t>OF </a:t>
            </a:r>
            <a:r>
              <a:rPr lang="en-US" sz="2800" b="1" dirty="0">
                <a:latin typeface="Chalkduster"/>
                <a:cs typeface="Chalkduster"/>
              </a:rPr>
              <a:t>THE </a:t>
            </a:r>
            <a:r>
              <a:rPr lang="en-US" sz="2800" b="1" dirty="0" smtClean="0">
                <a:latin typeface="Chalkduster"/>
                <a:cs typeface="Chalkduster"/>
              </a:rPr>
              <a:t/>
            </a:r>
            <a:br>
              <a:rPr lang="en-US" sz="2800" b="1" dirty="0" smtClean="0">
                <a:latin typeface="Chalkduster"/>
                <a:cs typeface="Chalkduster"/>
              </a:rPr>
            </a:br>
            <a:r>
              <a:rPr lang="en-US" sz="2800" b="1" dirty="0" smtClean="0">
                <a:latin typeface="Chalkduster"/>
                <a:cs typeface="Chalkduster"/>
              </a:rPr>
              <a:t>COSMOLOGICAL THINKING </a:t>
            </a:r>
            <a:endParaRPr lang="fr-CA" sz="2800" b="1" dirty="0">
              <a:latin typeface="Chalkduster"/>
              <a:cs typeface="Chalkduster"/>
            </a:endParaRPr>
          </a:p>
        </p:txBody>
      </p:sp>
      <p:sp>
        <p:nvSpPr>
          <p:cNvPr id="3" name="Sottotitolo 2"/>
          <p:cNvSpPr>
            <a:spLocks noGrp="1"/>
          </p:cNvSpPr>
          <p:nvPr>
            <p:ph type="subTitle" idx="1"/>
          </p:nvPr>
        </p:nvSpPr>
        <p:spPr/>
        <p:txBody>
          <a:bodyPr>
            <a:normAutofit fontScale="85000" lnSpcReduction="20000"/>
          </a:bodyPr>
          <a:lstStyle/>
          <a:p>
            <a:r>
              <a:rPr lang="fr-CA" dirty="0" err="1" smtClean="0"/>
              <a:t>Cargese</a:t>
            </a:r>
            <a:r>
              <a:rPr lang="fr-CA" dirty="0" smtClean="0"/>
              <a:t>, </a:t>
            </a:r>
            <a:r>
              <a:rPr lang="fr-CA" dirty="0" err="1" smtClean="0"/>
              <a:t>September</a:t>
            </a:r>
            <a:r>
              <a:rPr lang="fr-CA" dirty="0" smtClean="0"/>
              <a:t> 3, 2018</a:t>
            </a:r>
          </a:p>
          <a:p>
            <a:r>
              <a:rPr lang="it-IT" dirty="0" smtClean="0"/>
              <a:t>Ugo Moschella</a:t>
            </a:r>
          </a:p>
          <a:p>
            <a:r>
              <a:rPr lang="it-IT" dirty="0" smtClean="0"/>
              <a:t>Università dell’Insubria </a:t>
            </a:r>
          </a:p>
          <a:p>
            <a:r>
              <a:rPr lang="it-IT" dirty="0" smtClean="0"/>
              <a:t> (Como - Italia)</a:t>
            </a:r>
          </a:p>
        </p:txBody>
      </p:sp>
    </p:spTree>
    <p:extLst>
      <p:ext uri="{BB962C8B-B14F-4D97-AF65-F5344CB8AC3E}">
        <p14:creationId xmlns:p14="http://schemas.microsoft.com/office/powerpoint/2010/main" val="330473694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60px-Andromeda_Galaxy_(with_h-alph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06" y="0"/>
            <a:ext cx="10464936" cy="6876958"/>
          </a:xfrm>
          <a:prstGeom prst="rect">
            <a:avLst/>
          </a:prstGeom>
        </p:spPr>
      </p:pic>
      <p:sp>
        <p:nvSpPr>
          <p:cNvPr id="2" name="Title 1"/>
          <p:cNvSpPr>
            <a:spLocks noGrp="1"/>
          </p:cNvSpPr>
          <p:nvPr>
            <p:ph type="title"/>
          </p:nvPr>
        </p:nvSpPr>
        <p:spPr>
          <a:xfrm>
            <a:off x="457200" y="76923"/>
            <a:ext cx="8229600" cy="1143000"/>
          </a:xfrm>
        </p:spPr>
        <p:txBody>
          <a:bodyPr>
            <a:normAutofit fontScale="90000"/>
          </a:bodyPr>
          <a:lstStyle/>
          <a:p>
            <a:r>
              <a:rPr lang="fr-FR" dirty="0" smtClean="0">
                <a:solidFill>
                  <a:srgbClr val="FFFFFF"/>
                </a:solidFill>
              </a:rPr>
              <a:t>The </a:t>
            </a:r>
            <a:r>
              <a:rPr lang="fr-FR" dirty="0" err="1" smtClean="0">
                <a:solidFill>
                  <a:srgbClr val="FFFFFF"/>
                </a:solidFill>
              </a:rPr>
              <a:t>Universe</a:t>
            </a:r>
            <a:r>
              <a:rPr lang="fr-FR" dirty="0" smtClean="0">
                <a:solidFill>
                  <a:srgbClr val="FFFFFF"/>
                </a:solidFill>
              </a:rPr>
              <a:t> </a:t>
            </a:r>
            <a:r>
              <a:rPr lang="fr-FR" dirty="0" err="1" smtClean="0">
                <a:solidFill>
                  <a:srgbClr val="FFFFFF"/>
                </a:solidFill>
              </a:rPr>
              <a:t>is</a:t>
            </a:r>
            <a:r>
              <a:rPr lang="fr-FR" dirty="0" smtClean="0">
                <a:solidFill>
                  <a:srgbClr val="FFFFFF"/>
                </a:solidFill>
              </a:rPr>
              <a:t> </a:t>
            </a:r>
            <a:r>
              <a:rPr lang="fr-FR" dirty="0" err="1" smtClean="0">
                <a:solidFill>
                  <a:srgbClr val="FFFFFF"/>
                </a:solidFill>
              </a:rPr>
              <a:t>wider</a:t>
            </a:r>
            <a:r>
              <a:rPr lang="fr-FR" dirty="0" smtClean="0">
                <a:solidFill>
                  <a:srgbClr val="FFFFFF"/>
                </a:solidFill>
              </a:rPr>
              <a:t> and </a:t>
            </a:r>
            <a:r>
              <a:rPr lang="fr-FR" dirty="0" err="1" smtClean="0">
                <a:solidFill>
                  <a:srgbClr val="FFFFFF"/>
                </a:solidFill>
              </a:rPr>
              <a:t>expanding</a:t>
            </a:r>
            <a:r>
              <a:rPr lang="fr-FR" dirty="0" smtClean="0">
                <a:solidFill>
                  <a:srgbClr val="FFFFFF"/>
                </a:solidFill>
              </a:rPr>
              <a:t> (1923 </a:t>
            </a:r>
            <a:r>
              <a:rPr lang="mr-IN" dirty="0" smtClean="0">
                <a:solidFill>
                  <a:srgbClr val="FFFFFF"/>
                </a:solidFill>
              </a:rPr>
              <a:t>–</a:t>
            </a:r>
            <a:r>
              <a:rPr lang="fr-FR" dirty="0" smtClean="0">
                <a:solidFill>
                  <a:srgbClr val="FFFFFF"/>
                </a:solidFill>
              </a:rPr>
              <a:t> 1931)</a:t>
            </a:r>
            <a:endParaRPr lang="fr-CA" b="1" dirty="0">
              <a:solidFill>
                <a:srgbClr val="FFFFFF"/>
              </a:solidFill>
            </a:endParaRPr>
          </a:p>
        </p:txBody>
      </p:sp>
    </p:spTree>
    <p:extLst>
      <p:ext uri="{BB962C8B-B14F-4D97-AF65-F5344CB8AC3E}">
        <p14:creationId xmlns:p14="http://schemas.microsoft.com/office/powerpoint/2010/main" val="4545213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9" descr="sn1997ff2.jpg"/>
          <p:cNvPicPr>
            <a:picLocks noChangeAspect="1"/>
          </p:cNvPicPr>
          <p:nvPr/>
        </p:nvPicPr>
        <p:blipFill>
          <a:blip r:embed="rId2" cstate="print"/>
          <a:srcRect/>
          <a:stretch>
            <a:fillRect/>
          </a:stretch>
        </p:blipFill>
        <p:spPr bwMode="auto">
          <a:xfrm>
            <a:off x="0" y="2386945"/>
            <a:ext cx="3059832" cy="3058279"/>
          </a:xfrm>
          <a:prstGeom prst="rect">
            <a:avLst/>
          </a:prstGeom>
          <a:noFill/>
          <a:ln w="9525">
            <a:noFill/>
            <a:miter lim="800000"/>
            <a:headEnd/>
            <a:tailEnd/>
          </a:ln>
        </p:spPr>
      </p:pic>
      <p:sp>
        <p:nvSpPr>
          <p:cNvPr id="9218" name="Title 1"/>
          <p:cNvSpPr>
            <a:spLocks noGrp="1"/>
          </p:cNvSpPr>
          <p:nvPr>
            <p:ph type="title"/>
          </p:nvPr>
        </p:nvSpPr>
        <p:spPr/>
        <p:txBody>
          <a:bodyPr/>
          <a:lstStyle/>
          <a:p>
            <a:pPr eaLnBrk="1" hangingPunct="1"/>
            <a:r>
              <a:rPr lang="en-GB" dirty="0" smtClean="0"/>
              <a:t>Supernova SN1997 </a:t>
            </a:r>
            <a:r>
              <a:rPr lang="en-GB" dirty="0" err="1" smtClean="0"/>
              <a:t>ff</a:t>
            </a:r>
            <a:r>
              <a:rPr lang="en-GB" dirty="0" smtClean="0"/>
              <a:t> </a:t>
            </a:r>
            <a:endParaRPr lang="it-IT" dirty="0" smtClean="0"/>
          </a:p>
        </p:txBody>
      </p:sp>
      <p:sp>
        <p:nvSpPr>
          <p:cNvPr id="7172" name="Rectangle 6"/>
          <p:cNvSpPr>
            <a:spLocks noChangeArrowheads="1"/>
          </p:cNvSpPr>
          <p:nvPr/>
        </p:nvSpPr>
        <p:spPr bwMode="auto">
          <a:xfrm>
            <a:off x="0" y="5988050"/>
            <a:ext cx="9144000" cy="708025"/>
          </a:xfrm>
          <a:prstGeom prst="rect">
            <a:avLst/>
          </a:prstGeom>
          <a:noFill/>
          <a:ln w="9525">
            <a:noFill/>
            <a:miter lim="800000"/>
            <a:headEnd/>
            <a:tailEnd/>
          </a:ln>
        </p:spPr>
        <p:txBody>
          <a:bodyPr>
            <a:spAutoFit/>
          </a:bodyPr>
          <a:lstStyle/>
          <a:p>
            <a:pPr algn="ctr">
              <a:defRPr/>
            </a:pPr>
            <a:r>
              <a:rPr lang="en-GB" sz="4000" dirty="0" err="1" smtClean="0">
                <a:latin typeface="+mn-lt"/>
                <a:cs typeface="Arial" pitchFamily="34" charset="0"/>
              </a:rPr>
              <a:t>SN</a:t>
            </a:r>
            <a:r>
              <a:rPr lang="en-GB" sz="4000" dirty="0" smtClean="0">
                <a:latin typeface="+mn-lt"/>
                <a:cs typeface="Arial" pitchFamily="34" charset="0"/>
              </a:rPr>
              <a:t> 1997  →  </a:t>
            </a:r>
            <a:r>
              <a:rPr lang="en-GB" sz="4000" dirty="0" err="1">
                <a:latin typeface="+mn-lt"/>
                <a:cs typeface="Arial" pitchFamily="34" charset="0"/>
              </a:rPr>
              <a:t>Sidereus</a:t>
            </a:r>
            <a:r>
              <a:rPr lang="en-GB" sz="4000" dirty="0">
                <a:latin typeface="+mn-lt"/>
                <a:cs typeface="Arial" pitchFamily="34" charset="0"/>
              </a:rPr>
              <a:t> </a:t>
            </a:r>
            <a:r>
              <a:rPr lang="en-GB" sz="4000" dirty="0" err="1" smtClean="0">
                <a:latin typeface="+mn-lt"/>
                <a:cs typeface="Arial" pitchFamily="34" charset="0"/>
              </a:rPr>
              <a:t>Nuncius</a:t>
            </a:r>
            <a:r>
              <a:rPr lang="en-GB" sz="4000" dirty="0" smtClean="0">
                <a:latin typeface="+mn-lt"/>
                <a:cs typeface="Arial" pitchFamily="34" charset="0"/>
              </a:rPr>
              <a:t> 1997 </a:t>
            </a:r>
            <a:endParaRPr lang="it-IT" sz="4000" dirty="0">
              <a:latin typeface="+mn-lt"/>
              <a:cs typeface="Arial" pitchFamily="34" charset="0"/>
            </a:endParaRPr>
          </a:p>
        </p:txBody>
      </p:sp>
      <p:pic>
        <p:nvPicPr>
          <p:cNvPr id="8" name="Immagine 7" descr="Sidereus-Nuncius-Galileo-Galilei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60" y="1340768"/>
            <a:ext cx="4392488" cy="4392488"/>
          </a:xfrm>
          <a:prstGeom prst="rect">
            <a:avLst/>
          </a:prstGeom>
        </p:spPr>
      </p:pic>
      <p:pic>
        <p:nvPicPr>
          <p:cNvPr id="7" name="Content Placeholder 3" descr="jupfam_gal_big.jpg"/>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6792992" y="2420888"/>
            <a:ext cx="2371720" cy="3060626"/>
          </a:xfrm>
        </p:spPr>
      </p:pic>
    </p:spTree>
    <p:extLst>
      <p:ext uri="{BB962C8B-B14F-4D97-AF65-F5344CB8AC3E}">
        <p14:creationId xmlns:p14="http://schemas.microsoft.com/office/powerpoint/2010/main" val="20168039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energy-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05" y="1340768"/>
            <a:ext cx="4243565" cy="5594543"/>
          </a:xfrm>
          <a:prstGeom prst="rect">
            <a:avLst/>
          </a:prstGeom>
        </p:spPr>
      </p:pic>
      <p:graphicFrame>
        <p:nvGraphicFramePr>
          <p:cNvPr id="1026" name="Content Placeholder 7"/>
          <p:cNvGraphicFramePr>
            <a:graphicFrameLocks noGrp="1"/>
          </p:cNvGraphicFramePr>
          <p:nvPr>
            <p:ph idx="1"/>
            <p:extLst>
              <p:ext uri="{D42A27DB-BD31-4B8C-83A1-F6EECF244321}">
                <p14:modId xmlns:p14="http://schemas.microsoft.com/office/powerpoint/2010/main" val="819537737"/>
              </p:ext>
            </p:extLst>
          </p:nvPr>
        </p:nvGraphicFramePr>
        <p:xfrm>
          <a:off x="3923928" y="548680"/>
          <a:ext cx="5256584" cy="3456384"/>
        </p:xfrm>
        <a:graphic>
          <a:graphicData uri="http://schemas.openxmlformats.org/presentationml/2006/ole">
            <mc:AlternateContent xmlns:mc="http://schemas.openxmlformats.org/markup-compatibility/2006">
              <mc:Choice xmlns:v="urn:schemas-microsoft-com:vml" Requires="v">
                <p:oleObj spid="_x0000_s5188" name="Worksheet" r:id="rId5" imgW="8191567" imgH="4181543" progId="Excel.Sheet.8">
                  <p:embed/>
                </p:oleObj>
              </mc:Choice>
              <mc:Fallback>
                <p:oleObj name="Worksheet" r:id="rId5" imgW="8191567" imgH="4181543" progId="Excel.Sheet.8">
                  <p:embed/>
                  <p:pic>
                    <p:nvPicPr>
                      <p:cNvPr id="0" name=""/>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928" y="548680"/>
                        <a:ext cx="5256584" cy="3456384"/>
                      </a:xfrm>
                      <a:prstGeom prst="rect">
                        <a:avLst/>
                      </a:prstGeom>
                      <a:noFill/>
                      <a:extLst/>
                    </p:spPr>
                  </p:pic>
                </p:oleObj>
              </mc:Fallback>
            </mc:AlternateContent>
          </a:graphicData>
        </a:graphic>
      </p:graphicFrame>
      <p:sp>
        <p:nvSpPr>
          <p:cNvPr id="1027" name="Title 1"/>
          <p:cNvSpPr>
            <a:spLocks noGrp="1"/>
          </p:cNvSpPr>
          <p:nvPr>
            <p:ph type="title"/>
          </p:nvPr>
        </p:nvSpPr>
        <p:spPr/>
        <p:txBody>
          <a:bodyPr/>
          <a:lstStyle/>
          <a:p>
            <a:pPr eaLnBrk="1" hangingPunct="1"/>
            <a:r>
              <a:rPr lang="en-GB" dirty="0" smtClean="0"/>
              <a:t>Our </a:t>
            </a:r>
            <a:r>
              <a:rPr lang="en-GB" dirty="0" err="1" smtClean="0"/>
              <a:t>Weltanschauung</a:t>
            </a:r>
            <a:r>
              <a:rPr lang="en-GB" dirty="0" smtClean="0"/>
              <a:t> (1997)</a:t>
            </a:r>
            <a:endParaRPr lang="it-IT" dirty="0" smtClean="0"/>
          </a:p>
        </p:txBody>
      </p:sp>
      <p:pic>
        <p:nvPicPr>
          <p:cNvPr id="5" name="Picture 4" descr="Darkenergydrink.e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6257" y="3855020"/>
            <a:ext cx="2160240" cy="2808312"/>
          </a:xfrm>
          <a:prstGeom prst="rect">
            <a:avLst/>
          </a:prstGeom>
        </p:spPr>
      </p:pic>
      <p:pic>
        <p:nvPicPr>
          <p:cNvPr id="6" name="Picture 5" descr="darkmattercereal.e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7944" y="3774164"/>
            <a:ext cx="2232248" cy="2889168"/>
          </a:xfrm>
          <a:prstGeom prst="rect">
            <a:avLst/>
          </a:prstGeom>
        </p:spPr>
      </p:pic>
    </p:spTree>
    <p:extLst>
      <p:ext uri="{BB962C8B-B14F-4D97-AF65-F5344CB8AC3E}">
        <p14:creationId xmlns:p14="http://schemas.microsoft.com/office/powerpoint/2010/main" val="18625337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l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66" y="2060848"/>
            <a:ext cx="3194418" cy="3096344"/>
          </a:xfrm>
          <a:prstGeom prst="rect">
            <a:avLst/>
          </a:prstGeom>
        </p:spPr>
      </p:pic>
      <p:graphicFrame>
        <p:nvGraphicFramePr>
          <p:cNvPr id="1026" name="Content Placeholder 7"/>
          <p:cNvGraphicFramePr>
            <a:graphicFrameLocks noGrp="1"/>
          </p:cNvGraphicFramePr>
          <p:nvPr>
            <p:ph idx="1"/>
            <p:extLst>
              <p:ext uri="{D42A27DB-BD31-4B8C-83A1-F6EECF244321}">
                <p14:modId xmlns:p14="http://schemas.microsoft.com/office/powerpoint/2010/main" val="2938920735"/>
              </p:ext>
            </p:extLst>
          </p:nvPr>
        </p:nvGraphicFramePr>
        <p:xfrm>
          <a:off x="4644008" y="2564904"/>
          <a:ext cx="4330824" cy="2376264"/>
        </p:xfrm>
        <a:graphic>
          <a:graphicData uri="http://schemas.openxmlformats.org/presentationml/2006/ole">
            <mc:AlternateContent xmlns:mc="http://schemas.openxmlformats.org/markup-compatibility/2006">
              <mc:Choice xmlns:v="urn:schemas-microsoft-com:vml" Requires="v">
                <p:oleObj spid="_x0000_s6211" name="Worksheet" r:id="rId5" imgW="8191567" imgH="4181543" progId="Excel.Sheet.8">
                  <p:embed/>
                </p:oleObj>
              </mc:Choice>
              <mc:Fallback>
                <p:oleObj name="Worksheet" r:id="rId5" imgW="8191567" imgH="4181543" progId="Excel.Sheet.8">
                  <p:embed/>
                  <p:pic>
                    <p:nvPicPr>
                      <p:cNvPr id="0" name=""/>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2564904"/>
                        <a:ext cx="4330824" cy="2376264"/>
                      </a:xfrm>
                      <a:prstGeom prst="rect">
                        <a:avLst/>
                      </a:prstGeom>
                      <a:noFill/>
                      <a:extLst/>
                    </p:spPr>
                  </p:pic>
                </p:oleObj>
              </mc:Fallback>
            </mc:AlternateContent>
          </a:graphicData>
        </a:graphic>
      </p:graphicFrame>
      <p:sp>
        <p:nvSpPr>
          <p:cNvPr id="1027" name="Title 1"/>
          <p:cNvSpPr>
            <a:spLocks noGrp="1"/>
          </p:cNvSpPr>
          <p:nvPr>
            <p:ph type="title"/>
          </p:nvPr>
        </p:nvSpPr>
        <p:spPr/>
        <p:txBody>
          <a:bodyPr/>
          <a:lstStyle/>
          <a:p>
            <a:pPr eaLnBrk="1" hangingPunct="1"/>
            <a:r>
              <a:rPr lang="fr-CA" dirty="0" smtClean="0"/>
              <a:t>The </a:t>
            </a:r>
            <a:r>
              <a:rPr lang="fr-CA" dirty="0" err="1" smtClean="0"/>
              <a:t>cosmological</a:t>
            </a:r>
            <a:r>
              <a:rPr lang="fr-CA" dirty="0" smtClean="0"/>
              <a:t> constant </a:t>
            </a:r>
          </a:p>
        </p:txBody>
      </p:sp>
    </p:spTree>
    <p:extLst>
      <p:ext uri="{BB962C8B-B14F-4D97-AF65-F5344CB8AC3E}">
        <p14:creationId xmlns:p14="http://schemas.microsoft.com/office/powerpoint/2010/main" val="33515821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6" name="Content Placeholder 7"/>
          <p:cNvGraphicFramePr>
            <a:graphicFrameLocks/>
          </p:cNvGraphicFramePr>
          <p:nvPr>
            <p:extLst>
              <p:ext uri="{D42A27DB-BD31-4B8C-83A1-F6EECF244321}">
                <p14:modId xmlns:p14="http://schemas.microsoft.com/office/powerpoint/2010/main" val="91692274"/>
              </p:ext>
            </p:extLst>
          </p:nvPr>
        </p:nvGraphicFramePr>
        <p:xfrm>
          <a:off x="214313" y="2968104"/>
          <a:ext cx="4502150" cy="2794000"/>
        </p:xfrm>
        <a:graphic>
          <a:graphicData uri="http://schemas.openxmlformats.org/presentationml/2006/ole">
            <mc:AlternateContent xmlns:mc="http://schemas.openxmlformats.org/markup-compatibility/2006">
              <mc:Choice xmlns:v="urn:schemas-microsoft-com:vml" Requires="v">
                <p:oleObj spid="_x0000_s7236" name="Worksheet" r:id="rId5" imgW="4105359" imgH="2228985" progId="Excel.Sheet.8">
                  <p:embed/>
                </p:oleObj>
              </mc:Choice>
              <mc:Fallback>
                <p:oleObj name="Worksheet" r:id="rId5" imgW="4105359" imgH="2228985"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313" y="2968104"/>
                        <a:ext cx="4502150" cy="2794000"/>
                      </a:xfrm>
                      <a:prstGeom prst="rect">
                        <a:avLst/>
                      </a:prstGeom>
                      <a:noFill/>
                      <a:extLst/>
                    </p:spPr>
                  </p:pic>
                </p:oleObj>
              </mc:Fallback>
            </mc:AlternateContent>
          </a:graphicData>
        </a:graphic>
      </p:graphicFrame>
      <p:graphicFrame>
        <p:nvGraphicFramePr>
          <p:cNvPr id="9" name="Object 5"/>
          <p:cNvGraphicFramePr>
            <a:graphicFrameLocks/>
          </p:cNvGraphicFramePr>
          <p:nvPr>
            <p:extLst>
              <p:ext uri="{D42A27DB-BD31-4B8C-83A1-F6EECF244321}">
                <p14:modId xmlns:p14="http://schemas.microsoft.com/office/powerpoint/2010/main" val="2367510897"/>
              </p:ext>
            </p:extLst>
          </p:nvPr>
        </p:nvGraphicFramePr>
        <p:xfrm>
          <a:off x="4355976" y="4365104"/>
          <a:ext cx="4573712" cy="2417143"/>
        </p:xfrm>
        <a:graphic>
          <a:graphicData uri="http://schemas.openxmlformats.org/drawingml/2006/chart">
            <c:chart xmlns:c="http://schemas.openxmlformats.org/drawingml/2006/chart" xmlns:r="http://schemas.openxmlformats.org/officeDocument/2006/relationships" r:id="rId7"/>
          </a:graphicData>
        </a:graphic>
      </p:graphicFrame>
      <p:pic>
        <p:nvPicPr>
          <p:cNvPr id="12" name="Picture 11" descr="txp_fig.png"/>
          <p:cNvPicPr>
            <a:picLocks noChangeAspect="1"/>
          </p:cNvPicPr>
          <p:nvPr>
            <p:custDataLst>
              <p:tags r:id="rId2"/>
            </p:custDataLst>
          </p:nvPr>
        </p:nvPicPr>
        <p:blipFill>
          <a:blip r:embed="rId8" cstate="print">
            <a:lum/>
          </a:blip>
          <a:stretch>
            <a:fillRect/>
          </a:stretch>
        </p:blipFill>
        <p:spPr>
          <a:xfrm>
            <a:off x="1447800" y="1196752"/>
            <a:ext cx="6094056" cy="886408"/>
          </a:xfrm>
          <a:prstGeom prst="rect">
            <a:avLst/>
          </a:prstGeom>
        </p:spPr>
      </p:pic>
      <p:sp>
        <p:nvSpPr>
          <p:cNvPr id="13" name="Title 12"/>
          <p:cNvSpPr>
            <a:spLocks noGrp="1"/>
          </p:cNvSpPr>
          <p:nvPr>
            <p:ph type="title"/>
          </p:nvPr>
        </p:nvSpPr>
        <p:spPr>
          <a:xfrm>
            <a:off x="214313" y="125760"/>
            <a:ext cx="8715375" cy="1143000"/>
          </a:xfrm>
        </p:spPr>
        <p:txBody>
          <a:bodyPr>
            <a:noAutofit/>
          </a:bodyPr>
          <a:lstStyle/>
          <a:p>
            <a:r>
              <a:rPr lang="fr-CA" sz="3600" dirty="0" smtClean="0"/>
              <a:t>The </a:t>
            </a:r>
            <a:r>
              <a:rPr lang="fr-CA" sz="3600" dirty="0" err="1" smtClean="0"/>
              <a:t>cosmological</a:t>
            </a:r>
            <a:r>
              <a:rPr lang="fr-CA" sz="3600" dirty="0" smtClean="0"/>
              <a:t> constant </a:t>
            </a:r>
            <a:r>
              <a:rPr lang="fr-CA" sz="3600" dirty="0" err="1" smtClean="0"/>
              <a:t>is</a:t>
            </a:r>
            <a:r>
              <a:rPr lang="fr-CA" sz="3600" dirty="0" smtClean="0"/>
              <a:t> </a:t>
            </a:r>
            <a:r>
              <a:rPr lang="fr-CA" sz="3600" dirty="0" err="1" smtClean="0"/>
              <a:t>forever</a:t>
            </a:r>
            <a:r>
              <a:rPr lang="fr-CA" sz="3600" dirty="0" smtClean="0"/>
              <a:t> !</a:t>
            </a:r>
            <a:endParaRPr lang="fr-CA" sz="3600" dirty="0"/>
          </a:p>
        </p:txBody>
      </p:sp>
      <p:grpSp>
        <p:nvGrpSpPr>
          <p:cNvPr id="10" name="Group 26"/>
          <p:cNvGrpSpPr>
            <a:grpSpLocks/>
          </p:cNvGrpSpPr>
          <p:nvPr/>
        </p:nvGrpSpPr>
        <p:grpSpPr bwMode="auto">
          <a:xfrm>
            <a:off x="2195736" y="1124744"/>
            <a:ext cx="5486400" cy="990600"/>
            <a:chOff x="960" y="1872"/>
            <a:chExt cx="4560" cy="576"/>
          </a:xfrm>
        </p:grpSpPr>
        <p:sp>
          <p:nvSpPr>
            <p:cNvPr id="11" name="Line 14"/>
            <p:cNvSpPr>
              <a:spLocks noChangeShapeType="1"/>
            </p:cNvSpPr>
            <p:nvPr/>
          </p:nvSpPr>
          <p:spPr bwMode="auto">
            <a:xfrm flipV="1">
              <a:off x="960" y="1872"/>
              <a:ext cx="1056" cy="576"/>
            </a:xfrm>
            <a:prstGeom prst="line">
              <a:avLst/>
            </a:prstGeom>
            <a:noFill/>
            <a:ln w="38100">
              <a:solidFill>
                <a:schemeClr val="accent2"/>
              </a:solidFill>
              <a:round/>
              <a:headEnd/>
              <a:tailEnd/>
            </a:ln>
            <a:effectLst/>
          </p:spPr>
          <p:txBody>
            <a:bodyPr>
              <a:spAutoFit/>
            </a:bodyPr>
            <a:lstStyle/>
            <a:p>
              <a:endParaRPr lang="en-US"/>
            </a:p>
          </p:txBody>
        </p:sp>
        <p:sp>
          <p:nvSpPr>
            <p:cNvPr id="14" name="Line 21"/>
            <p:cNvSpPr>
              <a:spLocks noChangeShapeType="1"/>
            </p:cNvSpPr>
            <p:nvPr/>
          </p:nvSpPr>
          <p:spPr bwMode="auto">
            <a:xfrm flipV="1">
              <a:off x="2304" y="1872"/>
              <a:ext cx="1056" cy="576"/>
            </a:xfrm>
            <a:prstGeom prst="line">
              <a:avLst/>
            </a:prstGeom>
            <a:noFill/>
            <a:ln w="38100">
              <a:solidFill>
                <a:schemeClr val="accent2"/>
              </a:solidFill>
              <a:round/>
              <a:headEnd/>
              <a:tailEnd/>
            </a:ln>
            <a:effectLst/>
          </p:spPr>
          <p:txBody>
            <a:bodyPr>
              <a:spAutoFit/>
            </a:bodyPr>
            <a:lstStyle/>
            <a:p>
              <a:endParaRPr lang="en-US"/>
            </a:p>
          </p:txBody>
        </p:sp>
        <p:sp>
          <p:nvSpPr>
            <p:cNvPr id="15" name="Line 22"/>
            <p:cNvSpPr>
              <a:spLocks noChangeShapeType="1"/>
            </p:cNvSpPr>
            <p:nvPr/>
          </p:nvSpPr>
          <p:spPr bwMode="auto">
            <a:xfrm flipV="1">
              <a:off x="4464" y="1872"/>
              <a:ext cx="1056" cy="576"/>
            </a:xfrm>
            <a:prstGeom prst="line">
              <a:avLst/>
            </a:prstGeom>
            <a:noFill/>
            <a:ln w="38100">
              <a:solidFill>
                <a:schemeClr val="accent2"/>
              </a:solidFill>
              <a:round/>
              <a:headEnd/>
              <a:tailEnd/>
            </a:ln>
            <a:effectLst/>
          </p:spPr>
          <p:txBody>
            <a:bodyPr>
              <a:spAutoFit/>
            </a:bodyPr>
            <a:lstStyle/>
            <a:p>
              <a:endParaRPr lang="en-US"/>
            </a:p>
          </p:txBody>
        </p:sp>
        <p:sp>
          <p:nvSpPr>
            <p:cNvPr id="16" name="Line 23"/>
            <p:cNvSpPr>
              <a:spLocks noChangeShapeType="1"/>
            </p:cNvSpPr>
            <p:nvPr/>
          </p:nvSpPr>
          <p:spPr bwMode="auto">
            <a:xfrm>
              <a:off x="960" y="1872"/>
              <a:ext cx="1056" cy="576"/>
            </a:xfrm>
            <a:prstGeom prst="line">
              <a:avLst/>
            </a:prstGeom>
            <a:noFill/>
            <a:ln w="38100">
              <a:solidFill>
                <a:schemeClr val="accent2"/>
              </a:solidFill>
              <a:round/>
              <a:headEnd/>
              <a:tailEnd/>
            </a:ln>
            <a:effectLst/>
          </p:spPr>
          <p:txBody>
            <a:bodyPr>
              <a:spAutoFit/>
            </a:bodyPr>
            <a:lstStyle/>
            <a:p>
              <a:endParaRPr lang="en-US"/>
            </a:p>
          </p:txBody>
        </p:sp>
        <p:sp>
          <p:nvSpPr>
            <p:cNvPr id="17" name="Line 24"/>
            <p:cNvSpPr>
              <a:spLocks noChangeShapeType="1"/>
            </p:cNvSpPr>
            <p:nvPr/>
          </p:nvSpPr>
          <p:spPr bwMode="auto">
            <a:xfrm>
              <a:off x="2304" y="1872"/>
              <a:ext cx="1056" cy="576"/>
            </a:xfrm>
            <a:prstGeom prst="line">
              <a:avLst/>
            </a:prstGeom>
            <a:noFill/>
            <a:ln w="38100">
              <a:solidFill>
                <a:schemeClr val="accent2"/>
              </a:solidFill>
              <a:round/>
              <a:headEnd/>
              <a:tailEnd/>
            </a:ln>
            <a:effectLst/>
          </p:spPr>
          <p:txBody>
            <a:bodyPr>
              <a:spAutoFit/>
            </a:bodyPr>
            <a:lstStyle/>
            <a:p>
              <a:r>
                <a:rPr lang="en-US" dirty="0" smtClean="0"/>
                <a:t>C</a:t>
              </a:r>
              <a:endParaRPr lang="en-US" dirty="0"/>
            </a:p>
          </p:txBody>
        </p:sp>
        <p:sp>
          <p:nvSpPr>
            <p:cNvPr id="18" name="Line 25"/>
            <p:cNvSpPr>
              <a:spLocks noChangeShapeType="1"/>
            </p:cNvSpPr>
            <p:nvPr/>
          </p:nvSpPr>
          <p:spPr bwMode="auto">
            <a:xfrm>
              <a:off x="4464" y="1872"/>
              <a:ext cx="1056" cy="576"/>
            </a:xfrm>
            <a:prstGeom prst="line">
              <a:avLst/>
            </a:prstGeom>
            <a:noFill/>
            <a:ln w="38100">
              <a:solidFill>
                <a:schemeClr val="accent2"/>
              </a:solidFill>
              <a:round/>
              <a:headEnd/>
              <a:tailEnd/>
            </a:ln>
            <a:effectLst/>
          </p:spPr>
          <p:txBody>
            <a:bodyPr>
              <a:spAutoFit/>
            </a:bodyPr>
            <a:lstStyle/>
            <a:p>
              <a:endParaRPr lang="en-US"/>
            </a:p>
          </p:txBody>
        </p:sp>
      </p:grpSp>
    </p:spTree>
    <p:extLst>
      <p:ext uri="{BB962C8B-B14F-4D97-AF65-F5344CB8AC3E}">
        <p14:creationId xmlns:p14="http://schemas.microsoft.com/office/powerpoint/2010/main" val="5756285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3600" dirty="0" smtClean="0"/>
              <a:t>How </a:t>
            </a:r>
            <a:r>
              <a:rPr lang="fr-CA" sz="3600" dirty="0" err="1" smtClean="0"/>
              <a:t>did</a:t>
            </a:r>
            <a:r>
              <a:rPr lang="fr-CA" sz="3600" dirty="0" smtClean="0"/>
              <a:t> </a:t>
            </a:r>
            <a:r>
              <a:rPr lang="fr-CA" sz="3600" dirty="0" err="1" smtClean="0"/>
              <a:t>we</a:t>
            </a:r>
            <a:r>
              <a:rPr lang="fr-CA" sz="3600" dirty="0" smtClean="0"/>
              <a:t> </a:t>
            </a:r>
            <a:r>
              <a:rPr lang="fr-CA" sz="3600" dirty="0" err="1" smtClean="0"/>
              <a:t>get</a:t>
            </a:r>
            <a:r>
              <a:rPr lang="fr-CA" sz="3600" dirty="0" smtClean="0"/>
              <a:t> </a:t>
            </a:r>
            <a:r>
              <a:rPr lang="fr-CA" sz="3600" dirty="0" err="1" smtClean="0"/>
              <a:t>here</a:t>
            </a:r>
            <a:r>
              <a:rPr lang="fr-CA" sz="3600" dirty="0" smtClean="0"/>
              <a:t> </a:t>
            </a:r>
            <a:r>
              <a:rPr lang="fr-CA" dirty="0" smtClean="0"/>
              <a:t>?</a:t>
            </a:r>
            <a:endParaRPr lang="fr-CA" dirty="0"/>
          </a:p>
        </p:txBody>
      </p:sp>
      <p:pic>
        <p:nvPicPr>
          <p:cNvPr id="5" name="Immagine 1" descr="l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3726" y="2154964"/>
            <a:ext cx="3914498" cy="3794316"/>
          </a:xfrm>
          <a:prstGeom prst="rect">
            <a:avLst/>
          </a:prstGeom>
        </p:spPr>
      </p:pic>
    </p:spTree>
    <p:extLst>
      <p:ext uri="{BB962C8B-B14F-4D97-AF65-F5344CB8AC3E}">
        <p14:creationId xmlns:p14="http://schemas.microsoft.com/office/powerpoint/2010/main" val="238756234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sz="4000" dirty="0"/>
              <a:t> </a:t>
            </a:r>
            <a:r>
              <a:rPr lang="en-US" sz="4000" dirty="0" smtClean="0"/>
              <a:t>Standing on </a:t>
            </a:r>
            <a:r>
              <a:rPr lang="en-US" sz="4000" dirty="0"/>
              <a:t>the </a:t>
            </a:r>
            <a:r>
              <a:rPr lang="en-US" sz="4000" i="1" dirty="0" err="1" smtClean="0"/>
              <a:t>sholders</a:t>
            </a:r>
            <a:r>
              <a:rPr lang="en-US" sz="4000" dirty="0" smtClean="0"/>
              <a:t> </a:t>
            </a:r>
            <a:r>
              <a:rPr lang="en-US" sz="4000" dirty="0"/>
              <a:t>of </a:t>
            </a:r>
            <a:r>
              <a:rPr lang="en-US" sz="4000" dirty="0" smtClean="0"/>
              <a:t>Giants</a:t>
            </a:r>
            <a:r>
              <a:rPr lang="it-IT" dirty="0" smtClean="0"/>
              <a:t>!</a:t>
            </a:r>
            <a:endParaRPr lang="it-IT" dirty="0"/>
          </a:p>
        </p:txBody>
      </p:sp>
      <p:pic>
        <p:nvPicPr>
          <p:cNvPr id="5" name="Picture 4" descr="5960935323_ee978e45d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1700808"/>
            <a:ext cx="1642120" cy="2207151"/>
          </a:xfrm>
          <a:prstGeom prst="rect">
            <a:avLst/>
          </a:prstGeom>
        </p:spPr>
      </p:pic>
      <p:pic>
        <p:nvPicPr>
          <p:cNvPr id="6" name="Picture 5" descr="From the Closed World to the Infinite Universe: X. Absolute Space and Absolute Time: God's Frame of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7" y="1700808"/>
            <a:ext cx="1627156" cy="2078484"/>
          </a:xfrm>
          <a:prstGeom prst="rect">
            <a:avLst/>
          </a:prstGeom>
        </p:spPr>
      </p:pic>
      <p:pic>
        <p:nvPicPr>
          <p:cNvPr id="7" name="Picture 6" descr="appunti-sul-timeo-di-platone_890a0bb023b8eab92d920dab5d8fe2c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944" y="1746233"/>
            <a:ext cx="3096344" cy="2063081"/>
          </a:xfrm>
          <a:prstGeom prst="rect">
            <a:avLst/>
          </a:prstGeom>
        </p:spPr>
      </p:pic>
      <p:pic>
        <p:nvPicPr>
          <p:cNvPr id="8" name="Picture 7" descr="PSM_V78_D326_Ptolem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2076" y="1772816"/>
            <a:ext cx="1689788" cy="2016224"/>
          </a:xfrm>
          <a:prstGeom prst="rect">
            <a:avLst/>
          </a:prstGeom>
        </p:spPr>
      </p:pic>
      <p:pic>
        <p:nvPicPr>
          <p:cNvPr id="9" name="Picture 8" descr="Nikolaus_Koperniku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365103"/>
            <a:ext cx="1979712" cy="2308165"/>
          </a:xfrm>
          <a:prstGeom prst="rect">
            <a:avLst/>
          </a:prstGeom>
        </p:spPr>
      </p:pic>
      <p:pic>
        <p:nvPicPr>
          <p:cNvPr id="11" name="Picture 10" descr="440px-Johannes_Kepler_1610.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7704" y="4365104"/>
            <a:ext cx="1678598" cy="2304256"/>
          </a:xfrm>
          <a:prstGeom prst="rect">
            <a:avLst/>
          </a:prstGeom>
        </p:spPr>
      </p:pic>
      <p:pic>
        <p:nvPicPr>
          <p:cNvPr id="13" name="Picture 12" descr="gbb.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1880" y="4365104"/>
            <a:ext cx="1728192" cy="2307225"/>
          </a:xfrm>
          <a:prstGeom prst="rect">
            <a:avLst/>
          </a:prstGeom>
        </p:spPr>
      </p:pic>
      <p:pic>
        <p:nvPicPr>
          <p:cNvPr id="15" name="Picture 14" descr="Galileo-295x300.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20072" y="4365104"/>
            <a:ext cx="2265851" cy="2304256"/>
          </a:xfrm>
          <a:prstGeom prst="rect">
            <a:avLst/>
          </a:prstGeom>
        </p:spPr>
      </p:pic>
      <p:pic>
        <p:nvPicPr>
          <p:cNvPr id="16" name="Picture 15" descr="newton.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52320" y="4365104"/>
            <a:ext cx="1678892" cy="2311772"/>
          </a:xfrm>
          <a:prstGeom prst="rect">
            <a:avLst/>
          </a:prstGeom>
        </p:spPr>
      </p:pic>
    </p:spTree>
    <p:extLst>
      <p:ext uri="{BB962C8B-B14F-4D97-AF65-F5344CB8AC3E}">
        <p14:creationId xmlns:p14="http://schemas.microsoft.com/office/powerpoint/2010/main" val="39539825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t>
            </a:r>
            <a:r>
              <a:rPr lang="it-IT" dirty="0" err="1" smtClean="0"/>
              <a:t>Makers</a:t>
            </a:r>
            <a:r>
              <a:rPr lang="it-IT" dirty="0" smtClean="0"/>
              <a:t> of </a:t>
            </a:r>
            <a:r>
              <a:rPr lang="it-IT" dirty="0" err="1" smtClean="0"/>
              <a:t>Universes</a:t>
            </a:r>
            <a:r>
              <a:rPr lang="it-IT" dirty="0" smtClean="0"/>
              <a:t>»</a:t>
            </a:r>
            <a:endParaRPr lang="it-IT" dirty="0"/>
          </a:p>
        </p:txBody>
      </p:sp>
      <p:pic>
        <p:nvPicPr>
          <p:cNvPr id="15" name="Segnaposto contenuto 14"/>
          <p:cNvPicPr>
            <a:picLocks noGrp="1" noChangeAspect="1"/>
          </p:cNvPicPr>
          <p:nvPr>
            <p:ph idx="1"/>
          </p:nvPr>
        </p:nvPicPr>
        <p:blipFill>
          <a:blip r:embed="rId2" cstate="print">
            <a:extLst>
              <a:ext uri="{28A0092B-C50C-407E-A947-70E740481C1C}">
                <a14:useLocalDpi xmlns:a14="http://schemas.microsoft.com/office/drawing/2010/main" val="0"/>
              </a:ext>
            </a:extLst>
          </a:blip>
          <a:srcRect t="17513" b="17513"/>
          <a:stretch>
            <a:fillRect/>
          </a:stretch>
        </p:blipFill>
        <p:spPr/>
      </p:pic>
    </p:spTree>
    <p:extLst>
      <p:ext uri="{BB962C8B-B14F-4D97-AF65-F5344CB8AC3E}">
        <p14:creationId xmlns:p14="http://schemas.microsoft.com/office/powerpoint/2010/main" val="426998678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4624"/>
            <a:ext cx="8229600" cy="1143000"/>
          </a:xfrm>
        </p:spPr>
        <p:txBody>
          <a:bodyPr/>
          <a:lstStyle/>
          <a:p>
            <a:r>
              <a:rPr lang="it-IT" dirty="0" smtClean="0"/>
              <a:t>«</a:t>
            </a:r>
            <a:r>
              <a:rPr lang="it-IT" dirty="0" err="1" smtClean="0"/>
              <a:t>Makers</a:t>
            </a:r>
            <a:r>
              <a:rPr lang="it-IT" dirty="0" smtClean="0"/>
              <a:t> of </a:t>
            </a:r>
            <a:r>
              <a:rPr lang="it-IT" dirty="0" err="1" smtClean="0"/>
              <a:t>Universes</a:t>
            </a:r>
            <a:r>
              <a:rPr lang="it-IT" dirty="0" smtClean="0"/>
              <a:t>»</a:t>
            </a:r>
            <a:endParaRPr lang="it-IT" dirty="0"/>
          </a:p>
        </p:txBody>
      </p:sp>
      <p:sp>
        <p:nvSpPr>
          <p:cNvPr id="3" name="Rettangolo 2"/>
          <p:cNvSpPr/>
          <p:nvPr/>
        </p:nvSpPr>
        <p:spPr>
          <a:xfrm>
            <a:off x="3167066" y="6093296"/>
            <a:ext cx="3349149" cy="584775"/>
          </a:xfrm>
          <a:prstGeom prst="rect">
            <a:avLst/>
          </a:prstGeom>
        </p:spPr>
        <p:txBody>
          <a:bodyPr wrap="square">
            <a:spAutoFit/>
          </a:bodyPr>
          <a:lstStyle/>
          <a:p>
            <a:r>
              <a:rPr lang="en-US" sz="3200" dirty="0" smtClean="0"/>
              <a:t>Leiden,  </a:t>
            </a:r>
            <a:r>
              <a:rPr lang="en-US" sz="3200" dirty="0"/>
              <a:t>1923</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1008113"/>
            <a:ext cx="4230601" cy="5085183"/>
          </a:xfrm>
          <a:prstGeom prst="rect">
            <a:avLst/>
          </a:prstGeom>
        </p:spPr>
      </p:pic>
    </p:spTree>
    <p:extLst>
      <p:ext uri="{BB962C8B-B14F-4D97-AF65-F5344CB8AC3E}">
        <p14:creationId xmlns:p14="http://schemas.microsoft.com/office/powerpoint/2010/main" val="130650939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smtClean="0"/>
              <a:t>«</a:t>
            </a:r>
            <a:r>
              <a:rPr lang="it-IT" dirty="0" err="1" smtClean="0"/>
              <a:t>Makers</a:t>
            </a:r>
            <a:r>
              <a:rPr lang="it-IT" dirty="0" smtClean="0"/>
              <a:t> of </a:t>
            </a:r>
            <a:r>
              <a:rPr lang="it-IT" dirty="0" err="1" smtClean="0"/>
              <a:t>Universes</a:t>
            </a:r>
            <a:r>
              <a:rPr lang="it-IT" dirty="0" smtClean="0"/>
              <a:t>»</a:t>
            </a:r>
            <a:endParaRPr lang="it-IT" dirty="0"/>
          </a:p>
        </p:txBody>
      </p:sp>
      <p:pic>
        <p:nvPicPr>
          <p:cNvPr id="7" name="Segnaposto contenuto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9552" y="1628800"/>
            <a:ext cx="3403600" cy="4140200"/>
          </a:xfrm>
        </p:spPr>
      </p:pic>
      <p:pic>
        <p:nvPicPr>
          <p:cNvPr id="10" name="Segnaposto contenuto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81363" y="1196752"/>
            <a:ext cx="2972274" cy="4525963"/>
          </a:xfrm>
        </p:spPr>
      </p:pic>
      <p:sp>
        <p:nvSpPr>
          <p:cNvPr id="5" name="Segnaposto testo 7"/>
          <p:cNvSpPr txBox="1">
            <a:spLocks/>
          </p:cNvSpPr>
          <p:nvPr/>
        </p:nvSpPr>
        <p:spPr>
          <a:xfrm>
            <a:off x="2267744" y="6029598"/>
            <a:ext cx="4041775" cy="6397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it-IT" dirty="0" err="1" smtClean="0"/>
              <a:t>Theoreticians</a:t>
            </a:r>
            <a:endParaRPr lang="fr-FR" dirty="0"/>
          </a:p>
        </p:txBody>
      </p:sp>
    </p:spTree>
    <p:extLst>
      <p:ext uri="{BB962C8B-B14F-4D97-AF65-F5344CB8AC3E}">
        <p14:creationId xmlns:p14="http://schemas.microsoft.com/office/powerpoint/2010/main" val="5320344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References</a:t>
            </a:r>
            <a:endParaRPr lang="fr-FR" dirty="0"/>
          </a:p>
        </p:txBody>
      </p:sp>
      <p:sp>
        <p:nvSpPr>
          <p:cNvPr id="3" name="Segnaposto contenuto 2"/>
          <p:cNvSpPr>
            <a:spLocks noGrp="1"/>
          </p:cNvSpPr>
          <p:nvPr>
            <p:ph idx="1"/>
          </p:nvPr>
        </p:nvSpPr>
        <p:spPr/>
        <p:txBody>
          <a:bodyPr>
            <a:normAutofit fontScale="47500" lnSpcReduction="20000"/>
          </a:bodyPr>
          <a:lstStyle/>
          <a:p>
            <a:r>
              <a:rPr lang="en-US" sz="2600" dirty="0"/>
              <a:t>A. </a:t>
            </a:r>
            <a:r>
              <a:rPr lang="en-US" sz="2600" dirty="0" err="1"/>
              <a:t>Koyre</a:t>
            </a:r>
            <a:r>
              <a:rPr lang="en-US" sz="2600" dirty="0"/>
              <a:t> </a:t>
            </a:r>
            <a:endParaRPr lang="en-US" sz="2600" dirty="0" smtClean="0"/>
          </a:p>
          <a:p>
            <a:pPr marL="0" indent="0">
              <a:buNone/>
            </a:pPr>
            <a:r>
              <a:rPr lang="en-US" sz="2600" dirty="0" smtClean="0"/>
              <a:t>From </a:t>
            </a:r>
            <a:r>
              <a:rPr lang="en-US" sz="2600" dirty="0"/>
              <a:t>the closed world to </a:t>
            </a:r>
            <a:r>
              <a:rPr lang="en-US" sz="2600" dirty="0" smtClean="0"/>
              <a:t>the infinite universe</a:t>
            </a:r>
          </a:p>
          <a:p>
            <a:pPr marL="0" indent="0">
              <a:buNone/>
            </a:pPr>
            <a:r>
              <a:rPr lang="en-US" sz="2600" dirty="0" smtClean="0"/>
              <a:t>John Hopkins Press (1957)</a:t>
            </a:r>
            <a:endParaRPr lang="fr-FR" sz="2600" dirty="0"/>
          </a:p>
          <a:p>
            <a:endParaRPr lang="it-IT" sz="2600" dirty="0" smtClean="0"/>
          </a:p>
          <a:p>
            <a:r>
              <a:rPr lang="it-IT" sz="2600" dirty="0" smtClean="0"/>
              <a:t>Remi </a:t>
            </a:r>
            <a:r>
              <a:rPr lang="it-IT" sz="2600" dirty="0" err="1" smtClean="0"/>
              <a:t>Brague</a:t>
            </a:r>
            <a:r>
              <a:rPr lang="it-IT" sz="2600" dirty="0" smtClean="0"/>
              <a:t> </a:t>
            </a:r>
          </a:p>
          <a:p>
            <a:pPr marL="0" indent="0">
              <a:buNone/>
            </a:pPr>
            <a:r>
              <a:rPr lang="it-IT" sz="2600" i="1" dirty="0" smtClean="0"/>
              <a:t>La </a:t>
            </a:r>
            <a:r>
              <a:rPr lang="it-IT" sz="2600" i="1" dirty="0" err="1" smtClean="0"/>
              <a:t>Sagesse</a:t>
            </a:r>
            <a:r>
              <a:rPr lang="it-IT" sz="2600" i="1" dirty="0" smtClean="0"/>
              <a:t> </a:t>
            </a:r>
            <a:r>
              <a:rPr lang="it-IT" sz="2600" i="1" dirty="0" err="1" smtClean="0"/>
              <a:t>du</a:t>
            </a:r>
            <a:r>
              <a:rPr lang="it-IT" sz="2600" i="1" dirty="0" smtClean="0"/>
              <a:t> monde, Histoire de </a:t>
            </a:r>
            <a:r>
              <a:rPr lang="it-IT" sz="2600" i="1" dirty="0" err="1" smtClean="0"/>
              <a:t>l’experience</a:t>
            </a:r>
            <a:r>
              <a:rPr lang="it-IT" sz="2600" i="1" dirty="0" smtClean="0"/>
              <a:t> </a:t>
            </a:r>
            <a:r>
              <a:rPr lang="it-IT" sz="2600" i="1" dirty="0" err="1" smtClean="0"/>
              <a:t>humaine</a:t>
            </a:r>
            <a:r>
              <a:rPr lang="it-IT" sz="2600" i="1" dirty="0" smtClean="0"/>
              <a:t> de l’</a:t>
            </a:r>
            <a:r>
              <a:rPr lang="it-IT" sz="2600" i="1" dirty="0" err="1" smtClean="0"/>
              <a:t>univers</a:t>
            </a:r>
            <a:r>
              <a:rPr lang="it-IT" sz="2600" dirty="0" smtClean="0"/>
              <a:t>.</a:t>
            </a:r>
          </a:p>
          <a:p>
            <a:pPr marL="0" indent="0">
              <a:buNone/>
            </a:pPr>
            <a:r>
              <a:rPr lang="it-IT" sz="2600" dirty="0" err="1" smtClean="0"/>
              <a:t>Fayard</a:t>
            </a:r>
            <a:r>
              <a:rPr lang="it-IT" sz="2600" dirty="0" smtClean="0"/>
              <a:t> (1999).</a:t>
            </a:r>
          </a:p>
          <a:p>
            <a:pPr marL="0" indent="0">
              <a:buNone/>
            </a:pPr>
            <a:endParaRPr lang="it-IT" sz="2600" dirty="0" smtClean="0"/>
          </a:p>
          <a:p>
            <a:r>
              <a:rPr lang="it-IT" sz="2600" dirty="0" err="1" smtClean="0"/>
              <a:t>Jurgen</a:t>
            </a:r>
            <a:r>
              <a:rPr lang="it-IT" sz="2600" dirty="0" smtClean="0"/>
              <a:t> </a:t>
            </a:r>
            <a:r>
              <a:rPr lang="it-IT" sz="2600" dirty="0" err="1" smtClean="0"/>
              <a:t>Renn</a:t>
            </a:r>
            <a:endParaRPr lang="it-IT" sz="2600" dirty="0" smtClean="0"/>
          </a:p>
          <a:p>
            <a:pPr marL="0" indent="0">
              <a:buNone/>
            </a:pPr>
            <a:r>
              <a:rPr lang="it-IT" sz="2600" dirty="0" smtClean="0"/>
              <a:t>The </a:t>
            </a:r>
            <a:r>
              <a:rPr lang="it-IT" sz="2600" dirty="0" err="1" smtClean="0"/>
              <a:t>third</a:t>
            </a:r>
            <a:r>
              <a:rPr lang="it-IT" sz="2600" dirty="0" smtClean="0"/>
              <a:t> way to General </a:t>
            </a:r>
            <a:r>
              <a:rPr lang="it-IT" sz="2600" dirty="0" err="1" smtClean="0"/>
              <a:t>Relativity</a:t>
            </a:r>
            <a:endParaRPr lang="it-IT" sz="2600" dirty="0" smtClean="0"/>
          </a:p>
          <a:p>
            <a:pPr marL="0" indent="0">
              <a:buNone/>
            </a:pPr>
            <a:r>
              <a:rPr lang="it-IT" sz="2600" dirty="0" smtClean="0"/>
              <a:t>Einstein and Mach in </a:t>
            </a:r>
            <a:r>
              <a:rPr lang="it-IT" sz="2600" dirty="0" err="1" smtClean="0"/>
              <a:t>context</a:t>
            </a:r>
            <a:r>
              <a:rPr lang="it-IT" sz="2600" dirty="0" smtClean="0"/>
              <a:t>. (1994)</a:t>
            </a:r>
            <a:endParaRPr lang="it-IT" sz="2600" dirty="0"/>
          </a:p>
          <a:p>
            <a:pPr marL="0" indent="0">
              <a:buNone/>
            </a:pPr>
            <a:endParaRPr lang="it-IT" sz="2600" dirty="0" smtClean="0"/>
          </a:p>
          <a:p>
            <a:r>
              <a:rPr lang="it-IT" sz="2600" dirty="0" smtClean="0"/>
              <a:t>Christian </a:t>
            </a:r>
            <a:r>
              <a:rPr lang="it-IT" sz="2600" dirty="0" err="1" smtClean="0"/>
              <a:t>Smeenk</a:t>
            </a:r>
            <a:r>
              <a:rPr lang="it-IT" sz="2600" dirty="0" smtClean="0"/>
              <a:t> </a:t>
            </a:r>
          </a:p>
          <a:p>
            <a:pPr marL="0" indent="0">
              <a:buNone/>
            </a:pPr>
            <a:r>
              <a:rPr lang="en-US" sz="2600" i="1" dirty="0" smtClean="0"/>
              <a:t>Einstein's </a:t>
            </a:r>
            <a:r>
              <a:rPr lang="en-US" sz="2600" i="1" dirty="0"/>
              <a:t>Role in the Creation of Relativistic </a:t>
            </a:r>
            <a:r>
              <a:rPr lang="en-US" sz="2600" i="1" dirty="0" smtClean="0"/>
              <a:t>Cosmology.</a:t>
            </a:r>
            <a:r>
              <a:rPr lang="it-IT" sz="2600" i="1" dirty="0" smtClean="0"/>
              <a:t>  </a:t>
            </a:r>
          </a:p>
          <a:p>
            <a:pPr marL="0" indent="0">
              <a:buNone/>
            </a:pPr>
            <a:r>
              <a:rPr lang="en-US" sz="2600" dirty="0" smtClean="0"/>
              <a:t>In: </a:t>
            </a:r>
            <a:r>
              <a:rPr lang="en-US" sz="2600" i="1" dirty="0"/>
              <a:t>The Cambridge Companion to </a:t>
            </a:r>
            <a:r>
              <a:rPr lang="en-US" sz="2600" i="1" dirty="0" smtClean="0"/>
              <a:t>Einstein</a:t>
            </a:r>
            <a:r>
              <a:rPr lang="en-US" sz="2600" dirty="0" smtClean="0"/>
              <a:t>. M</a:t>
            </a:r>
            <a:r>
              <a:rPr lang="en-US" sz="2600" dirty="0"/>
              <a:t>. Janssen and C. </a:t>
            </a:r>
            <a:r>
              <a:rPr lang="en-US" sz="2600" dirty="0" err="1" smtClean="0"/>
              <a:t>Lehner</a:t>
            </a:r>
            <a:r>
              <a:rPr lang="en-US" sz="2600" dirty="0"/>
              <a:t> </a:t>
            </a:r>
            <a:r>
              <a:rPr lang="en-US" sz="2600" dirty="0" smtClean="0"/>
              <a:t>(Eds.) </a:t>
            </a:r>
            <a:r>
              <a:rPr lang="fr-FR" sz="2600" dirty="0"/>
              <a:t>Cambridge </a:t>
            </a:r>
            <a:r>
              <a:rPr lang="fr-FR" sz="2600" dirty="0" err="1"/>
              <a:t>University</a:t>
            </a:r>
            <a:r>
              <a:rPr lang="fr-FR" sz="2600" dirty="0"/>
              <a:t> </a:t>
            </a:r>
            <a:r>
              <a:rPr lang="fr-FR" sz="2600" dirty="0" err="1" smtClean="0"/>
              <a:t>Press</a:t>
            </a:r>
            <a:r>
              <a:rPr lang="fr-FR" sz="2600" dirty="0" smtClean="0"/>
              <a:t> (2004)</a:t>
            </a:r>
            <a:endParaRPr lang="it-IT" sz="2600" dirty="0" smtClean="0"/>
          </a:p>
          <a:p>
            <a:pPr marL="0" indent="0">
              <a:buNone/>
            </a:pPr>
            <a:endParaRPr lang="en-US" sz="2600" dirty="0" smtClean="0"/>
          </a:p>
          <a:p>
            <a:r>
              <a:rPr lang="en-US" sz="2600" dirty="0" smtClean="0"/>
              <a:t>Michel Janssen </a:t>
            </a:r>
          </a:p>
          <a:p>
            <a:pPr marL="0" indent="0">
              <a:buNone/>
            </a:pPr>
            <a:r>
              <a:rPr lang="en-US" sz="2600" i="1" dirty="0" smtClean="0"/>
              <a:t>The </a:t>
            </a:r>
            <a:r>
              <a:rPr lang="en-US" sz="2600" i="1" dirty="0"/>
              <a:t>Einstein-De Sitter Debate and Its </a:t>
            </a:r>
            <a:r>
              <a:rPr lang="en-US" sz="2600" i="1" dirty="0" smtClean="0"/>
              <a:t>Aftermath. </a:t>
            </a:r>
          </a:p>
          <a:p>
            <a:pPr marL="0" indent="0">
              <a:buNone/>
            </a:pPr>
            <a:r>
              <a:rPr lang="en-US" sz="2600" dirty="0" err="1" smtClean="0"/>
              <a:t>Ibidem</a:t>
            </a:r>
            <a:endParaRPr lang="en-US" sz="2600" dirty="0" smtClean="0"/>
          </a:p>
          <a:p>
            <a:pPr marL="0" indent="0">
              <a:buNone/>
            </a:pPr>
            <a:endParaRPr lang="en-US" sz="2600" dirty="0"/>
          </a:p>
          <a:p>
            <a:r>
              <a:rPr lang="en-US" sz="2600" dirty="0" smtClean="0"/>
              <a:t>U. </a:t>
            </a:r>
            <a:r>
              <a:rPr lang="en-US" sz="2600" dirty="0" err="1" smtClean="0"/>
              <a:t>Moschella</a:t>
            </a:r>
            <a:endParaRPr lang="en-US" sz="2600" dirty="0" smtClean="0"/>
          </a:p>
          <a:p>
            <a:pPr marL="0" indent="0">
              <a:buNone/>
            </a:pPr>
            <a:r>
              <a:rPr lang="en-US" sz="2600" i="1" dirty="0" err="1" smtClean="0"/>
              <a:t>Breve</a:t>
            </a:r>
            <a:r>
              <a:rPr lang="en-US" sz="2600" i="1" dirty="0" smtClean="0"/>
              <a:t> Histoire de la </a:t>
            </a:r>
            <a:r>
              <a:rPr lang="en-US" sz="2600" i="1" dirty="0" err="1" smtClean="0"/>
              <a:t>pensee</a:t>
            </a:r>
            <a:r>
              <a:rPr lang="en-US" sz="2600" i="1" dirty="0" smtClean="0"/>
              <a:t> </a:t>
            </a:r>
            <a:r>
              <a:rPr lang="en-US" sz="2600" i="1" dirty="0" err="1" smtClean="0"/>
              <a:t>cosmologique</a:t>
            </a:r>
            <a:endParaRPr lang="en-US" sz="2600" i="1" dirty="0" smtClean="0"/>
          </a:p>
          <a:p>
            <a:pPr marL="0" indent="0">
              <a:buNone/>
            </a:pPr>
            <a:r>
              <a:rPr lang="en-US" sz="2600" dirty="0" smtClean="0"/>
              <a:t>In </a:t>
            </a:r>
            <a:r>
              <a:rPr lang="en-US" sz="2600" dirty="0" err="1" smtClean="0"/>
              <a:t>Vanhove</a:t>
            </a:r>
            <a:r>
              <a:rPr lang="en-US" sz="2600" dirty="0" smtClean="0"/>
              <a:t> et al. </a:t>
            </a:r>
            <a:r>
              <a:rPr lang="en-US" sz="2600" dirty="0" err="1" smtClean="0"/>
              <a:t>Dunod</a:t>
            </a:r>
            <a:r>
              <a:rPr lang="en-US" sz="2600" dirty="0" smtClean="0"/>
              <a:t> (2018)</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72210236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t>
            </a:r>
            <a:r>
              <a:rPr lang="it-IT" dirty="0" err="1" smtClean="0"/>
              <a:t>Makers</a:t>
            </a:r>
            <a:r>
              <a:rPr lang="it-IT" dirty="0" smtClean="0"/>
              <a:t> of </a:t>
            </a:r>
            <a:r>
              <a:rPr lang="it-IT" dirty="0" err="1" smtClean="0"/>
              <a:t>Universes</a:t>
            </a:r>
            <a:r>
              <a:rPr lang="it-IT" dirty="0" smtClean="0"/>
              <a:t>»</a:t>
            </a:r>
            <a:endParaRPr lang="it-IT" dirty="0"/>
          </a:p>
        </p:txBody>
      </p:sp>
      <p:pic>
        <p:nvPicPr>
          <p:cNvPr id="7" name="Segnaposto contenuto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779843" y="1844824"/>
            <a:ext cx="4955979" cy="4109070"/>
          </a:xfr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68" y="1844824"/>
            <a:ext cx="2868596" cy="4109070"/>
          </a:xfrm>
          <a:prstGeom prst="rect">
            <a:avLst/>
          </a:prstGeom>
        </p:spPr>
      </p:pic>
      <p:sp>
        <p:nvSpPr>
          <p:cNvPr id="5" name="Segnaposto testo 7"/>
          <p:cNvSpPr txBox="1">
            <a:spLocks/>
          </p:cNvSpPr>
          <p:nvPr/>
        </p:nvSpPr>
        <p:spPr>
          <a:xfrm>
            <a:off x="2474441" y="6093296"/>
            <a:ext cx="4041775" cy="6397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it-IT" dirty="0" err="1" smtClean="0"/>
              <a:t>Astronomers</a:t>
            </a:r>
            <a:endParaRPr lang="fr-FR" dirty="0"/>
          </a:p>
        </p:txBody>
      </p:sp>
    </p:spTree>
    <p:extLst>
      <p:ext uri="{BB962C8B-B14F-4D97-AF65-F5344CB8AC3E}">
        <p14:creationId xmlns:p14="http://schemas.microsoft.com/office/powerpoint/2010/main" val="1693759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dirty="0" smtClean="0"/>
              <a:t>The </a:t>
            </a:r>
            <a:r>
              <a:rPr lang="fr-CA" dirty="0" err="1" smtClean="0"/>
              <a:t>natural</a:t>
            </a:r>
            <a:r>
              <a:rPr lang="fr-CA" dirty="0" smtClean="0"/>
              <a:t> </a:t>
            </a:r>
            <a:r>
              <a:rPr lang="fr-CA" dirty="0" err="1" smtClean="0"/>
              <a:t>father</a:t>
            </a:r>
            <a:r>
              <a:rPr lang="fr-CA" dirty="0" smtClean="0"/>
              <a:t> and </a:t>
            </a:r>
            <a:br>
              <a:rPr lang="fr-CA" dirty="0" smtClean="0"/>
            </a:br>
            <a:r>
              <a:rPr lang="fr-CA" dirty="0" smtClean="0"/>
              <a:t>the adoptive </a:t>
            </a:r>
            <a:r>
              <a:rPr lang="fr-CA" dirty="0" err="1" smtClean="0"/>
              <a:t>Father</a:t>
            </a:r>
            <a:endParaRPr lang="fr-CA" dirty="0"/>
          </a:p>
        </p:txBody>
      </p:sp>
      <p:pic>
        <p:nvPicPr>
          <p:cNvPr id="10" name="Segnaposto contenuto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6558" y="1402956"/>
            <a:ext cx="3269378" cy="4978372"/>
          </a:xfrm>
        </p:spPr>
      </p:pic>
      <p:pic>
        <p:nvPicPr>
          <p:cNvPr id="5" name="Immagine 1" descr="l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1958" y="1844824"/>
            <a:ext cx="3914498" cy="3794316"/>
          </a:xfrm>
          <a:prstGeom prst="rect">
            <a:avLst/>
          </a:prstGeom>
        </p:spPr>
      </p:pic>
    </p:spTree>
    <p:extLst>
      <p:ext uri="{BB962C8B-B14F-4D97-AF65-F5344CB8AC3E}">
        <p14:creationId xmlns:p14="http://schemas.microsoft.com/office/powerpoint/2010/main" val="255432196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latin typeface="Chalkduster"/>
                <a:cs typeface="Chalkduster"/>
              </a:rPr>
              <a:t>The </a:t>
            </a:r>
            <a:r>
              <a:rPr lang="it-IT" dirty="0" err="1">
                <a:latin typeface="Chalkduster"/>
                <a:cs typeface="Chalkduster"/>
              </a:rPr>
              <a:t>Name</a:t>
            </a:r>
            <a:r>
              <a:rPr lang="it-IT" dirty="0">
                <a:latin typeface="Chalkduster"/>
                <a:cs typeface="Chalkduster"/>
              </a:rPr>
              <a:t> </a:t>
            </a:r>
            <a:r>
              <a:rPr lang="it-IT" dirty="0" err="1">
                <a:latin typeface="Chalkduster"/>
                <a:cs typeface="Chalkduster"/>
              </a:rPr>
              <a:t>is</a:t>
            </a:r>
            <a:r>
              <a:rPr lang="it-IT" dirty="0">
                <a:latin typeface="Chalkduster"/>
                <a:cs typeface="Chalkduster"/>
              </a:rPr>
              <a:t> the </a:t>
            </a:r>
            <a:r>
              <a:rPr lang="it-IT" dirty="0" err="1">
                <a:latin typeface="Chalkduster"/>
                <a:cs typeface="Chalkduster"/>
              </a:rPr>
              <a:t>thing</a:t>
            </a:r>
            <a:endParaRPr lang="it-IT" dirty="0">
              <a:latin typeface="Chalkduster"/>
              <a:cs typeface="Chalkduster"/>
            </a:endParaRPr>
          </a:p>
        </p:txBody>
      </p:sp>
      <p:sp>
        <p:nvSpPr>
          <p:cNvPr id="6" name="Segnaposto testo 5"/>
          <p:cNvSpPr>
            <a:spLocks noGrp="1"/>
          </p:cNvSpPr>
          <p:nvPr>
            <p:ph type="body" idx="1"/>
          </p:nvPr>
        </p:nvSpPr>
        <p:spPr/>
        <p:txBody>
          <a:bodyPr>
            <a:normAutofit/>
          </a:bodyPr>
          <a:lstStyle/>
          <a:p>
            <a:endParaRPr lang="it-IT" sz="3600" dirty="0"/>
          </a:p>
        </p:txBody>
      </p:sp>
    </p:spTree>
    <p:extLst>
      <p:ext uri="{BB962C8B-B14F-4D97-AF65-F5344CB8AC3E}">
        <p14:creationId xmlns:p14="http://schemas.microsoft.com/office/powerpoint/2010/main" val="68228689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 </a:t>
            </a:r>
            <a:r>
              <a:rPr lang="it-IT" dirty="0" err="1" smtClean="0"/>
              <a:t>missing</a:t>
            </a:r>
            <a:r>
              <a:rPr lang="it-IT" dirty="0" smtClean="0"/>
              <a:t> </a:t>
            </a:r>
            <a:r>
              <a:rPr lang="it-IT" dirty="0" err="1" smtClean="0"/>
              <a:t>wor</a:t>
            </a:r>
            <a:r>
              <a:rPr lang="it-IT" dirty="0" smtClean="0">
                <a:solidFill>
                  <a:srgbClr val="FF0000"/>
                </a:solidFill>
              </a:rPr>
              <a:t>(l)</a:t>
            </a:r>
            <a:r>
              <a:rPr lang="it-IT" dirty="0" smtClean="0"/>
              <a:t>d </a:t>
            </a:r>
            <a:endParaRPr lang="it-IT" dirty="0"/>
          </a:p>
        </p:txBody>
      </p:sp>
      <p:sp>
        <p:nvSpPr>
          <p:cNvPr id="3" name="Segnaposto contenuto 2"/>
          <p:cNvSpPr>
            <a:spLocks noGrp="1"/>
          </p:cNvSpPr>
          <p:nvPr>
            <p:ph idx="1"/>
          </p:nvPr>
        </p:nvSpPr>
        <p:spPr>
          <a:xfrm>
            <a:off x="457200" y="1600200"/>
            <a:ext cx="8229600" cy="4925144"/>
          </a:xfrm>
        </p:spPr>
        <p:txBody>
          <a:bodyPr>
            <a:normAutofit fontScale="77500" lnSpcReduction="20000"/>
          </a:bodyPr>
          <a:lstStyle/>
          <a:p>
            <a:pPr algn="just"/>
            <a:r>
              <a:rPr lang="en-US" dirty="0" smtClean="0"/>
              <a:t>The first condition for a </a:t>
            </a:r>
            <a:r>
              <a:rPr lang="en-US" i="1" dirty="0" smtClean="0"/>
              <a:t>cosmology</a:t>
            </a:r>
            <a:r>
              <a:rPr lang="en-US" dirty="0" smtClean="0"/>
              <a:t>, a reflexive relationship with the </a:t>
            </a:r>
            <a:r>
              <a:rPr lang="en-US" dirty="0"/>
              <a:t>« world » or « </a:t>
            </a:r>
            <a:r>
              <a:rPr lang="en-US" dirty="0" smtClean="0"/>
              <a:t>universe », is that the idea of « world » has become a theme. </a:t>
            </a:r>
          </a:p>
          <a:p>
            <a:pPr algn="just"/>
            <a:r>
              <a:rPr lang="en-US" dirty="0" smtClean="0">
                <a:solidFill>
                  <a:srgbClr val="FF0000"/>
                </a:solidFill>
              </a:rPr>
              <a:t>The sign of such a </a:t>
            </a:r>
            <a:r>
              <a:rPr lang="en-US" dirty="0" err="1" smtClean="0">
                <a:solidFill>
                  <a:srgbClr val="FF0000"/>
                </a:solidFill>
              </a:rPr>
              <a:t>thematization</a:t>
            </a:r>
            <a:r>
              <a:rPr lang="en-US" dirty="0" smtClean="0">
                <a:solidFill>
                  <a:srgbClr val="FF0000"/>
                </a:solidFill>
              </a:rPr>
              <a:t> is the existence of a word to </a:t>
            </a:r>
            <a:r>
              <a:rPr lang="en-US" dirty="0">
                <a:solidFill>
                  <a:srgbClr val="FF0000"/>
                </a:solidFill>
              </a:rPr>
              <a:t>designate the « world »</a:t>
            </a:r>
            <a:r>
              <a:rPr lang="en-US" dirty="0" smtClean="0">
                <a:solidFill>
                  <a:srgbClr val="FF0000"/>
                </a:solidFill>
              </a:rPr>
              <a:t>. The presence of a word does not mean a conceptualization but its absence means at least that the concept has not become a theme.</a:t>
            </a:r>
          </a:p>
          <a:p>
            <a:pPr algn="just"/>
            <a:r>
              <a:rPr lang="en-US" dirty="0" smtClean="0"/>
              <a:t>History begins with the invention of writing, around 3200 B.C.  A word capable of designating all of reality in a unified way appeared only around the year 500 B.C.</a:t>
            </a:r>
          </a:p>
          <a:p>
            <a:pPr algn="just"/>
            <a:r>
              <a:rPr lang="en-US" dirty="0" smtClean="0">
                <a:solidFill>
                  <a:srgbClr val="FF0000"/>
                </a:solidFill>
              </a:rPr>
              <a:t>Humanity was able to do without the idea of </a:t>
            </a:r>
            <a:r>
              <a:rPr lang="en-US" dirty="0">
                <a:solidFill>
                  <a:srgbClr val="FF0000"/>
                </a:solidFill>
              </a:rPr>
              <a:t>« world </a:t>
            </a:r>
            <a:r>
              <a:rPr lang="en-US" dirty="0" smtClean="0">
                <a:solidFill>
                  <a:srgbClr val="FF0000"/>
                </a:solidFill>
              </a:rPr>
              <a:t>» (aka «</a:t>
            </a:r>
            <a:r>
              <a:rPr lang="en-US" dirty="0">
                <a:solidFill>
                  <a:srgbClr val="FF0000"/>
                </a:solidFill>
              </a:rPr>
              <a:t> </a:t>
            </a:r>
            <a:r>
              <a:rPr lang="en-US" dirty="0" smtClean="0">
                <a:solidFill>
                  <a:srgbClr val="FF0000"/>
                </a:solidFill>
              </a:rPr>
              <a:t>universe</a:t>
            </a:r>
            <a:r>
              <a:rPr lang="en-US" dirty="0">
                <a:solidFill>
                  <a:srgbClr val="FF0000"/>
                </a:solidFill>
              </a:rPr>
              <a:t> </a:t>
            </a:r>
            <a:r>
              <a:rPr lang="en-US" dirty="0" smtClean="0">
                <a:solidFill>
                  <a:srgbClr val="FF0000"/>
                </a:solidFill>
              </a:rPr>
              <a:t>») </a:t>
            </a:r>
            <a:r>
              <a:rPr lang="en-US" dirty="0">
                <a:solidFill>
                  <a:srgbClr val="FF0000"/>
                </a:solidFill>
              </a:rPr>
              <a:t>for </a:t>
            </a:r>
            <a:r>
              <a:rPr lang="en-US" dirty="0" smtClean="0">
                <a:solidFill>
                  <a:srgbClr val="FF0000"/>
                </a:solidFill>
              </a:rPr>
              <a:t>half of its history (not to mention the immensity of prehistory</a:t>
            </a:r>
            <a:r>
              <a:rPr lang="en-US" dirty="0">
                <a:solidFill>
                  <a:srgbClr val="FF0000"/>
                </a:solidFill>
              </a:rPr>
              <a:t>). </a:t>
            </a:r>
            <a:endParaRPr lang="en-US" dirty="0" smtClean="0">
              <a:solidFill>
                <a:srgbClr val="FF0000"/>
              </a:solidFill>
            </a:endParaRPr>
          </a:p>
          <a:p>
            <a:pPr marL="0" lvl="0" indent="0">
              <a:buNone/>
            </a:pPr>
            <a:endParaRPr lang="en-US" dirty="0"/>
          </a:p>
        </p:txBody>
      </p:sp>
    </p:spTree>
    <p:extLst>
      <p:ext uri="{BB962C8B-B14F-4D97-AF65-F5344CB8AC3E}">
        <p14:creationId xmlns:p14="http://schemas.microsoft.com/office/powerpoint/2010/main" val="23668066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 </a:t>
            </a:r>
            <a:r>
              <a:rPr lang="it-IT" dirty="0" err="1"/>
              <a:t>missing</a:t>
            </a:r>
            <a:r>
              <a:rPr lang="it-IT" dirty="0"/>
              <a:t> </a:t>
            </a:r>
            <a:r>
              <a:rPr lang="it-IT" dirty="0" err="1"/>
              <a:t>wor</a:t>
            </a:r>
            <a:r>
              <a:rPr lang="it-IT" dirty="0">
                <a:solidFill>
                  <a:srgbClr val="FF0000"/>
                </a:solidFill>
              </a:rPr>
              <a:t>(l)</a:t>
            </a:r>
            <a:r>
              <a:rPr lang="it-IT" dirty="0"/>
              <a:t>d </a:t>
            </a:r>
            <a:r>
              <a:rPr lang="it-IT" dirty="0" smtClean="0"/>
              <a:t>II</a:t>
            </a:r>
            <a:endParaRPr lang="it-IT" dirty="0"/>
          </a:p>
        </p:txBody>
      </p:sp>
      <p:sp>
        <p:nvSpPr>
          <p:cNvPr id="3" name="Segnaposto contenuto 2"/>
          <p:cNvSpPr>
            <a:spLocks noGrp="1"/>
          </p:cNvSpPr>
          <p:nvPr>
            <p:ph idx="1"/>
          </p:nvPr>
        </p:nvSpPr>
        <p:spPr/>
        <p:txBody>
          <a:bodyPr>
            <a:normAutofit fontScale="92500" lnSpcReduction="20000"/>
          </a:bodyPr>
          <a:lstStyle/>
          <a:p>
            <a:pPr algn="just"/>
            <a:r>
              <a:rPr lang="fr-FR" dirty="0"/>
              <a:t>A</a:t>
            </a:r>
            <a:r>
              <a:rPr lang="fr-FR" dirty="0" smtClean="0"/>
              <a:t> </a:t>
            </a:r>
            <a:r>
              <a:rPr lang="fr-FR" dirty="0" err="1" smtClean="0"/>
              <a:t>word</a:t>
            </a:r>
            <a:r>
              <a:rPr lang="fr-FR" dirty="0" smtClean="0"/>
              <a:t> for </a:t>
            </a:r>
            <a:r>
              <a:rPr lang="en-US" dirty="0"/>
              <a:t>« world </a:t>
            </a:r>
            <a:r>
              <a:rPr lang="en-US" dirty="0" smtClean="0"/>
              <a:t>» requires that the idea it expresses has reached human consciousness.</a:t>
            </a:r>
          </a:p>
          <a:p>
            <a:endParaRPr lang="en-US" dirty="0" smtClean="0"/>
          </a:p>
          <a:p>
            <a:pPr algn="just"/>
            <a:r>
              <a:rPr lang="en-US" dirty="0" smtClean="0"/>
              <a:t>And this implies a synthesis between the first two categories of quantity: plurality and unity.</a:t>
            </a:r>
          </a:p>
          <a:p>
            <a:pPr marL="0" indent="0">
              <a:buNone/>
            </a:pPr>
            <a:r>
              <a:rPr lang="en-US" dirty="0" smtClean="0"/>
              <a:t> </a:t>
            </a:r>
          </a:p>
          <a:p>
            <a:pPr algn="just"/>
            <a:r>
              <a:rPr lang="en-US" dirty="0" smtClean="0"/>
              <a:t>It is necessary that the parts that make the whole are dealt with exhaustively without anything being excluded and that such totality be considered unified.</a:t>
            </a:r>
            <a:endParaRPr lang="en-US" dirty="0">
              <a:solidFill>
                <a:srgbClr val="FF0000"/>
              </a:solidFill>
            </a:endParaRPr>
          </a:p>
        </p:txBody>
      </p:sp>
    </p:spTree>
    <p:extLst>
      <p:ext uri="{BB962C8B-B14F-4D97-AF65-F5344CB8AC3E}">
        <p14:creationId xmlns:p14="http://schemas.microsoft.com/office/powerpoint/2010/main" val="376047908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6632"/>
            <a:ext cx="8229600" cy="1143000"/>
          </a:xfrm>
        </p:spPr>
        <p:txBody>
          <a:bodyPr/>
          <a:lstStyle/>
          <a:p>
            <a:r>
              <a:rPr lang="it-IT" dirty="0" smtClean="0"/>
              <a:t>The </a:t>
            </a:r>
            <a:r>
              <a:rPr lang="it-IT" dirty="0" err="1" smtClean="0"/>
              <a:t>fluvial</a:t>
            </a:r>
            <a:r>
              <a:rPr lang="it-IT" dirty="0" smtClean="0"/>
              <a:t> </a:t>
            </a:r>
            <a:r>
              <a:rPr lang="it-IT" dirty="0" err="1" smtClean="0"/>
              <a:t>civilizations</a:t>
            </a:r>
            <a:endParaRPr lang="it-IT" dirty="0"/>
          </a:p>
        </p:txBody>
      </p:sp>
      <p:sp>
        <p:nvSpPr>
          <p:cNvPr id="3" name="Segnaposto contenuto 2"/>
          <p:cNvSpPr>
            <a:spLocks noGrp="1"/>
          </p:cNvSpPr>
          <p:nvPr>
            <p:ph idx="1"/>
          </p:nvPr>
        </p:nvSpPr>
        <p:spPr>
          <a:xfrm>
            <a:off x="457200" y="1124744"/>
            <a:ext cx="8229600" cy="5400600"/>
          </a:xfrm>
        </p:spPr>
        <p:txBody>
          <a:bodyPr>
            <a:normAutofit fontScale="77500" lnSpcReduction="20000"/>
          </a:bodyPr>
          <a:lstStyle/>
          <a:p>
            <a:pPr lvl="0" algn="just"/>
            <a:r>
              <a:rPr lang="en-GB" dirty="0" smtClean="0"/>
              <a:t>The great river valley civilizations had a name for the Earth, not of course as a planet, but as </a:t>
            </a:r>
            <a:r>
              <a:rPr lang="en-GB" i="1" dirty="0" err="1" smtClean="0"/>
              <a:t>oikumené</a:t>
            </a:r>
            <a:r>
              <a:rPr lang="en-GB" dirty="0" smtClean="0"/>
              <a:t>, a common dwelling place for men and animals as opposed to the inaccessible residence of the gods.</a:t>
            </a:r>
          </a:p>
          <a:p>
            <a:pPr lvl="0"/>
            <a:endParaRPr lang="en-GB" dirty="0" smtClean="0"/>
          </a:p>
          <a:p>
            <a:pPr lvl="0"/>
            <a:endParaRPr lang="en-GB" dirty="0" smtClean="0"/>
          </a:p>
          <a:p>
            <a:pPr lvl="0"/>
            <a:endParaRPr lang="en-GB" dirty="0" smtClean="0"/>
          </a:p>
          <a:p>
            <a:pPr lvl="0"/>
            <a:endParaRPr lang="en-GB" dirty="0" smtClean="0"/>
          </a:p>
          <a:p>
            <a:pPr lvl="0"/>
            <a:endParaRPr lang="en-GB" dirty="0" smtClean="0"/>
          </a:p>
          <a:p>
            <a:pPr lvl="0"/>
            <a:endParaRPr lang="en-GB" dirty="0" smtClean="0"/>
          </a:p>
          <a:p>
            <a:pPr lvl="0"/>
            <a:endParaRPr lang="en-GB" dirty="0" smtClean="0"/>
          </a:p>
          <a:p>
            <a:pPr lvl="0"/>
            <a:endParaRPr lang="en-GB" dirty="0" smtClean="0"/>
          </a:p>
          <a:p>
            <a:pPr lvl="0"/>
            <a:r>
              <a:rPr lang="en-GB" dirty="0" smtClean="0"/>
              <a:t>But these civilizations did not have a word to designate the world in its entirety, joining together the two components.</a:t>
            </a:r>
          </a:p>
          <a:p>
            <a:pPr lvl="0"/>
            <a:endParaRPr lang="fr-FR" dirty="0" smtClean="0"/>
          </a:p>
        </p:txBody>
      </p:sp>
      <p:pic>
        <p:nvPicPr>
          <p:cNvPr id="4" name="Immagine 3" descr="640px-Claudius_Ptolemy-_The_Wor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725" y="2564904"/>
            <a:ext cx="3804475" cy="2740411"/>
          </a:xfrm>
          <a:prstGeom prst="rect">
            <a:avLst/>
          </a:prstGeom>
        </p:spPr>
      </p:pic>
    </p:spTree>
    <p:extLst>
      <p:ext uri="{BB962C8B-B14F-4D97-AF65-F5344CB8AC3E}">
        <p14:creationId xmlns:p14="http://schemas.microsoft.com/office/powerpoint/2010/main" val="135422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4898"/>
            <a:ext cx="8229600" cy="1143000"/>
          </a:xfrm>
        </p:spPr>
        <p:txBody>
          <a:bodyPr/>
          <a:lstStyle/>
          <a:p>
            <a:r>
              <a:rPr lang="it-IT" dirty="0" err="1" smtClean="0"/>
              <a:t>Naming</a:t>
            </a:r>
            <a:r>
              <a:rPr lang="it-IT" dirty="0" smtClean="0"/>
              <a:t> the </a:t>
            </a:r>
            <a:r>
              <a:rPr lang="it-IT" dirty="0" err="1" smtClean="0"/>
              <a:t>whole</a:t>
            </a:r>
            <a:endParaRPr lang="it-IT" dirty="0"/>
          </a:p>
        </p:txBody>
      </p:sp>
      <p:sp>
        <p:nvSpPr>
          <p:cNvPr id="3" name="Segnaposto contenuto 2"/>
          <p:cNvSpPr>
            <a:spLocks noGrp="1"/>
          </p:cNvSpPr>
          <p:nvPr>
            <p:ph idx="1"/>
          </p:nvPr>
        </p:nvSpPr>
        <p:spPr>
          <a:xfrm>
            <a:off x="457200" y="1124010"/>
            <a:ext cx="8229600" cy="5052166"/>
          </a:xfrm>
        </p:spPr>
        <p:txBody>
          <a:bodyPr>
            <a:noAutofit/>
          </a:bodyPr>
          <a:lstStyle/>
          <a:p>
            <a:pPr algn="just"/>
            <a:r>
              <a:rPr lang="en-US" sz="2400" dirty="0"/>
              <a:t>T</a:t>
            </a:r>
            <a:r>
              <a:rPr lang="en-US" sz="2400" dirty="0" smtClean="0"/>
              <a:t>o consider the totality as a whole one possibility was listing everything it contained (the list could be more or less exhaustive)</a:t>
            </a:r>
          </a:p>
        </p:txBody>
      </p:sp>
    </p:spTree>
    <p:extLst>
      <p:ext uri="{BB962C8B-B14F-4D97-AF65-F5344CB8AC3E}">
        <p14:creationId xmlns:p14="http://schemas.microsoft.com/office/powerpoint/2010/main" val="42599923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09688"/>
            <a:ext cx="8229600" cy="1143000"/>
          </a:xfrm>
        </p:spPr>
        <p:txBody>
          <a:bodyPr>
            <a:normAutofit fontScale="90000"/>
          </a:bodyPr>
          <a:lstStyle/>
          <a:p>
            <a:pPr algn="l"/>
            <a:r>
              <a:rPr lang="en-AU" dirty="0" smtClean="0"/>
              <a:t>The parts and</a:t>
            </a:r>
            <a:br>
              <a:rPr lang="en-AU" dirty="0" smtClean="0"/>
            </a:br>
            <a:r>
              <a:rPr lang="en-AU" dirty="0" smtClean="0"/>
              <a:t> the Whole</a:t>
            </a:r>
            <a:endParaRPr lang="en-AU" dirty="0"/>
          </a:p>
        </p:txBody>
      </p:sp>
      <p:pic>
        <p:nvPicPr>
          <p:cNvPr id="4" name="Picture 3" descr="IMG_20170917_160354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1200" y="-13771"/>
            <a:ext cx="5143500" cy="6858000"/>
          </a:xfrm>
          <a:prstGeom prst="rect">
            <a:avLst/>
          </a:prstGeom>
        </p:spPr>
      </p:pic>
      <p:sp>
        <p:nvSpPr>
          <p:cNvPr id="6" name="Rectangle 5"/>
          <p:cNvSpPr/>
          <p:nvPr/>
        </p:nvSpPr>
        <p:spPr>
          <a:xfrm>
            <a:off x="82470" y="4166573"/>
            <a:ext cx="4000500" cy="2246769"/>
          </a:xfrm>
          <a:prstGeom prst="rect">
            <a:avLst/>
          </a:prstGeom>
        </p:spPr>
        <p:txBody>
          <a:bodyPr wrap="square">
            <a:spAutoFit/>
          </a:bodyPr>
          <a:lstStyle/>
          <a:p>
            <a:pPr algn="just"/>
            <a:r>
              <a:rPr lang="en-US" sz="2000" dirty="0" smtClean="0"/>
              <a:t>Arthur </a:t>
            </a:r>
            <a:r>
              <a:rPr lang="en-US" sz="2000" dirty="0" err="1" smtClean="0"/>
              <a:t>Bispo’s</a:t>
            </a:r>
            <a:r>
              <a:rPr lang="en-US" sz="2000" dirty="0" smtClean="0"/>
              <a:t> (an outsider artist diagnosed with schizophrenia)  </a:t>
            </a:r>
            <a:r>
              <a:rPr lang="en-US" sz="2000" dirty="0"/>
              <a:t>output expressed </a:t>
            </a:r>
            <a:r>
              <a:rPr lang="en-US" sz="2000" dirty="0">
                <a:solidFill>
                  <a:srgbClr val="FF0000"/>
                </a:solidFill>
              </a:rPr>
              <a:t>his experience of the universe. </a:t>
            </a:r>
            <a:r>
              <a:rPr lang="en-US" sz="2000" dirty="0"/>
              <a:t>He </a:t>
            </a:r>
            <a:r>
              <a:rPr lang="en-US" sz="2000" dirty="0">
                <a:solidFill>
                  <a:srgbClr val="FF0000"/>
                </a:solidFill>
              </a:rPr>
              <a:t>endlessly listed every single person he met</a:t>
            </a:r>
            <a:r>
              <a:rPr lang="en-US" sz="2000" dirty="0"/>
              <a:t>, and his works incorporated every element he came across in his daily </a:t>
            </a:r>
            <a:r>
              <a:rPr lang="en-US" sz="2000" dirty="0" smtClean="0"/>
              <a:t>life.</a:t>
            </a:r>
            <a:endParaRPr lang="en-US" sz="2000" dirty="0"/>
          </a:p>
        </p:txBody>
      </p:sp>
      <p:pic>
        <p:nvPicPr>
          <p:cNvPr id="7" name="Picture 6" descr="b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30" y="1350790"/>
            <a:ext cx="2504757" cy="2683669"/>
          </a:xfrm>
          <a:prstGeom prst="rect">
            <a:avLst/>
          </a:prstGeom>
        </p:spPr>
      </p:pic>
    </p:spTree>
    <p:extLst>
      <p:ext uri="{BB962C8B-B14F-4D97-AF65-F5344CB8AC3E}">
        <p14:creationId xmlns:p14="http://schemas.microsoft.com/office/powerpoint/2010/main" val="24576036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4898"/>
            <a:ext cx="8229600" cy="1143000"/>
          </a:xfrm>
        </p:spPr>
        <p:txBody>
          <a:bodyPr/>
          <a:lstStyle/>
          <a:p>
            <a:r>
              <a:rPr lang="it-IT" dirty="0" err="1" smtClean="0"/>
              <a:t>Naming</a:t>
            </a:r>
            <a:r>
              <a:rPr lang="it-IT" dirty="0" smtClean="0"/>
              <a:t> the </a:t>
            </a:r>
            <a:r>
              <a:rPr lang="it-IT" dirty="0" err="1" smtClean="0"/>
              <a:t>whole</a:t>
            </a:r>
            <a:endParaRPr lang="it-IT" dirty="0"/>
          </a:p>
        </p:txBody>
      </p:sp>
      <p:sp>
        <p:nvSpPr>
          <p:cNvPr id="3" name="Segnaposto contenuto 2"/>
          <p:cNvSpPr>
            <a:spLocks noGrp="1"/>
          </p:cNvSpPr>
          <p:nvPr>
            <p:ph idx="1"/>
          </p:nvPr>
        </p:nvSpPr>
        <p:spPr>
          <a:xfrm>
            <a:off x="457200" y="1124010"/>
            <a:ext cx="8229600" cy="5052166"/>
          </a:xfrm>
        </p:spPr>
        <p:txBody>
          <a:bodyPr>
            <a:noAutofit/>
          </a:bodyPr>
          <a:lstStyle/>
          <a:p>
            <a:pPr algn="just"/>
            <a:r>
              <a:rPr lang="en-US" sz="2400" dirty="0"/>
              <a:t>T</a:t>
            </a:r>
            <a:r>
              <a:rPr lang="en-US" sz="2400" dirty="0" smtClean="0"/>
              <a:t>o consider the totality as a whole one possibility was listing everything it contained (the list could be more or less exhaustive)</a:t>
            </a:r>
          </a:p>
          <a:p>
            <a:pPr algn="just"/>
            <a:r>
              <a:rPr lang="en-US" sz="2400" dirty="0" smtClean="0"/>
              <a:t>Or else applying dual opposition following horizontal and vertical axes (terra firma/sea, sky/underground…)</a:t>
            </a:r>
          </a:p>
          <a:p>
            <a:pPr algn="just"/>
            <a:r>
              <a:rPr lang="en-GB" sz="2400" dirty="0" smtClean="0"/>
              <a:t>Thus when the Bible names the outcome of creation it names «The Heavens and the Earth». </a:t>
            </a:r>
          </a:p>
          <a:p>
            <a:pPr algn="just"/>
            <a:r>
              <a:rPr lang="en-GB" sz="2400" dirty="0" smtClean="0"/>
              <a:t>The biblical and </a:t>
            </a:r>
            <a:r>
              <a:rPr lang="en-GB" sz="2400" dirty="0" err="1" smtClean="0"/>
              <a:t>homerical</a:t>
            </a:r>
            <a:r>
              <a:rPr lang="en-GB" sz="2400" dirty="0" smtClean="0"/>
              <a:t> formula is actually older; perhaps the first used to designate the totality. It appears in Egyptian texts of the </a:t>
            </a:r>
            <a:r>
              <a:rPr lang="en-GB" sz="2400" dirty="0" err="1" smtClean="0"/>
              <a:t>XXth</a:t>
            </a:r>
            <a:r>
              <a:rPr lang="en-GB" sz="2400" dirty="0" smtClean="0"/>
              <a:t> century BCE.</a:t>
            </a:r>
            <a:r>
              <a:rPr lang="en-US" sz="2400" dirty="0" smtClean="0"/>
              <a:t> </a:t>
            </a:r>
            <a:endParaRPr lang="en-US" sz="2400" dirty="0"/>
          </a:p>
          <a:p>
            <a:r>
              <a:rPr lang="en-US" sz="2400" dirty="0" smtClean="0"/>
              <a:t>The </a:t>
            </a:r>
            <a:r>
              <a:rPr lang="en-US" sz="2400" dirty="0"/>
              <a:t>fluvial civilizations use also words to designate the idea of totality: </a:t>
            </a:r>
            <a:r>
              <a:rPr lang="en-US" sz="2400" i="1" dirty="0"/>
              <a:t>tm, </a:t>
            </a:r>
            <a:r>
              <a:rPr lang="en-US" sz="2400" i="1" dirty="0" err="1"/>
              <a:t>tamm</a:t>
            </a:r>
            <a:r>
              <a:rPr lang="en-US" sz="2400" i="1" dirty="0"/>
              <a:t>, </a:t>
            </a:r>
            <a:r>
              <a:rPr lang="en-US" sz="2400" i="1" dirty="0" err="1"/>
              <a:t>tamam</a:t>
            </a:r>
            <a:r>
              <a:rPr lang="en-US" sz="2400" i="1" dirty="0"/>
              <a:t>, </a:t>
            </a:r>
            <a:r>
              <a:rPr lang="en-US" sz="2400" i="1" dirty="0" err="1" smtClean="0"/>
              <a:t>panta</a:t>
            </a:r>
            <a:endParaRPr lang="en-US" sz="2400" dirty="0"/>
          </a:p>
        </p:txBody>
      </p:sp>
    </p:spTree>
    <p:extLst>
      <p:ext uri="{BB962C8B-B14F-4D97-AF65-F5344CB8AC3E}">
        <p14:creationId xmlns:p14="http://schemas.microsoft.com/office/powerpoint/2010/main" val="11925562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The </a:t>
            </a:r>
            <a:r>
              <a:rPr lang="it-IT" dirty="0" err="1" smtClean="0"/>
              <a:t>Egyptians</a:t>
            </a:r>
            <a:endParaRPr lang="it-IT" dirty="0"/>
          </a:p>
        </p:txBody>
      </p:sp>
      <p:sp>
        <p:nvSpPr>
          <p:cNvPr id="3" name="Segnaposto contenuto 2"/>
          <p:cNvSpPr>
            <a:spLocks noGrp="1"/>
          </p:cNvSpPr>
          <p:nvPr>
            <p:ph idx="1"/>
          </p:nvPr>
        </p:nvSpPr>
        <p:spPr>
          <a:xfrm>
            <a:off x="167090" y="1583488"/>
            <a:ext cx="8452874" cy="4950724"/>
          </a:xfrm>
        </p:spPr>
        <p:txBody>
          <a:bodyPr>
            <a:normAutofit fontScale="92500"/>
          </a:bodyPr>
          <a:lstStyle/>
          <a:p>
            <a:r>
              <a:rPr lang="en-US" sz="3600" dirty="0"/>
              <a:t>Egyptian </a:t>
            </a:r>
            <a:r>
              <a:rPr lang="en-US" sz="3600" dirty="0" smtClean="0"/>
              <a:t>cosmogony: </a:t>
            </a:r>
            <a:r>
              <a:rPr lang="en-US" sz="3600" dirty="0" err="1" smtClean="0"/>
              <a:t>selfgenesis</a:t>
            </a:r>
            <a:r>
              <a:rPr lang="en-US" sz="3600" dirty="0" smtClean="0"/>
              <a:t>                           </a:t>
            </a:r>
            <a:r>
              <a:rPr lang="en-US" sz="3600" dirty="0"/>
              <a:t>of the god </a:t>
            </a:r>
            <a:r>
              <a:rPr lang="en-US" sz="3600" dirty="0" err="1"/>
              <a:t>Atum</a:t>
            </a:r>
            <a:r>
              <a:rPr lang="en-US" sz="3600" dirty="0"/>
              <a:t>. </a:t>
            </a:r>
            <a:endParaRPr lang="en-US" sz="3600" dirty="0" smtClean="0"/>
          </a:p>
          <a:p>
            <a:r>
              <a:rPr lang="en-US" sz="3600" dirty="0" smtClean="0"/>
              <a:t>What </a:t>
            </a:r>
            <a:r>
              <a:rPr lang="en-US" sz="3600" dirty="0"/>
              <a:t>he creates is everything: </a:t>
            </a:r>
            <a:r>
              <a:rPr lang="en-US" sz="3600" i="1" dirty="0"/>
              <a:t>tm</a:t>
            </a:r>
          </a:p>
          <a:p>
            <a:pPr algn="just"/>
            <a:r>
              <a:rPr lang="en-CA" sz="3400" dirty="0" smtClean="0"/>
              <a:t>A </a:t>
            </a:r>
            <a:r>
              <a:rPr lang="en-CA" sz="3400" dirty="0"/>
              <a:t>d</a:t>
            </a:r>
            <a:r>
              <a:rPr lang="en-CA" sz="3400" dirty="0" smtClean="0"/>
              <a:t>ynamical ethical cosmos. The human justice is by no means the imitation of a pre-existent cosmic order. On the contrary it is the role of the human justice to warrant the harmony between the sphere of the gods and that of the mankind, maintaining an unstable dynamical cosmic order.</a:t>
            </a:r>
            <a:endParaRPr lang="en-CA" dirty="0"/>
          </a:p>
        </p:txBody>
      </p:sp>
      <p:pic>
        <p:nvPicPr>
          <p:cNvPr id="4" name="Picture 3" descr="GD-EG-Louxor-106-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7132" y="2379"/>
            <a:ext cx="2506868" cy="2830517"/>
          </a:xfrm>
          <a:prstGeom prst="rect">
            <a:avLst/>
          </a:prstGeom>
        </p:spPr>
      </p:pic>
    </p:spTree>
    <p:extLst>
      <p:ext uri="{BB962C8B-B14F-4D97-AF65-F5344CB8AC3E}">
        <p14:creationId xmlns:p14="http://schemas.microsoft.com/office/powerpoint/2010/main" val="15893335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lstStyle/>
          <a:p>
            <a:r>
              <a:rPr lang="it-IT" dirty="0" err="1" smtClean="0"/>
              <a:t>History</a:t>
            </a:r>
            <a:r>
              <a:rPr lang="it-IT" dirty="0" smtClean="0"/>
              <a:t> of </a:t>
            </a:r>
            <a:r>
              <a:rPr lang="it-IT" dirty="0" err="1" smtClean="0"/>
              <a:t>ideas</a:t>
            </a:r>
            <a:endParaRPr lang="it-IT" dirty="0"/>
          </a:p>
        </p:txBody>
      </p:sp>
      <p:sp>
        <p:nvSpPr>
          <p:cNvPr id="9" name="Segnaposto contenuto 8"/>
          <p:cNvSpPr>
            <a:spLocks noGrp="1"/>
          </p:cNvSpPr>
          <p:nvPr>
            <p:ph idx="1"/>
          </p:nvPr>
        </p:nvSpPr>
        <p:spPr>
          <a:xfrm>
            <a:off x="457200" y="1340768"/>
            <a:ext cx="8229600" cy="5328592"/>
          </a:xfrm>
        </p:spPr>
        <p:txBody>
          <a:bodyPr>
            <a:noAutofit/>
          </a:bodyPr>
          <a:lstStyle/>
          <a:p>
            <a:pPr fontAlgn="base">
              <a:spcBef>
                <a:spcPct val="0"/>
              </a:spcBef>
              <a:spcAft>
                <a:spcPct val="0"/>
              </a:spcAft>
            </a:pPr>
            <a:r>
              <a:rPr lang="it-IT" sz="1800" dirty="0" smtClean="0">
                <a:cs typeface="Arial" pitchFamily="34" charset="0"/>
              </a:rPr>
              <a:t>A. Einstein, </a:t>
            </a:r>
            <a:r>
              <a:rPr lang="it-IT" sz="1800" i="1" dirty="0" err="1" smtClean="0">
                <a:cs typeface="Arial" pitchFamily="34" charset="0"/>
              </a:rPr>
              <a:t>Kosmologische</a:t>
            </a:r>
            <a:r>
              <a:rPr lang="it-IT" sz="1800" i="1" dirty="0" smtClean="0">
                <a:cs typeface="Arial" pitchFamily="34" charset="0"/>
              </a:rPr>
              <a:t> </a:t>
            </a:r>
            <a:r>
              <a:rPr lang="it-IT" sz="1800" i="1" dirty="0" err="1" smtClean="0">
                <a:cs typeface="Arial" pitchFamily="34" charset="0"/>
              </a:rPr>
              <a:t>Betrachtungen</a:t>
            </a:r>
            <a:r>
              <a:rPr lang="it-IT" sz="1800" i="1" dirty="0" smtClean="0">
                <a:cs typeface="Arial" pitchFamily="34" charset="0"/>
              </a:rPr>
              <a:t> </a:t>
            </a:r>
            <a:r>
              <a:rPr lang="it-IT" sz="1800" i="1" dirty="0" err="1" smtClean="0">
                <a:cs typeface="Arial" pitchFamily="34" charset="0"/>
              </a:rPr>
              <a:t>zur</a:t>
            </a:r>
            <a:r>
              <a:rPr lang="it-IT" sz="1800" i="1" dirty="0" smtClean="0">
                <a:cs typeface="Arial" pitchFamily="34" charset="0"/>
              </a:rPr>
              <a:t> </a:t>
            </a:r>
            <a:r>
              <a:rPr lang="it-IT" sz="1800" i="1" dirty="0" err="1" smtClean="0">
                <a:cs typeface="Arial" pitchFamily="34" charset="0"/>
              </a:rPr>
              <a:t>allgemeinen</a:t>
            </a:r>
            <a:r>
              <a:rPr lang="it-IT" sz="1800" i="1" dirty="0" smtClean="0">
                <a:cs typeface="Arial" pitchFamily="34" charset="0"/>
              </a:rPr>
              <a:t> </a:t>
            </a:r>
            <a:r>
              <a:rPr lang="it-IT" sz="1800" i="1" dirty="0" err="1" smtClean="0">
                <a:cs typeface="Arial" pitchFamily="34" charset="0"/>
              </a:rPr>
              <a:t>Relativitätstheorie</a:t>
            </a:r>
            <a:r>
              <a:rPr lang="it-IT" sz="1800" i="1" dirty="0" smtClean="0">
                <a:cs typeface="Arial" pitchFamily="34" charset="0"/>
              </a:rPr>
              <a:t>. </a:t>
            </a:r>
            <a:r>
              <a:rPr lang="de-DE" sz="1800" dirty="0">
                <a:cs typeface="Arial" pitchFamily="34" charset="0"/>
              </a:rPr>
              <a:t>Sitzungsberichte der Königlich </a:t>
            </a:r>
            <a:r>
              <a:rPr lang="de-DE" sz="1800" dirty="0" err="1">
                <a:cs typeface="Arial" pitchFamily="34" charset="0"/>
              </a:rPr>
              <a:t>P</a:t>
            </a:r>
            <a:r>
              <a:rPr lang="de-DE" sz="1800" dirty="0" err="1" smtClean="0">
                <a:cs typeface="Arial" pitchFamily="34" charset="0"/>
              </a:rPr>
              <a:t>reussischen</a:t>
            </a:r>
            <a:r>
              <a:rPr lang="de-DE" sz="1800" dirty="0" smtClean="0">
                <a:cs typeface="Arial" pitchFamily="34" charset="0"/>
              </a:rPr>
              <a:t> </a:t>
            </a:r>
            <a:r>
              <a:rPr lang="de-DE" sz="1800" dirty="0">
                <a:cs typeface="Arial" pitchFamily="34" charset="0"/>
              </a:rPr>
              <a:t>Akademie der Wissenschaften, </a:t>
            </a:r>
            <a:r>
              <a:rPr lang="de-DE" sz="1800" dirty="0" smtClean="0">
                <a:cs typeface="Arial" pitchFamily="34" charset="0"/>
              </a:rPr>
              <a:t>VI</a:t>
            </a:r>
            <a:r>
              <a:rPr lang="de-DE" sz="1800" dirty="0">
                <a:cs typeface="Arial" pitchFamily="34" charset="0"/>
              </a:rPr>
              <a:t>. Berlin, </a:t>
            </a:r>
            <a:r>
              <a:rPr lang="de-DE" sz="1800" i="1" dirty="0">
                <a:cs typeface="Arial" pitchFamily="34" charset="0"/>
              </a:rPr>
              <a:t>1917</a:t>
            </a:r>
            <a:r>
              <a:rPr lang="de-DE" sz="1800" i="1" dirty="0" smtClean="0">
                <a:cs typeface="Arial" pitchFamily="34" charset="0"/>
              </a:rPr>
              <a:t>.</a:t>
            </a:r>
            <a:endParaRPr lang="it-IT" sz="1800" i="1" dirty="0" smtClean="0">
              <a:cs typeface="Arial" pitchFamily="34" charset="0"/>
            </a:endParaRPr>
          </a:p>
          <a:p>
            <a:r>
              <a:rPr lang="it-IT" sz="1800" dirty="0" smtClean="0"/>
              <a:t>W. de </a:t>
            </a:r>
            <a:r>
              <a:rPr lang="it-IT" sz="1800" dirty="0" err="1" smtClean="0"/>
              <a:t>Sitter</a:t>
            </a:r>
            <a:r>
              <a:rPr lang="it-IT" sz="1800" dirty="0" smtClean="0"/>
              <a:t>, </a:t>
            </a:r>
            <a:r>
              <a:rPr lang="en-US" sz="1800" i="1" dirty="0"/>
              <a:t>On the relativity of inertia. Remarks concerning Einstein's latest </a:t>
            </a:r>
            <a:r>
              <a:rPr lang="en-US" sz="1800" i="1" dirty="0" smtClean="0"/>
              <a:t>hypothesis</a:t>
            </a:r>
            <a:r>
              <a:rPr lang="en-US" sz="1800" dirty="0" smtClean="0"/>
              <a:t>. </a:t>
            </a:r>
            <a:r>
              <a:rPr lang="en-US" sz="1800" dirty="0"/>
              <a:t>Proc. Royal Acad. Amsterdam </a:t>
            </a:r>
            <a:r>
              <a:rPr lang="en-US" sz="1800" b="1" dirty="0" smtClean="0"/>
              <a:t>19</a:t>
            </a:r>
            <a:r>
              <a:rPr lang="en-US" sz="1800" dirty="0"/>
              <a:t>, 1217-25 (1917). </a:t>
            </a:r>
            <a:endParaRPr lang="en-US" sz="1800" dirty="0" smtClean="0"/>
          </a:p>
          <a:p>
            <a:r>
              <a:rPr lang="it-IT" sz="1800" dirty="0"/>
              <a:t>W. de </a:t>
            </a:r>
            <a:r>
              <a:rPr lang="it-IT" sz="1800" dirty="0" err="1"/>
              <a:t>Sitter</a:t>
            </a:r>
            <a:r>
              <a:rPr lang="it-IT" sz="1800" dirty="0"/>
              <a:t>, </a:t>
            </a:r>
            <a:r>
              <a:rPr lang="en-US" sz="1800" i="1" dirty="0" smtClean="0"/>
              <a:t>Further </a:t>
            </a:r>
            <a:r>
              <a:rPr lang="en-US" sz="1800" i="1" dirty="0"/>
              <a:t>Remarks on the Solutions of the Field-Equations of Einstein’s Theory of </a:t>
            </a:r>
            <a:r>
              <a:rPr lang="en-US" sz="1800" i="1" dirty="0" smtClean="0"/>
              <a:t>Gravitation</a:t>
            </a:r>
            <a:r>
              <a:rPr lang="en-US" sz="1800" dirty="0" smtClean="0"/>
              <a:t>. </a:t>
            </a:r>
            <a:r>
              <a:rPr lang="en-US" sz="1800" dirty="0"/>
              <a:t>Proc. Royal Acad. </a:t>
            </a:r>
            <a:r>
              <a:rPr lang="en-US" sz="1800" dirty="0" smtClean="0"/>
              <a:t>Amsterdam </a:t>
            </a:r>
            <a:r>
              <a:rPr lang="en-US" sz="1800" dirty="0"/>
              <a:t>20 II, 1309-12 (1918). </a:t>
            </a:r>
            <a:endParaRPr lang="en-US" sz="1800" dirty="0" smtClean="0"/>
          </a:p>
          <a:p>
            <a:r>
              <a:rPr lang="en-US" sz="1800" dirty="0" smtClean="0"/>
              <a:t>W</a:t>
            </a:r>
            <a:r>
              <a:rPr lang="en-US" sz="1800" dirty="0"/>
              <a:t>. de Sitter, </a:t>
            </a:r>
            <a:r>
              <a:rPr lang="en-US" sz="1800" i="1" dirty="0"/>
              <a:t>On the curvature of </a:t>
            </a:r>
            <a:r>
              <a:rPr lang="en-US" sz="1800" i="1" dirty="0" smtClean="0"/>
              <a:t>space</a:t>
            </a:r>
            <a:r>
              <a:rPr lang="en-US" sz="1800" dirty="0"/>
              <a:t>.</a:t>
            </a:r>
            <a:r>
              <a:rPr lang="en-US" sz="1800" dirty="0" smtClean="0"/>
              <a:t> </a:t>
            </a:r>
            <a:r>
              <a:rPr lang="en-US" sz="1800" dirty="0"/>
              <a:t>Proc. Royal Acad. Amsterdam </a:t>
            </a:r>
            <a:r>
              <a:rPr lang="en-US" sz="1800" dirty="0" smtClean="0"/>
              <a:t>, </a:t>
            </a:r>
            <a:r>
              <a:rPr lang="en-US" sz="1800" dirty="0"/>
              <a:t>20 I</a:t>
            </a:r>
            <a:r>
              <a:rPr lang="en-US" sz="1800" dirty="0" smtClean="0"/>
              <a:t>, </a:t>
            </a:r>
            <a:r>
              <a:rPr lang="en-US" sz="1800" dirty="0"/>
              <a:t>229-243 </a:t>
            </a:r>
            <a:r>
              <a:rPr lang="en-US" sz="1800" dirty="0" smtClean="0"/>
              <a:t>(1918)</a:t>
            </a:r>
          </a:p>
          <a:p>
            <a:r>
              <a:rPr lang="en-US" sz="1800" dirty="0" smtClean="0"/>
              <a:t>A. </a:t>
            </a:r>
            <a:r>
              <a:rPr lang="en-US" sz="1800" dirty="0" err="1" smtClean="0"/>
              <a:t>Friedmann</a:t>
            </a:r>
            <a:r>
              <a:rPr lang="en-US" sz="1800" dirty="0"/>
              <a:t> </a:t>
            </a:r>
            <a:r>
              <a:rPr lang="en-US" sz="1800" i="1" dirty="0" err="1" smtClean="0"/>
              <a:t>Über</a:t>
            </a:r>
            <a:r>
              <a:rPr lang="en-US" sz="1800" i="1" dirty="0" smtClean="0"/>
              <a:t> </a:t>
            </a:r>
            <a:r>
              <a:rPr lang="en-US" sz="1800" i="1" dirty="0"/>
              <a:t>die </a:t>
            </a:r>
            <a:r>
              <a:rPr lang="en-US" sz="1800" i="1" dirty="0" err="1"/>
              <a:t>Krümmung</a:t>
            </a:r>
            <a:r>
              <a:rPr lang="en-US" sz="1800" i="1" dirty="0"/>
              <a:t> des </a:t>
            </a:r>
            <a:r>
              <a:rPr lang="en-US" sz="1800" i="1" dirty="0" err="1" smtClean="0"/>
              <a:t>Raumes</a:t>
            </a:r>
            <a:r>
              <a:rPr lang="en-US" sz="1800" dirty="0" smtClean="0"/>
              <a:t>. </a:t>
            </a:r>
            <a:r>
              <a:rPr lang="en-US" sz="1800" dirty="0" err="1"/>
              <a:t>Zeitschrift</a:t>
            </a:r>
            <a:r>
              <a:rPr lang="en-US" sz="1800" dirty="0"/>
              <a:t> </a:t>
            </a:r>
            <a:r>
              <a:rPr lang="en-US" sz="1800" dirty="0" err="1"/>
              <a:t>für</a:t>
            </a:r>
            <a:r>
              <a:rPr lang="en-US" sz="1800" dirty="0"/>
              <a:t> </a:t>
            </a:r>
            <a:r>
              <a:rPr lang="en-US" sz="1800" dirty="0" err="1"/>
              <a:t>Physik</a:t>
            </a:r>
            <a:r>
              <a:rPr lang="en-US" sz="1800" dirty="0"/>
              <a:t> 10 (1): 377–386. </a:t>
            </a:r>
            <a:r>
              <a:rPr lang="en-US" sz="1800" dirty="0" smtClean="0"/>
              <a:t>(1922) </a:t>
            </a:r>
          </a:p>
          <a:p>
            <a:r>
              <a:rPr lang="en-US" sz="1800" dirty="0"/>
              <a:t>A. </a:t>
            </a:r>
            <a:r>
              <a:rPr lang="en-US" sz="1800" dirty="0" err="1" smtClean="0"/>
              <a:t>Friedmann</a:t>
            </a:r>
            <a:r>
              <a:rPr lang="en-US" sz="1800" dirty="0" smtClean="0"/>
              <a:t>, </a:t>
            </a:r>
            <a:r>
              <a:rPr lang="en-US" sz="1800" i="1" dirty="0" err="1" smtClean="0"/>
              <a:t>Über</a:t>
            </a:r>
            <a:r>
              <a:rPr lang="en-US" sz="1800" i="1" dirty="0" smtClean="0"/>
              <a:t> </a:t>
            </a:r>
            <a:r>
              <a:rPr lang="en-US" sz="1800" i="1" dirty="0"/>
              <a:t>die </a:t>
            </a:r>
            <a:r>
              <a:rPr lang="en-US" sz="1800" i="1" dirty="0" err="1"/>
              <a:t>Möglichkeit</a:t>
            </a:r>
            <a:r>
              <a:rPr lang="en-US" sz="1800" i="1" dirty="0"/>
              <a:t> </a:t>
            </a:r>
            <a:r>
              <a:rPr lang="en-US" sz="1800" i="1" dirty="0" err="1"/>
              <a:t>einer</a:t>
            </a:r>
            <a:r>
              <a:rPr lang="en-US" sz="1800" i="1" dirty="0"/>
              <a:t> Welt </a:t>
            </a:r>
            <a:r>
              <a:rPr lang="en-US" sz="1800" i="1" dirty="0" err="1"/>
              <a:t>mit</a:t>
            </a:r>
            <a:r>
              <a:rPr lang="en-US" sz="1800" i="1" dirty="0"/>
              <a:t> </a:t>
            </a:r>
            <a:r>
              <a:rPr lang="en-US" sz="1800" i="1" dirty="0" err="1"/>
              <a:t>konstanter</a:t>
            </a:r>
            <a:r>
              <a:rPr lang="en-US" sz="1800" i="1" dirty="0"/>
              <a:t> </a:t>
            </a:r>
            <a:r>
              <a:rPr lang="en-US" sz="1800" i="1" dirty="0" err="1"/>
              <a:t>negativer</a:t>
            </a:r>
            <a:r>
              <a:rPr lang="en-US" sz="1800" i="1" dirty="0"/>
              <a:t> </a:t>
            </a:r>
            <a:r>
              <a:rPr lang="en-US" sz="1800" i="1" dirty="0" err="1"/>
              <a:t>Krümmung</a:t>
            </a:r>
            <a:r>
              <a:rPr lang="en-US" sz="1800" i="1" dirty="0"/>
              <a:t> des </a:t>
            </a:r>
            <a:r>
              <a:rPr lang="en-US" sz="1800" i="1" dirty="0" err="1" smtClean="0"/>
              <a:t>Raumes</a:t>
            </a:r>
            <a:r>
              <a:rPr lang="en-US" sz="1800" dirty="0" smtClean="0"/>
              <a:t>. </a:t>
            </a:r>
            <a:r>
              <a:rPr lang="en-US" sz="1800" dirty="0" err="1"/>
              <a:t>Zeitschrift</a:t>
            </a:r>
            <a:r>
              <a:rPr lang="en-US" sz="1800" dirty="0"/>
              <a:t> </a:t>
            </a:r>
            <a:r>
              <a:rPr lang="en-US" sz="1800" dirty="0" err="1"/>
              <a:t>für</a:t>
            </a:r>
            <a:r>
              <a:rPr lang="en-US" sz="1800" dirty="0"/>
              <a:t> </a:t>
            </a:r>
            <a:r>
              <a:rPr lang="en-US" sz="1800" dirty="0" err="1"/>
              <a:t>Physik</a:t>
            </a:r>
            <a:r>
              <a:rPr lang="en-US" sz="1800" dirty="0"/>
              <a:t> 21 (1): 326–332. </a:t>
            </a:r>
            <a:r>
              <a:rPr lang="en-US" sz="1800" dirty="0" smtClean="0"/>
              <a:t>(1924)</a:t>
            </a:r>
          </a:p>
          <a:p>
            <a:r>
              <a:rPr lang="en-US" sz="1800" dirty="0" err="1" smtClean="0"/>
              <a:t>Abbé</a:t>
            </a:r>
            <a:r>
              <a:rPr lang="en-US" sz="1800" dirty="0" smtClean="0"/>
              <a:t> G. </a:t>
            </a:r>
            <a:r>
              <a:rPr lang="en-US" sz="1800" dirty="0" err="1" smtClean="0"/>
              <a:t>Lemaître</a:t>
            </a:r>
            <a:r>
              <a:rPr lang="en-US" sz="1800" dirty="0" smtClean="0"/>
              <a:t>, </a:t>
            </a:r>
            <a:r>
              <a:rPr lang="fr-FR" sz="1800" i="1" dirty="0" smtClean="0"/>
              <a:t>Un </a:t>
            </a:r>
            <a:r>
              <a:rPr lang="fr-FR" sz="1800" i="1" dirty="0"/>
              <a:t>Univers homogène de masse constante et de rayon croissant rendant compte de la vitesse radiale des nébuleuses </a:t>
            </a:r>
            <a:r>
              <a:rPr lang="fr-FR" sz="1800" i="1" dirty="0" err="1" smtClean="0"/>
              <a:t>extra-galactiques</a:t>
            </a:r>
            <a:r>
              <a:rPr lang="fr-FR" sz="1800" dirty="0" smtClean="0"/>
              <a:t>. Annales </a:t>
            </a:r>
            <a:r>
              <a:rPr lang="fr-FR" sz="1800" dirty="0"/>
              <a:t>de la </a:t>
            </a:r>
            <a:r>
              <a:rPr lang="fr-FR" sz="1800" dirty="0" err="1"/>
              <a:t>Societe</a:t>
            </a:r>
            <a:r>
              <a:rPr lang="fr-FR" sz="1800" dirty="0"/>
              <a:t> Scientifique de Bruxelles, A47, p. </a:t>
            </a:r>
            <a:r>
              <a:rPr lang="fr-FR" sz="1800" dirty="0" smtClean="0"/>
              <a:t>49-59 (1927)</a:t>
            </a:r>
            <a:r>
              <a:rPr lang="fr-FR" sz="1800" dirty="0"/>
              <a:t> </a:t>
            </a:r>
            <a:r>
              <a:rPr lang="it-IT" sz="1800" dirty="0" smtClean="0"/>
              <a:t>(and </a:t>
            </a:r>
            <a:r>
              <a:rPr lang="it-IT" sz="1800" dirty="0" err="1" smtClean="0"/>
              <a:t>its</a:t>
            </a:r>
            <a:r>
              <a:rPr lang="it-IT" sz="1800" dirty="0" smtClean="0"/>
              <a:t> </a:t>
            </a:r>
            <a:r>
              <a:rPr lang="it-IT" sz="1800" dirty="0" err="1" smtClean="0"/>
              <a:t>english</a:t>
            </a:r>
            <a:r>
              <a:rPr lang="it-IT" sz="1800" dirty="0" smtClean="0"/>
              <a:t> </a:t>
            </a:r>
            <a:r>
              <a:rPr lang="it-IT" sz="1800" dirty="0" err="1" smtClean="0"/>
              <a:t>translation</a:t>
            </a:r>
            <a:r>
              <a:rPr lang="it-IT" sz="1800" dirty="0" smtClean="0"/>
              <a:t>)</a:t>
            </a:r>
            <a:endParaRPr lang="en-US" sz="1800" dirty="0"/>
          </a:p>
        </p:txBody>
      </p:sp>
    </p:spTree>
    <p:extLst>
      <p:ext uri="{BB962C8B-B14F-4D97-AF65-F5344CB8AC3E}">
        <p14:creationId xmlns:p14="http://schemas.microsoft.com/office/powerpoint/2010/main" val="194250704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An </a:t>
            </a:r>
            <a:r>
              <a:rPr lang="it-IT" dirty="0" err="1" smtClean="0"/>
              <a:t>adjective</a:t>
            </a:r>
            <a:r>
              <a:rPr lang="it-IT" dirty="0" smtClean="0"/>
              <a:t> </a:t>
            </a:r>
            <a:r>
              <a:rPr lang="it-IT" dirty="0" err="1" smtClean="0"/>
              <a:t>is</a:t>
            </a:r>
            <a:r>
              <a:rPr lang="it-IT" dirty="0" smtClean="0"/>
              <a:t> </a:t>
            </a:r>
            <a:r>
              <a:rPr lang="it-IT" dirty="0" err="1" smtClean="0"/>
              <a:t>not</a:t>
            </a:r>
            <a:r>
              <a:rPr lang="it-IT" dirty="0" smtClean="0"/>
              <a:t> a </a:t>
            </a:r>
            <a:r>
              <a:rPr lang="it-IT" dirty="0" err="1" smtClean="0"/>
              <a:t>wor</a:t>
            </a:r>
            <a:r>
              <a:rPr lang="it-IT" dirty="0" smtClean="0"/>
              <a:t>(l)d</a:t>
            </a:r>
            <a:endParaRPr lang="it-IT" dirty="0"/>
          </a:p>
        </p:txBody>
      </p:sp>
      <p:sp>
        <p:nvSpPr>
          <p:cNvPr id="3" name="Segnaposto contenuto 2"/>
          <p:cNvSpPr>
            <a:spLocks noGrp="1"/>
          </p:cNvSpPr>
          <p:nvPr>
            <p:ph idx="1"/>
          </p:nvPr>
        </p:nvSpPr>
        <p:spPr>
          <a:xfrm>
            <a:off x="457200" y="1297762"/>
            <a:ext cx="8229600" cy="4925144"/>
          </a:xfrm>
        </p:spPr>
        <p:txBody>
          <a:bodyPr>
            <a:normAutofit fontScale="92500" lnSpcReduction="10000"/>
          </a:bodyPr>
          <a:lstStyle/>
          <a:p>
            <a:pPr algn="just"/>
            <a:r>
              <a:rPr lang="en-US" dirty="0"/>
              <a:t>All: </a:t>
            </a:r>
            <a:r>
              <a:rPr lang="en-US" i="1" dirty="0"/>
              <a:t>tm, </a:t>
            </a:r>
            <a:r>
              <a:rPr lang="en-US" i="1" dirty="0" err="1"/>
              <a:t>tamam</a:t>
            </a:r>
            <a:r>
              <a:rPr lang="en-US" i="1" dirty="0"/>
              <a:t>, </a:t>
            </a:r>
            <a:r>
              <a:rPr lang="en-US" i="1" dirty="0" err="1"/>
              <a:t>panta</a:t>
            </a:r>
            <a:r>
              <a:rPr lang="en-US" dirty="0"/>
              <a:t> → Everything: </a:t>
            </a:r>
            <a:r>
              <a:rPr lang="en-US" b="1" i="1" dirty="0">
                <a:solidFill>
                  <a:srgbClr val="FF0000"/>
                </a:solidFill>
              </a:rPr>
              <a:t>ta</a:t>
            </a:r>
            <a:r>
              <a:rPr lang="en-US" i="1" dirty="0"/>
              <a:t> </a:t>
            </a:r>
            <a:r>
              <a:rPr lang="en-US" i="1" dirty="0" err="1"/>
              <a:t>panta</a:t>
            </a:r>
            <a:r>
              <a:rPr lang="en-US" i="1" dirty="0"/>
              <a:t> </a:t>
            </a:r>
            <a:r>
              <a:rPr lang="en-US" dirty="0"/>
              <a:t>(Hesiod, Heraclitus) </a:t>
            </a:r>
            <a:r>
              <a:rPr lang="en-US" b="1" i="1" dirty="0">
                <a:solidFill>
                  <a:srgbClr val="FF0000"/>
                </a:solidFill>
              </a:rPr>
              <a:t>to</a:t>
            </a:r>
            <a:r>
              <a:rPr lang="en-US" i="1" dirty="0"/>
              <a:t> pan </a:t>
            </a:r>
            <a:r>
              <a:rPr lang="en-US" dirty="0"/>
              <a:t>(Empedocles)</a:t>
            </a:r>
          </a:p>
          <a:p>
            <a:pPr algn="just"/>
            <a:r>
              <a:rPr lang="it-IT" dirty="0" err="1" smtClean="0"/>
              <a:t>This</a:t>
            </a:r>
            <a:r>
              <a:rPr lang="it-IT" dirty="0" smtClean="0"/>
              <a:t> </a:t>
            </a:r>
            <a:r>
              <a:rPr lang="it-IT" dirty="0" err="1"/>
              <a:t>totality</a:t>
            </a:r>
            <a:r>
              <a:rPr lang="it-IT" dirty="0"/>
              <a:t>, </a:t>
            </a:r>
            <a:r>
              <a:rPr lang="it-IT" dirty="0" err="1"/>
              <a:t>listed</a:t>
            </a:r>
            <a:r>
              <a:rPr lang="it-IT" dirty="0"/>
              <a:t> or </a:t>
            </a:r>
            <a:r>
              <a:rPr lang="it-IT" dirty="0" err="1"/>
              <a:t>substantivized</a:t>
            </a:r>
            <a:r>
              <a:rPr lang="it-IT" dirty="0"/>
              <a:t> </a:t>
            </a:r>
            <a:r>
              <a:rPr lang="it-IT" dirty="0" err="1"/>
              <a:t>into</a:t>
            </a:r>
            <a:r>
              <a:rPr lang="it-IT" dirty="0"/>
              <a:t> an </a:t>
            </a:r>
            <a:r>
              <a:rPr lang="it-IT" dirty="0" err="1"/>
              <a:t>adjective</a:t>
            </a:r>
            <a:r>
              <a:rPr lang="it-IT" dirty="0"/>
              <a:t>, </a:t>
            </a:r>
            <a:r>
              <a:rPr lang="it-IT" dirty="0" err="1"/>
              <a:t>is</a:t>
            </a:r>
            <a:r>
              <a:rPr lang="it-IT" dirty="0"/>
              <a:t> </a:t>
            </a:r>
            <a:r>
              <a:rPr lang="it-IT" dirty="0" err="1"/>
              <a:t>not</a:t>
            </a:r>
            <a:r>
              <a:rPr lang="it-IT" dirty="0"/>
              <a:t> </a:t>
            </a:r>
            <a:r>
              <a:rPr lang="it-IT" dirty="0" err="1"/>
              <a:t>yet</a:t>
            </a:r>
            <a:r>
              <a:rPr lang="it-IT" dirty="0"/>
              <a:t> a world. </a:t>
            </a:r>
          </a:p>
          <a:p>
            <a:pPr algn="just"/>
            <a:r>
              <a:rPr lang="it-IT" dirty="0" err="1" smtClean="0"/>
              <a:t>What</a:t>
            </a:r>
            <a:r>
              <a:rPr lang="it-IT" dirty="0" smtClean="0"/>
              <a:t> </a:t>
            </a:r>
            <a:r>
              <a:rPr lang="it-IT" dirty="0" err="1"/>
              <a:t>it</a:t>
            </a:r>
            <a:r>
              <a:rPr lang="it-IT" dirty="0"/>
              <a:t> </a:t>
            </a:r>
            <a:r>
              <a:rPr lang="it-IT" dirty="0" err="1"/>
              <a:t>lacks</a:t>
            </a:r>
            <a:r>
              <a:rPr lang="it-IT" dirty="0"/>
              <a:t> to </a:t>
            </a:r>
            <a:r>
              <a:rPr lang="it-IT" dirty="0" smtClean="0"/>
              <a:t>the </a:t>
            </a:r>
            <a:r>
              <a:rPr lang="it-IT" dirty="0" err="1" smtClean="0"/>
              <a:t>unity</a:t>
            </a:r>
            <a:r>
              <a:rPr lang="it-IT" dirty="0" smtClean="0"/>
              <a:t> </a:t>
            </a:r>
            <a:r>
              <a:rPr lang="it-IT" dirty="0" err="1" smtClean="0"/>
              <a:t>is</a:t>
            </a:r>
            <a:r>
              <a:rPr lang="it-IT" dirty="0"/>
              <a:t>, </a:t>
            </a:r>
            <a:r>
              <a:rPr lang="it-IT" dirty="0" err="1"/>
              <a:t>paradoxically</a:t>
            </a:r>
            <a:r>
              <a:rPr lang="it-IT" dirty="0"/>
              <a:t>, </a:t>
            </a:r>
            <a:r>
              <a:rPr lang="it-IT" dirty="0" err="1" smtClean="0"/>
              <a:t>that</a:t>
            </a:r>
            <a:r>
              <a:rPr lang="it-IT" dirty="0" smtClean="0"/>
              <a:t> </a:t>
            </a:r>
            <a:r>
              <a:rPr lang="it-IT" dirty="0" err="1" smtClean="0"/>
              <a:t>there</a:t>
            </a:r>
            <a:r>
              <a:rPr lang="it-IT" dirty="0" smtClean="0"/>
              <a:t> are </a:t>
            </a:r>
            <a:r>
              <a:rPr lang="it-IT" dirty="0" err="1" smtClean="0"/>
              <a:t>too</a:t>
            </a:r>
            <a:r>
              <a:rPr lang="it-IT" dirty="0" smtClean="0"/>
              <a:t> </a:t>
            </a:r>
            <a:r>
              <a:rPr lang="it-IT" dirty="0" err="1" smtClean="0"/>
              <a:t>many</a:t>
            </a:r>
            <a:r>
              <a:rPr lang="it-IT" dirty="0" smtClean="0"/>
              <a:t> </a:t>
            </a:r>
            <a:r>
              <a:rPr lang="it-IT" dirty="0" err="1" smtClean="0"/>
              <a:t>things</a:t>
            </a:r>
            <a:r>
              <a:rPr lang="it-IT" dirty="0" smtClean="0"/>
              <a:t> out </a:t>
            </a:r>
            <a:r>
              <a:rPr lang="it-IT" dirty="0" err="1" smtClean="0"/>
              <a:t>there</a:t>
            </a:r>
            <a:r>
              <a:rPr lang="it-IT" dirty="0" smtClean="0"/>
              <a:t>. </a:t>
            </a:r>
            <a:endParaRPr lang="en-US" dirty="0"/>
          </a:p>
          <a:p>
            <a:pPr algn="just"/>
            <a:r>
              <a:rPr lang="en-GB" dirty="0"/>
              <a:t>What prevented the rise of the idea of universe is not the incomplete nature of the list. The ancient civilizations extended </a:t>
            </a:r>
            <a:r>
              <a:rPr lang="en-GB" dirty="0" smtClean="0"/>
              <a:t>the </a:t>
            </a:r>
            <a:r>
              <a:rPr lang="en-GB" dirty="0"/>
              <a:t>order too widely, encompassing the action of the gods and men.</a:t>
            </a:r>
          </a:p>
          <a:p>
            <a:endParaRPr lang="it-IT" dirty="0" smtClean="0"/>
          </a:p>
          <a:p>
            <a:pPr marL="0" indent="0">
              <a:buNone/>
            </a:pPr>
            <a:endParaRPr lang="en-US" dirty="0" smtClean="0"/>
          </a:p>
          <a:p>
            <a:endParaRPr lang="en-US" i="1" dirty="0" smtClean="0"/>
          </a:p>
        </p:txBody>
      </p:sp>
    </p:spTree>
    <p:extLst>
      <p:ext uri="{BB962C8B-B14F-4D97-AF65-F5344CB8AC3E}">
        <p14:creationId xmlns:p14="http://schemas.microsoft.com/office/powerpoint/2010/main" val="658194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5908"/>
            <a:ext cx="8229600" cy="1143000"/>
          </a:xfrm>
        </p:spPr>
        <p:txBody>
          <a:bodyPr/>
          <a:lstStyle/>
          <a:p>
            <a:r>
              <a:rPr lang="it-IT" dirty="0" smtClean="0"/>
              <a:t>An anti-</a:t>
            </a:r>
            <a:r>
              <a:rPr lang="it-IT" dirty="0" err="1" smtClean="0"/>
              <a:t>anthropic</a:t>
            </a:r>
            <a:r>
              <a:rPr lang="it-IT" dirty="0" smtClean="0"/>
              <a:t> </a:t>
            </a:r>
            <a:r>
              <a:rPr lang="it-IT" dirty="0" err="1" smtClean="0"/>
              <a:t>principle</a:t>
            </a:r>
            <a:endParaRPr lang="it-IT" dirty="0"/>
          </a:p>
        </p:txBody>
      </p:sp>
      <p:sp>
        <p:nvSpPr>
          <p:cNvPr id="3" name="Segnaposto contenuto 2"/>
          <p:cNvSpPr>
            <a:spLocks noGrp="1"/>
          </p:cNvSpPr>
          <p:nvPr>
            <p:ph idx="1"/>
          </p:nvPr>
        </p:nvSpPr>
        <p:spPr>
          <a:xfrm>
            <a:off x="101018" y="1196751"/>
            <a:ext cx="8855360" cy="5500417"/>
          </a:xfrm>
        </p:spPr>
        <p:txBody>
          <a:bodyPr>
            <a:noAutofit/>
          </a:bodyPr>
          <a:lstStyle/>
          <a:p>
            <a:pPr algn="just"/>
            <a:r>
              <a:rPr lang="en-GB" sz="2200" dirty="0" smtClean="0"/>
              <a:t>Also the very division </a:t>
            </a:r>
            <a:r>
              <a:rPr lang="en-GB" sz="2200" dirty="0"/>
              <a:t>of all of reality into the Earth and the Heavens </a:t>
            </a:r>
            <a:r>
              <a:rPr lang="en-GB" sz="2200" dirty="0" smtClean="0"/>
              <a:t>prevents the concept </a:t>
            </a:r>
            <a:r>
              <a:rPr lang="en-GB" sz="2200" dirty="0"/>
              <a:t>from coming fully into </a:t>
            </a:r>
            <a:r>
              <a:rPr lang="en-GB" sz="2200" dirty="0" smtClean="0"/>
              <a:t>being (although it prepares its emergence)</a:t>
            </a:r>
          </a:p>
          <a:p>
            <a:pPr algn="just"/>
            <a:endParaRPr lang="en-GB" sz="2200" dirty="0"/>
          </a:p>
          <a:p>
            <a:pPr algn="just"/>
            <a:r>
              <a:rPr lang="en-GB" sz="2200" dirty="0" smtClean="0"/>
              <a:t>The implicit criterion behind is human: the Earth and the Heavens are opposed as the things that a man can, at least in principle, grasp and those which completely escape him. The world cannot appear as such until that criterion is put aside.</a:t>
            </a:r>
          </a:p>
          <a:p>
            <a:pPr algn="just"/>
            <a:endParaRPr lang="en-GB" sz="2200" dirty="0" smtClean="0"/>
          </a:p>
          <a:p>
            <a:pPr algn="just"/>
            <a:r>
              <a:rPr lang="en-GB" sz="2200" dirty="0" smtClean="0"/>
              <a:t>It is necessary, for the world to appear, that the organic unity linking it to one of its inhabitants be broken. </a:t>
            </a:r>
            <a:r>
              <a:rPr lang="en-GB" sz="2200" dirty="0"/>
              <a:t>The world as a totality unfolds in face of a subject, and the reality is firmly established as independent of him. </a:t>
            </a:r>
          </a:p>
          <a:p>
            <a:pPr marL="0" indent="0" algn="just">
              <a:buNone/>
            </a:pPr>
            <a:endParaRPr lang="en-GB" sz="2200" dirty="0" smtClean="0"/>
          </a:p>
          <a:p>
            <a:pPr algn="just"/>
            <a:r>
              <a:rPr lang="en-US" sz="2200" b="1" dirty="0" smtClean="0">
                <a:solidFill>
                  <a:srgbClr val="0000FF"/>
                </a:solidFill>
              </a:rPr>
              <a:t>The </a:t>
            </a:r>
            <a:r>
              <a:rPr lang="en-US" sz="2200" b="1" dirty="0">
                <a:solidFill>
                  <a:srgbClr val="0000FF"/>
                </a:solidFill>
              </a:rPr>
              <a:t>subject does not belong to the world, but it is a limit of the </a:t>
            </a:r>
            <a:r>
              <a:rPr lang="en-US" sz="2200" b="1" dirty="0" smtClean="0">
                <a:solidFill>
                  <a:srgbClr val="0000FF"/>
                </a:solidFill>
              </a:rPr>
              <a:t>world. </a:t>
            </a:r>
            <a:r>
              <a:rPr lang="en-US" sz="2200" b="1" i="1" dirty="0" smtClean="0">
                <a:solidFill>
                  <a:srgbClr val="0000FF"/>
                </a:solidFill>
              </a:rPr>
              <a:t>L. Wittgenstein</a:t>
            </a:r>
            <a:endParaRPr lang="en-US" sz="2200" dirty="0">
              <a:solidFill>
                <a:srgbClr val="0000FF"/>
              </a:solidFill>
            </a:endParaRPr>
          </a:p>
          <a:p>
            <a:pPr algn="just"/>
            <a:endParaRPr lang="en-GB" sz="2200" dirty="0" smtClean="0"/>
          </a:p>
        </p:txBody>
      </p:sp>
    </p:spTree>
    <p:extLst>
      <p:ext uri="{BB962C8B-B14F-4D97-AF65-F5344CB8AC3E}">
        <p14:creationId xmlns:p14="http://schemas.microsoft.com/office/powerpoint/2010/main" val="7038183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5908"/>
            <a:ext cx="8229600" cy="1143000"/>
          </a:xfrm>
        </p:spPr>
        <p:txBody>
          <a:bodyPr/>
          <a:lstStyle/>
          <a:p>
            <a:r>
              <a:rPr lang="it-IT" dirty="0" err="1" smtClean="0"/>
              <a:t>Summary</a:t>
            </a:r>
            <a:endParaRPr lang="it-IT" dirty="0"/>
          </a:p>
        </p:txBody>
      </p:sp>
      <p:sp>
        <p:nvSpPr>
          <p:cNvPr id="3" name="Segnaposto contenuto 2"/>
          <p:cNvSpPr>
            <a:spLocks noGrp="1"/>
          </p:cNvSpPr>
          <p:nvPr>
            <p:ph idx="1"/>
          </p:nvPr>
        </p:nvSpPr>
        <p:spPr>
          <a:xfrm>
            <a:off x="649406" y="1196752"/>
            <a:ext cx="7807306" cy="4925144"/>
          </a:xfrm>
        </p:spPr>
        <p:txBody>
          <a:bodyPr>
            <a:normAutofit/>
          </a:bodyPr>
          <a:lstStyle/>
          <a:p>
            <a:pPr marL="0" indent="0" algn="just">
              <a:buNone/>
            </a:pPr>
            <a:endParaRPr lang="en-GB" sz="3600" dirty="0" smtClean="0">
              <a:solidFill>
                <a:srgbClr val="FF0000"/>
              </a:solidFill>
            </a:endParaRPr>
          </a:p>
          <a:p>
            <a:pPr marL="0" indent="0" algn="just">
              <a:buNone/>
            </a:pPr>
            <a:r>
              <a:rPr lang="en-GB" sz="3600" dirty="0" smtClean="0"/>
              <a:t>The idea of a physical universe specified only by factors that relate to nature is in no way primitive. </a:t>
            </a:r>
          </a:p>
          <a:p>
            <a:pPr marL="0" indent="0" algn="just">
              <a:buNone/>
            </a:pPr>
            <a:endParaRPr lang="en-GB" sz="3600" dirty="0" smtClean="0"/>
          </a:p>
          <a:p>
            <a:pPr marL="0" indent="0" algn="just">
              <a:buNone/>
            </a:pPr>
            <a:r>
              <a:rPr lang="en-GB" sz="3600" dirty="0" smtClean="0"/>
              <a:t>Getting that idea took almost three millenaries </a:t>
            </a:r>
            <a:r>
              <a:rPr lang="en-GB" sz="3600" dirty="0"/>
              <a:t>(</a:t>
            </a:r>
            <a:r>
              <a:rPr lang="en-GB" sz="3600" dirty="0" smtClean="0"/>
              <a:t>of the historic epoch)! </a:t>
            </a:r>
          </a:p>
        </p:txBody>
      </p:sp>
    </p:spTree>
    <p:extLst>
      <p:ext uri="{BB962C8B-B14F-4D97-AF65-F5344CB8AC3E}">
        <p14:creationId xmlns:p14="http://schemas.microsoft.com/office/powerpoint/2010/main" val="1976676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latin typeface="Chalkduster"/>
                <a:cs typeface="Chalkduster"/>
              </a:rPr>
              <a:t>The </a:t>
            </a:r>
            <a:r>
              <a:rPr lang="it-IT" dirty="0" err="1" smtClean="0">
                <a:latin typeface="Chalkduster"/>
                <a:cs typeface="Chalkduster"/>
              </a:rPr>
              <a:t>Proper</a:t>
            </a:r>
            <a:r>
              <a:rPr lang="it-IT" dirty="0" smtClean="0">
                <a:latin typeface="Chalkduster"/>
                <a:cs typeface="Chalkduster"/>
              </a:rPr>
              <a:t> </a:t>
            </a:r>
            <a:r>
              <a:rPr lang="it-IT" dirty="0" err="1" smtClean="0">
                <a:latin typeface="Chalkduster"/>
                <a:cs typeface="Chalkduster"/>
              </a:rPr>
              <a:t>Name</a:t>
            </a:r>
            <a:endParaRPr lang="it-IT" dirty="0">
              <a:latin typeface="Chalkduster"/>
              <a:cs typeface="Chalkduster"/>
            </a:endParaRPr>
          </a:p>
        </p:txBody>
      </p:sp>
      <p:sp>
        <p:nvSpPr>
          <p:cNvPr id="6" name="Segnaposto testo 5"/>
          <p:cNvSpPr>
            <a:spLocks noGrp="1"/>
          </p:cNvSpPr>
          <p:nvPr>
            <p:ph type="body" idx="1"/>
          </p:nvPr>
        </p:nvSpPr>
        <p:spPr/>
        <p:txBody>
          <a:bodyPr>
            <a:normAutofit/>
          </a:bodyPr>
          <a:lstStyle/>
          <a:p>
            <a:endParaRPr lang="it-IT" sz="3600" dirty="0"/>
          </a:p>
        </p:txBody>
      </p:sp>
    </p:spTree>
    <p:extLst>
      <p:ext uri="{BB962C8B-B14F-4D97-AF65-F5344CB8AC3E}">
        <p14:creationId xmlns:p14="http://schemas.microsoft.com/office/powerpoint/2010/main" val="14414148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The </a:t>
            </a:r>
            <a:r>
              <a:rPr lang="it-IT" dirty="0" err="1" smtClean="0"/>
              <a:t>proper</a:t>
            </a:r>
            <a:r>
              <a:rPr lang="it-IT" dirty="0" smtClean="0"/>
              <a:t> </a:t>
            </a:r>
            <a:r>
              <a:rPr lang="it-IT" dirty="0" err="1" smtClean="0"/>
              <a:t>noun</a:t>
            </a:r>
            <a:r>
              <a:rPr lang="it-IT" dirty="0" smtClean="0"/>
              <a:t>: </a:t>
            </a:r>
            <a:r>
              <a:rPr lang="el-GR" i="1" dirty="0" smtClean="0"/>
              <a:t>κόσμος</a:t>
            </a:r>
            <a:endParaRPr lang="fr-FR" i="1" dirty="0"/>
          </a:p>
        </p:txBody>
      </p:sp>
      <p:sp>
        <p:nvSpPr>
          <p:cNvPr id="3" name="Segnaposto contenuto 2"/>
          <p:cNvSpPr>
            <a:spLocks noGrp="1"/>
          </p:cNvSpPr>
          <p:nvPr>
            <p:ph idx="1"/>
          </p:nvPr>
        </p:nvSpPr>
        <p:spPr>
          <a:xfrm>
            <a:off x="467544" y="1412775"/>
            <a:ext cx="8219256" cy="5080859"/>
          </a:xfrm>
        </p:spPr>
        <p:txBody>
          <a:bodyPr>
            <a:normAutofit fontScale="85000" lnSpcReduction="20000"/>
          </a:bodyPr>
          <a:lstStyle/>
          <a:p>
            <a:r>
              <a:rPr lang="en-US" dirty="0" smtClean="0"/>
              <a:t>The Greeks gave the world a name in its own:  </a:t>
            </a:r>
            <a:r>
              <a:rPr lang="en-US" dirty="0"/>
              <a:t> </a:t>
            </a:r>
            <a:r>
              <a:rPr lang="en-US" dirty="0" smtClean="0"/>
              <a:t>   </a:t>
            </a:r>
            <a:r>
              <a:rPr lang="en-US" i="1" dirty="0" err="1" smtClean="0"/>
              <a:t>kosmos</a:t>
            </a:r>
            <a:r>
              <a:rPr lang="en-US" i="1" dirty="0" smtClean="0"/>
              <a:t> </a:t>
            </a:r>
            <a:r>
              <a:rPr lang="en-US" dirty="0" smtClean="0"/>
              <a:t>(order), </a:t>
            </a:r>
            <a:r>
              <a:rPr lang="en-US" i="1" dirty="0" smtClean="0"/>
              <a:t>kata </a:t>
            </a:r>
            <a:r>
              <a:rPr lang="en-US" i="1" dirty="0" err="1" smtClean="0"/>
              <a:t>kosmon</a:t>
            </a:r>
            <a:r>
              <a:rPr lang="en-US" i="1" dirty="0" smtClean="0"/>
              <a:t> </a:t>
            </a:r>
            <a:r>
              <a:rPr lang="en-US" dirty="0" smtClean="0"/>
              <a:t>(in good order).</a:t>
            </a:r>
          </a:p>
          <a:p>
            <a:r>
              <a:rPr lang="en-US" i="1" dirty="0">
                <a:solidFill>
                  <a:srgbClr val="0000FF"/>
                </a:solidFill>
              </a:rPr>
              <a:t>«Pythagoras was the first to call </a:t>
            </a:r>
            <a:r>
              <a:rPr lang="en-US" i="1" dirty="0" err="1">
                <a:solidFill>
                  <a:srgbClr val="0000FF"/>
                </a:solidFill>
              </a:rPr>
              <a:t>kosmos</a:t>
            </a:r>
            <a:r>
              <a:rPr lang="en-US" i="1" dirty="0">
                <a:solidFill>
                  <a:srgbClr val="0000FF"/>
                </a:solidFill>
              </a:rPr>
              <a:t> the encompassing of all things</a:t>
            </a:r>
            <a:r>
              <a:rPr lang="en-US" i="1" dirty="0" smtClean="0">
                <a:solidFill>
                  <a:srgbClr val="0000FF"/>
                </a:solidFill>
              </a:rPr>
              <a:t>, because </a:t>
            </a:r>
            <a:r>
              <a:rPr lang="en-US" i="1" dirty="0">
                <a:solidFill>
                  <a:srgbClr val="0000FF"/>
                </a:solidFill>
              </a:rPr>
              <a:t>of the order </a:t>
            </a:r>
            <a:r>
              <a:rPr lang="en-US" i="1" dirty="0" smtClean="0">
                <a:solidFill>
                  <a:srgbClr val="0000FF"/>
                </a:solidFill>
              </a:rPr>
              <a:t>    that </a:t>
            </a:r>
            <a:r>
              <a:rPr lang="en-US" i="1" dirty="0">
                <a:solidFill>
                  <a:srgbClr val="0000FF"/>
                </a:solidFill>
              </a:rPr>
              <a:t>reigns in it» </a:t>
            </a:r>
            <a:r>
              <a:rPr lang="en-US" dirty="0" err="1"/>
              <a:t>Aetius</a:t>
            </a:r>
            <a:r>
              <a:rPr lang="en-US" dirty="0"/>
              <a:t>, </a:t>
            </a:r>
            <a:r>
              <a:rPr lang="en-US" dirty="0" err="1"/>
              <a:t>Placita</a:t>
            </a:r>
            <a:r>
              <a:rPr lang="en-US" dirty="0"/>
              <a:t> (1st century A.C.)</a:t>
            </a:r>
            <a:r>
              <a:rPr lang="en-US" dirty="0" smtClean="0"/>
              <a:t>.</a:t>
            </a:r>
            <a:endParaRPr lang="en-US" dirty="0"/>
          </a:p>
          <a:p>
            <a:endParaRPr lang="en-US" dirty="0" smtClean="0"/>
          </a:p>
          <a:p>
            <a:r>
              <a:rPr lang="en-US" dirty="0" smtClean="0"/>
              <a:t>The </a:t>
            </a:r>
            <a:r>
              <a:rPr lang="en-US" dirty="0"/>
              <a:t>Original sense of “woman’s </a:t>
            </a:r>
            <a:r>
              <a:rPr lang="en-US" dirty="0" smtClean="0"/>
              <a:t>                       ornament</a:t>
            </a:r>
            <a:r>
              <a:rPr lang="en-US" dirty="0"/>
              <a:t>“ is metaphorically turned </a:t>
            </a:r>
            <a:r>
              <a:rPr lang="en-US" dirty="0" smtClean="0"/>
              <a:t>                            into </a:t>
            </a:r>
            <a:r>
              <a:rPr lang="en-US" dirty="0">
                <a:solidFill>
                  <a:srgbClr val="FF0000"/>
                </a:solidFill>
              </a:rPr>
              <a:t>order and beauty</a:t>
            </a:r>
            <a:r>
              <a:rPr lang="en-US" dirty="0"/>
              <a:t>. More precisely, </a:t>
            </a:r>
            <a:r>
              <a:rPr lang="en-US" dirty="0" smtClean="0"/>
              <a:t>                                        the </a:t>
            </a:r>
            <a:r>
              <a:rPr lang="en-US" dirty="0" smtClean="0">
                <a:solidFill>
                  <a:srgbClr val="FF0000"/>
                </a:solidFill>
              </a:rPr>
              <a:t>beauty </a:t>
            </a:r>
            <a:r>
              <a:rPr lang="en-US" dirty="0">
                <a:solidFill>
                  <a:srgbClr val="FF0000"/>
                </a:solidFill>
              </a:rPr>
              <a:t>resulting from order </a:t>
            </a:r>
            <a:r>
              <a:rPr lang="en-US" dirty="0" smtClean="0">
                <a:solidFill>
                  <a:srgbClr val="FF0000"/>
                </a:solidFill>
              </a:rPr>
              <a:t>                          </a:t>
            </a:r>
            <a:r>
              <a:rPr lang="en-US" dirty="0" smtClean="0"/>
              <a:t>(</a:t>
            </a:r>
            <a:r>
              <a:rPr lang="en-US" dirty="0"/>
              <a:t>cosmetics). </a:t>
            </a:r>
            <a:r>
              <a:rPr lang="en-US" dirty="0" smtClean="0"/>
              <a:t>The </a:t>
            </a:r>
            <a:r>
              <a:rPr lang="en-US" dirty="0"/>
              <a:t>usage was for a long </a:t>
            </a:r>
            <a:r>
              <a:rPr lang="en-US" dirty="0" smtClean="0"/>
              <a:t>                            time </a:t>
            </a:r>
            <a:r>
              <a:rPr lang="en-US" dirty="0"/>
              <a:t>perceived as a metaphor. </a:t>
            </a:r>
            <a:r>
              <a:rPr lang="en-US" dirty="0" smtClean="0"/>
              <a:t>                                          The </a:t>
            </a:r>
            <a:r>
              <a:rPr lang="en-US" dirty="0"/>
              <a:t>“cosmic” unique usage took </a:t>
            </a:r>
            <a:r>
              <a:rPr lang="en-US" dirty="0" smtClean="0"/>
              <a:t>                        centuries </a:t>
            </a:r>
            <a:r>
              <a:rPr lang="en-US" dirty="0"/>
              <a:t>to emerge.</a:t>
            </a:r>
          </a:p>
          <a:p>
            <a:pPr marL="0" indent="0">
              <a:buNone/>
            </a:pPr>
            <a:endParaRPr lang="en-US" dirty="0" smtClean="0"/>
          </a:p>
          <a:p>
            <a:endParaRPr lang="en-US" dirty="0"/>
          </a:p>
          <a:p>
            <a:endParaRPr lang="en-US" dirty="0" smtClean="0"/>
          </a:p>
          <a:p>
            <a:endParaRPr lang="en-US" dirty="0"/>
          </a:p>
          <a:p>
            <a:endParaRPr lang="en-US" dirty="0" smtClean="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pic>
        <p:nvPicPr>
          <p:cNvPr id="4" name="Immagine 3" descr="nefertiti5b45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6145" y="3780738"/>
            <a:ext cx="2121991" cy="3086532"/>
          </a:xfrm>
          <a:prstGeom prst="rect">
            <a:avLst/>
          </a:prstGeom>
        </p:spPr>
      </p:pic>
      <p:pic>
        <p:nvPicPr>
          <p:cNvPr id="5" name="Picture 4" descr="From the Closed World to the Infinite Universe: X. Absolute Space and Absolute Time: God's Frame of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3452" y="1570163"/>
            <a:ext cx="1229213" cy="1570163"/>
          </a:xfrm>
          <a:prstGeom prst="rect">
            <a:avLst/>
          </a:prstGeom>
        </p:spPr>
      </p:pic>
    </p:spTree>
    <p:extLst>
      <p:ext uri="{BB962C8B-B14F-4D97-AF65-F5344CB8AC3E}">
        <p14:creationId xmlns:p14="http://schemas.microsoft.com/office/powerpoint/2010/main" val="5749961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The </a:t>
            </a:r>
            <a:r>
              <a:rPr lang="it-IT" dirty="0" err="1" smtClean="0"/>
              <a:t>proper</a:t>
            </a:r>
            <a:r>
              <a:rPr lang="it-IT" dirty="0" smtClean="0"/>
              <a:t> </a:t>
            </a:r>
            <a:r>
              <a:rPr lang="it-IT" dirty="0" err="1" smtClean="0"/>
              <a:t>noun</a:t>
            </a:r>
            <a:r>
              <a:rPr lang="it-IT" dirty="0" smtClean="0"/>
              <a:t>: </a:t>
            </a:r>
            <a:r>
              <a:rPr lang="en-US" dirty="0"/>
              <a:t>mundus</a:t>
            </a:r>
            <a:endParaRPr lang="fr-FR" dirty="0"/>
          </a:p>
        </p:txBody>
      </p:sp>
      <p:sp>
        <p:nvSpPr>
          <p:cNvPr id="3" name="Segnaposto contenuto 2"/>
          <p:cNvSpPr>
            <a:spLocks noGrp="1"/>
          </p:cNvSpPr>
          <p:nvPr>
            <p:ph idx="1"/>
          </p:nvPr>
        </p:nvSpPr>
        <p:spPr>
          <a:xfrm>
            <a:off x="0" y="1268760"/>
            <a:ext cx="8820472" cy="5357192"/>
          </a:xfrm>
        </p:spPr>
        <p:txBody>
          <a:bodyPr>
            <a:normAutofit/>
          </a:bodyPr>
          <a:lstStyle/>
          <a:p>
            <a:r>
              <a:rPr lang="en-US" sz="2800" dirty="0"/>
              <a:t>The cosmological meaning of the Latin </a:t>
            </a:r>
            <a:r>
              <a:rPr lang="en-US" sz="2800" dirty="0" smtClean="0"/>
              <a:t>word </a:t>
            </a:r>
            <a:r>
              <a:rPr lang="en-US" sz="2800" i="1" dirty="0" smtClean="0"/>
              <a:t>mundus </a:t>
            </a:r>
            <a:r>
              <a:rPr lang="en-US" sz="2800" dirty="0"/>
              <a:t>(</a:t>
            </a:r>
            <a:r>
              <a:rPr lang="en-US" sz="2800" dirty="0" err="1"/>
              <a:t>italian</a:t>
            </a:r>
            <a:r>
              <a:rPr lang="en-US" sz="2800" dirty="0"/>
              <a:t>: </a:t>
            </a:r>
            <a:r>
              <a:rPr lang="en-US" sz="2800" i="1" dirty="0" err="1"/>
              <a:t>monile</a:t>
            </a:r>
            <a:r>
              <a:rPr lang="en-US" sz="2800" dirty="0"/>
              <a:t> - necklace) comes </a:t>
            </a:r>
            <a:r>
              <a:rPr lang="en-US" sz="2800" dirty="0" smtClean="0"/>
              <a:t>by                    by </a:t>
            </a:r>
            <a:r>
              <a:rPr lang="en-US" sz="2800" dirty="0"/>
              <a:t>imitation of the </a:t>
            </a:r>
            <a:r>
              <a:rPr lang="en-US" sz="2800" dirty="0" smtClean="0"/>
              <a:t>Greek </a:t>
            </a:r>
            <a:r>
              <a:rPr lang="en-US" sz="2800" dirty="0" err="1" smtClean="0"/>
              <a:t>kosmos</a:t>
            </a:r>
            <a:endParaRPr lang="en-US" sz="2800" dirty="0"/>
          </a:p>
          <a:p>
            <a:r>
              <a:rPr lang="it-IT" sz="2600" i="1" dirty="0" err="1" smtClean="0">
                <a:solidFill>
                  <a:srgbClr val="0000FF"/>
                </a:solidFill>
              </a:rPr>
              <a:t>Graeci</a:t>
            </a:r>
            <a:r>
              <a:rPr lang="it-IT" sz="2600" i="1" dirty="0" smtClean="0">
                <a:solidFill>
                  <a:srgbClr val="0000FF"/>
                </a:solidFill>
              </a:rPr>
              <a:t> nomine ornamenti </a:t>
            </a:r>
            <a:r>
              <a:rPr lang="it-IT" sz="2600" i="1" dirty="0" err="1" smtClean="0">
                <a:solidFill>
                  <a:srgbClr val="0000FF"/>
                </a:solidFill>
              </a:rPr>
              <a:t>appellavere</a:t>
            </a:r>
            <a:r>
              <a:rPr lang="it-IT" sz="2600" i="1" dirty="0" smtClean="0">
                <a:solidFill>
                  <a:srgbClr val="0000FF"/>
                </a:solidFill>
              </a:rPr>
              <a:t>                                    </a:t>
            </a:r>
            <a:r>
              <a:rPr lang="it-IT" sz="2600" i="1" dirty="0" err="1" smtClean="0">
                <a:solidFill>
                  <a:srgbClr val="0000FF"/>
                </a:solidFill>
              </a:rPr>
              <a:t>eum</a:t>
            </a:r>
            <a:r>
              <a:rPr lang="it-IT" sz="2600" i="1" dirty="0" smtClean="0">
                <a:solidFill>
                  <a:srgbClr val="0000FF"/>
                </a:solidFill>
              </a:rPr>
              <a:t> et nos a </a:t>
            </a:r>
            <a:r>
              <a:rPr lang="it-IT" sz="2600" i="1" dirty="0" err="1" smtClean="0">
                <a:solidFill>
                  <a:srgbClr val="0000FF"/>
                </a:solidFill>
              </a:rPr>
              <a:t>perfecta</a:t>
            </a:r>
            <a:r>
              <a:rPr lang="it-IT" sz="2600" i="1" dirty="0" smtClean="0">
                <a:solidFill>
                  <a:srgbClr val="0000FF"/>
                </a:solidFill>
              </a:rPr>
              <a:t> </a:t>
            </a:r>
            <a:r>
              <a:rPr lang="it-IT" sz="2600" i="1" dirty="0" err="1" smtClean="0">
                <a:solidFill>
                  <a:srgbClr val="0000FF"/>
                </a:solidFill>
              </a:rPr>
              <a:t>absolutaque</a:t>
            </a:r>
            <a:r>
              <a:rPr lang="it-IT" sz="2600" i="1" dirty="0" smtClean="0">
                <a:solidFill>
                  <a:srgbClr val="0000FF"/>
                </a:solidFill>
              </a:rPr>
              <a:t> </a:t>
            </a:r>
            <a:r>
              <a:rPr lang="it-IT" sz="2600" i="1" dirty="0" err="1" smtClean="0">
                <a:solidFill>
                  <a:srgbClr val="0000FF"/>
                </a:solidFill>
              </a:rPr>
              <a:t>elegantia</a:t>
            </a:r>
            <a:r>
              <a:rPr lang="it-IT" sz="2600" i="1" dirty="0" smtClean="0">
                <a:solidFill>
                  <a:srgbClr val="0000FF"/>
                </a:solidFill>
              </a:rPr>
              <a:t>                      </a:t>
            </a:r>
            <a:r>
              <a:rPr lang="it-IT" sz="2600" i="1" dirty="0" err="1" smtClean="0">
                <a:solidFill>
                  <a:srgbClr val="0000FF"/>
                </a:solidFill>
              </a:rPr>
              <a:t>mundum</a:t>
            </a:r>
            <a:r>
              <a:rPr lang="it-IT" sz="2600" i="1" dirty="0" smtClean="0">
                <a:solidFill>
                  <a:srgbClr val="0000FF"/>
                </a:solidFill>
              </a:rPr>
              <a:t>. </a:t>
            </a:r>
            <a:r>
              <a:rPr lang="it-IT" sz="2600" i="1" dirty="0" err="1">
                <a:solidFill>
                  <a:srgbClr val="0000FF"/>
                </a:solidFill>
              </a:rPr>
              <a:t>C</a:t>
            </a:r>
            <a:r>
              <a:rPr lang="it-IT" sz="2600" i="1" dirty="0" err="1" smtClean="0">
                <a:solidFill>
                  <a:srgbClr val="0000FF"/>
                </a:solidFill>
              </a:rPr>
              <a:t>aelum</a:t>
            </a:r>
            <a:r>
              <a:rPr lang="it-IT" sz="2600" i="1" dirty="0" smtClean="0">
                <a:solidFill>
                  <a:srgbClr val="0000FF"/>
                </a:solidFill>
              </a:rPr>
              <a:t> </a:t>
            </a:r>
            <a:r>
              <a:rPr lang="it-IT" sz="2600" i="1" dirty="0" err="1" smtClean="0">
                <a:solidFill>
                  <a:srgbClr val="0000FF"/>
                </a:solidFill>
              </a:rPr>
              <a:t>quidem</a:t>
            </a:r>
            <a:r>
              <a:rPr lang="it-IT" sz="2600" i="1" dirty="0" smtClean="0">
                <a:solidFill>
                  <a:srgbClr val="0000FF"/>
                </a:solidFill>
              </a:rPr>
              <a:t> </a:t>
            </a:r>
            <a:r>
              <a:rPr lang="it-IT" sz="2600" i="1" dirty="0" err="1" smtClean="0">
                <a:solidFill>
                  <a:srgbClr val="0000FF"/>
                </a:solidFill>
              </a:rPr>
              <a:t>haut</a:t>
            </a:r>
            <a:r>
              <a:rPr lang="it-IT" sz="2600" i="1" dirty="0" smtClean="0">
                <a:solidFill>
                  <a:srgbClr val="0000FF"/>
                </a:solidFill>
              </a:rPr>
              <a:t> </a:t>
            </a:r>
            <a:r>
              <a:rPr lang="it-IT" sz="2600" i="1" dirty="0" err="1" smtClean="0">
                <a:solidFill>
                  <a:srgbClr val="0000FF"/>
                </a:solidFill>
              </a:rPr>
              <a:t>dubie</a:t>
            </a:r>
            <a:r>
              <a:rPr lang="it-IT" sz="2600" i="1" dirty="0" smtClean="0">
                <a:solidFill>
                  <a:srgbClr val="0000FF"/>
                </a:solidFill>
              </a:rPr>
              <a:t>                                    </a:t>
            </a:r>
            <a:r>
              <a:rPr lang="it-IT" sz="2600" i="1" dirty="0" err="1" smtClean="0">
                <a:solidFill>
                  <a:srgbClr val="0000FF"/>
                </a:solidFill>
              </a:rPr>
              <a:t>caelati</a:t>
            </a:r>
            <a:r>
              <a:rPr lang="it-IT" sz="2600" i="1" dirty="0" smtClean="0">
                <a:solidFill>
                  <a:srgbClr val="0000FF"/>
                </a:solidFill>
              </a:rPr>
              <a:t> </a:t>
            </a:r>
            <a:r>
              <a:rPr lang="it-IT" sz="2600" i="1" dirty="0" err="1" smtClean="0">
                <a:solidFill>
                  <a:srgbClr val="0000FF"/>
                </a:solidFill>
              </a:rPr>
              <a:t>argumento</a:t>
            </a:r>
            <a:r>
              <a:rPr lang="it-IT" sz="2600" i="1" dirty="0" smtClean="0">
                <a:solidFill>
                  <a:srgbClr val="0000FF"/>
                </a:solidFill>
              </a:rPr>
              <a:t> </a:t>
            </a:r>
            <a:r>
              <a:rPr lang="it-IT" sz="2600" i="1" dirty="0" err="1" smtClean="0">
                <a:solidFill>
                  <a:srgbClr val="0000FF"/>
                </a:solidFill>
              </a:rPr>
              <a:t>diximus</a:t>
            </a:r>
            <a:r>
              <a:rPr lang="it-IT" sz="2600" i="1" dirty="0" smtClean="0">
                <a:solidFill>
                  <a:srgbClr val="0000FF"/>
                </a:solidFill>
              </a:rPr>
              <a:t>.</a:t>
            </a:r>
          </a:p>
          <a:p>
            <a:r>
              <a:rPr lang="en-US" sz="2800" i="1" dirty="0" smtClean="0"/>
              <a:t>What </a:t>
            </a:r>
            <a:r>
              <a:rPr lang="en-US" sz="2800" i="1" dirty="0"/>
              <a:t>the Greek call </a:t>
            </a:r>
            <a:r>
              <a:rPr lang="en-US" sz="2800" i="1" dirty="0" err="1" smtClean="0"/>
              <a:t>kosmos</a:t>
            </a:r>
            <a:r>
              <a:rPr lang="en-US" sz="2800" i="1" dirty="0" smtClean="0"/>
              <a:t> </a:t>
            </a:r>
            <a:r>
              <a:rPr lang="en-US" sz="2800" i="1" dirty="0" smtClean="0">
                <a:solidFill>
                  <a:srgbClr val="FF0000"/>
                </a:solidFill>
              </a:rPr>
              <a:t>[</a:t>
            </a:r>
            <a:r>
              <a:rPr lang="it-IT" sz="2800" i="1" dirty="0" smtClean="0">
                <a:solidFill>
                  <a:srgbClr val="FF0000"/>
                </a:solidFill>
              </a:rPr>
              <a:t>ornamenti]</a:t>
            </a:r>
            <a:r>
              <a:rPr lang="en-US" sz="2800" i="1" dirty="0" smtClean="0"/>
              <a:t> </a:t>
            </a:r>
            <a:r>
              <a:rPr lang="en-US" sz="2800" i="1" dirty="0"/>
              <a:t>we call  mundus due to its perfect and faultless </a:t>
            </a:r>
            <a:r>
              <a:rPr lang="en-US" sz="2800" i="1" dirty="0" smtClean="0"/>
              <a:t>elegance</a:t>
            </a:r>
            <a:r>
              <a:rPr lang="it-IT" sz="3000" dirty="0" smtClean="0"/>
              <a:t>       </a:t>
            </a:r>
            <a:r>
              <a:rPr lang="it-IT" sz="3000" dirty="0" smtClean="0">
                <a:solidFill>
                  <a:srgbClr val="0000FF"/>
                </a:solidFill>
              </a:rPr>
              <a:t>                  </a:t>
            </a:r>
          </a:p>
          <a:p>
            <a:pPr marL="0" indent="0" algn="r">
              <a:buNone/>
            </a:pPr>
            <a:r>
              <a:rPr lang="it-IT" sz="3000" dirty="0">
                <a:solidFill>
                  <a:srgbClr val="0000FF"/>
                </a:solidFill>
              </a:rPr>
              <a:t> </a:t>
            </a:r>
            <a:r>
              <a:rPr lang="it-IT" sz="3000" dirty="0" smtClean="0">
                <a:solidFill>
                  <a:srgbClr val="0000FF"/>
                </a:solidFill>
              </a:rPr>
              <a:t>   </a:t>
            </a:r>
            <a:r>
              <a:rPr lang="it-IT" sz="3000" dirty="0" smtClean="0"/>
              <a:t>Plinio il Vecchio, </a:t>
            </a:r>
            <a:r>
              <a:rPr lang="it-IT" sz="3000" dirty="0" err="1" smtClean="0"/>
              <a:t>Naturalis</a:t>
            </a:r>
            <a:r>
              <a:rPr lang="it-IT" sz="3000" dirty="0" smtClean="0"/>
              <a:t> </a:t>
            </a:r>
            <a:r>
              <a:rPr lang="it-IT" sz="3000" dirty="0" err="1" smtClean="0"/>
              <a:t>Historia</a:t>
            </a:r>
            <a:r>
              <a:rPr lang="it-IT" sz="3000" dirty="0" smtClean="0"/>
              <a:t> II, 7</a:t>
            </a:r>
            <a:r>
              <a:rPr lang="en-US" sz="3000" b="1" dirty="0" smtClean="0"/>
              <a:t> </a:t>
            </a:r>
          </a:p>
          <a:p>
            <a:pPr algn="just"/>
            <a:endParaRPr lang="en-US" sz="3000" b="1" dirty="0">
              <a:solidFill>
                <a:srgbClr val="0000FF"/>
              </a:solidFill>
            </a:endParaRPr>
          </a:p>
          <a:p>
            <a:pPr algn="just"/>
            <a:endParaRPr lang="it-IT" dirty="0" smtClean="0"/>
          </a:p>
          <a:p>
            <a:pPr algn="just"/>
            <a:endParaRPr lang="fr-FR" dirty="0" smtClean="0"/>
          </a:p>
        </p:txBody>
      </p:sp>
      <p:pic>
        <p:nvPicPr>
          <p:cNvPr id="4" name="Picture 3"/>
          <p:cNvPicPr>
            <a:picLocks noChangeAspect="1"/>
          </p:cNvPicPr>
          <p:nvPr/>
        </p:nvPicPr>
        <p:blipFill>
          <a:blip r:embed="rId2"/>
          <a:stretch>
            <a:fillRect/>
          </a:stretch>
        </p:blipFill>
        <p:spPr>
          <a:xfrm>
            <a:off x="6746858" y="1903822"/>
            <a:ext cx="2377587" cy="2448272"/>
          </a:xfrm>
          <a:prstGeom prst="rect">
            <a:avLst/>
          </a:prstGeom>
        </p:spPr>
      </p:pic>
    </p:spTree>
    <p:extLst>
      <p:ext uri="{BB962C8B-B14F-4D97-AF65-F5344CB8AC3E}">
        <p14:creationId xmlns:p14="http://schemas.microsoft.com/office/powerpoint/2010/main" val="76845380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l"/>
            <a:r>
              <a:rPr lang="it-IT" dirty="0" smtClean="0"/>
              <a:t>  The </a:t>
            </a:r>
            <a:r>
              <a:rPr lang="it-IT" dirty="0" err="1" smtClean="0"/>
              <a:t>other</a:t>
            </a:r>
            <a:r>
              <a:rPr lang="it-IT" dirty="0" smtClean="0"/>
              <a:t> </a:t>
            </a:r>
            <a:r>
              <a:rPr lang="it-IT" dirty="0" err="1" smtClean="0"/>
              <a:t>name</a:t>
            </a:r>
            <a:r>
              <a:rPr lang="it-IT" dirty="0" smtClean="0"/>
              <a:t>: </a:t>
            </a:r>
            <a:r>
              <a:rPr lang="en-US" dirty="0" err="1" smtClean="0"/>
              <a:t>Univers</a:t>
            </a:r>
            <a:r>
              <a:rPr lang="fr-FR" dirty="0" smtClean="0"/>
              <a:t>e</a:t>
            </a:r>
            <a:endParaRPr lang="fr-FR" dirty="0"/>
          </a:p>
        </p:txBody>
      </p:sp>
      <p:sp>
        <p:nvSpPr>
          <p:cNvPr id="3" name="Segnaposto contenuto 2"/>
          <p:cNvSpPr>
            <a:spLocks noGrp="1"/>
          </p:cNvSpPr>
          <p:nvPr>
            <p:ph idx="1"/>
          </p:nvPr>
        </p:nvSpPr>
        <p:spPr>
          <a:xfrm>
            <a:off x="457200" y="1587332"/>
            <a:ext cx="8028374" cy="4920733"/>
          </a:xfrm>
        </p:spPr>
        <p:txBody>
          <a:bodyPr>
            <a:normAutofit/>
          </a:bodyPr>
          <a:lstStyle/>
          <a:p>
            <a:r>
              <a:rPr lang="fr-CA" dirty="0" err="1" smtClean="0"/>
              <a:t>Universe</a:t>
            </a:r>
            <a:r>
              <a:rPr lang="fr-CA" dirty="0" smtClean="0"/>
              <a:t> </a:t>
            </a:r>
            <a:r>
              <a:rPr lang="fr-CA" dirty="0" err="1" smtClean="0"/>
              <a:t>comes</a:t>
            </a:r>
            <a:r>
              <a:rPr lang="fr-CA" dirty="0" smtClean="0"/>
              <a:t> </a:t>
            </a:r>
            <a:r>
              <a:rPr lang="fr-CA" dirty="0" err="1" smtClean="0"/>
              <a:t>from</a:t>
            </a:r>
            <a:r>
              <a:rPr lang="fr-CA" dirty="0" smtClean="0"/>
              <a:t> the latin               </a:t>
            </a:r>
            <a:r>
              <a:rPr lang="fr-CA" dirty="0" err="1" smtClean="0"/>
              <a:t>universus</a:t>
            </a:r>
            <a:r>
              <a:rPr lang="fr-CA" dirty="0" smtClean="0"/>
              <a:t>: </a:t>
            </a:r>
            <a:r>
              <a:rPr lang="fr-CA" i="1" dirty="0" err="1" smtClean="0"/>
              <a:t>unus</a:t>
            </a:r>
            <a:r>
              <a:rPr lang="it-IT" i="1" dirty="0" smtClean="0"/>
              <a:t>  versus, </a:t>
            </a:r>
            <a:r>
              <a:rPr lang="it-IT" i="1" dirty="0"/>
              <a:t>ad unum </a:t>
            </a:r>
            <a:r>
              <a:rPr lang="it-IT" i="1" dirty="0" smtClean="0"/>
              <a:t>vertere</a:t>
            </a:r>
          </a:p>
          <a:p>
            <a:pPr marL="0" indent="0">
              <a:buNone/>
            </a:pPr>
            <a:endParaRPr lang="it-IT" i="1" dirty="0" smtClean="0"/>
          </a:p>
          <a:p>
            <a:pPr algn="just"/>
            <a:r>
              <a:rPr lang="it-IT" i="1" dirty="0" smtClean="0">
                <a:solidFill>
                  <a:srgbClr val="0000FF"/>
                </a:solidFill>
              </a:rPr>
              <a:t>Acre </a:t>
            </a:r>
            <a:r>
              <a:rPr lang="it-IT" i="1" dirty="0" err="1" smtClean="0">
                <a:solidFill>
                  <a:srgbClr val="0000FF"/>
                </a:solidFill>
              </a:rPr>
              <a:t>fluit</a:t>
            </a:r>
            <a:r>
              <a:rPr lang="it-IT" i="1" dirty="0" smtClean="0">
                <a:solidFill>
                  <a:srgbClr val="0000FF"/>
                </a:solidFill>
              </a:rPr>
              <a:t> </a:t>
            </a:r>
            <a:r>
              <a:rPr lang="it-IT" i="1" dirty="0" err="1" smtClean="0">
                <a:solidFill>
                  <a:srgbClr val="0000FF"/>
                </a:solidFill>
              </a:rPr>
              <a:t>frigus</a:t>
            </a:r>
            <a:r>
              <a:rPr lang="it-IT" i="1" dirty="0" smtClean="0">
                <a:solidFill>
                  <a:srgbClr val="0000FF"/>
                </a:solidFill>
              </a:rPr>
              <a:t>, non </a:t>
            </a:r>
            <a:r>
              <a:rPr lang="it-IT" i="1" dirty="0" err="1" smtClean="0">
                <a:solidFill>
                  <a:srgbClr val="0000FF"/>
                </a:solidFill>
              </a:rPr>
              <a:t>primam</a:t>
            </a:r>
            <a:r>
              <a:rPr lang="it-IT" i="1" dirty="0" smtClean="0">
                <a:solidFill>
                  <a:srgbClr val="0000FF"/>
                </a:solidFill>
              </a:rPr>
              <a:t> </a:t>
            </a:r>
            <a:r>
              <a:rPr lang="it-IT" i="1" dirty="0" err="1" smtClean="0">
                <a:solidFill>
                  <a:srgbClr val="0000FF"/>
                </a:solidFill>
              </a:rPr>
              <a:t>quamque</a:t>
            </a:r>
            <a:r>
              <a:rPr lang="it-IT" i="1" dirty="0" smtClean="0">
                <a:solidFill>
                  <a:srgbClr val="0000FF"/>
                </a:solidFill>
              </a:rPr>
              <a:t> </a:t>
            </a:r>
            <a:r>
              <a:rPr lang="it-IT" i="1" dirty="0" err="1" smtClean="0">
                <a:solidFill>
                  <a:srgbClr val="0000FF"/>
                </a:solidFill>
              </a:rPr>
              <a:t>solemus</a:t>
            </a:r>
            <a:r>
              <a:rPr lang="it-IT" i="1" dirty="0" smtClean="0">
                <a:solidFill>
                  <a:srgbClr val="0000FF"/>
                </a:solidFill>
              </a:rPr>
              <a:t> </a:t>
            </a:r>
            <a:r>
              <a:rPr lang="it-IT" i="1" dirty="0" err="1" smtClean="0">
                <a:solidFill>
                  <a:srgbClr val="0000FF"/>
                </a:solidFill>
              </a:rPr>
              <a:t>Particulam</a:t>
            </a:r>
            <a:r>
              <a:rPr lang="it-IT" i="1" dirty="0" smtClean="0">
                <a:solidFill>
                  <a:srgbClr val="0000FF"/>
                </a:solidFill>
              </a:rPr>
              <a:t> venti sentire, et </a:t>
            </a:r>
            <a:r>
              <a:rPr lang="it-IT" i="1" dirty="0" err="1" smtClean="0">
                <a:solidFill>
                  <a:srgbClr val="0000FF"/>
                </a:solidFill>
              </a:rPr>
              <a:t>frigoris</a:t>
            </a:r>
            <a:r>
              <a:rPr lang="it-IT" i="1" dirty="0" smtClean="0">
                <a:solidFill>
                  <a:srgbClr val="0000FF"/>
                </a:solidFill>
              </a:rPr>
              <a:t> </a:t>
            </a:r>
            <a:r>
              <a:rPr lang="it-IT" i="1" dirty="0" err="1" smtClean="0">
                <a:solidFill>
                  <a:srgbClr val="0000FF"/>
                </a:solidFill>
              </a:rPr>
              <a:t>ejus</a:t>
            </a:r>
            <a:r>
              <a:rPr lang="it-IT" i="1" dirty="0" smtClean="0">
                <a:solidFill>
                  <a:srgbClr val="0000FF"/>
                </a:solidFill>
              </a:rPr>
              <a:t>, </a:t>
            </a:r>
            <a:r>
              <a:rPr lang="it-IT" i="1" dirty="0" err="1" smtClean="0">
                <a:solidFill>
                  <a:srgbClr val="0000FF"/>
                </a:solidFill>
              </a:rPr>
              <a:t>sed</a:t>
            </a:r>
            <a:r>
              <a:rPr lang="it-IT" i="1" dirty="0" smtClean="0">
                <a:solidFill>
                  <a:srgbClr val="0000FF"/>
                </a:solidFill>
              </a:rPr>
              <a:t> </a:t>
            </a:r>
            <a:r>
              <a:rPr lang="it-IT" i="1" dirty="0" err="1" smtClean="0">
                <a:solidFill>
                  <a:srgbClr val="0000FF"/>
                </a:solidFill>
              </a:rPr>
              <a:t>magis</a:t>
            </a:r>
            <a:r>
              <a:rPr lang="it-IT" i="1" dirty="0" smtClean="0">
                <a:solidFill>
                  <a:srgbClr val="0000FF"/>
                </a:solidFill>
              </a:rPr>
              <a:t> </a:t>
            </a:r>
            <a:r>
              <a:rPr lang="it-IT" b="1" i="1" dirty="0" err="1" smtClean="0">
                <a:solidFill>
                  <a:srgbClr val="0000FF"/>
                </a:solidFill>
              </a:rPr>
              <a:t>unvorsum</a:t>
            </a:r>
            <a:r>
              <a:rPr lang="it-IT" i="1" dirty="0" smtClean="0">
                <a:solidFill>
                  <a:srgbClr val="0000FF"/>
                </a:solidFill>
              </a:rPr>
              <a:t> : </a:t>
            </a:r>
            <a:r>
              <a:rPr lang="it-IT" i="1" dirty="0" err="1" smtClean="0">
                <a:solidFill>
                  <a:srgbClr val="0000FF"/>
                </a:solidFill>
              </a:rPr>
              <a:t>fierique</a:t>
            </a:r>
            <a:r>
              <a:rPr lang="it-IT" i="1" dirty="0" smtClean="0">
                <a:solidFill>
                  <a:srgbClr val="0000FF"/>
                </a:solidFill>
              </a:rPr>
              <a:t> </a:t>
            </a:r>
            <a:r>
              <a:rPr lang="it-IT" i="1" dirty="0" err="1" smtClean="0">
                <a:solidFill>
                  <a:srgbClr val="0000FF"/>
                </a:solidFill>
              </a:rPr>
              <a:t>perinde</a:t>
            </a:r>
            <a:r>
              <a:rPr lang="it-IT" i="1" dirty="0" smtClean="0">
                <a:solidFill>
                  <a:srgbClr val="0000FF"/>
                </a:solidFill>
              </a:rPr>
              <a:t> </a:t>
            </a:r>
            <a:r>
              <a:rPr lang="it-IT" i="1" dirty="0" err="1" smtClean="0">
                <a:solidFill>
                  <a:srgbClr val="0000FF"/>
                </a:solidFill>
              </a:rPr>
              <a:t>videmus</a:t>
            </a:r>
            <a:r>
              <a:rPr lang="it-IT" i="1" dirty="0" smtClean="0">
                <a:solidFill>
                  <a:srgbClr val="0000FF"/>
                </a:solidFill>
              </a:rPr>
              <a:t>, </a:t>
            </a:r>
            <a:r>
              <a:rPr lang="it-IT" i="1" dirty="0" err="1" smtClean="0">
                <a:solidFill>
                  <a:srgbClr val="0000FF"/>
                </a:solidFill>
              </a:rPr>
              <a:t>Corpore</a:t>
            </a:r>
            <a:r>
              <a:rPr lang="it-IT" i="1" dirty="0" smtClean="0">
                <a:solidFill>
                  <a:srgbClr val="0000FF"/>
                </a:solidFill>
              </a:rPr>
              <a:t> </a:t>
            </a:r>
            <a:r>
              <a:rPr lang="it-IT" i="1" dirty="0" err="1" smtClean="0">
                <a:solidFill>
                  <a:srgbClr val="0000FF"/>
                </a:solidFill>
              </a:rPr>
              <a:t>tum</a:t>
            </a:r>
            <a:r>
              <a:rPr lang="it-IT" i="1" dirty="0" smtClean="0">
                <a:solidFill>
                  <a:srgbClr val="0000FF"/>
                </a:solidFill>
              </a:rPr>
              <a:t> </a:t>
            </a:r>
            <a:r>
              <a:rPr lang="it-IT" i="1" dirty="0" err="1" smtClean="0">
                <a:solidFill>
                  <a:srgbClr val="0000FF"/>
                </a:solidFill>
              </a:rPr>
              <a:t>plagas</a:t>
            </a:r>
            <a:r>
              <a:rPr lang="it-IT" i="1" dirty="0" smtClean="0">
                <a:solidFill>
                  <a:srgbClr val="0000FF"/>
                </a:solidFill>
              </a:rPr>
              <a:t> in nostro, </a:t>
            </a:r>
            <a:r>
              <a:rPr lang="it-IT" i="1" dirty="0" err="1" smtClean="0">
                <a:solidFill>
                  <a:srgbClr val="0000FF"/>
                </a:solidFill>
              </a:rPr>
              <a:t>tamquam</a:t>
            </a:r>
            <a:r>
              <a:rPr lang="it-IT" i="1" dirty="0" smtClean="0">
                <a:solidFill>
                  <a:srgbClr val="0000FF"/>
                </a:solidFill>
              </a:rPr>
              <a:t> </a:t>
            </a:r>
            <a:r>
              <a:rPr lang="it-IT" i="1" dirty="0" err="1" smtClean="0">
                <a:solidFill>
                  <a:srgbClr val="0000FF"/>
                </a:solidFill>
              </a:rPr>
              <a:t>aliquae</a:t>
            </a:r>
            <a:r>
              <a:rPr lang="it-IT" i="1" dirty="0" smtClean="0">
                <a:solidFill>
                  <a:srgbClr val="0000FF"/>
                </a:solidFill>
              </a:rPr>
              <a:t> res.                             </a:t>
            </a:r>
          </a:p>
          <a:p>
            <a:pPr marL="0" indent="0" algn="just">
              <a:buNone/>
            </a:pPr>
            <a:r>
              <a:rPr lang="it-IT" dirty="0" smtClean="0">
                <a:solidFill>
                  <a:schemeClr val="tx2"/>
                </a:solidFill>
              </a:rPr>
              <a:t>                     Lucrezio De Rerum Natura, Book IV</a:t>
            </a:r>
          </a:p>
        </p:txBody>
      </p:sp>
      <p:pic>
        <p:nvPicPr>
          <p:cNvPr id="4" name="Picture 3"/>
          <p:cNvPicPr>
            <a:picLocks noChangeAspect="1"/>
          </p:cNvPicPr>
          <p:nvPr/>
        </p:nvPicPr>
        <p:blipFill>
          <a:blip r:embed="rId2"/>
          <a:stretch>
            <a:fillRect/>
          </a:stretch>
        </p:blipFill>
        <p:spPr>
          <a:xfrm>
            <a:off x="7533112" y="0"/>
            <a:ext cx="1647400" cy="2071017"/>
          </a:xfrm>
          <a:prstGeom prst="rect">
            <a:avLst/>
          </a:prstGeom>
        </p:spPr>
      </p:pic>
    </p:spTree>
    <p:extLst>
      <p:ext uri="{BB962C8B-B14F-4D97-AF65-F5344CB8AC3E}">
        <p14:creationId xmlns:p14="http://schemas.microsoft.com/office/powerpoint/2010/main" val="1749835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l"/>
            <a:r>
              <a:rPr lang="it-IT" dirty="0" smtClean="0"/>
              <a:t>  </a:t>
            </a:r>
            <a:r>
              <a:rPr lang="en-US" dirty="0" smtClean="0"/>
              <a:t>De </a:t>
            </a:r>
            <a:r>
              <a:rPr lang="en-US" dirty="0" err="1"/>
              <a:t>R</a:t>
            </a:r>
            <a:r>
              <a:rPr lang="en-US" dirty="0" err="1" smtClean="0"/>
              <a:t>erum</a:t>
            </a:r>
            <a:r>
              <a:rPr lang="en-US" dirty="0" smtClean="0"/>
              <a:t> </a:t>
            </a:r>
            <a:r>
              <a:rPr lang="en-US" dirty="0" err="1" smtClean="0"/>
              <a:t>Natura</a:t>
            </a:r>
            <a:r>
              <a:rPr lang="en-US" dirty="0" smtClean="0"/>
              <a:t> (1417)</a:t>
            </a:r>
            <a:endParaRPr lang="fr-FR" dirty="0"/>
          </a:p>
        </p:txBody>
      </p:sp>
      <p:sp>
        <p:nvSpPr>
          <p:cNvPr id="3" name="Segnaposto contenuto 2"/>
          <p:cNvSpPr>
            <a:spLocks noGrp="1"/>
          </p:cNvSpPr>
          <p:nvPr>
            <p:ph idx="1"/>
          </p:nvPr>
        </p:nvSpPr>
        <p:spPr>
          <a:xfrm>
            <a:off x="457200" y="1412776"/>
            <a:ext cx="8229600" cy="5256584"/>
          </a:xfrm>
        </p:spPr>
        <p:txBody>
          <a:bodyPr>
            <a:normAutofit/>
          </a:bodyPr>
          <a:lstStyle/>
          <a:p>
            <a:pPr marL="0" indent="0">
              <a:buNone/>
            </a:pPr>
            <a:endParaRPr lang="it-IT" i="1" dirty="0" smtClean="0"/>
          </a:p>
          <a:p>
            <a:pPr marL="0" indent="0" algn="just">
              <a:buNone/>
            </a:pPr>
            <a:r>
              <a:rPr lang="it-IT" dirty="0" smtClean="0">
                <a:solidFill>
                  <a:schemeClr val="tx2"/>
                </a:solidFill>
              </a:rPr>
              <a:t>                        </a:t>
            </a:r>
          </a:p>
        </p:txBody>
      </p:sp>
      <p:pic>
        <p:nvPicPr>
          <p:cNvPr id="4" name="Picture 3"/>
          <p:cNvPicPr>
            <a:picLocks noChangeAspect="1"/>
          </p:cNvPicPr>
          <p:nvPr/>
        </p:nvPicPr>
        <p:blipFill>
          <a:blip r:embed="rId2"/>
          <a:stretch>
            <a:fillRect/>
          </a:stretch>
        </p:blipFill>
        <p:spPr>
          <a:xfrm>
            <a:off x="6707133" y="0"/>
            <a:ext cx="2473379" cy="3109391"/>
          </a:xfrm>
          <a:prstGeom prst="rect">
            <a:avLst/>
          </a:prstGeom>
        </p:spPr>
      </p:pic>
      <p:pic>
        <p:nvPicPr>
          <p:cNvPr id="5" name="Picture 4" descr="de rerum natu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60" y="1523897"/>
            <a:ext cx="3352800" cy="5080000"/>
          </a:xfrm>
          <a:prstGeom prst="rect">
            <a:avLst/>
          </a:prstGeom>
        </p:spPr>
      </p:pic>
      <p:sp>
        <p:nvSpPr>
          <p:cNvPr id="6" name="Rectangle 5"/>
          <p:cNvSpPr/>
          <p:nvPr/>
        </p:nvSpPr>
        <p:spPr>
          <a:xfrm>
            <a:off x="4037600" y="3324765"/>
            <a:ext cx="5106400" cy="3046988"/>
          </a:xfrm>
          <a:prstGeom prst="rect">
            <a:avLst/>
          </a:prstGeom>
        </p:spPr>
        <p:txBody>
          <a:bodyPr wrap="square">
            <a:spAutoFit/>
          </a:bodyPr>
          <a:lstStyle/>
          <a:p>
            <a:r>
              <a:rPr lang="en-US" sz="2400" dirty="0" err="1"/>
              <a:t>Carmina</a:t>
            </a:r>
            <a:r>
              <a:rPr lang="en-US" sz="2400" dirty="0"/>
              <a:t> </a:t>
            </a:r>
            <a:r>
              <a:rPr lang="en-US" sz="2400" dirty="0" err="1"/>
              <a:t>sublimis</a:t>
            </a:r>
            <a:r>
              <a:rPr lang="en-US" sz="2400" dirty="0"/>
              <a:t> </a:t>
            </a:r>
            <a:r>
              <a:rPr lang="en-US" sz="2400" dirty="0" err="1"/>
              <a:t>tunc</a:t>
            </a:r>
            <a:r>
              <a:rPr lang="en-US" sz="2400" dirty="0"/>
              <a:t> </a:t>
            </a:r>
            <a:r>
              <a:rPr lang="en-US" sz="2400" dirty="0" err="1"/>
              <a:t>sunt</a:t>
            </a:r>
            <a:r>
              <a:rPr lang="en-US" sz="2400" dirty="0"/>
              <a:t> </a:t>
            </a:r>
            <a:r>
              <a:rPr lang="en-US" sz="2400" dirty="0" err="1"/>
              <a:t>peritura</a:t>
            </a:r>
            <a:r>
              <a:rPr lang="en-US" sz="2400" dirty="0"/>
              <a:t> </a:t>
            </a:r>
            <a:r>
              <a:rPr lang="en-US" sz="2400" dirty="0" err="1"/>
              <a:t>Lucreti</a:t>
            </a:r>
            <a:r>
              <a:rPr lang="en-US" sz="2400" dirty="0" smtClean="0"/>
              <a:t>, </a:t>
            </a:r>
            <a:r>
              <a:rPr lang="en-US" sz="2400" dirty="0" err="1" smtClean="0"/>
              <a:t>exitio</a:t>
            </a:r>
            <a:r>
              <a:rPr lang="en-US" sz="2400" dirty="0" smtClean="0"/>
              <a:t> </a:t>
            </a:r>
            <a:r>
              <a:rPr lang="en-US" sz="2400" dirty="0" err="1"/>
              <a:t>terras</a:t>
            </a:r>
            <a:r>
              <a:rPr lang="en-US" sz="2400" dirty="0"/>
              <a:t> cum </a:t>
            </a:r>
            <a:r>
              <a:rPr lang="en-US" sz="2400" dirty="0" err="1"/>
              <a:t>dabit</a:t>
            </a:r>
            <a:r>
              <a:rPr lang="en-US" sz="2400" dirty="0"/>
              <a:t> </a:t>
            </a:r>
            <a:r>
              <a:rPr lang="en-US" sz="2400" dirty="0" err="1"/>
              <a:t>una</a:t>
            </a:r>
            <a:r>
              <a:rPr lang="en-US" sz="2400" dirty="0"/>
              <a:t> </a:t>
            </a:r>
            <a:r>
              <a:rPr lang="en-US" sz="2400" dirty="0" smtClean="0"/>
              <a:t>dies.                                             </a:t>
            </a:r>
            <a:r>
              <a:rPr lang="en-US" sz="2400" dirty="0" err="1" smtClean="0"/>
              <a:t>Ovidio</a:t>
            </a:r>
            <a:endParaRPr lang="en-US" sz="2400" dirty="0" smtClean="0"/>
          </a:p>
          <a:p>
            <a:endParaRPr lang="en-US" sz="2400" dirty="0"/>
          </a:p>
          <a:p>
            <a:r>
              <a:rPr lang="fr-CA" sz="2400" i="1" dirty="0" smtClean="0"/>
              <a:t>«</a:t>
            </a:r>
            <a:r>
              <a:rPr lang="fr-CA" sz="2400" i="1" dirty="0" err="1" smtClean="0"/>
              <a:t>T</a:t>
            </a:r>
            <a:r>
              <a:rPr lang="en-US" sz="2400" i="1" dirty="0" smtClean="0"/>
              <a:t>he </a:t>
            </a:r>
            <a:r>
              <a:rPr lang="en-US" sz="2400" i="1" dirty="0"/>
              <a:t>verses of the sublime Lucretius will perish only when a day will bring the end of the </a:t>
            </a:r>
            <a:r>
              <a:rPr lang="en-US" sz="2400" i="1" dirty="0" smtClean="0"/>
              <a:t>world.</a:t>
            </a:r>
            <a:r>
              <a:rPr lang="fr-CA" sz="2400" i="1" dirty="0" smtClean="0"/>
              <a:t>»</a:t>
            </a:r>
          </a:p>
          <a:p>
            <a:endParaRPr lang="en-US" sz="2400" dirty="0"/>
          </a:p>
        </p:txBody>
      </p:sp>
    </p:spTree>
    <p:extLst>
      <p:ext uri="{BB962C8B-B14F-4D97-AF65-F5344CB8AC3E}">
        <p14:creationId xmlns:p14="http://schemas.microsoft.com/office/powerpoint/2010/main" val="6673955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The </a:t>
            </a:r>
            <a:r>
              <a:rPr lang="it-IT" dirty="0" err="1"/>
              <a:t>other</a:t>
            </a:r>
            <a:r>
              <a:rPr lang="it-IT" dirty="0"/>
              <a:t> </a:t>
            </a:r>
            <a:r>
              <a:rPr lang="it-IT" dirty="0" err="1"/>
              <a:t>name</a:t>
            </a:r>
            <a:r>
              <a:rPr lang="it-IT" dirty="0"/>
              <a:t>: </a:t>
            </a:r>
            <a:r>
              <a:rPr lang="en-US" dirty="0" smtClean="0"/>
              <a:t>Universe</a:t>
            </a:r>
            <a:endParaRPr lang="fr-FR" dirty="0"/>
          </a:p>
        </p:txBody>
      </p:sp>
      <p:sp>
        <p:nvSpPr>
          <p:cNvPr id="3" name="Segnaposto contenuto 2"/>
          <p:cNvSpPr>
            <a:spLocks noGrp="1"/>
          </p:cNvSpPr>
          <p:nvPr>
            <p:ph idx="1"/>
          </p:nvPr>
        </p:nvSpPr>
        <p:spPr/>
        <p:txBody>
          <a:bodyPr>
            <a:normAutofit/>
          </a:bodyPr>
          <a:lstStyle/>
          <a:p>
            <a:r>
              <a:rPr lang="en-US" i="1" dirty="0">
                <a:solidFill>
                  <a:srgbClr val="3366FF"/>
                </a:solidFill>
              </a:rPr>
              <a:t>U</a:t>
            </a:r>
            <a:r>
              <a:rPr lang="en-US" i="1" dirty="0" smtClean="0">
                <a:solidFill>
                  <a:srgbClr val="3366FF"/>
                </a:solidFill>
              </a:rPr>
              <a:t>niverse </a:t>
            </a:r>
            <a:r>
              <a:rPr lang="en-US" i="1" dirty="0">
                <a:solidFill>
                  <a:srgbClr val="3366FF"/>
                </a:solidFill>
              </a:rPr>
              <a:t>monde</a:t>
            </a:r>
            <a:r>
              <a:rPr lang="en-US" dirty="0">
                <a:solidFill>
                  <a:srgbClr val="3366FF"/>
                </a:solidFill>
              </a:rPr>
              <a:t> </a:t>
            </a:r>
            <a:r>
              <a:rPr lang="en-US" dirty="0" smtClean="0">
                <a:solidFill>
                  <a:srgbClr val="3366FF"/>
                </a:solidFill>
              </a:rPr>
              <a:t> </a:t>
            </a:r>
            <a:r>
              <a:rPr lang="en-US" dirty="0" smtClean="0"/>
              <a:t>(</a:t>
            </a:r>
            <a:r>
              <a:rPr lang="en-US" dirty="0"/>
              <a:t>THOMAS DE KENT, </a:t>
            </a:r>
            <a:r>
              <a:rPr lang="en-US" i="1" dirty="0"/>
              <a:t>Le Roman de </a:t>
            </a:r>
            <a:r>
              <a:rPr lang="en-US" i="1" dirty="0" err="1"/>
              <a:t>toute</a:t>
            </a:r>
            <a:r>
              <a:rPr lang="en-US" i="1" dirty="0"/>
              <a:t> </a:t>
            </a:r>
            <a:r>
              <a:rPr lang="en-US" i="1" dirty="0" err="1" smtClean="0"/>
              <a:t>chevalerie</a:t>
            </a:r>
            <a:r>
              <a:rPr lang="en-US" i="1" dirty="0" smtClean="0"/>
              <a:t> </a:t>
            </a:r>
            <a:r>
              <a:rPr lang="en-US" dirty="0" smtClean="0"/>
              <a:t>)</a:t>
            </a:r>
          </a:p>
          <a:p>
            <a:r>
              <a:rPr lang="en-US" i="1" dirty="0" err="1">
                <a:solidFill>
                  <a:srgbClr val="3366FF"/>
                </a:solidFill>
              </a:rPr>
              <a:t>Nel</a:t>
            </a:r>
            <a:r>
              <a:rPr lang="en-US" i="1" dirty="0">
                <a:solidFill>
                  <a:srgbClr val="3366FF"/>
                </a:solidFill>
              </a:rPr>
              <a:t> </a:t>
            </a:r>
            <a:r>
              <a:rPr lang="en-US" i="1" dirty="0" err="1">
                <a:solidFill>
                  <a:srgbClr val="3366FF"/>
                </a:solidFill>
              </a:rPr>
              <a:t>suo</a:t>
            </a:r>
            <a:r>
              <a:rPr lang="en-US" i="1" dirty="0">
                <a:solidFill>
                  <a:srgbClr val="3366FF"/>
                </a:solidFill>
              </a:rPr>
              <a:t> </a:t>
            </a:r>
            <a:r>
              <a:rPr lang="en-US" i="1" dirty="0" err="1">
                <a:solidFill>
                  <a:srgbClr val="3366FF"/>
                </a:solidFill>
              </a:rPr>
              <a:t>profondo</a:t>
            </a:r>
            <a:r>
              <a:rPr lang="en-US" i="1" dirty="0">
                <a:solidFill>
                  <a:srgbClr val="3366FF"/>
                </a:solidFill>
              </a:rPr>
              <a:t> </a:t>
            </a:r>
            <a:r>
              <a:rPr lang="en-US" i="1" dirty="0" err="1">
                <a:solidFill>
                  <a:srgbClr val="3366FF"/>
                </a:solidFill>
              </a:rPr>
              <a:t>vidi</a:t>
            </a:r>
            <a:r>
              <a:rPr lang="en-US" i="1" dirty="0">
                <a:solidFill>
                  <a:srgbClr val="3366FF"/>
                </a:solidFill>
              </a:rPr>
              <a:t> </a:t>
            </a:r>
            <a:r>
              <a:rPr lang="en-US" i="1" dirty="0" err="1">
                <a:solidFill>
                  <a:srgbClr val="3366FF"/>
                </a:solidFill>
              </a:rPr>
              <a:t>che</a:t>
            </a:r>
            <a:r>
              <a:rPr lang="en-US" i="1" dirty="0">
                <a:solidFill>
                  <a:srgbClr val="3366FF"/>
                </a:solidFill>
              </a:rPr>
              <a:t> </a:t>
            </a:r>
            <a:r>
              <a:rPr lang="en-US" i="1" dirty="0" err="1">
                <a:solidFill>
                  <a:srgbClr val="3366FF"/>
                </a:solidFill>
              </a:rPr>
              <a:t>s'interna</a:t>
            </a:r>
            <a:r>
              <a:rPr lang="en-US" i="1" dirty="0">
                <a:solidFill>
                  <a:srgbClr val="3366FF"/>
                </a:solidFill>
              </a:rPr>
              <a:t>,</a:t>
            </a:r>
            <a:br>
              <a:rPr lang="en-US" i="1" dirty="0">
                <a:solidFill>
                  <a:srgbClr val="3366FF"/>
                </a:solidFill>
              </a:rPr>
            </a:br>
            <a:r>
              <a:rPr lang="en-US" i="1" dirty="0">
                <a:solidFill>
                  <a:srgbClr val="3366FF"/>
                </a:solidFill>
              </a:rPr>
              <a:t>legato con amore in un volume,</a:t>
            </a:r>
            <a:br>
              <a:rPr lang="en-US" i="1" dirty="0">
                <a:solidFill>
                  <a:srgbClr val="3366FF"/>
                </a:solidFill>
              </a:rPr>
            </a:br>
            <a:r>
              <a:rPr lang="en-US" i="1" dirty="0" err="1">
                <a:solidFill>
                  <a:srgbClr val="3366FF"/>
                </a:solidFill>
              </a:rPr>
              <a:t>ciò</a:t>
            </a:r>
            <a:r>
              <a:rPr lang="en-US" i="1" dirty="0">
                <a:solidFill>
                  <a:srgbClr val="3366FF"/>
                </a:solidFill>
              </a:rPr>
              <a:t> </a:t>
            </a:r>
            <a:r>
              <a:rPr lang="en-US" i="1" dirty="0" err="1">
                <a:solidFill>
                  <a:srgbClr val="3366FF"/>
                </a:solidFill>
              </a:rPr>
              <a:t>che</a:t>
            </a:r>
            <a:r>
              <a:rPr lang="en-US" i="1" dirty="0">
                <a:solidFill>
                  <a:srgbClr val="3366FF"/>
                </a:solidFill>
              </a:rPr>
              <a:t> per </a:t>
            </a:r>
            <a:r>
              <a:rPr lang="en-US" i="1" dirty="0" err="1">
                <a:solidFill>
                  <a:srgbClr val="3366FF"/>
                </a:solidFill>
              </a:rPr>
              <a:t>l'universo</a:t>
            </a:r>
            <a:r>
              <a:rPr lang="en-US" i="1" dirty="0">
                <a:solidFill>
                  <a:srgbClr val="3366FF"/>
                </a:solidFill>
              </a:rPr>
              <a:t> </a:t>
            </a:r>
            <a:r>
              <a:rPr lang="en-US" i="1" dirty="0" err="1">
                <a:solidFill>
                  <a:srgbClr val="3366FF"/>
                </a:solidFill>
              </a:rPr>
              <a:t>si</a:t>
            </a:r>
            <a:r>
              <a:rPr lang="en-US" i="1" dirty="0">
                <a:solidFill>
                  <a:srgbClr val="3366FF"/>
                </a:solidFill>
              </a:rPr>
              <a:t> </a:t>
            </a:r>
            <a:r>
              <a:rPr lang="en-US" i="1" dirty="0" err="1">
                <a:solidFill>
                  <a:srgbClr val="3366FF"/>
                </a:solidFill>
              </a:rPr>
              <a:t>squaderna</a:t>
            </a:r>
            <a:r>
              <a:rPr lang="en-US" i="1" dirty="0" smtClean="0">
                <a:solidFill>
                  <a:srgbClr val="3366FF"/>
                </a:solidFill>
              </a:rPr>
              <a:t>.</a:t>
            </a:r>
            <a:endParaRPr lang="en-US" dirty="0">
              <a:solidFill>
                <a:srgbClr val="3366FF"/>
              </a:solidFill>
            </a:endParaRPr>
          </a:p>
          <a:p>
            <a:pPr marL="0" indent="0">
              <a:buNone/>
            </a:pPr>
            <a:r>
              <a:rPr lang="en-US" i="1" dirty="0"/>
              <a:t> </a:t>
            </a:r>
            <a:r>
              <a:rPr lang="en-US" i="1" dirty="0" smtClean="0"/>
              <a:t>                                 (Dante Par</a:t>
            </a:r>
            <a:r>
              <a:rPr lang="en-US" i="1" dirty="0"/>
              <a:t>. XXXIII, 85-87)</a:t>
            </a:r>
            <a:endParaRPr lang="en-US" dirty="0"/>
          </a:p>
          <a:p>
            <a:pPr marL="0" indent="0">
              <a:buNone/>
            </a:pPr>
            <a:endParaRPr lang="en-US" dirty="0"/>
          </a:p>
          <a:p>
            <a:endParaRPr lang="en-US" dirty="0"/>
          </a:p>
        </p:txBody>
      </p:sp>
    </p:spTree>
    <p:extLst>
      <p:ext uri="{BB962C8B-B14F-4D97-AF65-F5344CB8AC3E}">
        <p14:creationId xmlns:p14="http://schemas.microsoft.com/office/powerpoint/2010/main" val="256307504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344" y="225153"/>
            <a:ext cx="8229600" cy="1143000"/>
          </a:xfrm>
        </p:spPr>
        <p:txBody>
          <a:bodyPr>
            <a:normAutofit fontScale="90000"/>
          </a:bodyPr>
          <a:lstStyle/>
          <a:p>
            <a:r>
              <a:rPr lang="it-IT" dirty="0"/>
              <a:t>E</a:t>
            </a:r>
            <a:r>
              <a:rPr lang="it-IT" dirty="0" smtClean="0"/>
              <a:t>mergency of the idea of </a:t>
            </a:r>
            <a:r>
              <a:rPr lang="it-IT" dirty="0" err="1" smtClean="0"/>
              <a:t>cosmos</a:t>
            </a:r>
            <a:r>
              <a:rPr lang="it-IT" dirty="0" smtClean="0"/>
              <a:t> </a:t>
            </a:r>
            <a:br>
              <a:rPr lang="it-IT" dirty="0" smtClean="0"/>
            </a:br>
            <a:r>
              <a:rPr lang="it-IT" dirty="0" smtClean="0"/>
              <a:t>The world </a:t>
            </a:r>
            <a:r>
              <a:rPr lang="it-IT" dirty="0" err="1" smtClean="0"/>
              <a:t>as</a:t>
            </a:r>
            <a:r>
              <a:rPr lang="it-IT" dirty="0" smtClean="0"/>
              <a:t> a </a:t>
            </a:r>
            <a:r>
              <a:rPr lang="it-IT" dirty="0" err="1" smtClean="0"/>
              <a:t>choice</a:t>
            </a:r>
            <a:endParaRPr lang="fr-FR" dirty="0"/>
          </a:p>
        </p:txBody>
      </p:sp>
      <p:sp>
        <p:nvSpPr>
          <p:cNvPr id="3" name="Segnaposto contenuto 2"/>
          <p:cNvSpPr>
            <a:spLocks noGrp="1"/>
          </p:cNvSpPr>
          <p:nvPr>
            <p:ph idx="1"/>
          </p:nvPr>
        </p:nvSpPr>
        <p:spPr>
          <a:xfrm>
            <a:off x="440706" y="1600200"/>
            <a:ext cx="8229600" cy="4843454"/>
          </a:xfrm>
        </p:spPr>
        <p:txBody>
          <a:bodyPr>
            <a:normAutofit fontScale="77500" lnSpcReduction="20000"/>
          </a:bodyPr>
          <a:lstStyle/>
          <a:p>
            <a:pPr algn="just"/>
            <a:r>
              <a:rPr lang="en-US" sz="3700" dirty="0" smtClean="0"/>
              <a:t>Heraclitus - Fragment 30:</a:t>
            </a:r>
            <a:r>
              <a:rPr lang="en-US" sz="3700" i="1" dirty="0"/>
              <a:t> </a:t>
            </a:r>
            <a:r>
              <a:rPr lang="en-US" sz="3700" dirty="0" err="1" smtClean="0">
                <a:solidFill>
                  <a:srgbClr val="0000FF"/>
                </a:solidFill>
              </a:rPr>
              <a:t>κόσμον</a:t>
            </a:r>
            <a:r>
              <a:rPr lang="en-US" sz="3700" dirty="0" smtClean="0">
                <a:solidFill>
                  <a:srgbClr val="0000FF"/>
                </a:solidFill>
              </a:rPr>
              <a:t> </a:t>
            </a:r>
            <a:r>
              <a:rPr lang="en-US" sz="3700" dirty="0" err="1">
                <a:solidFill>
                  <a:srgbClr val="0000FF"/>
                </a:solidFill>
              </a:rPr>
              <a:t>τόνδε</a:t>
            </a:r>
            <a:r>
              <a:rPr lang="en-US" sz="3700" dirty="0">
                <a:solidFill>
                  <a:srgbClr val="0000FF"/>
                </a:solidFill>
              </a:rPr>
              <a:t>, </a:t>
            </a:r>
            <a:r>
              <a:rPr lang="en-US" sz="3700" dirty="0" err="1">
                <a:solidFill>
                  <a:srgbClr val="0000FF"/>
                </a:solidFill>
              </a:rPr>
              <a:t>τὸν</a:t>
            </a:r>
            <a:r>
              <a:rPr lang="en-US" sz="3700" dirty="0">
                <a:solidFill>
                  <a:srgbClr val="0000FF"/>
                </a:solidFill>
              </a:rPr>
              <a:t> α</a:t>
            </a:r>
            <a:r>
              <a:rPr lang="en-US" sz="3700" dirty="0" err="1">
                <a:solidFill>
                  <a:srgbClr val="0000FF"/>
                </a:solidFill>
              </a:rPr>
              <a:t>ὐτὸν</a:t>
            </a:r>
            <a:r>
              <a:rPr lang="en-US" sz="3700" dirty="0">
                <a:solidFill>
                  <a:srgbClr val="0000FF"/>
                </a:solidFill>
              </a:rPr>
              <a:t> </a:t>
            </a:r>
            <a:r>
              <a:rPr lang="en-US" sz="3700" dirty="0" err="1">
                <a:solidFill>
                  <a:srgbClr val="0000FF"/>
                </a:solidFill>
              </a:rPr>
              <a:t>ἁ</a:t>
            </a:r>
            <a:r>
              <a:rPr lang="en-US" sz="3700" dirty="0">
                <a:solidFill>
                  <a:srgbClr val="0000FF"/>
                </a:solidFill>
              </a:rPr>
              <a:t>π</a:t>
            </a:r>
            <a:r>
              <a:rPr lang="en-US" sz="3700" dirty="0" err="1">
                <a:solidFill>
                  <a:srgbClr val="0000FF"/>
                </a:solidFill>
              </a:rPr>
              <a:t>άντων</a:t>
            </a:r>
            <a:r>
              <a:rPr lang="en-US" sz="3700" dirty="0">
                <a:solidFill>
                  <a:srgbClr val="0000FF"/>
                </a:solidFill>
              </a:rPr>
              <a:t>, </a:t>
            </a:r>
            <a:r>
              <a:rPr lang="en-US" sz="3700" dirty="0" err="1">
                <a:solidFill>
                  <a:srgbClr val="0000FF"/>
                </a:solidFill>
              </a:rPr>
              <a:t>οὔτε</a:t>
            </a:r>
            <a:r>
              <a:rPr lang="en-US" sz="3700" dirty="0">
                <a:solidFill>
                  <a:srgbClr val="0000FF"/>
                </a:solidFill>
              </a:rPr>
              <a:t> </a:t>
            </a:r>
            <a:r>
              <a:rPr lang="en-US" sz="3700" dirty="0" err="1" smtClean="0">
                <a:solidFill>
                  <a:srgbClr val="0000FF"/>
                </a:solidFill>
              </a:rPr>
              <a:t>τις</a:t>
            </a:r>
            <a:r>
              <a:rPr lang="en-US" sz="3700" dirty="0" smtClean="0">
                <a:solidFill>
                  <a:srgbClr val="0000FF"/>
                </a:solidFill>
              </a:rPr>
              <a:t> </a:t>
            </a:r>
            <a:r>
              <a:rPr lang="en-US" sz="3700" dirty="0" err="1">
                <a:solidFill>
                  <a:srgbClr val="0000FF"/>
                </a:solidFill>
              </a:rPr>
              <a:t>θεῶν</a:t>
            </a:r>
            <a:r>
              <a:rPr lang="en-US" sz="3700" dirty="0">
                <a:solidFill>
                  <a:srgbClr val="0000FF"/>
                </a:solidFill>
              </a:rPr>
              <a:t> </a:t>
            </a:r>
            <a:r>
              <a:rPr lang="en-US" sz="3700" dirty="0" err="1">
                <a:solidFill>
                  <a:srgbClr val="0000FF"/>
                </a:solidFill>
              </a:rPr>
              <a:t>οὐτε</a:t>
            </a:r>
            <a:r>
              <a:rPr lang="en-US" sz="3700" dirty="0">
                <a:solidFill>
                  <a:srgbClr val="0000FF"/>
                </a:solidFill>
              </a:rPr>
              <a:t> </a:t>
            </a:r>
            <a:r>
              <a:rPr lang="en-US" sz="3700" dirty="0" err="1">
                <a:solidFill>
                  <a:srgbClr val="0000FF"/>
                </a:solidFill>
              </a:rPr>
              <a:t>ἀνθρώ</a:t>
            </a:r>
            <a:r>
              <a:rPr lang="en-US" sz="3700" dirty="0">
                <a:solidFill>
                  <a:srgbClr val="0000FF"/>
                </a:solidFill>
              </a:rPr>
              <a:t>π</a:t>
            </a:r>
            <a:r>
              <a:rPr lang="en-US" sz="3700" dirty="0" err="1">
                <a:solidFill>
                  <a:srgbClr val="0000FF"/>
                </a:solidFill>
              </a:rPr>
              <a:t>ων</a:t>
            </a:r>
            <a:r>
              <a:rPr lang="en-US" sz="3700" dirty="0">
                <a:solidFill>
                  <a:srgbClr val="0000FF"/>
                </a:solidFill>
              </a:rPr>
              <a:t> </a:t>
            </a:r>
            <a:r>
              <a:rPr lang="en-US" sz="3700" dirty="0" err="1">
                <a:solidFill>
                  <a:srgbClr val="0000FF"/>
                </a:solidFill>
              </a:rPr>
              <a:t>ἐ</a:t>
            </a:r>
            <a:r>
              <a:rPr lang="en-US" sz="3700" dirty="0">
                <a:solidFill>
                  <a:srgbClr val="0000FF"/>
                </a:solidFill>
              </a:rPr>
              <a:t>π</a:t>
            </a:r>
            <a:r>
              <a:rPr lang="en-US" sz="3700" dirty="0" err="1">
                <a:solidFill>
                  <a:srgbClr val="0000FF"/>
                </a:solidFill>
              </a:rPr>
              <a:t>οίησεν</a:t>
            </a:r>
            <a:r>
              <a:rPr lang="en-US" sz="3700" dirty="0">
                <a:solidFill>
                  <a:srgbClr val="0000FF"/>
                </a:solidFill>
              </a:rPr>
              <a:t>, </a:t>
            </a:r>
            <a:r>
              <a:rPr lang="en-US" sz="3700" dirty="0" err="1">
                <a:solidFill>
                  <a:srgbClr val="0000FF"/>
                </a:solidFill>
              </a:rPr>
              <a:t>ἀλλ</a:t>
            </a:r>
            <a:r>
              <a:rPr lang="en-US" sz="3700" dirty="0">
                <a:solidFill>
                  <a:srgbClr val="0000FF"/>
                </a:solidFill>
              </a:rPr>
              <a:t>' </a:t>
            </a:r>
            <a:r>
              <a:rPr lang="en-US" sz="3700" dirty="0" err="1">
                <a:solidFill>
                  <a:srgbClr val="0000FF"/>
                </a:solidFill>
              </a:rPr>
              <a:t>ἦν</a:t>
            </a:r>
            <a:r>
              <a:rPr lang="en-US" sz="3700" dirty="0">
                <a:solidFill>
                  <a:srgbClr val="0000FF"/>
                </a:solidFill>
              </a:rPr>
              <a:t> </a:t>
            </a:r>
            <a:r>
              <a:rPr lang="en-US" sz="3700" dirty="0" err="1">
                <a:solidFill>
                  <a:srgbClr val="0000FF"/>
                </a:solidFill>
              </a:rPr>
              <a:t>ἀεὶ</a:t>
            </a:r>
            <a:r>
              <a:rPr lang="en-US" sz="3700" dirty="0">
                <a:solidFill>
                  <a:srgbClr val="0000FF"/>
                </a:solidFill>
              </a:rPr>
              <a:t> </a:t>
            </a:r>
            <a:r>
              <a:rPr lang="en-US" sz="3700" dirty="0" err="1">
                <a:solidFill>
                  <a:srgbClr val="0000FF"/>
                </a:solidFill>
              </a:rPr>
              <a:t>κ</a:t>
            </a:r>
            <a:r>
              <a:rPr lang="en-US" sz="3700" dirty="0">
                <a:solidFill>
                  <a:srgbClr val="0000FF"/>
                </a:solidFill>
              </a:rPr>
              <a:t>α</a:t>
            </a:r>
            <a:r>
              <a:rPr lang="en-US" sz="3700" dirty="0" err="1">
                <a:solidFill>
                  <a:srgbClr val="0000FF"/>
                </a:solidFill>
              </a:rPr>
              <a:t>ὶ</a:t>
            </a:r>
            <a:r>
              <a:rPr lang="en-US" sz="3700" dirty="0">
                <a:solidFill>
                  <a:srgbClr val="0000FF"/>
                </a:solidFill>
              </a:rPr>
              <a:t> </a:t>
            </a:r>
            <a:r>
              <a:rPr lang="en-US" sz="3700" dirty="0" err="1">
                <a:solidFill>
                  <a:srgbClr val="0000FF"/>
                </a:solidFill>
              </a:rPr>
              <a:t>ἔστιν</a:t>
            </a:r>
            <a:r>
              <a:rPr lang="en-US" sz="3700" dirty="0">
                <a:solidFill>
                  <a:srgbClr val="0000FF"/>
                </a:solidFill>
              </a:rPr>
              <a:t> </a:t>
            </a:r>
            <a:r>
              <a:rPr lang="en-US" sz="3700" dirty="0" err="1">
                <a:solidFill>
                  <a:srgbClr val="0000FF"/>
                </a:solidFill>
              </a:rPr>
              <a:t>κ</a:t>
            </a:r>
            <a:r>
              <a:rPr lang="en-US" sz="3700" dirty="0">
                <a:solidFill>
                  <a:srgbClr val="0000FF"/>
                </a:solidFill>
              </a:rPr>
              <a:t>α</a:t>
            </a:r>
            <a:r>
              <a:rPr lang="en-US" sz="3700" dirty="0" err="1">
                <a:solidFill>
                  <a:srgbClr val="0000FF"/>
                </a:solidFill>
              </a:rPr>
              <a:t>ὶ</a:t>
            </a:r>
            <a:r>
              <a:rPr lang="en-US" sz="3700" dirty="0">
                <a:solidFill>
                  <a:srgbClr val="0000FF"/>
                </a:solidFill>
              </a:rPr>
              <a:t> </a:t>
            </a:r>
            <a:r>
              <a:rPr lang="en-US" sz="3700" dirty="0" err="1">
                <a:solidFill>
                  <a:srgbClr val="0000FF"/>
                </a:solidFill>
              </a:rPr>
              <a:t>ἔστ</a:t>
            </a:r>
            <a:r>
              <a:rPr lang="en-US" sz="3700" dirty="0">
                <a:solidFill>
                  <a:srgbClr val="0000FF"/>
                </a:solidFill>
              </a:rPr>
              <a:t>α</a:t>
            </a:r>
            <a:r>
              <a:rPr lang="en-US" sz="3700" dirty="0" err="1">
                <a:solidFill>
                  <a:srgbClr val="0000FF"/>
                </a:solidFill>
              </a:rPr>
              <a:t>ι</a:t>
            </a:r>
            <a:r>
              <a:rPr lang="en-US" sz="3700" dirty="0">
                <a:solidFill>
                  <a:srgbClr val="0000FF"/>
                </a:solidFill>
              </a:rPr>
              <a:t> π</a:t>
            </a:r>
            <a:r>
              <a:rPr lang="en-US" sz="3700" dirty="0" err="1">
                <a:solidFill>
                  <a:srgbClr val="0000FF"/>
                </a:solidFill>
              </a:rPr>
              <a:t>ῦρ</a:t>
            </a:r>
            <a:r>
              <a:rPr lang="en-US" sz="3700" dirty="0">
                <a:solidFill>
                  <a:srgbClr val="0000FF"/>
                </a:solidFill>
              </a:rPr>
              <a:t> </a:t>
            </a:r>
            <a:r>
              <a:rPr lang="en-US" sz="3700" dirty="0" err="1">
                <a:solidFill>
                  <a:srgbClr val="0000FF"/>
                </a:solidFill>
              </a:rPr>
              <a:t>ἀείζωον</a:t>
            </a:r>
            <a:r>
              <a:rPr lang="en-US" sz="3700" dirty="0" smtClean="0">
                <a:solidFill>
                  <a:srgbClr val="0000FF"/>
                </a:solidFill>
              </a:rPr>
              <a:t>, </a:t>
            </a:r>
            <a:r>
              <a:rPr lang="en-US" sz="3700" dirty="0" err="1" smtClean="0">
                <a:solidFill>
                  <a:srgbClr val="0000FF"/>
                </a:solidFill>
              </a:rPr>
              <a:t>ἁ</a:t>
            </a:r>
            <a:r>
              <a:rPr lang="en-US" sz="3700" dirty="0" smtClean="0">
                <a:solidFill>
                  <a:srgbClr val="0000FF"/>
                </a:solidFill>
              </a:rPr>
              <a:t>π</a:t>
            </a:r>
            <a:r>
              <a:rPr lang="en-US" sz="3700" dirty="0" err="1" smtClean="0">
                <a:solidFill>
                  <a:srgbClr val="0000FF"/>
                </a:solidFill>
              </a:rPr>
              <a:t>τόμενον</a:t>
            </a:r>
            <a:r>
              <a:rPr lang="en-US" sz="3700" dirty="0" smtClean="0">
                <a:solidFill>
                  <a:srgbClr val="0000FF"/>
                </a:solidFill>
              </a:rPr>
              <a:t> </a:t>
            </a:r>
            <a:r>
              <a:rPr lang="en-US" sz="3700" dirty="0" err="1">
                <a:solidFill>
                  <a:srgbClr val="0000FF"/>
                </a:solidFill>
              </a:rPr>
              <a:t>μέτρ</a:t>
            </a:r>
            <a:r>
              <a:rPr lang="en-US" sz="3700" dirty="0">
                <a:solidFill>
                  <a:srgbClr val="0000FF"/>
                </a:solidFill>
              </a:rPr>
              <a:t>α </a:t>
            </a:r>
            <a:r>
              <a:rPr lang="en-US" sz="3700" dirty="0" err="1">
                <a:solidFill>
                  <a:srgbClr val="0000FF"/>
                </a:solidFill>
              </a:rPr>
              <a:t>κ</a:t>
            </a:r>
            <a:r>
              <a:rPr lang="en-US" sz="3700" dirty="0">
                <a:solidFill>
                  <a:srgbClr val="0000FF"/>
                </a:solidFill>
              </a:rPr>
              <a:t>α</a:t>
            </a:r>
            <a:r>
              <a:rPr lang="en-US" sz="3700" dirty="0" err="1">
                <a:solidFill>
                  <a:srgbClr val="0000FF"/>
                </a:solidFill>
              </a:rPr>
              <a:t>ὶ</a:t>
            </a:r>
            <a:r>
              <a:rPr lang="en-US" sz="3700" dirty="0">
                <a:solidFill>
                  <a:srgbClr val="0000FF"/>
                </a:solidFill>
              </a:rPr>
              <a:t> </a:t>
            </a:r>
            <a:r>
              <a:rPr lang="en-US" sz="3700" dirty="0" err="1">
                <a:solidFill>
                  <a:srgbClr val="0000FF"/>
                </a:solidFill>
              </a:rPr>
              <a:t>ἀ</a:t>
            </a:r>
            <a:r>
              <a:rPr lang="en-US" sz="3700" dirty="0">
                <a:solidFill>
                  <a:srgbClr val="0000FF"/>
                </a:solidFill>
              </a:rPr>
              <a:t>π</a:t>
            </a:r>
            <a:r>
              <a:rPr lang="en-US" sz="3700" dirty="0" err="1">
                <a:solidFill>
                  <a:srgbClr val="0000FF"/>
                </a:solidFill>
              </a:rPr>
              <a:t>οσ</a:t>
            </a:r>
            <a:r>
              <a:rPr lang="en-US" sz="3700" dirty="0">
                <a:solidFill>
                  <a:srgbClr val="0000FF"/>
                </a:solidFill>
              </a:rPr>
              <a:t>β</a:t>
            </a:r>
            <a:r>
              <a:rPr lang="en-US" sz="3700" dirty="0" err="1">
                <a:solidFill>
                  <a:srgbClr val="0000FF"/>
                </a:solidFill>
              </a:rPr>
              <a:t>εννύμενον</a:t>
            </a:r>
            <a:r>
              <a:rPr lang="en-US" sz="3700" dirty="0">
                <a:solidFill>
                  <a:srgbClr val="0000FF"/>
                </a:solidFill>
              </a:rPr>
              <a:t> </a:t>
            </a:r>
            <a:r>
              <a:rPr lang="en-US" sz="3700" dirty="0" err="1">
                <a:solidFill>
                  <a:srgbClr val="0000FF"/>
                </a:solidFill>
              </a:rPr>
              <a:t>μέτρ</a:t>
            </a:r>
            <a:r>
              <a:rPr lang="en-US" sz="3700" dirty="0">
                <a:solidFill>
                  <a:srgbClr val="0000FF"/>
                </a:solidFill>
              </a:rPr>
              <a:t>α</a:t>
            </a:r>
          </a:p>
          <a:p>
            <a:pPr algn="just"/>
            <a:r>
              <a:rPr lang="en-US" sz="3700" i="1" dirty="0" smtClean="0">
                <a:solidFill>
                  <a:srgbClr val="0000FF"/>
                </a:solidFill>
              </a:rPr>
              <a:t>The </a:t>
            </a:r>
            <a:r>
              <a:rPr lang="en-US" sz="3700" i="1" dirty="0">
                <a:solidFill>
                  <a:srgbClr val="0000FF"/>
                </a:solidFill>
              </a:rPr>
              <a:t>world, </a:t>
            </a:r>
            <a:r>
              <a:rPr lang="en-US" sz="3700" i="1" u="sng" dirty="0">
                <a:solidFill>
                  <a:srgbClr val="0000FF"/>
                </a:solidFill>
              </a:rPr>
              <a:t>the same for all</a:t>
            </a:r>
            <a:r>
              <a:rPr lang="en-US" sz="3700" i="1" dirty="0">
                <a:solidFill>
                  <a:srgbClr val="0000FF"/>
                </a:solidFill>
              </a:rPr>
              <a:t>, neither any god nor any man made; but it was always and is and will be, fire ever-living, kindling in measures and being extinguished in </a:t>
            </a:r>
            <a:r>
              <a:rPr lang="en-US" sz="3700" i="1" dirty="0" smtClean="0">
                <a:solidFill>
                  <a:srgbClr val="0000FF"/>
                </a:solidFill>
              </a:rPr>
              <a:t>measures.</a:t>
            </a:r>
            <a:endParaRPr lang="en-US" sz="3700" dirty="0" smtClean="0">
              <a:solidFill>
                <a:srgbClr val="0000FF"/>
              </a:solidFill>
            </a:endParaRPr>
          </a:p>
          <a:p>
            <a:pPr algn="just"/>
            <a:r>
              <a:rPr lang="en-US" sz="3700" dirty="0" smtClean="0"/>
              <a:t>Idea of a self-sustaining order totality, not requiring the intervention of any external influence. </a:t>
            </a:r>
            <a:r>
              <a:rPr lang="en-US" sz="3700" dirty="0"/>
              <a:t>T</a:t>
            </a:r>
            <a:r>
              <a:rPr lang="en-US" sz="3700" dirty="0" smtClean="0"/>
              <a:t>he </a:t>
            </a:r>
            <a:r>
              <a:rPr lang="en-US" sz="3700" dirty="0"/>
              <a:t>word </a:t>
            </a:r>
            <a:r>
              <a:rPr lang="en-US" sz="3700" i="1" dirty="0" err="1"/>
              <a:t>kosmos</a:t>
            </a:r>
            <a:r>
              <a:rPr lang="en-US" sz="3700" dirty="0"/>
              <a:t> is already a </a:t>
            </a:r>
            <a:r>
              <a:rPr lang="en-US" sz="3700" dirty="0" smtClean="0"/>
              <a:t>cosmology. </a:t>
            </a:r>
          </a:p>
          <a:p>
            <a:pPr marL="0" indent="0">
              <a:buNone/>
            </a:pPr>
            <a:endParaRPr lang="en-US" dirty="0"/>
          </a:p>
        </p:txBody>
      </p:sp>
      <p:pic>
        <p:nvPicPr>
          <p:cNvPr id="4" name="Picture 3" descr="5960935323_ee978e45d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6879" y="22448"/>
            <a:ext cx="1141551" cy="1534344"/>
          </a:xfrm>
          <a:prstGeom prst="rect">
            <a:avLst/>
          </a:prstGeom>
        </p:spPr>
      </p:pic>
    </p:spTree>
    <p:extLst>
      <p:ext uri="{BB962C8B-B14F-4D97-AF65-F5344CB8AC3E}">
        <p14:creationId xmlns:p14="http://schemas.microsoft.com/office/powerpoint/2010/main" val="24158350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722313" y="3887420"/>
            <a:ext cx="7772400" cy="1362075"/>
          </a:xfrm>
        </p:spPr>
        <p:txBody>
          <a:bodyPr>
            <a:normAutofit/>
          </a:bodyPr>
          <a:lstStyle/>
          <a:p>
            <a:r>
              <a:rPr lang="en-US" dirty="0" smtClean="0">
                <a:latin typeface="Chalkduster"/>
                <a:cs typeface="Chalkduster"/>
              </a:rPr>
              <a:t>news of the World</a:t>
            </a:r>
            <a:endParaRPr lang="it-IT" dirty="0">
              <a:latin typeface="Chalkduster"/>
              <a:cs typeface="Chalkduster"/>
            </a:endParaRPr>
          </a:p>
        </p:txBody>
      </p:sp>
    </p:spTree>
    <p:extLst>
      <p:ext uri="{BB962C8B-B14F-4D97-AF65-F5344CB8AC3E}">
        <p14:creationId xmlns:p14="http://schemas.microsoft.com/office/powerpoint/2010/main" val="377912712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9476" y="14898"/>
            <a:ext cx="8187118" cy="1143000"/>
          </a:xfrm>
        </p:spPr>
        <p:txBody>
          <a:bodyPr>
            <a:normAutofit/>
          </a:bodyPr>
          <a:lstStyle/>
          <a:p>
            <a:r>
              <a:rPr lang="en-US" sz="3600" dirty="0"/>
              <a:t>O </a:t>
            </a:r>
            <a:r>
              <a:rPr lang="en-US" sz="3600" dirty="0" err="1"/>
              <a:t>Guardador</a:t>
            </a:r>
            <a:r>
              <a:rPr lang="en-US" sz="3600" dirty="0"/>
              <a:t> de </a:t>
            </a:r>
            <a:r>
              <a:rPr lang="en-US" sz="3600" dirty="0" err="1"/>
              <a:t>Rebanhos</a:t>
            </a:r>
            <a:r>
              <a:rPr lang="en-US" sz="3600" dirty="0"/>
              <a:t> </a:t>
            </a:r>
            <a:r>
              <a:rPr lang="en-US" sz="3600" dirty="0" smtClean="0"/>
              <a:t/>
            </a:r>
            <a:br>
              <a:rPr lang="en-US" sz="3600" dirty="0" smtClean="0"/>
            </a:br>
            <a:r>
              <a:rPr lang="en-US" sz="2200" b="1" dirty="0" smtClean="0"/>
              <a:t>Alberto </a:t>
            </a:r>
            <a:r>
              <a:rPr lang="en-US" sz="2200" b="1" dirty="0" err="1"/>
              <a:t>Caeiro</a:t>
            </a:r>
            <a:r>
              <a:rPr lang="en-US" sz="2200" b="1" dirty="0"/>
              <a:t> (</a:t>
            </a:r>
            <a:r>
              <a:rPr lang="en-US" sz="2200" b="1" dirty="0" smtClean="0"/>
              <a:t>heteronym of </a:t>
            </a:r>
            <a:r>
              <a:rPr lang="en-US" sz="2200" b="1" dirty="0"/>
              <a:t>Fernando </a:t>
            </a:r>
            <a:r>
              <a:rPr lang="en-US" sz="2200" b="1" dirty="0" smtClean="0"/>
              <a:t>Pessoa - 1914) </a:t>
            </a:r>
            <a:endParaRPr lang="fr-FR" sz="3600" dirty="0"/>
          </a:p>
        </p:txBody>
      </p:sp>
      <p:sp>
        <p:nvSpPr>
          <p:cNvPr id="6" name="Content Placeholder 5"/>
          <p:cNvSpPr>
            <a:spLocks noGrp="1"/>
          </p:cNvSpPr>
          <p:nvPr>
            <p:ph idx="1"/>
          </p:nvPr>
        </p:nvSpPr>
        <p:spPr>
          <a:xfrm>
            <a:off x="461800" y="1181729"/>
            <a:ext cx="8182518" cy="5297477"/>
          </a:xfrm>
        </p:spPr>
        <p:txBody>
          <a:bodyPr numCol="2">
            <a:normAutofit/>
          </a:bodyPr>
          <a:lstStyle/>
          <a:p>
            <a:pPr marL="0" indent="0">
              <a:buNone/>
            </a:pPr>
            <a:r>
              <a:rPr lang="pt-PT" sz="1400" dirty="0" smtClean="0">
                <a:solidFill>
                  <a:srgbClr val="0000FF"/>
                </a:solidFill>
              </a:rPr>
              <a:t>Num dia excessivamente nítido,</a:t>
            </a:r>
            <a:br>
              <a:rPr lang="pt-PT" sz="1400" dirty="0" smtClean="0">
                <a:solidFill>
                  <a:srgbClr val="0000FF"/>
                </a:solidFill>
              </a:rPr>
            </a:br>
            <a:r>
              <a:rPr lang="pt-PT" sz="1400" dirty="0" smtClean="0">
                <a:solidFill>
                  <a:srgbClr val="0000FF"/>
                </a:solidFill>
              </a:rPr>
              <a:t>Dia em que dava a vontade de ter trabalhado muito                                                                          Para nele não trabalhar nada,</a:t>
            </a:r>
            <a:br>
              <a:rPr lang="pt-PT" sz="1400" dirty="0" smtClean="0">
                <a:solidFill>
                  <a:srgbClr val="0000FF"/>
                </a:solidFill>
              </a:rPr>
            </a:br>
            <a:r>
              <a:rPr lang="pt-PT" sz="1400" dirty="0" smtClean="0">
                <a:solidFill>
                  <a:srgbClr val="0000FF"/>
                </a:solidFill>
              </a:rPr>
              <a:t>Entrevi, como uma estrada por entre as </a:t>
            </a:r>
            <a:r>
              <a:rPr lang="pt-PT" sz="1400" dirty="0" err="1" smtClean="0">
                <a:solidFill>
                  <a:srgbClr val="0000FF"/>
                </a:solidFill>
              </a:rPr>
              <a:t>árvores</a:t>
            </a:r>
            <a:r>
              <a:rPr lang="pt-PT" sz="1400" dirty="0" smtClean="0">
                <a:solidFill>
                  <a:srgbClr val="0000FF"/>
                </a:solidFill>
              </a:rPr>
              <a:t>,</a:t>
            </a:r>
            <a:br>
              <a:rPr lang="pt-PT" sz="1400" dirty="0" smtClean="0">
                <a:solidFill>
                  <a:srgbClr val="0000FF"/>
                </a:solidFill>
              </a:rPr>
            </a:br>
            <a:r>
              <a:rPr lang="pt-PT" sz="1400" dirty="0" smtClean="0">
                <a:solidFill>
                  <a:srgbClr val="0000FF"/>
                </a:solidFill>
              </a:rPr>
              <a:t>O que talvez seja o Grande Segredo,</a:t>
            </a:r>
            <a:br>
              <a:rPr lang="pt-PT" sz="1400" dirty="0" smtClean="0">
                <a:solidFill>
                  <a:srgbClr val="0000FF"/>
                </a:solidFill>
              </a:rPr>
            </a:br>
            <a:r>
              <a:rPr lang="pt-PT" sz="1400" dirty="0" smtClean="0">
                <a:solidFill>
                  <a:srgbClr val="0000FF"/>
                </a:solidFill>
              </a:rPr>
              <a:t>Aquele Grande Mistério de que os poetas falsos falam. </a:t>
            </a:r>
          </a:p>
          <a:p>
            <a:pPr marL="0" indent="0">
              <a:buNone/>
            </a:pPr>
            <a:endParaRPr lang="pt-PT" sz="1400" dirty="0" smtClean="0">
              <a:solidFill>
                <a:srgbClr val="0000FF"/>
              </a:solidFill>
            </a:endParaRPr>
          </a:p>
          <a:p>
            <a:pPr marL="0" indent="0">
              <a:buNone/>
            </a:pPr>
            <a:r>
              <a:rPr lang="pt-PT" sz="1400" dirty="0" smtClean="0">
                <a:solidFill>
                  <a:srgbClr val="0000FF"/>
                </a:solidFill>
              </a:rPr>
              <a:t>Vi que não há́ Natureza,</a:t>
            </a:r>
            <a:br>
              <a:rPr lang="pt-PT" sz="1400" dirty="0" smtClean="0">
                <a:solidFill>
                  <a:srgbClr val="0000FF"/>
                </a:solidFill>
              </a:rPr>
            </a:br>
            <a:r>
              <a:rPr lang="pt-PT" sz="1400" dirty="0" smtClean="0">
                <a:solidFill>
                  <a:srgbClr val="0000FF"/>
                </a:solidFill>
              </a:rPr>
              <a:t>Que Natureza não existe,</a:t>
            </a:r>
            <a:br>
              <a:rPr lang="pt-PT" sz="1400" dirty="0" smtClean="0">
                <a:solidFill>
                  <a:srgbClr val="0000FF"/>
                </a:solidFill>
              </a:rPr>
            </a:br>
            <a:r>
              <a:rPr lang="pt-PT" sz="1400" dirty="0" smtClean="0">
                <a:solidFill>
                  <a:srgbClr val="0000FF"/>
                </a:solidFill>
              </a:rPr>
              <a:t>Que há́ montes, vales, planícies,</a:t>
            </a:r>
            <a:br>
              <a:rPr lang="pt-PT" sz="1400" dirty="0" smtClean="0">
                <a:solidFill>
                  <a:srgbClr val="0000FF"/>
                </a:solidFill>
              </a:rPr>
            </a:br>
            <a:r>
              <a:rPr lang="pt-PT" sz="1400" dirty="0" smtClean="0">
                <a:solidFill>
                  <a:srgbClr val="0000FF"/>
                </a:solidFill>
              </a:rPr>
              <a:t>Que há́ árvores, flores, ervas,</a:t>
            </a:r>
            <a:br>
              <a:rPr lang="pt-PT" sz="1400" dirty="0" smtClean="0">
                <a:solidFill>
                  <a:srgbClr val="0000FF"/>
                </a:solidFill>
              </a:rPr>
            </a:br>
            <a:r>
              <a:rPr lang="pt-PT" sz="1400" dirty="0" smtClean="0">
                <a:solidFill>
                  <a:srgbClr val="0000FF"/>
                </a:solidFill>
              </a:rPr>
              <a:t>Que há́ rios e pedras,</a:t>
            </a:r>
            <a:br>
              <a:rPr lang="pt-PT" sz="1400" dirty="0" smtClean="0">
                <a:solidFill>
                  <a:srgbClr val="0000FF"/>
                </a:solidFill>
              </a:rPr>
            </a:br>
            <a:r>
              <a:rPr lang="pt-PT" sz="1400" dirty="0" smtClean="0">
                <a:solidFill>
                  <a:srgbClr val="0000FF"/>
                </a:solidFill>
              </a:rPr>
              <a:t>Mas que não há́ um todo a que isso pertença,                   Que um conjunto real e verdadeiro</a:t>
            </a:r>
            <a:br>
              <a:rPr lang="pt-PT" sz="1400" dirty="0" smtClean="0">
                <a:solidFill>
                  <a:srgbClr val="0000FF"/>
                </a:solidFill>
              </a:rPr>
            </a:br>
            <a:r>
              <a:rPr lang="pt-PT" sz="1400" dirty="0" smtClean="0">
                <a:solidFill>
                  <a:srgbClr val="0000FF"/>
                </a:solidFill>
              </a:rPr>
              <a:t>É uma doença das nossas ideias. </a:t>
            </a:r>
          </a:p>
          <a:p>
            <a:pPr marL="0" indent="0">
              <a:buNone/>
            </a:pPr>
            <a:endParaRPr lang="pt-PT" sz="1400" dirty="0" smtClean="0">
              <a:solidFill>
                <a:srgbClr val="0000FF"/>
              </a:solidFill>
            </a:endParaRPr>
          </a:p>
          <a:p>
            <a:pPr marL="0" indent="0">
              <a:buNone/>
            </a:pPr>
            <a:r>
              <a:rPr lang="pt-PT" sz="1400" dirty="0" smtClean="0">
                <a:solidFill>
                  <a:srgbClr val="0000FF"/>
                </a:solidFill>
              </a:rPr>
              <a:t>A Natureza é partes sem um todo.</a:t>
            </a:r>
            <a:br>
              <a:rPr lang="pt-PT" sz="1400" dirty="0" smtClean="0">
                <a:solidFill>
                  <a:srgbClr val="0000FF"/>
                </a:solidFill>
              </a:rPr>
            </a:br>
            <a:r>
              <a:rPr lang="pt-PT" sz="1400" dirty="0" smtClean="0">
                <a:solidFill>
                  <a:srgbClr val="0000FF"/>
                </a:solidFill>
              </a:rPr>
              <a:t>Isto é talvez o tal mistério de que falam. </a:t>
            </a:r>
          </a:p>
          <a:p>
            <a:pPr marL="0" indent="0">
              <a:buNone/>
            </a:pPr>
            <a:endParaRPr lang="pt-PT" sz="1400" dirty="0" smtClean="0">
              <a:solidFill>
                <a:srgbClr val="0000FF"/>
              </a:solidFill>
            </a:endParaRPr>
          </a:p>
          <a:p>
            <a:pPr marL="0" indent="0">
              <a:buNone/>
            </a:pPr>
            <a:r>
              <a:rPr lang="pt-PT" sz="1400" dirty="0" smtClean="0">
                <a:solidFill>
                  <a:srgbClr val="0000FF"/>
                </a:solidFill>
              </a:rPr>
              <a:t>Foi isto o que sem pensar nem parar,                             Acertei que devia ser a verdade</a:t>
            </a:r>
            <a:br>
              <a:rPr lang="pt-PT" sz="1400" dirty="0" smtClean="0">
                <a:solidFill>
                  <a:srgbClr val="0000FF"/>
                </a:solidFill>
              </a:rPr>
            </a:br>
            <a:r>
              <a:rPr lang="pt-PT" sz="1400" dirty="0" smtClean="0">
                <a:solidFill>
                  <a:srgbClr val="0000FF"/>
                </a:solidFill>
              </a:rPr>
              <a:t>Que todos andam a achar e que não acham,                           E que só́ eu, porque a não fui achar, achei.</a:t>
            </a:r>
            <a:r>
              <a:rPr lang="pt-PT" sz="1400" dirty="0" smtClean="0">
                <a:solidFill>
                  <a:srgbClr val="3366FF"/>
                </a:solidFill>
              </a:rPr>
              <a:t> </a:t>
            </a:r>
          </a:p>
          <a:p>
            <a:pPr marL="0" indent="0">
              <a:buNone/>
            </a:pPr>
            <a:r>
              <a:rPr lang="en-US" sz="1400" dirty="0" smtClean="0"/>
              <a:t>On an incredibly clear day,</a:t>
            </a:r>
            <a:br>
              <a:rPr lang="en-US" sz="1400" dirty="0" smtClean="0"/>
            </a:br>
            <a:r>
              <a:rPr lang="en-US" sz="1400" dirty="0" smtClean="0"/>
              <a:t>The kind when you wish you'd done lots of work</a:t>
            </a:r>
            <a:br>
              <a:rPr lang="en-US" sz="1400" dirty="0" smtClean="0"/>
            </a:br>
            <a:r>
              <a:rPr lang="en-US" sz="1400" dirty="0" smtClean="0"/>
              <a:t>So that you wouldn't have to work that day,</a:t>
            </a:r>
            <a:br>
              <a:rPr lang="en-US" sz="1400" dirty="0" smtClean="0"/>
            </a:br>
            <a:r>
              <a:rPr lang="en-US" sz="1400" dirty="0" smtClean="0"/>
              <a:t>I saw – as if spotting a road through the trees –</a:t>
            </a:r>
            <a:br>
              <a:rPr lang="en-US" sz="1400" dirty="0" smtClean="0"/>
            </a:br>
            <a:r>
              <a:rPr lang="en-US" sz="1400" dirty="0" smtClean="0"/>
              <a:t>What may well be the Great Secret,</a:t>
            </a:r>
            <a:br>
              <a:rPr lang="en-US" sz="1400" dirty="0" smtClean="0"/>
            </a:br>
            <a:r>
              <a:rPr lang="en-US" sz="1400" dirty="0" smtClean="0"/>
              <a:t>That Great Mystery the false poets speak of.</a:t>
            </a:r>
            <a:br>
              <a:rPr lang="en-US" sz="1400" dirty="0" smtClean="0"/>
            </a:br>
            <a:r>
              <a:rPr lang="en-US" sz="1400" dirty="0" smtClean="0"/>
              <a:t/>
            </a:r>
            <a:br>
              <a:rPr lang="en-US" sz="1400" dirty="0" smtClean="0"/>
            </a:br>
            <a:r>
              <a:rPr lang="en-US" sz="1400" dirty="0" smtClean="0"/>
              <a:t>I saw that there is no Nature,</a:t>
            </a:r>
            <a:br>
              <a:rPr lang="en-US" sz="1400" dirty="0" smtClean="0"/>
            </a:br>
            <a:r>
              <a:rPr lang="en-US" sz="1400" dirty="0" smtClean="0"/>
              <a:t>That Nature doesn't exist,</a:t>
            </a:r>
            <a:br>
              <a:rPr lang="en-US" sz="1400" dirty="0" smtClean="0"/>
            </a:br>
            <a:r>
              <a:rPr lang="en-US" sz="1400" dirty="0" smtClean="0"/>
              <a:t>That there are hills, valleys and plains,</a:t>
            </a:r>
            <a:br>
              <a:rPr lang="en-US" sz="1400" dirty="0" smtClean="0"/>
            </a:br>
            <a:r>
              <a:rPr lang="en-US" sz="1400" dirty="0" smtClean="0"/>
              <a:t>That there are trees, flowers and grass,</a:t>
            </a:r>
            <a:br>
              <a:rPr lang="en-US" sz="1400" dirty="0" smtClean="0"/>
            </a:br>
            <a:r>
              <a:rPr lang="en-US" sz="1400" dirty="0" smtClean="0"/>
              <a:t>That there are rivers and stones,</a:t>
            </a:r>
            <a:br>
              <a:rPr lang="en-US" sz="1400" dirty="0" smtClean="0"/>
            </a:br>
            <a:r>
              <a:rPr lang="en-US" sz="1400" dirty="0" smtClean="0">
                <a:solidFill>
                  <a:srgbClr val="FF0000"/>
                </a:solidFill>
              </a:rPr>
              <a:t>But that there is no whole to which all this belongs,</a:t>
            </a:r>
            <a:br>
              <a:rPr lang="en-US" sz="1400" dirty="0" smtClean="0">
                <a:solidFill>
                  <a:srgbClr val="FF0000"/>
                </a:solidFill>
              </a:rPr>
            </a:br>
            <a:r>
              <a:rPr lang="en-US" sz="1400" dirty="0" smtClean="0">
                <a:solidFill>
                  <a:srgbClr val="FF0000"/>
                </a:solidFill>
              </a:rPr>
              <a:t>That a true and real ensemble</a:t>
            </a:r>
            <a:br>
              <a:rPr lang="en-US" sz="1400" dirty="0" smtClean="0">
                <a:solidFill>
                  <a:srgbClr val="FF0000"/>
                </a:solidFill>
              </a:rPr>
            </a:br>
            <a:r>
              <a:rPr lang="en-US" sz="1400" dirty="0" smtClean="0">
                <a:solidFill>
                  <a:srgbClr val="FF0000"/>
                </a:solidFill>
              </a:rPr>
              <a:t>Is a disease of our own ideas.</a:t>
            </a:r>
            <a:r>
              <a:rPr lang="en-US" sz="1400" dirty="0" smtClean="0"/>
              <a:t/>
            </a:r>
            <a:br>
              <a:rPr lang="en-US" sz="1400" dirty="0" smtClean="0"/>
            </a:br>
            <a:r>
              <a:rPr lang="en-US" sz="1400" dirty="0" smtClean="0"/>
              <a:t/>
            </a:r>
            <a:br>
              <a:rPr lang="en-US" sz="1400" dirty="0" smtClean="0"/>
            </a:br>
            <a:endParaRPr lang="en-US" sz="1400" dirty="0" smtClean="0"/>
          </a:p>
          <a:p>
            <a:pPr marL="0" indent="0">
              <a:buNone/>
            </a:pPr>
            <a:r>
              <a:rPr lang="en-US" sz="1400" dirty="0" smtClean="0">
                <a:solidFill>
                  <a:srgbClr val="FF0000"/>
                </a:solidFill>
              </a:rPr>
              <a:t>Nature </a:t>
            </a:r>
            <a:r>
              <a:rPr lang="en-US" sz="1400" dirty="0">
                <a:solidFill>
                  <a:srgbClr val="FF0000"/>
                </a:solidFill>
              </a:rPr>
              <a:t>is parts without a whole.</a:t>
            </a:r>
            <a:br>
              <a:rPr lang="en-US" sz="1400" dirty="0">
                <a:solidFill>
                  <a:srgbClr val="FF0000"/>
                </a:solidFill>
              </a:rPr>
            </a:br>
            <a:r>
              <a:rPr lang="en-US" sz="1400" dirty="0">
                <a:solidFill>
                  <a:srgbClr val="FF0000"/>
                </a:solidFill>
              </a:rPr>
              <a:t>This is perhaps the mystery they speak of.</a:t>
            </a:r>
            <a:br>
              <a:rPr lang="en-US" sz="1400" dirty="0">
                <a:solidFill>
                  <a:srgbClr val="FF0000"/>
                </a:solidFill>
              </a:rPr>
            </a:br>
            <a:r>
              <a:rPr lang="en-US" sz="1400" dirty="0"/>
              <a:t/>
            </a:r>
            <a:br>
              <a:rPr lang="en-US" sz="1400" dirty="0"/>
            </a:br>
            <a:r>
              <a:rPr lang="en-US" sz="1400" dirty="0"/>
              <a:t>This is what, without thinking or pausing,</a:t>
            </a:r>
            <a:br>
              <a:rPr lang="en-US" sz="1400" dirty="0"/>
            </a:br>
            <a:r>
              <a:rPr lang="en-US" sz="1400" dirty="0"/>
              <a:t>I realized must be the truth</a:t>
            </a:r>
            <a:br>
              <a:rPr lang="en-US" sz="1400" dirty="0"/>
            </a:br>
            <a:r>
              <a:rPr lang="en-US" sz="1400" dirty="0"/>
              <a:t>That everyone tries to find but doesn't find</a:t>
            </a:r>
            <a:br>
              <a:rPr lang="en-US" sz="1400" dirty="0"/>
            </a:br>
            <a:r>
              <a:rPr lang="en-US" sz="1400" dirty="0"/>
              <a:t>And that I alone found, because I didn't try to find it</a:t>
            </a:r>
          </a:p>
        </p:txBody>
      </p:sp>
    </p:spTree>
    <p:extLst>
      <p:ext uri="{BB962C8B-B14F-4D97-AF65-F5344CB8AC3E}">
        <p14:creationId xmlns:p14="http://schemas.microsoft.com/office/powerpoint/2010/main" val="347412406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4924" y="14898"/>
            <a:ext cx="8229600" cy="1143000"/>
          </a:xfrm>
        </p:spPr>
        <p:txBody>
          <a:bodyPr>
            <a:normAutofit/>
          </a:bodyPr>
          <a:lstStyle/>
          <a:p>
            <a:r>
              <a:rPr lang="en-US" sz="3600" dirty="0" smtClean="0"/>
              <a:t>From Socrates</a:t>
            </a:r>
            <a:r>
              <a:rPr lang="mr-IN" sz="3600" dirty="0" smtClean="0"/>
              <a:t>…</a:t>
            </a:r>
            <a:endParaRPr lang="fr-FR" sz="3600" dirty="0"/>
          </a:p>
        </p:txBody>
      </p:sp>
      <p:sp>
        <p:nvSpPr>
          <p:cNvPr id="3" name="Segnaposto contenuto 2"/>
          <p:cNvSpPr>
            <a:spLocks noGrp="1"/>
          </p:cNvSpPr>
          <p:nvPr>
            <p:ph idx="1"/>
          </p:nvPr>
        </p:nvSpPr>
        <p:spPr>
          <a:xfrm>
            <a:off x="457200" y="1024530"/>
            <a:ext cx="8287324" cy="2669605"/>
          </a:xfrm>
          <a:scene3d>
            <a:camera prst="orthographicFront"/>
            <a:lightRig rig="threePt" dir="t"/>
          </a:scene3d>
          <a:sp3d>
            <a:bevelT w="114300" prst="artDeco"/>
          </a:sp3d>
        </p:spPr>
        <p:txBody>
          <a:bodyPr>
            <a:normAutofit fontScale="62500" lnSpcReduction="20000"/>
          </a:bodyPr>
          <a:lstStyle/>
          <a:p>
            <a:pPr marL="0" indent="0" algn="just">
              <a:buNone/>
            </a:pPr>
            <a:r>
              <a:rPr lang="en-US" dirty="0" smtClean="0">
                <a:solidFill>
                  <a:srgbClr val="0000FF"/>
                </a:solidFill>
              </a:rPr>
              <a:t>[1] I </a:t>
            </a:r>
            <a:r>
              <a:rPr lang="en-US" dirty="0">
                <a:solidFill>
                  <a:srgbClr val="0000FF"/>
                </a:solidFill>
              </a:rPr>
              <a:t>have often wondered by what arguments those who drew up the indictment against Socrates could persuade the Athenians that his life was forfeit to the state. The indictment against him was to this effect: Socrates is guilty of rejecting the gods acknowledged by the state and of bringing in strange deities: </a:t>
            </a:r>
            <a:r>
              <a:rPr lang="en-US" b="1" u="sng" dirty="0">
                <a:solidFill>
                  <a:srgbClr val="0000FF"/>
                </a:solidFill>
              </a:rPr>
              <a:t>he is also guilty of corrupting the youth</a:t>
            </a:r>
            <a:r>
              <a:rPr lang="en-US" dirty="0" smtClean="0">
                <a:solidFill>
                  <a:srgbClr val="0000FF"/>
                </a:solidFill>
              </a:rPr>
              <a:t>.</a:t>
            </a:r>
          </a:p>
          <a:p>
            <a:pPr marL="0" indent="0">
              <a:buNone/>
            </a:pPr>
            <a:r>
              <a:rPr lang="en-US" dirty="0" smtClean="0">
                <a:solidFill>
                  <a:srgbClr val="0000FF"/>
                </a:solidFill>
              </a:rPr>
              <a:t>[</a:t>
            </a:r>
            <a:r>
              <a:rPr lang="mr-IN" dirty="0" smtClean="0">
                <a:solidFill>
                  <a:srgbClr val="0000FF"/>
                </a:solidFill>
              </a:rPr>
              <a:t>…</a:t>
            </a:r>
            <a:r>
              <a:rPr lang="en-US" dirty="0">
                <a:solidFill>
                  <a:srgbClr val="0000FF"/>
                </a:solidFill>
              </a:rPr>
              <a:t>] </a:t>
            </a:r>
            <a:endParaRPr lang="en-US" dirty="0" smtClean="0">
              <a:solidFill>
                <a:srgbClr val="0000FF"/>
              </a:solidFill>
            </a:endParaRPr>
          </a:p>
          <a:p>
            <a:pPr marL="0" indent="0" algn="just">
              <a:buNone/>
            </a:pPr>
            <a:r>
              <a:rPr lang="en-US" dirty="0" smtClean="0">
                <a:solidFill>
                  <a:srgbClr val="0000FF"/>
                </a:solidFill>
              </a:rPr>
              <a:t>[</a:t>
            </a:r>
            <a:r>
              <a:rPr lang="en-US" dirty="0">
                <a:solidFill>
                  <a:srgbClr val="0000FF"/>
                </a:solidFill>
              </a:rPr>
              <a:t>10] Socrates lived ever in the open: he </a:t>
            </a:r>
            <a:r>
              <a:rPr lang="en-US" dirty="0" smtClean="0">
                <a:solidFill>
                  <a:srgbClr val="0000FF"/>
                </a:solidFill>
              </a:rPr>
              <a:t>was talking and </a:t>
            </a:r>
            <a:r>
              <a:rPr lang="en-US" dirty="0">
                <a:solidFill>
                  <a:srgbClr val="0000FF"/>
                </a:solidFill>
              </a:rPr>
              <a:t>anyone might listen. Yet none ever knew him to offend against piety and religion in deed or word.</a:t>
            </a:r>
          </a:p>
          <a:p>
            <a:pPr marL="0" indent="0">
              <a:buNone/>
            </a:pPr>
            <a:endParaRPr lang="en-US" dirty="0" smtClean="0">
              <a:solidFill>
                <a:srgbClr val="0000FF"/>
              </a:solidFill>
            </a:endParaRPr>
          </a:p>
          <a:p>
            <a:pPr marL="0" indent="0" algn="just">
              <a:buNone/>
            </a:pPr>
            <a:endParaRPr lang="en-US" dirty="0">
              <a:solidFill>
                <a:srgbClr val="0000FF"/>
              </a:solidFill>
            </a:endParaRPr>
          </a:p>
        </p:txBody>
      </p:sp>
      <p:pic>
        <p:nvPicPr>
          <p:cNvPr id="4" name="Picture 3" descr="socra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1229" y="3391814"/>
            <a:ext cx="2911760" cy="3040719"/>
          </a:xfrm>
          <a:prstGeom prst="rect">
            <a:avLst/>
          </a:prstGeom>
        </p:spPr>
      </p:pic>
      <p:sp>
        <p:nvSpPr>
          <p:cNvPr id="5" name="Segnaposto contenuto 2"/>
          <p:cNvSpPr txBox="1">
            <a:spLocks/>
          </p:cNvSpPr>
          <p:nvPr/>
        </p:nvSpPr>
        <p:spPr>
          <a:xfrm>
            <a:off x="457200" y="3327272"/>
            <a:ext cx="4789425" cy="292200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US" sz="1800" dirty="0" smtClean="0">
                <a:solidFill>
                  <a:srgbClr val="0000FF"/>
                </a:solidFill>
              </a:rPr>
              <a:t>[11] </a:t>
            </a:r>
            <a:r>
              <a:rPr lang="en-US" sz="2000" dirty="0" smtClean="0">
                <a:solidFill>
                  <a:srgbClr val="0000FF"/>
                </a:solidFill>
              </a:rPr>
              <a:t>He did not even discuss that topic so favored by other talkers </a:t>
            </a:r>
            <a:r>
              <a:rPr lang="fr-CA" sz="2000" dirty="0" smtClean="0">
                <a:solidFill>
                  <a:srgbClr val="0000FF"/>
                </a:solidFill>
              </a:rPr>
              <a:t>« the Nature of the </a:t>
            </a:r>
            <a:r>
              <a:rPr lang="fr-CA" sz="2000" dirty="0" err="1" smtClean="0">
                <a:solidFill>
                  <a:srgbClr val="0000FF"/>
                </a:solidFill>
              </a:rPr>
              <a:t>Universe</a:t>
            </a:r>
            <a:r>
              <a:rPr lang="fr-CA" sz="2000" dirty="0" smtClean="0">
                <a:solidFill>
                  <a:srgbClr val="0000FF"/>
                </a:solidFill>
              </a:rPr>
              <a:t> »</a:t>
            </a:r>
            <a:r>
              <a:rPr lang="en-US" sz="2000" dirty="0" smtClean="0">
                <a:solidFill>
                  <a:srgbClr val="0000FF"/>
                </a:solidFill>
              </a:rPr>
              <a:t> and avoided speculation on the </a:t>
            </a:r>
            <a:endParaRPr lang="en-US" sz="1800" dirty="0" smtClean="0">
              <a:solidFill>
                <a:srgbClr val="0000FF"/>
              </a:solidFill>
            </a:endParaRPr>
          </a:p>
          <a:p>
            <a:pPr marL="0" indent="0" algn="ctr">
              <a:buFont typeface="Arial"/>
              <a:buNone/>
            </a:pPr>
            <a:r>
              <a:rPr lang="en-US" sz="2200" b="1" dirty="0" smtClean="0">
                <a:solidFill>
                  <a:srgbClr val="0000FF"/>
                </a:solidFill>
              </a:rPr>
              <a:t>so-called “Cosmos” of the Professors</a:t>
            </a:r>
          </a:p>
          <a:p>
            <a:pPr marL="0" indent="0" algn="ctr">
              <a:buFont typeface="Arial"/>
              <a:buNone/>
            </a:pPr>
            <a:r>
              <a:rPr lang="en-US" sz="1800" b="1" dirty="0" smtClean="0">
                <a:solidFill>
                  <a:srgbClr val="0000FF"/>
                </a:solidFill>
              </a:rPr>
              <a:t> (</a:t>
            </a:r>
            <a:r>
              <a:rPr lang="en-US" sz="1800" b="1" dirty="0" err="1" smtClean="0">
                <a:solidFill>
                  <a:srgbClr val="0000FF"/>
                </a:solidFill>
              </a:rPr>
              <a:t>Sophistai</a:t>
            </a:r>
            <a:r>
              <a:rPr lang="en-US" sz="1800" b="1" dirty="0" smtClean="0">
                <a:solidFill>
                  <a:srgbClr val="0000FF"/>
                </a:solidFill>
              </a:rPr>
              <a:t>) </a:t>
            </a:r>
          </a:p>
          <a:p>
            <a:pPr marL="0" indent="0" algn="just">
              <a:buFont typeface="Arial"/>
              <a:buNone/>
            </a:pPr>
            <a:r>
              <a:rPr lang="en-US" sz="2000" dirty="0" smtClean="0">
                <a:solidFill>
                  <a:srgbClr val="0000FF"/>
                </a:solidFill>
              </a:rPr>
              <a:t>how it works, and on the laws that govern the phenomena of the heavens: indeed he would argue that </a:t>
            </a:r>
            <a:r>
              <a:rPr lang="en-US" sz="2000" b="1" dirty="0" smtClean="0">
                <a:solidFill>
                  <a:srgbClr val="0000FF"/>
                </a:solidFill>
              </a:rPr>
              <a:t>to trouble one's mind with such problems is sheer folly</a:t>
            </a:r>
            <a:r>
              <a:rPr lang="en-US" sz="2000" dirty="0" smtClean="0">
                <a:solidFill>
                  <a:srgbClr val="0000FF"/>
                </a:solidFill>
              </a:rPr>
              <a:t>.</a:t>
            </a:r>
            <a:endParaRPr lang="en-US" sz="2000" dirty="0">
              <a:solidFill>
                <a:srgbClr val="0000FF"/>
              </a:solidFill>
            </a:endParaRPr>
          </a:p>
        </p:txBody>
      </p:sp>
    </p:spTree>
    <p:extLst>
      <p:ext uri="{BB962C8B-B14F-4D97-AF65-F5344CB8AC3E}">
        <p14:creationId xmlns:p14="http://schemas.microsoft.com/office/powerpoint/2010/main" val="41804835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864270"/>
            <a:ext cx="8229600" cy="5384050"/>
          </a:xfrm>
        </p:spPr>
        <p:txBody>
          <a:bodyPr>
            <a:normAutofit fontScale="70000" lnSpcReduction="20000"/>
          </a:bodyPr>
          <a:lstStyle/>
          <a:p>
            <a:pPr marL="0" indent="0" algn="just">
              <a:buNone/>
            </a:pPr>
            <a:r>
              <a:rPr lang="en-US" sz="4000" dirty="0">
                <a:solidFill>
                  <a:srgbClr val="0000FF"/>
                </a:solidFill>
              </a:rPr>
              <a:t>[</a:t>
            </a:r>
            <a:r>
              <a:rPr lang="en-US" sz="3600" dirty="0">
                <a:solidFill>
                  <a:srgbClr val="0000FF"/>
                </a:solidFill>
              </a:rPr>
              <a:t>12] In the first place, he would inquire, did these thinkers suppose that their knowledge of human affairs was so complete that they must seek these new fields for the exercise of their brains; or that it was their duty to neglect human affairs and consider only things divine</a:t>
            </a:r>
            <a:r>
              <a:rPr lang="en-US" sz="3600" dirty="0" smtClean="0">
                <a:solidFill>
                  <a:srgbClr val="0000FF"/>
                </a:solidFill>
              </a:rPr>
              <a:t>?</a:t>
            </a:r>
          </a:p>
          <a:p>
            <a:pPr marL="0" indent="0">
              <a:buNone/>
            </a:pPr>
            <a:endParaRPr lang="en-US" sz="3600" dirty="0" smtClean="0"/>
          </a:p>
          <a:p>
            <a:pPr marL="0" indent="0" algn="just">
              <a:buNone/>
            </a:pPr>
            <a:r>
              <a:rPr lang="en-US" sz="3600" dirty="0" smtClean="0">
                <a:solidFill>
                  <a:srgbClr val="0000FF"/>
                </a:solidFill>
              </a:rPr>
              <a:t>[</a:t>
            </a:r>
            <a:r>
              <a:rPr lang="en-US" sz="3600" dirty="0">
                <a:solidFill>
                  <a:srgbClr val="0000FF"/>
                </a:solidFill>
              </a:rPr>
              <a:t>13] Moreover, he marveled at their blindness in not seeing that man cannot solve these riddles; since even the most conceited talkers on these problems did not agree in their theories, but behaved to one another like madmen.</a:t>
            </a:r>
          </a:p>
          <a:p>
            <a:pPr marL="0" indent="0" algn="r">
              <a:buNone/>
            </a:pPr>
            <a:endParaRPr lang="en-US" dirty="0" smtClean="0"/>
          </a:p>
          <a:p>
            <a:pPr marL="0" indent="0" algn="r">
              <a:buNone/>
            </a:pPr>
            <a:endParaRPr lang="en-US" sz="4000" dirty="0" smtClean="0"/>
          </a:p>
          <a:p>
            <a:pPr marL="0" indent="0" algn="r">
              <a:buNone/>
            </a:pPr>
            <a:r>
              <a:rPr lang="en-US" sz="4000" dirty="0" smtClean="0"/>
              <a:t>Xenophon, Memorabilia, Book I (371 BC)</a:t>
            </a:r>
            <a:endParaRPr lang="en-US" sz="4000" dirty="0"/>
          </a:p>
        </p:txBody>
      </p:sp>
      <p:pic>
        <p:nvPicPr>
          <p:cNvPr id="4" name="Picture 3" descr="XenophonFRONTPAGE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079" y="4314660"/>
            <a:ext cx="1736748" cy="2543340"/>
          </a:xfrm>
          <a:prstGeom prst="rect">
            <a:avLst/>
          </a:prstGeom>
        </p:spPr>
      </p:pic>
    </p:spTree>
    <p:extLst>
      <p:ext uri="{BB962C8B-B14F-4D97-AF65-F5344CB8AC3E}">
        <p14:creationId xmlns:p14="http://schemas.microsoft.com/office/powerpoint/2010/main" val="1076345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punti-sul-timeo-di-platone_890a0bb023b8eab92d920dab5d8fe2c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0438" y="15852"/>
            <a:ext cx="2713719" cy="1808140"/>
          </a:xfrm>
          <a:prstGeom prst="rect">
            <a:avLst/>
          </a:prstGeom>
        </p:spPr>
      </p:pic>
      <p:sp>
        <p:nvSpPr>
          <p:cNvPr id="2" name="Titolo 1"/>
          <p:cNvSpPr>
            <a:spLocks noGrp="1"/>
          </p:cNvSpPr>
          <p:nvPr>
            <p:ph type="title"/>
          </p:nvPr>
        </p:nvSpPr>
        <p:spPr/>
        <p:txBody>
          <a:bodyPr/>
          <a:lstStyle/>
          <a:p>
            <a:r>
              <a:rPr lang="it-IT" dirty="0" smtClean="0"/>
              <a:t>.. To Plato</a:t>
            </a:r>
            <a:r>
              <a:rPr lang="mr-IN" dirty="0" smtClean="0"/>
              <a:t>…</a:t>
            </a:r>
            <a:endParaRPr lang="fr-FR" dirty="0"/>
          </a:p>
        </p:txBody>
      </p:sp>
      <p:sp>
        <p:nvSpPr>
          <p:cNvPr id="3" name="Segnaposto contenuto 2"/>
          <p:cNvSpPr>
            <a:spLocks noGrp="1"/>
          </p:cNvSpPr>
          <p:nvPr>
            <p:ph idx="1"/>
          </p:nvPr>
        </p:nvSpPr>
        <p:spPr>
          <a:xfrm>
            <a:off x="457200" y="1801570"/>
            <a:ext cx="8229600" cy="4843454"/>
          </a:xfrm>
        </p:spPr>
        <p:txBody>
          <a:bodyPr>
            <a:noAutofit/>
          </a:bodyPr>
          <a:lstStyle/>
          <a:p>
            <a:pPr algn="just"/>
            <a:r>
              <a:rPr lang="en-US" sz="2000" dirty="0"/>
              <a:t>T</a:t>
            </a:r>
            <a:r>
              <a:rPr lang="en-US" sz="2000" dirty="0" smtClean="0"/>
              <a:t>he word </a:t>
            </a:r>
            <a:r>
              <a:rPr lang="en-US" sz="2000" dirty="0" err="1" smtClean="0"/>
              <a:t>kosmos</a:t>
            </a:r>
            <a:r>
              <a:rPr lang="en-US" sz="2000" dirty="0" smtClean="0"/>
              <a:t> takes definitively the cosmic meaning. </a:t>
            </a:r>
          </a:p>
          <a:p>
            <a:pPr algn="just"/>
            <a:r>
              <a:rPr lang="en-US" sz="2000" dirty="0" smtClean="0"/>
              <a:t>Plato’s </a:t>
            </a:r>
            <a:r>
              <a:rPr lang="en-US" sz="2000" i="1" dirty="0" err="1" smtClean="0"/>
              <a:t>Timaeus</a:t>
            </a:r>
            <a:r>
              <a:rPr lang="en-US" sz="2000" dirty="0" smtClean="0"/>
              <a:t>: </a:t>
            </a:r>
            <a:r>
              <a:rPr lang="en-US" sz="2000" dirty="0"/>
              <a:t>the first description of reality as forming an ordered whole, both good and beautiful</a:t>
            </a:r>
            <a:r>
              <a:rPr lang="en-US" sz="2000" dirty="0" smtClean="0"/>
              <a:t>.</a:t>
            </a:r>
          </a:p>
          <a:p>
            <a:pPr algn="just"/>
            <a:r>
              <a:rPr lang="en-US" sz="2000" i="1" dirty="0" smtClean="0">
                <a:solidFill>
                  <a:srgbClr val="0000FF"/>
                </a:solidFill>
              </a:rPr>
              <a:t>«This world (</a:t>
            </a:r>
            <a:r>
              <a:rPr lang="en-US" sz="2000" i="1" dirty="0" err="1" smtClean="0">
                <a:solidFill>
                  <a:srgbClr val="0000FF"/>
                </a:solidFill>
              </a:rPr>
              <a:t>hode</a:t>
            </a:r>
            <a:r>
              <a:rPr lang="en-US" sz="2000" i="1" dirty="0" smtClean="0">
                <a:solidFill>
                  <a:srgbClr val="0000FF"/>
                </a:solidFill>
              </a:rPr>
              <a:t> ho kosmos) has thus become a visible living creature, embracing all that are visible and an image of the intelligible, a perceptible god, supreme in greatness and excellence, in beauty and perfection, this Heaven single in its kind and one».  </a:t>
            </a:r>
            <a:r>
              <a:rPr lang="en-US" sz="2000" dirty="0" smtClean="0"/>
              <a:t>Conclusion of </a:t>
            </a:r>
            <a:r>
              <a:rPr lang="en-US" sz="2000" dirty="0" err="1" smtClean="0"/>
              <a:t>Timaeus</a:t>
            </a:r>
            <a:endParaRPr lang="en-US" sz="2000" dirty="0" smtClean="0"/>
          </a:p>
          <a:p>
            <a:pPr algn="just"/>
            <a:r>
              <a:rPr lang="en-US" sz="2000" i="1" dirty="0" err="1"/>
              <a:t>Kosmos</a:t>
            </a:r>
            <a:r>
              <a:rPr lang="en-US" sz="2000" dirty="0"/>
              <a:t> has never designated a neutral description of reality but always translated a judgment of value, either positive or negative</a:t>
            </a:r>
          </a:p>
          <a:p>
            <a:pPr algn="just"/>
            <a:r>
              <a:rPr lang="en-US" sz="2000" dirty="0"/>
              <a:t>Greek science was not only aware of the </a:t>
            </a:r>
            <a:r>
              <a:rPr lang="en-US" sz="2000" dirty="0" err="1"/>
              <a:t>kosmos</a:t>
            </a:r>
            <a:r>
              <a:rPr lang="en-US" sz="2000" dirty="0"/>
              <a:t>.  The use of the very term constructed the </a:t>
            </a:r>
            <a:r>
              <a:rPr lang="en-US" sz="2000" i="1" dirty="0" err="1"/>
              <a:t>kosmos</a:t>
            </a:r>
            <a:r>
              <a:rPr lang="en-US" sz="2000" dirty="0"/>
              <a:t> as such, as a </a:t>
            </a:r>
            <a:r>
              <a:rPr lang="en-US" sz="2000" i="1" dirty="0" err="1"/>
              <a:t>kosmos</a:t>
            </a:r>
            <a:r>
              <a:rPr lang="en-US" sz="2000" dirty="0" smtClean="0"/>
              <a:t>.</a:t>
            </a:r>
            <a:endParaRPr lang="en-US" sz="2000" b="1" dirty="0" smtClean="0"/>
          </a:p>
          <a:p>
            <a:pPr marL="0" indent="0" algn="just">
              <a:buNone/>
            </a:pPr>
            <a:r>
              <a:rPr lang="en-US" sz="2000" dirty="0" smtClean="0">
                <a:solidFill>
                  <a:srgbClr val="0000FF"/>
                </a:solidFill>
              </a:rPr>
              <a:t>The </a:t>
            </a:r>
            <a:r>
              <a:rPr lang="en-US" sz="2000" dirty="0">
                <a:solidFill>
                  <a:srgbClr val="0000FF"/>
                </a:solidFill>
              </a:rPr>
              <a:t>sense of the world must lie outside the world. In the world everything is as it is and happens as it does happen.  In it there is no value -- and if there were, it would be of no value</a:t>
            </a:r>
            <a:r>
              <a:rPr lang="en-US" sz="2000" dirty="0" smtClean="0">
                <a:solidFill>
                  <a:srgbClr val="0000FF"/>
                </a:solidFill>
              </a:rPr>
              <a:t>.</a:t>
            </a:r>
            <a:r>
              <a:rPr lang="en-US" sz="2000" dirty="0" smtClean="0"/>
              <a:t> </a:t>
            </a:r>
            <a:r>
              <a:rPr lang="en-US" sz="2000" i="1" dirty="0" smtClean="0"/>
              <a:t>L. Wittgenstein</a:t>
            </a:r>
            <a:endParaRPr lang="en-US" sz="2000" dirty="0"/>
          </a:p>
        </p:txBody>
      </p:sp>
    </p:spTree>
    <p:extLst>
      <p:ext uri="{BB962C8B-B14F-4D97-AF65-F5344CB8AC3E}">
        <p14:creationId xmlns:p14="http://schemas.microsoft.com/office/powerpoint/2010/main" val="358783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dirty="0" smtClean="0"/>
              <a:t/>
            </a:r>
            <a:br>
              <a:rPr lang="it-IT" dirty="0" smtClean="0"/>
            </a:br>
            <a:r>
              <a:rPr lang="it-IT" dirty="0" err="1" smtClean="0"/>
              <a:t>Theoretical</a:t>
            </a:r>
            <a:r>
              <a:rPr lang="it-IT" dirty="0" smtClean="0"/>
              <a:t> </a:t>
            </a:r>
            <a:r>
              <a:rPr lang="it-IT" dirty="0" err="1" smtClean="0"/>
              <a:t>Physics</a:t>
            </a:r>
            <a:r>
              <a:rPr lang="it-IT" dirty="0" smtClean="0"/>
              <a:t> vs </a:t>
            </a:r>
            <a:r>
              <a:rPr lang="it-IT" dirty="0" err="1" smtClean="0"/>
              <a:t>Astronomy</a:t>
            </a:r>
            <a:r>
              <a:rPr lang="it-IT" dirty="0" smtClean="0"/>
              <a:t/>
            </a:r>
            <a:br>
              <a:rPr lang="it-IT" dirty="0" smtClean="0"/>
            </a:br>
            <a:endParaRPr lang="fr-FR" dirty="0"/>
          </a:p>
        </p:txBody>
      </p:sp>
      <p:sp>
        <p:nvSpPr>
          <p:cNvPr id="3" name="Segnaposto contenuto 2"/>
          <p:cNvSpPr>
            <a:spLocks noGrp="1"/>
          </p:cNvSpPr>
          <p:nvPr>
            <p:ph idx="1"/>
          </p:nvPr>
        </p:nvSpPr>
        <p:spPr/>
        <p:txBody>
          <a:bodyPr>
            <a:normAutofit fontScale="77500" lnSpcReduction="20000"/>
          </a:bodyPr>
          <a:lstStyle/>
          <a:p>
            <a:pPr marL="0" indent="0" algn="just">
              <a:buNone/>
            </a:pPr>
            <a:r>
              <a:rPr lang="en-US" dirty="0" smtClean="0">
                <a:solidFill>
                  <a:srgbClr val="0000FF"/>
                </a:solidFill>
              </a:rPr>
              <a:t>The task of the contemplation of nature (</a:t>
            </a:r>
            <a:r>
              <a:rPr lang="en-US" i="1" dirty="0" err="1" smtClean="0">
                <a:solidFill>
                  <a:srgbClr val="0000FF"/>
                </a:solidFill>
              </a:rPr>
              <a:t>theoria</a:t>
            </a:r>
            <a:r>
              <a:rPr lang="en-US" i="1" dirty="0" smtClean="0">
                <a:solidFill>
                  <a:srgbClr val="0000FF"/>
                </a:solidFill>
              </a:rPr>
              <a:t> </a:t>
            </a:r>
            <a:r>
              <a:rPr lang="en-US" i="1" dirty="0" err="1" smtClean="0">
                <a:solidFill>
                  <a:srgbClr val="0000FF"/>
                </a:solidFill>
              </a:rPr>
              <a:t>phusikè</a:t>
            </a:r>
            <a:r>
              <a:rPr lang="en-US" dirty="0" smtClean="0">
                <a:solidFill>
                  <a:srgbClr val="0000FF"/>
                </a:solidFill>
              </a:rPr>
              <a:t>) is to examine the substance of the sky and the stars, the power and the quality of generation and corruption, and, by Zeus! , it is capable of leading demonstrations on the subject of the size the form and the order of things. </a:t>
            </a:r>
          </a:p>
          <a:p>
            <a:pPr marL="0" indent="0" algn="just">
              <a:buNone/>
            </a:pPr>
            <a:endParaRPr lang="en-US" dirty="0" smtClean="0">
              <a:solidFill>
                <a:srgbClr val="0000FF"/>
              </a:solidFill>
            </a:endParaRPr>
          </a:p>
          <a:p>
            <a:pPr marL="0" indent="0" algn="just">
              <a:buNone/>
            </a:pPr>
            <a:r>
              <a:rPr lang="en-US" dirty="0" smtClean="0">
                <a:solidFill>
                  <a:srgbClr val="0000FF"/>
                </a:solidFill>
              </a:rPr>
              <a:t>As for astronomy (</a:t>
            </a:r>
            <a:r>
              <a:rPr lang="en-US" i="1" dirty="0" err="1" smtClean="0">
                <a:solidFill>
                  <a:srgbClr val="0000FF"/>
                </a:solidFill>
              </a:rPr>
              <a:t>astrologia</a:t>
            </a:r>
            <a:r>
              <a:rPr lang="en-US" dirty="0" smtClean="0">
                <a:solidFill>
                  <a:srgbClr val="0000FF"/>
                </a:solidFill>
              </a:rPr>
              <a:t>) it does not undertake to speak of anything like that, but it demonstrates the order (</a:t>
            </a:r>
            <a:r>
              <a:rPr lang="en-US" i="1" dirty="0" smtClean="0">
                <a:solidFill>
                  <a:srgbClr val="0000FF"/>
                </a:solidFill>
              </a:rPr>
              <a:t>taxis</a:t>
            </a:r>
            <a:r>
              <a:rPr lang="en-US" dirty="0" smtClean="0">
                <a:solidFill>
                  <a:srgbClr val="0000FF"/>
                </a:solidFill>
              </a:rPr>
              <a:t>) of celestial things, having declared that the sky (</a:t>
            </a:r>
            <a:r>
              <a:rPr lang="en-US" i="1" dirty="0" err="1" smtClean="0">
                <a:solidFill>
                  <a:srgbClr val="0000FF"/>
                </a:solidFill>
              </a:rPr>
              <a:t>ouranos</a:t>
            </a:r>
            <a:r>
              <a:rPr lang="en-US" dirty="0" smtClean="0">
                <a:solidFill>
                  <a:srgbClr val="0000FF"/>
                </a:solidFill>
              </a:rPr>
              <a:t>) is truly a cosmos; it </a:t>
            </a:r>
            <a:r>
              <a:rPr lang="en-US" dirty="0" err="1" smtClean="0">
                <a:solidFill>
                  <a:srgbClr val="0000FF"/>
                </a:solidFill>
              </a:rPr>
              <a:t>speakes</a:t>
            </a:r>
            <a:r>
              <a:rPr lang="en-US" dirty="0" smtClean="0">
                <a:solidFill>
                  <a:srgbClr val="0000FF"/>
                </a:solidFill>
              </a:rPr>
              <a:t> of forms, sizes, distances from the Terre to the Sun and the Moon, eclipses, conjunctions of stars, on the quality and quantity that are shown in their revolutions.</a:t>
            </a:r>
          </a:p>
          <a:p>
            <a:pPr marL="0" indent="0" algn="r">
              <a:buNone/>
            </a:pPr>
            <a:r>
              <a:rPr lang="en-US" u="sng" dirty="0" err="1" smtClean="0"/>
              <a:t>Posidonios</a:t>
            </a:r>
            <a:r>
              <a:rPr lang="en-US" u="sng" dirty="0" smtClean="0"/>
              <a:t>, 2</a:t>
            </a:r>
            <a:r>
              <a:rPr lang="en-US" u="sng" baseline="30000" dirty="0" smtClean="0"/>
              <a:t>nd</a:t>
            </a:r>
            <a:r>
              <a:rPr lang="en-US" u="sng" dirty="0" smtClean="0"/>
              <a:t> Century B.C. </a:t>
            </a:r>
            <a:endParaRPr lang="en-US" u="sng" dirty="0"/>
          </a:p>
        </p:txBody>
      </p:sp>
    </p:spTree>
    <p:extLst>
      <p:ext uri="{BB962C8B-B14F-4D97-AF65-F5344CB8AC3E}">
        <p14:creationId xmlns:p14="http://schemas.microsoft.com/office/powerpoint/2010/main" val="21160202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normAutofit/>
          </a:bodyPr>
          <a:lstStyle/>
          <a:p>
            <a:r>
              <a:rPr lang="fr-FR" dirty="0" smtClean="0">
                <a:ea typeface="ヒラギノ明朝 ProN W3" charset="0"/>
                <a:cs typeface="ヒラギノ明朝 ProN W3" charset="0"/>
                <a:sym typeface="Times" charset="0"/>
              </a:rPr>
              <a:t>..to </a:t>
            </a:r>
            <a:r>
              <a:rPr lang="fr-FR" dirty="0" err="1" smtClean="0">
                <a:ea typeface="ヒラギノ明朝 ProN W3" charset="0"/>
                <a:cs typeface="ヒラギノ明朝 ProN W3" charset="0"/>
                <a:sym typeface="Times" charset="0"/>
              </a:rPr>
              <a:t>Aristotle</a:t>
            </a:r>
            <a:r>
              <a:rPr lang="fr-FR" dirty="0" smtClean="0">
                <a:ea typeface="ヒラギノ明朝 ProN W3" charset="0"/>
                <a:cs typeface="ヒラギノ明朝 ProN W3" charset="0"/>
                <a:sym typeface="Times" charset="0"/>
              </a:rPr>
              <a:t> </a:t>
            </a:r>
            <a:endParaRPr lang="en-US" sz="2700" dirty="0"/>
          </a:p>
        </p:txBody>
      </p:sp>
      <p:sp>
        <p:nvSpPr>
          <p:cNvPr id="3" name="Content Placeholder 2"/>
          <p:cNvSpPr>
            <a:spLocks noGrp="1"/>
          </p:cNvSpPr>
          <p:nvPr>
            <p:ph idx="1"/>
          </p:nvPr>
        </p:nvSpPr>
        <p:spPr>
          <a:xfrm>
            <a:off x="611560" y="1184423"/>
            <a:ext cx="8208912" cy="4392488"/>
          </a:xfrm>
        </p:spPr>
        <p:txBody>
          <a:bodyPr>
            <a:normAutofit/>
          </a:bodyPr>
          <a:lstStyle/>
          <a:p>
            <a:pPr marL="0" indent="0" algn="just">
              <a:buNone/>
            </a:pPr>
            <a:r>
              <a:rPr lang="en-AU" sz="2800" dirty="0"/>
              <a:t>T</a:t>
            </a:r>
            <a:r>
              <a:rPr lang="en-AU" sz="2800" dirty="0" smtClean="0"/>
              <a:t>he law of falling bodies is at the heath of the organization of the cosmos and to its order</a:t>
            </a:r>
            <a:r>
              <a:rPr lang="fr-FR" sz="2800" dirty="0" smtClean="0"/>
              <a:t>.</a:t>
            </a:r>
            <a:endParaRPr lang="it-IT" dirty="0" smtClean="0"/>
          </a:p>
        </p:txBody>
      </p:sp>
      <p:pic>
        <p:nvPicPr>
          <p:cNvPr id="4"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584" y="2612510"/>
            <a:ext cx="6817816" cy="353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514581" y="6276854"/>
            <a:ext cx="2839239" cy="369332"/>
          </a:xfrm>
          <a:prstGeom prst="rect">
            <a:avLst/>
          </a:prstGeom>
        </p:spPr>
        <p:txBody>
          <a:bodyPr wrap="none">
            <a:spAutoFit/>
          </a:bodyPr>
          <a:lstStyle/>
          <a:p>
            <a:pPr marL="39688" algn="r"/>
            <a:r>
              <a:rPr lang="en-US" dirty="0"/>
              <a:t>Diego </a:t>
            </a:r>
            <a:r>
              <a:rPr lang="en-US" dirty="0" err="1"/>
              <a:t>Ufano</a:t>
            </a:r>
            <a:r>
              <a:rPr lang="en-US" dirty="0"/>
              <a:t>, </a:t>
            </a:r>
            <a:r>
              <a:rPr lang="en-US" i="1" dirty="0" err="1"/>
              <a:t>Artillerie</a:t>
            </a:r>
            <a:r>
              <a:rPr lang="en-US" dirty="0"/>
              <a:t>, 1628</a:t>
            </a:r>
          </a:p>
        </p:txBody>
      </p:sp>
    </p:spTree>
    <p:extLst>
      <p:ext uri="{BB962C8B-B14F-4D97-AF65-F5344CB8AC3E}">
        <p14:creationId xmlns:p14="http://schemas.microsoft.com/office/powerpoint/2010/main" val="349372862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err="1" smtClean="0">
                <a:ea typeface="ヒラギノ明朝 ProN W3" charset="0"/>
                <a:cs typeface="ヒラギノ明朝 ProN W3" charset="0"/>
                <a:sym typeface="Times" charset="0"/>
              </a:rPr>
              <a:t>Ipse</a:t>
            </a:r>
            <a:r>
              <a:rPr lang="fr-FR" dirty="0" smtClean="0">
                <a:ea typeface="ヒラギノ明朝 ProN W3" charset="0"/>
                <a:cs typeface="ヒラギノ明朝 ProN W3" charset="0"/>
                <a:sym typeface="Times" charset="0"/>
              </a:rPr>
              <a:t> dixit</a:t>
            </a:r>
            <a:endParaRPr lang="en-US" dirty="0"/>
          </a:p>
        </p:txBody>
      </p:sp>
      <p:sp>
        <p:nvSpPr>
          <p:cNvPr id="3" name="Content Placeholder 2"/>
          <p:cNvSpPr>
            <a:spLocks noGrp="1"/>
          </p:cNvSpPr>
          <p:nvPr>
            <p:ph idx="1"/>
          </p:nvPr>
        </p:nvSpPr>
        <p:spPr>
          <a:xfrm>
            <a:off x="467544" y="1556792"/>
            <a:ext cx="8208912" cy="4536504"/>
          </a:xfrm>
        </p:spPr>
        <p:txBody>
          <a:bodyPr>
            <a:normAutofit fontScale="92500" lnSpcReduction="10000"/>
          </a:bodyPr>
          <a:lstStyle/>
          <a:p>
            <a:pPr algn="just"/>
            <a:r>
              <a:rPr lang="en-AU" dirty="0" smtClean="0">
                <a:solidFill>
                  <a:srgbClr val="FF0000"/>
                </a:solidFill>
              </a:rPr>
              <a:t>Natural motion: </a:t>
            </a:r>
            <a:r>
              <a:rPr lang="en-AU" dirty="0" smtClean="0"/>
              <a:t>the fall of heavy bodies and the ascent of the light ones is not caused by a strength, but by their tendency to go to their «natural place » </a:t>
            </a:r>
          </a:p>
          <a:p>
            <a:pPr algn="just"/>
            <a:r>
              <a:rPr lang="en-AU" dirty="0" smtClean="0">
                <a:solidFill>
                  <a:srgbClr val="FF0000"/>
                </a:solidFill>
              </a:rPr>
              <a:t>Violent motion</a:t>
            </a:r>
            <a:r>
              <a:rPr lang="en-AU" dirty="0" smtClean="0"/>
              <a:t>:  The movement of heavy bodies « against nature » (</a:t>
            </a:r>
            <a:r>
              <a:rPr lang="en-AU" dirty="0" err="1" smtClean="0"/>
              <a:t>lifing</a:t>
            </a:r>
            <a:r>
              <a:rPr lang="en-AU" dirty="0" smtClean="0"/>
              <a:t>, dragging..) is caused by a force </a:t>
            </a:r>
          </a:p>
          <a:p>
            <a:pPr algn="just"/>
            <a:r>
              <a:rPr lang="en-AU" dirty="0" smtClean="0">
                <a:solidFill>
                  <a:srgbClr val="FF0000"/>
                </a:solidFill>
              </a:rPr>
              <a:t>Celestial motion</a:t>
            </a:r>
            <a:r>
              <a:rPr lang="en-AU" dirty="0" smtClean="0"/>
              <a:t>:  The motion of the stars is neither directed towards a natural place nor caused by forces.</a:t>
            </a:r>
          </a:p>
        </p:txBody>
      </p:sp>
    </p:spTree>
    <p:extLst>
      <p:ext uri="{BB962C8B-B14F-4D97-AF65-F5344CB8AC3E}">
        <p14:creationId xmlns:p14="http://schemas.microsoft.com/office/powerpoint/2010/main" val="158488868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698"/>
            <a:ext cx="8229600" cy="1143000"/>
          </a:xfrm>
        </p:spPr>
        <p:txBody>
          <a:bodyPr>
            <a:normAutofit fontScale="90000"/>
          </a:bodyPr>
          <a:lstStyle/>
          <a:p>
            <a:r>
              <a:rPr lang="en-US" dirty="0" smtClean="0"/>
              <a:t>The cosmic order (350 BC- 1543 AD)</a:t>
            </a:r>
            <a:endParaRPr lang="en-US" dirty="0"/>
          </a:p>
        </p:txBody>
      </p:sp>
      <p:pic>
        <p:nvPicPr>
          <p:cNvPr id="9" name="Picture 8" descr="ptolematic_univers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574" y="2387026"/>
            <a:ext cx="4288683" cy="4525397"/>
          </a:xfrm>
          <a:prstGeom prst="rect">
            <a:avLst/>
          </a:prstGeom>
        </p:spPr>
      </p:pic>
      <p:sp>
        <p:nvSpPr>
          <p:cNvPr id="3" name="Rectangle 2"/>
          <p:cNvSpPr/>
          <p:nvPr/>
        </p:nvSpPr>
        <p:spPr>
          <a:xfrm>
            <a:off x="-46974" y="1164648"/>
            <a:ext cx="3744416" cy="5632310"/>
          </a:xfrm>
          <a:prstGeom prst="rect">
            <a:avLst/>
          </a:prstGeom>
        </p:spPr>
        <p:txBody>
          <a:bodyPr wrap="square">
            <a:spAutoFit/>
          </a:bodyPr>
          <a:lstStyle/>
          <a:p>
            <a:pPr marL="342900" indent="-342900" algn="just">
              <a:buFont typeface="Arial"/>
              <a:buChar char="•"/>
            </a:pPr>
            <a:r>
              <a:rPr lang="en-AU" sz="2400" dirty="0" smtClean="0"/>
              <a:t>Distinction between linear and circular motions</a:t>
            </a:r>
          </a:p>
          <a:p>
            <a:pPr marL="342900" indent="-342900" algn="just">
              <a:buFont typeface="Arial"/>
              <a:buChar char="•"/>
            </a:pPr>
            <a:r>
              <a:rPr lang="en-AU" sz="2400" dirty="0"/>
              <a:t>B</a:t>
            </a:r>
            <a:r>
              <a:rPr lang="en-AU" sz="2400" dirty="0" smtClean="0"/>
              <a:t>etween the four terrestrial elements and the fifth celestial element (</a:t>
            </a:r>
            <a:r>
              <a:rPr lang="en-AU" sz="2400" dirty="0" err="1" smtClean="0"/>
              <a:t>aether</a:t>
            </a:r>
            <a:r>
              <a:rPr lang="en-AU" sz="2400" dirty="0" smtClean="0"/>
              <a:t>)</a:t>
            </a:r>
          </a:p>
          <a:p>
            <a:pPr marL="342900" indent="-342900" algn="just">
              <a:buFont typeface="Arial"/>
              <a:buChar char="•"/>
            </a:pPr>
            <a:r>
              <a:rPr lang="en-AU" sz="2400" dirty="0" smtClean="0"/>
              <a:t>Between the terrestrial and the celestial spheres.</a:t>
            </a:r>
          </a:p>
          <a:p>
            <a:pPr marL="342900" indent="-342900" algn="just">
              <a:buFont typeface="Arial"/>
              <a:buChar char="•"/>
            </a:pPr>
            <a:r>
              <a:rPr lang="en-AU" sz="2400" dirty="0" smtClean="0"/>
              <a:t>Negation of the vacuum and of the infinite </a:t>
            </a:r>
          </a:p>
          <a:p>
            <a:pPr marL="342900" indent="-342900" algn="just">
              <a:buFont typeface="Arial"/>
              <a:buChar char="•"/>
            </a:pPr>
            <a:r>
              <a:rPr lang="en-AU" sz="2400" dirty="0" smtClean="0"/>
              <a:t>Assertion of the finiteness, uniqueness and incorruptibility of the cosmos</a:t>
            </a:r>
            <a:endParaRPr lang="en-AU" sz="2400" dirty="0"/>
          </a:p>
        </p:txBody>
      </p:sp>
      <p:pic>
        <p:nvPicPr>
          <p:cNvPr id="4" name="Picture 3"/>
          <p:cNvPicPr>
            <a:picLocks noChangeAspect="1"/>
          </p:cNvPicPr>
          <p:nvPr/>
        </p:nvPicPr>
        <p:blipFill>
          <a:blip r:embed="rId3"/>
          <a:stretch>
            <a:fillRect/>
          </a:stretch>
        </p:blipFill>
        <p:spPr>
          <a:xfrm>
            <a:off x="7453261" y="1280113"/>
            <a:ext cx="1504878" cy="1795272"/>
          </a:xfrm>
          <a:prstGeom prst="rect">
            <a:avLst/>
          </a:prstGeom>
        </p:spPr>
      </p:pic>
      <p:pic>
        <p:nvPicPr>
          <p:cNvPr id="5" name="Picture 4" descr="440px-Aristotle_Altemps_Inv857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370" y="1280113"/>
            <a:ext cx="1341120" cy="1795272"/>
          </a:xfrm>
          <a:prstGeom prst="rect">
            <a:avLst/>
          </a:prstGeom>
        </p:spPr>
      </p:pic>
    </p:spTree>
    <p:extLst>
      <p:ext uri="{BB962C8B-B14F-4D97-AF65-F5344CB8AC3E}">
        <p14:creationId xmlns:p14="http://schemas.microsoft.com/office/powerpoint/2010/main" val="198080172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smtClean="0">
                <a:latin typeface="Chalkduster"/>
                <a:cs typeface="Chalkduster"/>
              </a:rPr>
              <a:t>A new world</a:t>
            </a:r>
            <a:endParaRPr lang="it-IT" dirty="0">
              <a:latin typeface="Chalkduster"/>
              <a:cs typeface="Chalkduster"/>
            </a:endParaRPr>
          </a:p>
        </p:txBody>
      </p:sp>
      <p:sp>
        <p:nvSpPr>
          <p:cNvPr id="6" name="Segnaposto testo 5"/>
          <p:cNvSpPr>
            <a:spLocks noGrp="1"/>
          </p:cNvSpPr>
          <p:nvPr>
            <p:ph type="body" idx="1"/>
          </p:nvPr>
        </p:nvSpPr>
        <p:spPr/>
        <p:txBody>
          <a:bodyPr>
            <a:normAutofit/>
          </a:bodyPr>
          <a:lstStyle/>
          <a:p>
            <a:r>
              <a:rPr lang="fr-CA" sz="3600" dirty="0" smtClean="0"/>
              <a:t>A </a:t>
            </a:r>
            <a:r>
              <a:rPr lang="fr-CA" sz="3600" dirty="0" err="1" smtClean="0"/>
              <a:t>big</a:t>
            </a:r>
            <a:r>
              <a:rPr lang="fr-CA" sz="3600" dirty="0" smtClean="0"/>
              <a:t> jump</a:t>
            </a:r>
            <a:endParaRPr lang="fr-CA" sz="3600" dirty="0"/>
          </a:p>
        </p:txBody>
      </p:sp>
    </p:spTree>
    <p:extLst>
      <p:ext uri="{BB962C8B-B14F-4D97-AF65-F5344CB8AC3E}">
        <p14:creationId xmlns:p14="http://schemas.microsoft.com/office/powerpoint/2010/main" val="293830789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043" y="18674"/>
            <a:ext cx="8754405" cy="1143000"/>
          </a:xfrm>
        </p:spPr>
        <p:txBody>
          <a:bodyPr>
            <a:normAutofit fontScale="90000"/>
          </a:bodyPr>
          <a:lstStyle/>
          <a:p>
            <a:r>
              <a:rPr lang="fr-CA" dirty="0" smtClean="0"/>
              <a:t/>
            </a:r>
            <a:br>
              <a:rPr lang="fr-CA" dirty="0" smtClean="0"/>
            </a:br>
            <a:r>
              <a:rPr lang="fr-CA" dirty="0" smtClean="0"/>
              <a:t> 1543 : A new </a:t>
            </a:r>
            <a:r>
              <a:rPr lang="fr-CA" dirty="0" err="1" smtClean="0"/>
              <a:t>cosmic</a:t>
            </a:r>
            <a:r>
              <a:rPr lang="fr-CA" dirty="0" smtClean="0"/>
              <a:t> </a:t>
            </a:r>
            <a:r>
              <a:rPr lang="fr-CA" dirty="0" err="1" smtClean="0"/>
              <a:t>order</a:t>
            </a:r>
            <a:r>
              <a:rPr lang="fr-CA" dirty="0" smtClean="0"/>
              <a:t/>
            </a:r>
            <a:br>
              <a:rPr lang="fr-CA" dirty="0" smtClean="0"/>
            </a:br>
            <a:endParaRPr lang="fr-CA" sz="3600" dirty="0"/>
          </a:p>
        </p:txBody>
      </p:sp>
      <p:sp>
        <p:nvSpPr>
          <p:cNvPr id="5" name="Rectangle 4"/>
          <p:cNvSpPr/>
          <p:nvPr/>
        </p:nvSpPr>
        <p:spPr>
          <a:xfrm>
            <a:off x="3023637" y="1138002"/>
            <a:ext cx="5321643" cy="830997"/>
          </a:xfrm>
          <a:prstGeom prst="rect">
            <a:avLst/>
          </a:prstGeom>
        </p:spPr>
        <p:txBody>
          <a:bodyPr wrap="square">
            <a:spAutoFit/>
          </a:bodyPr>
          <a:lstStyle/>
          <a:p>
            <a:r>
              <a:rPr lang="mr-IN" sz="2400" i="1" dirty="0" smtClean="0"/>
              <a:t>…</a:t>
            </a:r>
            <a:r>
              <a:rPr lang="en-US" sz="2400" i="1" dirty="0" err="1" smtClean="0">
                <a:solidFill>
                  <a:srgbClr val="0000FF"/>
                </a:solidFill>
              </a:rPr>
              <a:t>utrum</a:t>
            </a:r>
            <a:r>
              <a:rPr lang="en-US" sz="2400" i="1" dirty="0" smtClean="0">
                <a:solidFill>
                  <a:srgbClr val="0000FF"/>
                </a:solidFill>
              </a:rPr>
              <a:t> </a:t>
            </a:r>
            <a:r>
              <a:rPr lang="en-US" sz="2400" i="1" dirty="0">
                <a:solidFill>
                  <a:srgbClr val="0000FF"/>
                </a:solidFill>
              </a:rPr>
              <a:t>mundus terra </a:t>
            </a:r>
            <a:r>
              <a:rPr lang="en-US" sz="2400" i="1" dirty="0" err="1">
                <a:solidFill>
                  <a:srgbClr val="0000FF"/>
                </a:solidFill>
              </a:rPr>
              <a:t>stante</a:t>
            </a:r>
            <a:r>
              <a:rPr lang="en-US" sz="2400" i="1" dirty="0">
                <a:solidFill>
                  <a:srgbClr val="0000FF"/>
                </a:solidFill>
              </a:rPr>
              <a:t> </a:t>
            </a:r>
            <a:r>
              <a:rPr lang="en-US" sz="2400" i="1" dirty="0" err="1">
                <a:solidFill>
                  <a:srgbClr val="0000FF"/>
                </a:solidFill>
              </a:rPr>
              <a:t>circumeat</a:t>
            </a:r>
            <a:r>
              <a:rPr lang="en-US" sz="2400" i="1" dirty="0">
                <a:solidFill>
                  <a:srgbClr val="0000FF"/>
                </a:solidFill>
              </a:rPr>
              <a:t> </a:t>
            </a:r>
            <a:br>
              <a:rPr lang="en-US" sz="2400" i="1" dirty="0">
                <a:solidFill>
                  <a:srgbClr val="0000FF"/>
                </a:solidFill>
              </a:rPr>
            </a:br>
            <a:r>
              <a:rPr lang="en-US" sz="2400" i="1" dirty="0">
                <a:solidFill>
                  <a:srgbClr val="0000FF"/>
                </a:solidFill>
              </a:rPr>
              <a:t>an </a:t>
            </a:r>
            <a:r>
              <a:rPr lang="en-US" sz="2400" i="1" dirty="0" err="1">
                <a:solidFill>
                  <a:srgbClr val="0000FF"/>
                </a:solidFill>
              </a:rPr>
              <a:t>mundo</a:t>
            </a:r>
            <a:r>
              <a:rPr lang="en-US" sz="2400" i="1" dirty="0">
                <a:solidFill>
                  <a:srgbClr val="0000FF"/>
                </a:solidFill>
              </a:rPr>
              <a:t> </a:t>
            </a:r>
            <a:r>
              <a:rPr lang="en-US" sz="2400" i="1" dirty="0" err="1">
                <a:solidFill>
                  <a:srgbClr val="0000FF"/>
                </a:solidFill>
              </a:rPr>
              <a:t>stante</a:t>
            </a:r>
            <a:r>
              <a:rPr lang="en-US" sz="2400" i="1" dirty="0">
                <a:solidFill>
                  <a:srgbClr val="0000FF"/>
                </a:solidFill>
              </a:rPr>
              <a:t> terra </a:t>
            </a:r>
            <a:r>
              <a:rPr lang="en-US" sz="2400" i="1" dirty="0" err="1" smtClean="0">
                <a:solidFill>
                  <a:srgbClr val="0000FF"/>
                </a:solidFill>
              </a:rPr>
              <a:t>vertatur</a:t>
            </a:r>
            <a:r>
              <a:rPr lang="mr-IN" i="1" dirty="0" smtClean="0">
                <a:solidFill>
                  <a:srgbClr val="0000FF"/>
                </a:solidFill>
              </a:rPr>
              <a:t>…</a:t>
            </a:r>
            <a:r>
              <a:rPr lang="en-US" i="1" dirty="0" smtClean="0">
                <a:solidFill>
                  <a:srgbClr val="0000FF"/>
                </a:solidFill>
              </a:rPr>
              <a:t>   </a:t>
            </a:r>
            <a:r>
              <a:rPr lang="en-US" sz="2400" dirty="0" smtClean="0"/>
              <a:t>Seneca</a:t>
            </a:r>
          </a:p>
        </p:txBody>
      </p:sp>
      <p:pic>
        <p:nvPicPr>
          <p:cNvPr id="6" name="Picture 5" descr="Nikolaus_Kopernik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73093" cy="2067266"/>
          </a:xfrm>
          <a:prstGeom prst="rect">
            <a:avLst/>
          </a:prstGeom>
        </p:spPr>
      </p:pic>
      <p:sp>
        <p:nvSpPr>
          <p:cNvPr id="3" name="Rectangle 2"/>
          <p:cNvSpPr/>
          <p:nvPr/>
        </p:nvSpPr>
        <p:spPr>
          <a:xfrm>
            <a:off x="362839" y="2121115"/>
            <a:ext cx="8425885" cy="5078314"/>
          </a:xfrm>
          <a:prstGeom prst="rect">
            <a:avLst/>
          </a:prstGeom>
        </p:spPr>
        <p:txBody>
          <a:bodyPr wrap="square">
            <a:spAutoFit/>
          </a:bodyPr>
          <a:lstStyle/>
          <a:p>
            <a:pPr algn="just"/>
            <a:r>
              <a:rPr lang="en-US" dirty="0">
                <a:solidFill>
                  <a:srgbClr val="0000FF"/>
                </a:solidFill>
              </a:rPr>
              <a:t>For a long time, then, I reflected on this confusion in the astronomical traditions concerning the derivation of the motions of the universe’s spheres. I began to be annoyed that the movements of the world machine, created for our sake by the best and most systematic Artisan of all, were not understood with greater certainty by the philosophers, who otherwise examined so precisely the most insignificant trifles of this world. For this reason I undertook the task of rereading the works of all the philosophers which I could obtain to learn whether anyone had ever proposed other motions of the universe’s spheres than those expounded by the teachers of as- </a:t>
            </a:r>
            <a:r>
              <a:rPr lang="en-US" dirty="0" err="1">
                <a:solidFill>
                  <a:srgbClr val="0000FF"/>
                </a:solidFill>
              </a:rPr>
              <a:t>tronomy</a:t>
            </a:r>
            <a:r>
              <a:rPr lang="en-US" dirty="0">
                <a:solidFill>
                  <a:srgbClr val="0000FF"/>
                </a:solidFill>
              </a:rPr>
              <a:t> in the schools. And in fact first I found in Cicero that </a:t>
            </a:r>
            <a:r>
              <a:rPr lang="en-US" dirty="0" err="1">
                <a:solidFill>
                  <a:srgbClr val="0000FF"/>
                </a:solidFill>
              </a:rPr>
              <a:t>Hicetas</a:t>
            </a:r>
            <a:r>
              <a:rPr lang="en-US" dirty="0">
                <a:solidFill>
                  <a:srgbClr val="0000FF"/>
                </a:solidFill>
              </a:rPr>
              <a:t> </a:t>
            </a:r>
            <a:r>
              <a:rPr lang="en-US" dirty="0" smtClean="0">
                <a:solidFill>
                  <a:srgbClr val="0000FF"/>
                </a:solidFill>
              </a:rPr>
              <a:t>supposed </a:t>
            </a:r>
            <a:r>
              <a:rPr lang="en-US" dirty="0">
                <a:solidFill>
                  <a:srgbClr val="0000FF"/>
                </a:solidFill>
              </a:rPr>
              <a:t>the earth to move. Later I also discovered in Plutarch that certain others were of this opinion. I have decided to set his words down here, so that they may be available to everybody</a:t>
            </a:r>
            <a:r>
              <a:rPr lang="en-US" dirty="0" smtClean="0">
                <a:solidFill>
                  <a:srgbClr val="0000FF"/>
                </a:solidFill>
              </a:rPr>
              <a:t>:</a:t>
            </a:r>
          </a:p>
          <a:p>
            <a:pPr algn="just"/>
            <a:r>
              <a:rPr lang="fr-CA" dirty="0" smtClean="0">
                <a:solidFill>
                  <a:srgbClr val="0000FF"/>
                </a:solidFill>
              </a:rPr>
              <a:t>« </a:t>
            </a:r>
            <a:r>
              <a:rPr lang="en-US" i="1" dirty="0" smtClean="0">
                <a:solidFill>
                  <a:srgbClr val="0000FF"/>
                </a:solidFill>
              </a:rPr>
              <a:t>Some </a:t>
            </a:r>
            <a:r>
              <a:rPr lang="en-US" i="1" dirty="0">
                <a:solidFill>
                  <a:srgbClr val="0000FF"/>
                </a:solidFill>
              </a:rPr>
              <a:t>think that the </a:t>
            </a:r>
            <a:r>
              <a:rPr lang="en-US" i="1" dirty="0" smtClean="0">
                <a:solidFill>
                  <a:srgbClr val="0000FF"/>
                </a:solidFill>
              </a:rPr>
              <a:t>Earth </a:t>
            </a:r>
            <a:r>
              <a:rPr lang="en-US" i="1" dirty="0">
                <a:solidFill>
                  <a:srgbClr val="0000FF"/>
                </a:solidFill>
              </a:rPr>
              <a:t>remains at rest. But </a:t>
            </a:r>
            <a:r>
              <a:rPr lang="en-US" i="1" dirty="0" err="1">
                <a:solidFill>
                  <a:srgbClr val="0000FF"/>
                </a:solidFill>
              </a:rPr>
              <a:t>Philolaus</a:t>
            </a:r>
            <a:r>
              <a:rPr lang="en-US" i="1" dirty="0">
                <a:solidFill>
                  <a:srgbClr val="0000FF"/>
                </a:solidFill>
              </a:rPr>
              <a:t> the Pythagorean believes that, like the sun and moon, it revolves around the fire in an oblique circle. </a:t>
            </a:r>
            <a:r>
              <a:rPr lang="en-US" i="1" dirty="0" err="1">
                <a:solidFill>
                  <a:srgbClr val="0000FF"/>
                </a:solidFill>
              </a:rPr>
              <a:t>Heraclides</a:t>
            </a:r>
            <a:r>
              <a:rPr lang="en-US" i="1" dirty="0">
                <a:solidFill>
                  <a:srgbClr val="0000FF"/>
                </a:solidFill>
              </a:rPr>
              <a:t> of Pontus and </a:t>
            </a:r>
            <a:r>
              <a:rPr lang="en-US" i="1" dirty="0" err="1">
                <a:solidFill>
                  <a:srgbClr val="0000FF"/>
                </a:solidFill>
              </a:rPr>
              <a:t>Ecphantus</a:t>
            </a:r>
            <a:r>
              <a:rPr lang="en-US" i="1" dirty="0">
                <a:solidFill>
                  <a:srgbClr val="0000FF"/>
                </a:solidFill>
              </a:rPr>
              <a:t> the Pythagorean make the earth move, not in a progressive motion, but like a wheel in a rotation from west to east about its own center</a:t>
            </a:r>
            <a:r>
              <a:rPr lang="en-US" i="1" dirty="0" smtClean="0">
                <a:solidFill>
                  <a:srgbClr val="0000FF"/>
                </a:solidFill>
              </a:rPr>
              <a:t>.</a:t>
            </a:r>
            <a:r>
              <a:rPr lang="fr-CA" dirty="0">
                <a:solidFill>
                  <a:srgbClr val="0000FF"/>
                </a:solidFill>
              </a:rPr>
              <a:t> </a:t>
            </a:r>
            <a:r>
              <a:rPr lang="fr-CA" dirty="0" smtClean="0">
                <a:solidFill>
                  <a:srgbClr val="0000FF"/>
                </a:solidFill>
              </a:rPr>
              <a:t>»</a:t>
            </a:r>
            <a:r>
              <a:rPr lang="en-US" dirty="0">
                <a:solidFill>
                  <a:srgbClr val="0000FF"/>
                </a:solidFill>
              </a:rPr>
              <a:t> </a:t>
            </a:r>
            <a:r>
              <a:rPr lang="fr-CA" cap="small" dirty="0" smtClean="0">
                <a:solidFill>
                  <a:srgbClr val="0000FF"/>
                </a:solidFill>
              </a:rPr>
              <a:t>(Plutarque</a:t>
            </a:r>
            <a:r>
              <a:rPr lang="fr-CA" cap="small" dirty="0">
                <a:solidFill>
                  <a:srgbClr val="0000FF"/>
                </a:solidFill>
              </a:rPr>
              <a:t>, </a:t>
            </a:r>
            <a:r>
              <a:rPr lang="fr-CA" i="1" dirty="0">
                <a:solidFill>
                  <a:srgbClr val="0000FF"/>
                </a:solidFill>
              </a:rPr>
              <a:t>De </a:t>
            </a:r>
            <a:r>
              <a:rPr lang="fr-CA" i="1" dirty="0" err="1">
                <a:solidFill>
                  <a:srgbClr val="0000FF"/>
                </a:solidFill>
              </a:rPr>
              <a:t>placitis</a:t>
            </a:r>
            <a:r>
              <a:rPr lang="fr-CA" i="1" dirty="0">
                <a:solidFill>
                  <a:srgbClr val="0000FF"/>
                </a:solidFill>
              </a:rPr>
              <a:t> </a:t>
            </a:r>
            <a:r>
              <a:rPr lang="fr-CA" i="1" dirty="0" err="1">
                <a:solidFill>
                  <a:srgbClr val="0000FF"/>
                </a:solidFill>
              </a:rPr>
              <a:t>philosophorum</a:t>
            </a:r>
            <a:r>
              <a:rPr lang="fr-CA" i="1" dirty="0">
                <a:solidFill>
                  <a:srgbClr val="0000FF"/>
                </a:solidFill>
              </a:rPr>
              <a:t>, </a:t>
            </a:r>
            <a:r>
              <a:rPr lang="fr-CA" dirty="0">
                <a:solidFill>
                  <a:srgbClr val="0000FF"/>
                </a:solidFill>
              </a:rPr>
              <a:t>1. III, cap. 13</a:t>
            </a:r>
            <a:r>
              <a:rPr lang="fr-CA" dirty="0" smtClean="0">
                <a:solidFill>
                  <a:srgbClr val="0000FF"/>
                </a:solidFill>
              </a:rPr>
              <a:t>.)   </a:t>
            </a:r>
          </a:p>
          <a:p>
            <a:pPr algn="r"/>
            <a:r>
              <a:rPr lang="fr-CA" dirty="0" err="1" smtClean="0">
                <a:solidFill>
                  <a:srgbClr val="000000"/>
                </a:solidFill>
              </a:rPr>
              <a:t>Copernicus</a:t>
            </a:r>
            <a:r>
              <a:rPr lang="fr-CA" dirty="0" smtClean="0">
                <a:solidFill>
                  <a:srgbClr val="000000"/>
                </a:solidFill>
              </a:rPr>
              <a:t> De Revolutionibus</a:t>
            </a:r>
            <a:endParaRPr lang="en-US" dirty="0">
              <a:solidFill>
                <a:srgbClr val="000000"/>
              </a:solidFill>
            </a:endParaRPr>
          </a:p>
          <a:p>
            <a:r>
              <a:rPr lang="fr-FR" dirty="0"/>
              <a:t> </a:t>
            </a:r>
            <a:r>
              <a:rPr lang="en-US" dirty="0"/>
              <a:t> </a:t>
            </a:r>
          </a:p>
        </p:txBody>
      </p:sp>
    </p:spTree>
    <p:extLst>
      <p:ext uri="{BB962C8B-B14F-4D97-AF65-F5344CB8AC3E}">
        <p14:creationId xmlns:p14="http://schemas.microsoft.com/office/powerpoint/2010/main" val="26484895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2"/>
            <a:ext cx="8229600" cy="1143000"/>
          </a:xfrm>
        </p:spPr>
        <p:txBody>
          <a:bodyPr>
            <a:normAutofit/>
          </a:bodyPr>
          <a:lstStyle/>
          <a:p>
            <a:r>
              <a:rPr lang="en-US" sz="3600" dirty="0" smtClean="0"/>
              <a:t>It's </a:t>
            </a:r>
            <a:r>
              <a:rPr lang="en-US" sz="3600" dirty="0"/>
              <a:t>turtles all the way down</a:t>
            </a:r>
            <a:r>
              <a:rPr lang="fr-CA" sz="3600" dirty="0" smtClean="0"/>
              <a:t>?</a:t>
            </a:r>
            <a:endParaRPr lang="fr-CA" sz="3600" dirty="0"/>
          </a:p>
        </p:txBody>
      </p:sp>
      <p:pic>
        <p:nvPicPr>
          <p:cNvPr id="4" name="Picture 3" descr="tortu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552" y="3889483"/>
            <a:ext cx="4211720" cy="2673468"/>
          </a:xfrm>
          <a:prstGeom prst="rect">
            <a:avLst/>
          </a:prstGeom>
        </p:spPr>
      </p:pic>
      <p:sp>
        <p:nvSpPr>
          <p:cNvPr id="5" name="Content Placeholder 2"/>
          <p:cNvSpPr txBox="1">
            <a:spLocks/>
          </p:cNvSpPr>
          <p:nvPr/>
        </p:nvSpPr>
        <p:spPr>
          <a:xfrm>
            <a:off x="286570" y="1029674"/>
            <a:ext cx="8646657" cy="252871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solidFill>
                  <a:srgbClr val="0000FF"/>
                </a:solidFill>
              </a:rPr>
              <a:t>The following anecdote is told of William James. [...] After </a:t>
            </a:r>
            <a:r>
              <a:rPr lang="en-US" sz="1600" dirty="0">
                <a:solidFill>
                  <a:srgbClr val="0000FF"/>
                </a:solidFill>
              </a:rPr>
              <a:t>a lecture on cosmology and the structure of the solar system, </a:t>
            </a:r>
            <a:r>
              <a:rPr lang="en-US" sz="1600" dirty="0" smtClean="0">
                <a:solidFill>
                  <a:srgbClr val="0000FF"/>
                </a:solidFill>
              </a:rPr>
              <a:t>James </a:t>
            </a:r>
            <a:r>
              <a:rPr lang="en-US" sz="1600" dirty="0">
                <a:solidFill>
                  <a:srgbClr val="0000FF"/>
                </a:solidFill>
              </a:rPr>
              <a:t>was accosted by a little old lady.</a:t>
            </a:r>
          </a:p>
          <a:p>
            <a:pPr>
              <a:buFontTx/>
              <a:buChar char="-"/>
            </a:pPr>
            <a:r>
              <a:rPr lang="en-US" sz="1600" dirty="0" smtClean="0">
                <a:solidFill>
                  <a:srgbClr val="0000FF"/>
                </a:solidFill>
              </a:rPr>
              <a:t>"</a:t>
            </a:r>
            <a:r>
              <a:rPr lang="en-US" sz="1600" dirty="0">
                <a:solidFill>
                  <a:srgbClr val="0000FF"/>
                </a:solidFill>
              </a:rPr>
              <a:t>Your theory that the sun is the </a:t>
            </a:r>
            <a:r>
              <a:rPr lang="en-US" sz="1600" dirty="0" err="1">
                <a:solidFill>
                  <a:srgbClr val="0000FF"/>
                </a:solidFill>
              </a:rPr>
              <a:t>centre</a:t>
            </a:r>
            <a:r>
              <a:rPr lang="en-US" sz="1600" dirty="0">
                <a:solidFill>
                  <a:srgbClr val="0000FF"/>
                </a:solidFill>
              </a:rPr>
              <a:t> of the solar system, and the earth is a ball which rotates around it has a very convincing ring to it, Mr. James, but it's wrong. I've got a better theory," said the little old lady</a:t>
            </a:r>
            <a:r>
              <a:rPr lang="en-US" sz="1600" dirty="0" smtClean="0">
                <a:solidFill>
                  <a:srgbClr val="0000FF"/>
                </a:solidFill>
              </a:rPr>
              <a:t>. - "</a:t>
            </a:r>
            <a:r>
              <a:rPr lang="en-US" sz="1600" dirty="0">
                <a:solidFill>
                  <a:srgbClr val="0000FF"/>
                </a:solidFill>
              </a:rPr>
              <a:t>And what is that, madam?" inquired James politely</a:t>
            </a:r>
            <a:r>
              <a:rPr lang="en-US" sz="1600" dirty="0" smtClean="0">
                <a:solidFill>
                  <a:srgbClr val="0000FF"/>
                </a:solidFill>
              </a:rPr>
              <a:t>.</a:t>
            </a:r>
          </a:p>
          <a:p>
            <a:pPr>
              <a:buFontTx/>
              <a:buChar char="-"/>
            </a:pPr>
            <a:r>
              <a:rPr lang="en-US" sz="1600" dirty="0" smtClean="0">
                <a:solidFill>
                  <a:srgbClr val="0000FF"/>
                </a:solidFill>
              </a:rPr>
              <a:t>"</a:t>
            </a:r>
            <a:r>
              <a:rPr lang="en-US" sz="1600" dirty="0">
                <a:solidFill>
                  <a:srgbClr val="0000FF"/>
                </a:solidFill>
              </a:rPr>
              <a:t>That we live on a crust of earth which is on the back of a giant turtle</a:t>
            </a:r>
            <a:r>
              <a:rPr lang="en-US" sz="1600" dirty="0" smtClean="0">
                <a:solidFill>
                  <a:srgbClr val="0000FF"/>
                </a:solidFill>
              </a:rPr>
              <a:t>.”</a:t>
            </a:r>
          </a:p>
          <a:p>
            <a:pPr marL="0" indent="0">
              <a:buNone/>
            </a:pPr>
            <a:r>
              <a:rPr lang="en-US" sz="1600" dirty="0" smtClean="0">
                <a:solidFill>
                  <a:srgbClr val="0000FF"/>
                </a:solidFill>
              </a:rPr>
              <a:t>Not </a:t>
            </a:r>
            <a:r>
              <a:rPr lang="en-US" sz="1600" dirty="0">
                <a:solidFill>
                  <a:srgbClr val="0000FF"/>
                </a:solidFill>
              </a:rPr>
              <a:t>wishing to demolish this absurd little theory by bringing to bear the masses of scientific evidence he had at his command, James decided to gently dissuade his opponent by making her see some of the inadequacies of her position</a:t>
            </a:r>
            <a:r>
              <a:rPr lang="en-US" sz="1600" dirty="0" smtClean="0">
                <a:solidFill>
                  <a:srgbClr val="0000FF"/>
                </a:solidFill>
              </a:rPr>
              <a:t>.</a:t>
            </a:r>
          </a:p>
          <a:p>
            <a:pPr>
              <a:buFontTx/>
              <a:buChar char="-"/>
            </a:pPr>
            <a:r>
              <a:rPr lang="en-US" sz="1600" dirty="0" smtClean="0">
                <a:solidFill>
                  <a:srgbClr val="0000FF"/>
                </a:solidFill>
              </a:rPr>
              <a:t>"</a:t>
            </a:r>
            <a:r>
              <a:rPr lang="en-US" sz="1600" dirty="0">
                <a:solidFill>
                  <a:srgbClr val="0000FF"/>
                </a:solidFill>
              </a:rPr>
              <a:t>If your theory is correct, madam," he asked, "what does this turtle stand on</a:t>
            </a:r>
            <a:r>
              <a:rPr lang="en-US" sz="1600" dirty="0" smtClean="0">
                <a:solidFill>
                  <a:srgbClr val="0000FF"/>
                </a:solidFill>
              </a:rPr>
              <a:t>?”</a:t>
            </a:r>
          </a:p>
          <a:p>
            <a:pPr>
              <a:buFontTx/>
              <a:buChar char="-"/>
            </a:pPr>
            <a:r>
              <a:rPr lang="en-US" sz="1600" dirty="0" smtClean="0">
                <a:solidFill>
                  <a:srgbClr val="0000FF"/>
                </a:solidFill>
              </a:rPr>
              <a:t>"</a:t>
            </a:r>
            <a:r>
              <a:rPr lang="en-US" sz="1600" dirty="0">
                <a:solidFill>
                  <a:srgbClr val="0000FF"/>
                </a:solidFill>
              </a:rPr>
              <a:t>You're a very clever man, Mr. James, and </a:t>
            </a:r>
            <a:endParaRPr lang="en-US" sz="1600" dirty="0" smtClean="0">
              <a:solidFill>
                <a:srgbClr val="0000FF"/>
              </a:solidFill>
            </a:endParaRPr>
          </a:p>
          <a:p>
            <a:pPr marL="0" indent="0">
              <a:buNone/>
            </a:pPr>
            <a:r>
              <a:rPr lang="en-US" sz="1600" dirty="0" smtClean="0">
                <a:solidFill>
                  <a:srgbClr val="0000FF"/>
                </a:solidFill>
              </a:rPr>
              <a:t>that's </a:t>
            </a:r>
            <a:r>
              <a:rPr lang="en-US" sz="1600" dirty="0">
                <a:solidFill>
                  <a:srgbClr val="0000FF"/>
                </a:solidFill>
              </a:rPr>
              <a:t>a very good question," replied the little </a:t>
            </a:r>
            <a:endParaRPr lang="en-US" sz="1600" dirty="0" smtClean="0">
              <a:solidFill>
                <a:srgbClr val="0000FF"/>
              </a:solidFill>
            </a:endParaRPr>
          </a:p>
          <a:p>
            <a:pPr marL="0" indent="0">
              <a:buNone/>
            </a:pPr>
            <a:r>
              <a:rPr lang="en-US" sz="1600" dirty="0" smtClean="0">
                <a:solidFill>
                  <a:srgbClr val="0000FF"/>
                </a:solidFill>
              </a:rPr>
              <a:t>old </a:t>
            </a:r>
            <a:r>
              <a:rPr lang="en-US" sz="1600" dirty="0">
                <a:solidFill>
                  <a:srgbClr val="0000FF"/>
                </a:solidFill>
              </a:rPr>
              <a:t>lady, "but I have an answer to it. And it's this: </a:t>
            </a:r>
            <a:endParaRPr lang="en-US" sz="1600" dirty="0" smtClean="0">
              <a:solidFill>
                <a:srgbClr val="0000FF"/>
              </a:solidFill>
            </a:endParaRPr>
          </a:p>
          <a:p>
            <a:pPr marL="0" indent="0">
              <a:buNone/>
            </a:pPr>
            <a:r>
              <a:rPr lang="en-US" sz="1600" dirty="0" smtClean="0">
                <a:solidFill>
                  <a:srgbClr val="0000FF"/>
                </a:solidFill>
              </a:rPr>
              <a:t>The </a:t>
            </a:r>
            <a:r>
              <a:rPr lang="en-US" sz="1600" dirty="0">
                <a:solidFill>
                  <a:srgbClr val="0000FF"/>
                </a:solidFill>
              </a:rPr>
              <a:t>first turtle stands on the back of a second, </a:t>
            </a:r>
            <a:endParaRPr lang="en-US" sz="1600" dirty="0" smtClean="0">
              <a:solidFill>
                <a:srgbClr val="0000FF"/>
              </a:solidFill>
            </a:endParaRPr>
          </a:p>
          <a:p>
            <a:pPr marL="0" indent="0">
              <a:buNone/>
            </a:pPr>
            <a:r>
              <a:rPr lang="en-US" sz="1600" dirty="0" smtClean="0">
                <a:solidFill>
                  <a:srgbClr val="0000FF"/>
                </a:solidFill>
              </a:rPr>
              <a:t>far </a:t>
            </a:r>
            <a:r>
              <a:rPr lang="en-US" sz="1600" dirty="0">
                <a:solidFill>
                  <a:srgbClr val="0000FF"/>
                </a:solidFill>
              </a:rPr>
              <a:t>larger, turtle, who stands directly under him</a:t>
            </a:r>
            <a:r>
              <a:rPr lang="en-US" sz="1600" dirty="0" smtClean="0">
                <a:solidFill>
                  <a:srgbClr val="0000FF"/>
                </a:solidFill>
              </a:rPr>
              <a:t>.”</a:t>
            </a:r>
          </a:p>
          <a:p>
            <a:pPr>
              <a:buFontTx/>
              <a:buChar char="-"/>
            </a:pPr>
            <a:r>
              <a:rPr lang="en-US" sz="1600" dirty="0" smtClean="0">
                <a:solidFill>
                  <a:srgbClr val="0000FF"/>
                </a:solidFill>
              </a:rPr>
              <a:t>"</a:t>
            </a:r>
            <a:r>
              <a:rPr lang="en-US" sz="1600" dirty="0">
                <a:solidFill>
                  <a:srgbClr val="0000FF"/>
                </a:solidFill>
              </a:rPr>
              <a:t>But what does this second turtle stand on?" </a:t>
            </a:r>
            <a:endParaRPr lang="en-US" sz="1600" dirty="0" smtClean="0">
              <a:solidFill>
                <a:srgbClr val="0000FF"/>
              </a:solidFill>
            </a:endParaRPr>
          </a:p>
          <a:p>
            <a:pPr marL="0" indent="0">
              <a:buNone/>
            </a:pPr>
            <a:r>
              <a:rPr lang="en-US" sz="1600" dirty="0" smtClean="0">
                <a:solidFill>
                  <a:srgbClr val="0000FF"/>
                </a:solidFill>
              </a:rPr>
              <a:t>persisted James patiently.  To this, the little old lady </a:t>
            </a:r>
          </a:p>
          <a:p>
            <a:pPr marL="0" indent="0">
              <a:buNone/>
            </a:pPr>
            <a:r>
              <a:rPr lang="en-US" sz="1600" dirty="0" smtClean="0">
                <a:solidFill>
                  <a:srgbClr val="0000FF"/>
                </a:solidFill>
              </a:rPr>
              <a:t>crowed triumphantly,</a:t>
            </a:r>
          </a:p>
          <a:p>
            <a:pPr marL="0" indent="0">
              <a:buNone/>
            </a:pPr>
            <a:r>
              <a:rPr lang="en-US" sz="1600" dirty="0" smtClean="0">
                <a:solidFill>
                  <a:srgbClr val="0000FF"/>
                </a:solidFill>
              </a:rPr>
              <a:t>"</a:t>
            </a:r>
            <a:r>
              <a:rPr lang="en-US" sz="1600" dirty="0">
                <a:solidFill>
                  <a:srgbClr val="0000FF"/>
                </a:solidFill>
              </a:rPr>
              <a:t>It's no use, Mr. James — </a:t>
            </a:r>
            <a:r>
              <a:rPr lang="en-US" sz="1600" dirty="0" smtClean="0">
                <a:solidFill>
                  <a:srgbClr val="0000FF"/>
                </a:solidFill>
              </a:rPr>
              <a:t>it's turtles all the way down.”</a:t>
            </a:r>
            <a:r>
              <a:rPr lang="en-US" sz="2400" dirty="0"/>
              <a:t> </a:t>
            </a:r>
            <a:r>
              <a:rPr lang="en-US" sz="2400" dirty="0" smtClean="0"/>
              <a:t>Source Wikipedia</a:t>
            </a:r>
            <a:endParaRPr lang="en-US" sz="2400" dirty="0"/>
          </a:p>
          <a:p>
            <a:pPr marL="0" indent="0">
              <a:spcBef>
                <a:spcPts val="0"/>
              </a:spcBef>
              <a:buNone/>
            </a:pPr>
            <a:r>
              <a:rPr lang="en-US" sz="2000" dirty="0" smtClean="0"/>
              <a:t>                     </a:t>
            </a:r>
          </a:p>
          <a:p>
            <a:pPr marL="0" indent="0">
              <a:spcBef>
                <a:spcPts val="0"/>
              </a:spcBef>
              <a:buNone/>
            </a:pPr>
            <a:r>
              <a:rPr lang="en-US" sz="2000" i="1" dirty="0"/>
              <a:t> </a:t>
            </a:r>
            <a:r>
              <a:rPr lang="en-US" sz="2000" i="1" dirty="0" smtClean="0"/>
              <a:t>                 </a:t>
            </a:r>
            <a:endParaRPr lang="en-US" sz="2000" b="1" dirty="0"/>
          </a:p>
        </p:txBody>
      </p:sp>
    </p:spTree>
    <p:extLst>
      <p:ext uri="{BB962C8B-B14F-4D97-AF65-F5344CB8AC3E}">
        <p14:creationId xmlns:p14="http://schemas.microsoft.com/office/powerpoint/2010/main" val="1430979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513" y="639931"/>
            <a:ext cx="8754405" cy="1143000"/>
          </a:xfrm>
        </p:spPr>
        <p:txBody>
          <a:bodyPr>
            <a:normAutofit fontScale="90000"/>
          </a:bodyPr>
          <a:lstStyle/>
          <a:p>
            <a:r>
              <a:rPr lang="fr-CA" dirty="0" smtClean="0"/>
              <a:t>« Sauver les phénomènes »</a:t>
            </a:r>
            <a:r>
              <a:rPr lang="fr-FR" sz="2700" dirty="0"/>
              <a:t> </a:t>
            </a:r>
            <a:r>
              <a:rPr lang="en-US" sz="2700" dirty="0"/>
              <a:t> </a:t>
            </a:r>
            <a:r>
              <a:rPr lang="fr-CA" sz="2700" dirty="0" smtClean="0"/>
              <a:t/>
            </a:r>
            <a:br>
              <a:rPr lang="fr-CA" sz="2700" dirty="0" smtClean="0"/>
            </a:br>
            <a:endParaRPr lang="fr-CA" sz="2700" dirty="0"/>
          </a:p>
        </p:txBody>
      </p:sp>
      <p:pic>
        <p:nvPicPr>
          <p:cNvPr id="6" name="Picture 5" descr="Nikolaus_Kopernik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73093" cy="2067266"/>
          </a:xfrm>
          <a:prstGeom prst="rect">
            <a:avLst/>
          </a:prstGeom>
        </p:spPr>
      </p:pic>
      <p:sp>
        <p:nvSpPr>
          <p:cNvPr id="4" name="Rectangle 3"/>
          <p:cNvSpPr/>
          <p:nvPr/>
        </p:nvSpPr>
        <p:spPr>
          <a:xfrm>
            <a:off x="221732" y="2229925"/>
            <a:ext cx="8714080" cy="4247316"/>
          </a:xfrm>
          <a:prstGeom prst="rect">
            <a:avLst/>
          </a:prstGeom>
        </p:spPr>
        <p:txBody>
          <a:bodyPr wrap="square">
            <a:spAutoFit/>
          </a:bodyPr>
          <a:lstStyle/>
          <a:p>
            <a:pPr algn="just"/>
            <a:r>
              <a:rPr lang="en-US" sz="2200" i="1" dirty="0">
                <a:solidFill>
                  <a:srgbClr val="0000FF"/>
                </a:solidFill>
              </a:rPr>
              <a:t>For it is the duty of an astronomer to compose the history of the celestial motions through careful and expert study. Then he must conceive and devise the causes of these motions or hypotheses about them. Since he cannot in any way attain the true causes, he will adopt whatever suppositions enable the motions to be computed correctly from the principles of geometry for the future as well as the past. The present author has </a:t>
            </a:r>
            <a:r>
              <a:rPr lang="en-US" sz="2200" i="1" dirty="0" smtClean="0">
                <a:solidFill>
                  <a:srgbClr val="0000FF"/>
                </a:solidFill>
              </a:rPr>
              <a:t>performed </a:t>
            </a:r>
            <a:r>
              <a:rPr lang="en-US" sz="2200" i="1" dirty="0">
                <a:solidFill>
                  <a:srgbClr val="0000FF"/>
                </a:solidFill>
              </a:rPr>
              <a:t>both these duties excellently. For these hypotheses need not to be true nor even probable. On the contrary, if they provide a calculus consistent with the observations that is </a:t>
            </a:r>
            <a:r>
              <a:rPr lang="en-US" sz="2200" i="1" dirty="0" smtClean="0">
                <a:solidFill>
                  <a:srgbClr val="0000FF"/>
                </a:solidFill>
              </a:rPr>
              <a:t>enough</a:t>
            </a:r>
            <a:r>
              <a:rPr lang="en-US" sz="2200" dirty="0">
                <a:solidFill>
                  <a:srgbClr val="0000FF"/>
                </a:solidFill>
              </a:rPr>
              <a:t> </a:t>
            </a:r>
            <a:r>
              <a:rPr lang="en-US" sz="2200" dirty="0" smtClean="0">
                <a:solidFill>
                  <a:srgbClr val="0000FF"/>
                </a:solidFill>
              </a:rPr>
              <a:t>         </a:t>
            </a:r>
            <a:r>
              <a:rPr lang="fr-CA" sz="2200" dirty="0" smtClean="0"/>
              <a:t>Andrea Osiander 1543</a:t>
            </a:r>
            <a:endParaRPr lang="fr-CA" sz="2200" i="1" dirty="0"/>
          </a:p>
          <a:p>
            <a:pPr algn="just"/>
            <a:endParaRPr lang="en-US" sz="2400" b="1" dirty="0" smtClean="0"/>
          </a:p>
          <a:p>
            <a:pPr algn="just"/>
            <a:r>
              <a:rPr lang="en-US" sz="2400" b="1" dirty="0" err="1" smtClean="0">
                <a:solidFill>
                  <a:srgbClr val="FF0000"/>
                </a:solidFill>
              </a:rPr>
              <a:t>Una</a:t>
            </a:r>
            <a:r>
              <a:rPr lang="en-US" sz="2400" b="1" dirty="0" smtClean="0">
                <a:solidFill>
                  <a:srgbClr val="FF0000"/>
                </a:solidFill>
              </a:rPr>
              <a:t> </a:t>
            </a:r>
            <a:r>
              <a:rPr lang="en-US" sz="2400" b="1" dirty="0" err="1" smtClean="0">
                <a:solidFill>
                  <a:srgbClr val="FF0000"/>
                </a:solidFill>
              </a:rPr>
              <a:t>epistola</a:t>
            </a:r>
            <a:r>
              <a:rPr lang="en-US" sz="2400" b="1" dirty="0" smtClean="0">
                <a:solidFill>
                  <a:srgbClr val="FF0000"/>
                </a:solidFill>
              </a:rPr>
              <a:t> </a:t>
            </a:r>
            <a:r>
              <a:rPr lang="en-US" sz="2400" b="1" dirty="0" err="1">
                <a:solidFill>
                  <a:srgbClr val="FF0000"/>
                </a:solidFill>
              </a:rPr>
              <a:t>superliminare</a:t>
            </a:r>
            <a:r>
              <a:rPr lang="en-US" sz="2400" b="1" dirty="0">
                <a:solidFill>
                  <a:srgbClr val="FF0000"/>
                </a:solidFill>
              </a:rPr>
              <a:t> </a:t>
            </a:r>
            <a:r>
              <a:rPr lang="en-US" sz="2400" b="1" dirty="0" err="1">
                <a:solidFill>
                  <a:srgbClr val="FF0000"/>
                </a:solidFill>
              </a:rPr>
              <a:t>attaccata</a:t>
            </a:r>
            <a:r>
              <a:rPr lang="en-US" sz="2400" b="1" dirty="0">
                <a:solidFill>
                  <a:srgbClr val="FF0000"/>
                </a:solidFill>
              </a:rPr>
              <a:t> non so da chi </a:t>
            </a:r>
            <a:r>
              <a:rPr lang="en-US" sz="2400" b="1" dirty="0" err="1">
                <a:solidFill>
                  <a:srgbClr val="FF0000"/>
                </a:solidFill>
              </a:rPr>
              <a:t>asino</a:t>
            </a:r>
            <a:r>
              <a:rPr lang="en-US" sz="2400" b="1" dirty="0">
                <a:solidFill>
                  <a:srgbClr val="FF0000"/>
                </a:solidFill>
              </a:rPr>
              <a:t> </a:t>
            </a:r>
            <a:r>
              <a:rPr lang="en-US" sz="2400" b="1" dirty="0" err="1">
                <a:solidFill>
                  <a:srgbClr val="FF0000"/>
                </a:solidFill>
              </a:rPr>
              <a:t>ignorante</a:t>
            </a:r>
            <a:r>
              <a:rPr lang="en-US" sz="2400" b="1" dirty="0">
                <a:solidFill>
                  <a:srgbClr val="FF0000"/>
                </a:solidFill>
              </a:rPr>
              <a:t> e </a:t>
            </a:r>
            <a:r>
              <a:rPr lang="en-US" sz="2400" b="1" dirty="0" err="1">
                <a:solidFill>
                  <a:srgbClr val="FF0000"/>
                </a:solidFill>
              </a:rPr>
              <a:t>presuntuoso</a:t>
            </a:r>
            <a:r>
              <a:rPr lang="en-US" sz="2400" b="1" dirty="0">
                <a:solidFill>
                  <a:srgbClr val="FF0000"/>
                </a:solidFill>
              </a:rPr>
              <a:t> </a:t>
            </a:r>
            <a:r>
              <a:rPr lang="en-US" sz="2400" b="1" dirty="0" smtClean="0">
                <a:solidFill>
                  <a:srgbClr val="FF0000"/>
                </a:solidFill>
              </a:rPr>
              <a:t>                    </a:t>
            </a:r>
            <a:r>
              <a:rPr lang="en-US" sz="2400" dirty="0" smtClean="0">
                <a:solidFill>
                  <a:srgbClr val="000000"/>
                </a:solidFill>
              </a:rPr>
              <a:t>Giordano Bruno La </a:t>
            </a:r>
            <a:r>
              <a:rPr lang="en-US" sz="2400" dirty="0" err="1" smtClean="0">
                <a:solidFill>
                  <a:srgbClr val="000000"/>
                </a:solidFill>
              </a:rPr>
              <a:t>cena</a:t>
            </a:r>
            <a:r>
              <a:rPr lang="en-US" sz="2400" dirty="0" smtClean="0">
                <a:solidFill>
                  <a:srgbClr val="000000"/>
                </a:solidFill>
              </a:rPr>
              <a:t> </a:t>
            </a:r>
            <a:r>
              <a:rPr lang="en-US" sz="2400" dirty="0" err="1" smtClean="0">
                <a:solidFill>
                  <a:srgbClr val="000000"/>
                </a:solidFill>
              </a:rPr>
              <a:t>delle</a:t>
            </a:r>
            <a:r>
              <a:rPr lang="en-US" sz="2400" dirty="0" smtClean="0">
                <a:solidFill>
                  <a:srgbClr val="000000"/>
                </a:solidFill>
              </a:rPr>
              <a:t> </a:t>
            </a:r>
            <a:r>
              <a:rPr lang="en-US" sz="2400" dirty="0" err="1" smtClean="0">
                <a:solidFill>
                  <a:srgbClr val="000000"/>
                </a:solidFill>
              </a:rPr>
              <a:t>Ceneri</a:t>
            </a:r>
            <a:r>
              <a:rPr lang="en-US" sz="2400" dirty="0" smtClean="0">
                <a:solidFill>
                  <a:srgbClr val="000000"/>
                </a:solidFill>
              </a:rPr>
              <a:t> 1584</a:t>
            </a:r>
            <a:endParaRPr lang="fr-CA" sz="2400" i="1" dirty="0">
              <a:solidFill>
                <a:srgbClr val="000000"/>
              </a:solidFill>
            </a:endParaRPr>
          </a:p>
        </p:txBody>
      </p:sp>
      <p:pic>
        <p:nvPicPr>
          <p:cNvPr id="7" name="Picture 6" descr="Andreas-Osian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9896" y="0"/>
            <a:ext cx="1504262" cy="2302441"/>
          </a:xfrm>
          <a:prstGeom prst="rect">
            <a:avLst/>
          </a:prstGeom>
        </p:spPr>
      </p:pic>
    </p:spTree>
    <p:extLst>
      <p:ext uri="{BB962C8B-B14F-4D97-AF65-F5344CB8AC3E}">
        <p14:creationId xmlns:p14="http://schemas.microsoft.com/office/powerpoint/2010/main" val="285362627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peruniv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3328" y="2082087"/>
            <a:ext cx="3090672" cy="3121152"/>
          </a:xfrm>
          <a:prstGeom prst="rect">
            <a:avLst/>
          </a:prstGeom>
        </p:spPr>
      </p:pic>
      <p:pic>
        <p:nvPicPr>
          <p:cNvPr id="9" name="Picture 8" descr="ptolematic_univers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76" y="2286196"/>
            <a:ext cx="2748827" cy="2900548"/>
          </a:xfrm>
          <a:prstGeom prst="rect">
            <a:avLst/>
          </a:prstGeom>
        </p:spPr>
      </p:pic>
      <p:sp>
        <p:nvSpPr>
          <p:cNvPr id="2" name="Title 1"/>
          <p:cNvSpPr>
            <a:spLocks noGrp="1"/>
          </p:cNvSpPr>
          <p:nvPr>
            <p:ph type="title"/>
          </p:nvPr>
        </p:nvSpPr>
        <p:spPr>
          <a:xfrm>
            <a:off x="1290794" y="38830"/>
            <a:ext cx="8229600" cy="1143000"/>
          </a:xfrm>
        </p:spPr>
        <p:txBody>
          <a:bodyPr>
            <a:normAutofit fontScale="90000"/>
          </a:bodyPr>
          <a:lstStyle/>
          <a:p>
            <a:r>
              <a:rPr lang="el-GR" dirty="0"/>
              <a:t>AΓΕΩΜΈΤΡΗΤΟΣ OUDEIΣ ΕΊΣΊΤΩ </a:t>
            </a:r>
            <a:r>
              <a:rPr lang="en-AU" dirty="0" smtClean="0"/>
              <a:t/>
            </a:r>
            <a:br>
              <a:rPr lang="en-AU" dirty="0" smtClean="0"/>
            </a:br>
            <a:endParaRPr lang="en-AU" sz="3600" dirty="0"/>
          </a:p>
        </p:txBody>
      </p:sp>
      <p:sp>
        <p:nvSpPr>
          <p:cNvPr id="5" name="Rectangle 4"/>
          <p:cNvSpPr/>
          <p:nvPr/>
        </p:nvSpPr>
        <p:spPr>
          <a:xfrm>
            <a:off x="2192404" y="716536"/>
            <a:ext cx="7229026" cy="1569660"/>
          </a:xfrm>
          <a:prstGeom prst="rect">
            <a:avLst/>
          </a:prstGeom>
        </p:spPr>
        <p:txBody>
          <a:bodyPr wrap="square">
            <a:spAutoFit/>
          </a:bodyPr>
          <a:lstStyle/>
          <a:p>
            <a:r>
              <a:rPr lang="en-AU" sz="2400" dirty="0"/>
              <a:t>Copernicus is </a:t>
            </a:r>
            <a:r>
              <a:rPr lang="en-AU" sz="2400" dirty="0" smtClean="0"/>
              <a:t>neither Copernican</a:t>
            </a:r>
            <a:r>
              <a:rPr lang="en-US" sz="2400" dirty="0" smtClean="0"/>
              <a:t>nor a </a:t>
            </a:r>
            <a:r>
              <a:rPr lang="en-US" sz="2400" dirty="0"/>
              <a:t>modern </a:t>
            </a:r>
            <a:r>
              <a:rPr lang="en-US" sz="2400" dirty="0" smtClean="0"/>
              <a:t>man. </a:t>
            </a:r>
          </a:p>
          <a:p>
            <a:r>
              <a:rPr lang="en-US" sz="2400" dirty="0" smtClean="0"/>
              <a:t>The </a:t>
            </a:r>
            <a:r>
              <a:rPr lang="en-US" sz="2400" dirty="0"/>
              <a:t>dynamics of Copernic has </a:t>
            </a:r>
            <a:r>
              <a:rPr lang="en-US" sz="2400" dirty="0" smtClean="0"/>
              <a:t>nothing </a:t>
            </a:r>
            <a:r>
              <a:rPr lang="en-US" sz="2400" dirty="0"/>
              <a:t>modern. </a:t>
            </a:r>
            <a:endParaRPr lang="en-US" sz="2400" dirty="0" smtClean="0"/>
          </a:p>
          <a:p>
            <a:r>
              <a:rPr lang="en-US" sz="2400" dirty="0" smtClean="0"/>
              <a:t>His </a:t>
            </a:r>
            <a:r>
              <a:rPr lang="en-US" sz="2400" dirty="0"/>
              <a:t>Universe is </a:t>
            </a:r>
            <a:r>
              <a:rPr lang="en-US" sz="2400" dirty="0" smtClean="0"/>
              <a:t>not infinite. </a:t>
            </a:r>
          </a:p>
          <a:p>
            <a:r>
              <a:rPr lang="en-US" sz="2400" dirty="0" smtClean="0"/>
              <a:t>It as much limited </a:t>
            </a:r>
            <a:r>
              <a:rPr lang="en-US" sz="2400" dirty="0"/>
              <a:t>as that of </a:t>
            </a:r>
            <a:r>
              <a:rPr lang="en-US" sz="2400" dirty="0" smtClean="0"/>
              <a:t>Aristotle and Ptolemy</a:t>
            </a:r>
            <a:endParaRPr lang="en-US" sz="2400" dirty="0"/>
          </a:p>
        </p:txBody>
      </p:sp>
      <p:pic>
        <p:nvPicPr>
          <p:cNvPr id="6" name="Picture 5" descr="Nikolaus_Koperniku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028468" cy="2365010"/>
          </a:xfrm>
          <a:prstGeom prst="rect">
            <a:avLst/>
          </a:prstGeom>
        </p:spPr>
      </p:pic>
      <p:sp>
        <p:nvSpPr>
          <p:cNvPr id="3" name="Rectangle 2"/>
          <p:cNvSpPr/>
          <p:nvPr/>
        </p:nvSpPr>
        <p:spPr>
          <a:xfrm>
            <a:off x="181419" y="5337949"/>
            <a:ext cx="8788722" cy="1200328"/>
          </a:xfrm>
          <a:prstGeom prst="rect">
            <a:avLst/>
          </a:prstGeom>
        </p:spPr>
        <p:txBody>
          <a:bodyPr wrap="square">
            <a:spAutoFit/>
          </a:bodyPr>
          <a:lstStyle/>
          <a:p>
            <a:r>
              <a:rPr lang="en-AU" sz="2400" dirty="0"/>
              <a:t>H</a:t>
            </a:r>
            <a:r>
              <a:rPr lang="en-AU" sz="2400" dirty="0" smtClean="0"/>
              <a:t>owever an abyss separates him from his contemporaries. </a:t>
            </a:r>
          </a:p>
          <a:p>
            <a:r>
              <a:rPr lang="en-AU" sz="2400" dirty="0" smtClean="0"/>
              <a:t>He applies to the Universe an aesthetic point of view: a geometrical aesthetics. Geometry </a:t>
            </a:r>
            <a:r>
              <a:rPr lang="en-AU" sz="2400" dirty="0"/>
              <a:t>transported </a:t>
            </a:r>
            <a:r>
              <a:rPr lang="en-AU" sz="2400" dirty="0" smtClean="0"/>
              <a:t>the Earth in the Sky</a:t>
            </a:r>
            <a:endParaRPr lang="en-AU" sz="2400" dirty="0"/>
          </a:p>
        </p:txBody>
      </p:sp>
      <p:sp>
        <p:nvSpPr>
          <p:cNvPr id="4" name="Rectangle 3"/>
          <p:cNvSpPr/>
          <p:nvPr/>
        </p:nvSpPr>
        <p:spPr>
          <a:xfrm>
            <a:off x="2824764" y="2918674"/>
            <a:ext cx="3162588" cy="1477328"/>
          </a:xfrm>
          <a:prstGeom prst="rect">
            <a:avLst/>
          </a:prstGeom>
        </p:spPr>
        <p:txBody>
          <a:bodyPr wrap="square">
            <a:spAutoFit/>
          </a:bodyPr>
          <a:lstStyle/>
          <a:p>
            <a:pPr algn="just"/>
            <a:r>
              <a:rPr lang="en-US" dirty="0"/>
              <a:t>The sun is </a:t>
            </a:r>
            <a:r>
              <a:rPr lang="en-US" dirty="0" smtClean="0"/>
              <a:t>at </a:t>
            </a:r>
            <a:r>
              <a:rPr lang="en-US" dirty="0"/>
              <a:t>the center. Around the </a:t>
            </a:r>
            <a:r>
              <a:rPr lang="en-US" dirty="0" smtClean="0"/>
              <a:t>Sun are ranged the orbs carrying</a:t>
            </a:r>
            <a:r>
              <a:rPr lang="en-US" dirty="0"/>
              <a:t> </a:t>
            </a:r>
            <a:r>
              <a:rPr lang="en-US" dirty="0" smtClean="0"/>
              <a:t>the </a:t>
            </a:r>
            <a:r>
              <a:rPr lang="en-US" dirty="0"/>
              <a:t>planets, </a:t>
            </a:r>
            <a:r>
              <a:rPr lang="en-US" dirty="0" smtClean="0"/>
              <a:t>solid </a:t>
            </a:r>
            <a:r>
              <a:rPr lang="en-US" dirty="0"/>
              <a:t>and </a:t>
            </a:r>
            <a:r>
              <a:rPr lang="en-US" dirty="0" smtClean="0"/>
              <a:t> </a:t>
            </a:r>
            <a:r>
              <a:rPr lang="en-US" dirty="0"/>
              <a:t>real as those of the medieval </a:t>
            </a:r>
            <a:r>
              <a:rPr lang="en-US" dirty="0" smtClean="0"/>
              <a:t>astronomy.</a:t>
            </a:r>
            <a:endParaRPr lang="en-US" dirty="0"/>
          </a:p>
        </p:txBody>
      </p:sp>
    </p:spTree>
    <p:extLst>
      <p:ext uri="{BB962C8B-B14F-4D97-AF65-F5344CB8AC3E}">
        <p14:creationId xmlns:p14="http://schemas.microsoft.com/office/powerpoint/2010/main" val="294500187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But: new </a:t>
            </a:r>
            <a:r>
              <a:rPr lang="en-US" dirty="0"/>
              <a:t>o</a:t>
            </a:r>
            <a:r>
              <a:rPr lang="en-US" dirty="0" smtClean="0"/>
              <a:t>ld questions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What is gravity ?</a:t>
            </a:r>
          </a:p>
          <a:p>
            <a:r>
              <a:rPr lang="en-US" dirty="0" smtClean="0"/>
              <a:t>Why bodies fall on the surface of the moving Earth ?</a:t>
            </a:r>
          </a:p>
          <a:p>
            <a:r>
              <a:rPr lang="en-US" dirty="0" smtClean="0"/>
              <a:t>What moves the </a:t>
            </a:r>
            <a:r>
              <a:rPr lang="en-US" dirty="0"/>
              <a:t>planets</a:t>
            </a:r>
            <a:r>
              <a:rPr lang="en-US" dirty="0" smtClean="0"/>
              <a:t>?</a:t>
            </a:r>
          </a:p>
          <a:p>
            <a:r>
              <a:rPr lang="en-US" dirty="0" smtClean="0"/>
              <a:t>Why the stay on their orbits?</a:t>
            </a:r>
          </a:p>
          <a:p>
            <a:r>
              <a:rPr lang="en-US" dirty="0" smtClean="0"/>
              <a:t>How big is the universe?</a:t>
            </a:r>
          </a:p>
          <a:p>
            <a:r>
              <a:rPr lang="en-US" dirty="0" smtClean="0"/>
              <a:t>What is the place of the mankind in nature?</a:t>
            </a:r>
          </a:p>
          <a:p>
            <a:pPr marL="0" indent="0">
              <a:buNone/>
            </a:pPr>
            <a:endParaRPr lang="en-US" dirty="0"/>
          </a:p>
          <a:p>
            <a:pPr marL="0" indent="0">
              <a:buNone/>
            </a:pPr>
            <a:r>
              <a:rPr lang="en-US" dirty="0" smtClean="0">
                <a:solidFill>
                  <a:srgbClr val="FF0000"/>
                </a:solidFill>
              </a:rPr>
              <a:t>When one touches a key points of a system it may cause the destruction of the whole system. Earth’s motion was one of those key points.</a:t>
            </a:r>
            <a:endParaRPr lang="en-US" dirty="0">
              <a:solidFill>
                <a:srgbClr val="FF0000"/>
              </a:solidFill>
            </a:endParaRPr>
          </a:p>
        </p:txBody>
      </p:sp>
    </p:spTree>
    <p:extLst>
      <p:ext uri="{BB962C8B-B14F-4D97-AF65-F5344CB8AC3E}">
        <p14:creationId xmlns:p14="http://schemas.microsoft.com/office/powerpoint/2010/main" val="3779830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An </a:t>
            </a:r>
            <a:r>
              <a:rPr lang="fr-CA" dirty="0" err="1" smtClean="0"/>
              <a:t>indefinite</a:t>
            </a:r>
            <a:r>
              <a:rPr lang="fr-CA" dirty="0" smtClean="0"/>
              <a:t> </a:t>
            </a:r>
            <a:r>
              <a:rPr lang="fr-CA" dirty="0" err="1" smtClean="0"/>
              <a:t>universe</a:t>
            </a:r>
            <a:r>
              <a:rPr lang="fr-CA" dirty="0" smtClean="0"/>
              <a:t> (</a:t>
            </a:r>
            <a:r>
              <a:rPr lang="fr-CA" dirty="0" err="1" smtClean="0"/>
              <a:t>Digges</a:t>
            </a:r>
            <a:r>
              <a:rPr lang="fr-CA" dirty="0"/>
              <a:t>)</a:t>
            </a:r>
          </a:p>
        </p:txBody>
      </p:sp>
      <p:pic>
        <p:nvPicPr>
          <p:cNvPr id="4" name="Picture 3" descr="Digges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982" y="1217695"/>
            <a:ext cx="5210470" cy="5062204"/>
          </a:xfrm>
          <a:prstGeom prst="rect">
            <a:avLst/>
          </a:prstGeom>
        </p:spPr>
      </p:pic>
    </p:spTree>
    <p:extLst>
      <p:ext uri="{BB962C8B-B14F-4D97-AF65-F5344CB8AC3E}">
        <p14:creationId xmlns:p14="http://schemas.microsoft.com/office/powerpoint/2010/main" val="16104209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dirty="0" smtClean="0"/>
              <a:t>An </a:t>
            </a:r>
            <a:r>
              <a:rPr lang="fr-CA" dirty="0" err="1" smtClean="0"/>
              <a:t>infinite</a:t>
            </a:r>
            <a:r>
              <a:rPr lang="fr-CA" dirty="0" smtClean="0"/>
              <a:t> </a:t>
            </a:r>
            <a:r>
              <a:rPr lang="fr-CA" dirty="0" err="1"/>
              <a:t>u</a:t>
            </a:r>
            <a:r>
              <a:rPr lang="fr-CA" dirty="0" err="1" smtClean="0"/>
              <a:t>niverse</a:t>
            </a:r>
            <a:r>
              <a:rPr lang="fr-CA" dirty="0" smtClean="0"/>
              <a:t> </a:t>
            </a:r>
            <a:r>
              <a:rPr lang="fr-CA" dirty="0" err="1" smtClean="0"/>
              <a:t>without</a:t>
            </a:r>
            <a:r>
              <a:rPr lang="fr-CA" dirty="0" smtClean="0"/>
              <a:t> centre</a:t>
            </a:r>
            <a:endParaRPr lang="fr-CA" dirty="0"/>
          </a:p>
        </p:txBody>
      </p:sp>
      <p:pic>
        <p:nvPicPr>
          <p:cNvPr id="6" name="Picture 5" descr="giordano brun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984" y="1700808"/>
            <a:ext cx="4320480" cy="3162591"/>
          </a:xfrm>
          <a:prstGeom prst="rect">
            <a:avLst/>
          </a:prstGeom>
        </p:spPr>
      </p:pic>
      <p:sp>
        <p:nvSpPr>
          <p:cNvPr id="3" name="Rectangle 2"/>
          <p:cNvSpPr/>
          <p:nvPr/>
        </p:nvSpPr>
        <p:spPr>
          <a:xfrm>
            <a:off x="329560" y="5085184"/>
            <a:ext cx="8424936" cy="1477328"/>
          </a:xfrm>
          <a:prstGeom prst="rect">
            <a:avLst/>
          </a:prstGeom>
        </p:spPr>
        <p:txBody>
          <a:bodyPr wrap="square">
            <a:spAutoFit/>
          </a:bodyPr>
          <a:lstStyle/>
          <a:p>
            <a:pPr algn="just"/>
            <a:r>
              <a:rPr lang="it-IT" dirty="0">
                <a:solidFill>
                  <a:srgbClr val="0000FF"/>
                </a:solidFill>
              </a:rPr>
              <a:t>Or ecco quello, ch'ha varcato l'aria, penetrato il cielo, discorse le stelle, trapassati gli margini del mondo, fatte svanir le fantastiche muraglia de le prime, ottave, none, decime ed altre, che vi s'</a:t>
            </a:r>
            <a:r>
              <a:rPr lang="it-IT" dirty="0" err="1">
                <a:solidFill>
                  <a:srgbClr val="0000FF"/>
                </a:solidFill>
              </a:rPr>
              <a:t>avesser</a:t>
            </a:r>
            <a:r>
              <a:rPr lang="it-IT" dirty="0">
                <a:solidFill>
                  <a:srgbClr val="0000FF"/>
                </a:solidFill>
              </a:rPr>
              <a:t> potuto </a:t>
            </a:r>
            <a:r>
              <a:rPr lang="it-IT" dirty="0" err="1">
                <a:solidFill>
                  <a:srgbClr val="0000FF"/>
                </a:solidFill>
              </a:rPr>
              <a:t>aggiongere</a:t>
            </a:r>
            <a:r>
              <a:rPr lang="it-IT" dirty="0">
                <a:solidFill>
                  <a:srgbClr val="0000FF"/>
                </a:solidFill>
              </a:rPr>
              <a:t>, sfere, per relazione de vani matematici e cieco veder di filosofi </a:t>
            </a:r>
            <a:r>
              <a:rPr lang="it-IT" dirty="0" smtClean="0">
                <a:solidFill>
                  <a:srgbClr val="0000FF"/>
                </a:solidFill>
              </a:rPr>
              <a:t>volgari… </a:t>
            </a:r>
            <a:endParaRPr lang="fr-FR" dirty="0">
              <a:solidFill>
                <a:srgbClr val="0000FF"/>
              </a:solidFill>
            </a:endParaRPr>
          </a:p>
          <a:p>
            <a:pPr algn="r"/>
            <a:r>
              <a:rPr lang="fr-CA" dirty="0"/>
              <a:t>Giordano </a:t>
            </a:r>
            <a:r>
              <a:rPr lang="fr-CA" dirty="0" smtClean="0"/>
              <a:t>Bruno, La </a:t>
            </a:r>
            <a:r>
              <a:rPr lang="fr-CA" dirty="0" err="1"/>
              <a:t>C</a:t>
            </a:r>
            <a:r>
              <a:rPr lang="fr-CA" dirty="0" err="1" smtClean="0"/>
              <a:t>ena</a:t>
            </a:r>
            <a:r>
              <a:rPr lang="fr-CA" dirty="0" smtClean="0"/>
              <a:t> delle </a:t>
            </a:r>
            <a:r>
              <a:rPr lang="fr-CA" dirty="0" err="1" smtClean="0"/>
              <a:t>Ceneri</a:t>
            </a:r>
            <a:endParaRPr lang="en-US" dirty="0"/>
          </a:p>
        </p:txBody>
      </p:sp>
      <p:sp>
        <p:nvSpPr>
          <p:cNvPr id="5" name="Rectangle 4"/>
          <p:cNvSpPr/>
          <p:nvPr/>
        </p:nvSpPr>
        <p:spPr>
          <a:xfrm>
            <a:off x="247415" y="1729839"/>
            <a:ext cx="3892642" cy="2031325"/>
          </a:xfrm>
          <a:prstGeom prst="rect">
            <a:avLst/>
          </a:prstGeom>
        </p:spPr>
        <p:txBody>
          <a:bodyPr wrap="square">
            <a:spAutoFit/>
          </a:bodyPr>
          <a:lstStyle/>
          <a:p>
            <a:pPr algn="just"/>
            <a:r>
              <a:rPr lang="en-US" dirty="0" smtClean="0">
                <a:solidFill>
                  <a:srgbClr val="0000FF"/>
                </a:solidFill>
              </a:rPr>
              <a:t>Questa e’ </a:t>
            </a:r>
            <a:r>
              <a:rPr lang="en-US" dirty="0" err="1" smtClean="0">
                <a:solidFill>
                  <a:srgbClr val="0000FF"/>
                </a:solidFill>
              </a:rPr>
              <a:t>una</a:t>
            </a:r>
            <a:r>
              <a:rPr lang="en-US" dirty="0" smtClean="0">
                <a:solidFill>
                  <a:srgbClr val="0000FF"/>
                </a:solidFill>
              </a:rPr>
              <a:t> </a:t>
            </a:r>
            <a:r>
              <a:rPr lang="en-US" dirty="0" err="1" smtClean="0">
                <a:solidFill>
                  <a:srgbClr val="0000FF"/>
                </a:solidFill>
              </a:rPr>
              <a:t>filosofia</a:t>
            </a:r>
            <a:r>
              <a:rPr lang="en-US" dirty="0">
                <a:solidFill>
                  <a:srgbClr val="0000FF"/>
                </a:solidFill>
              </a:rPr>
              <a:t> </a:t>
            </a:r>
            <a:r>
              <a:rPr lang="en-US" dirty="0" err="1" smtClean="0">
                <a:solidFill>
                  <a:srgbClr val="0000FF"/>
                </a:solidFill>
              </a:rPr>
              <a:t>che</a:t>
            </a:r>
            <a:r>
              <a:rPr lang="en-US" dirty="0" smtClean="0">
                <a:solidFill>
                  <a:srgbClr val="0000FF"/>
                </a:solidFill>
              </a:rPr>
              <a:t> </a:t>
            </a:r>
            <a:r>
              <a:rPr lang="en-US" dirty="0" err="1" smtClean="0">
                <a:solidFill>
                  <a:srgbClr val="0000FF"/>
                </a:solidFill>
              </a:rPr>
              <a:t>apre</a:t>
            </a:r>
            <a:r>
              <a:rPr lang="en-US" dirty="0" smtClean="0">
                <a:solidFill>
                  <a:srgbClr val="0000FF"/>
                </a:solidFill>
              </a:rPr>
              <a:t> </a:t>
            </a:r>
            <a:r>
              <a:rPr lang="en-US" dirty="0" err="1" smtClean="0">
                <a:solidFill>
                  <a:srgbClr val="0000FF"/>
                </a:solidFill>
              </a:rPr>
              <a:t>gli</a:t>
            </a:r>
            <a:r>
              <a:rPr lang="en-US" dirty="0" smtClean="0">
                <a:solidFill>
                  <a:srgbClr val="0000FF"/>
                </a:solidFill>
              </a:rPr>
              <a:t> </a:t>
            </a:r>
            <a:r>
              <a:rPr lang="en-US" dirty="0" err="1" smtClean="0">
                <a:solidFill>
                  <a:srgbClr val="0000FF"/>
                </a:solidFill>
              </a:rPr>
              <a:t>sensi</a:t>
            </a:r>
            <a:r>
              <a:rPr lang="en-US" dirty="0" smtClean="0">
                <a:solidFill>
                  <a:srgbClr val="0000FF"/>
                </a:solidFill>
              </a:rPr>
              <a:t>, </a:t>
            </a:r>
            <a:r>
              <a:rPr lang="en-US" dirty="0" err="1" smtClean="0">
                <a:solidFill>
                  <a:srgbClr val="0000FF"/>
                </a:solidFill>
              </a:rPr>
              <a:t>contenta</a:t>
            </a:r>
            <a:r>
              <a:rPr lang="en-US" dirty="0" smtClean="0">
                <a:solidFill>
                  <a:srgbClr val="0000FF"/>
                </a:solidFill>
              </a:rPr>
              <a:t> </a:t>
            </a:r>
            <a:r>
              <a:rPr lang="en-US" dirty="0" err="1" smtClean="0">
                <a:solidFill>
                  <a:srgbClr val="0000FF"/>
                </a:solidFill>
              </a:rPr>
              <a:t>il</a:t>
            </a:r>
            <a:r>
              <a:rPr lang="en-US" dirty="0" smtClean="0">
                <a:solidFill>
                  <a:srgbClr val="0000FF"/>
                </a:solidFill>
              </a:rPr>
              <a:t> </a:t>
            </a:r>
            <a:r>
              <a:rPr lang="en-US" dirty="0" err="1" smtClean="0">
                <a:solidFill>
                  <a:srgbClr val="0000FF"/>
                </a:solidFill>
              </a:rPr>
              <a:t>spirito</a:t>
            </a:r>
            <a:r>
              <a:rPr lang="en-US" dirty="0" smtClean="0">
                <a:solidFill>
                  <a:srgbClr val="0000FF"/>
                </a:solidFill>
              </a:rPr>
              <a:t>, </a:t>
            </a:r>
            <a:r>
              <a:rPr lang="en-US" dirty="0" err="1" smtClean="0">
                <a:solidFill>
                  <a:srgbClr val="0000FF"/>
                </a:solidFill>
              </a:rPr>
              <a:t>magnifica</a:t>
            </a:r>
            <a:r>
              <a:rPr lang="en-US" dirty="0" smtClean="0">
                <a:solidFill>
                  <a:srgbClr val="0000FF"/>
                </a:solidFill>
              </a:rPr>
              <a:t> </a:t>
            </a:r>
            <a:r>
              <a:rPr lang="en-US" dirty="0" err="1" smtClean="0">
                <a:solidFill>
                  <a:srgbClr val="0000FF"/>
                </a:solidFill>
              </a:rPr>
              <a:t>l’intelletto</a:t>
            </a:r>
            <a:r>
              <a:rPr lang="en-US" dirty="0" smtClean="0">
                <a:solidFill>
                  <a:srgbClr val="0000FF"/>
                </a:solidFill>
              </a:rPr>
              <a:t> e </a:t>
            </a:r>
            <a:r>
              <a:rPr lang="en-US" dirty="0" err="1" smtClean="0">
                <a:solidFill>
                  <a:srgbClr val="0000FF"/>
                </a:solidFill>
              </a:rPr>
              <a:t>riduce</a:t>
            </a:r>
            <a:r>
              <a:rPr lang="en-US" dirty="0" smtClean="0">
                <a:solidFill>
                  <a:srgbClr val="0000FF"/>
                </a:solidFill>
              </a:rPr>
              <a:t> </a:t>
            </a:r>
            <a:r>
              <a:rPr lang="en-US" dirty="0" err="1" smtClean="0">
                <a:solidFill>
                  <a:srgbClr val="0000FF"/>
                </a:solidFill>
              </a:rPr>
              <a:t>l’uomo</a:t>
            </a:r>
            <a:r>
              <a:rPr lang="en-US" dirty="0" smtClean="0">
                <a:solidFill>
                  <a:srgbClr val="0000FF"/>
                </a:solidFill>
              </a:rPr>
              <a:t> </a:t>
            </a:r>
            <a:r>
              <a:rPr lang="en-US" dirty="0" err="1" smtClean="0">
                <a:solidFill>
                  <a:srgbClr val="0000FF"/>
                </a:solidFill>
              </a:rPr>
              <a:t>alla</a:t>
            </a:r>
            <a:r>
              <a:rPr lang="en-US" dirty="0" smtClean="0">
                <a:solidFill>
                  <a:srgbClr val="0000FF"/>
                </a:solidFill>
              </a:rPr>
              <a:t> </a:t>
            </a:r>
            <a:r>
              <a:rPr lang="en-US" dirty="0" err="1" smtClean="0">
                <a:solidFill>
                  <a:srgbClr val="0000FF"/>
                </a:solidFill>
              </a:rPr>
              <a:t>vera</a:t>
            </a:r>
            <a:r>
              <a:rPr lang="en-US" dirty="0" smtClean="0">
                <a:solidFill>
                  <a:srgbClr val="0000FF"/>
                </a:solidFill>
              </a:rPr>
              <a:t> </a:t>
            </a:r>
            <a:r>
              <a:rPr lang="en-US" dirty="0" err="1" smtClean="0">
                <a:solidFill>
                  <a:srgbClr val="0000FF"/>
                </a:solidFill>
              </a:rPr>
              <a:t>beatitudine</a:t>
            </a:r>
            <a:r>
              <a:rPr lang="en-US" dirty="0" smtClean="0">
                <a:solidFill>
                  <a:srgbClr val="0000FF"/>
                </a:solidFill>
              </a:rPr>
              <a:t> </a:t>
            </a:r>
            <a:r>
              <a:rPr lang="en-US" dirty="0" err="1" smtClean="0">
                <a:solidFill>
                  <a:srgbClr val="0000FF"/>
                </a:solidFill>
              </a:rPr>
              <a:t>che</a:t>
            </a:r>
            <a:r>
              <a:rPr lang="en-US" dirty="0" smtClean="0">
                <a:solidFill>
                  <a:srgbClr val="0000FF"/>
                </a:solidFill>
              </a:rPr>
              <a:t> </a:t>
            </a:r>
            <a:r>
              <a:rPr lang="en-US" dirty="0" err="1" smtClean="0">
                <a:solidFill>
                  <a:srgbClr val="0000FF"/>
                </a:solidFill>
              </a:rPr>
              <a:t>puo</a:t>
            </a:r>
            <a:r>
              <a:rPr lang="en-US" dirty="0" smtClean="0">
                <a:solidFill>
                  <a:srgbClr val="0000FF"/>
                </a:solidFill>
              </a:rPr>
              <a:t> </a:t>
            </a:r>
            <a:r>
              <a:rPr lang="en-US" dirty="0" err="1" smtClean="0">
                <a:solidFill>
                  <a:srgbClr val="0000FF"/>
                </a:solidFill>
              </a:rPr>
              <a:t>provare</a:t>
            </a:r>
            <a:r>
              <a:rPr lang="en-US" dirty="0" smtClean="0">
                <a:solidFill>
                  <a:srgbClr val="0000FF"/>
                </a:solidFill>
              </a:rPr>
              <a:t> come </a:t>
            </a:r>
            <a:r>
              <a:rPr lang="en-US" dirty="0" err="1" smtClean="0">
                <a:solidFill>
                  <a:srgbClr val="0000FF"/>
                </a:solidFill>
              </a:rPr>
              <a:t>uomo</a:t>
            </a:r>
            <a:endParaRPr lang="fr-FR" dirty="0">
              <a:solidFill>
                <a:srgbClr val="0000FF"/>
              </a:solidFill>
            </a:endParaRPr>
          </a:p>
          <a:p>
            <a:pPr algn="r"/>
            <a:r>
              <a:rPr lang="fr-CA" dirty="0"/>
              <a:t>Giordano </a:t>
            </a:r>
            <a:r>
              <a:rPr lang="fr-CA" dirty="0" smtClean="0"/>
              <a:t>Bruno</a:t>
            </a:r>
            <a:r>
              <a:rPr lang="fr-CA" dirty="0"/>
              <a:t> </a:t>
            </a:r>
            <a:endParaRPr lang="fr-CA" dirty="0" smtClean="0"/>
          </a:p>
          <a:p>
            <a:pPr algn="r"/>
            <a:r>
              <a:rPr lang="fr-CA" dirty="0" smtClean="0"/>
              <a:t>La </a:t>
            </a:r>
            <a:r>
              <a:rPr lang="fr-CA" dirty="0" err="1"/>
              <a:t>C</a:t>
            </a:r>
            <a:r>
              <a:rPr lang="fr-CA" dirty="0" err="1" smtClean="0"/>
              <a:t>ena</a:t>
            </a:r>
            <a:r>
              <a:rPr lang="fr-CA" dirty="0" smtClean="0"/>
              <a:t> delle </a:t>
            </a:r>
            <a:r>
              <a:rPr lang="fr-CA" dirty="0" err="1" smtClean="0"/>
              <a:t>Ceneri</a:t>
            </a:r>
            <a:endParaRPr lang="en-US" dirty="0"/>
          </a:p>
        </p:txBody>
      </p:sp>
    </p:spTree>
    <p:extLst>
      <p:ext uri="{BB962C8B-B14F-4D97-AF65-F5344CB8AC3E}">
        <p14:creationId xmlns:p14="http://schemas.microsoft.com/office/powerpoint/2010/main" val="386835299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A" dirty="0" smtClean="0">
                <a:solidFill>
                  <a:srgbClr val="FF0000"/>
                </a:solidFill>
              </a:rPr>
              <a:t>De l’</a:t>
            </a:r>
            <a:r>
              <a:rPr lang="fr-CA" dirty="0" err="1" smtClean="0">
                <a:solidFill>
                  <a:srgbClr val="FF0000"/>
                </a:solidFill>
              </a:rPr>
              <a:t>infinito</a:t>
            </a:r>
            <a:r>
              <a:rPr lang="fr-CA" dirty="0" smtClean="0">
                <a:solidFill>
                  <a:srgbClr val="FF0000"/>
                </a:solidFill>
              </a:rPr>
              <a:t>, </a:t>
            </a:r>
            <a:r>
              <a:rPr lang="fr-CA" dirty="0" err="1">
                <a:solidFill>
                  <a:srgbClr val="FF0000"/>
                </a:solidFill>
              </a:rPr>
              <a:t>universo</a:t>
            </a:r>
            <a:r>
              <a:rPr lang="fr-CA" dirty="0">
                <a:solidFill>
                  <a:srgbClr val="FF0000"/>
                </a:solidFill>
              </a:rPr>
              <a:t> </a:t>
            </a:r>
            <a:r>
              <a:rPr lang="fr-CA" dirty="0" smtClean="0">
                <a:solidFill>
                  <a:srgbClr val="FF0000"/>
                </a:solidFill>
              </a:rPr>
              <a:t>et </a:t>
            </a:r>
            <a:r>
              <a:rPr lang="fr-CA" dirty="0" err="1" smtClean="0">
                <a:solidFill>
                  <a:srgbClr val="FF0000"/>
                </a:solidFill>
              </a:rPr>
              <a:t>mondi</a:t>
            </a:r>
            <a:r>
              <a:rPr lang="fr-CA" dirty="0" smtClean="0">
                <a:solidFill>
                  <a:srgbClr val="FF0000"/>
                </a:solidFill>
              </a:rPr>
              <a:t> </a:t>
            </a:r>
            <a:r>
              <a:rPr lang="fr-CA" dirty="0" smtClean="0"/>
              <a:t>(1584)</a:t>
            </a:r>
            <a:endParaRPr lang="en-US" dirty="0"/>
          </a:p>
        </p:txBody>
      </p:sp>
      <p:sp>
        <p:nvSpPr>
          <p:cNvPr id="3" name="Content Placeholder 2"/>
          <p:cNvSpPr>
            <a:spLocks noGrp="1"/>
          </p:cNvSpPr>
          <p:nvPr>
            <p:ph idx="1"/>
          </p:nvPr>
        </p:nvSpPr>
        <p:spPr>
          <a:xfrm>
            <a:off x="457200" y="1567333"/>
            <a:ext cx="8229600" cy="4525963"/>
          </a:xfrm>
        </p:spPr>
        <p:txBody>
          <a:bodyPr>
            <a:noAutofit/>
          </a:bodyPr>
          <a:lstStyle/>
          <a:p>
            <a:r>
              <a:rPr lang="it-IT" sz="2400" dirty="0" smtClean="0">
                <a:solidFill>
                  <a:srgbClr val="0000FF"/>
                </a:solidFill>
              </a:rPr>
              <a:t>“Il mondo essere infinito, e però non essere corpo alcuno in quello al quale </a:t>
            </a:r>
            <a:r>
              <a:rPr lang="it-IT" sz="2400" dirty="0" err="1" smtClean="0">
                <a:solidFill>
                  <a:srgbClr val="0000FF"/>
                </a:solidFill>
              </a:rPr>
              <a:t>simplicemente</a:t>
            </a:r>
            <a:r>
              <a:rPr lang="it-IT" sz="2400" dirty="0" smtClean="0">
                <a:solidFill>
                  <a:srgbClr val="0000FF"/>
                </a:solidFill>
              </a:rPr>
              <a:t> convenga essere nel mezzo o nell’estremo, o fra </a:t>
            </a:r>
            <a:r>
              <a:rPr lang="it-IT" sz="2400" dirty="0" err="1" smtClean="0">
                <a:solidFill>
                  <a:srgbClr val="0000FF"/>
                </a:solidFill>
              </a:rPr>
              <a:t>que</a:t>
            </a:r>
            <a:r>
              <a:rPr lang="it-IT" sz="2400" dirty="0" smtClean="0">
                <a:solidFill>
                  <a:srgbClr val="0000FF"/>
                </a:solidFill>
              </a:rPr>
              <a:t>’ due termini…</a:t>
            </a:r>
          </a:p>
          <a:p>
            <a:r>
              <a:rPr lang="it-IT" sz="2400" dirty="0" err="1" smtClean="0">
                <a:solidFill>
                  <a:srgbClr val="0000FF"/>
                </a:solidFill>
              </a:rPr>
              <a:t>Cotal</a:t>
            </a:r>
            <a:r>
              <a:rPr lang="it-IT" sz="2400" dirty="0" smtClean="0">
                <a:solidFill>
                  <a:srgbClr val="0000FF"/>
                </a:solidFill>
              </a:rPr>
              <a:t> </a:t>
            </a:r>
            <a:r>
              <a:rPr lang="it-IT" sz="2400" dirty="0" err="1" smtClean="0">
                <a:solidFill>
                  <a:srgbClr val="0000FF"/>
                </a:solidFill>
              </a:rPr>
              <a:t>spacio</a:t>
            </a:r>
            <a:r>
              <a:rPr lang="it-IT" sz="2400" dirty="0" smtClean="0">
                <a:solidFill>
                  <a:srgbClr val="0000FF"/>
                </a:solidFill>
              </a:rPr>
              <a:t> lo diciamo infinito, perché non v’è </a:t>
            </a:r>
            <a:r>
              <a:rPr lang="it-IT" sz="2400" dirty="0" err="1" smtClean="0">
                <a:solidFill>
                  <a:srgbClr val="0000FF"/>
                </a:solidFill>
              </a:rPr>
              <a:t>raggione</a:t>
            </a:r>
            <a:r>
              <a:rPr lang="it-IT" sz="2400" dirty="0" smtClean="0">
                <a:solidFill>
                  <a:srgbClr val="0000FF"/>
                </a:solidFill>
              </a:rPr>
              <a:t>, convenienza, possibilità, senso o natura che debba finirlo</a:t>
            </a:r>
            <a:r>
              <a:rPr lang="it-IT" sz="2400" dirty="0">
                <a:solidFill>
                  <a:srgbClr val="0000FF"/>
                </a:solidFill>
              </a:rPr>
              <a:t> </a:t>
            </a:r>
            <a:r>
              <a:rPr lang="mr-IN" sz="2400" dirty="0" smtClean="0">
                <a:solidFill>
                  <a:srgbClr val="0000FF"/>
                </a:solidFill>
              </a:rPr>
              <a:t>…</a:t>
            </a:r>
            <a:r>
              <a:rPr lang="it-IT" sz="2400" dirty="0" smtClean="0"/>
              <a:t>(</a:t>
            </a:r>
            <a:r>
              <a:rPr lang="it-IT" sz="2400" dirty="0" err="1" smtClean="0"/>
              <a:t>Principle</a:t>
            </a:r>
            <a:r>
              <a:rPr lang="it-IT" sz="2400" dirty="0" smtClean="0"/>
              <a:t> of </a:t>
            </a:r>
            <a:r>
              <a:rPr lang="it-IT" sz="2400" dirty="0" err="1" smtClean="0"/>
              <a:t>sufficient</a:t>
            </a:r>
            <a:r>
              <a:rPr lang="it-IT" sz="2400" dirty="0" smtClean="0"/>
              <a:t> </a:t>
            </a:r>
            <a:r>
              <a:rPr lang="it-IT" sz="2400" dirty="0" err="1" smtClean="0"/>
              <a:t>reason</a:t>
            </a:r>
            <a:r>
              <a:rPr lang="it-IT" sz="2400" dirty="0" smtClean="0"/>
              <a:t>)</a:t>
            </a:r>
          </a:p>
          <a:p>
            <a:r>
              <a:rPr lang="it-IT" sz="2400" dirty="0" smtClean="0">
                <a:solidFill>
                  <a:srgbClr val="0000FF"/>
                </a:solidFill>
              </a:rPr>
              <a:t>La Terra dunque non è </a:t>
            </a:r>
            <a:r>
              <a:rPr lang="it-IT" sz="2400" dirty="0" err="1" smtClean="0">
                <a:solidFill>
                  <a:srgbClr val="0000FF"/>
                </a:solidFill>
              </a:rPr>
              <a:t>absolutamente</a:t>
            </a:r>
            <a:r>
              <a:rPr lang="it-IT" sz="2400" dirty="0" smtClean="0">
                <a:solidFill>
                  <a:srgbClr val="0000FF"/>
                </a:solidFill>
              </a:rPr>
              <a:t> in mezzo dell’universo, ma al riguardo di questa nostra regione… </a:t>
            </a:r>
          </a:p>
          <a:p>
            <a:r>
              <a:rPr lang="it-IT" sz="2400" dirty="0" smtClean="0">
                <a:solidFill>
                  <a:srgbClr val="0000FF"/>
                </a:solidFill>
              </a:rPr>
              <a:t>Così si magnifica l’eccellenza di Dio, si manifesta la grandezza dell’imperio suo: non si glorifica in uno, ma in Soli innumerevoli; non in una terra, in un mondo, ma in duecentomila, dico in infiniti". </a:t>
            </a:r>
          </a:p>
        </p:txBody>
      </p:sp>
    </p:spTree>
    <p:extLst>
      <p:ext uri="{BB962C8B-B14F-4D97-AF65-F5344CB8AC3E}">
        <p14:creationId xmlns:p14="http://schemas.microsoft.com/office/powerpoint/2010/main" val="230865184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856" y="116632"/>
            <a:ext cx="8229600" cy="1143000"/>
          </a:xfrm>
        </p:spPr>
        <p:txBody>
          <a:bodyPr>
            <a:scene3d>
              <a:camera prst="orthographicFront"/>
              <a:lightRig rig="soft" dir="t">
                <a:rot lat="0" lon="0" rev="10800000"/>
              </a:lightRig>
            </a:scene3d>
            <a:sp3d>
              <a:bevelT w="27940" h="12700"/>
              <a:contourClr>
                <a:srgbClr val="DDDDDD"/>
              </a:contourClr>
            </a:sp3d>
          </a:bodyPr>
          <a:lstStyle/>
          <a:p>
            <a:r>
              <a:rPr lang="en-US" spc="150" dirty="0" err="1" smtClean="0">
                <a:ln w="11430"/>
                <a:solidFill>
                  <a:schemeClr val="bg1"/>
                </a:solidFill>
                <a:effectLst>
                  <a:outerShdw blurRad="25400" algn="tl" rotWithShape="0">
                    <a:srgbClr val="000000">
                      <a:alpha val="43000"/>
                    </a:srgbClr>
                  </a:outerShdw>
                </a:effectLst>
                <a:latin typeface="+mn-lt"/>
              </a:rPr>
              <a:t>Tycho’s</a:t>
            </a:r>
            <a:r>
              <a:rPr lang="en-US" spc="150" dirty="0" smtClean="0">
                <a:ln w="11430"/>
                <a:solidFill>
                  <a:schemeClr val="bg1"/>
                </a:solidFill>
                <a:effectLst>
                  <a:outerShdw blurRad="25400" algn="tl" rotWithShape="0">
                    <a:srgbClr val="000000">
                      <a:alpha val="43000"/>
                    </a:srgbClr>
                  </a:outerShdw>
                </a:effectLst>
                <a:latin typeface="+mn-lt"/>
              </a:rPr>
              <a:t> </a:t>
            </a:r>
            <a:r>
              <a:rPr lang="en-US" spc="150" dirty="0">
                <a:ln w="11430"/>
                <a:solidFill>
                  <a:schemeClr val="bg1"/>
                </a:solidFill>
                <a:effectLst>
                  <a:outerShdw blurRad="25400" algn="tl" rotWithShape="0">
                    <a:srgbClr val="000000">
                      <a:alpha val="43000"/>
                    </a:srgbClr>
                  </a:outerShdw>
                </a:effectLst>
              </a:rPr>
              <a:t>Supernova </a:t>
            </a:r>
            <a:r>
              <a:rPr lang="en-US" spc="150" dirty="0" smtClean="0">
                <a:ln w="11430"/>
                <a:solidFill>
                  <a:schemeClr val="bg1"/>
                </a:solidFill>
                <a:effectLst>
                  <a:outerShdw blurRad="25400" algn="tl" rotWithShape="0">
                    <a:srgbClr val="000000">
                      <a:alpha val="43000"/>
                    </a:srgbClr>
                  </a:outerShdw>
                </a:effectLst>
                <a:latin typeface="+mn-lt"/>
              </a:rPr>
              <a:t>1572</a:t>
            </a:r>
            <a:endParaRPr lang="en-US" spc="150" dirty="0">
              <a:ln w="11430"/>
              <a:solidFill>
                <a:schemeClr val="bg1"/>
              </a:solidFill>
              <a:effectLst>
                <a:outerShdw blurRad="25400" algn="tl" rotWithShape="0">
                  <a:srgbClr val="000000">
                    <a:alpha val="43000"/>
                  </a:srgbClr>
                </a:outerShdw>
              </a:effectLst>
              <a:latin typeface="+mn-lt"/>
            </a:endParaRPr>
          </a:p>
        </p:txBody>
      </p:sp>
      <p:pic>
        <p:nvPicPr>
          <p:cNvPr id="7" name="Picture 6" descr="Tycho-supernova-xra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5088" y="1196752"/>
            <a:ext cx="5301208" cy="5301208"/>
          </a:xfrm>
          <a:prstGeom prst="rect">
            <a:avLst/>
          </a:prstGeom>
        </p:spPr>
      </p:pic>
    </p:spTree>
    <p:extLst>
      <p:ext uri="{BB962C8B-B14F-4D97-AF65-F5344CB8AC3E}">
        <p14:creationId xmlns:p14="http://schemas.microsoft.com/office/powerpoint/2010/main" val="116148609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16" y="274638"/>
            <a:ext cx="8229600" cy="1143000"/>
          </a:xfrm>
        </p:spPr>
        <p:txBody>
          <a:bodyPr/>
          <a:lstStyle/>
          <a:p>
            <a:r>
              <a:rPr lang="en-US" dirty="0" smtClean="0"/>
              <a:t>There is no sphere!</a:t>
            </a:r>
            <a:endParaRPr lang="en-US" dirty="0"/>
          </a:p>
        </p:txBody>
      </p:sp>
      <p:sp>
        <p:nvSpPr>
          <p:cNvPr id="3" name="Content Placeholder 2"/>
          <p:cNvSpPr>
            <a:spLocks noGrp="1"/>
          </p:cNvSpPr>
          <p:nvPr>
            <p:ph idx="1"/>
          </p:nvPr>
        </p:nvSpPr>
        <p:spPr>
          <a:xfrm>
            <a:off x="457200" y="1873732"/>
            <a:ext cx="8229600" cy="4525963"/>
          </a:xfrm>
        </p:spPr>
        <p:txBody>
          <a:bodyPr>
            <a:normAutofit fontScale="85000" lnSpcReduction="20000"/>
          </a:bodyPr>
          <a:lstStyle/>
          <a:p>
            <a:r>
              <a:rPr lang="en-AU" dirty="0" smtClean="0"/>
              <a:t>The </a:t>
            </a:r>
            <a:r>
              <a:rPr lang="en-AU" dirty="0" err="1" smtClean="0"/>
              <a:t>stella</a:t>
            </a:r>
            <a:r>
              <a:rPr lang="en-AU" dirty="0" smtClean="0"/>
              <a:t> nova was not a comet.</a:t>
            </a:r>
          </a:p>
          <a:p>
            <a:r>
              <a:rPr lang="en-AU" dirty="0" smtClean="0"/>
              <a:t>Heavens were not unchanging but varying ! </a:t>
            </a:r>
          </a:p>
          <a:p>
            <a:r>
              <a:rPr lang="en-AU" dirty="0" smtClean="0">
                <a:solidFill>
                  <a:srgbClr val="0000FF"/>
                </a:solidFill>
              </a:rPr>
              <a:t>All </a:t>
            </a:r>
            <a:r>
              <a:rPr lang="en-AU" dirty="0">
                <a:solidFill>
                  <a:srgbClr val="0000FF"/>
                </a:solidFill>
              </a:rPr>
              <a:t>the comets which I have </a:t>
            </a:r>
            <a:r>
              <a:rPr lang="en-AU" dirty="0" smtClean="0">
                <a:solidFill>
                  <a:srgbClr val="0000FF"/>
                </a:solidFill>
              </a:rPr>
              <a:t>observed </a:t>
            </a:r>
            <a:r>
              <a:rPr lang="en-AU" dirty="0">
                <a:solidFill>
                  <a:srgbClr val="0000FF"/>
                </a:solidFill>
              </a:rPr>
              <a:t>move in the ethereal region of the world and never in the </a:t>
            </a:r>
            <a:r>
              <a:rPr lang="en-AU" dirty="0" smtClean="0">
                <a:solidFill>
                  <a:srgbClr val="0000FF"/>
                </a:solidFill>
              </a:rPr>
              <a:t>sublunary </a:t>
            </a:r>
            <a:r>
              <a:rPr lang="en-AU" dirty="0">
                <a:solidFill>
                  <a:srgbClr val="0000FF"/>
                </a:solidFill>
              </a:rPr>
              <a:t>region as </a:t>
            </a:r>
            <a:r>
              <a:rPr lang="en-AU" dirty="0" smtClean="0">
                <a:solidFill>
                  <a:srgbClr val="0000FF"/>
                </a:solidFill>
              </a:rPr>
              <a:t>Aristotle </a:t>
            </a:r>
            <a:r>
              <a:rPr lang="en-AU" dirty="0">
                <a:solidFill>
                  <a:srgbClr val="0000FF"/>
                </a:solidFill>
              </a:rPr>
              <a:t>and </a:t>
            </a:r>
            <a:r>
              <a:rPr lang="en-AU" dirty="0" smtClean="0">
                <a:solidFill>
                  <a:srgbClr val="0000FF"/>
                </a:solidFill>
              </a:rPr>
              <a:t>his </a:t>
            </a:r>
            <a:r>
              <a:rPr lang="en-AU" dirty="0">
                <a:solidFill>
                  <a:srgbClr val="0000FF"/>
                </a:solidFill>
              </a:rPr>
              <a:t>followers </a:t>
            </a:r>
            <a:r>
              <a:rPr lang="en-AU" dirty="0" smtClean="0">
                <a:solidFill>
                  <a:srgbClr val="0000FF"/>
                </a:solidFill>
              </a:rPr>
              <a:t>wanted us to believe </a:t>
            </a:r>
            <a:r>
              <a:rPr lang="en-AU" dirty="0">
                <a:solidFill>
                  <a:srgbClr val="0000FF"/>
                </a:solidFill>
              </a:rPr>
              <a:t>for many centuries</a:t>
            </a:r>
            <a:r>
              <a:rPr lang="en-AU" dirty="0" smtClean="0">
                <a:solidFill>
                  <a:srgbClr val="0000FF"/>
                </a:solidFill>
              </a:rPr>
              <a:t>!</a:t>
            </a:r>
            <a:r>
              <a:rPr lang="fr-CA" dirty="0">
                <a:solidFill>
                  <a:srgbClr val="0000FF"/>
                </a:solidFill>
              </a:rPr>
              <a:t> </a:t>
            </a:r>
            <a:endParaRPr lang="en-AU" dirty="0" smtClean="0">
              <a:solidFill>
                <a:srgbClr val="0000FF"/>
              </a:solidFill>
            </a:endParaRPr>
          </a:p>
          <a:p>
            <a:r>
              <a:rPr lang="en-AU" dirty="0" smtClean="0">
                <a:solidFill>
                  <a:srgbClr val="0000FF"/>
                </a:solidFill>
              </a:rPr>
              <a:t>The </a:t>
            </a:r>
            <a:r>
              <a:rPr lang="en-AU" dirty="0">
                <a:solidFill>
                  <a:srgbClr val="0000FF"/>
                </a:solidFill>
              </a:rPr>
              <a:t>reality of all the celestial spheres must be </a:t>
            </a:r>
            <a:r>
              <a:rPr lang="en-AU" dirty="0" smtClean="0">
                <a:solidFill>
                  <a:srgbClr val="0000FF"/>
                </a:solidFill>
              </a:rPr>
              <a:t>excluded</a:t>
            </a:r>
            <a:r>
              <a:rPr lang="fr-CA" dirty="0">
                <a:solidFill>
                  <a:srgbClr val="0000FF"/>
                </a:solidFill>
              </a:rPr>
              <a:t> </a:t>
            </a:r>
            <a:endParaRPr lang="en-AU" dirty="0" smtClean="0">
              <a:solidFill>
                <a:srgbClr val="0000FF"/>
              </a:solidFill>
            </a:endParaRPr>
          </a:p>
          <a:p>
            <a:r>
              <a:rPr lang="en-AU" dirty="0" smtClean="0">
                <a:solidFill>
                  <a:srgbClr val="0000FF"/>
                </a:solidFill>
              </a:rPr>
              <a:t>Comets act in contradiction with them </a:t>
            </a:r>
          </a:p>
          <a:p>
            <a:r>
              <a:rPr lang="en-AU" dirty="0" smtClean="0">
                <a:solidFill>
                  <a:srgbClr val="0000FF"/>
                </a:solidFill>
              </a:rPr>
              <a:t>The </a:t>
            </a:r>
            <a:r>
              <a:rPr lang="en-AU" dirty="0">
                <a:solidFill>
                  <a:srgbClr val="0000FF"/>
                </a:solidFill>
              </a:rPr>
              <a:t>s</a:t>
            </a:r>
            <a:r>
              <a:rPr lang="en-AU" dirty="0" smtClean="0">
                <a:solidFill>
                  <a:srgbClr val="0000FF"/>
                </a:solidFill>
              </a:rPr>
              <a:t>pheres </a:t>
            </a:r>
            <a:r>
              <a:rPr lang="en-AU" dirty="0">
                <a:solidFill>
                  <a:srgbClr val="0000FF"/>
                </a:solidFill>
              </a:rPr>
              <a:t>do not really exist, the sky is free, </a:t>
            </a:r>
            <a:r>
              <a:rPr lang="en-AU" dirty="0" smtClean="0">
                <a:solidFill>
                  <a:srgbClr val="0000FF"/>
                </a:solidFill>
              </a:rPr>
              <a:t>open </a:t>
            </a:r>
            <a:r>
              <a:rPr lang="en-AU" dirty="0">
                <a:solidFill>
                  <a:srgbClr val="0000FF"/>
                </a:solidFill>
              </a:rPr>
              <a:t>in all the directions, </a:t>
            </a:r>
            <a:r>
              <a:rPr lang="en-AU" dirty="0" smtClean="0">
                <a:solidFill>
                  <a:srgbClr val="0000FF"/>
                </a:solidFill>
              </a:rPr>
              <a:t>there is no obstacle </a:t>
            </a:r>
            <a:r>
              <a:rPr lang="en-AU" dirty="0">
                <a:solidFill>
                  <a:srgbClr val="0000FF"/>
                </a:solidFill>
              </a:rPr>
              <a:t>to the course of </a:t>
            </a:r>
            <a:r>
              <a:rPr lang="en-AU" dirty="0" smtClean="0">
                <a:solidFill>
                  <a:srgbClr val="0000FF"/>
                </a:solidFill>
              </a:rPr>
              <a:t>the planets </a:t>
            </a:r>
            <a:endParaRPr lang="en-AU" dirty="0">
              <a:solidFill>
                <a:srgbClr val="FF0000"/>
              </a:solidFill>
            </a:endParaRPr>
          </a:p>
          <a:p>
            <a:endParaRPr lang="fr-CA" dirty="0" smtClean="0">
              <a:solidFill>
                <a:srgbClr val="FF0000"/>
              </a:solidFill>
            </a:endParaRPr>
          </a:p>
        </p:txBody>
      </p:sp>
      <p:pic>
        <p:nvPicPr>
          <p:cNvPr id="4" name="Picture 3" descr="tych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508" y="20464"/>
            <a:ext cx="1841492" cy="2320280"/>
          </a:xfrm>
          <a:prstGeom prst="rect">
            <a:avLst/>
          </a:prstGeom>
        </p:spPr>
      </p:pic>
      <p:pic>
        <p:nvPicPr>
          <p:cNvPr id="5" name="Picture 4"/>
          <p:cNvPicPr>
            <a:picLocks noChangeAspect="1"/>
          </p:cNvPicPr>
          <p:nvPr/>
        </p:nvPicPr>
        <p:blipFill>
          <a:blip r:embed="rId3"/>
          <a:stretch>
            <a:fillRect/>
          </a:stretch>
        </p:blipFill>
        <p:spPr>
          <a:xfrm>
            <a:off x="0" y="20465"/>
            <a:ext cx="6427913" cy="6837535"/>
          </a:xfrm>
          <a:prstGeom prst="rect">
            <a:avLst/>
          </a:prstGeom>
        </p:spPr>
      </p:pic>
    </p:spTree>
    <p:extLst>
      <p:ext uri="{BB962C8B-B14F-4D97-AF65-F5344CB8AC3E}">
        <p14:creationId xmlns:p14="http://schemas.microsoft.com/office/powerpoint/2010/main" val="3217224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856" y="116632"/>
            <a:ext cx="8229600" cy="1143000"/>
          </a:xfrm>
        </p:spPr>
        <p:txBody>
          <a:bodyPr>
            <a:scene3d>
              <a:camera prst="orthographicFront"/>
              <a:lightRig rig="soft" dir="t">
                <a:rot lat="0" lon="0" rev="10800000"/>
              </a:lightRig>
            </a:scene3d>
            <a:sp3d>
              <a:bevelT w="27940" h="12700"/>
              <a:contourClr>
                <a:srgbClr val="DDDDDD"/>
              </a:contourClr>
            </a:sp3d>
          </a:bodyPr>
          <a:lstStyle/>
          <a:p>
            <a:r>
              <a:rPr lang="en-US" spc="150" dirty="0" err="1" smtClean="0">
                <a:ln w="11430"/>
                <a:solidFill>
                  <a:schemeClr val="bg1"/>
                </a:solidFill>
                <a:effectLst>
                  <a:outerShdw blurRad="25400" algn="tl" rotWithShape="0">
                    <a:srgbClr val="000000">
                      <a:alpha val="43000"/>
                    </a:srgbClr>
                  </a:outerShdw>
                </a:effectLst>
              </a:rPr>
              <a:t>Keplero’s</a:t>
            </a:r>
            <a:r>
              <a:rPr lang="en-US" spc="150" dirty="0" smtClean="0">
                <a:ln w="11430"/>
                <a:solidFill>
                  <a:schemeClr val="bg1"/>
                </a:solidFill>
                <a:effectLst>
                  <a:outerShdw blurRad="25400" algn="tl" rotWithShape="0">
                    <a:srgbClr val="000000">
                      <a:alpha val="43000"/>
                    </a:srgbClr>
                  </a:outerShdw>
                </a:effectLst>
              </a:rPr>
              <a:t> </a:t>
            </a:r>
            <a:r>
              <a:rPr lang="en-US" spc="150" dirty="0" smtClean="0">
                <a:ln w="11430"/>
                <a:solidFill>
                  <a:schemeClr val="bg1"/>
                </a:solidFill>
                <a:effectLst>
                  <a:outerShdw blurRad="25400" algn="tl" rotWithShape="0">
                    <a:srgbClr val="000000">
                      <a:alpha val="43000"/>
                    </a:srgbClr>
                  </a:outerShdw>
                </a:effectLst>
                <a:latin typeface="+mn-lt"/>
              </a:rPr>
              <a:t>Supernova 1604</a:t>
            </a:r>
            <a:endParaRPr lang="en-US" spc="150" dirty="0">
              <a:ln w="11430"/>
              <a:solidFill>
                <a:schemeClr val="bg1"/>
              </a:solidFill>
              <a:effectLst>
                <a:outerShdw blurRad="25400" algn="tl" rotWithShape="0">
                  <a:srgbClr val="000000">
                    <a:alpha val="43000"/>
                  </a:srgbClr>
                </a:outerShdw>
              </a:effectLst>
              <a:latin typeface="+mn-lt"/>
            </a:endParaRPr>
          </a:p>
        </p:txBody>
      </p:sp>
      <p:pic>
        <p:nvPicPr>
          <p:cNvPr id="3" name="Picture 2" descr="Kepler-Supernov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1412776"/>
            <a:ext cx="5836782" cy="4488284"/>
          </a:xfrm>
          <a:prstGeom prst="rect">
            <a:avLst/>
          </a:prstGeom>
        </p:spPr>
      </p:pic>
    </p:spTree>
    <p:extLst>
      <p:ext uri="{BB962C8B-B14F-4D97-AF65-F5344CB8AC3E}">
        <p14:creationId xmlns:p14="http://schemas.microsoft.com/office/powerpoint/2010/main" val="139033912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116632"/>
            <a:ext cx="8229600" cy="1143000"/>
          </a:xfrm>
        </p:spPr>
        <p:txBody>
          <a:bodyPr>
            <a:scene3d>
              <a:camera prst="orthographicFront"/>
              <a:lightRig rig="soft" dir="t">
                <a:rot lat="0" lon="0" rev="10800000"/>
              </a:lightRig>
            </a:scene3d>
            <a:sp3d>
              <a:bevelT w="27940" h="12700"/>
              <a:contourClr>
                <a:srgbClr val="DDDDDD"/>
              </a:contourClr>
            </a:sp3d>
          </a:bodyPr>
          <a:lstStyle/>
          <a:p>
            <a:r>
              <a:rPr lang="en-US" spc="150" dirty="0" err="1" smtClean="0">
                <a:ln w="11430"/>
                <a:solidFill>
                  <a:srgbClr val="000000"/>
                </a:solidFill>
                <a:effectLst>
                  <a:outerShdw blurRad="25400" algn="tl" rotWithShape="0">
                    <a:srgbClr val="000000">
                      <a:alpha val="43000"/>
                    </a:srgbClr>
                  </a:outerShdw>
                </a:effectLst>
                <a:latin typeface="+mn-lt"/>
              </a:rPr>
              <a:t>Keplero’s</a:t>
            </a:r>
            <a:r>
              <a:rPr lang="en-US" spc="150" dirty="0" smtClean="0">
                <a:ln w="11430"/>
                <a:solidFill>
                  <a:srgbClr val="000000"/>
                </a:solidFill>
                <a:effectLst>
                  <a:outerShdw blurRad="25400" algn="tl" rotWithShape="0">
                    <a:srgbClr val="000000">
                      <a:alpha val="43000"/>
                    </a:srgbClr>
                  </a:outerShdw>
                </a:effectLst>
                <a:latin typeface="+mn-lt"/>
              </a:rPr>
              <a:t> Supernova 1604</a:t>
            </a:r>
            <a:endParaRPr lang="en-US" spc="150" dirty="0">
              <a:ln w="11430"/>
              <a:solidFill>
                <a:srgbClr val="000000"/>
              </a:solidFill>
              <a:effectLst>
                <a:outerShdw blurRad="25400" algn="tl" rotWithShape="0">
                  <a:srgbClr val="000000">
                    <a:alpha val="43000"/>
                  </a:srgbClr>
                </a:outerShdw>
              </a:effectLst>
              <a:latin typeface="+mn-lt"/>
            </a:endParaRPr>
          </a:p>
        </p:txBody>
      </p:sp>
      <p:pic>
        <p:nvPicPr>
          <p:cNvPr id="3" name="Picture 2" descr="Kepler_S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0" y="1182712"/>
            <a:ext cx="7366000" cy="5054600"/>
          </a:xfrm>
          <a:prstGeom prst="rect">
            <a:avLst/>
          </a:prstGeom>
        </p:spPr>
      </p:pic>
    </p:spTree>
    <p:extLst>
      <p:ext uri="{BB962C8B-B14F-4D97-AF65-F5344CB8AC3E}">
        <p14:creationId xmlns:p14="http://schemas.microsoft.com/office/powerpoint/2010/main" val="47284996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bele.jpg"/>
          <p:cNvPicPr>
            <a:picLocks noChangeAspect="1"/>
          </p:cNvPicPr>
          <p:nvPr/>
        </p:nvPicPr>
        <p:blipFill>
          <a:blip r:embed="rId2">
            <a:alphaModFix amt="36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The Library of Babel</a:t>
            </a:r>
            <a:endParaRPr lang="en-US" dirty="0"/>
          </a:p>
        </p:txBody>
      </p:sp>
      <p:sp>
        <p:nvSpPr>
          <p:cNvPr id="3" name="Content Placeholder 2"/>
          <p:cNvSpPr>
            <a:spLocks noGrp="1"/>
          </p:cNvSpPr>
          <p:nvPr>
            <p:ph idx="1"/>
          </p:nvPr>
        </p:nvSpPr>
        <p:spPr>
          <a:xfrm>
            <a:off x="457200" y="1672426"/>
            <a:ext cx="8229600" cy="4711318"/>
          </a:xfrm>
        </p:spPr>
        <p:txBody>
          <a:bodyPr>
            <a:normAutofit/>
          </a:bodyPr>
          <a:lstStyle/>
          <a:p>
            <a:pPr marL="0" indent="0" algn="just">
              <a:buNone/>
            </a:pPr>
            <a:r>
              <a:rPr lang="en-US" sz="3600" b="1" i="1" dirty="0">
                <a:solidFill>
                  <a:srgbClr val="0000FF"/>
                </a:solidFill>
              </a:rPr>
              <a:t>The universe (which others call the Library) </a:t>
            </a:r>
            <a:r>
              <a:rPr lang="en-US" sz="3600" b="1" i="1" dirty="0" smtClean="0">
                <a:solidFill>
                  <a:srgbClr val="0000FF"/>
                </a:solidFill>
              </a:rPr>
              <a:t>is </a:t>
            </a:r>
            <a:r>
              <a:rPr lang="en-US" sz="3600" b="1" i="1" dirty="0">
                <a:solidFill>
                  <a:srgbClr val="0000FF"/>
                </a:solidFill>
              </a:rPr>
              <a:t>composed </a:t>
            </a:r>
            <a:r>
              <a:rPr lang="en-US" sz="3600" b="1" i="1" dirty="0" smtClean="0">
                <a:solidFill>
                  <a:srgbClr val="0000FF"/>
                </a:solidFill>
              </a:rPr>
              <a:t>of an </a:t>
            </a:r>
            <a:r>
              <a:rPr lang="en-US" sz="3600" b="1" i="1" u="sng" dirty="0" smtClean="0">
                <a:solidFill>
                  <a:srgbClr val="0000FF"/>
                </a:solidFill>
              </a:rPr>
              <a:t>indefinite</a:t>
            </a:r>
            <a:r>
              <a:rPr lang="en-US" sz="3600" b="1" i="1" dirty="0" smtClean="0">
                <a:solidFill>
                  <a:srgbClr val="0000FF"/>
                </a:solidFill>
              </a:rPr>
              <a:t>, perhaps </a:t>
            </a:r>
            <a:r>
              <a:rPr lang="en-US" sz="3600" b="1" i="1" u="sng" dirty="0" smtClean="0">
                <a:solidFill>
                  <a:srgbClr val="0000FF"/>
                </a:solidFill>
              </a:rPr>
              <a:t>infinite</a:t>
            </a:r>
            <a:r>
              <a:rPr lang="en-US" sz="3600" b="1" i="1" dirty="0" smtClean="0">
                <a:solidFill>
                  <a:srgbClr val="0000FF"/>
                </a:solidFill>
              </a:rPr>
              <a:t> number of hexagonal galleries. In the center of each gallery is a ventilation shaft, bounded by a low railing. From any hexagon one can see the floors above and below - one after another, endlessly</a:t>
            </a:r>
            <a:r>
              <a:rPr lang="en-US" sz="3600" i="1" dirty="0" smtClean="0">
                <a:solidFill>
                  <a:srgbClr val="0000FF"/>
                </a:solidFill>
              </a:rPr>
              <a:t>.                          JL Borges   </a:t>
            </a:r>
            <a:endParaRPr lang="en-US" sz="3600" dirty="0">
              <a:solidFill>
                <a:srgbClr val="0000FF"/>
              </a:solidFill>
            </a:endParaRPr>
          </a:p>
        </p:txBody>
      </p:sp>
    </p:spTree>
    <p:extLst>
      <p:ext uri="{BB962C8B-B14F-4D97-AF65-F5344CB8AC3E}">
        <p14:creationId xmlns:p14="http://schemas.microsoft.com/office/powerpoint/2010/main" val="153708592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116632"/>
            <a:ext cx="8229600" cy="1143000"/>
          </a:xfrm>
        </p:spPr>
        <p:txBody>
          <a:bodyPr>
            <a:scene3d>
              <a:camera prst="orthographicFront"/>
              <a:lightRig rig="soft" dir="t">
                <a:rot lat="0" lon="0" rev="10800000"/>
              </a:lightRig>
            </a:scene3d>
            <a:sp3d>
              <a:bevelT w="27940" h="12700"/>
              <a:contourClr>
                <a:srgbClr val="DDDDDD"/>
              </a:contourClr>
            </a:sp3d>
          </a:bodyPr>
          <a:lstStyle/>
          <a:p>
            <a:r>
              <a:rPr lang="en-US" spc="150" dirty="0" err="1" smtClean="0">
                <a:ln w="11430"/>
                <a:solidFill>
                  <a:srgbClr val="000000"/>
                </a:solidFill>
                <a:effectLst>
                  <a:outerShdw blurRad="25400" algn="tl" rotWithShape="0">
                    <a:srgbClr val="000000">
                      <a:alpha val="43000"/>
                    </a:srgbClr>
                  </a:outerShdw>
                </a:effectLst>
                <a:latin typeface="+mn-lt"/>
              </a:rPr>
              <a:t>Astronomia</a:t>
            </a:r>
            <a:r>
              <a:rPr lang="en-US" spc="150" dirty="0" smtClean="0">
                <a:ln w="11430"/>
                <a:solidFill>
                  <a:srgbClr val="000000"/>
                </a:solidFill>
                <a:effectLst>
                  <a:outerShdw blurRad="25400" algn="tl" rotWithShape="0">
                    <a:srgbClr val="000000">
                      <a:alpha val="43000"/>
                    </a:srgbClr>
                  </a:outerShdw>
                </a:effectLst>
                <a:latin typeface="+mn-lt"/>
              </a:rPr>
              <a:t> nova (1609)</a:t>
            </a:r>
            <a:endParaRPr lang="en-US" spc="150" dirty="0">
              <a:ln w="11430"/>
              <a:solidFill>
                <a:srgbClr val="000000"/>
              </a:solidFill>
              <a:effectLst>
                <a:outerShdw blurRad="25400" algn="tl" rotWithShape="0">
                  <a:srgbClr val="000000">
                    <a:alpha val="43000"/>
                  </a:srgbClr>
                </a:outerShdw>
              </a:effectLst>
              <a:latin typeface="+mn-lt"/>
            </a:endParaRPr>
          </a:p>
        </p:txBody>
      </p:sp>
      <p:sp>
        <p:nvSpPr>
          <p:cNvPr id="3" name="Rectangle 2"/>
          <p:cNvSpPr/>
          <p:nvPr/>
        </p:nvSpPr>
        <p:spPr>
          <a:xfrm>
            <a:off x="156565" y="1231791"/>
            <a:ext cx="4505688" cy="5262979"/>
          </a:xfrm>
          <a:prstGeom prst="rect">
            <a:avLst/>
          </a:prstGeom>
        </p:spPr>
        <p:txBody>
          <a:bodyPr wrap="square">
            <a:spAutoFit/>
          </a:bodyPr>
          <a:lstStyle/>
          <a:p>
            <a:pPr marL="342900" indent="-342900">
              <a:buFont typeface="Arial"/>
              <a:buChar char="•"/>
            </a:pPr>
            <a:r>
              <a:rPr lang="en-US" sz="2400" dirty="0" err="1"/>
              <a:t>Kepler</a:t>
            </a:r>
            <a:r>
              <a:rPr lang="en-US" sz="2400" dirty="0"/>
              <a:t> </a:t>
            </a:r>
            <a:r>
              <a:rPr lang="en-US" sz="2400" dirty="0" smtClean="0"/>
              <a:t>publishes the </a:t>
            </a:r>
            <a:r>
              <a:rPr lang="en-US" sz="2400" dirty="0"/>
              <a:t>study of the orbit of </a:t>
            </a:r>
            <a:r>
              <a:rPr lang="en-US" sz="2400" dirty="0" smtClean="0"/>
              <a:t>Mars</a:t>
            </a:r>
            <a:r>
              <a:rPr lang="en-US" sz="2400" dirty="0"/>
              <a:t> </a:t>
            </a:r>
            <a:r>
              <a:rPr lang="en-US" sz="2400" dirty="0" smtClean="0"/>
              <a:t>which </a:t>
            </a:r>
            <a:r>
              <a:rPr lang="en-US" sz="2400" dirty="0"/>
              <a:t>Tycho had </a:t>
            </a:r>
            <a:r>
              <a:rPr lang="en-US" sz="2400" dirty="0" smtClean="0"/>
              <a:t>assigned </a:t>
            </a:r>
            <a:r>
              <a:rPr lang="en-US" sz="2400" dirty="0"/>
              <a:t>to him in </a:t>
            </a:r>
            <a:r>
              <a:rPr lang="en-US" sz="2400" dirty="0" smtClean="0"/>
              <a:t>1601.</a:t>
            </a:r>
          </a:p>
          <a:p>
            <a:pPr marL="342900" indent="-342900">
              <a:buFont typeface="Arial"/>
              <a:buChar char="•"/>
            </a:pPr>
            <a:r>
              <a:rPr lang="en-US" sz="2400" dirty="0" smtClean="0"/>
              <a:t>The book contains the </a:t>
            </a:r>
            <a:r>
              <a:rPr lang="en-US" sz="2400" dirty="0"/>
              <a:t>first two </a:t>
            </a:r>
            <a:r>
              <a:rPr lang="en-US" sz="2400" dirty="0" err="1" smtClean="0"/>
              <a:t>Kepler’s</a:t>
            </a:r>
            <a:r>
              <a:rPr lang="en-US" sz="2400" dirty="0" smtClean="0"/>
              <a:t> laws</a:t>
            </a:r>
            <a:r>
              <a:rPr lang="en-US" sz="2400" dirty="0"/>
              <a:t>.</a:t>
            </a:r>
          </a:p>
          <a:p>
            <a:pPr marL="342900" indent="-342900">
              <a:buFont typeface="Arial"/>
              <a:buChar char="•"/>
            </a:pPr>
            <a:r>
              <a:rPr lang="en-US" sz="2400" dirty="0"/>
              <a:t>T</a:t>
            </a:r>
            <a:r>
              <a:rPr lang="en-US" sz="2400" dirty="0" smtClean="0"/>
              <a:t>he </a:t>
            </a:r>
            <a:r>
              <a:rPr lang="en-US" sz="2400" dirty="0"/>
              <a:t>Sun </a:t>
            </a:r>
            <a:r>
              <a:rPr lang="en-US" sz="2400" dirty="0" smtClean="0"/>
              <a:t>(and no imaginary </a:t>
            </a:r>
            <a:r>
              <a:rPr lang="en-US" sz="2400" dirty="0"/>
              <a:t>point close to the </a:t>
            </a:r>
            <a:r>
              <a:rPr lang="en-US" sz="2400" dirty="0" smtClean="0"/>
              <a:t>Sun) occupies a central position causes the motion of the Planets by a quasi-magnetic force.</a:t>
            </a:r>
          </a:p>
          <a:p>
            <a:pPr marL="342900" indent="-342900">
              <a:buFont typeface="Arial"/>
              <a:buChar char="•"/>
            </a:pPr>
            <a:r>
              <a:rPr lang="en-US" sz="2400" dirty="0" smtClean="0"/>
              <a:t>The orbit is </a:t>
            </a:r>
            <a:r>
              <a:rPr lang="en-US" sz="2400" dirty="0"/>
              <a:t>an ellipse </a:t>
            </a:r>
            <a:r>
              <a:rPr lang="en-US" sz="2400" dirty="0" smtClean="0"/>
              <a:t>and the Sun occupy </a:t>
            </a:r>
            <a:r>
              <a:rPr lang="en-US" sz="2400" dirty="0"/>
              <a:t>one of the </a:t>
            </a:r>
            <a:r>
              <a:rPr lang="en-US" sz="2400" dirty="0" smtClean="0"/>
              <a:t>foyers. </a:t>
            </a:r>
          </a:p>
          <a:p>
            <a:r>
              <a:rPr lang="en-US" sz="2400" dirty="0" smtClean="0"/>
              <a:t>It </a:t>
            </a:r>
            <a:r>
              <a:rPr lang="en-US" sz="2400" dirty="0"/>
              <a:t>is the </a:t>
            </a:r>
            <a:r>
              <a:rPr lang="en-US" sz="2400" dirty="0" smtClean="0"/>
              <a:t>definitive rupture with the Aristotelian </a:t>
            </a:r>
            <a:r>
              <a:rPr lang="en-US" sz="2400" dirty="0"/>
              <a:t>system.</a:t>
            </a:r>
          </a:p>
        </p:txBody>
      </p:sp>
      <p:pic>
        <p:nvPicPr>
          <p:cNvPr id="5" name="Picture 4" descr="marsellip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4258" y="1422633"/>
            <a:ext cx="4359522" cy="5072137"/>
          </a:xfrm>
          <a:prstGeom prst="rect">
            <a:avLst/>
          </a:prstGeom>
        </p:spPr>
      </p:pic>
    </p:spTree>
    <p:extLst>
      <p:ext uri="{BB962C8B-B14F-4D97-AF65-F5344CB8AC3E}">
        <p14:creationId xmlns:p14="http://schemas.microsoft.com/office/powerpoint/2010/main" val="197883144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about the revolution</a:t>
            </a:r>
            <a:r>
              <a:rPr lang="it-IT" dirty="0" smtClean="0"/>
              <a:t>?</a:t>
            </a:r>
            <a:endParaRPr lang="it-IT" dirty="0"/>
          </a:p>
        </p:txBody>
      </p:sp>
      <p:sp>
        <p:nvSpPr>
          <p:cNvPr id="3" name="Content Placeholder 2"/>
          <p:cNvSpPr>
            <a:spLocks noGrp="1"/>
          </p:cNvSpPr>
          <p:nvPr>
            <p:ph idx="1"/>
          </p:nvPr>
        </p:nvSpPr>
        <p:spPr>
          <a:xfrm>
            <a:off x="457200" y="1454989"/>
            <a:ext cx="8229600" cy="4525963"/>
          </a:xfrm>
        </p:spPr>
        <p:txBody>
          <a:bodyPr>
            <a:normAutofit/>
          </a:bodyPr>
          <a:lstStyle/>
          <a:p>
            <a:r>
              <a:rPr lang="fr-CA" sz="2800" dirty="0" smtClean="0"/>
              <a:t>1543 -&gt; 1616. </a:t>
            </a:r>
            <a:r>
              <a:rPr lang="en-AU" sz="2800" dirty="0" smtClean="0"/>
              <a:t>Condemnation of Copernicus. </a:t>
            </a:r>
          </a:p>
          <a:p>
            <a:r>
              <a:rPr lang="en-AU" sz="2800" dirty="0"/>
              <a:t>W</a:t>
            </a:r>
            <a:r>
              <a:rPr lang="en-AU" sz="2800" dirty="0" smtClean="0"/>
              <a:t>hy this delay? </a:t>
            </a:r>
          </a:p>
          <a:p>
            <a:r>
              <a:rPr lang="en-AU" sz="2800" dirty="0" smtClean="0"/>
              <a:t>It was necessary to wait for a new physics (gravitation)  </a:t>
            </a:r>
          </a:p>
          <a:p>
            <a:r>
              <a:rPr lang="en-AU" sz="2800" dirty="0"/>
              <a:t>It was necessary to wait for </a:t>
            </a:r>
            <a:r>
              <a:rPr lang="en-AU" sz="2800" dirty="0" smtClean="0"/>
              <a:t>Galileo, the first among the moderns</a:t>
            </a:r>
            <a:endParaRPr lang="en-AU" sz="2800" dirty="0"/>
          </a:p>
        </p:txBody>
      </p:sp>
      <p:pic>
        <p:nvPicPr>
          <p:cNvPr id="4" name="Picture 3" descr="Galileo-Galilei-600x26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6387" y="4401923"/>
            <a:ext cx="5577613" cy="2454150"/>
          </a:xfrm>
          <a:prstGeom prst="rect">
            <a:avLst/>
          </a:prstGeom>
        </p:spPr>
      </p:pic>
    </p:spTree>
    <p:extLst>
      <p:ext uri="{BB962C8B-B14F-4D97-AF65-F5344CB8AC3E}">
        <p14:creationId xmlns:p14="http://schemas.microsoft.com/office/powerpoint/2010/main" val="168922402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173"/>
            <a:ext cx="8229600" cy="1143000"/>
          </a:xfrm>
        </p:spPr>
        <p:txBody>
          <a:bodyPr>
            <a:normAutofit/>
          </a:bodyPr>
          <a:lstStyle/>
          <a:p>
            <a:r>
              <a:rPr lang="fr-CA" dirty="0" smtClean="0"/>
              <a:t>More</a:t>
            </a:r>
            <a:r>
              <a:rPr lang="fr-CA" sz="3600" dirty="0" smtClean="0"/>
              <a:t> </a:t>
            </a:r>
            <a:r>
              <a:rPr lang="fr-CA" dirty="0" err="1" smtClean="0"/>
              <a:t>geometrico</a:t>
            </a:r>
            <a:r>
              <a:rPr lang="fr-CA" sz="3600" dirty="0" smtClean="0"/>
              <a:t> </a:t>
            </a:r>
            <a:endParaRPr lang="fr-CA" sz="2700" dirty="0"/>
          </a:p>
        </p:txBody>
      </p:sp>
      <p:sp>
        <p:nvSpPr>
          <p:cNvPr id="3" name="Content Placeholder 2"/>
          <p:cNvSpPr>
            <a:spLocks noGrp="1"/>
          </p:cNvSpPr>
          <p:nvPr>
            <p:ph idx="1"/>
          </p:nvPr>
        </p:nvSpPr>
        <p:spPr>
          <a:xfrm>
            <a:off x="457200" y="1253658"/>
            <a:ext cx="8229600" cy="4872506"/>
          </a:xfrm>
        </p:spPr>
        <p:txBody>
          <a:bodyPr>
            <a:noAutofit/>
          </a:bodyPr>
          <a:lstStyle/>
          <a:p>
            <a:pPr algn="just"/>
            <a:r>
              <a:rPr lang="en-AU" sz="2600" dirty="0" smtClean="0">
                <a:solidFill>
                  <a:prstClr val="black"/>
                </a:solidFill>
                <a:latin typeface="+mj-lt"/>
              </a:rPr>
              <a:t>Aristotle’s physics looks for a rational explanation of the regularities of the sublunary sphere. But geometry is absent in this physics.</a:t>
            </a:r>
          </a:p>
          <a:p>
            <a:pPr algn="just"/>
            <a:endParaRPr lang="en-AU" sz="2600" dirty="0" smtClean="0">
              <a:solidFill>
                <a:prstClr val="black"/>
              </a:solidFill>
              <a:latin typeface="+mj-lt"/>
            </a:endParaRPr>
          </a:p>
          <a:p>
            <a:pPr algn="just"/>
            <a:r>
              <a:rPr lang="en-AU" sz="2600" dirty="0">
                <a:solidFill>
                  <a:prstClr val="black"/>
                </a:solidFill>
                <a:latin typeface="+mj-lt"/>
              </a:rPr>
              <a:t>The geometry cannot apply to </a:t>
            </a:r>
            <a:r>
              <a:rPr lang="en-AU" sz="2600" dirty="0" smtClean="0">
                <a:solidFill>
                  <a:prstClr val="black"/>
                </a:solidFill>
                <a:latin typeface="+mj-lt"/>
              </a:rPr>
              <a:t>things </a:t>
            </a:r>
            <a:r>
              <a:rPr lang="en-AU" sz="2600" dirty="0">
                <a:solidFill>
                  <a:prstClr val="black"/>
                </a:solidFill>
                <a:latin typeface="+mj-lt"/>
              </a:rPr>
              <a:t>of the </a:t>
            </a:r>
            <a:r>
              <a:rPr lang="en-AU" sz="2600" dirty="0">
                <a:solidFill>
                  <a:prstClr val="black"/>
                </a:solidFill>
              </a:rPr>
              <a:t>sublunary </a:t>
            </a:r>
            <a:r>
              <a:rPr lang="en-AU" sz="2600" dirty="0" smtClean="0">
                <a:solidFill>
                  <a:prstClr val="black"/>
                </a:solidFill>
              </a:rPr>
              <a:t>world</a:t>
            </a:r>
            <a:r>
              <a:rPr lang="en-AU" sz="2600" dirty="0" smtClean="0">
                <a:solidFill>
                  <a:prstClr val="black"/>
                </a:solidFill>
                <a:latin typeface="+mj-lt"/>
              </a:rPr>
              <a:t>. </a:t>
            </a:r>
            <a:r>
              <a:rPr lang="en-AU" sz="2600" dirty="0">
                <a:solidFill>
                  <a:prstClr val="black"/>
                </a:solidFill>
                <a:latin typeface="+mj-lt"/>
              </a:rPr>
              <a:t>It would be an unacceptable and inconceivable reconciliation between the Earth, </a:t>
            </a:r>
            <a:r>
              <a:rPr lang="en-AU" sz="2600" dirty="0" smtClean="0">
                <a:solidFill>
                  <a:prstClr val="black"/>
                </a:solidFill>
                <a:latin typeface="+mj-lt"/>
              </a:rPr>
              <a:t>place </a:t>
            </a:r>
            <a:r>
              <a:rPr lang="en-AU" sz="2600" dirty="0">
                <a:solidFill>
                  <a:prstClr val="black"/>
                </a:solidFill>
                <a:latin typeface="+mj-lt"/>
              </a:rPr>
              <a:t>of the corruptible and of </a:t>
            </a:r>
            <a:r>
              <a:rPr lang="en-AU" sz="2600" dirty="0" smtClean="0">
                <a:solidFill>
                  <a:prstClr val="black"/>
                </a:solidFill>
                <a:latin typeface="+mj-lt"/>
              </a:rPr>
              <a:t>the variable</a:t>
            </a:r>
            <a:r>
              <a:rPr lang="en-AU" sz="2600" dirty="0">
                <a:solidFill>
                  <a:prstClr val="black"/>
                </a:solidFill>
                <a:latin typeface="+mj-lt"/>
              </a:rPr>
              <a:t>, and the perfection of the </a:t>
            </a:r>
            <a:r>
              <a:rPr lang="en-AU" sz="2600" dirty="0" smtClean="0">
                <a:solidFill>
                  <a:prstClr val="black"/>
                </a:solidFill>
                <a:latin typeface="+mj-lt"/>
              </a:rPr>
              <a:t>Skies.</a:t>
            </a:r>
          </a:p>
          <a:p>
            <a:pPr algn="just"/>
            <a:endParaRPr lang="en-AU" sz="2600" dirty="0" smtClean="0">
              <a:solidFill>
                <a:prstClr val="black"/>
              </a:solidFill>
              <a:latin typeface="+mj-lt"/>
            </a:endParaRPr>
          </a:p>
          <a:p>
            <a:pPr algn="just"/>
            <a:r>
              <a:rPr lang="en-AU" sz="2600" dirty="0">
                <a:solidFill>
                  <a:prstClr val="black"/>
                </a:solidFill>
                <a:latin typeface="+mj-lt"/>
              </a:rPr>
              <a:t>The Copernican revolution operates the decentralization which overturns everything and open possibilities remained invisible for a long </a:t>
            </a:r>
            <a:r>
              <a:rPr lang="en-AU" sz="2600" dirty="0" smtClean="0">
                <a:solidFill>
                  <a:prstClr val="black"/>
                </a:solidFill>
                <a:latin typeface="+mj-lt"/>
              </a:rPr>
              <a:t>time.</a:t>
            </a:r>
            <a:endParaRPr lang="en-AU" sz="2600" dirty="0" smtClean="0"/>
          </a:p>
        </p:txBody>
      </p:sp>
    </p:spTree>
    <p:extLst>
      <p:ext uri="{BB962C8B-B14F-4D97-AF65-F5344CB8AC3E}">
        <p14:creationId xmlns:p14="http://schemas.microsoft.com/office/powerpoint/2010/main" val="245640438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sz="4000" dirty="0" smtClean="0"/>
              <a:t>In lingua </a:t>
            </a:r>
            <a:r>
              <a:rPr lang="it-IT" sz="4000" dirty="0" err="1" smtClean="0"/>
              <a:t>mathematica</a:t>
            </a:r>
            <a:endParaRPr lang="it-IT" sz="4000" dirty="0"/>
          </a:p>
        </p:txBody>
      </p:sp>
      <p:sp>
        <p:nvSpPr>
          <p:cNvPr id="3" name="Content Placeholder 2"/>
          <p:cNvSpPr>
            <a:spLocks noGrp="1"/>
          </p:cNvSpPr>
          <p:nvPr>
            <p:ph idx="1"/>
          </p:nvPr>
        </p:nvSpPr>
        <p:spPr>
          <a:xfrm>
            <a:off x="457200" y="1534220"/>
            <a:ext cx="8229600" cy="4767059"/>
          </a:xfrm>
        </p:spPr>
        <p:txBody>
          <a:bodyPr>
            <a:noAutofit/>
          </a:bodyPr>
          <a:lstStyle/>
          <a:p>
            <a:pPr marL="0" indent="0" algn="just">
              <a:buNone/>
            </a:pPr>
            <a:r>
              <a:rPr lang="it-IT" sz="2000" dirty="0" smtClean="0">
                <a:solidFill>
                  <a:srgbClr val="0000FF"/>
                </a:solidFill>
              </a:rPr>
              <a:t>«La filosofia è scritta in questo </a:t>
            </a:r>
            <a:r>
              <a:rPr lang="it-IT" sz="2000" b="1" dirty="0" smtClean="0">
                <a:solidFill>
                  <a:srgbClr val="0000FF"/>
                </a:solidFill>
              </a:rPr>
              <a:t>grandissimo libro </a:t>
            </a:r>
            <a:r>
              <a:rPr lang="it-IT" sz="2000" dirty="0" smtClean="0">
                <a:solidFill>
                  <a:srgbClr val="0000FF"/>
                </a:solidFill>
              </a:rPr>
              <a:t>che continuamente ci sta aperto innanzi a gli occhi </a:t>
            </a:r>
            <a:r>
              <a:rPr lang="it-IT" sz="2000" b="1" dirty="0" smtClean="0">
                <a:solidFill>
                  <a:srgbClr val="0000FF"/>
                </a:solidFill>
              </a:rPr>
              <a:t>(io dico l'universo)</a:t>
            </a:r>
            <a:r>
              <a:rPr lang="it-IT" sz="2000" dirty="0" smtClean="0">
                <a:solidFill>
                  <a:srgbClr val="0000FF"/>
                </a:solidFill>
              </a:rPr>
              <a:t>, ma non si può intendere se prima non s'impara a intender la lingua, e conoscer i caratteri, ne' quali è scritto. Egli è scritto in lingua matematica, e i caratteri son triangoli, cerchi, ed altre figure geometriche, senza i quali </a:t>
            </a:r>
            <a:r>
              <a:rPr lang="it-IT" sz="2000" dirty="0" err="1" smtClean="0">
                <a:solidFill>
                  <a:srgbClr val="0000FF"/>
                </a:solidFill>
              </a:rPr>
              <a:t>mezi</a:t>
            </a:r>
            <a:r>
              <a:rPr lang="it-IT" sz="2000" dirty="0" smtClean="0">
                <a:solidFill>
                  <a:srgbClr val="0000FF"/>
                </a:solidFill>
              </a:rPr>
              <a:t> è impossibile a intenderne umanamente parola; senza questi è un aggirarsi vanamente per un oscuro laberinto » </a:t>
            </a:r>
          </a:p>
          <a:p>
            <a:pPr marL="0" indent="0" algn="just">
              <a:buNone/>
            </a:pPr>
            <a:endParaRPr lang="it-IT" sz="2000" dirty="0"/>
          </a:p>
          <a:p>
            <a:pPr marL="0" indent="0" algn="just">
              <a:buNone/>
            </a:pPr>
            <a:r>
              <a:rPr lang="en-US" sz="2000" dirty="0"/>
              <a:t>Philosophy is written in this grand book — </a:t>
            </a:r>
            <a:r>
              <a:rPr lang="en-US" sz="2000" dirty="0">
                <a:solidFill>
                  <a:srgbClr val="FF0000"/>
                </a:solidFill>
              </a:rPr>
              <a:t>I mean the universe </a:t>
            </a:r>
            <a:r>
              <a:rPr lang="en-US" sz="2000" dirty="0"/>
              <a:t>— which stands continually open to our gaze, but it cannot be understood unless one first learns to comprehend the language in which it is written. It is written in the language of mathematics, and its characters are triangles, circles, and other geometric figures, without which it is humanly impossible to understand a single word of it; without these, one is wandering about in a dark labyrinth.</a:t>
            </a:r>
          </a:p>
          <a:p>
            <a:pPr marL="0" indent="0" algn="just">
              <a:buNone/>
            </a:pPr>
            <a:endParaRPr lang="it-IT" sz="2000" dirty="0" smtClean="0"/>
          </a:p>
          <a:p>
            <a:endParaRPr lang="fr-CA" sz="2000" dirty="0"/>
          </a:p>
        </p:txBody>
      </p:sp>
    </p:spTree>
    <p:extLst>
      <p:ext uri="{BB962C8B-B14F-4D97-AF65-F5344CB8AC3E}">
        <p14:creationId xmlns:p14="http://schemas.microsoft.com/office/powerpoint/2010/main" val="27679525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smtClean="0">
                <a:latin typeface="Calibri" charset="0"/>
              </a:rPr>
              <a:t>Galileo principle</a:t>
            </a:r>
            <a:endParaRPr lang="it-IT" dirty="0">
              <a:latin typeface="Calibri" charset="0"/>
            </a:endParaRPr>
          </a:p>
        </p:txBody>
      </p:sp>
      <p:pic>
        <p:nvPicPr>
          <p:cNvPr id="17411" name="Content Placeholder 3" descr="image074.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628800"/>
            <a:ext cx="5403175" cy="4441884"/>
          </a:xfrm>
        </p:spPr>
      </p:pic>
      <p:sp>
        <p:nvSpPr>
          <p:cNvPr id="17412" name="Rectangle 4"/>
          <p:cNvSpPr>
            <a:spLocks noChangeArrowheads="1"/>
          </p:cNvSpPr>
          <p:nvPr/>
        </p:nvSpPr>
        <p:spPr bwMode="auto">
          <a:xfrm>
            <a:off x="6333792" y="1506265"/>
            <a:ext cx="266619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AU" sz="2400" dirty="0" smtClean="0"/>
              <a:t>In the presence of the Grand Duke, Galilee makes the experiment of the falling bodies from the Leaning Tower of Pisa.</a:t>
            </a:r>
          </a:p>
          <a:p>
            <a:endParaRPr lang="fr-CA" sz="2400" dirty="0" smtClean="0"/>
          </a:p>
          <a:p>
            <a:endParaRPr lang="fr-CA" sz="2400" dirty="0" smtClean="0"/>
          </a:p>
          <a:p>
            <a:pPr algn="r"/>
            <a:r>
              <a:rPr lang="fr-CA" sz="2400" dirty="0" err="1" smtClean="0"/>
              <a:t>Palazzo</a:t>
            </a:r>
            <a:r>
              <a:rPr lang="fr-CA" sz="2400" dirty="0" smtClean="0"/>
              <a:t> Pitti, Tempera su </a:t>
            </a:r>
            <a:r>
              <a:rPr lang="fr-CA" sz="2400" dirty="0" err="1" smtClean="0"/>
              <a:t>muro</a:t>
            </a:r>
            <a:r>
              <a:rPr lang="fr-CA" sz="2400" dirty="0" smtClean="0"/>
              <a:t>, 1816.</a:t>
            </a:r>
            <a:endParaRPr lang="fr-CA" sz="2400" dirty="0"/>
          </a:p>
        </p:txBody>
      </p:sp>
    </p:spTree>
    <p:extLst>
      <p:ext uri="{BB962C8B-B14F-4D97-AF65-F5344CB8AC3E}">
        <p14:creationId xmlns:p14="http://schemas.microsoft.com/office/powerpoint/2010/main" val="137530330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p:cNvSpPr>
          <p:nvPr/>
        </p:nvSpPr>
        <p:spPr bwMode="auto">
          <a:xfrm>
            <a:off x="5940152" y="368424"/>
            <a:ext cx="2908300" cy="35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lgn="just"/>
            <a:endParaRPr lang="fr-CA" dirty="0">
              <a:solidFill>
                <a:schemeClr val="tx1"/>
              </a:solidFill>
            </a:endParaRPr>
          </a:p>
        </p:txBody>
      </p:sp>
      <p:pic>
        <p:nvPicPr>
          <p:cNvPr id="5734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3609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ufan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4538593"/>
            <a:ext cx="2880320" cy="2177183"/>
          </a:xfrm>
          <a:prstGeom prst="rect">
            <a:avLst/>
          </a:prstGeom>
        </p:spPr>
      </p:pic>
      <p:sp>
        <p:nvSpPr>
          <p:cNvPr id="4" name="TextBox 3"/>
          <p:cNvSpPr txBox="1"/>
          <p:nvPr/>
        </p:nvSpPr>
        <p:spPr>
          <a:xfrm>
            <a:off x="5577847" y="238642"/>
            <a:ext cx="2976185" cy="4832092"/>
          </a:xfrm>
          <a:prstGeom prst="rect">
            <a:avLst/>
          </a:prstGeom>
          <a:noFill/>
        </p:spPr>
        <p:txBody>
          <a:bodyPr wrap="square" rtlCol="0">
            <a:spAutoFit/>
          </a:bodyPr>
          <a:lstStyle/>
          <a:p>
            <a:r>
              <a:rPr lang="en-US" sz="2400" dirty="0" smtClean="0"/>
              <a:t>1592 </a:t>
            </a:r>
          </a:p>
          <a:p>
            <a:endParaRPr lang="en-US" sz="2400" dirty="0" smtClean="0"/>
          </a:p>
          <a:p>
            <a:pPr algn="just"/>
            <a:r>
              <a:rPr lang="en-AU" sz="2000" dirty="0" smtClean="0"/>
              <a:t>While traveling towards Padua Galileo meets </a:t>
            </a:r>
            <a:r>
              <a:rPr lang="en-AU" sz="2000" dirty="0" err="1" smtClean="0"/>
              <a:t>Guidobaldo</a:t>
            </a:r>
            <a:r>
              <a:rPr lang="en-AU" sz="2000" dirty="0" smtClean="0"/>
              <a:t> del Monte. They together make experiments on the motion of projectiles.</a:t>
            </a:r>
          </a:p>
          <a:p>
            <a:pPr algn="just"/>
            <a:endParaRPr lang="en-AU" sz="2000" dirty="0" smtClean="0"/>
          </a:p>
          <a:p>
            <a:pPr algn="just"/>
            <a:r>
              <a:rPr lang="en-AU" sz="2000" dirty="0" smtClean="0"/>
              <a:t>The result is a symmetric trajectory</a:t>
            </a:r>
            <a:r>
              <a:rPr lang="en-AU" sz="2000" dirty="0"/>
              <a:t> </a:t>
            </a:r>
            <a:r>
              <a:rPr lang="en-AU" sz="2000" dirty="0" smtClean="0"/>
              <a:t>looking like a  catenary, the shape of a suspended chain, similar to a parabola or a hyperbole.</a:t>
            </a:r>
            <a:endParaRPr lang="en-AU" dirty="0"/>
          </a:p>
        </p:txBody>
      </p:sp>
    </p:spTree>
    <p:extLst>
      <p:ext uri="{BB962C8B-B14F-4D97-AF65-F5344CB8AC3E}">
        <p14:creationId xmlns:p14="http://schemas.microsoft.com/office/powerpoint/2010/main" val="3279952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12776"/>
            <a:ext cx="7920880"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Rectangle 2"/>
          <p:cNvSpPr>
            <a:spLocks/>
          </p:cNvSpPr>
          <p:nvPr/>
        </p:nvSpPr>
        <p:spPr bwMode="auto">
          <a:xfrm>
            <a:off x="755576" y="6309320"/>
            <a:ext cx="57277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eaLnBrk="1" hangingPunct="1"/>
            <a:r>
              <a:rPr lang="en-US" sz="1800" dirty="0">
                <a:solidFill>
                  <a:schemeClr val="tx1"/>
                </a:solidFill>
              </a:rPr>
              <a:t>Galileo </a:t>
            </a:r>
            <a:r>
              <a:rPr lang="en-US" sz="1800" dirty="0" err="1">
                <a:solidFill>
                  <a:schemeClr val="tx1"/>
                </a:solidFill>
              </a:rPr>
              <a:t>Galilei</a:t>
            </a:r>
            <a:r>
              <a:rPr lang="en-US" sz="1800" dirty="0">
                <a:solidFill>
                  <a:schemeClr val="tx1"/>
                </a:solidFill>
              </a:rPr>
              <a:t>, </a:t>
            </a:r>
            <a:r>
              <a:rPr lang="en-US" sz="1800" dirty="0" err="1">
                <a:solidFill>
                  <a:schemeClr val="tx1"/>
                </a:solidFill>
              </a:rPr>
              <a:t>Ms</a:t>
            </a:r>
            <a:r>
              <a:rPr lang="en-US" sz="1800" dirty="0">
                <a:solidFill>
                  <a:schemeClr val="tx1"/>
                </a:solidFill>
              </a:rPr>
              <a:t> Gal 72, f. 43r</a:t>
            </a:r>
          </a:p>
        </p:txBody>
      </p:sp>
      <p:sp>
        <p:nvSpPr>
          <p:cNvPr id="74755" name="Rectangle 3"/>
          <p:cNvSpPr>
            <a:spLocks/>
          </p:cNvSpPr>
          <p:nvPr/>
        </p:nvSpPr>
        <p:spPr bwMode="auto">
          <a:xfrm>
            <a:off x="0" y="0"/>
            <a:ext cx="91567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lgn="ctr" eaLnBrk="1" hangingPunct="1">
              <a:spcBef>
                <a:spcPts val="1700"/>
              </a:spcBef>
            </a:pPr>
            <a:endParaRPr lang="en-US" sz="2800" i="1" dirty="0">
              <a:solidFill>
                <a:schemeClr val="tx1"/>
              </a:solidFill>
            </a:endParaRPr>
          </a:p>
        </p:txBody>
      </p:sp>
      <p:sp>
        <p:nvSpPr>
          <p:cNvPr id="5" name="Title 1"/>
          <p:cNvSpPr>
            <a:spLocks noGrp="1"/>
          </p:cNvSpPr>
          <p:nvPr>
            <p:ph type="title"/>
          </p:nvPr>
        </p:nvSpPr>
        <p:spPr>
          <a:xfrm>
            <a:off x="457200" y="274638"/>
            <a:ext cx="8229600" cy="1143000"/>
          </a:xfrm>
        </p:spPr>
        <p:txBody>
          <a:bodyPr/>
          <a:lstStyle/>
          <a:p>
            <a:r>
              <a:rPr lang="en-US" dirty="0" smtClean="0"/>
              <a:t>The Heavens on the Earth</a:t>
            </a:r>
            <a:endParaRPr lang="en-US" dirty="0"/>
          </a:p>
        </p:txBody>
      </p:sp>
    </p:spTree>
    <p:extLst>
      <p:ext uri="{BB962C8B-B14F-4D97-AF65-F5344CB8AC3E}">
        <p14:creationId xmlns:p14="http://schemas.microsoft.com/office/powerpoint/2010/main" val="3898256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2"/>
          <p:cNvSpPr>
            <a:spLocks/>
          </p:cNvSpPr>
          <p:nvPr/>
        </p:nvSpPr>
        <p:spPr bwMode="auto">
          <a:xfrm>
            <a:off x="251520" y="5373216"/>
            <a:ext cx="86233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r>
              <a:rPr lang="en-US" sz="2800" dirty="0"/>
              <a:t>Curvilinear trajectory of a </a:t>
            </a:r>
            <a:r>
              <a:rPr lang="en-US" sz="2800" dirty="0" smtClean="0"/>
              <a:t>shot fired from a cannon, </a:t>
            </a:r>
          </a:p>
          <a:p>
            <a:pPr marL="39688"/>
            <a:r>
              <a:rPr lang="en-US" sz="2800" dirty="0" smtClean="0"/>
              <a:t>drawn </a:t>
            </a:r>
            <a:r>
              <a:rPr lang="en-US" sz="2800" dirty="0"/>
              <a:t>using the trace of a </a:t>
            </a:r>
            <a:r>
              <a:rPr lang="en-US" sz="2800" dirty="0" smtClean="0"/>
              <a:t>catenary</a:t>
            </a:r>
            <a:endParaRPr lang="en-US" sz="2800" dirty="0">
              <a:solidFill>
                <a:schemeClr val="tx1"/>
              </a:solidFill>
            </a:endParaRPr>
          </a:p>
        </p:txBody>
      </p:sp>
      <p:sp>
        <p:nvSpPr>
          <p:cNvPr id="67587" name="Rectangle 3"/>
          <p:cNvSpPr>
            <a:spLocks/>
          </p:cNvSpPr>
          <p:nvPr/>
        </p:nvSpPr>
        <p:spPr bwMode="auto">
          <a:xfrm>
            <a:off x="6096000" y="5791200"/>
            <a:ext cx="27559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eaLnBrk="1" hangingPunct="1">
              <a:spcBef>
                <a:spcPts val="1150"/>
              </a:spcBef>
            </a:pPr>
            <a:r>
              <a:rPr lang="en-US" sz="1800">
                <a:solidFill>
                  <a:schemeClr val="tx1"/>
                </a:solidFill>
              </a:rPr>
              <a:t>Galileo Galilei, Ms Gal. 72, f. 113r und 41v/42r</a:t>
            </a:r>
          </a:p>
        </p:txBody>
      </p:sp>
      <p:sp>
        <p:nvSpPr>
          <p:cNvPr id="2" name="Rectangle 1"/>
          <p:cNvSpPr/>
          <p:nvPr/>
        </p:nvSpPr>
        <p:spPr>
          <a:xfrm>
            <a:off x="0" y="332656"/>
            <a:ext cx="9144000" cy="769441"/>
          </a:xfrm>
          <a:prstGeom prst="rect">
            <a:avLst/>
          </a:prstGeom>
        </p:spPr>
        <p:txBody>
          <a:bodyPr wrap="square">
            <a:spAutoFit/>
          </a:bodyPr>
          <a:lstStyle/>
          <a:p>
            <a:pPr algn="ctr"/>
            <a:r>
              <a:rPr lang="en-US" sz="4400" dirty="0"/>
              <a:t>The Heavens on </a:t>
            </a:r>
            <a:r>
              <a:rPr lang="en-US" sz="4400" dirty="0" smtClean="0"/>
              <a:t>Earth</a:t>
            </a:r>
            <a:endParaRPr lang="en-US" sz="4400" dirty="0"/>
          </a:p>
        </p:txBody>
      </p:sp>
    </p:spTree>
    <p:extLst>
      <p:ext uri="{BB962C8B-B14F-4D97-AF65-F5344CB8AC3E}">
        <p14:creationId xmlns:p14="http://schemas.microsoft.com/office/powerpoint/2010/main" val="2701472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a:bodyPr>
          <a:lstStyle/>
          <a:p>
            <a:r>
              <a:rPr lang="en-US" dirty="0"/>
              <a:t>T</a:t>
            </a:r>
            <a:r>
              <a:rPr lang="en-US" dirty="0" smtClean="0"/>
              <a:t>he Earth in the Heavens</a:t>
            </a:r>
            <a:endParaRPr lang="it-IT" dirty="0">
              <a:latin typeface="Calibri" charset="0"/>
            </a:endParaRPr>
          </a:p>
        </p:txBody>
      </p:sp>
      <p:pic>
        <p:nvPicPr>
          <p:cNvPr id="9219" name="Content Placeholder 3" descr="image025.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7544" y="1340768"/>
            <a:ext cx="3641725" cy="4525963"/>
          </a:xfrm>
        </p:spPr>
      </p:pic>
      <p:sp>
        <p:nvSpPr>
          <p:cNvPr id="9220" name="Rectangle 4"/>
          <p:cNvSpPr>
            <a:spLocks noChangeArrowheads="1"/>
          </p:cNvSpPr>
          <p:nvPr/>
        </p:nvSpPr>
        <p:spPr bwMode="auto">
          <a:xfrm>
            <a:off x="0" y="60198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dirty="0"/>
              <a:t>Galileo mostra il cannocchiale al Doge di Venezia, </a:t>
            </a:r>
          </a:p>
          <a:p>
            <a:pPr algn="ctr"/>
            <a:r>
              <a:rPr lang="it-IT" dirty="0"/>
              <a:t>Pisa, Biblioteca Universitaria, olio su tela, 1846.</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348880"/>
            <a:ext cx="4567594"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420275364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a:bodyPr>
          <a:lstStyle/>
          <a:p>
            <a:r>
              <a:rPr lang="en-US" dirty="0"/>
              <a:t>Things Never Seen </a:t>
            </a:r>
            <a:r>
              <a:rPr lang="en-US" dirty="0" smtClean="0"/>
              <a:t>Before</a:t>
            </a:r>
            <a:endParaRPr lang="en-US" dirty="0"/>
          </a:p>
        </p:txBody>
      </p:sp>
      <p:pic>
        <p:nvPicPr>
          <p:cNvPr id="13315" name="Content Placeholder 3" descr="jupfam_gal_big.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11560" y="1571625"/>
            <a:ext cx="3197225" cy="4125913"/>
          </a:xfrm>
        </p:spPr>
      </p:pic>
      <p:sp>
        <p:nvSpPr>
          <p:cNvPr id="13316" name="Rectangle 4"/>
          <p:cNvSpPr>
            <a:spLocks noChangeArrowheads="1"/>
          </p:cNvSpPr>
          <p:nvPr/>
        </p:nvSpPr>
        <p:spPr bwMode="auto">
          <a:xfrm>
            <a:off x="0" y="6096000"/>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CA" sz="2200" dirty="0" smtClean="0"/>
              <a:t>Jupiter and the </a:t>
            </a:r>
            <a:r>
              <a:rPr lang="fr-CA" sz="2200" i="1" dirty="0" err="1"/>
              <a:t>A</a:t>
            </a:r>
            <a:r>
              <a:rPr lang="fr-CA" sz="2200" i="1" dirty="0" err="1" smtClean="0"/>
              <a:t>stri</a:t>
            </a:r>
            <a:r>
              <a:rPr lang="fr-CA" sz="2200" i="1" dirty="0" smtClean="0"/>
              <a:t> </a:t>
            </a:r>
            <a:r>
              <a:rPr lang="fr-CA" sz="2200" i="1" dirty="0" err="1"/>
              <a:t>M</a:t>
            </a:r>
            <a:r>
              <a:rPr lang="fr-CA" sz="2200" i="1" dirty="0" err="1" smtClean="0"/>
              <a:t>edicei</a:t>
            </a:r>
            <a:r>
              <a:rPr lang="fr-CA" sz="2200" i="1" dirty="0" smtClean="0"/>
              <a:t>. </a:t>
            </a:r>
          </a:p>
          <a:p>
            <a:pPr algn="ctr"/>
            <a:r>
              <a:rPr lang="fr-CA" sz="2200" dirty="0" smtClean="0"/>
              <a:t>Photos: Galileo Mission</a:t>
            </a:r>
            <a:endParaRPr lang="fr-CA" sz="2200" dirty="0"/>
          </a:p>
        </p:txBody>
      </p:sp>
      <p:sp>
        <p:nvSpPr>
          <p:cNvPr id="13317" name="Rectangle 4"/>
          <p:cNvSpPr>
            <a:spLocks noChangeArrowheads="1"/>
          </p:cNvSpPr>
          <p:nvPr/>
        </p:nvSpPr>
        <p:spPr bwMode="auto">
          <a:xfrm>
            <a:off x="5715000" y="1417972"/>
            <a:ext cx="32766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AU" sz="2200" dirty="0" smtClean="0"/>
              <a:t>January 7, 1610 </a:t>
            </a:r>
          </a:p>
          <a:p>
            <a:r>
              <a:rPr lang="en-AU" sz="2200" dirty="0" smtClean="0"/>
              <a:t>Galileo sees for the first times</a:t>
            </a:r>
          </a:p>
          <a:p>
            <a:pPr algn="just"/>
            <a:endParaRPr lang="en-AU" sz="2200" dirty="0"/>
          </a:p>
          <a:p>
            <a:pPr algn="just"/>
            <a:r>
              <a:rPr lang="en-AU" sz="2200" i="1" dirty="0" err="1" smtClean="0"/>
              <a:t>Giove</a:t>
            </a:r>
            <a:r>
              <a:rPr lang="en-AU" sz="2200" i="1" dirty="0" smtClean="0"/>
              <a:t> </a:t>
            </a:r>
            <a:r>
              <a:rPr lang="en-AU" sz="2200" i="1" dirty="0" err="1" smtClean="0"/>
              <a:t>accompagnato</a:t>
            </a:r>
            <a:r>
              <a:rPr lang="en-AU" sz="2200" i="1" dirty="0" smtClean="0"/>
              <a:t> da </a:t>
            </a:r>
          </a:p>
          <a:p>
            <a:r>
              <a:rPr lang="en-AU" sz="2200" i="1" dirty="0" err="1" smtClean="0"/>
              <a:t>tre</a:t>
            </a:r>
            <a:r>
              <a:rPr lang="en-AU" sz="2200" i="1" dirty="0" smtClean="0"/>
              <a:t> </a:t>
            </a:r>
            <a:r>
              <a:rPr lang="en-AU" sz="2200" i="1" dirty="0" err="1" smtClean="0"/>
              <a:t>stelle</a:t>
            </a:r>
            <a:r>
              <a:rPr lang="en-AU" sz="2200" i="1" dirty="0" smtClean="0"/>
              <a:t> </a:t>
            </a:r>
            <a:r>
              <a:rPr lang="en-AU" sz="2200" i="1" dirty="0" err="1" smtClean="0"/>
              <a:t>fisse</a:t>
            </a:r>
            <a:r>
              <a:rPr lang="en-AU" sz="2200" i="1" dirty="0" smtClean="0"/>
              <a:t>, </a:t>
            </a:r>
          </a:p>
          <a:p>
            <a:pPr algn="just"/>
            <a:r>
              <a:rPr lang="en-AU" sz="2200" i="1" dirty="0" err="1" smtClean="0"/>
              <a:t>totalmente</a:t>
            </a:r>
            <a:r>
              <a:rPr lang="en-AU" sz="2200" i="1" dirty="0" smtClean="0"/>
              <a:t> </a:t>
            </a:r>
            <a:r>
              <a:rPr lang="en-AU" sz="2200" i="1" dirty="0" err="1" smtClean="0"/>
              <a:t>invisibili</a:t>
            </a:r>
            <a:endParaRPr lang="en-AU" sz="2200" i="1" dirty="0" smtClean="0"/>
          </a:p>
          <a:p>
            <a:r>
              <a:rPr lang="en-AU" sz="2200" i="1" dirty="0" smtClean="0"/>
              <a:t>per la </a:t>
            </a:r>
            <a:r>
              <a:rPr lang="en-AU" sz="2200" i="1" dirty="0" err="1" smtClean="0"/>
              <a:t>loro</a:t>
            </a:r>
            <a:r>
              <a:rPr lang="en-AU" sz="2200" i="1" dirty="0" smtClean="0"/>
              <a:t> </a:t>
            </a:r>
            <a:r>
              <a:rPr lang="en-AU" sz="2200" i="1" dirty="0" err="1" smtClean="0"/>
              <a:t>picciolezza</a:t>
            </a:r>
            <a:r>
              <a:rPr lang="en-AU" sz="2200" dirty="0" smtClean="0"/>
              <a:t>.</a:t>
            </a:r>
          </a:p>
          <a:p>
            <a:endParaRPr lang="en-AU" sz="2200" dirty="0" smtClean="0"/>
          </a:p>
          <a:p>
            <a:pPr algn="just"/>
            <a:r>
              <a:rPr lang="en-AU" sz="2200" dirty="0" smtClean="0"/>
              <a:t>In the following days Galileo will see that they are not new fixed stars but that they turn around Jupiter</a:t>
            </a:r>
            <a:endParaRPr lang="en-AU" sz="2200" dirty="0"/>
          </a:p>
        </p:txBody>
      </p:sp>
    </p:spTree>
    <p:extLst>
      <p:ext uri="{BB962C8B-B14F-4D97-AF65-F5344CB8AC3E}">
        <p14:creationId xmlns:p14="http://schemas.microsoft.com/office/powerpoint/2010/main" val="38455968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Ptolemy’s Universe </a:t>
            </a:r>
            <a:endParaRPr lang="en-US" dirty="0"/>
          </a:p>
        </p:txBody>
      </p:sp>
      <p:pic>
        <p:nvPicPr>
          <p:cNvPr id="4" name="Picture 3" descr="ptolematic_univers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628" y="1273491"/>
            <a:ext cx="4956467" cy="5230039"/>
          </a:xfrm>
          <a:prstGeom prst="rect">
            <a:avLst/>
          </a:prstGeom>
        </p:spPr>
      </p:pic>
    </p:spTree>
    <p:extLst>
      <p:ext uri="{BB962C8B-B14F-4D97-AF65-F5344CB8AC3E}">
        <p14:creationId xmlns:p14="http://schemas.microsoft.com/office/powerpoint/2010/main" val="294476196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defRPr/>
            </a:pPr>
            <a:r>
              <a:rPr lang="en-AU" sz="3600" dirty="0" smtClean="0">
                <a:solidFill>
                  <a:srgbClr val="000000"/>
                </a:solidFill>
                <a:latin typeface="Arial" charset="0"/>
                <a:cs typeface="Arial" charset="0"/>
              </a:rPr>
              <a:t>The back of an envelop</a:t>
            </a:r>
            <a:endParaRPr lang="en-AU" sz="3600" dirty="0">
              <a:solidFill>
                <a:srgbClr val="000000"/>
              </a:solidFill>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390" r="16390"/>
          <a:stretch>
            <a:fillRect/>
          </a:stretch>
        </p:blipFill>
        <p:spPr>
          <a:xfrm>
            <a:off x="468313" y="1451034"/>
            <a:ext cx="8229600" cy="3671888"/>
          </a:xfrm>
        </p:spPr>
      </p:pic>
      <p:sp>
        <p:nvSpPr>
          <p:cNvPr id="5" name="Rectangle 4"/>
          <p:cNvSpPr/>
          <p:nvPr/>
        </p:nvSpPr>
        <p:spPr>
          <a:xfrm>
            <a:off x="33418" y="5291627"/>
            <a:ext cx="8948548" cy="677108"/>
          </a:xfrm>
          <a:prstGeom prst="rect">
            <a:avLst/>
          </a:prstGeom>
        </p:spPr>
        <p:txBody>
          <a:bodyPr wrap="square">
            <a:spAutoFit/>
          </a:bodyPr>
          <a:lstStyle/>
          <a:p>
            <a:pPr algn="ctr"/>
            <a:r>
              <a:rPr lang="it-IT" dirty="0">
                <a:latin typeface="Arial" charset="0"/>
                <a:cs typeface="Arial" charset="0"/>
              </a:rPr>
              <a:t>All’Ill.mo </a:t>
            </a:r>
            <a:r>
              <a:rPr lang="it-IT" dirty="0" err="1">
                <a:latin typeface="Arial" charset="0"/>
                <a:cs typeface="Arial" charset="0"/>
              </a:rPr>
              <a:t>Ecc.mo</a:t>
            </a:r>
            <a:r>
              <a:rPr lang="it-IT" dirty="0">
                <a:latin typeface="Arial" charset="0"/>
                <a:cs typeface="Arial" charset="0"/>
              </a:rPr>
              <a:t> Sig. Galileo </a:t>
            </a:r>
            <a:r>
              <a:rPr lang="it-IT" dirty="0" smtClean="0">
                <a:latin typeface="Arial" charset="0"/>
                <a:cs typeface="Arial" charset="0"/>
              </a:rPr>
              <a:t>Galilei </a:t>
            </a:r>
          </a:p>
          <a:p>
            <a:pPr algn="ctr"/>
            <a:r>
              <a:rPr lang="it-IT" dirty="0" smtClean="0">
                <a:latin typeface="Arial" charset="0"/>
                <a:cs typeface="Arial" charset="0"/>
              </a:rPr>
              <a:t>Matematico </a:t>
            </a:r>
            <a:r>
              <a:rPr lang="it-IT" dirty="0">
                <a:latin typeface="Arial" charset="0"/>
                <a:cs typeface="Arial" charset="0"/>
              </a:rPr>
              <a:t>di Padova </a:t>
            </a:r>
            <a:r>
              <a:rPr lang="it-IT" dirty="0" smtClean="0">
                <a:latin typeface="Arial" charset="0"/>
                <a:cs typeface="Arial" charset="0"/>
              </a:rPr>
              <a:t>da </a:t>
            </a:r>
            <a:r>
              <a:rPr lang="it-IT" dirty="0">
                <a:latin typeface="Arial" charset="0"/>
                <a:cs typeface="Arial" charset="0"/>
              </a:rPr>
              <a:t>S. </a:t>
            </a:r>
            <a:r>
              <a:rPr lang="it-IT" dirty="0" err="1">
                <a:latin typeface="Arial" charset="0"/>
                <a:cs typeface="Arial" charset="0"/>
              </a:rPr>
              <a:t>Sagredo</a:t>
            </a:r>
            <a:r>
              <a:rPr lang="it-IT" dirty="0">
                <a:latin typeface="Arial" charset="0"/>
                <a:cs typeface="Arial" charset="0"/>
              </a:rPr>
              <a:t> (Aleppo</a:t>
            </a:r>
            <a:r>
              <a:rPr lang="it-IT" sz="2000" dirty="0">
                <a:latin typeface="Arial" charset="0"/>
                <a:cs typeface="Arial" charset="0"/>
              </a:rPr>
              <a:t>) </a:t>
            </a:r>
          </a:p>
        </p:txBody>
      </p:sp>
    </p:spTree>
    <p:extLst>
      <p:ext uri="{BB962C8B-B14F-4D97-AF65-F5344CB8AC3E}">
        <p14:creationId xmlns:p14="http://schemas.microsoft.com/office/powerpoint/2010/main" val="272487893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Sidereus</a:t>
            </a:r>
            <a:r>
              <a:rPr lang="en-US" dirty="0" smtClean="0"/>
              <a:t> </a:t>
            </a:r>
            <a:r>
              <a:rPr lang="en-US" dirty="0" err="1" smtClean="0"/>
              <a:t>Nuncius</a:t>
            </a:r>
            <a:endParaRPr lang="en-US" dirty="0"/>
          </a:p>
        </p:txBody>
      </p:sp>
      <p:sp>
        <p:nvSpPr>
          <p:cNvPr id="4" name="Rectangle 3"/>
          <p:cNvSpPr/>
          <p:nvPr/>
        </p:nvSpPr>
        <p:spPr>
          <a:xfrm>
            <a:off x="4644008" y="1340768"/>
            <a:ext cx="4392488" cy="2554545"/>
          </a:xfrm>
          <a:prstGeom prst="rect">
            <a:avLst/>
          </a:prstGeom>
        </p:spPr>
        <p:txBody>
          <a:bodyPr wrap="square">
            <a:spAutoFit/>
          </a:bodyPr>
          <a:lstStyle/>
          <a:p>
            <a:r>
              <a:rPr lang="en-US" sz="2000" dirty="0" smtClean="0"/>
              <a:t>CHRISTIE’s</a:t>
            </a:r>
          </a:p>
          <a:p>
            <a:r>
              <a:rPr lang="en-US" sz="2000" dirty="0" smtClean="0"/>
              <a:t>GALILEI</a:t>
            </a:r>
            <a:r>
              <a:rPr lang="en-US" sz="2000" dirty="0"/>
              <a:t>, Galileo (1564-1642). </a:t>
            </a:r>
            <a:endParaRPr lang="en-US" sz="2000" dirty="0" smtClean="0"/>
          </a:p>
          <a:p>
            <a:r>
              <a:rPr lang="en-US" sz="2000" dirty="0" err="1" smtClean="0"/>
              <a:t>Sidereus</a:t>
            </a:r>
            <a:r>
              <a:rPr lang="en-US" sz="2000" dirty="0" smtClean="0"/>
              <a:t> </a:t>
            </a:r>
            <a:r>
              <a:rPr lang="en-US" sz="2000" dirty="0" err="1"/>
              <a:t>nuncius</a:t>
            </a:r>
            <a:r>
              <a:rPr lang="en-US" sz="2000" dirty="0"/>
              <a:t> magna, </a:t>
            </a:r>
            <a:endParaRPr lang="en-US" sz="2000" dirty="0" smtClean="0"/>
          </a:p>
          <a:p>
            <a:r>
              <a:rPr lang="en-US" sz="2000" dirty="0" err="1" smtClean="0"/>
              <a:t>longeque</a:t>
            </a:r>
            <a:r>
              <a:rPr lang="en-US" sz="2000" dirty="0" smtClean="0"/>
              <a:t> </a:t>
            </a:r>
            <a:r>
              <a:rPr lang="en-US" sz="2000" dirty="0" err="1"/>
              <a:t>admirabilia</a:t>
            </a:r>
            <a:r>
              <a:rPr lang="en-US" sz="2000" dirty="0"/>
              <a:t> </a:t>
            </a:r>
            <a:r>
              <a:rPr lang="en-US" sz="2000" dirty="0" err="1"/>
              <a:t>spectacula</a:t>
            </a:r>
            <a:r>
              <a:rPr lang="en-US" sz="2000" dirty="0"/>
              <a:t> </a:t>
            </a:r>
            <a:r>
              <a:rPr lang="en-US" sz="2000" dirty="0" err="1"/>
              <a:t>pandens</a:t>
            </a:r>
            <a:r>
              <a:rPr lang="en-US" sz="2000" dirty="0"/>
              <a:t>. </a:t>
            </a:r>
            <a:endParaRPr lang="en-US" sz="2000" dirty="0" smtClean="0"/>
          </a:p>
          <a:p>
            <a:r>
              <a:rPr lang="en-US" sz="2000" dirty="0" smtClean="0"/>
              <a:t>Venice</a:t>
            </a:r>
            <a:r>
              <a:rPr lang="en-US" sz="2000" dirty="0"/>
              <a:t>: </a:t>
            </a:r>
            <a:r>
              <a:rPr lang="en-US" sz="2000" dirty="0" err="1"/>
              <a:t>Tommaso</a:t>
            </a:r>
            <a:r>
              <a:rPr lang="en-US" sz="2000" dirty="0"/>
              <a:t> </a:t>
            </a:r>
            <a:r>
              <a:rPr lang="en-US" sz="2000" dirty="0" err="1"/>
              <a:t>Baglioni</a:t>
            </a:r>
            <a:r>
              <a:rPr lang="en-US" sz="2000" dirty="0"/>
              <a:t>, 1610</a:t>
            </a:r>
            <a:r>
              <a:rPr lang="en-US" sz="2000" dirty="0" smtClean="0"/>
              <a:t>.</a:t>
            </a:r>
            <a:endParaRPr lang="en-US" sz="2000" dirty="0"/>
          </a:p>
          <a:p>
            <a:r>
              <a:rPr lang="en-US" sz="2000" dirty="0"/>
              <a:t>Price </a:t>
            </a:r>
            <a:r>
              <a:rPr lang="en-US" sz="2000" dirty="0" err="1"/>
              <a:t>realised</a:t>
            </a:r>
            <a:r>
              <a:rPr lang="en-US" sz="2000" dirty="0"/>
              <a:t> </a:t>
            </a:r>
          </a:p>
          <a:p>
            <a:r>
              <a:rPr lang="en-US" sz="2000" dirty="0"/>
              <a:t>USD 662,500</a:t>
            </a:r>
          </a:p>
        </p:txBody>
      </p:sp>
      <p:pic>
        <p:nvPicPr>
          <p:cNvPr id="5" name="Picture 4" descr="Houghton_IC6.G1333.610s_-_Sidereus_nunci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340768"/>
            <a:ext cx="3096344" cy="4545996"/>
          </a:xfrm>
          <a:prstGeom prst="rect">
            <a:avLst/>
          </a:prstGeom>
        </p:spPr>
      </p:pic>
      <p:pic>
        <p:nvPicPr>
          <p:cNvPr id="6" name="Picture 5" descr="galilei_galileo_sidereus_nuncius_magna_longeque_admirabilia_spectacula_d5388529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3937978"/>
            <a:ext cx="6264696" cy="2875398"/>
          </a:xfrm>
          <a:prstGeom prst="rect">
            <a:avLst/>
          </a:prstGeom>
        </p:spPr>
      </p:pic>
    </p:spTree>
    <p:extLst>
      <p:ext uri="{BB962C8B-B14F-4D97-AF65-F5344CB8AC3E}">
        <p14:creationId xmlns:p14="http://schemas.microsoft.com/office/powerpoint/2010/main" val="318323986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Sidereus</a:t>
            </a:r>
            <a:r>
              <a:rPr lang="en-US" dirty="0"/>
              <a:t> </a:t>
            </a:r>
            <a:r>
              <a:rPr lang="en-US" dirty="0" err="1"/>
              <a:t>Nuncius</a:t>
            </a:r>
            <a:endParaRPr lang="en-US" dirty="0"/>
          </a:p>
        </p:txBody>
      </p:sp>
      <p:sp>
        <p:nvSpPr>
          <p:cNvPr id="3" name="Content Placeholder 2"/>
          <p:cNvSpPr>
            <a:spLocks noGrp="1"/>
          </p:cNvSpPr>
          <p:nvPr>
            <p:ph idx="1"/>
          </p:nvPr>
        </p:nvSpPr>
        <p:spPr/>
        <p:txBody>
          <a:bodyPr>
            <a:normAutofit fontScale="85000" lnSpcReduction="20000"/>
          </a:bodyPr>
          <a:lstStyle/>
          <a:p>
            <a:pPr algn="just"/>
            <a:r>
              <a:rPr lang="en-US" dirty="0">
                <a:solidFill>
                  <a:srgbClr val="0000FF"/>
                </a:solidFill>
              </a:rPr>
              <a:t>In this little treatise I am presenting to all students of nature great things to observe and to consider. Great as much because of their intrinsic excellence as of their </a:t>
            </a:r>
            <a:r>
              <a:rPr lang="en-US" dirty="0" smtClean="0">
                <a:solidFill>
                  <a:srgbClr val="0000FF"/>
                </a:solidFill>
              </a:rPr>
              <a:t>absolute </a:t>
            </a:r>
            <a:r>
              <a:rPr lang="en-US" dirty="0">
                <a:solidFill>
                  <a:srgbClr val="0000FF"/>
                </a:solidFill>
              </a:rPr>
              <a:t>novelty, and also on account of the instrument by the </a:t>
            </a:r>
            <a:r>
              <a:rPr lang="en-US" dirty="0" smtClean="0">
                <a:solidFill>
                  <a:srgbClr val="0000FF"/>
                </a:solidFill>
              </a:rPr>
              <a:t>aid of which </a:t>
            </a:r>
            <a:r>
              <a:rPr lang="en-US" dirty="0">
                <a:solidFill>
                  <a:srgbClr val="0000FF"/>
                </a:solidFill>
              </a:rPr>
              <a:t>they have made themselves </a:t>
            </a:r>
            <a:r>
              <a:rPr lang="en-US" b="1" dirty="0">
                <a:solidFill>
                  <a:srgbClr val="0000FF"/>
                </a:solidFill>
              </a:rPr>
              <a:t>accessible to our </a:t>
            </a:r>
            <a:r>
              <a:rPr lang="en-US" b="1" dirty="0" smtClean="0">
                <a:solidFill>
                  <a:srgbClr val="0000FF"/>
                </a:solidFill>
              </a:rPr>
              <a:t>senses</a:t>
            </a:r>
            <a:r>
              <a:rPr lang="en-US" dirty="0">
                <a:solidFill>
                  <a:srgbClr val="0000FF"/>
                </a:solidFill>
              </a:rPr>
              <a:t>. </a:t>
            </a:r>
            <a:r>
              <a:rPr lang="en-US" dirty="0" smtClean="0">
                <a:solidFill>
                  <a:srgbClr val="0000FF"/>
                </a:solidFill>
              </a:rPr>
              <a:t>[</a:t>
            </a:r>
            <a:r>
              <a:rPr lang="mr-IN" dirty="0" smtClean="0">
                <a:solidFill>
                  <a:srgbClr val="0000FF"/>
                </a:solidFill>
              </a:rPr>
              <a:t>…</a:t>
            </a:r>
            <a:r>
              <a:rPr lang="en-US" dirty="0" smtClean="0">
                <a:solidFill>
                  <a:srgbClr val="0000FF"/>
                </a:solidFill>
              </a:rPr>
              <a:t>]</a:t>
            </a:r>
          </a:p>
          <a:p>
            <a:pPr algn="just"/>
            <a:r>
              <a:rPr lang="en-US" dirty="0">
                <a:solidFill>
                  <a:srgbClr val="0000FF"/>
                </a:solidFill>
              </a:rPr>
              <a:t>Any one can know </a:t>
            </a:r>
            <a:r>
              <a:rPr lang="en-US" b="1" dirty="0">
                <a:solidFill>
                  <a:srgbClr val="0000FF"/>
                </a:solidFill>
              </a:rPr>
              <a:t>with the certainty of sense-perception</a:t>
            </a:r>
            <a:r>
              <a:rPr lang="en-US" dirty="0">
                <a:solidFill>
                  <a:srgbClr val="0000FF"/>
                </a:solidFill>
              </a:rPr>
              <a:t> that the moon is by no means endowed with a smooth and polished surface, but with a rough and uneven one, and, just like the face of the earth itself, is everywhere full of enormous swellings, deep chasms and </a:t>
            </a:r>
            <a:r>
              <a:rPr lang="en-US" dirty="0" err="1">
                <a:solidFill>
                  <a:srgbClr val="0000FF"/>
                </a:solidFill>
              </a:rPr>
              <a:t>sinuosities</a:t>
            </a:r>
            <a:r>
              <a:rPr lang="en-US" dirty="0">
                <a:solidFill>
                  <a:srgbClr val="0000FF"/>
                </a:solidFill>
              </a:rPr>
              <a:t> . </a:t>
            </a:r>
            <a:r>
              <a:rPr lang="en-US" dirty="0" smtClean="0">
                <a:solidFill>
                  <a:srgbClr val="0000FF"/>
                </a:solidFill>
              </a:rPr>
              <a:t>[</a:t>
            </a:r>
            <a:r>
              <a:rPr lang="mr-IN" dirty="0" smtClean="0">
                <a:solidFill>
                  <a:srgbClr val="0000FF"/>
                </a:solidFill>
              </a:rPr>
              <a:t>…</a:t>
            </a:r>
            <a:r>
              <a:rPr lang="en-US" dirty="0" smtClean="0">
                <a:solidFill>
                  <a:srgbClr val="0000FF"/>
                </a:solidFill>
              </a:rPr>
              <a:t>]</a:t>
            </a:r>
            <a:endParaRPr lang="en-US" dirty="0">
              <a:solidFill>
                <a:srgbClr val="0000FF"/>
              </a:solidFill>
            </a:endParaRPr>
          </a:p>
          <a:p>
            <a:pPr algn="just"/>
            <a:endParaRPr lang="en-US" dirty="0">
              <a:solidFill>
                <a:srgbClr val="0000FF"/>
              </a:solidFill>
            </a:endParaRPr>
          </a:p>
          <a:p>
            <a:endParaRPr lang="en-US" dirty="0"/>
          </a:p>
          <a:p>
            <a:endParaRPr lang="en-US" dirty="0"/>
          </a:p>
        </p:txBody>
      </p:sp>
    </p:spTree>
    <p:extLst>
      <p:ext uri="{BB962C8B-B14F-4D97-AF65-F5344CB8AC3E}">
        <p14:creationId xmlns:p14="http://schemas.microsoft.com/office/powerpoint/2010/main" val="331881320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birth of modern science</a:t>
            </a:r>
            <a:endParaRPr lang="en-US" dirty="0"/>
          </a:p>
        </p:txBody>
      </p:sp>
      <p:sp>
        <p:nvSpPr>
          <p:cNvPr id="3" name="Content Placeholder 2"/>
          <p:cNvSpPr>
            <a:spLocks noGrp="1"/>
          </p:cNvSpPr>
          <p:nvPr>
            <p:ph idx="1"/>
          </p:nvPr>
        </p:nvSpPr>
        <p:spPr/>
        <p:txBody>
          <a:bodyPr>
            <a:normAutofit fontScale="85000" lnSpcReduction="20000"/>
          </a:bodyPr>
          <a:lstStyle/>
          <a:p>
            <a:pPr marL="0" indent="0" algn="just">
              <a:buNone/>
            </a:pPr>
            <a:r>
              <a:rPr lang="en-US" dirty="0">
                <a:solidFill>
                  <a:srgbClr val="0000FF"/>
                </a:solidFill>
              </a:rPr>
              <a:t>But what by far surpasses all admiration, and what in the </a:t>
            </a:r>
            <a:r>
              <a:rPr lang="en-US" dirty="0" smtClean="0">
                <a:solidFill>
                  <a:srgbClr val="0000FF"/>
                </a:solidFill>
              </a:rPr>
              <a:t>first </a:t>
            </a:r>
            <a:r>
              <a:rPr lang="en-US" dirty="0">
                <a:solidFill>
                  <a:srgbClr val="0000FF"/>
                </a:solidFill>
              </a:rPr>
              <a:t>place moved me to present it to the attention of astronomers and philosophers, is this: namely, </a:t>
            </a:r>
            <a:r>
              <a:rPr lang="en-US" b="1" dirty="0">
                <a:solidFill>
                  <a:srgbClr val="0000FF"/>
                </a:solidFill>
              </a:rPr>
              <a:t>that we have discovered four planets, </a:t>
            </a:r>
            <a:r>
              <a:rPr lang="en-US" dirty="0">
                <a:solidFill>
                  <a:srgbClr val="0000FF"/>
                </a:solidFill>
              </a:rPr>
              <a:t>neither known nor observed by any one before us, which have their periods around a certain </a:t>
            </a:r>
            <a:r>
              <a:rPr lang="en-US" dirty="0" smtClean="0">
                <a:solidFill>
                  <a:srgbClr val="0000FF"/>
                </a:solidFill>
              </a:rPr>
              <a:t>big </a:t>
            </a:r>
            <a:r>
              <a:rPr lang="en-US" dirty="0">
                <a:solidFill>
                  <a:srgbClr val="0000FF"/>
                </a:solidFill>
              </a:rPr>
              <a:t>star of the number of the previously known ones, </a:t>
            </a:r>
            <a:r>
              <a:rPr lang="en-US" b="1" dirty="0">
                <a:solidFill>
                  <a:srgbClr val="0000FF"/>
                </a:solidFill>
              </a:rPr>
              <a:t>like Venus and Mercury around the sun</a:t>
            </a:r>
            <a:r>
              <a:rPr lang="en-US" dirty="0">
                <a:solidFill>
                  <a:srgbClr val="0000FF"/>
                </a:solidFill>
              </a:rPr>
              <a:t>, which sometimes </a:t>
            </a:r>
            <a:r>
              <a:rPr lang="en-US" dirty="0" smtClean="0">
                <a:solidFill>
                  <a:srgbClr val="0000FF"/>
                </a:solidFill>
              </a:rPr>
              <a:t>pre</a:t>
            </a:r>
            <a:r>
              <a:rPr lang="en-US" dirty="0">
                <a:solidFill>
                  <a:srgbClr val="0000FF"/>
                </a:solidFill>
              </a:rPr>
              <a:t>cede it and sometimes follow it, but never depart from it beyond certain limits. All this was discovered and observed a few days ago </a:t>
            </a:r>
            <a:r>
              <a:rPr lang="en-US" b="1" dirty="0">
                <a:solidFill>
                  <a:srgbClr val="0000FF"/>
                </a:solidFill>
              </a:rPr>
              <a:t>by means of the </a:t>
            </a:r>
            <a:r>
              <a:rPr lang="en-US" b="1" dirty="0" err="1">
                <a:solidFill>
                  <a:srgbClr val="0000FF"/>
                </a:solidFill>
              </a:rPr>
              <a:t>perspicilli</a:t>
            </a:r>
            <a:r>
              <a:rPr lang="en-US" b="1" dirty="0">
                <a:solidFill>
                  <a:srgbClr val="0000FF"/>
                </a:solidFill>
              </a:rPr>
              <a:t> invented </a:t>
            </a:r>
            <a:r>
              <a:rPr lang="en-US" b="1" dirty="0" smtClean="0">
                <a:solidFill>
                  <a:srgbClr val="0000FF"/>
                </a:solidFill>
              </a:rPr>
              <a:t>by me</a:t>
            </a:r>
            <a:r>
              <a:rPr lang="en-US" dirty="0" smtClean="0">
                <a:solidFill>
                  <a:srgbClr val="0000FF"/>
                </a:solidFill>
              </a:rPr>
              <a:t> </a:t>
            </a:r>
            <a:r>
              <a:rPr lang="en-US" dirty="0">
                <a:solidFill>
                  <a:srgbClr val="0000FF"/>
                </a:solidFill>
              </a:rPr>
              <a:t>through God's grace previously illuminating my mind. </a:t>
            </a:r>
            <a:r>
              <a:rPr lang="en-US" dirty="0" smtClean="0">
                <a:solidFill>
                  <a:srgbClr val="0000FF"/>
                </a:solidFill>
              </a:rPr>
              <a:t> </a:t>
            </a:r>
            <a:endParaRPr lang="en-US" dirty="0">
              <a:solidFill>
                <a:srgbClr val="0000FF"/>
              </a:solidFill>
            </a:endParaRPr>
          </a:p>
          <a:p>
            <a:endParaRPr lang="en-US" dirty="0"/>
          </a:p>
          <a:p>
            <a:pPr algn="just"/>
            <a:endParaRPr lang="en-US" dirty="0">
              <a:solidFill>
                <a:srgbClr val="0000FF"/>
              </a:solidFill>
            </a:endParaRPr>
          </a:p>
          <a:p>
            <a:endParaRPr lang="en-US" dirty="0"/>
          </a:p>
          <a:p>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4718" y="5519890"/>
            <a:ext cx="4057298" cy="108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3310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868"/>
            <a:ext cx="8229600" cy="1143000"/>
          </a:xfrm>
        </p:spPr>
        <p:txBody>
          <a:bodyPr/>
          <a:lstStyle/>
          <a:p>
            <a:r>
              <a:rPr lang="en-US" dirty="0" smtClean="0"/>
              <a:t>Copernicus Universe (1543)</a:t>
            </a:r>
            <a:endParaRPr lang="en-US" dirty="0">
              <a:solidFill>
                <a:srgbClr val="000000"/>
              </a:solidFill>
            </a:endParaRPr>
          </a:p>
        </p:txBody>
      </p:sp>
      <p:pic>
        <p:nvPicPr>
          <p:cNvPr id="4" name="Picture 3" descr="copernicus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674" y="1190868"/>
            <a:ext cx="4962853" cy="5667131"/>
          </a:xfrm>
          <a:prstGeom prst="rect">
            <a:avLst/>
          </a:prstGeom>
        </p:spPr>
      </p:pic>
    </p:spTree>
    <p:extLst>
      <p:ext uri="{BB962C8B-B14F-4D97-AF65-F5344CB8AC3E}">
        <p14:creationId xmlns:p14="http://schemas.microsoft.com/office/powerpoint/2010/main" val="42279974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a:bodyPr>
          <a:lstStyle/>
          <a:p>
            <a:r>
              <a:rPr lang="en-GB" dirty="0" err="1" smtClean="0">
                <a:cs typeface="Arial" pitchFamily="34" charset="0"/>
              </a:rPr>
              <a:t>Sidereus</a:t>
            </a:r>
            <a:r>
              <a:rPr lang="en-GB" dirty="0" smtClean="0">
                <a:cs typeface="Arial" pitchFamily="34" charset="0"/>
              </a:rPr>
              <a:t> </a:t>
            </a:r>
            <a:r>
              <a:rPr lang="en-GB" dirty="0" err="1">
                <a:cs typeface="Arial" pitchFamily="34" charset="0"/>
              </a:rPr>
              <a:t>Nuncius</a:t>
            </a:r>
            <a:r>
              <a:rPr lang="en-GB" dirty="0">
                <a:cs typeface="Arial" pitchFamily="34" charset="0"/>
              </a:rPr>
              <a:t> </a:t>
            </a:r>
            <a:r>
              <a:rPr lang="en-GB" dirty="0" smtClean="0">
                <a:cs typeface="Arial" pitchFamily="34" charset="0"/>
              </a:rPr>
              <a:t>1610 </a:t>
            </a:r>
            <a:endParaRPr lang="it-IT" dirty="0" smtClean="0"/>
          </a:p>
        </p:txBody>
      </p:sp>
      <p:pic>
        <p:nvPicPr>
          <p:cNvPr id="8" name="Immagine 7" descr="Sidereus-Nuncius-Galileo-Galilei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1340768"/>
            <a:ext cx="4392488" cy="4392488"/>
          </a:xfrm>
          <a:prstGeom prst="rect">
            <a:avLst/>
          </a:prstGeom>
        </p:spPr>
      </p:pic>
      <p:pic>
        <p:nvPicPr>
          <p:cNvPr id="7" name="Content Placeholder 3" descr="jupfam_gal_big.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792992" y="2420888"/>
            <a:ext cx="2371720" cy="3060626"/>
          </a:xfrm>
        </p:spPr>
      </p:pic>
    </p:spTree>
    <p:extLst>
      <p:ext uri="{BB962C8B-B14F-4D97-AF65-F5344CB8AC3E}">
        <p14:creationId xmlns:p14="http://schemas.microsoft.com/office/powerpoint/2010/main" val="2403128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amsmath}&#10;\begin{document}&#10;%\pagecolor{blue}&#10;\[\textcolor{black}{ H^2= \frac{\Omega_{M}}&#10;{\textcolor{blue}{a(t)^3}}+ &#10;\frac{\Omega_{R}}{\textcolor{blue}{a(t)^4}} + \textcolor{red}&#10;{\Omega_{\Lambda }} + &#10; \frac{\Omega_{K }}{\textcolor{blue}{a(t)^2}}}\]&#10;&#10;&#10;\end{document}&#10;"/>
  <p:tag name="EXTERNALNAME" val="txp_fig"/>
  <p:tag name="BLEND" val="False"/>
  <p:tag name="TRANSPARENT" val="False"/>
  <p:tag name="KEEPFILES" val="False"/>
  <p:tag name="DEBUGPAUSE" val="False"/>
  <p:tag name="RESOLUTION" val="1200"/>
  <p:tag name="TIMEOUT" val="(none)"/>
  <p:tag name="BOXWIDTH" val="508"/>
  <p:tag name="BOXHEIGHT" val="386"/>
  <p:tag name="BOXFONT" val="10"/>
  <p:tag name="BOXWRAP" val="False"/>
  <p:tag name="WORKAROUNDTRANSPARENCYBUG" val="False"/>
  <p:tag name="ALLOWFONTSUBSTITUTION" val="False"/>
  <p:tag name="BITMAPFORMAT" val="png256"/>
  <p:tag name="ORIGWIDTH" val="330,0007"/>
  <p:tag name="PICTUREFILESIZE" val="362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5820</TotalTime>
  <Words>4133</Words>
  <Application>Microsoft Macintosh PowerPoint</Application>
  <PresentationFormat>On-screen Show (4:3)</PresentationFormat>
  <Paragraphs>357</Paragraphs>
  <Slides>73</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75" baseType="lpstr">
      <vt:lpstr>Office Theme</vt:lpstr>
      <vt:lpstr>Worksheet</vt:lpstr>
      <vt:lpstr>A SHORT HISTORY  OF THE  COSMOLOGICAL THINKING </vt:lpstr>
      <vt:lpstr>References</vt:lpstr>
      <vt:lpstr>History of ideas</vt:lpstr>
      <vt:lpstr>news of the World</vt:lpstr>
      <vt:lpstr>It's turtles all the way down?</vt:lpstr>
      <vt:lpstr>The Library of Babel</vt:lpstr>
      <vt:lpstr>Ptolemy’s Universe </vt:lpstr>
      <vt:lpstr>Copernicus Universe (1543)</vt:lpstr>
      <vt:lpstr>Sidereus Nuncius 1610 </vt:lpstr>
      <vt:lpstr>The Universe is wider and expanding (1923 – 1931)</vt:lpstr>
      <vt:lpstr>Supernova SN1997 ff </vt:lpstr>
      <vt:lpstr>Our Weltanschauung (1997)</vt:lpstr>
      <vt:lpstr>The cosmological constant </vt:lpstr>
      <vt:lpstr>The cosmological constant is forever !</vt:lpstr>
      <vt:lpstr>How did we get here ?</vt:lpstr>
      <vt:lpstr> Standing on the sholders of Giants!</vt:lpstr>
      <vt:lpstr>«Makers of Universes»</vt:lpstr>
      <vt:lpstr>«Makers of Universes»</vt:lpstr>
      <vt:lpstr>«Makers of Universes»</vt:lpstr>
      <vt:lpstr>«Makers of Universes»</vt:lpstr>
      <vt:lpstr>The natural father and  the adoptive Father</vt:lpstr>
      <vt:lpstr>The Name is the thing</vt:lpstr>
      <vt:lpstr>A missing wor(l)d </vt:lpstr>
      <vt:lpstr>A missing wor(l)d II</vt:lpstr>
      <vt:lpstr>The fluvial civilizations</vt:lpstr>
      <vt:lpstr>Naming the whole</vt:lpstr>
      <vt:lpstr>The parts and  the Whole</vt:lpstr>
      <vt:lpstr>Naming the whole</vt:lpstr>
      <vt:lpstr>The Egyptians</vt:lpstr>
      <vt:lpstr>An adjective is not a wor(l)d</vt:lpstr>
      <vt:lpstr>An anti-anthropic principle</vt:lpstr>
      <vt:lpstr>Summary</vt:lpstr>
      <vt:lpstr>The Proper Name</vt:lpstr>
      <vt:lpstr>The proper noun: κόσμος</vt:lpstr>
      <vt:lpstr>The proper noun: mundus</vt:lpstr>
      <vt:lpstr>  The other name: Universe</vt:lpstr>
      <vt:lpstr>  De Rerum Natura (1417)</vt:lpstr>
      <vt:lpstr>The other name: Universe</vt:lpstr>
      <vt:lpstr>Emergency of the idea of cosmos  The world as a choice</vt:lpstr>
      <vt:lpstr>O Guardador de Rebanhos  Alberto Caeiro (heteronym of Fernando Pessoa - 1914) </vt:lpstr>
      <vt:lpstr>From Socrates…</vt:lpstr>
      <vt:lpstr>PowerPoint Presentation</vt:lpstr>
      <vt:lpstr>.. To Plato…</vt:lpstr>
      <vt:lpstr> Theoretical Physics vs Astronomy </vt:lpstr>
      <vt:lpstr>..to Aristotle </vt:lpstr>
      <vt:lpstr>Ipse dixit</vt:lpstr>
      <vt:lpstr>The cosmic order (350 BC- 1543 AD)</vt:lpstr>
      <vt:lpstr>A new world</vt:lpstr>
      <vt:lpstr>  1543 : A new cosmic order </vt:lpstr>
      <vt:lpstr>« Sauver les phénomènes »   </vt:lpstr>
      <vt:lpstr>AΓΕΩΜΈΤΡΗΤΟΣ OUDEIΣ ΕΊΣΊΤΩ  </vt:lpstr>
      <vt:lpstr>But: new old questions</vt:lpstr>
      <vt:lpstr>An indefinite universe (Digges)</vt:lpstr>
      <vt:lpstr>An infinite universe without centre</vt:lpstr>
      <vt:lpstr>De l’infinito, universo et mondi (1584)</vt:lpstr>
      <vt:lpstr>Tycho’s Supernova 1572</vt:lpstr>
      <vt:lpstr>There is no sphere!</vt:lpstr>
      <vt:lpstr>Keplero’s Supernova 1604</vt:lpstr>
      <vt:lpstr>Keplero’s Supernova 1604</vt:lpstr>
      <vt:lpstr>Astronomia nova (1609)</vt:lpstr>
      <vt:lpstr>What about the revolution?</vt:lpstr>
      <vt:lpstr>More geometrico </vt:lpstr>
      <vt:lpstr>In lingua mathematica</vt:lpstr>
      <vt:lpstr>Galileo principle</vt:lpstr>
      <vt:lpstr>PowerPoint Presentation</vt:lpstr>
      <vt:lpstr>The Heavens on the Earth</vt:lpstr>
      <vt:lpstr>PowerPoint Presentation</vt:lpstr>
      <vt:lpstr>The Earth in the Heavens</vt:lpstr>
      <vt:lpstr>Things Never Seen Before</vt:lpstr>
      <vt:lpstr>The back of an envelop</vt:lpstr>
      <vt:lpstr>Sidereus Nuncius</vt:lpstr>
      <vt:lpstr>Sidereus Nuncius</vt:lpstr>
      <vt:lpstr>The birth of modern science</vt:lpstr>
    </vt:vector>
  </TitlesOfParts>
  <Company>insubria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Brève histoire de la pensée cosmologique</dc:title>
  <dc:creator>ugo m</dc:creator>
  <cp:lastModifiedBy>ugo m</cp:lastModifiedBy>
  <cp:revision>218</cp:revision>
  <dcterms:created xsi:type="dcterms:W3CDTF">2017-09-21T13:12:04Z</dcterms:created>
  <dcterms:modified xsi:type="dcterms:W3CDTF">2018-09-07T13:37:50Z</dcterms:modified>
</cp:coreProperties>
</file>