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1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8.xml" ContentType="application/vnd.openxmlformats-officedocument.presentationml.notesSlide+xml"/>
  <Override PartName="/ppt/tags/tag77.xml" ContentType="application/vnd.openxmlformats-officedocument.presentationml.tags+xml"/>
  <Override PartName="/ppt/notesSlides/notesSlide19.xml" ContentType="application/vnd.openxmlformats-officedocument.presentationml.notesSlide+xml"/>
  <Override PartName="/ppt/tags/tag7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2.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3.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4.xml" ContentType="application/vnd.openxmlformats-officedocument.presentationml.notesSlide+xml"/>
  <Override PartName="/ppt/tags/tag8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545" r:id="rId2"/>
    <p:sldId id="561" r:id="rId3"/>
    <p:sldId id="546" r:id="rId4"/>
    <p:sldId id="547" r:id="rId5"/>
    <p:sldId id="548" r:id="rId6"/>
    <p:sldId id="549" r:id="rId7"/>
    <p:sldId id="550" r:id="rId8"/>
    <p:sldId id="551" r:id="rId9"/>
    <p:sldId id="552" r:id="rId10"/>
    <p:sldId id="553" r:id="rId11"/>
    <p:sldId id="554" r:id="rId12"/>
    <p:sldId id="555" r:id="rId13"/>
    <p:sldId id="556" r:id="rId14"/>
    <p:sldId id="557" r:id="rId15"/>
    <p:sldId id="563" r:id="rId16"/>
    <p:sldId id="562" r:id="rId17"/>
    <p:sldId id="564" r:id="rId18"/>
    <p:sldId id="558" r:id="rId19"/>
    <p:sldId id="559" r:id="rId20"/>
    <p:sldId id="566" r:id="rId21"/>
    <p:sldId id="560" r:id="rId22"/>
    <p:sldId id="499" r:id="rId23"/>
    <p:sldId id="322" r:id="rId24"/>
    <p:sldId id="324" r:id="rId25"/>
    <p:sldId id="436" r:id="rId26"/>
    <p:sldId id="437" r:id="rId27"/>
    <p:sldId id="446" r:id="rId28"/>
    <p:sldId id="447" r:id="rId29"/>
    <p:sldId id="438" r:id="rId30"/>
    <p:sldId id="439" r:id="rId31"/>
    <p:sldId id="405" r:id="rId32"/>
    <p:sldId id="268" r:id="rId33"/>
    <p:sldId id="490" r:id="rId34"/>
    <p:sldId id="491" r:id="rId35"/>
    <p:sldId id="274" r:id="rId36"/>
    <p:sldId id="281" r:id="rId37"/>
    <p:sldId id="312" r:id="rId38"/>
    <p:sldId id="453" r:id="rId39"/>
    <p:sldId id="313" r:id="rId40"/>
    <p:sldId id="293" r:id="rId41"/>
    <p:sldId id="500" r:id="rId42"/>
    <p:sldId id="335" r:id="rId43"/>
    <p:sldId id="502" r:id="rId44"/>
    <p:sldId id="450" r:id="rId45"/>
    <p:sldId id="451" r:id="rId46"/>
    <p:sldId id="452" r:id="rId47"/>
    <p:sldId id="333" r:id="rId48"/>
    <p:sldId id="334" r:id="rId49"/>
    <p:sldId id="336" r:id="rId50"/>
    <p:sldId id="338" r:id="rId51"/>
    <p:sldId id="337" r:id="rId52"/>
    <p:sldId id="339" r:id="rId53"/>
    <p:sldId id="400" r:id="rId54"/>
    <p:sldId id="398" r:id="rId55"/>
    <p:sldId id="340" r:id="rId56"/>
    <p:sldId id="292" r:id="rId57"/>
    <p:sldId id="401" r:id="rId58"/>
    <p:sldId id="406" r:id="rId59"/>
    <p:sldId id="356" r:id="rId60"/>
    <p:sldId id="455" r:id="rId61"/>
    <p:sldId id="456" r:id="rId62"/>
    <p:sldId id="407" r:id="rId63"/>
    <p:sldId id="408" r:id="rId64"/>
    <p:sldId id="505" r:id="rId65"/>
    <p:sldId id="411" r:id="rId66"/>
    <p:sldId id="412" r:id="rId67"/>
    <p:sldId id="410" r:id="rId68"/>
    <p:sldId id="445" r:id="rId69"/>
    <p:sldId id="534" r:id="rId70"/>
    <p:sldId id="544" r:id="rId71"/>
    <p:sldId id="506" r:id="rId72"/>
    <p:sldId id="512" r:id="rId73"/>
    <p:sldId id="513" r:id="rId74"/>
    <p:sldId id="514" r:id="rId75"/>
    <p:sldId id="515" r:id="rId76"/>
    <p:sldId id="516" r:id="rId77"/>
    <p:sldId id="517" r:id="rId78"/>
    <p:sldId id="523" r:id="rId79"/>
    <p:sldId id="524" r:id="rId80"/>
    <p:sldId id="525" r:id="rId81"/>
    <p:sldId id="528" r:id="rId82"/>
    <p:sldId id="529" r:id="rId83"/>
    <p:sldId id="535" r:id="rId84"/>
    <p:sldId id="536" r:id="rId85"/>
    <p:sldId id="537" r:id="rId86"/>
    <p:sldId id="538" r:id="rId87"/>
    <p:sldId id="539" r:id="rId88"/>
    <p:sldId id="540" r:id="rId89"/>
    <p:sldId id="541" r:id="rId90"/>
    <p:sldId id="542" r:id="rId91"/>
    <p:sldId id="543" r:id="rId92"/>
    <p:sldId id="457" r:id="rId93"/>
    <p:sldId id="476" r:id="rId94"/>
    <p:sldId id="477" r:id="rId95"/>
    <p:sldId id="422" r:id="rId96"/>
    <p:sldId id="423" r:id="rId97"/>
    <p:sldId id="567" r:id="rId98"/>
    <p:sldId id="568" r:id="rId99"/>
    <p:sldId id="569" r:id="rId100"/>
    <p:sldId id="425" r:id="rId101"/>
    <p:sldId id="483" r:id="rId102"/>
    <p:sldId id="429" r:id="rId103"/>
    <p:sldId id="397" r:id="rId104"/>
    <p:sldId id="565" r:id="rId105"/>
    <p:sldId id="424" r:id="rId106"/>
  </p:sldIdLst>
  <p:sldSz cx="9144000" cy="6858000" type="screen4x3"/>
  <p:notesSz cx="6858000" cy="9144000"/>
  <p:custDataLst>
    <p:tags r:id="rId109"/>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72" d="100"/>
          <a:sy n="72" d="100"/>
        </p:scale>
        <p:origin x="-1192"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tags" Target="tags/tag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F1170-60A9-438E-B6EA-DB9FF70C6E48}" type="datetimeFigureOut">
              <a:rPr lang="fr-FR" smtClean="0"/>
              <a:t>07/09/18</a:t>
            </a:fld>
            <a:endParaRPr lang="fr-FR"/>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74E76F-49A6-4840-A2E5-10571C939B70}" type="slidenum">
              <a:rPr lang="fr-FR" smtClean="0"/>
              <a:t>‹#›</a:t>
            </a:fld>
            <a:endParaRPr lang="fr-FR"/>
          </a:p>
        </p:txBody>
      </p:sp>
    </p:spTree>
    <p:extLst>
      <p:ext uri="{BB962C8B-B14F-4D97-AF65-F5344CB8AC3E}">
        <p14:creationId xmlns:p14="http://schemas.microsoft.com/office/powerpoint/2010/main" val="300113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2"/>
                </a:solidFill>
                <a:latin typeface="Arial" charset="0"/>
                <a:ea typeface="ＭＳ Ｐゴシック" charset="0"/>
              </a:defRPr>
            </a:lvl9pPr>
          </a:lstStyle>
          <a:p>
            <a:pPr eaLnBrk="1" hangingPunct="1"/>
            <a:fld id="{38544AB8-688E-6C4F-B629-A93BDF83062E}" type="slidenum">
              <a:rPr lang="en-US" sz="1200" b="0">
                <a:solidFill>
                  <a:schemeClr val="tx1"/>
                </a:solidFill>
              </a:rPr>
              <a:pPr eaLnBrk="1" hangingPunct="1"/>
              <a:t>4</a:t>
            </a:fld>
            <a:endParaRPr lang="en-US" sz="1200" b="0">
              <a:solidFill>
                <a:schemeClr val="tx1"/>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40094-284E-4F15-AB0B-CF509C16E3B3}" type="slidenum">
              <a:rPr lang="en-US"/>
              <a:pPr/>
              <a:t>73</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B60C3-B65F-43E2-8C39-0CDC4F78A210}" type="slidenum">
              <a:rPr lang="en-US"/>
              <a:pPr/>
              <a:t>74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A073D-7ED8-47EB-9F31-4C8F3C41F045}" type="slidenum">
              <a:rPr lang="en-US"/>
              <a:pPr/>
              <a:t>76</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499FDE-7B69-4BEE-BE58-B57853D91430}" type="slidenum">
              <a:rPr lang="en-US"/>
              <a:pPr/>
              <a:t>77</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C09EAD-4D0F-4FD1-AC86-19EF41F2C2C5}" type="slidenum">
              <a:rPr lang="en-US" smtClean="0"/>
              <a:pPr fontAlgn="base">
                <a:spcBef>
                  <a:spcPct val="0"/>
                </a:spcBef>
                <a:spcAft>
                  <a:spcPct val="0"/>
                </a:spcAft>
                <a:defRPr/>
              </a:pPr>
              <a:t>78</a:t>
            </a:fld>
            <a:endParaRPr 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9AACCD-B0CF-4F30-9957-55EA1A3A40FC}" type="slidenum">
              <a:rPr lang="en-US" smtClean="0"/>
              <a:pPr fontAlgn="base">
                <a:spcBef>
                  <a:spcPct val="0"/>
                </a:spcBef>
                <a:spcAft>
                  <a:spcPct val="0"/>
                </a:spcAft>
                <a:defRPr/>
              </a:pPr>
              <a:t>79</a:t>
            </a:fld>
            <a:endParaRPr 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1D6738-EC3A-4C7D-8FED-27087355894B}" type="slidenum">
              <a:rPr lang="en-US" smtClean="0"/>
              <a:pPr fontAlgn="base">
                <a:spcBef>
                  <a:spcPct val="0"/>
                </a:spcBef>
                <a:spcAft>
                  <a:spcPct val="0"/>
                </a:spcAft>
                <a:defRPr/>
              </a:pPr>
              <a:t>80</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A362BAD-1F4F-4451-A2F3-7BA695C82093}" type="slidenum">
              <a:rPr lang="en-US" smtClean="0"/>
              <a:pPr/>
              <a:t>81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6253867-54A7-496F-8514-4E0D263288CE}" type="slidenum">
              <a:rPr lang="en-US" smtClean="0"/>
              <a:pPr/>
              <a:t>82</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1C09EF-C673-4CA5-AC4C-09B63BC34A3B}" type="slidenum">
              <a:rPr lang="en-US" smtClean="0"/>
              <a:pPr fontAlgn="base">
                <a:spcBef>
                  <a:spcPct val="0"/>
                </a:spcBef>
                <a:spcAft>
                  <a:spcPct val="0"/>
                </a:spcAft>
                <a:defRPr/>
              </a:pPr>
              <a:t>83</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2"/>
                </a:solidFill>
                <a:latin typeface="Arial" charset="0"/>
                <a:ea typeface="ＭＳ Ｐゴシック" charset="0"/>
              </a:defRPr>
            </a:lvl9pPr>
          </a:lstStyle>
          <a:p>
            <a:pPr eaLnBrk="1" hangingPunct="1"/>
            <a:fld id="{38544AB8-688E-6C4F-B629-A93BDF83062E}" type="slidenum">
              <a:rPr lang="en-US" sz="1200" b="0">
                <a:solidFill>
                  <a:schemeClr val="tx1"/>
                </a:solidFill>
              </a:rPr>
              <a:pPr eaLnBrk="1" hangingPunct="1"/>
              <a:t>5</a:t>
            </a:fld>
            <a:endParaRPr lang="en-US" sz="1200" b="0">
              <a:solidFill>
                <a:schemeClr val="tx1"/>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AB0685-79E4-4034-9007-EEC37E0ADDDD}" type="slidenum">
              <a:rPr lang="en-US" smtClean="0"/>
              <a:pPr fontAlgn="base">
                <a:spcBef>
                  <a:spcPct val="0"/>
                </a:spcBef>
                <a:spcAft>
                  <a:spcPct val="0"/>
                </a:spcAft>
                <a:defRPr/>
              </a:pPr>
              <a:t>84</a:t>
            </a:fld>
            <a:endParaRPr lang="en-US"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94DBAAC-3093-4CAA-9F75-9E66B7E263A5}" type="slidenum">
              <a:rPr lang="en-US" smtClean="0"/>
              <a:pPr/>
              <a:t>85</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9174B9-F675-4EDF-9299-BB80E567EDB9}" type="slidenum">
              <a:rPr lang="en-US" smtClean="0"/>
              <a:pPr fontAlgn="base">
                <a:spcBef>
                  <a:spcPct val="0"/>
                </a:spcBef>
                <a:spcAft>
                  <a:spcPct val="0"/>
                </a:spcAft>
                <a:defRPr/>
              </a:pPr>
              <a:t>86</a:t>
            </a:fld>
            <a:endParaRPr lang="en-US"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856C04F-7FC5-4107-B7BB-DE1761EBFBD0}" type="slidenum">
              <a:rPr lang="en-US" smtClean="0"/>
              <a:pPr/>
              <a:t>87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1C09EF-C673-4CA5-AC4C-09B63BC34A3B}" type="slidenum">
              <a:rPr lang="en-US" smtClean="0"/>
              <a:pPr fontAlgn="base">
                <a:spcBef>
                  <a:spcPct val="0"/>
                </a:spcBef>
                <a:spcAft>
                  <a:spcPct val="0"/>
                </a:spcAft>
                <a:defRPr/>
              </a:pPr>
              <a:t>88</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AB0685-79E4-4034-9007-EEC37E0ADDDD}" type="slidenum">
              <a:rPr lang="en-US" smtClean="0"/>
              <a:pPr fontAlgn="base">
                <a:spcBef>
                  <a:spcPct val="0"/>
                </a:spcBef>
                <a:spcAft>
                  <a:spcPct val="0"/>
                </a:spcAft>
                <a:defRPr/>
              </a:pPr>
              <a:t>89</a:t>
            </a:fld>
            <a:endParaRPr lang="en-US"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94DBAAC-3093-4CAA-9F75-9E66B7E263A5}" type="slidenum">
              <a:rPr lang="en-US" smtClean="0"/>
              <a:pPr/>
              <a:t>90</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9174B9-F675-4EDF-9299-BB80E567EDB9}" type="slidenum">
              <a:rPr lang="en-US" smtClean="0"/>
              <a:pPr fontAlgn="base">
                <a:spcBef>
                  <a:spcPct val="0"/>
                </a:spcBef>
                <a:spcAft>
                  <a:spcPct val="0"/>
                </a:spcAft>
                <a:defRPr/>
              </a:pPr>
              <a:t>91</a:t>
            </a:fld>
            <a:endParaRPr lang="en-US"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2"/>
                </a:solidFill>
                <a:latin typeface="Arial" charset="0"/>
                <a:ea typeface="ＭＳ Ｐゴシック" charset="0"/>
              </a:defRPr>
            </a:lvl9pPr>
          </a:lstStyle>
          <a:p>
            <a:pPr eaLnBrk="1" hangingPunct="1"/>
            <a:fld id="{38544AB8-688E-6C4F-B629-A93BDF83062E}" type="slidenum">
              <a:rPr lang="en-US" sz="1200" b="0">
                <a:solidFill>
                  <a:schemeClr val="tx1"/>
                </a:solidFill>
              </a:rPr>
              <a:pPr eaLnBrk="1" hangingPunct="1"/>
              <a:t>6</a:t>
            </a:fld>
            <a:endParaRPr lang="en-US" sz="1200" b="0">
              <a:solidFill>
                <a:schemeClr val="tx1"/>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8</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9</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1D6738-EC3A-4C7D-8FED-27087355894B}" type="slidenum">
              <a:rPr lang="en-US" smtClean="0"/>
              <a:pPr fontAlgn="base">
                <a:spcBef>
                  <a:spcPct val="0"/>
                </a:spcBef>
                <a:spcAft>
                  <a:spcPct val="0"/>
                </a:spcAft>
                <a:defRPr/>
              </a:pPr>
              <a:t>61</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FF8D8-E1E3-4339-B25C-588D0E439E98}" type="slidenum">
              <a:rPr lang="en-US" smtClean="0"/>
              <a:pPr fontAlgn="base">
                <a:spcBef>
                  <a:spcPct val="0"/>
                </a:spcBef>
                <a:spcAft>
                  <a:spcPct val="0"/>
                </a:spcAft>
                <a:defRPr/>
              </a:pPr>
              <a:t>68</a:t>
            </a:fld>
            <a:endParaRPr 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FF8D8-E1E3-4339-B25C-588D0E439E98}" type="slidenum">
              <a:rPr lang="en-US" smtClean="0"/>
              <a:pPr fontAlgn="base">
                <a:spcBef>
                  <a:spcPct val="0"/>
                </a:spcBef>
                <a:spcAft>
                  <a:spcPct val="0"/>
                </a:spcAft>
                <a:defRPr/>
              </a:pPr>
              <a:t>69</a:t>
            </a:fld>
            <a:endParaRPr 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FF8D8-E1E3-4339-B25C-588D0E439E98}" type="slidenum">
              <a:rPr lang="en-US" smtClean="0"/>
              <a:pPr fontAlgn="base">
                <a:spcBef>
                  <a:spcPct val="0"/>
                </a:spcBef>
                <a:spcAft>
                  <a:spcPct val="0"/>
                </a:spcAft>
                <a:defRPr/>
              </a:pPr>
              <a:t>70</a:t>
            </a:fld>
            <a:endParaRPr 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1C99515-B30D-44B8-BC2F-12516BEA8264}" type="datetimeFigureOut">
              <a:rPr lang="it-IT" smtClean="0"/>
              <a:t>07/09/18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31509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1C99515-B30D-44B8-BC2F-12516BEA8264}" type="datetimeFigureOut">
              <a:rPr lang="it-IT" smtClean="0"/>
              <a:t>07/09/18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272987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1C99515-B30D-44B8-BC2F-12516BEA8264}" type="datetimeFigureOut">
              <a:rPr lang="it-IT" smtClean="0"/>
              <a:t>07/09/18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52133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1C99515-B30D-44B8-BC2F-12516BEA8264}" type="datetimeFigureOut">
              <a:rPr lang="it-IT" smtClean="0"/>
              <a:t>07/09/18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2554387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1C99515-B30D-44B8-BC2F-12516BEA8264}" type="datetimeFigureOut">
              <a:rPr lang="it-IT" smtClean="0"/>
              <a:t>07/09/18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311537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1C99515-B30D-44B8-BC2F-12516BEA8264}" type="datetimeFigureOut">
              <a:rPr lang="it-IT" smtClean="0"/>
              <a:t>07/09/18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217736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1C99515-B30D-44B8-BC2F-12516BEA8264}" type="datetimeFigureOut">
              <a:rPr lang="it-IT" smtClean="0"/>
              <a:t>07/09/18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3248323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1C99515-B30D-44B8-BC2F-12516BEA8264}" type="datetimeFigureOut">
              <a:rPr lang="it-IT" smtClean="0"/>
              <a:t>07/09/18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3700606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1C99515-B30D-44B8-BC2F-12516BEA8264}" type="datetimeFigureOut">
              <a:rPr lang="it-IT" smtClean="0"/>
              <a:t>07/09/18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317994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1C99515-B30D-44B8-BC2F-12516BEA8264}" type="datetimeFigureOut">
              <a:rPr lang="it-IT" smtClean="0"/>
              <a:t>07/09/18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289564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1C99515-B30D-44B8-BC2F-12516BEA8264}" type="datetimeFigureOut">
              <a:rPr lang="it-IT" smtClean="0"/>
              <a:t>07/09/18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7FCBD7-8C86-4435-8CEB-319A99936212}" type="slidenum">
              <a:rPr lang="it-IT" smtClean="0"/>
              <a:t>‹#›</a:t>
            </a:fld>
            <a:endParaRPr lang="it-IT"/>
          </a:p>
        </p:txBody>
      </p:sp>
    </p:spTree>
    <p:extLst>
      <p:ext uri="{BB962C8B-B14F-4D97-AF65-F5344CB8AC3E}">
        <p14:creationId xmlns:p14="http://schemas.microsoft.com/office/powerpoint/2010/main" val="1792806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99515-B30D-44B8-BC2F-12516BEA8264}" type="datetimeFigureOut">
              <a:rPr lang="it-IT" smtClean="0"/>
              <a:t>07/09/18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FCBD7-8C86-4435-8CEB-319A99936212}" type="slidenum">
              <a:rPr lang="it-IT" smtClean="0"/>
              <a:t>‹#›</a:t>
            </a:fld>
            <a:endParaRPr lang="it-IT"/>
          </a:p>
        </p:txBody>
      </p:sp>
    </p:spTree>
    <p:extLst>
      <p:ext uri="{BB962C8B-B14F-4D97-AF65-F5344CB8AC3E}">
        <p14:creationId xmlns:p14="http://schemas.microsoft.com/office/powerpoint/2010/main" val="365107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oleObject" Target="../embeddings/oleObject1.bin"/><Relationship Id="rId6"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emf"/><Relationship Id="rId3" Type="http://schemas.openxmlformats.org/officeDocument/2006/relationships/image" Target="../media/image53.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 Id="rId3"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 Id="rId3"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4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slideLayout" Target="../slideLayouts/slideLayout2.xml"/><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tags" Target="../tags/tag4.xml"/><Relationship Id="rId2" Type="http://schemas.openxmlformats.org/officeDocument/2006/relationships/tags" Target="../tags/tag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tags" Target="../tags/tag7.xml"/><Relationship Id="rId2" Type="http://schemas.openxmlformats.org/officeDocument/2006/relationships/tags" Target="../tags/tag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Layout" Target="../slideLayouts/slideLayout2.xml"/><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tags" Target="../tags/tag9.xml"/><Relationship Id="rId2" Type="http://schemas.openxmlformats.org/officeDocument/2006/relationships/tags" Target="../tags/tag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5.xml"/><Relationship Id="rId4" Type="http://schemas.openxmlformats.org/officeDocument/2006/relationships/slideLayout" Target="../slideLayouts/slideLayout6.xml"/><Relationship Id="rId5" Type="http://schemas.openxmlformats.org/officeDocument/2006/relationships/image" Target="../media/image31.emf"/><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tags" Target="../tags/tag13.xml"/><Relationship Id="rId2" Type="http://schemas.openxmlformats.org/officeDocument/2006/relationships/tags" Target="../tags/tag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18.xml"/><Relationship Id="rId4" Type="http://schemas.openxmlformats.org/officeDocument/2006/relationships/slideLayout" Target="../slideLayouts/slideLayout2.xml"/><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25.png"/><Relationship Id="rId1" Type="http://schemas.openxmlformats.org/officeDocument/2006/relationships/tags" Target="../tags/tag16.xml"/><Relationship Id="rId2" Type="http://schemas.openxmlformats.org/officeDocument/2006/relationships/tags" Target="../tags/tag1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tags" Target="../tags/tag19.xml"/><Relationship Id="rId2" Type="http://schemas.openxmlformats.org/officeDocument/2006/relationships/tags" Target="../tags/tag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slideLayout" Target="../slideLayouts/slideLayout2.xml"/><Relationship Id="rId6" Type="http://schemas.openxmlformats.org/officeDocument/2006/relationships/image" Target="../media/image40.jp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tags" Target="../tags/tag21.xml"/><Relationship Id="rId2" Type="http://schemas.openxmlformats.org/officeDocument/2006/relationships/tags" Target="../tags/tag2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5.emf"/><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tags" Target="../tags/tag25.xml"/><Relationship Id="rId2" Type="http://schemas.openxmlformats.org/officeDocument/2006/relationships/tags" Target="../tags/tag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emf"/><Relationship Id="rId3" Type="http://schemas.openxmlformats.org/officeDocument/2006/relationships/image" Target="../media/image49.jpg"/></Relationships>
</file>

<file path=ppt/slides/_rels/slide61.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Layout" Target="../slideLayouts/slideLayout6.xml"/><Relationship Id="rId5" Type="http://schemas.openxmlformats.org/officeDocument/2006/relationships/notesSlide" Target="../notesSlides/notesSlide6.xml"/><Relationship Id="rId6" Type="http://schemas.openxmlformats.org/officeDocument/2006/relationships/image" Target="../media/image48.emf"/><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 Type="http://schemas.openxmlformats.org/officeDocument/2006/relationships/tags" Target="../tags/tag27.xml"/><Relationship Id="rId2" Type="http://schemas.openxmlformats.org/officeDocument/2006/relationships/tags" Target="../tags/tag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 Type="http://schemas.openxmlformats.org/officeDocument/2006/relationships/tags" Target="../tags/tag30.xml"/><Relationship Id="rId2" Type="http://schemas.openxmlformats.org/officeDocument/2006/relationships/tags" Target="../tags/tag31.xml"/><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tags" Target="../tags/tag34.xml"/><Relationship Id="rId6" Type="http://schemas.openxmlformats.org/officeDocument/2006/relationships/slideLayout" Target="../slideLayouts/slideLayout6.xml"/><Relationship Id="rId7" Type="http://schemas.openxmlformats.org/officeDocument/2006/relationships/image" Target="../media/image53.emf"/><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tags" Target="../tags/tag35.xml"/><Relationship Id="rId2" Type="http://schemas.openxmlformats.org/officeDocument/2006/relationships/slideLayout" Target="../slideLayouts/slideLayout2.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60.emf"/><Relationship Id="rId5" Type="http://schemas.openxmlformats.org/officeDocument/2006/relationships/image" Target="../media/image61.png"/><Relationship Id="rId1" Type="http://schemas.openxmlformats.org/officeDocument/2006/relationships/tags" Target="../tags/tag36.x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 Id="rId3" Type="http://schemas.openxmlformats.org/officeDocument/2006/relationships/image" Target="../media/image64.jpg"/></Relationships>
</file>

<file path=ppt/slides/_rels/slide73.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tags" Target="../tags/tag41.xml"/><Relationship Id="rId6" Type="http://schemas.openxmlformats.org/officeDocument/2006/relationships/tags" Target="../tags/tag42.xml"/><Relationship Id="rId7" Type="http://schemas.openxmlformats.org/officeDocument/2006/relationships/slideLayout" Target="../slideLayouts/slideLayout6.xml"/><Relationship Id="rId8" Type="http://schemas.openxmlformats.org/officeDocument/2006/relationships/notesSlide" Target="../notesSlides/notesSlide10.xml"/><Relationship Id="rId9" Type="http://schemas.openxmlformats.org/officeDocument/2006/relationships/image" Target="../media/image65.png"/><Relationship Id="rId10" Type="http://schemas.openxmlformats.org/officeDocument/2006/relationships/image" Target="../media/image66.png"/></Relationships>
</file>

<file path=ppt/slides/_rels/slide74.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75.png"/><Relationship Id="rId1" Type="http://schemas.openxmlformats.org/officeDocument/2006/relationships/tags" Target="../tags/tag43.xml"/><Relationship Id="rId2" Type="http://schemas.openxmlformats.org/officeDocument/2006/relationships/tags" Target="../tags/tag44.xml"/><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tags" Target="../tags/tag48.xml"/><Relationship Id="rId7" Type="http://schemas.openxmlformats.org/officeDocument/2006/relationships/slideLayout" Target="../slideLayouts/slideLayout2.xml"/><Relationship Id="rId8" Type="http://schemas.openxmlformats.org/officeDocument/2006/relationships/notesSlide" Target="../notesSlides/notesSlide11.xml"/><Relationship Id="rId9" Type="http://schemas.openxmlformats.org/officeDocument/2006/relationships/image" Target="../media/image71.png"/><Relationship Id="rId10" Type="http://schemas.openxmlformats.org/officeDocument/2006/relationships/image" Target="../media/image31.emf"/></Relationships>
</file>

<file path=ppt/slides/_rels/slide75.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png"/><Relationship Id="rId1" Type="http://schemas.openxmlformats.org/officeDocument/2006/relationships/tags" Target="../tags/tag49.x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78.emf"/><Relationship Id="rId5" Type="http://schemas.openxmlformats.org/officeDocument/2006/relationships/image" Target="../media/image79.png"/><Relationship Id="rId1" Type="http://schemas.openxmlformats.org/officeDocument/2006/relationships/tags" Target="../tags/tag50.x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tags" Target="../tags/tag53.xml"/><Relationship Id="rId4" Type="http://schemas.openxmlformats.org/officeDocument/2006/relationships/tags" Target="../tags/tag54.xml"/><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80.emf"/><Relationship Id="rId8" Type="http://schemas.openxmlformats.org/officeDocument/2006/relationships/image" Target="../media/image81.png"/><Relationship Id="rId9" Type="http://schemas.openxmlformats.org/officeDocument/2006/relationships/image" Target="../media/image79.png"/><Relationship Id="rId10" Type="http://schemas.openxmlformats.org/officeDocument/2006/relationships/image" Target="../media/image82.png"/><Relationship Id="rId11" Type="http://schemas.openxmlformats.org/officeDocument/2006/relationships/image" Target="../media/image83.png"/><Relationship Id="rId1" Type="http://schemas.openxmlformats.org/officeDocument/2006/relationships/tags" Target="../tags/tag51.xml"/><Relationship Id="rId2" Type="http://schemas.openxmlformats.org/officeDocument/2006/relationships/tags" Target="../tags/tag52.xml"/></Relationships>
</file>

<file path=ppt/slides/_rels/slide78.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51.png"/><Relationship Id="rId1" Type="http://schemas.openxmlformats.org/officeDocument/2006/relationships/tags" Target="../tags/tag55.xml"/><Relationship Id="rId2" Type="http://schemas.openxmlformats.org/officeDocument/2006/relationships/tags" Target="../tags/tag56.xml"/><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tags" Target="../tags/tag59.xml"/><Relationship Id="rId6" Type="http://schemas.openxmlformats.org/officeDocument/2006/relationships/slideLayout" Target="../slideLayouts/slideLayout2.xml"/><Relationship Id="rId7" Type="http://schemas.openxmlformats.org/officeDocument/2006/relationships/notesSlide" Target="../notesSlides/notesSlide14.xml"/><Relationship Id="rId8" Type="http://schemas.openxmlformats.org/officeDocument/2006/relationships/image" Target="../media/image84.emf"/><Relationship Id="rId9" Type="http://schemas.openxmlformats.org/officeDocument/2006/relationships/image" Target="../media/image85.png"/><Relationship Id="rId10"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tags" Target="../tags/tag62.xml"/><Relationship Id="rId4" Type="http://schemas.openxmlformats.org/officeDocument/2006/relationships/tags" Target="../tags/tag63.xml"/><Relationship Id="rId5" Type="http://schemas.openxmlformats.org/officeDocument/2006/relationships/slideLayout" Target="../slideLayouts/slideLayout6.xml"/><Relationship Id="rId6" Type="http://schemas.openxmlformats.org/officeDocument/2006/relationships/notesSlide" Target="../notesSlides/notesSlide15.xml"/><Relationship Id="rId7" Type="http://schemas.openxmlformats.org/officeDocument/2006/relationships/image" Target="../media/image89.emf"/><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51.png"/><Relationship Id="rId11" Type="http://schemas.openxmlformats.org/officeDocument/2006/relationships/image" Target="../media/image92.png"/><Relationship Id="rId1" Type="http://schemas.openxmlformats.org/officeDocument/2006/relationships/tags" Target="../tags/tag60.xml"/><Relationship Id="rId2" Type="http://schemas.openxmlformats.org/officeDocument/2006/relationships/tags" Target="../tags/tag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Layout" Target="../slideLayouts/slideLayout6.xml"/><Relationship Id="rId5" Type="http://schemas.openxmlformats.org/officeDocument/2006/relationships/notesSlide" Target="../notesSlides/notesSlide16.xml"/><Relationship Id="rId6" Type="http://schemas.openxmlformats.org/officeDocument/2006/relationships/image" Target="../media/image48.emf"/><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 Type="http://schemas.openxmlformats.org/officeDocument/2006/relationships/tags" Target="../tags/tag64.xml"/><Relationship Id="rId2" Type="http://schemas.openxmlformats.org/officeDocument/2006/relationships/tags" Target="../tags/tag65.xml"/></Relationships>
</file>

<file path=ppt/slides/_rels/slide81.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96.jpeg"/><Relationship Id="rId14" Type="http://schemas.openxmlformats.org/officeDocument/2006/relationships/image" Target="../media/image97.png"/><Relationship Id="rId15" Type="http://schemas.openxmlformats.org/officeDocument/2006/relationships/image" Target="../media/image98.png"/><Relationship Id="rId16" Type="http://schemas.openxmlformats.org/officeDocument/2006/relationships/image" Target="../media/image99.png"/><Relationship Id="rId17" Type="http://schemas.openxmlformats.org/officeDocument/2006/relationships/image" Target="../media/image100.png"/><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tags" Target="../tags/tag69.xml"/><Relationship Id="rId4" Type="http://schemas.openxmlformats.org/officeDocument/2006/relationships/tags" Target="../tags/tag70.xml"/><Relationship Id="rId5" Type="http://schemas.openxmlformats.org/officeDocument/2006/relationships/tags" Target="../tags/tag71.xml"/><Relationship Id="rId6" Type="http://schemas.openxmlformats.org/officeDocument/2006/relationships/tags" Target="../tags/tag72.xml"/><Relationship Id="rId7" Type="http://schemas.openxmlformats.org/officeDocument/2006/relationships/slideLayout" Target="../slideLayouts/slideLayout4.xml"/><Relationship Id="rId8" Type="http://schemas.openxmlformats.org/officeDocument/2006/relationships/notesSlide" Target="../notesSlides/notesSlide17.xml"/><Relationship Id="rId9" Type="http://schemas.openxmlformats.org/officeDocument/2006/relationships/image" Target="../media/image80.emf"/><Relationship Id="rId10" Type="http://schemas.openxmlformats.org/officeDocument/2006/relationships/image" Target="../media/image93.png"/></Relationships>
</file>

<file path=ppt/slides/_rels/slide82.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 Type="http://schemas.openxmlformats.org/officeDocument/2006/relationships/tags" Target="../tags/tag73.xml"/><Relationship Id="rId2" Type="http://schemas.openxmlformats.org/officeDocument/2006/relationships/tags" Target="../tags/tag74.xml"/><Relationship Id="rId3" Type="http://schemas.openxmlformats.org/officeDocument/2006/relationships/tags" Target="../tags/tag75.xml"/><Relationship Id="rId4" Type="http://schemas.openxmlformats.org/officeDocument/2006/relationships/tags" Target="../tags/tag76.xml"/><Relationship Id="rId5" Type="http://schemas.openxmlformats.org/officeDocument/2006/relationships/slideLayout" Target="../slideLayouts/slideLayout6.xml"/><Relationship Id="rId6" Type="http://schemas.openxmlformats.org/officeDocument/2006/relationships/notesSlide" Target="../notesSlides/notesSlide18.xml"/><Relationship Id="rId7" Type="http://schemas.openxmlformats.org/officeDocument/2006/relationships/image" Target="../media/image101.png"/><Relationship Id="rId8" Type="http://schemas.openxmlformats.org/officeDocument/2006/relationships/image" Target="../media/image80.emf"/><Relationship Id="rId9" Type="http://schemas.openxmlformats.org/officeDocument/2006/relationships/image" Target="../media/image102.png"/><Relationship Id="rId10"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06.emf"/><Relationship Id="rId5" Type="http://schemas.openxmlformats.org/officeDocument/2006/relationships/image" Target="../media/image107.png"/><Relationship Id="rId1" Type="http://schemas.openxmlformats.org/officeDocument/2006/relationships/tags" Target="../tags/tag77.xml"/><Relationship Id="rId2"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08.emf"/><Relationship Id="rId5" Type="http://schemas.openxmlformats.org/officeDocument/2006/relationships/image" Target="../media/image106.emf"/><Relationship Id="rId6" Type="http://schemas.openxmlformats.org/officeDocument/2006/relationships/image" Target="../media/image109.png"/><Relationship Id="rId1" Type="http://schemas.openxmlformats.org/officeDocument/2006/relationships/tags" Target="../tags/tag78.xml"/><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0.emf"/></Relationships>
</file>

<file path=ppt/slides/_rels/slide86.xml.rels><?xml version="1.0" encoding="UTF-8" standalone="yes"?>
<Relationships xmlns="http://schemas.openxmlformats.org/package/2006/relationships"><Relationship Id="rId3" Type="http://schemas.openxmlformats.org/officeDocument/2006/relationships/tags" Target="../tags/tag81.xml"/><Relationship Id="rId4" Type="http://schemas.openxmlformats.org/officeDocument/2006/relationships/slideLayout" Target="../slideLayouts/slideLayout6.xml"/><Relationship Id="rId5" Type="http://schemas.openxmlformats.org/officeDocument/2006/relationships/notesSlide" Target="../notesSlides/notesSlide22.xml"/><Relationship Id="rId6" Type="http://schemas.openxmlformats.org/officeDocument/2006/relationships/image" Target="../media/image111.emf"/><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 Type="http://schemas.openxmlformats.org/officeDocument/2006/relationships/tags" Target="../tags/tag79.xml"/><Relationship Id="rId2" Type="http://schemas.openxmlformats.org/officeDocument/2006/relationships/tags" Target="../tags/tag80.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3.xml"/><Relationship Id="rId5" Type="http://schemas.openxmlformats.org/officeDocument/2006/relationships/image" Target="../media/image115.emf"/><Relationship Id="rId6" Type="http://schemas.openxmlformats.org/officeDocument/2006/relationships/image" Target="../media/image116.png"/><Relationship Id="rId7" Type="http://schemas.openxmlformats.org/officeDocument/2006/relationships/image" Target="../media/image111.emf"/><Relationship Id="rId8" Type="http://schemas.openxmlformats.org/officeDocument/2006/relationships/image" Target="../media/image117.png"/><Relationship Id="rId1" Type="http://schemas.openxmlformats.org/officeDocument/2006/relationships/tags" Target="../tags/tag82.xml"/><Relationship Id="rId2" Type="http://schemas.openxmlformats.org/officeDocument/2006/relationships/tags" Target="../tags/tag83.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4.xml"/><Relationship Id="rId5" Type="http://schemas.openxmlformats.org/officeDocument/2006/relationships/image" Target="../media/image106.emf"/><Relationship Id="rId6" Type="http://schemas.openxmlformats.org/officeDocument/2006/relationships/image" Target="../media/image118.png"/><Relationship Id="rId7" Type="http://schemas.openxmlformats.org/officeDocument/2006/relationships/image" Target="../media/image119.png"/><Relationship Id="rId1" Type="http://schemas.openxmlformats.org/officeDocument/2006/relationships/tags" Target="../tags/tag84.xml"/><Relationship Id="rId2" Type="http://schemas.openxmlformats.org/officeDocument/2006/relationships/tags" Target="../tags/tag8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08.emf"/><Relationship Id="rId5" Type="http://schemas.openxmlformats.org/officeDocument/2006/relationships/image" Target="../media/image106.emf"/><Relationship Id="rId6" Type="http://schemas.openxmlformats.org/officeDocument/2006/relationships/image" Target="../media/image109.png"/><Relationship Id="rId1" Type="http://schemas.openxmlformats.org/officeDocument/2006/relationships/tags" Target="../tags/tag86.x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0.emf"/></Relationships>
</file>

<file path=ppt/slides/_rels/slide91.xml.rels><?xml version="1.0" encoding="UTF-8" standalone="yes"?>
<Relationships xmlns="http://schemas.openxmlformats.org/package/2006/relationships"><Relationship Id="rId3" Type="http://schemas.openxmlformats.org/officeDocument/2006/relationships/tags" Target="../tags/tag89.xml"/><Relationship Id="rId4" Type="http://schemas.openxmlformats.org/officeDocument/2006/relationships/slideLayout" Target="../slideLayouts/slideLayout6.xml"/><Relationship Id="rId5" Type="http://schemas.openxmlformats.org/officeDocument/2006/relationships/notesSlide" Target="../notesSlides/notesSlide27.xml"/><Relationship Id="rId6" Type="http://schemas.openxmlformats.org/officeDocument/2006/relationships/image" Target="../media/image111.emf"/><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 Type="http://schemas.openxmlformats.org/officeDocument/2006/relationships/tags" Target="../tags/tag87.xml"/><Relationship Id="rId2" Type="http://schemas.openxmlformats.org/officeDocument/2006/relationships/tags" Target="../tags/tag88.xml"/></Relationships>
</file>

<file path=ppt/slides/_rels/slide92.xml.rels><?xml version="1.0" encoding="UTF-8" standalone="yes"?>
<Relationships xmlns="http://schemas.openxmlformats.org/package/2006/relationships"><Relationship Id="rId3" Type="http://schemas.openxmlformats.org/officeDocument/2006/relationships/tags" Target="../tags/tag92.xml"/><Relationship Id="rId4" Type="http://schemas.openxmlformats.org/officeDocument/2006/relationships/slideLayout" Target="../slideLayouts/slideLayout2.xml"/><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1" Type="http://schemas.openxmlformats.org/officeDocument/2006/relationships/tags" Target="../tags/tag90.xml"/><Relationship Id="rId2" Type="http://schemas.openxmlformats.org/officeDocument/2006/relationships/tags" Target="../tags/tag91.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g"/><Relationship Id="rId4" Type="http://schemas.openxmlformats.org/officeDocument/2006/relationships/image" Target="../media/image124.jpg"/><Relationship Id="rId5" Type="http://schemas.openxmlformats.org/officeDocument/2006/relationships/image" Target="../media/image125.png"/><Relationship Id="rId1" Type="http://schemas.openxmlformats.org/officeDocument/2006/relationships/tags" Target="../tags/tag93.x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tags" Target="../tags/tag96.xml"/><Relationship Id="rId4" Type="http://schemas.openxmlformats.org/officeDocument/2006/relationships/slideLayout" Target="../slideLayouts/slideLayout2.xml"/><Relationship Id="rId5" Type="http://schemas.openxmlformats.org/officeDocument/2006/relationships/image" Target="../media/image126.jp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1" Type="http://schemas.openxmlformats.org/officeDocument/2006/relationships/tags" Target="../tags/tag94.xml"/><Relationship Id="rId2" Type="http://schemas.openxmlformats.org/officeDocument/2006/relationships/tags" Target="../tags/tag9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g"/><Relationship Id="rId3" Type="http://schemas.openxmlformats.org/officeDocument/2006/relationships/image" Target="../media/image13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en-US" sz="2800" b="1" dirty="0">
                <a:latin typeface="Chalkduster"/>
                <a:cs typeface="Chalkduster"/>
              </a:rPr>
              <a:t>A SHORT HISTORY </a:t>
            </a:r>
            <a:r>
              <a:rPr lang="en-US" sz="2800" b="1" dirty="0" smtClean="0">
                <a:latin typeface="Chalkduster"/>
                <a:cs typeface="Chalkduster"/>
              </a:rPr>
              <a:t/>
            </a:r>
            <a:br>
              <a:rPr lang="en-US" sz="2800" b="1" dirty="0" smtClean="0">
                <a:latin typeface="Chalkduster"/>
                <a:cs typeface="Chalkduster"/>
              </a:rPr>
            </a:br>
            <a:r>
              <a:rPr lang="en-US" sz="2800" b="1" dirty="0" smtClean="0">
                <a:latin typeface="Chalkduster"/>
                <a:cs typeface="Chalkduster"/>
              </a:rPr>
              <a:t>OF </a:t>
            </a:r>
            <a:r>
              <a:rPr lang="en-US" sz="2800" b="1" dirty="0">
                <a:latin typeface="Chalkduster"/>
                <a:cs typeface="Chalkduster"/>
              </a:rPr>
              <a:t>THE </a:t>
            </a:r>
            <a:r>
              <a:rPr lang="en-US" sz="2800" b="1" dirty="0" smtClean="0">
                <a:latin typeface="Chalkduster"/>
                <a:cs typeface="Chalkduster"/>
              </a:rPr>
              <a:t/>
            </a:r>
            <a:br>
              <a:rPr lang="en-US" sz="2800" b="1" dirty="0" smtClean="0">
                <a:latin typeface="Chalkduster"/>
                <a:cs typeface="Chalkduster"/>
              </a:rPr>
            </a:br>
            <a:r>
              <a:rPr lang="en-US" sz="2800" b="1" dirty="0" smtClean="0">
                <a:latin typeface="Chalkduster"/>
                <a:cs typeface="Chalkduster"/>
              </a:rPr>
              <a:t>COSMOLOGICAL THINKING II </a:t>
            </a:r>
            <a:endParaRPr lang="fr-CA" sz="2800" b="1" dirty="0">
              <a:latin typeface="Chalkduster"/>
              <a:cs typeface="Chalkduster"/>
            </a:endParaRPr>
          </a:p>
        </p:txBody>
      </p:sp>
      <p:sp>
        <p:nvSpPr>
          <p:cNvPr id="3" name="Sottotitolo 2"/>
          <p:cNvSpPr>
            <a:spLocks noGrp="1"/>
          </p:cNvSpPr>
          <p:nvPr>
            <p:ph type="subTitle" idx="1"/>
          </p:nvPr>
        </p:nvSpPr>
        <p:spPr/>
        <p:txBody>
          <a:bodyPr>
            <a:normAutofit fontScale="85000" lnSpcReduction="20000"/>
          </a:bodyPr>
          <a:lstStyle/>
          <a:p>
            <a:r>
              <a:rPr lang="fr-CA" dirty="0" err="1" smtClean="0"/>
              <a:t>Cargese</a:t>
            </a:r>
            <a:r>
              <a:rPr lang="fr-CA" dirty="0" smtClean="0"/>
              <a:t>, </a:t>
            </a:r>
            <a:r>
              <a:rPr lang="fr-CA" dirty="0" err="1" smtClean="0"/>
              <a:t>September</a:t>
            </a:r>
            <a:r>
              <a:rPr lang="fr-CA" dirty="0" smtClean="0"/>
              <a:t> 4, 2018</a:t>
            </a:r>
          </a:p>
          <a:p>
            <a:r>
              <a:rPr lang="it-IT" dirty="0" smtClean="0"/>
              <a:t>Ugo Moschella</a:t>
            </a:r>
          </a:p>
          <a:p>
            <a:r>
              <a:rPr lang="it-IT" dirty="0" smtClean="0"/>
              <a:t>Università dell’Insubria </a:t>
            </a:r>
          </a:p>
          <a:p>
            <a:r>
              <a:rPr lang="it-IT" dirty="0" smtClean="0"/>
              <a:t> (Como - Italia)</a:t>
            </a:r>
          </a:p>
        </p:txBody>
      </p:sp>
    </p:spTree>
    <p:extLst>
      <p:ext uri="{BB962C8B-B14F-4D97-AF65-F5344CB8AC3E}">
        <p14:creationId xmlns:p14="http://schemas.microsoft.com/office/powerpoint/2010/main" val="12084248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73"/>
            <a:ext cx="8229600" cy="1143000"/>
          </a:xfrm>
        </p:spPr>
        <p:txBody>
          <a:bodyPr/>
          <a:lstStyle/>
          <a:p>
            <a:r>
              <a:rPr lang="it-IT" dirty="0" smtClean="0"/>
              <a:t>The Earth and the </a:t>
            </a:r>
            <a:r>
              <a:rPr lang="it-IT" dirty="0" err="1" smtClean="0"/>
              <a:t>Heavens</a:t>
            </a:r>
            <a:endParaRPr lang="it-IT" dirty="0"/>
          </a:p>
        </p:txBody>
      </p:sp>
      <p:pic>
        <p:nvPicPr>
          <p:cNvPr id="4" name="Picture 3" descr="gra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32734"/>
            <a:ext cx="3628734" cy="2461229"/>
          </a:xfrm>
          <a:prstGeom prst="rect">
            <a:avLst/>
          </a:prstGeom>
        </p:spPr>
      </p:pic>
      <p:pic>
        <p:nvPicPr>
          <p:cNvPr id="5" name="Picture 4" descr="melaca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806" y="1332734"/>
            <a:ext cx="3800910" cy="2529333"/>
          </a:xfrm>
          <a:prstGeom prst="rect">
            <a:avLst/>
          </a:prstGeom>
        </p:spPr>
      </p:pic>
      <p:graphicFrame>
        <p:nvGraphicFramePr>
          <p:cNvPr id="6" name="Object 0"/>
          <p:cNvGraphicFramePr>
            <a:graphicFrameLocks noChangeAspect="1"/>
          </p:cNvGraphicFramePr>
          <p:nvPr>
            <p:extLst>
              <p:ext uri="{D42A27DB-BD31-4B8C-83A1-F6EECF244321}">
                <p14:modId xmlns:p14="http://schemas.microsoft.com/office/powerpoint/2010/main" val="113950839"/>
              </p:ext>
            </p:extLst>
          </p:nvPr>
        </p:nvGraphicFramePr>
        <p:xfrm>
          <a:off x="3253333" y="2019204"/>
          <a:ext cx="2436812" cy="1125538"/>
        </p:xfrm>
        <a:graphic>
          <a:graphicData uri="http://schemas.openxmlformats.org/presentationml/2006/ole">
            <mc:AlternateContent xmlns:mc="http://schemas.openxmlformats.org/markup-compatibility/2006">
              <mc:Choice xmlns:v="urn:schemas-microsoft-com:vml" Requires="v">
                <p:oleObj spid="_x0000_s1038" name="Equation" r:id="rId5" imgW="850900" imgH="393700" progId="Equation.3">
                  <p:embed/>
                </p:oleObj>
              </mc:Choice>
              <mc:Fallback>
                <p:oleObj name="Equation" r:id="rId5" imgW="850900" imgH="393700" progId="Equation.3">
                  <p:embed/>
                  <p:pic>
                    <p:nvPicPr>
                      <p:cNvPr id="0" name=""/>
                      <p:cNvPicPr>
                        <a:picLocks noChangeAspect="1" noChangeArrowheads="1"/>
                      </p:cNvPicPr>
                      <p:nvPr/>
                    </p:nvPicPr>
                    <p:blipFill>
                      <a:blip r:embed="rId6"/>
                      <a:srcRect/>
                      <a:stretch>
                        <a:fillRect/>
                      </a:stretch>
                    </p:blipFill>
                    <p:spPr bwMode="auto">
                      <a:xfrm>
                        <a:off x="3253333" y="2019204"/>
                        <a:ext cx="2436812" cy="1125538"/>
                      </a:xfrm>
                      <a:prstGeom prst="rect">
                        <a:avLst/>
                      </a:prstGeom>
                      <a:solidFill>
                        <a:schemeClr val="bg1"/>
                      </a:solidFill>
                      <a:ln w="9525">
                        <a:solidFill>
                          <a:schemeClr val="tx1"/>
                        </a:solidFill>
                        <a:miter lim="800000"/>
                        <a:headEnd/>
                        <a:tailEnd/>
                      </a:ln>
                    </p:spPr>
                  </p:pic>
                </p:oleObj>
              </mc:Fallback>
            </mc:AlternateContent>
          </a:graphicData>
        </a:graphic>
      </p:graphicFrame>
      <p:sp>
        <p:nvSpPr>
          <p:cNvPr id="3" name="Rectangle 2"/>
          <p:cNvSpPr/>
          <p:nvPr/>
        </p:nvSpPr>
        <p:spPr>
          <a:xfrm>
            <a:off x="457200" y="3862067"/>
            <a:ext cx="8229600" cy="2800766"/>
          </a:xfrm>
          <a:prstGeom prst="rect">
            <a:avLst/>
          </a:prstGeom>
        </p:spPr>
        <p:txBody>
          <a:bodyPr wrap="square">
            <a:spAutoFit/>
          </a:bodyPr>
          <a:lstStyle/>
          <a:p>
            <a:pPr algn="just"/>
            <a:r>
              <a:rPr lang="en-US" sz="2200" dirty="0"/>
              <a:t>In the third book of Principia, Newton expresses </a:t>
            </a:r>
            <a:r>
              <a:rPr lang="en-US" sz="2200" dirty="0" smtClean="0"/>
              <a:t>the law of </a:t>
            </a:r>
            <a:r>
              <a:rPr lang="en-US" sz="2200" dirty="0" smtClean="0">
                <a:solidFill>
                  <a:srgbClr val="FF0000"/>
                </a:solidFill>
              </a:rPr>
              <a:t>universal</a:t>
            </a:r>
            <a:r>
              <a:rPr lang="en-US" sz="2200" dirty="0" smtClean="0"/>
              <a:t> gravitation. </a:t>
            </a:r>
            <a:r>
              <a:rPr lang="en-US" sz="2200" dirty="0"/>
              <a:t>This law applies to the apple which falls on the Earth (and </a:t>
            </a:r>
            <a:r>
              <a:rPr lang="en-US" sz="2200" dirty="0" smtClean="0"/>
              <a:t>to </a:t>
            </a:r>
            <a:r>
              <a:rPr lang="en-US" sz="2200" dirty="0"/>
              <a:t>the Earth which falls on the apple) </a:t>
            </a:r>
            <a:r>
              <a:rPr lang="en-US" sz="2200" dirty="0" smtClean="0"/>
              <a:t>and to the </a:t>
            </a:r>
            <a:r>
              <a:rPr lang="en-US" sz="2200" dirty="0"/>
              <a:t>Moon which falls around the Earth and to the planets </a:t>
            </a:r>
            <a:r>
              <a:rPr lang="en-US" sz="2200" dirty="0" smtClean="0"/>
              <a:t>to that turn around </a:t>
            </a:r>
            <a:r>
              <a:rPr lang="en-US" sz="2200" dirty="0"/>
              <a:t>the Sun. </a:t>
            </a:r>
            <a:r>
              <a:rPr lang="en-US" sz="2200" dirty="0">
                <a:solidFill>
                  <a:srgbClr val="FF0000"/>
                </a:solidFill>
              </a:rPr>
              <a:t>Newton </a:t>
            </a:r>
            <a:r>
              <a:rPr lang="en-US" sz="2200" dirty="0" smtClean="0">
                <a:solidFill>
                  <a:srgbClr val="FF0000"/>
                </a:solidFill>
              </a:rPr>
              <a:t>achieves </a:t>
            </a:r>
            <a:r>
              <a:rPr lang="en-US" sz="2200" dirty="0">
                <a:solidFill>
                  <a:srgbClr val="FF0000"/>
                </a:solidFill>
              </a:rPr>
              <a:t>the project of unification of </a:t>
            </a:r>
            <a:r>
              <a:rPr lang="en-US" sz="2200" dirty="0" smtClean="0">
                <a:solidFill>
                  <a:srgbClr val="FF0000"/>
                </a:solidFill>
              </a:rPr>
              <a:t>Galileo </a:t>
            </a:r>
            <a:r>
              <a:rPr lang="en-US" sz="2200" dirty="0">
                <a:solidFill>
                  <a:srgbClr val="FF0000"/>
                </a:solidFill>
              </a:rPr>
              <a:t>and abolishes the principle of a substantial difference between </a:t>
            </a:r>
            <a:r>
              <a:rPr lang="en-US" sz="2200" dirty="0" smtClean="0">
                <a:solidFill>
                  <a:srgbClr val="FF0000"/>
                </a:solidFill>
              </a:rPr>
              <a:t>Heaven </a:t>
            </a:r>
            <a:r>
              <a:rPr lang="en-US" sz="2200" dirty="0">
                <a:solidFill>
                  <a:srgbClr val="FF0000"/>
                </a:solidFill>
              </a:rPr>
              <a:t>and </a:t>
            </a:r>
            <a:r>
              <a:rPr lang="en-US" sz="2200" dirty="0" smtClean="0">
                <a:solidFill>
                  <a:srgbClr val="FF0000"/>
                </a:solidFill>
              </a:rPr>
              <a:t>Earth.</a:t>
            </a:r>
          </a:p>
          <a:p>
            <a:pPr algn="just"/>
            <a:r>
              <a:rPr lang="en-US" sz="2200" dirty="0" smtClean="0"/>
              <a:t>Even better: </a:t>
            </a:r>
            <a:r>
              <a:rPr lang="en-US" sz="2200" dirty="0"/>
              <a:t>a single law is enough </a:t>
            </a:r>
            <a:r>
              <a:rPr lang="en-US" sz="2200" dirty="0" smtClean="0"/>
              <a:t>to account for a wide variety </a:t>
            </a:r>
            <a:r>
              <a:rPr lang="en-US" sz="2200" dirty="0"/>
              <a:t>of phenomena.</a:t>
            </a:r>
          </a:p>
        </p:txBody>
      </p:sp>
    </p:spTree>
    <p:extLst>
      <p:ext uri="{BB962C8B-B14F-4D97-AF65-F5344CB8AC3E}">
        <p14:creationId xmlns:p14="http://schemas.microsoft.com/office/powerpoint/2010/main" val="293937378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260648"/>
            <a:ext cx="4680520" cy="6310814"/>
          </a:xfrm>
        </p:spPr>
      </p:pic>
    </p:spTree>
    <p:extLst>
      <p:ext uri="{BB962C8B-B14F-4D97-AF65-F5344CB8AC3E}">
        <p14:creationId xmlns:p14="http://schemas.microsoft.com/office/powerpoint/2010/main" val="248830374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M Livio </a:t>
            </a:r>
            <a:r>
              <a:rPr lang="it-IT" dirty="0" err="1" smtClean="0"/>
              <a:t>solves</a:t>
            </a:r>
            <a:r>
              <a:rPr lang="it-IT" dirty="0" smtClean="0"/>
              <a:t> the </a:t>
            </a:r>
            <a:r>
              <a:rPr lang="it-IT" dirty="0" err="1" smtClean="0"/>
              <a:t>Hubble-Lemaitre</a:t>
            </a:r>
            <a:r>
              <a:rPr lang="it-IT" dirty="0" smtClean="0"/>
              <a:t> affaire</a:t>
            </a:r>
            <a:endParaRPr lang="en-US" dirty="0"/>
          </a:p>
        </p:txBody>
      </p:sp>
      <p:sp>
        <p:nvSpPr>
          <p:cNvPr id="3" name="Segnaposto contenuto 2"/>
          <p:cNvSpPr>
            <a:spLocks noGrp="1"/>
          </p:cNvSpPr>
          <p:nvPr>
            <p:ph idx="1"/>
          </p:nvPr>
        </p:nvSpPr>
        <p:spPr/>
        <p:txBody>
          <a:bodyPr/>
          <a:lstStyle/>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03206"/>
            <a:ext cx="8787279" cy="499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2550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dsflat.emf"/>
          <p:cNvPicPr>
            <a:picLocks noChangeAspect="1"/>
          </p:cNvPicPr>
          <p:nvPr/>
        </p:nvPicPr>
        <p:blipFill>
          <a:blip r:embed="rId2" cstate="print"/>
          <a:srcRect/>
          <a:stretch>
            <a:fillRect/>
          </a:stretch>
        </p:blipFill>
        <p:spPr bwMode="auto">
          <a:xfrm>
            <a:off x="4139952" y="906552"/>
            <a:ext cx="5760640" cy="4322648"/>
          </a:xfrm>
          <a:prstGeom prst="rect">
            <a:avLst/>
          </a:prstGeom>
          <a:noFill/>
          <a:ln w="9525">
            <a:noFill/>
            <a:miter lim="800000"/>
            <a:headEnd/>
            <a:tailEnd/>
          </a:ln>
        </p:spPr>
      </p:pic>
      <p:sp>
        <p:nvSpPr>
          <p:cNvPr id="2" name="Titolo 1"/>
          <p:cNvSpPr>
            <a:spLocks noGrp="1"/>
          </p:cNvSpPr>
          <p:nvPr>
            <p:ph type="title"/>
          </p:nvPr>
        </p:nvSpPr>
        <p:spPr/>
        <p:txBody>
          <a:bodyPr/>
          <a:lstStyle/>
          <a:p>
            <a:r>
              <a:rPr lang="fr-FR" b="1" dirty="0" err="1" smtClean="0"/>
              <a:t>Two</a:t>
            </a:r>
            <a:r>
              <a:rPr lang="fr-FR" b="1" dirty="0" smtClean="0"/>
              <a:t> </a:t>
            </a:r>
            <a:r>
              <a:rPr lang="fr-FR" b="1" dirty="0" err="1" smtClean="0"/>
              <a:t>years</a:t>
            </a:r>
            <a:r>
              <a:rPr lang="fr-FR" b="1" dirty="0" smtClean="0"/>
              <a:t> </a:t>
            </a:r>
            <a:r>
              <a:rPr lang="fr-FR" b="1" dirty="0" err="1" smtClean="0"/>
              <a:t>later</a:t>
            </a:r>
            <a:endParaRPr lang="fr-FR" b="1" dirty="0"/>
          </a:p>
        </p:txBody>
      </p:sp>
      <p:sp>
        <p:nvSpPr>
          <p:cNvPr id="8" name="Segnaposto contenuto 7"/>
          <p:cNvSpPr>
            <a:spLocks noGrp="1"/>
          </p:cNvSpPr>
          <p:nvPr>
            <p:ph idx="1"/>
          </p:nvPr>
        </p:nvSpPr>
        <p:spPr>
          <a:xfrm>
            <a:off x="518864" y="2359421"/>
            <a:ext cx="8229600" cy="4525963"/>
          </a:xfrm>
        </p:spPr>
        <p:txBody>
          <a:bodyPr>
            <a:normAutofit fontScale="92500" lnSpcReduction="10000"/>
          </a:bodyPr>
          <a:lstStyle/>
          <a:p>
            <a:endParaRPr lang="en-US" dirty="0"/>
          </a:p>
          <a:p>
            <a:endParaRPr lang="en-US" dirty="0" smtClean="0"/>
          </a:p>
          <a:p>
            <a:endParaRPr lang="en-US" dirty="0"/>
          </a:p>
          <a:p>
            <a:endParaRPr lang="en-US" dirty="0" smtClean="0"/>
          </a:p>
          <a:p>
            <a:endParaRPr lang="en-US" dirty="0"/>
          </a:p>
          <a:p>
            <a:pPr marL="0" indent="0">
              <a:buNone/>
            </a:pPr>
            <a:r>
              <a:rPr lang="en-US" dirty="0" smtClean="0"/>
              <a:t>Hubble explains the redshifts of the nebulae by using the de </a:t>
            </a:r>
            <a:r>
              <a:rPr lang="en-US" dirty="0"/>
              <a:t>Sitter model, </a:t>
            </a:r>
            <a:r>
              <a:rPr lang="en-US" dirty="0" smtClean="0"/>
              <a:t>as suggested by </a:t>
            </a:r>
            <a:r>
              <a:rPr lang="en-US" dirty="0" err="1" smtClean="0"/>
              <a:t>Eddington</a:t>
            </a:r>
            <a:r>
              <a:rPr lang="en-US" dirty="0" smtClean="0"/>
              <a:t>. He ignored Lemaître (</a:t>
            </a:r>
            <a:r>
              <a:rPr lang="en-US" dirty="0" err="1" smtClean="0"/>
              <a:t>Eddington</a:t>
            </a:r>
            <a:r>
              <a:rPr lang="en-US" dirty="0" smtClean="0"/>
              <a:t> too, but not Einstein)</a:t>
            </a:r>
            <a:endParaRPr lang="fr-FR" dirty="0"/>
          </a:p>
        </p:txBody>
      </p:sp>
      <p:pic>
        <p:nvPicPr>
          <p:cNvPr id="7" name="Picture 2" descr="dsblackhole.emf"/>
          <p:cNvPicPr>
            <a:picLocks noChangeAspect="1"/>
          </p:cNvPicPr>
          <p:nvPr/>
        </p:nvPicPr>
        <p:blipFill>
          <a:blip r:embed="rId3" cstate="print"/>
          <a:stretch>
            <a:fillRect/>
          </a:stretch>
        </p:blipFill>
        <p:spPr>
          <a:xfrm>
            <a:off x="-396552" y="1191528"/>
            <a:ext cx="4997354" cy="3749640"/>
          </a:xfrm>
          <a:prstGeom prst="rect">
            <a:avLst/>
          </a:prstGeom>
        </p:spPr>
      </p:pic>
    </p:spTree>
    <p:extLst>
      <p:ext uri="{BB962C8B-B14F-4D97-AF65-F5344CB8AC3E}">
        <p14:creationId xmlns:p14="http://schemas.microsoft.com/office/powerpoint/2010/main" val="257886389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Epilogue III</a:t>
            </a:r>
            <a:endParaRPr lang="en-US" dirty="0"/>
          </a:p>
        </p:txBody>
      </p:sp>
      <p:sp>
        <p:nvSpPr>
          <p:cNvPr id="3" name="Content Placeholder 2"/>
          <p:cNvSpPr>
            <a:spLocks noGrp="1"/>
          </p:cNvSpPr>
          <p:nvPr>
            <p:ph idx="1"/>
          </p:nvPr>
        </p:nvSpPr>
        <p:spPr>
          <a:xfrm>
            <a:off x="381000" y="1295400"/>
            <a:ext cx="8229600" cy="5229944"/>
          </a:xfrm>
        </p:spPr>
        <p:txBody>
          <a:bodyPr>
            <a:normAutofit fontScale="92500" lnSpcReduction="10000"/>
          </a:bodyPr>
          <a:lstStyle/>
          <a:p>
            <a:r>
              <a:rPr lang="en-US" sz="3000" dirty="0"/>
              <a:t>The introduction of such a constant implies a considerable renunciation of the logical simplicity of the theory... Since I introduced this term, I had always a bad conscience... I am unable to believe that such an ugly thing should be realized in </a:t>
            </a:r>
            <a:r>
              <a:rPr lang="en-US" sz="3000" dirty="0" smtClean="0"/>
              <a:t>nature</a:t>
            </a:r>
            <a:r>
              <a:rPr lang="en-US" sz="3000" dirty="0"/>
              <a:t> </a:t>
            </a:r>
            <a:r>
              <a:rPr lang="en-US" sz="3000" dirty="0" smtClean="0"/>
              <a:t>                                       </a:t>
            </a:r>
          </a:p>
          <a:p>
            <a:pPr marL="0" indent="0">
              <a:buNone/>
            </a:pPr>
            <a:r>
              <a:rPr lang="en-US" sz="3000" i="1" dirty="0"/>
              <a:t> </a:t>
            </a:r>
            <a:r>
              <a:rPr lang="en-US" sz="3000" i="1" dirty="0" smtClean="0"/>
              <a:t>                                             —Einstein to </a:t>
            </a:r>
            <a:r>
              <a:rPr lang="en-US" sz="3000" i="1" dirty="0" err="1" smtClean="0"/>
              <a:t>Lemaître</a:t>
            </a:r>
            <a:r>
              <a:rPr lang="en-US" sz="3000" i="1" dirty="0" smtClean="0"/>
              <a:t>, 1947</a:t>
            </a:r>
          </a:p>
          <a:p>
            <a:r>
              <a:rPr lang="en-US" sz="3000" dirty="0" smtClean="0"/>
              <a:t>The history of science provides many instances of discoveries which have been made for reasons which are no longer considered satisfactory. It may be that the discovery of the cosmological constant is such a case.</a:t>
            </a:r>
          </a:p>
          <a:p>
            <a:pPr marL="0" indent="0">
              <a:buNone/>
            </a:pPr>
            <a:r>
              <a:rPr lang="en-US" sz="3000" i="1" dirty="0"/>
              <a:t> </a:t>
            </a:r>
            <a:r>
              <a:rPr lang="en-US" sz="3000" i="1" dirty="0" smtClean="0"/>
              <a:t>                                             —</a:t>
            </a:r>
            <a:r>
              <a:rPr lang="en-US" sz="3000" i="1" dirty="0" err="1" smtClean="0"/>
              <a:t>Lemaître</a:t>
            </a:r>
            <a:r>
              <a:rPr lang="en-US" sz="3000" i="1" dirty="0" smtClean="0"/>
              <a:t> to Einstein, 1949</a:t>
            </a:r>
            <a:endParaRPr lang="en-US" sz="3000" dirty="0"/>
          </a:p>
          <a:p>
            <a:pPr>
              <a:buNone/>
            </a:pPr>
            <a:endParaRPr lang="en-US" sz="2600" i="1" dirty="0"/>
          </a:p>
        </p:txBody>
      </p:sp>
    </p:spTree>
    <p:extLst>
      <p:ext uri="{BB962C8B-B14F-4D97-AF65-F5344CB8AC3E}">
        <p14:creationId xmlns:p14="http://schemas.microsoft.com/office/powerpoint/2010/main" val="330386720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Epilogue IV </a:t>
            </a:r>
            <a:br>
              <a:rPr lang="en-US" dirty="0" smtClean="0"/>
            </a:br>
            <a:r>
              <a:rPr lang="en-US" sz="3100" dirty="0" smtClean="0"/>
              <a:t>(in case you think you understood what space </a:t>
            </a:r>
            <a:r>
              <a:rPr lang="en-US" sz="3100" i="1" dirty="0" smtClean="0"/>
              <a:t>is.</a:t>
            </a:r>
            <a:r>
              <a:rPr lang="en-US" sz="3100" dirty="0" smtClean="0"/>
              <a:t>)</a:t>
            </a:r>
            <a:endParaRPr lang="en-US" sz="3100" dirty="0"/>
          </a:p>
        </p:txBody>
      </p:sp>
      <p:sp>
        <p:nvSpPr>
          <p:cNvPr id="3" name="Content Placeholder 2"/>
          <p:cNvSpPr>
            <a:spLocks noGrp="1"/>
          </p:cNvSpPr>
          <p:nvPr>
            <p:ph idx="1"/>
          </p:nvPr>
        </p:nvSpPr>
        <p:spPr/>
        <p:txBody>
          <a:bodyPr>
            <a:normAutofit fontScale="92500" lnSpcReduction="10000"/>
          </a:bodyPr>
          <a:lstStyle/>
          <a:p>
            <a:r>
              <a:rPr lang="en-US" dirty="0">
                <a:solidFill>
                  <a:srgbClr val="0000FF"/>
                </a:solidFill>
              </a:rPr>
              <a:t>If I let all things disappear from the world, then, according to Newton, the Galilean inertial space remains, while according to my view, </a:t>
            </a:r>
            <a:r>
              <a:rPr lang="en-US" i="1" dirty="0">
                <a:solidFill>
                  <a:srgbClr val="0000FF"/>
                </a:solidFill>
              </a:rPr>
              <a:t>nothing </a:t>
            </a:r>
            <a:r>
              <a:rPr lang="en-US" dirty="0">
                <a:solidFill>
                  <a:srgbClr val="0000FF"/>
                </a:solidFill>
              </a:rPr>
              <a:t>is left. </a:t>
            </a:r>
            <a:r>
              <a:rPr lang="en-US" dirty="0" smtClean="0">
                <a:solidFill>
                  <a:srgbClr val="0000FF"/>
                </a:solidFill>
              </a:rPr>
              <a:t>                     </a:t>
            </a:r>
            <a:r>
              <a:rPr lang="en-US" dirty="0" smtClean="0"/>
              <a:t>Albert </a:t>
            </a:r>
            <a:r>
              <a:rPr lang="en-US" dirty="0"/>
              <a:t>Einstein, 9 January 1916 </a:t>
            </a:r>
          </a:p>
          <a:p>
            <a:r>
              <a:rPr lang="en-US" dirty="0">
                <a:solidFill>
                  <a:srgbClr val="0000FF"/>
                </a:solidFill>
              </a:rPr>
              <a:t>Space, brought to light by the corporeal object, made a physical reality by Newton, has in the last few decades swallowed ether and time and seems about to swallow also the field and the corpuscles, so that it remains as the sole medium of reality. </a:t>
            </a:r>
            <a:r>
              <a:rPr lang="en-US" dirty="0" smtClean="0">
                <a:solidFill>
                  <a:srgbClr val="0000FF"/>
                </a:solidFill>
              </a:rPr>
              <a:t>                             </a:t>
            </a:r>
            <a:r>
              <a:rPr lang="en-US" dirty="0" smtClean="0"/>
              <a:t>Albert </a:t>
            </a:r>
            <a:r>
              <a:rPr lang="en-US" dirty="0"/>
              <a:t>Einstein, 1930 </a:t>
            </a:r>
          </a:p>
          <a:p>
            <a:endParaRPr lang="en-US" dirty="0"/>
          </a:p>
        </p:txBody>
      </p:sp>
    </p:spTree>
    <p:extLst>
      <p:ext uri="{BB962C8B-B14F-4D97-AF65-F5344CB8AC3E}">
        <p14:creationId xmlns:p14="http://schemas.microsoft.com/office/powerpoint/2010/main" val="356016089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Final</a:t>
            </a:r>
            <a:r>
              <a:rPr lang="it-IT" dirty="0" smtClean="0"/>
              <a:t> </a:t>
            </a:r>
            <a:r>
              <a:rPr lang="it-IT" dirty="0" err="1" smtClean="0"/>
              <a:t>Wor</a:t>
            </a:r>
            <a:r>
              <a:rPr lang="it-IT" dirty="0" smtClean="0"/>
              <a:t>(l)d</a:t>
            </a:r>
            <a:endParaRPr lang="fr-FR" dirty="0"/>
          </a:p>
        </p:txBody>
      </p:sp>
      <p:sp>
        <p:nvSpPr>
          <p:cNvPr id="3" name="Segnaposto contenuto 2"/>
          <p:cNvSpPr>
            <a:spLocks noGrp="1"/>
          </p:cNvSpPr>
          <p:nvPr>
            <p:ph idx="1"/>
          </p:nvPr>
        </p:nvSpPr>
        <p:spPr/>
        <p:txBody>
          <a:bodyPr/>
          <a:lstStyle/>
          <a:p>
            <a:pPr marL="0" indent="0" algn="ctr">
              <a:buNone/>
            </a:pPr>
            <a:r>
              <a:rPr lang="en-US" sz="4000" b="1" dirty="0">
                <a:solidFill>
                  <a:srgbClr val="0000FF"/>
                </a:solidFill>
              </a:rPr>
              <a:t>Die Welt </a:t>
            </a:r>
            <a:r>
              <a:rPr lang="en-US" sz="4000" b="1" dirty="0" err="1">
                <a:solidFill>
                  <a:srgbClr val="0000FF"/>
                </a:solidFill>
              </a:rPr>
              <a:t>ist</a:t>
            </a:r>
            <a:r>
              <a:rPr lang="en-US" sz="4000" b="1" dirty="0">
                <a:solidFill>
                  <a:srgbClr val="0000FF"/>
                </a:solidFill>
              </a:rPr>
              <a:t> </a:t>
            </a:r>
            <a:r>
              <a:rPr lang="en-US" sz="4000" b="1" dirty="0" err="1">
                <a:solidFill>
                  <a:srgbClr val="0000FF"/>
                </a:solidFill>
              </a:rPr>
              <a:t>alles</a:t>
            </a:r>
            <a:r>
              <a:rPr lang="en-US" sz="4000" b="1" dirty="0">
                <a:solidFill>
                  <a:srgbClr val="0000FF"/>
                </a:solidFill>
              </a:rPr>
              <a:t> was der Fall </a:t>
            </a:r>
            <a:r>
              <a:rPr lang="en-US" sz="4000" b="1" dirty="0" err="1" smtClean="0">
                <a:solidFill>
                  <a:srgbClr val="0000FF"/>
                </a:solidFill>
              </a:rPr>
              <a:t>ist</a:t>
            </a:r>
            <a:endParaRPr lang="en-US" sz="4000" b="1" dirty="0" smtClean="0">
              <a:solidFill>
                <a:srgbClr val="0000FF"/>
              </a:solidFill>
            </a:endParaRPr>
          </a:p>
          <a:p>
            <a:pPr marL="0" indent="0" algn="r">
              <a:buNone/>
            </a:pPr>
            <a:r>
              <a:rPr lang="en-US" sz="4000" b="1" dirty="0" smtClean="0"/>
              <a:t>L. Wittgenstein</a:t>
            </a:r>
            <a:endParaRPr lang="en-US" sz="4000" dirty="0"/>
          </a:p>
          <a:p>
            <a:r>
              <a:rPr lang="en-US" dirty="0" smtClean="0"/>
              <a:t>The world is everything that happens</a:t>
            </a:r>
          </a:p>
          <a:p>
            <a:r>
              <a:rPr lang="en-US" dirty="0"/>
              <a:t>The world is </a:t>
            </a:r>
            <a:r>
              <a:rPr lang="en-US" dirty="0" smtClean="0"/>
              <a:t>the fall</a:t>
            </a:r>
            <a:endParaRPr lang="en-US" dirty="0"/>
          </a:p>
          <a:p>
            <a:r>
              <a:rPr lang="en-US" dirty="0" smtClean="0"/>
              <a:t>The world is everything that falls</a:t>
            </a:r>
            <a:endParaRPr lang="en-US" dirty="0"/>
          </a:p>
          <a:p>
            <a:pPr marL="0" indent="0">
              <a:buNone/>
            </a:pPr>
            <a:endParaRPr lang="fr-FR" dirty="0"/>
          </a:p>
        </p:txBody>
      </p:sp>
    </p:spTree>
    <p:extLst>
      <p:ext uri="{BB962C8B-B14F-4D97-AF65-F5344CB8AC3E}">
        <p14:creationId xmlns:p14="http://schemas.microsoft.com/office/powerpoint/2010/main" val="4195712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Projectiles and orbits</a:t>
            </a:r>
            <a:endParaRPr lang="en-US" dirty="0"/>
          </a:p>
        </p:txBody>
      </p:sp>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l="6552" t="3163" r="3929" b="2531"/>
          <a:stretch>
            <a:fillRect/>
          </a:stretch>
        </p:blipFill>
        <p:spPr bwMode="auto">
          <a:xfrm>
            <a:off x="171076" y="1279370"/>
            <a:ext cx="3843535"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4306665" y="1348690"/>
            <a:ext cx="4808735" cy="4347929"/>
          </a:xfrm>
          <a:prstGeom prst="rect">
            <a:avLst/>
          </a:prstGeom>
        </p:spPr>
      </p:pic>
    </p:spTree>
    <p:extLst>
      <p:ext uri="{BB962C8B-B14F-4D97-AF65-F5344CB8AC3E}">
        <p14:creationId xmlns:p14="http://schemas.microsoft.com/office/powerpoint/2010/main" val="6327368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is gravity?</a:t>
            </a:r>
            <a:endParaRPr lang="en-US" dirty="0"/>
          </a:p>
        </p:txBody>
      </p:sp>
      <p:sp>
        <p:nvSpPr>
          <p:cNvPr id="3" name="Content Placeholder 2"/>
          <p:cNvSpPr>
            <a:spLocks noGrp="1"/>
          </p:cNvSpPr>
          <p:nvPr>
            <p:ph idx="1"/>
          </p:nvPr>
        </p:nvSpPr>
        <p:spPr>
          <a:xfrm>
            <a:off x="457200" y="1600200"/>
            <a:ext cx="8229600" cy="4817033"/>
          </a:xfrm>
        </p:spPr>
        <p:txBody>
          <a:bodyPr>
            <a:normAutofit fontScale="55000" lnSpcReduction="20000"/>
          </a:bodyPr>
          <a:lstStyle/>
          <a:p>
            <a:r>
              <a:rPr lang="en-US" sz="3800" dirty="0">
                <a:solidFill>
                  <a:srgbClr val="0000FF"/>
                </a:solidFill>
              </a:rPr>
              <a:t>You sometimes speak of gravity as essential and inherent to matter. Pray do not ascribe that notion to me, for the cause of gravity is what I do not pretend to know and therefore would take more time to consider of </a:t>
            </a:r>
            <a:r>
              <a:rPr lang="en-US" sz="3800" dirty="0" smtClean="0">
                <a:solidFill>
                  <a:srgbClr val="0000FF"/>
                </a:solidFill>
              </a:rPr>
              <a:t>it. </a:t>
            </a:r>
          </a:p>
          <a:p>
            <a:r>
              <a:rPr lang="en-US" sz="3800" dirty="0">
                <a:solidFill>
                  <a:srgbClr val="0000FF"/>
                </a:solidFill>
              </a:rPr>
              <a:t>It is inconceivable that inanimate brute matter should, without mediation of something else which is not material, operate upon and </a:t>
            </a:r>
            <a:r>
              <a:rPr lang="en-US" sz="3800" dirty="0" smtClean="0">
                <a:solidFill>
                  <a:srgbClr val="0000FF"/>
                </a:solidFill>
              </a:rPr>
              <a:t>affect </a:t>
            </a:r>
            <a:r>
              <a:rPr lang="en-US" sz="3800" dirty="0">
                <a:solidFill>
                  <a:srgbClr val="0000FF"/>
                </a:solidFill>
              </a:rPr>
              <a:t>other matter without mutual </a:t>
            </a:r>
            <a:r>
              <a:rPr lang="en-US" sz="3800" dirty="0" smtClean="0">
                <a:solidFill>
                  <a:srgbClr val="0000FF"/>
                </a:solidFill>
              </a:rPr>
              <a:t>contact</a:t>
            </a:r>
            <a:r>
              <a:rPr lang="en-US" sz="3800" dirty="0">
                <a:solidFill>
                  <a:srgbClr val="0000FF"/>
                </a:solidFill>
              </a:rPr>
              <a:t>, as it must be if gravitation, </a:t>
            </a:r>
            <a:r>
              <a:rPr lang="en-US" sz="3800" dirty="0">
                <a:solidFill>
                  <a:srgbClr val="FF0000"/>
                </a:solidFill>
              </a:rPr>
              <a:t>in the sense of Epicurus</a:t>
            </a:r>
            <a:r>
              <a:rPr lang="en-US" sz="3800" dirty="0">
                <a:solidFill>
                  <a:srgbClr val="0000FF"/>
                </a:solidFill>
              </a:rPr>
              <a:t>, be essential and inherent in it. And this is one reason why I desired you would not ascribe innate gravity to me. That gravity should be innate, inherent, and essential to matter, so that one body may act upon another at a distance through a vacuum, without the mediation of anything else, by and through which their action and force may be </a:t>
            </a:r>
            <a:r>
              <a:rPr lang="en-US" sz="3800" dirty="0" smtClean="0">
                <a:solidFill>
                  <a:srgbClr val="0000FF"/>
                </a:solidFill>
              </a:rPr>
              <a:t>con</a:t>
            </a:r>
            <a:r>
              <a:rPr lang="en-US" sz="3800" dirty="0">
                <a:solidFill>
                  <a:srgbClr val="0000FF"/>
                </a:solidFill>
              </a:rPr>
              <a:t>veyed from one to another, is to me so great an absurdity that I believe no man who has in philosophical matters a competent faculty of thinking can ever fall into it. </a:t>
            </a:r>
            <a:endParaRPr lang="en-US" sz="3800" dirty="0" smtClean="0"/>
          </a:p>
          <a:p>
            <a:pPr marL="0" indent="0" algn="r">
              <a:buNone/>
            </a:pPr>
            <a:r>
              <a:rPr lang="en-US" sz="3600" dirty="0" smtClean="0"/>
              <a:t>Newton. Second letter to  Richard Bentley </a:t>
            </a:r>
          </a:p>
          <a:p>
            <a:endParaRPr lang="en-US" dirty="0"/>
          </a:p>
        </p:txBody>
      </p:sp>
    </p:spTree>
    <p:extLst>
      <p:ext uri="{BB962C8B-B14F-4D97-AF65-F5344CB8AC3E}">
        <p14:creationId xmlns:p14="http://schemas.microsoft.com/office/powerpoint/2010/main" val="26002490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Bentley and Newton’s cosmology </a:t>
            </a:r>
            <a:endParaRPr lang="en-US" dirty="0"/>
          </a:p>
        </p:txBody>
      </p:sp>
      <p:pic>
        <p:nvPicPr>
          <p:cNvPr id="3" name="Picture 2"/>
          <p:cNvPicPr>
            <a:picLocks noChangeAspect="1"/>
          </p:cNvPicPr>
          <p:nvPr/>
        </p:nvPicPr>
        <p:blipFill>
          <a:blip r:embed="rId2"/>
          <a:stretch>
            <a:fillRect/>
          </a:stretch>
        </p:blipFill>
        <p:spPr>
          <a:xfrm>
            <a:off x="4726287" y="1556792"/>
            <a:ext cx="4382217" cy="4392488"/>
          </a:xfrm>
          <a:prstGeom prst="rect">
            <a:avLst/>
          </a:prstGeom>
        </p:spPr>
      </p:pic>
      <p:sp>
        <p:nvSpPr>
          <p:cNvPr id="4" name="Rectangle 3"/>
          <p:cNvSpPr/>
          <p:nvPr/>
        </p:nvSpPr>
        <p:spPr>
          <a:xfrm>
            <a:off x="107504" y="1412776"/>
            <a:ext cx="4572000" cy="4893647"/>
          </a:xfrm>
          <a:prstGeom prst="rect">
            <a:avLst/>
          </a:prstGeom>
        </p:spPr>
        <p:txBody>
          <a:bodyPr>
            <a:spAutoFit/>
          </a:bodyPr>
          <a:lstStyle/>
          <a:p>
            <a:pPr marL="342900" indent="-342900">
              <a:buFont typeface="Arial"/>
              <a:buChar char="•"/>
            </a:pPr>
            <a:r>
              <a:rPr lang="en-AU" sz="2400" dirty="0" smtClean="0"/>
              <a:t>Newton’s law of universal gravitation doesn't succeed in explaining the observed structure of the universe. </a:t>
            </a:r>
          </a:p>
          <a:p>
            <a:pPr marL="342900" indent="-342900">
              <a:buFont typeface="Arial"/>
              <a:buChar char="•"/>
            </a:pPr>
            <a:r>
              <a:rPr lang="en-AU" sz="2400" dirty="0" smtClean="0"/>
              <a:t>A finite Newtonian universe would not escape the gravitational collapse (Letter to Richard Bentley 1756). </a:t>
            </a:r>
          </a:p>
          <a:p>
            <a:pPr marL="342900" indent="-342900">
              <a:buFont typeface="Arial"/>
              <a:buChar char="•"/>
            </a:pPr>
            <a:r>
              <a:rPr lang="en-AU" sz="2400" dirty="0" smtClean="0"/>
              <a:t>The answer of Newton was to postulate an infinite universe in which the gravitational attraction of the stars was annulled by opposite attractions</a:t>
            </a:r>
          </a:p>
        </p:txBody>
      </p:sp>
    </p:spTree>
    <p:extLst>
      <p:ext uri="{BB962C8B-B14F-4D97-AF65-F5344CB8AC3E}">
        <p14:creationId xmlns:p14="http://schemas.microsoft.com/office/powerpoint/2010/main" val="41396225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Newton to Bentley about infinity </a:t>
            </a:r>
            <a:endParaRPr lang="en-US" dirty="0"/>
          </a:p>
        </p:txBody>
      </p:sp>
      <p:sp>
        <p:nvSpPr>
          <p:cNvPr id="3" name="Content Placeholder 2"/>
          <p:cNvSpPr>
            <a:spLocks noGrp="1"/>
          </p:cNvSpPr>
          <p:nvPr>
            <p:ph idx="1"/>
          </p:nvPr>
        </p:nvSpPr>
        <p:spPr/>
        <p:txBody>
          <a:bodyPr>
            <a:noAutofit/>
          </a:bodyPr>
          <a:lstStyle/>
          <a:p>
            <a:pPr marL="0" indent="0">
              <a:buNone/>
            </a:pPr>
            <a:r>
              <a:rPr lang="en-US" sz="2200" dirty="0">
                <a:solidFill>
                  <a:srgbClr val="0000FF"/>
                </a:solidFill>
              </a:rPr>
              <a:t>As to your first query, it seems to me that if the matter of our sun and planets and all the matter in the universe were evenly scattered throughout all the heavens, and every particle had an innate gravity toward all the rest, </a:t>
            </a:r>
            <a:r>
              <a:rPr lang="en-US" sz="2200" dirty="0">
                <a:solidFill>
                  <a:srgbClr val="FF0000"/>
                </a:solidFill>
              </a:rPr>
              <a:t>and the whole space throughout which this matter was scattered was but finite</a:t>
            </a:r>
            <a:r>
              <a:rPr lang="en-US" sz="2200" dirty="0">
                <a:solidFill>
                  <a:srgbClr val="0000FF"/>
                </a:solidFill>
              </a:rPr>
              <a:t>, the matter on the outside of the space would, by its gravity, tend toward all the matter on the inside, and by consequence, fall down into the middle of the whole space </a:t>
            </a:r>
            <a:r>
              <a:rPr lang="en-US" sz="2200" i="1" dirty="0">
                <a:solidFill>
                  <a:srgbClr val="0000FF"/>
                </a:solidFill>
              </a:rPr>
              <a:t>and there compose one great spherical mass</a:t>
            </a:r>
            <a:r>
              <a:rPr lang="en-US" sz="2200" dirty="0">
                <a:solidFill>
                  <a:srgbClr val="0000FF"/>
                </a:solidFill>
              </a:rPr>
              <a:t>. But if the matter was evenly disposed </a:t>
            </a:r>
            <a:r>
              <a:rPr lang="en-US" sz="2200" dirty="0">
                <a:solidFill>
                  <a:srgbClr val="FF0000"/>
                </a:solidFill>
              </a:rPr>
              <a:t>throughout an infinite space</a:t>
            </a:r>
            <a:r>
              <a:rPr lang="en-US" sz="2200" dirty="0">
                <a:solidFill>
                  <a:srgbClr val="0000FF"/>
                </a:solidFill>
              </a:rPr>
              <a:t>, it could never convene into one mass; but some of it would convene into one mass and some into another, so as to make an infinite number of great masses, scattered at great distances from one to another throughout all that infinite space. </a:t>
            </a:r>
            <a:r>
              <a:rPr lang="en-US" sz="2200" dirty="0">
                <a:solidFill>
                  <a:srgbClr val="FF0000"/>
                </a:solidFill>
              </a:rPr>
              <a:t>And thus might the sun and fixed stars be formed, supposing the matter were of a lucid </a:t>
            </a:r>
            <a:r>
              <a:rPr lang="en-US" sz="2200" dirty="0" smtClean="0">
                <a:solidFill>
                  <a:srgbClr val="FF0000"/>
                </a:solidFill>
              </a:rPr>
              <a:t>nature </a:t>
            </a:r>
            <a:endParaRPr lang="en-US" sz="2200" dirty="0">
              <a:solidFill>
                <a:srgbClr val="FF0000"/>
              </a:solidFill>
            </a:endParaRPr>
          </a:p>
        </p:txBody>
      </p:sp>
    </p:spTree>
    <p:extLst>
      <p:ext uri="{BB962C8B-B14F-4D97-AF65-F5344CB8AC3E}">
        <p14:creationId xmlns:p14="http://schemas.microsoft.com/office/powerpoint/2010/main" val="12525677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Edmund Halley </a:t>
            </a:r>
            <a:r>
              <a:rPr lang="en-US" dirty="0" smtClean="0"/>
              <a:t>1721</a:t>
            </a:r>
            <a:endParaRPr lang="en-US" dirty="0"/>
          </a:p>
        </p:txBody>
      </p:sp>
      <p:sp>
        <p:nvSpPr>
          <p:cNvPr id="3" name="Content Placeholder 2"/>
          <p:cNvSpPr>
            <a:spLocks noGrp="1"/>
          </p:cNvSpPr>
          <p:nvPr>
            <p:ph idx="1"/>
          </p:nvPr>
        </p:nvSpPr>
        <p:spPr/>
        <p:txBody>
          <a:bodyPr>
            <a:normAutofit fontScale="62500" lnSpcReduction="20000"/>
          </a:bodyPr>
          <a:lstStyle/>
          <a:p>
            <a:pPr marL="0" indent="0" algn="just">
              <a:buNone/>
            </a:pPr>
            <a:r>
              <a:rPr lang="en-US" sz="4000" dirty="0" smtClean="0">
                <a:solidFill>
                  <a:srgbClr val="0000FF"/>
                </a:solidFill>
              </a:rPr>
              <a:t>A </a:t>
            </a:r>
            <a:r>
              <a:rPr lang="en-US" sz="4000" dirty="0">
                <a:solidFill>
                  <a:srgbClr val="0000FF"/>
                </a:solidFill>
              </a:rPr>
              <a:t>finite system would be surrounded by </a:t>
            </a:r>
            <a:r>
              <a:rPr lang="en-US" sz="4000" dirty="0" smtClean="0">
                <a:solidFill>
                  <a:srgbClr val="0000FF"/>
                </a:solidFill>
              </a:rPr>
              <a:t>an “infinite </a:t>
            </a:r>
            <a:r>
              <a:rPr lang="en-US" sz="4000" dirty="0">
                <a:solidFill>
                  <a:srgbClr val="0000FF"/>
                </a:solidFill>
              </a:rPr>
              <a:t>inane</a:t>
            </a:r>
            <a:r>
              <a:rPr lang="en-US" sz="4000" dirty="0" smtClean="0">
                <a:solidFill>
                  <a:srgbClr val="0000FF"/>
                </a:solidFill>
              </a:rPr>
              <a:t>.” </a:t>
            </a:r>
            <a:r>
              <a:rPr lang="en-US" sz="4000" dirty="0">
                <a:solidFill>
                  <a:srgbClr val="0000FF"/>
                </a:solidFill>
              </a:rPr>
              <a:t>But if the whole be Infinite, all the parts of it would be nearly </a:t>
            </a:r>
            <a:r>
              <a:rPr lang="en-US" sz="4000" i="1" dirty="0">
                <a:solidFill>
                  <a:srgbClr val="0000FF"/>
                </a:solidFill>
              </a:rPr>
              <a:t>in </a:t>
            </a:r>
            <a:r>
              <a:rPr lang="en-US" sz="4000" i="1" dirty="0" err="1">
                <a:solidFill>
                  <a:srgbClr val="0000FF"/>
                </a:solidFill>
              </a:rPr>
              <a:t>equilibrio</a:t>
            </a:r>
            <a:r>
              <a:rPr lang="en-US" sz="4000" i="1" dirty="0">
                <a:solidFill>
                  <a:srgbClr val="0000FF"/>
                </a:solidFill>
              </a:rPr>
              <a:t>, </a:t>
            </a:r>
            <a:r>
              <a:rPr lang="en-US" sz="4000" dirty="0">
                <a:solidFill>
                  <a:srgbClr val="0000FF"/>
                </a:solidFill>
              </a:rPr>
              <a:t>and consequently each </a:t>
            </a:r>
            <a:r>
              <a:rPr lang="en-US" sz="4000" dirty="0" err="1">
                <a:solidFill>
                  <a:srgbClr val="0000FF"/>
                </a:solidFill>
              </a:rPr>
              <a:t>fixt</a:t>
            </a:r>
            <a:r>
              <a:rPr lang="en-US" sz="4000" dirty="0">
                <a:solidFill>
                  <a:srgbClr val="0000FF"/>
                </a:solidFill>
              </a:rPr>
              <a:t> Star, being drawn by contrary Powers, would keep its place</a:t>
            </a:r>
            <a:r>
              <a:rPr lang="en-US" sz="4000" dirty="0" smtClean="0">
                <a:solidFill>
                  <a:srgbClr val="0000FF"/>
                </a:solidFill>
              </a:rPr>
              <a:t>; or </a:t>
            </a:r>
            <a:r>
              <a:rPr lang="en-US" sz="4000" dirty="0">
                <a:solidFill>
                  <a:srgbClr val="0000FF"/>
                </a:solidFill>
              </a:rPr>
              <a:t>move, till such time, as, from such an </a:t>
            </a:r>
            <a:r>
              <a:rPr lang="en-US" sz="4000" i="1" dirty="0">
                <a:solidFill>
                  <a:srgbClr val="0000FF"/>
                </a:solidFill>
              </a:rPr>
              <a:t>equilibrium, </a:t>
            </a:r>
            <a:r>
              <a:rPr lang="en-US" sz="4000" dirty="0">
                <a:solidFill>
                  <a:srgbClr val="0000FF"/>
                </a:solidFill>
              </a:rPr>
              <a:t>it found its resting place; on which account, some, perhaps, may think the Infinity </a:t>
            </a:r>
            <a:r>
              <a:rPr lang="en-US" sz="4000" dirty="0" smtClean="0">
                <a:solidFill>
                  <a:srgbClr val="0000FF"/>
                </a:solidFill>
              </a:rPr>
              <a:t>of the </a:t>
            </a:r>
            <a:r>
              <a:rPr lang="en-US" sz="4000" dirty="0">
                <a:solidFill>
                  <a:srgbClr val="0000FF"/>
                </a:solidFill>
              </a:rPr>
              <a:t>Sphere of </a:t>
            </a:r>
            <a:r>
              <a:rPr lang="en-US" sz="4000" dirty="0" err="1">
                <a:solidFill>
                  <a:srgbClr val="0000FF"/>
                </a:solidFill>
              </a:rPr>
              <a:t>Fixt</a:t>
            </a:r>
            <a:r>
              <a:rPr lang="en-US" sz="4000" dirty="0">
                <a:solidFill>
                  <a:srgbClr val="0000FF"/>
                </a:solidFill>
              </a:rPr>
              <a:t> Stars no very precarious Postulate.</a:t>
            </a:r>
            <a:br>
              <a:rPr lang="en-US" sz="4000" dirty="0">
                <a:solidFill>
                  <a:srgbClr val="0000FF"/>
                </a:solidFill>
              </a:rPr>
            </a:br>
            <a:endParaRPr lang="en-US" sz="4000" dirty="0" smtClean="0">
              <a:solidFill>
                <a:srgbClr val="0000FF"/>
              </a:solidFill>
            </a:endParaRPr>
          </a:p>
          <a:p>
            <a:pPr marL="0" indent="0" algn="just">
              <a:buNone/>
            </a:pPr>
            <a:r>
              <a:rPr lang="en-US" sz="4000" dirty="0"/>
              <a:t>Halley thought that the equilibrium of an infinite and uniform universe </a:t>
            </a:r>
            <a:r>
              <a:rPr lang="en-US" sz="4000" dirty="0" smtClean="0"/>
              <a:t>is stable</a:t>
            </a:r>
            <a:r>
              <a:rPr lang="en-US" sz="4000" dirty="0"/>
              <a:t>. Newton in his letters to </a:t>
            </a:r>
            <a:r>
              <a:rPr lang="en-US" sz="4000" dirty="0" smtClean="0"/>
              <a:t>Bentley was </a:t>
            </a:r>
            <a:r>
              <a:rPr lang="en-US" sz="4000" dirty="0"/>
              <a:t>under no such </a:t>
            </a:r>
            <a:r>
              <a:rPr lang="en-US" sz="4000" dirty="0" smtClean="0"/>
              <a:t>illusion: </a:t>
            </a:r>
            <a:r>
              <a:rPr lang="en-US" sz="4000" dirty="0"/>
              <a:t>t</a:t>
            </a:r>
            <a:r>
              <a:rPr lang="en-US" sz="4000" dirty="0" smtClean="0"/>
              <a:t>he equilibrium </a:t>
            </a:r>
            <a:r>
              <a:rPr lang="en-US" sz="4000" dirty="0"/>
              <a:t>of an infinite and uniform universe </a:t>
            </a:r>
            <a:r>
              <a:rPr lang="en-US" sz="4000" dirty="0" smtClean="0"/>
              <a:t>is unstable like </a:t>
            </a:r>
            <a:r>
              <a:rPr lang="en-US" sz="4000" dirty="0"/>
              <a:t>that of needles standing poised on </a:t>
            </a:r>
            <a:r>
              <a:rPr lang="en-US" sz="4000" dirty="0" smtClean="0"/>
              <a:t>their points.</a:t>
            </a:r>
            <a:endParaRPr lang="en-US" sz="4000" dirty="0"/>
          </a:p>
          <a:p>
            <a:endParaRPr lang="en-US" dirty="0"/>
          </a:p>
          <a:p>
            <a:endParaRPr lang="en-US" dirty="0"/>
          </a:p>
          <a:p>
            <a:pPr marL="0" indent="0">
              <a:buNone/>
            </a:pPr>
            <a:endParaRPr lang="en-US" dirty="0"/>
          </a:p>
          <a:p>
            <a:endParaRPr lang="en-US" dirty="0"/>
          </a:p>
          <a:p>
            <a:endParaRPr lang="en-US" dirty="0">
              <a:solidFill>
                <a:srgbClr val="0000FF"/>
              </a:solidFill>
            </a:endParaRPr>
          </a:p>
          <a:p>
            <a:endParaRPr lang="en-US" dirty="0">
              <a:solidFill>
                <a:srgbClr val="0000FF"/>
              </a:solidFill>
            </a:endParaRPr>
          </a:p>
          <a:p>
            <a:endParaRPr lang="en-US" dirty="0"/>
          </a:p>
        </p:txBody>
      </p:sp>
    </p:spTree>
    <p:extLst>
      <p:ext uri="{BB962C8B-B14F-4D97-AF65-F5344CB8AC3E}">
        <p14:creationId xmlns:p14="http://schemas.microsoft.com/office/powerpoint/2010/main" val="21454021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puzzle</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Why did Newton change from the Stoic to the Epicurean system? He could have achieved an equilibrium state in the Stoic system by assuming that all stars have motion, thus </a:t>
            </a:r>
            <a:r>
              <a:rPr lang="en-US" dirty="0" smtClean="0"/>
              <a:t>anticipating the idea of a rotating Milky Way </a:t>
            </a:r>
            <a:r>
              <a:rPr lang="en-US" dirty="0"/>
              <a:t>later proposed by Wright. </a:t>
            </a:r>
            <a:endParaRPr lang="en-US" dirty="0" smtClean="0"/>
          </a:p>
          <a:p>
            <a:r>
              <a:rPr lang="en-US" dirty="0"/>
              <a:t>Newton said that a sidereal system would collapse into its middle were it of finite size. He ignored the possibility of random or systematic </a:t>
            </a:r>
            <a:r>
              <a:rPr lang="en-US" dirty="0" smtClean="0"/>
              <a:t>motion. Yet the concept of dynamic </a:t>
            </a:r>
            <a:r>
              <a:rPr lang="en-US" dirty="0" err="1" smtClean="0"/>
              <a:t>equilibriumwas</a:t>
            </a:r>
            <a:r>
              <a:rPr lang="en-US" dirty="0" smtClean="0"/>
              <a:t> </a:t>
            </a:r>
            <a:r>
              <a:rPr lang="en-US" dirty="0"/>
              <a:t>not ahead of Newton's time. </a:t>
            </a:r>
          </a:p>
          <a:p>
            <a:endParaRPr lang="en-US" dirty="0"/>
          </a:p>
        </p:txBody>
      </p:sp>
    </p:spTree>
    <p:extLst>
      <p:ext uri="{BB962C8B-B14F-4D97-AF65-F5344CB8AC3E}">
        <p14:creationId xmlns:p14="http://schemas.microsoft.com/office/powerpoint/2010/main" val="19465064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t>
            </a:r>
            <a:r>
              <a:rPr lang="en-US" dirty="0" err="1" smtClean="0"/>
              <a:t>Rerum</a:t>
            </a:r>
            <a:r>
              <a:rPr lang="en-US" dirty="0" smtClean="0"/>
              <a:t> </a:t>
            </a:r>
            <a:r>
              <a:rPr lang="en-US" dirty="0" err="1" smtClean="0"/>
              <a:t>Natura</a:t>
            </a:r>
            <a:r>
              <a:rPr lang="en-US" dirty="0" smtClean="0"/>
              <a:t> (again)</a:t>
            </a:r>
            <a:endParaRPr lang="en-US" dirty="0"/>
          </a:p>
        </p:txBody>
      </p:sp>
      <p:sp>
        <p:nvSpPr>
          <p:cNvPr id="3" name="Content Placeholder 2"/>
          <p:cNvSpPr>
            <a:spLocks noGrp="1"/>
          </p:cNvSpPr>
          <p:nvPr>
            <p:ph idx="1"/>
          </p:nvPr>
        </p:nvSpPr>
        <p:spPr/>
        <p:txBody>
          <a:bodyPr>
            <a:normAutofit fontScale="77500" lnSpcReduction="20000"/>
          </a:bodyPr>
          <a:lstStyle/>
          <a:p>
            <a:pPr marL="0" indent="0" algn="just">
              <a:buNone/>
            </a:pPr>
            <a:r>
              <a:rPr lang="en-US" dirty="0">
                <a:solidFill>
                  <a:srgbClr val="0000FF"/>
                </a:solidFill>
              </a:rPr>
              <a:t>Moreover, if all the space in the whole universe were shut in on all sides, and were created with borders determined, and had been bounded, then the store of matter would have flowed together with solid weight from all sides to the bottom, nor could anything be carried on beneath the canopy of the sky, nor would there be </a:t>
            </a:r>
            <a:r>
              <a:rPr lang="en-US" dirty="0" smtClean="0">
                <a:solidFill>
                  <a:srgbClr val="0000FF"/>
                </a:solidFill>
              </a:rPr>
              <a:t>sky </a:t>
            </a:r>
            <a:r>
              <a:rPr lang="en-US" dirty="0">
                <a:solidFill>
                  <a:srgbClr val="0000FF"/>
                </a:solidFill>
              </a:rPr>
              <a:t>at all, nor the light of the sun, since in truth </a:t>
            </a:r>
            <a:r>
              <a:rPr lang="en-US" dirty="0">
                <a:solidFill>
                  <a:srgbClr val="FF0000"/>
                </a:solidFill>
              </a:rPr>
              <a:t>all matter would lie idle piled together by sinking down from limitless time</a:t>
            </a:r>
            <a:r>
              <a:rPr lang="en-US" dirty="0">
                <a:solidFill>
                  <a:srgbClr val="0000FF"/>
                </a:solidFill>
              </a:rPr>
              <a:t>. But as it is, no rest, we may be sure, has been granted to the bodies of the first-</a:t>
            </a:r>
            <a:r>
              <a:rPr lang="en-US" dirty="0" smtClean="0">
                <a:solidFill>
                  <a:srgbClr val="0000FF"/>
                </a:solidFill>
              </a:rPr>
              <a:t>beginnings </a:t>
            </a:r>
            <a:r>
              <a:rPr lang="en-US" dirty="0">
                <a:solidFill>
                  <a:srgbClr val="0000FF"/>
                </a:solidFill>
              </a:rPr>
              <a:t>because there is no bottom at all whither they may, as it were, flow together and make their resting place. All things are forever carried on in ceaseless movement from all sides, and bodies of matter are stirred up and supplied from beneath out of limitless space. </a:t>
            </a:r>
          </a:p>
          <a:p>
            <a:endParaRPr lang="en-US" dirty="0"/>
          </a:p>
        </p:txBody>
      </p:sp>
    </p:spTree>
    <p:extLst>
      <p:ext uri="{BB962C8B-B14F-4D97-AF65-F5344CB8AC3E}">
        <p14:creationId xmlns:p14="http://schemas.microsoft.com/office/powerpoint/2010/main" val="22218413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Galileo about infinity</a:t>
            </a:r>
            <a:endParaRPr lang="en-US" dirty="0"/>
          </a:p>
        </p:txBody>
      </p:sp>
      <p:sp>
        <p:nvSpPr>
          <p:cNvPr id="3" name="Content Placeholder 2"/>
          <p:cNvSpPr>
            <a:spLocks noGrp="1"/>
          </p:cNvSpPr>
          <p:nvPr>
            <p:ph sz="half" idx="1"/>
          </p:nvPr>
        </p:nvSpPr>
        <p:spPr>
          <a:xfrm>
            <a:off x="457200" y="1600200"/>
            <a:ext cx="8229600" cy="4525963"/>
          </a:xfrm>
        </p:spPr>
        <p:txBody>
          <a:bodyPr>
            <a:normAutofit fontScale="85000" lnSpcReduction="20000"/>
          </a:bodyPr>
          <a:lstStyle/>
          <a:p>
            <a:pPr marL="0" indent="0">
              <a:buNone/>
            </a:pPr>
            <a:r>
              <a:rPr lang="en-US" dirty="0" smtClean="0">
                <a:solidFill>
                  <a:srgbClr val="0000FF"/>
                </a:solidFill>
              </a:rPr>
              <a:t>Many </a:t>
            </a:r>
            <a:r>
              <a:rPr lang="en-US" dirty="0">
                <a:solidFill>
                  <a:srgbClr val="0000FF"/>
                </a:solidFill>
              </a:rPr>
              <a:t>and subtle reasons are given for each of these views but none of them, to my mind, leads to a necessary </a:t>
            </a:r>
            <a:r>
              <a:rPr lang="en-US" dirty="0" smtClean="0">
                <a:solidFill>
                  <a:srgbClr val="0000FF"/>
                </a:solidFill>
              </a:rPr>
              <a:t>conclusion so that I remain in doubt about  which of the two answers </a:t>
            </a:r>
            <a:r>
              <a:rPr lang="en-US" dirty="0">
                <a:solidFill>
                  <a:srgbClr val="0000FF"/>
                </a:solidFill>
              </a:rPr>
              <a:t>is the true one. </a:t>
            </a:r>
            <a:r>
              <a:rPr lang="en-US" dirty="0">
                <a:solidFill>
                  <a:srgbClr val="FF0000"/>
                </a:solidFill>
              </a:rPr>
              <a:t>There is only one particular </a:t>
            </a:r>
            <a:r>
              <a:rPr lang="en-US" dirty="0" smtClean="0">
                <a:solidFill>
                  <a:srgbClr val="FF0000"/>
                </a:solidFill>
              </a:rPr>
              <a:t>argument </a:t>
            </a:r>
            <a:r>
              <a:rPr lang="en-US" dirty="0">
                <a:solidFill>
                  <a:srgbClr val="FF0000"/>
                </a:solidFill>
              </a:rPr>
              <a:t>of mine that inclines me </a:t>
            </a:r>
            <a:r>
              <a:rPr lang="en-US" dirty="0" smtClean="0">
                <a:solidFill>
                  <a:srgbClr val="FF0000"/>
                </a:solidFill>
              </a:rPr>
              <a:t>more </a:t>
            </a:r>
            <a:r>
              <a:rPr lang="en-US" dirty="0">
                <a:solidFill>
                  <a:srgbClr val="FF0000"/>
                </a:solidFill>
              </a:rPr>
              <a:t>to the </a:t>
            </a:r>
            <a:r>
              <a:rPr lang="en-US" dirty="0" smtClean="0">
                <a:solidFill>
                  <a:srgbClr val="FF0000"/>
                </a:solidFill>
              </a:rPr>
              <a:t>infinite </a:t>
            </a:r>
            <a:r>
              <a:rPr lang="en-US" dirty="0">
                <a:solidFill>
                  <a:srgbClr val="FF0000"/>
                </a:solidFill>
              </a:rPr>
              <a:t>and </a:t>
            </a:r>
            <a:r>
              <a:rPr lang="en-US" dirty="0" err="1">
                <a:solidFill>
                  <a:srgbClr val="FF0000"/>
                </a:solidFill>
              </a:rPr>
              <a:t>interminate</a:t>
            </a:r>
            <a:r>
              <a:rPr lang="en-US" dirty="0">
                <a:solidFill>
                  <a:srgbClr val="FF0000"/>
                </a:solidFill>
              </a:rPr>
              <a:t> than to the terminate </a:t>
            </a:r>
            <a:r>
              <a:rPr lang="en-US" dirty="0">
                <a:solidFill>
                  <a:srgbClr val="0000FF"/>
                </a:solidFill>
              </a:rPr>
              <a:t>(note that my </a:t>
            </a:r>
            <a:r>
              <a:rPr lang="en-US" dirty="0" smtClean="0">
                <a:solidFill>
                  <a:srgbClr val="0000FF"/>
                </a:solidFill>
              </a:rPr>
              <a:t>imagination </a:t>
            </a:r>
            <a:r>
              <a:rPr lang="en-US" dirty="0">
                <a:solidFill>
                  <a:srgbClr val="0000FF"/>
                </a:solidFill>
              </a:rPr>
              <a:t>is of no help here since I cannot imagine it either </a:t>
            </a:r>
            <a:r>
              <a:rPr lang="en-US" dirty="0" smtClean="0">
                <a:solidFill>
                  <a:srgbClr val="0000FF"/>
                </a:solidFill>
              </a:rPr>
              <a:t>finite </a:t>
            </a:r>
            <a:r>
              <a:rPr lang="en-US" dirty="0">
                <a:solidFill>
                  <a:srgbClr val="0000FF"/>
                </a:solidFill>
              </a:rPr>
              <a:t>or </a:t>
            </a:r>
            <a:r>
              <a:rPr lang="en-US" dirty="0" smtClean="0">
                <a:solidFill>
                  <a:srgbClr val="0000FF"/>
                </a:solidFill>
              </a:rPr>
              <a:t>infinite</a:t>
            </a:r>
            <a:r>
              <a:rPr lang="en-US" dirty="0">
                <a:solidFill>
                  <a:srgbClr val="0000FF"/>
                </a:solidFill>
              </a:rPr>
              <a:t>) : I feel that my incapacity to comprehend might more properly be referred to incomprehensible </a:t>
            </a:r>
            <a:r>
              <a:rPr lang="en-US" dirty="0" smtClean="0">
                <a:solidFill>
                  <a:srgbClr val="0000FF"/>
                </a:solidFill>
              </a:rPr>
              <a:t>infinity</a:t>
            </a:r>
            <a:r>
              <a:rPr lang="en-US" dirty="0">
                <a:solidFill>
                  <a:srgbClr val="0000FF"/>
                </a:solidFill>
              </a:rPr>
              <a:t>, rather than to </a:t>
            </a:r>
            <a:r>
              <a:rPr lang="en-US" dirty="0" smtClean="0">
                <a:solidFill>
                  <a:srgbClr val="0000FF"/>
                </a:solidFill>
              </a:rPr>
              <a:t>finiteness</a:t>
            </a:r>
            <a:r>
              <a:rPr lang="en-US" dirty="0">
                <a:solidFill>
                  <a:srgbClr val="0000FF"/>
                </a:solidFill>
              </a:rPr>
              <a:t>, in which no principle of incomprehensibility is required. But this is one of those questions happily inexplicable to human reason, and similar perchance to predestination, free-will and such others in which only Holy Writ and divine revelation can give an answer to our reverent </a:t>
            </a:r>
            <a:r>
              <a:rPr lang="en-US" dirty="0" smtClean="0">
                <a:solidFill>
                  <a:srgbClr val="0000FF"/>
                </a:solidFill>
              </a:rPr>
              <a:t>remarks.</a:t>
            </a:r>
            <a:endParaRPr lang="en-US" dirty="0">
              <a:solidFill>
                <a:srgbClr val="0000FF"/>
              </a:solidFill>
            </a:endParaRPr>
          </a:p>
          <a:p>
            <a:pPr marL="0" indent="0">
              <a:buNone/>
            </a:pPr>
            <a:endParaRPr lang="en-US" dirty="0"/>
          </a:p>
        </p:txBody>
      </p:sp>
    </p:spTree>
    <p:extLst>
      <p:ext uri="{BB962C8B-B14F-4D97-AF65-F5344CB8AC3E}">
        <p14:creationId xmlns:p14="http://schemas.microsoft.com/office/powerpoint/2010/main" val="25496748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Kepler</a:t>
            </a:r>
            <a:r>
              <a:rPr lang="en-US" dirty="0"/>
              <a:t>:</a:t>
            </a:r>
            <a:r>
              <a:rPr lang="en-US" dirty="0" smtClean="0"/>
              <a:t> an infinite prison </a:t>
            </a:r>
            <a:br>
              <a:rPr lang="en-US" dirty="0" smtClean="0"/>
            </a:br>
            <a:r>
              <a:rPr lang="en-US" dirty="0" smtClean="0"/>
              <a:t>(no way to escape)</a:t>
            </a:r>
            <a:endParaRPr lang="en-US" dirty="0"/>
          </a:p>
        </p:txBody>
      </p:sp>
      <p:sp>
        <p:nvSpPr>
          <p:cNvPr id="3" name="Content Placeholder 2"/>
          <p:cNvSpPr>
            <a:spLocks noGrp="1"/>
          </p:cNvSpPr>
          <p:nvPr>
            <p:ph sz="half" idx="1"/>
          </p:nvPr>
        </p:nvSpPr>
        <p:spPr>
          <a:xfrm>
            <a:off x="457200" y="1580436"/>
            <a:ext cx="8363272" cy="4525963"/>
          </a:xfrm>
        </p:spPr>
        <p:txBody>
          <a:bodyPr>
            <a:normAutofit lnSpcReduction="10000"/>
          </a:bodyPr>
          <a:lstStyle/>
          <a:p>
            <a:r>
              <a:rPr lang="en-AU" dirty="0" smtClean="0"/>
              <a:t>“A secret horror never felt before: one feels lost in that immensity to which limits and </a:t>
            </a:r>
            <a:r>
              <a:rPr lang="en-AU" dirty="0" err="1" smtClean="0"/>
              <a:t>center</a:t>
            </a:r>
            <a:r>
              <a:rPr lang="en-AU" dirty="0" smtClean="0"/>
              <a:t> are denied, to which consequently every determined place  is denied”</a:t>
            </a:r>
          </a:p>
          <a:p>
            <a:r>
              <a:rPr lang="en-AU" dirty="0" smtClean="0"/>
              <a:t>“If you, </a:t>
            </a:r>
            <a:r>
              <a:rPr lang="en-AU" dirty="0" err="1" smtClean="0"/>
              <a:t>Galilei</a:t>
            </a:r>
            <a:r>
              <a:rPr lang="en-AU" dirty="0" smtClean="0"/>
              <a:t>, had discovered  any planets revolving around one of the fixed stars  there would be now waiting for me chains and a prison amid  Bruno’s </a:t>
            </a:r>
            <a:r>
              <a:rPr lang="en-AU" dirty="0" err="1" smtClean="0"/>
              <a:t>innumerabilities</a:t>
            </a:r>
            <a:r>
              <a:rPr lang="en-AU" dirty="0" smtClean="0"/>
              <a:t>, I should </a:t>
            </a:r>
            <a:r>
              <a:rPr lang="en-AU" dirty="0" err="1" smtClean="0"/>
              <a:t>rahter</a:t>
            </a:r>
            <a:r>
              <a:rPr lang="en-AU" dirty="0" smtClean="0"/>
              <a:t> say, the exile to his infinite space”</a:t>
            </a:r>
          </a:p>
          <a:p>
            <a:pPr marL="0" indent="0">
              <a:buNone/>
            </a:pPr>
            <a:r>
              <a:rPr lang="it-IT" dirty="0" smtClean="0"/>
              <a:t>                               </a:t>
            </a:r>
            <a:r>
              <a:rPr lang="it-IT" dirty="0" err="1" smtClean="0">
                <a:solidFill>
                  <a:srgbClr val="3366FF"/>
                </a:solidFill>
              </a:rPr>
              <a:t>Dissertatio</a:t>
            </a:r>
            <a:r>
              <a:rPr lang="it-IT" dirty="0" smtClean="0">
                <a:solidFill>
                  <a:srgbClr val="3366FF"/>
                </a:solidFill>
              </a:rPr>
              <a:t> </a:t>
            </a:r>
            <a:r>
              <a:rPr lang="it-IT" dirty="0" err="1">
                <a:solidFill>
                  <a:srgbClr val="3366FF"/>
                </a:solidFill>
              </a:rPr>
              <a:t>cum</a:t>
            </a:r>
            <a:r>
              <a:rPr lang="it-IT" dirty="0">
                <a:solidFill>
                  <a:srgbClr val="3366FF"/>
                </a:solidFill>
              </a:rPr>
              <a:t> Nuncio Sidereo (1610)</a:t>
            </a:r>
            <a:endParaRPr lang="it-IT" dirty="0"/>
          </a:p>
          <a:p>
            <a:endParaRPr lang="en-US" dirty="0"/>
          </a:p>
        </p:txBody>
      </p:sp>
    </p:spTree>
    <p:extLst>
      <p:ext uri="{BB962C8B-B14F-4D97-AF65-F5344CB8AC3E}">
        <p14:creationId xmlns:p14="http://schemas.microsoft.com/office/powerpoint/2010/main" val="34178085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latin typeface="Calibri" charset="0"/>
              </a:rPr>
              <a:t>Galileo</a:t>
            </a:r>
            <a:endParaRPr lang="it-IT" dirty="0">
              <a:latin typeface="Calibri" charset="0"/>
            </a:endParaRPr>
          </a:p>
        </p:txBody>
      </p:sp>
      <p:pic>
        <p:nvPicPr>
          <p:cNvPr id="17411" name="Content Placeholder 3" descr="image07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28800"/>
            <a:ext cx="5403175" cy="4441884"/>
          </a:xfrm>
        </p:spPr>
      </p:pic>
      <p:sp>
        <p:nvSpPr>
          <p:cNvPr id="17412" name="Rectangle 4"/>
          <p:cNvSpPr>
            <a:spLocks noChangeArrowheads="1"/>
          </p:cNvSpPr>
          <p:nvPr/>
        </p:nvSpPr>
        <p:spPr bwMode="auto">
          <a:xfrm>
            <a:off x="6333792" y="1506265"/>
            <a:ext cx="266619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Calibri" charset="0"/>
              </a:rPr>
              <a:t>Galileo </a:t>
            </a:r>
            <a:r>
              <a:rPr lang="en-US" sz="2400" dirty="0" smtClean="0">
                <a:latin typeface="Calibri" charset="0"/>
              </a:rPr>
              <a:t>principle</a:t>
            </a:r>
          </a:p>
          <a:p>
            <a:pPr algn="just"/>
            <a:r>
              <a:rPr lang="en-AU" sz="2400" dirty="0" smtClean="0"/>
              <a:t>In the presence of the Grand Duke, Galilee makes the experiment of the falling bodies from the Leaning Tower of Pisa.</a:t>
            </a:r>
          </a:p>
          <a:p>
            <a:endParaRPr lang="fr-CA" sz="2400" dirty="0" smtClean="0"/>
          </a:p>
          <a:p>
            <a:endParaRPr lang="fr-CA" sz="2400" dirty="0" smtClean="0"/>
          </a:p>
          <a:p>
            <a:pPr algn="r"/>
            <a:r>
              <a:rPr lang="fr-CA" sz="2400" dirty="0" err="1" smtClean="0"/>
              <a:t>Palazzo</a:t>
            </a:r>
            <a:r>
              <a:rPr lang="fr-CA" sz="2400" dirty="0" smtClean="0"/>
              <a:t> Pitti, Tempera su </a:t>
            </a:r>
            <a:r>
              <a:rPr lang="fr-CA" sz="2400" dirty="0" err="1" smtClean="0"/>
              <a:t>muro</a:t>
            </a:r>
            <a:r>
              <a:rPr lang="fr-CA" sz="2400" dirty="0" smtClean="0"/>
              <a:t>, 1816.</a:t>
            </a:r>
            <a:endParaRPr lang="fr-CA" sz="2400" dirty="0"/>
          </a:p>
        </p:txBody>
      </p:sp>
    </p:spTree>
    <p:extLst>
      <p:ext uri="{BB962C8B-B14F-4D97-AF65-F5344CB8AC3E}">
        <p14:creationId xmlns:p14="http://schemas.microsoft.com/office/powerpoint/2010/main" val="23803037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6824823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lost world</a:t>
            </a:r>
            <a:endParaRPr lang="en-US" dirty="0"/>
          </a:p>
        </p:txBody>
      </p:sp>
      <p:sp>
        <p:nvSpPr>
          <p:cNvPr id="3" name="Content Placeholder 2"/>
          <p:cNvSpPr>
            <a:spLocks noGrp="1"/>
          </p:cNvSpPr>
          <p:nvPr>
            <p:ph sz="half" idx="1"/>
          </p:nvPr>
        </p:nvSpPr>
        <p:spPr>
          <a:xfrm>
            <a:off x="395536" y="1600200"/>
            <a:ext cx="8363272" cy="4525963"/>
          </a:xfrm>
        </p:spPr>
        <p:txBody>
          <a:bodyPr>
            <a:normAutofit fontScale="85000" lnSpcReduction="10000"/>
          </a:bodyPr>
          <a:lstStyle/>
          <a:p>
            <a:r>
              <a:rPr lang="en-US" dirty="0">
                <a:solidFill>
                  <a:srgbClr val="0000FF"/>
                </a:solidFill>
              </a:rPr>
              <a:t>The long use of </a:t>
            </a:r>
            <a:r>
              <a:rPr lang="en-US" i="1" dirty="0" smtClean="0">
                <a:solidFill>
                  <a:srgbClr val="0000FF"/>
                </a:solidFill>
              </a:rPr>
              <a:t>world (mundus) </a:t>
            </a:r>
            <a:r>
              <a:rPr lang="en-US" dirty="0" smtClean="0">
                <a:solidFill>
                  <a:srgbClr val="0000FF"/>
                </a:solidFill>
              </a:rPr>
              <a:t>to </a:t>
            </a:r>
            <a:r>
              <a:rPr lang="en-US" dirty="0">
                <a:solidFill>
                  <a:srgbClr val="0000FF"/>
                </a:solidFill>
              </a:rPr>
              <a:t>mean an object so patterned and unified as the geocentric </a:t>
            </a:r>
            <a:r>
              <a:rPr lang="en-US" i="1" dirty="0" err="1">
                <a:solidFill>
                  <a:srgbClr val="0000FF"/>
                </a:solidFill>
              </a:rPr>
              <a:t>kosmos</a:t>
            </a:r>
            <a:r>
              <a:rPr lang="en-US" i="1" dirty="0">
                <a:solidFill>
                  <a:srgbClr val="0000FF"/>
                </a:solidFill>
              </a:rPr>
              <a:t> </a:t>
            </a:r>
            <a:r>
              <a:rPr lang="en-US" dirty="0">
                <a:solidFill>
                  <a:srgbClr val="0000FF"/>
                </a:solidFill>
              </a:rPr>
              <a:t>went so far as to disqualify it as a name for what we now call </a:t>
            </a:r>
            <a:r>
              <a:rPr lang="en-US" dirty="0" smtClean="0">
                <a:solidFill>
                  <a:srgbClr val="0000FF"/>
                </a:solidFill>
              </a:rPr>
              <a:t>“universe”</a:t>
            </a:r>
            <a:r>
              <a:rPr lang="en-US" dirty="0">
                <a:solidFill>
                  <a:srgbClr val="0000FF"/>
                </a:solidFill>
              </a:rPr>
              <a:t>. When once the old model is broken, we become aware that a detailed knowledge of the Region of all regions will be forever unattainable. We now need a word not for some specific and imaginable object but for “ whatever the totality may be ”, and </a:t>
            </a:r>
            <a:r>
              <a:rPr lang="en-US" i="1" dirty="0">
                <a:solidFill>
                  <a:srgbClr val="0000FF"/>
                </a:solidFill>
              </a:rPr>
              <a:t>universe </a:t>
            </a:r>
            <a:r>
              <a:rPr lang="en-US" dirty="0">
                <a:solidFill>
                  <a:srgbClr val="0000FF"/>
                </a:solidFill>
              </a:rPr>
              <a:t>is such a word. Furthermore, the same process which broke the old model threw a new meaning on </a:t>
            </a:r>
            <a:r>
              <a:rPr lang="en-US" i="1" dirty="0">
                <a:solidFill>
                  <a:srgbClr val="0000FF"/>
                </a:solidFill>
              </a:rPr>
              <a:t>world </a:t>
            </a:r>
            <a:r>
              <a:rPr lang="en-US" dirty="0" smtClean="0">
                <a:solidFill>
                  <a:srgbClr val="0000FF"/>
                </a:solidFill>
              </a:rPr>
              <a:t>which</a:t>
            </a:r>
            <a:r>
              <a:rPr lang="en-US" dirty="0">
                <a:solidFill>
                  <a:srgbClr val="0000FF"/>
                </a:solidFill>
              </a:rPr>
              <a:t>, while it lasted, made it impossible, without grave inconveniences, to call the totality the </a:t>
            </a:r>
            <a:r>
              <a:rPr lang="en-US" i="1" dirty="0">
                <a:solidFill>
                  <a:srgbClr val="0000FF"/>
                </a:solidFill>
              </a:rPr>
              <a:t>world </a:t>
            </a:r>
          </a:p>
          <a:p>
            <a:pPr marL="0" indent="0">
              <a:buNone/>
            </a:pPr>
            <a:r>
              <a:rPr lang="en-US" i="1" dirty="0" smtClean="0"/>
              <a:t>                                                          C.S Lewis </a:t>
            </a:r>
            <a:r>
              <a:rPr lang="en-US" dirty="0"/>
              <a:t>Studies in Words (1960)</a:t>
            </a:r>
          </a:p>
          <a:p>
            <a:endParaRPr lang="en-US" dirty="0"/>
          </a:p>
          <a:p>
            <a:endParaRPr lang="en-US" dirty="0"/>
          </a:p>
        </p:txBody>
      </p:sp>
    </p:spTree>
    <p:extLst>
      <p:ext uri="{BB962C8B-B14F-4D97-AF65-F5344CB8AC3E}">
        <p14:creationId xmlns:p14="http://schemas.microsoft.com/office/powerpoint/2010/main" val="22259077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George Bernard Shaw giving a Speech at a dinner in honor of Albert Einstei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85452"/>
            <a:ext cx="9266866" cy="6781273"/>
          </a:xfrm>
        </p:spPr>
      </p:pic>
    </p:spTree>
    <p:extLst>
      <p:ext uri="{BB962C8B-B14F-4D97-AF65-F5344CB8AC3E}">
        <p14:creationId xmlns:p14="http://schemas.microsoft.com/office/powerpoint/2010/main" val="14645994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dirty="0" smtClean="0"/>
              <a:t>«</a:t>
            </a:r>
            <a:r>
              <a:rPr lang="it-IT" dirty="0" err="1" smtClean="0"/>
              <a:t>Makers</a:t>
            </a:r>
            <a:r>
              <a:rPr lang="it-IT" dirty="0" smtClean="0"/>
              <a:t> of </a:t>
            </a:r>
            <a:r>
              <a:rPr lang="it-IT" dirty="0" err="1" smtClean="0"/>
              <a:t>Universes</a:t>
            </a:r>
            <a:r>
              <a:rPr lang="it-IT" dirty="0" smtClean="0"/>
              <a:t> </a:t>
            </a:r>
            <a:r>
              <a:rPr lang="it-IT" sz="1600" dirty="0" smtClean="0"/>
              <a:t>(G. B. Shaw) </a:t>
            </a:r>
            <a:r>
              <a:rPr lang="it-IT" dirty="0" smtClean="0"/>
              <a:t>»</a:t>
            </a:r>
            <a:endParaRPr lang="it-IT" dirty="0"/>
          </a:p>
        </p:txBody>
      </p:sp>
      <p:sp>
        <p:nvSpPr>
          <p:cNvPr id="6" name="Segnaposto testo 5"/>
          <p:cNvSpPr>
            <a:spLocks noGrp="1"/>
          </p:cNvSpPr>
          <p:nvPr>
            <p:ph type="body" idx="1"/>
          </p:nvPr>
        </p:nvSpPr>
        <p:spPr>
          <a:xfrm>
            <a:off x="323528" y="6029598"/>
            <a:ext cx="4040188" cy="639762"/>
          </a:xfrm>
        </p:spPr>
        <p:txBody>
          <a:bodyPr/>
          <a:lstStyle/>
          <a:p>
            <a:pPr algn="ctr"/>
            <a:r>
              <a:rPr lang="it-IT" dirty="0" err="1" smtClean="0"/>
              <a:t>Astronomer</a:t>
            </a:r>
            <a:endParaRPr lang="fr-FR" dirty="0"/>
          </a:p>
        </p:txBody>
      </p:sp>
      <p:pic>
        <p:nvPicPr>
          <p:cNvPr id="7" name="Segnaposto contenut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99592" y="1367267"/>
            <a:ext cx="3024336" cy="4669575"/>
          </a:xfrm>
        </p:spPr>
      </p:pic>
      <p:sp>
        <p:nvSpPr>
          <p:cNvPr id="8" name="Segnaposto testo 7"/>
          <p:cNvSpPr>
            <a:spLocks noGrp="1"/>
          </p:cNvSpPr>
          <p:nvPr>
            <p:ph type="body" sz="quarter" idx="3"/>
          </p:nvPr>
        </p:nvSpPr>
        <p:spPr>
          <a:xfrm>
            <a:off x="4572000" y="6029598"/>
            <a:ext cx="4041775" cy="639762"/>
          </a:xfrm>
        </p:spPr>
        <p:txBody>
          <a:bodyPr/>
          <a:lstStyle/>
          <a:p>
            <a:pPr algn="ctr"/>
            <a:r>
              <a:rPr lang="it-IT" dirty="0" err="1" smtClean="0"/>
              <a:t>Theoretician</a:t>
            </a:r>
            <a:endParaRPr lang="fr-FR" dirty="0"/>
          </a:p>
        </p:txBody>
      </p:sp>
      <p:pic>
        <p:nvPicPr>
          <p:cNvPr id="9" name="Segnaposto contenuto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32040" y="1317290"/>
            <a:ext cx="3384376" cy="4776006"/>
          </a:xfrm>
        </p:spPr>
      </p:pic>
    </p:spTree>
    <p:extLst>
      <p:ext uri="{BB962C8B-B14F-4D97-AF65-F5344CB8AC3E}">
        <p14:creationId xmlns:p14="http://schemas.microsoft.com/office/powerpoint/2010/main" val="26145681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t>
            </a:r>
            <a:r>
              <a:rPr lang="it-IT" dirty="0" err="1" smtClean="0"/>
              <a:t>Makers</a:t>
            </a:r>
            <a:r>
              <a:rPr lang="it-IT" dirty="0" smtClean="0"/>
              <a:t> of </a:t>
            </a:r>
            <a:r>
              <a:rPr lang="it-IT" dirty="0" err="1" smtClean="0"/>
              <a:t>Universes</a:t>
            </a:r>
            <a:r>
              <a:rPr lang="it-IT" dirty="0" smtClean="0"/>
              <a:t>»</a:t>
            </a:r>
            <a:endParaRPr lang="it-IT" dirty="0"/>
          </a:p>
        </p:txBody>
      </p:sp>
      <p:pic>
        <p:nvPicPr>
          <p:cNvPr id="15" name="Segnaposto contenuto 14"/>
          <p:cNvPicPr>
            <a:picLocks noGrp="1" noChangeAspect="1"/>
          </p:cNvPicPr>
          <p:nvPr>
            <p:ph idx="1"/>
          </p:nvPr>
        </p:nvPicPr>
        <p:blipFill>
          <a:blip r:embed="rId2" cstate="print">
            <a:extLst>
              <a:ext uri="{28A0092B-C50C-407E-A947-70E740481C1C}">
                <a14:useLocalDpi xmlns:a14="http://schemas.microsoft.com/office/drawing/2010/main" val="0"/>
              </a:ext>
            </a:extLst>
          </a:blip>
          <a:srcRect t="17513" b="17513"/>
          <a:stretch>
            <a:fillRect/>
          </a:stretch>
        </p:blipFill>
        <p:spPr/>
      </p:pic>
    </p:spTree>
    <p:extLst>
      <p:ext uri="{BB962C8B-B14F-4D97-AF65-F5344CB8AC3E}">
        <p14:creationId xmlns:p14="http://schemas.microsoft.com/office/powerpoint/2010/main" val="35920293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27384"/>
            <a:ext cx="3810000" cy="3810000"/>
          </a:xfrm>
          <a:prstGeom prst="rect">
            <a:avLst/>
          </a:prstGeom>
        </p:spPr>
      </p:pic>
      <p:sp>
        <p:nvSpPr>
          <p:cNvPr id="2" name="Titolo 1"/>
          <p:cNvSpPr>
            <a:spLocks noGrp="1"/>
          </p:cNvSpPr>
          <p:nvPr>
            <p:ph type="title"/>
          </p:nvPr>
        </p:nvSpPr>
        <p:spPr/>
        <p:txBody>
          <a:bodyPr/>
          <a:lstStyle/>
          <a:p>
            <a:r>
              <a:rPr lang="it-IT" dirty="0" smtClean="0"/>
              <a:t>A </a:t>
            </a:r>
            <a:r>
              <a:rPr lang="it-IT" dirty="0" err="1" smtClean="0"/>
              <a:t>valuable</a:t>
            </a:r>
            <a:r>
              <a:rPr lang="it-IT" dirty="0" smtClean="0"/>
              <a:t> </a:t>
            </a:r>
            <a:r>
              <a:rPr lang="it-IT" dirty="0" err="1" smtClean="0"/>
              <a:t>article</a:t>
            </a:r>
            <a:endParaRPr lang="it-IT" dirty="0"/>
          </a:p>
        </p:txBody>
      </p:sp>
      <p:pic>
        <p:nvPicPr>
          <p:cNvPr id="5" name="Segnaposto contenuto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59080" y="1484783"/>
            <a:ext cx="3436856" cy="4752529"/>
          </a:xfrm>
        </p:spPr>
      </p:pic>
      <p:sp>
        <p:nvSpPr>
          <p:cNvPr id="8" name="Rectangle 2"/>
          <p:cNvSpPr>
            <a:spLocks noChangeArrowheads="1"/>
          </p:cNvSpPr>
          <p:nvPr/>
        </p:nvSpPr>
        <p:spPr bwMode="auto">
          <a:xfrm>
            <a:off x="4355976" y="2718792"/>
            <a:ext cx="402738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it-IT" sz="1600" i="0" u="none" strike="noStrike" cap="none" normalizeH="0" baseline="0" dirty="0" smtClean="0">
                <a:ln>
                  <a:noFill/>
                </a:ln>
                <a:solidFill>
                  <a:schemeClr val="tx1"/>
                </a:solidFill>
                <a:effectLst/>
                <a:latin typeface="+mj-lt"/>
                <a:cs typeface="Arial" pitchFamily="34" charset="0"/>
              </a:rPr>
              <a:t>EINSTEIN, Albert. </a:t>
            </a:r>
          </a:p>
          <a:p>
            <a:pPr marL="0" marR="0" lvl="0" indent="0" defTabSz="914400" rtl="0" eaLnBrk="1" fontAlgn="base" latinLnBrk="0" hangingPunct="1">
              <a:lnSpc>
                <a:spcPct val="100000"/>
              </a:lnSpc>
              <a:spcBef>
                <a:spcPct val="0"/>
              </a:spcBef>
              <a:spcAft>
                <a:spcPct val="0"/>
              </a:spcAft>
              <a:buClrTx/>
              <a:buSzTx/>
              <a:buFontTx/>
              <a:buNone/>
              <a:tabLst/>
            </a:pPr>
            <a:r>
              <a:rPr kumimoji="0" lang="it-IT" sz="1600" i="0" u="none" strike="noStrike" cap="none" normalizeH="0" baseline="0" dirty="0" err="1" smtClean="0">
                <a:ln>
                  <a:noFill/>
                </a:ln>
                <a:solidFill>
                  <a:schemeClr val="tx1"/>
                </a:solidFill>
                <a:effectLst/>
                <a:cs typeface="Arial" pitchFamily="34" charset="0"/>
              </a:rPr>
              <a:t>Kosmologische</a:t>
            </a:r>
            <a:r>
              <a:rPr kumimoji="0" lang="it-IT" sz="1600" i="0" u="none" strike="noStrike" cap="none" normalizeH="0" baseline="0" dirty="0" smtClean="0">
                <a:ln>
                  <a:noFill/>
                </a:ln>
                <a:solidFill>
                  <a:schemeClr val="tx1"/>
                </a:solidFill>
                <a:effectLst/>
                <a:cs typeface="Arial" pitchFamily="34" charset="0"/>
              </a:rPr>
              <a:t> </a:t>
            </a:r>
            <a:r>
              <a:rPr kumimoji="0" lang="it-IT" sz="1600" i="0" u="none" strike="noStrike" cap="none" normalizeH="0" baseline="0" dirty="0" err="1" smtClean="0">
                <a:ln>
                  <a:noFill/>
                </a:ln>
                <a:solidFill>
                  <a:schemeClr val="tx1"/>
                </a:solidFill>
                <a:effectLst/>
                <a:cs typeface="Arial" pitchFamily="34" charset="0"/>
              </a:rPr>
              <a:t>Betrachtungen</a:t>
            </a:r>
            <a:r>
              <a:rPr kumimoji="0" lang="it-IT" sz="1600" i="0" u="none" strike="noStrike" cap="none" normalizeH="0" baseline="0" dirty="0" smtClean="0">
                <a:ln>
                  <a:noFill/>
                </a:ln>
                <a:solidFill>
                  <a:schemeClr val="tx1"/>
                </a:solidFill>
                <a:effectLst/>
                <a:cs typeface="Arial" pitchFamily="34" charset="0"/>
              </a:rPr>
              <a:t> </a:t>
            </a:r>
          </a:p>
          <a:p>
            <a:pPr marL="0" marR="0" lvl="0" indent="0" defTabSz="914400" rtl="0" eaLnBrk="1" fontAlgn="base" latinLnBrk="0" hangingPunct="1">
              <a:lnSpc>
                <a:spcPct val="100000"/>
              </a:lnSpc>
              <a:spcBef>
                <a:spcPct val="0"/>
              </a:spcBef>
              <a:spcAft>
                <a:spcPct val="0"/>
              </a:spcAft>
              <a:buClrTx/>
              <a:buSzTx/>
              <a:buFontTx/>
              <a:buNone/>
              <a:tabLst/>
            </a:pPr>
            <a:r>
              <a:rPr kumimoji="0" lang="it-IT" sz="1600" i="0" u="none" strike="noStrike" cap="none" normalizeH="0" baseline="0" dirty="0" err="1" smtClean="0">
                <a:ln>
                  <a:noFill/>
                </a:ln>
                <a:solidFill>
                  <a:schemeClr val="tx1"/>
                </a:solidFill>
                <a:effectLst/>
                <a:cs typeface="Arial" pitchFamily="34" charset="0"/>
              </a:rPr>
              <a:t>zur</a:t>
            </a:r>
            <a:r>
              <a:rPr kumimoji="0" lang="it-IT" sz="1600" i="0" u="none" strike="noStrike" cap="none" normalizeH="0" baseline="0" dirty="0" smtClean="0">
                <a:ln>
                  <a:noFill/>
                </a:ln>
                <a:solidFill>
                  <a:schemeClr val="tx1"/>
                </a:solidFill>
                <a:effectLst/>
                <a:cs typeface="Arial" pitchFamily="34" charset="0"/>
              </a:rPr>
              <a:t> </a:t>
            </a:r>
            <a:r>
              <a:rPr kumimoji="0" lang="it-IT" sz="1600" i="0" u="none" strike="noStrike" cap="none" normalizeH="0" baseline="0" dirty="0" err="1" smtClean="0">
                <a:ln>
                  <a:noFill/>
                </a:ln>
                <a:solidFill>
                  <a:schemeClr val="tx1"/>
                </a:solidFill>
                <a:effectLst/>
                <a:cs typeface="Arial" pitchFamily="34" charset="0"/>
              </a:rPr>
              <a:t>allgemeinen</a:t>
            </a:r>
            <a:r>
              <a:rPr kumimoji="0" lang="it-IT" sz="1600" i="0" u="none" strike="noStrike" cap="none" normalizeH="0" baseline="0" dirty="0" smtClean="0">
                <a:ln>
                  <a:noFill/>
                </a:ln>
                <a:solidFill>
                  <a:schemeClr val="tx1"/>
                </a:solidFill>
                <a:effectLst/>
                <a:cs typeface="Arial" pitchFamily="34" charset="0"/>
              </a:rPr>
              <a:t> </a:t>
            </a:r>
            <a:r>
              <a:rPr kumimoji="0" lang="it-IT" sz="1600" i="0" u="none" strike="noStrike" cap="none" normalizeH="0" baseline="0" dirty="0" err="1" smtClean="0">
                <a:ln>
                  <a:noFill/>
                </a:ln>
                <a:solidFill>
                  <a:schemeClr val="tx1"/>
                </a:solidFill>
                <a:effectLst/>
                <a:cs typeface="Arial" pitchFamily="34" charset="0"/>
              </a:rPr>
              <a:t>Relativitätstheorie</a:t>
            </a:r>
            <a:r>
              <a:rPr kumimoji="0" lang="it-IT" sz="1600" i="0" u="none" strike="noStrike" cap="none" normalizeH="0" baseline="0" dirty="0" smtClean="0">
                <a:ln>
                  <a:noFill/>
                </a:ln>
                <a:solidFill>
                  <a:schemeClr val="tx1"/>
                </a:solidFill>
                <a:effectLst/>
                <a:cs typeface="Arial" pitchFamily="34" charset="0"/>
              </a:rPr>
              <a:t>. </a:t>
            </a:r>
          </a:p>
          <a:p>
            <a:pPr marL="0" marR="0" lvl="0" indent="0" defTabSz="914400" rtl="0" eaLnBrk="1" fontAlgn="base" latinLnBrk="0" hangingPunct="1">
              <a:lnSpc>
                <a:spcPct val="100000"/>
              </a:lnSpc>
              <a:spcBef>
                <a:spcPct val="0"/>
              </a:spcBef>
              <a:spcAft>
                <a:spcPct val="0"/>
              </a:spcAft>
              <a:buClrTx/>
              <a:buSzTx/>
              <a:buFontTx/>
              <a:buNone/>
              <a:tabLst/>
            </a:pPr>
            <a:r>
              <a:rPr kumimoji="0" lang="it-IT" sz="1600" i="0" u="none" strike="noStrike" cap="none" normalizeH="0" baseline="0" dirty="0" smtClean="0">
                <a:ln>
                  <a:noFill/>
                </a:ln>
                <a:solidFill>
                  <a:schemeClr val="tx1"/>
                </a:solidFill>
                <a:effectLst/>
                <a:cs typeface="Arial" pitchFamily="34" charset="0"/>
              </a:rPr>
              <a:t>[</a:t>
            </a:r>
            <a:r>
              <a:rPr kumimoji="0" lang="it-IT" sz="1600" i="0" u="none" strike="noStrike" cap="none" normalizeH="0" baseline="0" dirty="0" err="1" smtClean="0">
                <a:ln>
                  <a:noFill/>
                </a:ln>
                <a:solidFill>
                  <a:schemeClr val="tx1"/>
                </a:solidFill>
                <a:effectLst/>
                <a:cs typeface="Arial" pitchFamily="34" charset="0"/>
              </a:rPr>
              <a:t>Offprint</a:t>
            </a:r>
            <a:r>
              <a:rPr kumimoji="0" lang="it-IT" sz="1600" i="0" u="none" strike="noStrike" cap="none" normalizeH="0" baseline="0" dirty="0" smtClean="0">
                <a:ln>
                  <a:noFill/>
                </a:ln>
                <a:solidFill>
                  <a:schemeClr val="tx1"/>
                </a:solidFill>
                <a:effectLst/>
                <a:cs typeface="Arial" pitchFamily="34" charset="0"/>
              </a:rPr>
              <a:t> from:] </a:t>
            </a:r>
          </a:p>
          <a:p>
            <a:pPr marL="0" marR="0" lvl="0" indent="0" defTabSz="914400" rtl="0" eaLnBrk="1" fontAlgn="base" latinLnBrk="0" hangingPunct="1">
              <a:lnSpc>
                <a:spcPct val="100000"/>
              </a:lnSpc>
              <a:spcBef>
                <a:spcPct val="0"/>
              </a:spcBef>
              <a:spcAft>
                <a:spcPct val="0"/>
              </a:spcAft>
              <a:buClrTx/>
              <a:buSzTx/>
              <a:buFontTx/>
              <a:buNone/>
              <a:tabLst/>
            </a:pPr>
            <a:r>
              <a:rPr kumimoji="0" lang="it-IT" sz="1600" i="0" u="none" strike="noStrike" cap="none" normalizeH="0" baseline="0" dirty="0" err="1" smtClean="0">
                <a:ln>
                  <a:noFill/>
                </a:ln>
                <a:solidFill>
                  <a:schemeClr val="tx1"/>
                </a:solidFill>
                <a:effectLst/>
                <a:cs typeface="Arial" pitchFamily="34" charset="0"/>
              </a:rPr>
              <a:t>Sitzungsberichte</a:t>
            </a:r>
            <a:r>
              <a:rPr kumimoji="0" lang="it-IT" sz="1600" i="0" u="none" strike="noStrike" cap="none" normalizeH="0" baseline="0" dirty="0" smtClean="0">
                <a:ln>
                  <a:noFill/>
                </a:ln>
                <a:solidFill>
                  <a:schemeClr val="tx1"/>
                </a:solidFill>
                <a:effectLst/>
                <a:cs typeface="Arial" pitchFamily="34" charset="0"/>
              </a:rPr>
              <a:t> </a:t>
            </a:r>
            <a:r>
              <a:rPr kumimoji="0" lang="it-IT" sz="1600" i="0" u="none" strike="noStrike" cap="none" normalizeH="0" baseline="0" dirty="0" err="1" smtClean="0">
                <a:ln>
                  <a:noFill/>
                </a:ln>
                <a:solidFill>
                  <a:schemeClr val="tx1"/>
                </a:solidFill>
                <a:effectLst/>
                <a:cs typeface="Arial" pitchFamily="34" charset="0"/>
              </a:rPr>
              <a:t>der</a:t>
            </a:r>
            <a:r>
              <a:rPr kumimoji="0" lang="it-IT" sz="1600" i="0" u="none" strike="noStrike" cap="none" normalizeH="0" baseline="0" dirty="0" smtClean="0">
                <a:ln>
                  <a:noFill/>
                </a:ln>
                <a:solidFill>
                  <a:schemeClr val="tx1"/>
                </a:solidFill>
                <a:effectLst/>
                <a:cs typeface="Arial" pitchFamily="34" charset="0"/>
              </a:rPr>
              <a:t> </a:t>
            </a:r>
            <a:r>
              <a:rPr kumimoji="0" lang="it-IT" sz="1600" i="0" u="none" strike="noStrike" cap="none" normalizeH="0" baseline="0" dirty="0" err="1" smtClean="0">
                <a:ln>
                  <a:noFill/>
                </a:ln>
                <a:solidFill>
                  <a:schemeClr val="tx1"/>
                </a:solidFill>
                <a:effectLst/>
                <a:cs typeface="Arial" pitchFamily="34" charset="0"/>
              </a:rPr>
              <a:t>Königlich</a:t>
            </a:r>
            <a:r>
              <a:rPr kumimoji="0" lang="it-IT" sz="1600" i="0" u="none" strike="noStrike" cap="none" normalizeH="0" baseline="0" dirty="0" smtClean="0">
                <a:ln>
                  <a:noFill/>
                </a:ln>
                <a:solidFill>
                  <a:schemeClr val="tx1"/>
                </a:solidFill>
                <a:effectLst/>
                <a:cs typeface="Arial" pitchFamily="34" charset="0"/>
              </a:rPr>
              <a:t> </a:t>
            </a:r>
          </a:p>
          <a:p>
            <a:pPr marL="0" marR="0" lvl="0" indent="0" defTabSz="914400" rtl="0" eaLnBrk="1" fontAlgn="base" latinLnBrk="0" hangingPunct="1">
              <a:lnSpc>
                <a:spcPct val="100000"/>
              </a:lnSpc>
              <a:spcBef>
                <a:spcPct val="0"/>
              </a:spcBef>
              <a:spcAft>
                <a:spcPct val="0"/>
              </a:spcAft>
              <a:buClrTx/>
              <a:buSzTx/>
              <a:buFontTx/>
              <a:buNone/>
              <a:tabLst/>
            </a:pPr>
            <a:r>
              <a:rPr kumimoji="0" lang="it-IT" sz="1600" i="0" u="none" strike="noStrike" cap="none" normalizeH="0" baseline="0" dirty="0" err="1" smtClean="0">
                <a:ln>
                  <a:noFill/>
                </a:ln>
                <a:solidFill>
                  <a:schemeClr val="tx1"/>
                </a:solidFill>
                <a:effectLst/>
                <a:cs typeface="Arial" pitchFamily="34" charset="0"/>
              </a:rPr>
              <a:t>preussischen</a:t>
            </a:r>
            <a:r>
              <a:rPr kumimoji="0" lang="it-IT" sz="1600" i="0" u="none" strike="noStrike" cap="none" normalizeH="0" baseline="0" dirty="0" smtClean="0">
                <a:ln>
                  <a:noFill/>
                </a:ln>
                <a:solidFill>
                  <a:schemeClr val="tx1"/>
                </a:solidFill>
                <a:effectLst/>
                <a:cs typeface="Arial" pitchFamily="34" charset="0"/>
              </a:rPr>
              <a:t> Akademie </a:t>
            </a:r>
            <a:r>
              <a:rPr kumimoji="0" lang="it-IT" sz="1600" i="0" u="none" strike="noStrike" cap="none" normalizeH="0" baseline="0" dirty="0" err="1" smtClean="0">
                <a:ln>
                  <a:noFill/>
                </a:ln>
                <a:solidFill>
                  <a:schemeClr val="tx1"/>
                </a:solidFill>
                <a:effectLst/>
                <a:cs typeface="Arial" pitchFamily="34" charset="0"/>
              </a:rPr>
              <a:t>der</a:t>
            </a:r>
            <a:r>
              <a:rPr kumimoji="0" lang="it-IT" sz="1600" i="0" u="none" strike="noStrike" cap="none" normalizeH="0" baseline="0" dirty="0" smtClean="0">
                <a:ln>
                  <a:noFill/>
                </a:ln>
                <a:solidFill>
                  <a:schemeClr val="tx1"/>
                </a:solidFill>
                <a:effectLst/>
                <a:cs typeface="Arial" pitchFamily="34" charset="0"/>
              </a:rPr>
              <a:t> </a:t>
            </a:r>
            <a:r>
              <a:rPr kumimoji="0" lang="it-IT" sz="1600" i="0" u="none" strike="noStrike" cap="none" normalizeH="0" baseline="0" dirty="0" err="1" smtClean="0">
                <a:ln>
                  <a:noFill/>
                </a:ln>
                <a:solidFill>
                  <a:schemeClr val="tx1"/>
                </a:solidFill>
                <a:effectLst/>
                <a:cs typeface="Arial" pitchFamily="34" charset="0"/>
              </a:rPr>
              <a:t>Wissenschaften</a:t>
            </a:r>
            <a:r>
              <a:rPr kumimoji="0" lang="it-IT" sz="1600" i="0" u="none" strike="noStrike" cap="none" normalizeH="0" baseline="0" dirty="0" smtClean="0">
                <a:ln>
                  <a:noFill/>
                </a:ln>
                <a:solidFill>
                  <a:schemeClr val="tx1"/>
                </a:solidFill>
                <a:effectLst/>
                <a:cs typeface="Arial" pitchFamily="34" charset="0"/>
              </a:rPr>
              <a:t>, </a:t>
            </a:r>
          </a:p>
          <a:p>
            <a:pPr marL="0" marR="0" lvl="0" indent="0" defTabSz="914400" rtl="0" eaLnBrk="1" fontAlgn="base" latinLnBrk="0" hangingPunct="1">
              <a:lnSpc>
                <a:spcPct val="100000"/>
              </a:lnSpc>
              <a:spcBef>
                <a:spcPct val="0"/>
              </a:spcBef>
              <a:spcAft>
                <a:spcPct val="0"/>
              </a:spcAft>
              <a:buClrTx/>
              <a:buSzTx/>
              <a:buFontTx/>
              <a:buNone/>
              <a:tabLst/>
            </a:pPr>
            <a:r>
              <a:rPr kumimoji="0" lang="it-IT" sz="1600" i="0" u="none" strike="noStrike" cap="none" normalizeH="0" baseline="0" dirty="0" smtClean="0">
                <a:ln>
                  <a:noFill/>
                </a:ln>
                <a:solidFill>
                  <a:schemeClr val="tx1"/>
                </a:solidFill>
                <a:effectLst/>
                <a:cs typeface="Arial" pitchFamily="34" charset="0"/>
              </a:rPr>
              <a:t>VI. </a:t>
            </a:r>
            <a:r>
              <a:rPr kumimoji="0" lang="it-IT" sz="1600" i="0" u="none" strike="noStrike" cap="none" normalizeH="0" baseline="0" dirty="0" err="1" smtClean="0">
                <a:ln>
                  <a:noFill/>
                </a:ln>
                <a:solidFill>
                  <a:schemeClr val="tx1"/>
                </a:solidFill>
                <a:effectLst/>
                <a:cs typeface="Arial" pitchFamily="34" charset="0"/>
              </a:rPr>
              <a:t>Berlin</a:t>
            </a:r>
            <a:r>
              <a:rPr kumimoji="0" lang="it-IT" sz="1600" i="0" u="none" strike="noStrike" cap="none" normalizeH="0" baseline="0" dirty="0" smtClean="0">
                <a:ln>
                  <a:noFill/>
                </a:ln>
                <a:solidFill>
                  <a:schemeClr val="tx1"/>
                </a:solidFill>
                <a:effectLst/>
                <a:cs typeface="Arial" pitchFamily="34" charset="0"/>
              </a:rPr>
              <a:t>, 1917.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dirty="0" smtClean="0">
              <a:ln>
                <a:noFill/>
              </a:ln>
              <a:solidFill>
                <a:schemeClr val="tx1"/>
              </a:solidFill>
              <a:effectLst/>
              <a:latin typeface="+mj-lt"/>
              <a:cs typeface="Arial" pitchFamily="34" charset="0"/>
            </a:endParaRPr>
          </a:p>
          <a:p>
            <a:pPr lvl="0" eaLnBrk="0" fontAlgn="base" hangingPunct="0">
              <a:spcBef>
                <a:spcPct val="0"/>
              </a:spcBef>
              <a:spcAft>
                <a:spcPct val="0"/>
              </a:spcAft>
            </a:pPr>
            <a:r>
              <a:rPr kumimoji="0" lang="it-IT" sz="2000" b="0" i="0" u="none" strike="noStrike" cap="none" normalizeH="0" baseline="0" dirty="0" err="1" smtClean="0">
                <a:ln>
                  <a:noFill/>
                </a:ln>
                <a:solidFill>
                  <a:schemeClr val="tx1"/>
                </a:solidFill>
                <a:effectLst/>
                <a:latin typeface="+mj-lt"/>
                <a:cs typeface="Arial" pitchFamily="34" charset="0"/>
              </a:rPr>
              <a:t>Lot</a:t>
            </a:r>
            <a:r>
              <a:rPr kumimoji="0" lang="it-IT" sz="2000" b="0" i="0" u="none" strike="noStrike" cap="none" normalizeH="0" baseline="0" dirty="0" smtClean="0">
                <a:ln>
                  <a:noFill/>
                </a:ln>
                <a:solidFill>
                  <a:schemeClr val="tx1"/>
                </a:solidFill>
                <a:effectLst/>
                <a:latin typeface="+mj-lt"/>
                <a:cs typeface="Arial" pitchFamily="34" charset="0"/>
              </a:rPr>
              <a:t> 52 / Sale 1677 / </a:t>
            </a:r>
            <a:r>
              <a:rPr lang="en-US" sz="2000" dirty="0" smtClean="0">
                <a:latin typeface="+mj-lt"/>
              </a:rPr>
              <a:t>14 June 2006 </a:t>
            </a:r>
            <a:br>
              <a:rPr lang="en-US" sz="2000" dirty="0" smtClean="0">
                <a:latin typeface="+mj-lt"/>
              </a:rPr>
            </a:br>
            <a:r>
              <a:rPr lang="en-US" sz="2000" dirty="0" smtClean="0">
                <a:latin typeface="+mj-lt"/>
              </a:rPr>
              <a:t>New York, Rockefeller Plaza </a:t>
            </a:r>
            <a:endParaRPr kumimoji="0" lang="it-IT" sz="2000" b="0" i="0" u="none" strike="noStrike" cap="none" normalizeH="0" baseline="0" dirty="0" smtClean="0">
              <a:ln>
                <a:noFill/>
              </a:ln>
              <a:solidFill>
                <a:schemeClr val="tx1"/>
              </a:solidFill>
              <a:effectLst/>
              <a:latin typeface="+mj-lt"/>
              <a:cs typeface="Arial" pitchFamily="34" charset="0"/>
            </a:endParaRPr>
          </a:p>
          <a:p>
            <a:pPr lvl="0" eaLnBrk="0" fontAlgn="base" hangingPunct="0">
              <a:spcBef>
                <a:spcPct val="0"/>
              </a:spcBef>
              <a:spcAft>
                <a:spcPct val="0"/>
              </a:spcAft>
            </a:pPr>
            <a:r>
              <a:rPr kumimoji="0" lang="it-IT" sz="2000" b="1" i="0" u="none" strike="noStrike" cap="none" normalizeH="0" baseline="0" dirty="0" smtClean="0">
                <a:ln>
                  <a:noFill/>
                </a:ln>
                <a:solidFill>
                  <a:schemeClr val="tx1"/>
                </a:solidFill>
                <a:effectLst/>
                <a:latin typeface="+mj-lt"/>
                <a:cs typeface="Arial" pitchFamily="34" charset="0"/>
              </a:rPr>
              <a:t>Estimate</a:t>
            </a:r>
            <a:r>
              <a:rPr lang="it-IT" sz="2000" dirty="0">
                <a:latin typeface="+mj-lt"/>
                <a:cs typeface="Arial" pitchFamily="34" charset="0"/>
              </a:rPr>
              <a:t> </a:t>
            </a:r>
            <a:r>
              <a:rPr kumimoji="0" lang="it-IT" sz="2000" b="0" i="0" u="none" strike="noStrike" cap="none" normalizeH="0" baseline="0" dirty="0" smtClean="0">
                <a:ln>
                  <a:noFill/>
                </a:ln>
                <a:solidFill>
                  <a:schemeClr val="tx1"/>
                </a:solidFill>
                <a:effectLst/>
                <a:latin typeface="+mj-lt"/>
                <a:cs typeface="Arial" pitchFamily="34" charset="0"/>
              </a:rPr>
              <a:t>$1,000 - $1,500 </a:t>
            </a:r>
          </a:p>
          <a:p>
            <a:pPr lvl="0" eaLnBrk="0" fontAlgn="base" hangingPunct="0">
              <a:spcBef>
                <a:spcPct val="0"/>
              </a:spcBef>
              <a:spcAft>
                <a:spcPct val="0"/>
              </a:spcAft>
            </a:pPr>
            <a:r>
              <a:rPr kumimoji="0" lang="it-IT" sz="2000" b="1" i="0" u="none" strike="noStrike" cap="none" normalizeH="0" baseline="0" dirty="0" smtClean="0">
                <a:ln>
                  <a:noFill/>
                </a:ln>
                <a:solidFill>
                  <a:schemeClr val="tx1"/>
                </a:solidFill>
                <a:effectLst/>
                <a:latin typeface="+mj-lt"/>
                <a:cs typeface="Arial" pitchFamily="34" charset="0"/>
              </a:rPr>
              <a:t>Price </a:t>
            </a:r>
            <a:r>
              <a:rPr kumimoji="0" lang="it-IT" sz="2000" b="1" i="0" u="none" strike="noStrike" cap="none" normalizeH="0" baseline="0" dirty="0" err="1" smtClean="0">
                <a:ln>
                  <a:noFill/>
                </a:ln>
                <a:solidFill>
                  <a:schemeClr val="tx1"/>
                </a:solidFill>
                <a:effectLst/>
                <a:latin typeface="+mj-lt"/>
                <a:cs typeface="Arial" pitchFamily="34" charset="0"/>
              </a:rPr>
              <a:t>Realized</a:t>
            </a:r>
            <a:r>
              <a:rPr kumimoji="0" lang="it-IT" sz="2000" b="1" i="0" u="none" strike="noStrike" cap="none" normalizeH="0" baseline="0" dirty="0" smtClean="0">
                <a:ln>
                  <a:noFill/>
                </a:ln>
                <a:solidFill>
                  <a:schemeClr val="tx1"/>
                </a:solidFill>
                <a:effectLst/>
                <a:latin typeface="+mj-lt"/>
                <a:cs typeface="Arial" pitchFamily="34" charset="0"/>
              </a:rPr>
              <a:t>  </a:t>
            </a:r>
            <a:r>
              <a:rPr kumimoji="0" lang="it-IT" sz="2000" b="1" i="0" u="none" strike="noStrike" cap="none" normalizeH="0" baseline="0" dirty="0" err="1" smtClean="0">
                <a:ln>
                  <a:noFill/>
                </a:ln>
                <a:solidFill>
                  <a:schemeClr val="tx1"/>
                </a:solidFill>
                <a:effectLst/>
                <a:latin typeface="+mj-lt"/>
                <a:cs typeface="Arial" pitchFamily="34" charset="0"/>
              </a:rPr>
              <a:t>at</a:t>
            </a:r>
            <a:r>
              <a:rPr kumimoji="0" lang="it-IT" sz="2000" b="1" i="0" u="none" strike="noStrike" cap="none" normalizeH="0" baseline="0" dirty="0" smtClean="0">
                <a:ln>
                  <a:noFill/>
                </a:ln>
                <a:solidFill>
                  <a:schemeClr val="tx1"/>
                </a:solidFill>
                <a:effectLst/>
                <a:latin typeface="+mj-lt"/>
                <a:cs typeface="Arial" pitchFamily="34" charset="0"/>
              </a:rPr>
              <a:t> the </a:t>
            </a:r>
            <a:r>
              <a:rPr lang="it-IT" sz="2000" b="1" dirty="0" err="1">
                <a:latin typeface="+mj-lt"/>
                <a:cs typeface="Arial" pitchFamily="34" charset="0"/>
              </a:rPr>
              <a:t>A</a:t>
            </a:r>
            <a:r>
              <a:rPr kumimoji="0" lang="it-IT" sz="2000" b="1" i="0" u="none" strike="noStrike" cap="none" normalizeH="0" baseline="0" dirty="0" err="1" smtClean="0">
                <a:ln>
                  <a:noFill/>
                </a:ln>
                <a:solidFill>
                  <a:schemeClr val="tx1"/>
                </a:solidFill>
                <a:effectLst/>
                <a:latin typeface="+mj-lt"/>
                <a:cs typeface="Arial" pitchFamily="34" charset="0"/>
              </a:rPr>
              <a:t>uction</a:t>
            </a:r>
            <a:r>
              <a:rPr kumimoji="0" lang="it-IT" sz="2000" b="1" i="0" u="none" strike="noStrike" cap="none" normalizeH="0" baseline="0" dirty="0" smtClean="0">
                <a:ln>
                  <a:noFill/>
                </a:ln>
                <a:solidFill>
                  <a:schemeClr val="tx1"/>
                </a:solidFill>
                <a:effectLst/>
                <a:latin typeface="+mj-lt"/>
                <a:cs typeface="Arial" pitchFamily="34" charset="0"/>
              </a:rPr>
              <a:t> </a:t>
            </a:r>
            <a:r>
              <a:rPr kumimoji="0" lang="it-IT" sz="2000" b="1" i="0" u="none" strike="noStrike" cap="none" normalizeH="0" baseline="0" dirty="0" smtClean="0">
                <a:ln>
                  <a:noFill/>
                </a:ln>
                <a:solidFill>
                  <a:srgbClr val="FF0000"/>
                </a:solidFill>
                <a:effectLst/>
                <a:latin typeface="+mj-lt"/>
                <a:cs typeface="Arial" pitchFamily="34" charset="0"/>
              </a:rPr>
              <a:t>$5,040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636016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Christie’s</a:t>
            </a:r>
            <a:r>
              <a:rPr lang="it-IT" dirty="0"/>
              <a:t> </a:t>
            </a:r>
            <a:r>
              <a:rPr lang="it-IT" dirty="0" smtClean="0"/>
              <a:t>l</a:t>
            </a:r>
            <a:r>
              <a:rPr lang="en-US" dirty="0" err="1" smtClean="0"/>
              <a:t>ot</a:t>
            </a:r>
            <a:r>
              <a:rPr lang="en-US" dirty="0" smtClean="0"/>
              <a:t> </a:t>
            </a:r>
            <a:r>
              <a:rPr lang="en-US" dirty="0"/>
              <a:t>Description</a:t>
            </a:r>
          </a:p>
        </p:txBody>
      </p:sp>
      <p:sp>
        <p:nvSpPr>
          <p:cNvPr id="4" name="Segnaposto contenuto 3"/>
          <p:cNvSpPr>
            <a:spLocks noGrp="1"/>
          </p:cNvSpPr>
          <p:nvPr>
            <p:ph sz="half" idx="1"/>
          </p:nvPr>
        </p:nvSpPr>
        <p:spPr>
          <a:xfrm>
            <a:off x="4705672" y="1484784"/>
            <a:ext cx="4186808" cy="4929411"/>
          </a:xfrm>
        </p:spPr>
        <p:txBody>
          <a:bodyPr>
            <a:normAutofit fontScale="77500" lnSpcReduction="20000"/>
          </a:bodyPr>
          <a:lstStyle/>
          <a:p>
            <a:pPr marL="0" lvl="0" indent="0" eaLnBrk="0" fontAlgn="base" hangingPunct="0">
              <a:spcBef>
                <a:spcPct val="0"/>
              </a:spcBef>
              <a:spcAft>
                <a:spcPct val="0"/>
              </a:spcAft>
              <a:buNone/>
            </a:pPr>
            <a:r>
              <a:rPr lang="en-US" dirty="0" smtClean="0">
                <a:latin typeface="+mj-lt"/>
              </a:rPr>
              <a:t>FIRST EDITION, OFFPRINT ISSUE. </a:t>
            </a:r>
          </a:p>
          <a:p>
            <a:pPr marL="0" lvl="0" indent="0" eaLnBrk="0" fontAlgn="base" hangingPunct="0">
              <a:spcBef>
                <a:spcPct val="0"/>
              </a:spcBef>
              <a:spcAft>
                <a:spcPct val="0"/>
              </a:spcAft>
              <a:buNone/>
            </a:pPr>
            <a:endParaRPr lang="en-US" dirty="0">
              <a:latin typeface="+mj-lt"/>
            </a:endParaRPr>
          </a:p>
          <a:p>
            <a:pPr marL="0" lvl="0" indent="0" eaLnBrk="0" fontAlgn="base" hangingPunct="0">
              <a:spcBef>
                <a:spcPct val="0"/>
              </a:spcBef>
              <a:spcAft>
                <a:spcPct val="0"/>
              </a:spcAft>
              <a:buNone/>
            </a:pPr>
            <a:r>
              <a:rPr lang="en-US" dirty="0" smtClean="0">
                <a:latin typeface="+mj-lt"/>
              </a:rPr>
              <a:t>It is in this paper that Einstein introduces an entire field, </a:t>
            </a:r>
          </a:p>
          <a:p>
            <a:pPr marL="0" lvl="0" indent="0" eaLnBrk="0" fontAlgn="base" hangingPunct="0">
              <a:spcBef>
                <a:spcPct val="0"/>
              </a:spcBef>
              <a:spcAft>
                <a:spcPct val="0"/>
              </a:spcAft>
              <a:buNone/>
            </a:pPr>
            <a:r>
              <a:rPr lang="en-US" dirty="0" smtClean="0">
                <a:latin typeface="+mj-lt"/>
              </a:rPr>
              <a:t>general relativistic cosmology, </a:t>
            </a:r>
          </a:p>
          <a:p>
            <a:pPr marL="0" lvl="0" indent="0" eaLnBrk="0" fontAlgn="base" hangingPunct="0">
              <a:spcBef>
                <a:spcPct val="0"/>
              </a:spcBef>
              <a:spcAft>
                <a:spcPct val="0"/>
              </a:spcAft>
              <a:buNone/>
            </a:pPr>
            <a:r>
              <a:rPr lang="en-US" dirty="0" smtClean="0">
                <a:latin typeface="+mj-lt"/>
              </a:rPr>
              <a:t>and introduces a constant - termed the Cosmological Constant - </a:t>
            </a:r>
            <a:r>
              <a:rPr lang="en-US" dirty="0" smtClean="0">
                <a:solidFill>
                  <a:srgbClr val="FF0000"/>
                </a:solidFill>
                <a:latin typeface="+mj-lt"/>
              </a:rPr>
              <a:t>to describe a universe that is ever expanding</a:t>
            </a:r>
            <a:r>
              <a:rPr lang="en-US" dirty="0" smtClean="0">
                <a:latin typeface="+mj-lt"/>
              </a:rPr>
              <a:t>. </a:t>
            </a:r>
          </a:p>
          <a:p>
            <a:pPr marL="0" lvl="0" indent="0" eaLnBrk="0" fontAlgn="base" hangingPunct="0">
              <a:spcBef>
                <a:spcPct val="0"/>
              </a:spcBef>
              <a:spcAft>
                <a:spcPct val="0"/>
              </a:spcAft>
              <a:buNone/>
            </a:pPr>
            <a:r>
              <a:rPr lang="en-US" dirty="0" smtClean="0">
                <a:latin typeface="+mj-lt"/>
              </a:rPr>
              <a:t>Einstein will later reject this concept as </a:t>
            </a:r>
            <a:r>
              <a:rPr lang="en-US" dirty="0" smtClean="0">
                <a:solidFill>
                  <a:srgbClr val="FF0000"/>
                </a:solidFill>
                <a:latin typeface="+mj-lt"/>
              </a:rPr>
              <a:t>the worst mistake </a:t>
            </a:r>
          </a:p>
          <a:p>
            <a:pPr marL="0" lvl="0" indent="0" eaLnBrk="0" fontAlgn="base" hangingPunct="0">
              <a:spcBef>
                <a:spcPct val="0"/>
              </a:spcBef>
              <a:spcAft>
                <a:spcPct val="0"/>
              </a:spcAft>
              <a:buNone/>
            </a:pPr>
            <a:r>
              <a:rPr lang="en-US" dirty="0" smtClean="0">
                <a:solidFill>
                  <a:srgbClr val="FF0000"/>
                </a:solidFill>
                <a:latin typeface="+mj-lt"/>
              </a:rPr>
              <a:t>of his life</a:t>
            </a:r>
            <a:r>
              <a:rPr lang="en-US" dirty="0" smtClean="0">
                <a:latin typeface="+mj-lt"/>
              </a:rPr>
              <a:t>. Nevertheless, discoveries since the year 2000 suggest that we live in a universe that will always expand, and at an ever-increasing rate. </a:t>
            </a:r>
            <a:endParaRPr kumimoji="0" lang="it-IT" b="0" i="0" u="none" strike="noStrike" cap="none" normalizeH="0" baseline="0" dirty="0" smtClean="0">
              <a:ln>
                <a:noFill/>
              </a:ln>
              <a:solidFill>
                <a:schemeClr val="tx1"/>
              </a:solidFill>
              <a:effectLst/>
              <a:latin typeface="+mj-lt"/>
              <a:cs typeface="Arial" pitchFamily="34" charset="0"/>
            </a:endParaRPr>
          </a:p>
          <a:p>
            <a:endParaRPr lang="it-IT" dirty="0"/>
          </a:p>
        </p:txBody>
      </p:sp>
      <p:pic>
        <p:nvPicPr>
          <p:cNvPr id="5" name="Segnaposto contenut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519099"/>
            <a:ext cx="3672408" cy="5078253"/>
          </a:xfrm>
          <a:prstGeom prst="rect">
            <a:avLst/>
          </a:prstGeom>
        </p:spPr>
      </p:pic>
    </p:spTree>
    <p:extLst>
      <p:ext uri="{BB962C8B-B14F-4D97-AF65-F5344CB8AC3E}">
        <p14:creationId xmlns:p14="http://schemas.microsoft.com/office/powerpoint/2010/main" val="13357065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Leopold </a:t>
            </a:r>
            <a:r>
              <a:rPr lang="it-IT" dirty="0" err="1" smtClean="0"/>
              <a:t>Infeld’s</a:t>
            </a:r>
            <a:r>
              <a:rPr lang="it-IT" dirty="0" smtClean="0"/>
              <a:t> Tribute </a:t>
            </a:r>
            <a:endParaRPr lang="fr-FR" dirty="0"/>
          </a:p>
        </p:txBody>
      </p:sp>
      <p:sp>
        <p:nvSpPr>
          <p:cNvPr id="6" name="Segnaposto contenuto 5"/>
          <p:cNvSpPr>
            <a:spLocks noGrp="1"/>
          </p:cNvSpPr>
          <p:nvPr>
            <p:ph idx="1"/>
          </p:nvPr>
        </p:nvSpPr>
        <p:spPr>
          <a:xfrm>
            <a:off x="457200" y="1412776"/>
            <a:ext cx="8229600" cy="4824536"/>
          </a:xfrm>
        </p:spPr>
        <p:txBody>
          <a:bodyPr>
            <a:normAutofit fontScale="92500" lnSpcReduction="10000"/>
          </a:bodyPr>
          <a:lstStyle/>
          <a:p>
            <a:pPr marL="0" indent="0">
              <a:buNone/>
            </a:pPr>
            <a:r>
              <a:rPr lang="it-IT" dirty="0" err="1" smtClean="0"/>
              <a:t>Speculations</a:t>
            </a:r>
            <a:r>
              <a:rPr lang="it-IT" dirty="0" smtClean="0"/>
              <a:t> </a:t>
            </a:r>
            <a:r>
              <a:rPr lang="it-IT" dirty="0" err="1" smtClean="0"/>
              <a:t>about</a:t>
            </a:r>
            <a:r>
              <a:rPr lang="it-IT" dirty="0" smtClean="0"/>
              <a:t> the </a:t>
            </a:r>
            <a:r>
              <a:rPr lang="it-IT" dirty="0" err="1" smtClean="0"/>
              <a:t>universe</a:t>
            </a:r>
            <a:r>
              <a:rPr lang="it-IT" dirty="0" smtClean="0"/>
              <a:t> in </a:t>
            </a:r>
            <a:r>
              <a:rPr lang="it-IT" dirty="0" err="1" smtClean="0"/>
              <a:t>which</a:t>
            </a:r>
            <a:r>
              <a:rPr lang="it-IT" dirty="0" smtClean="0"/>
              <a:t> men live are </a:t>
            </a:r>
            <a:r>
              <a:rPr lang="it-IT" dirty="0" err="1" smtClean="0"/>
              <a:t>as</a:t>
            </a:r>
            <a:r>
              <a:rPr lang="it-IT" dirty="0" smtClean="0"/>
              <a:t> </a:t>
            </a:r>
            <a:r>
              <a:rPr lang="it-IT" dirty="0" err="1" smtClean="0"/>
              <a:t>old</a:t>
            </a:r>
            <a:r>
              <a:rPr lang="it-IT" dirty="0" smtClean="0"/>
              <a:t> </a:t>
            </a:r>
            <a:r>
              <a:rPr lang="it-IT" dirty="0" err="1" smtClean="0"/>
              <a:t>as</a:t>
            </a:r>
            <a:r>
              <a:rPr lang="it-IT" dirty="0" smtClean="0"/>
              <a:t> human </a:t>
            </a:r>
            <a:r>
              <a:rPr lang="it-IT" dirty="0" err="1" smtClean="0"/>
              <a:t>thought</a:t>
            </a:r>
            <a:r>
              <a:rPr lang="it-IT" dirty="0" smtClean="0"/>
              <a:t> and </a:t>
            </a:r>
            <a:r>
              <a:rPr lang="it-IT" dirty="0" err="1" smtClean="0"/>
              <a:t>as</a:t>
            </a:r>
            <a:r>
              <a:rPr lang="it-IT" dirty="0" smtClean="0"/>
              <a:t> art; </a:t>
            </a:r>
            <a:r>
              <a:rPr lang="it-IT" dirty="0" err="1" smtClean="0"/>
              <a:t>as</a:t>
            </a:r>
            <a:r>
              <a:rPr lang="it-IT" dirty="0" smtClean="0"/>
              <a:t> </a:t>
            </a:r>
            <a:r>
              <a:rPr lang="it-IT" dirty="0" err="1" smtClean="0"/>
              <a:t>old</a:t>
            </a:r>
            <a:r>
              <a:rPr lang="it-IT" dirty="0" smtClean="0"/>
              <a:t> </a:t>
            </a:r>
            <a:r>
              <a:rPr lang="it-IT" dirty="0" err="1" smtClean="0"/>
              <a:t>as</a:t>
            </a:r>
            <a:r>
              <a:rPr lang="it-IT" dirty="0" smtClean="0"/>
              <a:t> the </a:t>
            </a:r>
            <a:r>
              <a:rPr lang="it-IT" dirty="0" err="1" smtClean="0"/>
              <a:t>view</a:t>
            </a:r>
            <a:r>
              <a:rPr lang="it-IT" dirty="0" smtClean="0"/>
              <a:t> of </a:t>
            </a:r>
            <a:r>
              <a:rPr lang="it-IT" dirty="0" err="1" smtClean="0"/>
              <a:t>shining</a:t>
            </a:r>
            <a:r>
              <a:rPr lang="it-IT" dirty="0" smtClean="0"/>
              <a:t> star on a </a:t>
            </a:r>
            <a:r>
              <a:rPr lang="it-IT" dirty="0" err="1" smtClean="0"/>
              <a:t>clear</a:t>
            </a:r>
            <a:r>
              <a:rPr lang="it-IT" dirty="0" smtClean="0"/>
              <a:t> night. </a:t>
            </a:r>
            <a:r>
              <a:rPr lang="it-IT" dirty="0" err="1" smtClean="0">
                <a:solidFill>
                  <a:srgbClr val="FF0000"/>
                </a:solidFill>
              </a:rPr>
              <a:t>Yet</a:t>
            </a:r>
            <a:r>
              <a:rPr lang="it-IT" dirty="0" smtClean="0">
                <a:solidFill>
                  <a:srgbClr val="FF0000"/>
                </a:solidFill>
              </a:rPr>
              <a:t> </a:t>
            </a:r>
            <a:r>
              <a:rPr lang="it-IT" dirty="0" err="1" smtClean="0">
                <a:solidFill>
                  <a:srgbClr val="FF0000"/>
                </a:solidFill>
              </a:rPr>
              <a:t>it</a:t>
            </a:r>
            <a:r>
              <a:rPr lang="it-IT" dirty="0" smtClean="0">
                <a:solidFill>
                  <a:srgbClr val="FF0000"/>
                </a:solidFill>
              </a:rPr>
              <a:t> </a:t>
            </a:r>
            <a:r>
              <a:rPr lang="it-IT" dirty="0" err="1" smtClean="0">
                <a:solidFill>
                  <a:srgbClr val="FF0000"/>
                </a:solidFill>
              </a:rPr>
              <a:t>was</a:t>
            </a:r>
            <a:r>
              <a:rPr lang="it-IT" dirty="0" smtClean="0">
                <a:solidFill>
                  <a:srgbClr val="FF0000"/>
                </a:solidFill>
              </a:rPr>
              <a:t> general </a:t>
            </a:r>
            <a:r>
              <a:rPr lang="it-IT" dirty="0" err="1" smtClean="0">
                <a:solidFill>
                  <a:srgbClr val="FF0000"/>
                </a:solidFill>
              </a:rPr>
              <a:t>relativity</a:t>
            </a:r>
            <a:r>
              <a:rPr lang="it-IT" dirty="0" smtClean="0">
                <a:solidFill>
                  <a:srgbClr val="FF0000"/>
                </a:solidFill>
              </a:rPr>
              <a:t> </a:t>
            </a:r>
            <a:r>
              <a:rPr lang="it-IT" dirty="0" err="1" smtClean="0">
                <a:solidFill>
                  <a:srgbClr val="FF0000"/>
                </a:solidFill>
              </a:rPr>
              <a:t>which</a:t>
            </a:r>
            <a:r>
              <a:rPr lang="it-IT" dirty="0" smtClean="0">
                <a:solidFill>
                  <a:srgbClr val="FF0000"/>
                </a:solidFill>
              </a:rPr>
              <a:t>, </a:t>
            </a:r>
            <a:r>
              <a:rPr lang="it-IT" dirty="0" err="1" smtClean="0">
                <a:solidFill>
                  <a:srgbClr val="FF0000"/>
                </a:solidFill>
              </a:rPr>
              <a:t>only</a:t>
            </a:r>
            <a:r>
              <a:rPr lang="it-IT" dirty="0" smtClean="0">
                <a:solidFill>
                  <a:srgbClr val="FF0000"/>
                </a:solidFill>
              </a:rPr>
              <a:t> </a:t>
            </a:r>
            <a:r>
              <a:rPr lang="it-IT" dirty="0" err="1" smtClean="0">
                <a:solidFill>
                  <a:srgbClr val="FF0000"/>
                </a:solidFill>
              </a:rPr>
              <a:t>thirty</a:t>
            </a:r>
            <a:r>
              <a:rPr lang="it-IT" dirty="0" smtClean="0">
                <a:solidFill>
                  <a:srgbClr val="FF0000"/>
                </a:solidFill>
              </a:rPr>
              <a:t> </a:t>
            </a:r>
            <a:r>
              <a:rPr lang="it-IT" dirty="0" err="1" smtClean="0">
                <a:solidFill>
                  <a:srgbClr val="FF0000"/>
                </a:solidFill>
              </a:rPr>
              <a:t>years</a:t>
            </a:r>
            <a:r>
              <a:rPr lang="it-IT" dirty="0" smtClean="0">
                <a:solidFill>
                  <a:srgbClr val="FF0000"/>
                </a:solidFill>
              </a:rPr>
              <a:t> ago, </a:t>
            </a:r>
            <a:r>
              <a:rPr lang="it-IT" dirty="0" err="1" smtClean="0">
                <a:solidFill>
                  <a:srgbClr val="FF0000"/>
                </a:solidFill>
              </a:rPr>
              <a:t>shifted</a:t>
            </a:r>
            <a:r>
              <a:rPr lang="it-IT" dirty="0" smtClean="0">
                <a:solidFill>
                  <a:srgbClr val="FF0000"/>
                </a:solidFill>
              </a:rPr>
              <a:t> </a:t>
            </a:r>
            <a:r>
              <a:rPr lang="it-IT" dirty="0" err="1" smtClean="0">
                <a:solidFill>
                  <a:srgbClr val="FF0000"/>
                </a:solidFill>
              </a:rPr>
              <a:t>cosmological</a:t>
            </a:r>
            <a:r>
              <a:rPr lang="it-IT" dirty="0" smtClean="0">
                <a:solidFill>
                  <a:srgbClr val="FF0000"/>
                </a:solidFill>
              </a:rPr>
              <a:t> </a:t>
            </a:r>
            <a:r>
              <a:rPr lang="it-IT" dirty="0" err="1" smtClean="0">
                <a:solidFill>
                  <a:srgbClr val="FF0000"/>
                </a:solidFill>
              </a:rPr>
              <a:t>problems</a:t>
            </a:r>
            <a:r>
              <a:rPr lang="it-IT" dirty="0" smtClean="0">
                <a:solidFill>
                  <a:srgbClr val="FF0000"/>
                </a:solidFill>
              </a:rPr>
              <a:t> from </a:t>
            </a:r>
            <a:r>
              <a:rPr lang="it-IT" dirty="0" err="1" smtClean="0">
                <a:solidFill>
                  <a:srgbClr val="FF0000"/>
                </a:solidFill>
              </a:rPr>
              <a:t>poetry</a:t>
            </a:r>
            <a:r>
              <a:rPr lang="it-IT" dirty="0" smtClean="0">
                <a:solidFill>
                  <a:srgbClr val="FF0000"/>
                </a:solidFill>
              </a:rPr>
              <a:t> or speculative </a:t>
            </a:r>
            <a:r>
              <a:rPr lang="it-IT" dirty="0" err="1" smtClean="0">
                <a:solidFill>
                  <a:srgbClr val="FF0000"/>
                </a:solidFill>
              </a:rPr>
              <a:t>philosophy</a:t>
            </a:r>
            <a:r>
              <a:rPr lang="it-IT" dirty="0" smtClean="0">
                <a:solidFill>
                  <a:srgbClr val="FF0000"/>
                </a:solidFill>
              </a:rPr>
              <a:t> </a:t>
            </a:r>
            <a:r>
              <a:rPr lang="it-IT" dirty="0" err="1" smtClean="0">
                <a:solidFill>
                  <a:srgbClr val="FF0000"/>
                </a:solidFill>
              </a:rPr>
              <a:t>into</a:t>
            </a:r>
            <a:r>
              <a:rPr lang="it-IT" dirty="0" smtClean="0">
                <a:solidFill>
                  <a:srgbClr val="FF0000"/>
                </a:solidFill>
              </a:rPr>
              <a:t> </a:t>
            </a:r>
            <a:r>
              <a:rPr lang="it-IT" dirty="0" err="1" smtClean="0">
                <a:solidFill>
                  <a:srgbClr val="FF0000"/>
                </a:solidFill>
              </a:rPr>
              <a:t>physics</a:t>
            </a:r>
            <a:r>
              <a:rPr lang="it-IT" dirty="0" smtClean="0">
                <a:solidFill>
                  <a:srgbClr val="FF0000"/>
                </a:solidFill>
              </a:rPr>
              <a:t>.</a:t>
            </a:r>
            <a:r>
              <a:rPr lang="it-IT" dirty="0" smtClean="0"/>
              <a:t> </a:t>
            </a:r>
            <a:r>
              <a:rPr lang="it-IT" dirty="0" err="1" smtClean="0"/>
              <a:t>We</a:t>
            </a:r>
            <a:r>
              <a:rPr lang="it-IT" dirty="0" smtClean="0"/>
              <a:t> can </a:t>
            </a:r>
            <a:r>
              <a:rPr lang="it-IT" dirty="0" err="1" smtClean="0"/>
              <a:t>even</a:t>
            </a:r>
            <a:r>
              <a:rPr lang="it-IT" dirty="0" smtClean="0"/>
              <a:t> </a:t>
            </a:r>
            <a:r>
              <a:rPr lang="it-IT" dirty="0" err="1" smtClean="0"/>
              <a:t>fix</a:t>
            </a:r>
            <a:r>
              <a:rPr lang="it-IT" dirty="0" smtClean="0"/>
              <a:t> the </a:t>
            </a:r>
            <a:r>
              <a:rPr lang="it-IT" dirty="0" err="1" smtClean="0"/>
              <a:t>year</a:t>
            </a:r>
            <a:r>
              <a:rPr lang="it-IT" dirty="0" smtClean="0"/>
              <a:t> in </a:t>
            </a:r>
            <a:r>
              <a:rPr lang="it-IT" dirty="0" err="1" smtClean="0"/>
              <a:t>which</a:t>
            </a:r>
            <a:r>
              <a:rPr lang="it-IT" dirty="0" smtClean="0"/>
              <a:t> </a:t>
            </a:r>
            <a:r>
              <a:rPr lang="it-IT" dirty="0" err="1" smtClean="0"/>
              <a:t>modern</a:t>
            </a:r>
            <a:r>
              <a:rPr lang="it-IT" dirty="0" smtClean="0"/>
              <a:t> </a:t>
            </a:r>
            <a:r>
              <a:rPr lang="it-IT" dirty="0" err="1" smtClean="0"/>
              <a:t>cosmology</a:t>
            </a:r>
            <a:r>
              <a:rPr lang="it-IT" dirty="0" smtClean="0"/>
              <a:t> </a:t>
            </a:r>
            <a:r>
              <a:rPr lang="it-IT" dirty="0" err="1" smtClean="0"/>
              <a:t>was</a:t>
            </a:r>
            <a:r>
              <a:rPr lang="it-IT" dirty="0" smtClean="0"/>
              <a:t> </a:t>
            </a:r>
            <a:r>
              <a:rPr lang="it-IT" dirty="0" err="1" smtClean="0"/>
              <a:t>born</a:t>
            </a:r>
            <a:r>
              <a:rPr lang="it-IT" dirty="0" smtClean="0"/>
              <a:t>. </a:t>
            </a:r>
            <a:r>
              <a:rPr lang="it-IT" dirty="0" err="1" smtClean="0"/>
              <a:t>It</a:t>
            </a:r>
            <a:r>
              <a:rPr lang="it-IT" dirty="0" smtClean="0"/>
              <a:t> </a:t>
            </a:r>
            <a:r>
              <a:rPr lang="it-IT" dirty="0" err="1" smtClean="0"/>
              <a:t>was</a:t>
            </a:r>
            <a:r>
              <a:rPr lang="it-IT" dirty="0" smtClean="0"/>
              <a:t> in 1917, </a:t>
            </a:r>
            <a:r>
              <a:rPr lang="it-IT" dirty="0" err="1" smtClean="0"/>
              <a:t>when</a:t>
            </a:r>
            <a:r>
              <a:rPr lang="it-IT" dirty="0" smtClean="0"/>
              <a:t> </a:t>
            </a:r>
            <a:r>
              <a:rPr lang="it-IT" dirty="0" err="1" smtClean="0"/>
              <a:t>Einstein’s</a:t>
            </a:r>
            <a:r>
              <a:rPr lang="it-IT" dirty="0" smtClean="0"/>
              <a:t> </a:t>
            </a:r>
            <a:r>
              <a:rPr lang="it-IT" dirty="0" err="1" smtClean="0"/>
              <a:t>paper</a:t>
            </a:r>
            <a:r>
              <a:rPr lang="it-IT" dirty="0" smtClean="0"/>
              <a:t> </a:t>
            </a:r>
            <a:r>
              <a:rPr lang="it-IT" dirty="0" err="1" smtClean="0"/>
              <a:t>appeared</a:t>
            </a:r>
            <a:r>
              <a:rPr lang="it-IT" dirty="0" smtClean="0"/>
              <a:t> in the </a:t>
            </a:r>
            <a:r>
              <a:rPr lang="it-IT" dirty="0" err="1" smtClean="0"/>
              <a:t>Prussian</a:t>
            </a:r>
            <a:r>
              <a:rPr lang="it-IT" dirty="0" smtClean="0"/>
              <a:t> Academy of Science under the </a:t>
            </a:r>
            <a:r>
              <a:rPr lang="it-IT" dirty="0" err="1" smtClean="0"/>
              <a:t>title</a:t>
            </a:r>
            <a:r>
              <a:rPr lang="it-IT" dirty="0" smtClean="0"/>
              <a:t> «</a:t>
            </a:r>
            <a:r>
              <a:rPr lang="it-IT" dirty="0" err="1" smtClean="0"/>
              <a:t>Cosmological</a:t>
            </a:r>
            <a:r>
              <a:rPr lang="it-IT" dirty="0" smtClean="0"/>
              <a:t> </a:t>
            </a:r>
            <a:r>
              <a:rPr lang="it-IT" dirty="0" err="1" smtClean="0"/>
              <a:t>Considerations</a:t>
            </a:r>
            <a:r>
              <a:rPr lang="it-IT" dirty="0" smtClean="0"/>
              <a:t> in General </a:t>
            </a:r>
            <a:r>
              <a:rPr lang="it-IT" dirty="0" err="1" smtClean="0"/>
              <a:t>Relativity</a:t>
            </a:r>
            <a:r>
              <a:rPr lang="it-IT" dirty="0" smtClean="0"/>
              <a:t> </a:t>
            </a:r>
            <a:r>
              <a:rPr lang="it-IT" dirty="0" err="1" smtClean="0"/>
              <a:t>Theory</a:t>
            </a:r>
            <a:r>
              <a:rPr lang="it-IT" dirty="0" smtClean="0"/>
              <a:t>». </a:t>
            </a:r>
          </a:p>
        </p:txBody>
      </p:sp>
    </p:spTree>
    <p:extLst>
      <p:ext uri="{BB962C8B-B14F-4D97-AF65-F5344CB8AC3E}">
        <p14:creationId xmlns:p14="http://schemas.microsoft.com/office/powerpoint/2010/main" val="28226547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457200" y="476672"/>
            <a:ext cx="8229600" cy="5976664"/>
          </a:xfrm>
        </p:spPr>
        <p:txBody>
          <a:bodyPr>
            <a:normAutofit fontScale="92500" lnSpcReduction="10000"/>
          </a:bodyPr>
          <a:lstStyle/>
          <a:p>
            <a:pPr marL="0" indent="0">
              <a:buNone/>
            </a:pPr>
            <a:r>
              <a:rPr lang="it-IT" dirty="0" err="1" smtClean="0">
                <a:solidFill>
                  <a:srgbClr val="FF0000"/>
                </a:solidFill>
              </a:rPr>
              <a:t>Although</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dirty="0" err="1" smtClean="0">
                <a:solidFill>
                  <a:srgbClr val="FF0000"/>
                </a:solidFill>
              </a:rPr>
              <a:t>difficult</a:t>
            </a:r>
            <a:r>
              <a:rPr lang="it-IT" dirty="0" smtClean="0">
                <a:solidFill>
                  <a:srgbClr val="FF0000"/>
                </a:solidFill>
              </a:rPr>
              <a:t> to </a:t>
            </a:r>
            <a:r>
              <a:rPr lang="it-IT" dirty="0" err="1" smtClean="0">
                <a:solidFill>
                  <a:srgbClr val="FF0000"/>
                </a:solidFill>
              </a:rPr>
              <a:t>exaggerate</a:t>
            </a:r>
            <a:r>
              <a:rPr lang="it-IT" dirty="0" smtClean="0">
                <a:solidFill>
                  <a:srgbClr val="FF0000"/>
                </a:solidFill>
              </a:rPr>
              <a:t> the </a:t>
            </a:r>
            <a:r>
              <a:rPr lang="it-IT" dirty="0" err="1" smtClean="0">
                <a:solidFill>
                  <a:srgbClr val="FF0000"/>
                </a:solidFill>
              </a:rPr>
              <a:t>importance</a:t>
            </a:r>
            <a:r>
              <a:rPr lang="it-IT" dirty="0" smtClean="0">
                <a:solidFill>
                  <a:srgbClr val="FF0000"/>
                </a:solidFill>
              </a:rPr>
              <a:t> of </a:t>
            </a:r>
            <a:r>
              <a:rPr lang="it-IT" dirty="0" err="1" smtClean="0">
                <a:solidFill>
                  <a:srgbClr val="FF0000"/>
                </a:solidFill>
              </a:rPr>
              <a:t>this</a:t>
            </a:r>
            <a:r>
              <a:rPr lang="it-IT" dirty="0" smtClean="0">
                <a:solidFill>
                  <a:srgbClr val="FF0000"/>
                </a:solidFill>
              </a:rPr>
              <a:t> </a:t>
            </a:r>
            <a:r>
              <a:rPr lang="it-IT" dirty="0" err="1" smtClean="0">
                <a:solidFill>
                  <a:srgbClr val="FF0000"/>
                </a:solidFill>
              </a:rPr>
              <a:t>paper</a:t>
            </a:r>
            <a:r>
              <a:rPr lang="it-IT" dirty="0" smtClean="0">
                <a:solidFill>
                  <a:srgbClr val="FF0000"/>
                </a:solidFill>
              </a:rPr>
              <a:t>, </a:t>
            </a:r>
            <a:r>
              <a:rPr lang="it-IT" dirty="0" smtClean="0"/>
              <a:t>and </a:t>
            </a:r>
            <a:r>
              <a:rPr lang="it-IT" dirty="0" err="1" smtClean="0"/>
              <a:t>although</a:t>
            </a:r>
            <a:r>
              <a:rPr lang="it-IT" dirty="0" smtClean="0"/>
              <a:t> </a:t>
            </a:r>
            <a:r>
              <a:rPr lang="it-IT" dirty="0" err="1" smtClean="0"/>
              <a:t>it</a:t>
            </a:r>
            <a:r>
              <a:rPr lang="it-IT" dirty="0" smtClean="0"/>
              <a:t> </a:t>
            </a:r>
            <a:r>
              <a:rPr lang="it-IT" dirty="0" err="1" smtClean="0"/>
              <a:t>created</a:t>
            </a:r>
            <a:r>
              <a:rPr lang="it-IT" dirty="0" smtClean="0"/>
              <a:t> a </a:t>
            </a:r>
            <a:r>
              <a:rPr lang="it-IT" dirty="0" err="1" smtClean="0"/>
              <a:t>flood</a:t>
            </a:r>
            <a:r>
              <a:rPr lang="it-IT" dirty="0" smtClean="0"/>
              <a:t> of </a:t>
            </a:r>
            <a:r>
              <a:rPr lang="it-IT" dirty="0" err="1" smtClean="0"/>
              <a:t>other</a:t>
            </a:r>
            <a:r>
              <a:rPr lang="it-IT" dirty="0" smtClean="0"/>
              <a:t> </a:t>
            </a:r>
            <a:r>
              <a:rPr lang="it-IT" dirty="0" err="1" smtClean="0"/>
              <a:t>papers</a:t>
            </a:r>
            <a:r>
              <a:rPr lang="it-IT" dirty="0" smtClean="0"/>
              <a:t>, </a:t>
            </a:r>
            <a:r>
              <a:rPr lang="it-IT" dirty="0" err="1" smtClean="0"/>
              <a:t>Einstein’s</a:t>
            </a:r>
            <a:r>
              <a:rPr lang="it-IT" dirty="0" smtClean="0"/>
              <a:t> </a:t>
            </a:r>
            <a:r>
              <a:rPr lang="it-IT" dirty="0" err="1" smtClean="0"/>
              <a:t>original</a:t>
            </a:r>
            <a:r>
              <a:rPr lang="it-IT" dirty="0" smtClean="0"/>
              <a:t> </a:t>
            </a:r>
            <a:r>
              <a:rPr lang="it-IT" dirty="0" err="1" smtClean="0"/>
              <a:t>ideas</a:t>
            </a:r>
            <a:r>
              <a:rPr lang="it-IT" dirty="0" smtClean="0"/>
              <a:t>, </a:t>
            </a:r>
            <a:r>
              <a:rPr lang="it-IT" dirty="0" err="1" smtClean="0"/>
              <a:t>as</a:t>
            </a:r>
            <a:r>
              <a:rPr lang="it-IT" dirty="0" smtClean="0"/>
              <a:t> </a:t>
            </a:r>
            <a:r>
              <a:rPr lang="it-IT" dirty="0" err="1" smtClean="0"/>
              <a:t>viewed</a:t>
            </a:r>
            <a:r>
              <a:rPr lang="it-IT" dirty="0" smtClean="0"/>
              <a:t> from the </a:t>
            </a:r>
            <a:r>
              <a:rPr lang="it-IT" dirty="0" err="1" smtClean="0"/>
              <a:t>perspective</a:t>
            </a:r>
            <a:r>
              <a:rPr lang="it-IT" dirty="0" smtClean="0"/>
              <a:t> of </a:t>
            </a:r>
            <a:r>
              <a:rPr lang="it-IT" dirty="0" err="1" smtClean="0"/>
              <a:t>our</a:t>
            </a:r>
            <a:r>
              <a:rPr lang="it-IT" dirty="0" smtClean="0"/>
              <a:t> </a:t>
            </a:r>
            <a:r>
              <a:rPr lang="it-IT" dirty="0" err="1" smtClean="0"/>
              <a:t>present</a:t>
            </a:r>
            <a:r>
              <a:rPr lang="it-IT" dirty="0" smtClean="0"/>
              <a:t> </a:t>
            </a:r>
            <a:r>
              <a:rPr lang="it-IT" dirty="0" err="1" smtClean="0"/>
              <a:t>day</a:t>
            </a:r>
            <a:r>
              <a:rPr lang="it-IT" dirty="0" smtClean="0"/>
              <a:t> are antiquate </a:t>
            </a:r>
            <a:r>
              <a:rPr lang="it-IT" dirty="0" err="1" smtClean="0"/>
              <a:t>if</a:t>
            </a:r>
            <a:r>
              <a:rPr lang="it-IT" dirty="0" smtClean="0"/>
              <a:t> </a:t>
            </a:r>
            <a:r>
              <a:rPr lang="it-IT" dirty="0" err="1" smtClean="0"/>
              <a:t>not</a:t>
            </a:r>
            <a:r>
              <a:rPr lang="it-IT" dirty="0" smtClean="0"/>
              <a:t> </a:t>
            </a:r>
            <a:r>
              <a:rPr lang="it-IT" dirty="0" err="1" smtClean="0"/>
              <a:t>even</a:t>
            </a:r>
            <a:r>
              <a:rPr lang="it-IT" dirty="0" smtClean="0"/>
              <a:t> </a:t>
            </a:r>
            <a:r>
              <a:rPr lang="it-IT" dirty="0" err="1" smtClean="0"/>
              <a:t>wrong</a:t>
            </a:r>
            <a:r>
              <a:rPr lang="it-IT" dirty="0" smtClean="0"/>
              <a:t>. I </a:t>
            </a:r>
            <a:r>
              <a:rPr lang="it-IT" dirty="0" err="1" smtClean="0"/>
              <a:t>believe</a:t>
            </a:r>
            <a:r>
              <a:rPr lang="it-IT" dirty="0" smtClean="0"/>
              <a:t> Einstein </a:t>
            </a:r>
            <a:r>
              <a:rPr lang="it-IT" dirty="0" err="1" smtClean="0"/>
              <a:t>would</a:t>
            </a:r>
            <a:r>
              <a:rPr lang="it-IT" dirty="0" smtClean="0"/>
              <a:t> be the first to </a:t>
            </a:r>
            <a:r>
              <a:rPr lang="it-IT" dirty="0" err="1" smtClean="0"/>
              <a:t>admit</a:t>
            </a:r>
            <a:r>
              <a:rPr lang="it-IT" dirty="0" smtClean="0"/>
              <a:t> </a:t>
            </a:r>
            <a:r>
              <a:rPr lang="it-IT" dirty="0" err="1" smtClean="0"/>
              <a:t>this</a:t>
            </a:r>
            <a:r>
              <a:rPr lang="it-IT" dirty="0" smtClean="0"/>
              <a:t>. </a:t>
            </a:r>
          </a:p>
          <a:p>
            <a:pPr marL="0" indent="0">
              <a:buNone/>
            </a:pPr>
            <a:r>
              <a:rPr lang="it-IT" dirty="0" err="1" smtClean="0">
                <a:solidFill>
                  <a:srgbClr val="FF0000"/>
                </a:solidFill>
              </a:rPr>
              <a:t>Yet</a:t>
            </a:r>
            <a:r>
              <a:rPr lang="it-IT" dirty="0" smtClean="0">
                <a:solidFill>
                  <a:srgbClr val="FF0000"/>
                </a:solidFill>
              </a:rPr>
              <a:t> the </a:t>
            </a:r>
            <a:r>
              <a:rPr lang="it-IT" dirty="0" err="1" smtClean="0">
                <a:solidFill>
                  <a:srgbClr val="FF0000"/>
                </a:solidFill>
              </a:rPr>
              <a:t>appearence</a:t>
            </a:r>
            <a:r>
              <a:rPr lang="it-IT" dirty="0" smtClean="0">
                <a:solidFill>
                  <a:srgbClr val="FF0000"/>
                </a:solidFill>
              </a:rPr>
              <a:t> of </a:t>
            </a:r>
            <a:r>
              <a:rPr lang="it-IT" dirty="0" err="1" smtClean="0">
                <a:solidFill>
                  <a:srgbClr val="FF0000"/>
                </a:solidFill>
              </a:rPr>
              <a:t>this</a:t>
            </a:r>
            <a:r>
              <a:rPr lang="it-IT" dirty="0" smtClean="0">
                <a:solidFill>
                  <a:srgbClr val="FF0000"/>
                </a:solidFill>
              </a:rPr>
              <a:t> </a:t>
            </a:r>
            <a:r>
              <a:rPr lang="it-IT" dirty="0" err="1" smtClean="0">
                <a:solidFill>
                  <a:srgbClr val="FF0000"/>
                </a:solidFill>
              </a:rPr>
              <a:t>paper</a:t>
            </a:r>
            <a:r>
              <a:rPr lang="it-IT" dirty="0" smtClean="0">
                <a:solidFill>
                  <a:srgbClr val="FF0000"/>
                </a:solidFill>
              </a:rPr>
              <a:t> </a:t>
            </a:r>
            <a:r>
              <a:rPr lang="it-IT" dirty="0" err="1" smtClean="0">
                <a:solidFill>
                  <a:srgbClr val="FF0000"/>
                </a:solidFill>
              </a:rPr>
              <a:t>is</a:t>
            </a:r>
            <a:r>
              <a:rPr lang="it-IT" dirty="0" smtClean="0">
                <a:solidFill>
                  <a:srgbClr val="FF0000"/>
                </a:solidFill>
              </a:rPr>
              <a:t> of </a:t>
            </a:r>
            <a:r>
              <a:rPr lang="it-IT" dirty="0" err="1" smtClean="0">
                <a:solidFill>
                  <a:srgbClr val="FF0000"/>
                </a:solidFill>
              </a:rPr>
              <a:t>great</a:t>
            </a:r>
            <a:r>
              <a:rPr lang="it-IT" dirty="0" smtClean="0">
                <a:solidFill>
                  <a:srgbClr val="FF0000"/>
                </a:solidFill>
              </a:rPr>
              <a:t> </a:t>
            </a:r>
            <a:r>
              <a:rPr lang="it-IT" dirty="0" err="1" smtClean="0">
                <a:solidFill>
                  <a:srgbClr val="FF0000"/>
                </a:solidFill>
              </a:rPr>
              <a:t>importance</a:t>
            </a:r>
            <a:r>
              <a:rPr lang="it-IT" dirty="0" smtClean="0">
                <a:solidFill>
                  <a:srgbClr val="FF0000"/>
                </a:solidFill>
              </a:rPr>
              <a:t> in the story of </a:t>
            </a:r>
            <a:r>
              <a:rPr lang="it-IT" dirty="0" err="1" smtClean="0">
                <a:solidFill>
                  <a:srgbClr val="FF0000"/>
                </a:solidFill>
              </a:rPr>
              <a:t>theoretical</a:t>
            </a:r>
            <a:r>
              <a:rPr lang="it-IT" dirty="0" smtClean="0">
                <a:solidFill>
                  <a:srgbClr val="FF0000"/>
                </a:solidFill>
              </a:rPr>
              <a:t> </a:t>
            </a:r>
            <a:r>
              <a:rPr lang="it-IT" dirty="0" err="1" smtClean="0">
                <a:solidFill>
                  <a:srgbClr val="FF0000"/>
                </a:solidFill>
              </a:rPr>
              <a:t>physics</a:t>
            </a:r>
            <a:r>
              <a:rPr lang="it-IT" dirty="0" smtClean="0">
                <a:solidFill>
                  <a:srgbClr val="FF0000"/>
                </a:solidFill>
              </a:rPr>
              <a:t>. </a:t>
            </a:r>
            <a:r>
              <a:rPr lang="it-IT" dirty="0" err="1" smtClean="0">
                <a:solidFill>
                  <a:srgbClr val="FF0000"/>
                </a:solidFill>
              </a:rPr>
              <a:t>Indeed</a:t>
            </a:r>
            <a:r>
              <a:rPr lang="it-IT" dirty="0" smtClean="0">
                <a:solidFill>
                  <a:srgbClr val="FF0000"/>
                </a:solidFill>
              </a:rPr>
              <a:t> </a:t>
            </a:r>
            <a:r>
              <a:rPr lang="it-IT" dirty="0" err="1" smtClean="0">
                <a:solidFill>
                  <a:srgbClr val="FF0000"/>
                </a:solidFill>
              </a:rPr>
              <a:t>it</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dirty="0" err="1" smtClean="0">
                <a:solidFill>
                  <a:srgbClr val="FF0000"/>
                </a:solidFill>
              </a:rPr>
              <a:t>one</a:t>
            </a:r>
            <a:r>
              <a:rPr lang="it-IT" dirty="0" smtClean="0">
                <a:solidFill>
                  <a:srgbClr val="FF0000"/>
                </a:solidFill>
              </a:rPr>
              <a:t> more </a:t>
            </a:r>
            <a:r>
              <a:rPr lang="it-IT" dirty="0" err="1" smtClean="0">
                <a:solidFill>
                  <a:srgbClr val="FF0000"/>
                </a:solidFill>
              </a:rPr>
              <a:t>instance</a:t>
            </a:r>
            <a:r>
              <a:rPr lang="it-IT" dirty="0" smtClean="0">
                <a:solidFill>
                  <a:srgbClr val="FF0000"/>
                </a:solidFill>
              </a:rPr>
              <a:t> </a:t>
            </a:r>
            <a:r>
              <a:rPr lang="it-IT" dirty="0" err="1" smtClean="0">
                <a:solidFill>
                  <a:srgbClr val="FF0000"/>
                </a:solidFill>
              </a:rPr>
              <a:t>showing</a:t>
            </a:r>
            <a:r>
              <a:rPr lang="it-IT" dirty="0" smtClean="0">
                <a:solidFill>
                  <a:srgbClr val="FF0000"/>
                </a:solidFill>
              </a:rPr>
              <a:t> </a:t>
            </a:r>
            <a:r>
              <a:rPr lang="it-IT" dirty="0" err="1" smtClean="0">
                <a:solidFill>
                  <a:srgbClr val="FF0000"/>
                </a:solidFill>
              </a:rPr>
              <a:t>how</a:t>
            </a:r>
            <a:r>
              <a:rPr lang="it-IT" dirty="0" smtClean="0">
                <a:solidFill>
                  <a:srgbClr val="FF0000"/>
                </a:solidFill>
              </a:rPr>
              <a:t> a </a:t>
            </a:r>
            <a:r>
              <a:rPr lang="it-IT" dirty="0" err="1" smtClean="0">
                <a:solidFill>
                  <a:srgbClr val="FF0000"/>
                </a:solidFill>
              </a:rPr>
              <a:t>wrong</a:t>
            </a:r>
            <a:r>
              <a:rPr lang="it-IT" dirty="0" smtClean="0">
                <a:solidFill>
                  <a:srgbClr val="FF0000"/>
                </a:solidFill>
              </a:rPr>
              <a:t> </a:t>
            </a:r>
            <a:r>
              <a:rPr lang="it-IT" dirty="0" err="1" smtClean="0">
                <a:solidFill>
                  <a:srgbClr val="FF0000"/>
                </a:solidFill>
              </a:rPr>
              <a:t>solution</a:t>
            </a:r>
            <a:r>
              <a:rPr lang="it-IT" dirty="0" smtClean="0">
                <a:solidFill>
                  <a:srgbClr val="FF0000"/>
                </a:solidFill>
              </a:rPr>
              <a:t> of a </a:t>
            </a:r>
            <a:r>
              <a:rPr lang="it-IT" dirty="0" err="1" smtClean="0">
                <a:solidFill>
                  <a:srgbClr val="FF0000"/>
                </a:solidFill>
              </a:rPr>
              <a:t>fundamental</a:t>
            </a:r>
            <a:r>
              <a:rPr lang="it-IT" dirty="0" smtClean="0">
                <a:solidFill>
                  <a:srgbClr val="FF0000"/>
                </a:solidFill>
              </a:rPr>
              <a:t> </a:t>
            </a:r>
            <a:r>
              <a:rPr lang="it-IT" dirty="0" err="1" smtClean="0">
                <a:solidFill>
                  <a:srgbClr val="FF0000"/>
                </a:solidFill>
              </a:rPr>
              <a:t>problem</a:t>
            </a:r>
            <a:r>
              <a:rPr lang="it-IT" dirty="0" smtClean="0">
                <a:solidFill>
                  <a:srgbClr val="FF0000"/>
                </a:solidFill>
              </a:rPr>
              <a:t> </a:t>
            </a:r>
            <a:r>
              <a:rPr lang="it-IT" dirty="0" err="1" smtClean="0">
                <a:solidFill>
                  <a:srgbClr val="FF0000"/>
                </a:solidFill>
              </a:rPr>
              <a:t>may</a:t>
            </a:r>
            <a:r>
              <a:rPr lang="it-IT" dirty="0" smtClean="0">
                <a:solidFill>
                  <a:srgbClr val="FF0000"/>
                </a:solidFill>
              </a:rPr>
              <a:t> be </a:t>
            </a:r>
            <a:r>
              <a:rPr lang="it-IT" dirty="0" err="1" smtClean="0">
                <a:solidFill>
                  <a:srgbClr val="FF0000"/>
                </a:solidFill>
              </a:rPr>
              <a:t>incomparably</a:t>
            </a:r>
            <a:r>
              <a:rPr lang="it-IT" dirty="0" smtClean="0">
                <a:solidFill>
                  <a:srgbClr val="FF0000"/>
                </a:solidFill>
              </a:rPr>
              <a:t> more </a:t>
            </a:r>
            <a:r>
              <a:rPr lang="it-IT" dirty="0" err="1" smtClean="0">
                <a:solidFill>
                  <a:srgbClr val="FF0000"/>
                </a:solidFill>
              </a:rPr>
              <a:t>important</a:t>
            </a:r>
            <a:r>
              <a:rPr lang="it-IT" dirty="0" smtClean="0">
                <a:solidFill>
                  <a:srgbClr val="FF0000"/>
                </a:solidFill>
              </a:rPr>
              <a:t> </a:t>
            </a:r>
            <a:r>
              <a:rPr lang="it-IT" dirty="0" err="1" smtClean="0">
                <a:solidFill>
                  <a:srgbClr val="FF0000"/>
                </a:solidFill>
              </a:rPr>
              <a:t>than</a:t>
            </a:r>
            <a:r>
              <a:rPr lang="it-IT" dirty="0" smtClean="0">
                <a:solidFill>
                  <a:srgbClr val="FF0000"/>
                </a:solidFill>
              </a:rPr>
              <a:t> a </a:t>
            </a:r>
            <a:r>
              <a:rPr lang="it-IT" dirty="0" err="1" smtClean="0">
                <a:solidFill>
                  <a:srgbClr val="FF0000"/>
                </a:solidFill>
              </a:rPr>
              <a:t>correct</a:t>
            </a:r>
            <a:r>
              <a:rPr lang="it-IT" dirty="0" smtClean="0">
                <a:solidFill>
                  <a:srgbClr val="FF0000"/>
                </a:solidFill>
              </a:rPr>
              <a:t> </a:t>
            </a:r>
            <a:r>
              <a:rPr lang="it-IT" dirty="0" err="1" smtClean="0">
                <a:solidFill>
                  <a:srgbClr val="FF0000"/>
                </a:solidFill>
              </a:rPr>
              <a:t>solution</a:t>
            </a:r>
            <a:r>
              <a:rPr lang="it-IT" dirty="0" smtClean="0">
                <a:solidFill>
                  <a:srgbClr val="FF0000"/>
                </a:solidFill>
              </a:rPr>
              <a:t> of a </a:t>
            </a:r>
            <a:r>
              <a:rPr lang="it-IT" dirty="0" err="1" smtClean="0">
                <a:solidFill>
                  <a:srgbClr val="FF0000"/>
                </a:solidFill>
              </a:rPr>
              <a:t>trivial</a:t>
            </a:r>
            <a:r>
              <a:rPr lang="it-IT" dirty="0" smtClean="0">
                <a:solidFill>
                  <a:srgbClr val="FF0000"/>
                </a:solidFill>
              </a:rPr>
              <a:t>, </a:t>
            </a:r>
            <a:r>
              <a:rPr lang="it-IT" dirty="0" err="1" smtClean="0">
                <a:solidFill>
                  <a:srgbClr val="FF0000"/>
                </a:solidFill>
              </a:rPr>
              <a:t>uninteresting</a:t>
            </a:r>
            <a:r>
              <a:rPr lang="it-IT" dirty="0" smtClean="0">
                <a:solidFill>
                  <a:srgbClr val="FF0000"/>
                </a:solidFill>
              </a:rPr>
              <a:t> </a:t>
            </a:r>
            <a:r>
              <a:rPr lang="it-IT" dirty="0" err="1" smtClean="0">
                <a:solidFill>
                  <a:srgbClr val="FF0000"/>
                </a:solidFill>
              </a:rPr>
              <a:t>problem</a:t>
            </a:r>
            <a:r>
              <a:rPr lang="it-IT" dirty="0" smtClean="0">
                <a:solidFill>
                  <a:srgbClr val="FF0000"/>
                </a:solidFill>
              </a:rPr>
              <a:t>.</a:t>
            </a:r>
          </a:p>
          <a:p>
            <a:pPr marL="0" indent="0" algn="r">
              <a:buNone/>
            </a:pPr>
            <a:r>
              <a:rPr lang="it-IT" dirty="0" smtClean="0"/>
              <a:t>L. </a:t>
            </a:r>
            <a:r>
              <a:rPr lang="it-IT" dirty="0" err="1" smtClean="0"/>
              <a:t>Infeld</a:t>
            </a:r>
            <a:r>
              <a:rPr lang="it-IT" dirty="0" smtClean="0"/>
              <a:t>, in Einstein </a:t>
            </a:r>
            <a:r>
              <a:rPr lang="it-IT" dirty="0" err="1" smtClean="0"/>
              <a:t>Philosopher-Scientist</a:t>
            </a:r>
            <a:r>
              <a:rPr lang="it-IT" dirty="0" smtClean="0"/>
              <a:t> (1949)</a:t>
            </a:r>
            <a:endParaRPr lang="fr-FR" dirty="0"/>
          </a:p>
        </p:txBody>
      </p:sp>
    </p:spTree>
    <p:extLst>
      <p:ext uri="{BB962C8B-B14F-4D97-AF65-F5344CB8AC3E}">
        <p14:creationId xmlns:p14="http://schemas.microsoft.com/office/powerpoint/2010/main" val="6993464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Another</a:t>
            </a:r>
            <a:r>
              <a:rPr lang="it-IT" dirty="0" smtClean="0"/>
              <a:t> </a:t>
            </a:r>
            <a:r>
              <a:rPr lang="it-IT" dirty="0" err="1" smtClean="0"/>
              <a:t>valuable</a:t>
            </a:r>
            <a:r>
              <a:rPr lang="it-IT" dirty="0" smtClean="0"/>
              <a:t> </a:t>
            </a:r>
            <a:r>
              <a:rPr lang="it-IT" dirty="0" err="1" smtClean="0"/>
              <a:t>article</a:t>
            </a:r>
            <a:endParaRPr lang="it-IT" dirty="0"/>
          </a:p>
        </p:txBody>
      </p:sp>
      <p:pic>
        <p:nvPicPr>
          <p:cNvPr id="5" name="Segnaposto contenut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7544" y="1268760"/>
            <a:ext cx="3672408" cy="5231351"/>
          </a:xfrm>
        </p:spPr>
      </p:pic>
      <p:sp>
        <p:nvSpPr>
          <p:cNvPr id="4" name="Segnaposto contenuto 3"/>
          <p:cNvSpPr>
            <a:spLocks noGrp="1"/>
          </p:cNvSpPr>
          <p:nvPr>
            <p:ph sz="half" idx="2"/>
          </p:nvPr>
        </p:nvSpPr>
        <p:spPr>
          <a:xfrm>
            <a:off x="4648200" y="1340768"/>
            <a:ext cx="4038600" cy="5517231"/>
          </a:xfrm>
        </p:spPr>
        <p:txBody>
          <a:bodyPr>
            <a:normAutofit fontScale="40000" lnSpcReduction="20000"/>
          </a:bodyPr>
          <a:lstStyle/>
          <a:p>
            <a:pPr marL="0" indent="0" fontAlgn="ctr">
              <a:buNone/>
            </a:pPr>
            <a:r>
              <a:rPr lang="en-US" sz="4000" b="1" dirty="0" smtClean="0">
                <a:solidFill>
                  <a:schemeClr val="tx2"/>
                </a:solidFill>
              </a:rPr>
              <a:t>The </a:t>
            </a:r>
            <a:r>
              <a:rPr lang="en-US" sz="4000" b="1" dirty="0" err="1" smtClean="0">
                <a:solidFill>
                  <a:schemeClr val="tx2"/>
                </a:solidFill>
              </a:rPr>
              <a:t>Manahattan</a:t>
            </a:r>
            <a:r>
              <a:rPr lang="en-US" sz="4000" b="1" dirty="0" smtClean="0">
                <a:solidFill>
                  <a:schemeClr val="tx2"/>
                </a:solidFill>
              </a:rPr>
              <a:t> Rare </a:t>
            </a:r>
            <a:r>
              <a:rPr lang="en-US" sz="4000" b="1" dirty="0">
                <a:solidFill>
                  <a:schemeClr val="tx2"/>
                </a:solidFill>
              </a:rPr>
              <a:t>B</a:t>
            </a:r>
            <a:r>
              <a:rPr lang="en-US" sz="4000" b="1" dirty="0" smtClean="0">
                <a:solidFill>
                  <a:schemeClr val="tx2"/>
                </a:solidFill>
              </a:rPr>
              <a:t>ook </a:t>
            </a:r>
            <a:r>
              <a:rPr lang="en-US" sz="4000" b="1" dirty="0">
                <a:solidFill>
                  <a:schemeClr val="tx2"/>
                </a:solidFill>
              </a:rPr>
              <a:t>C</a:t>
            </a:r>
            <a:r>
              <a:rPr lang="en-US" sz="4000" b="1" dirty="0" smtClean="0">
                <a:solidFill>
                  <a:schemeClr val="tx2"/>
                </a:solidFill>
              </a:rPr>
              <a:t>ompany</a:t>
            </a:r>
            <a:r>
              <a:rPr lang="en-US" sz="4000" b="1" dirty="0">
                <a:solidFill>
                  <a:schemeClr val="tx2"/>
                </a:solidFill>
              </a:rPr>
              <a:t> </a:t>
            </a:r>
            <a:endParaRPr lang="it-IT" sz="4000" b="1" dirty="0" smtClean="0">
              <a:solidFill>
                <a:schemeClr val="tx2"/>
              </a:solidFill>
            </a:endParaRPr>
          </a:p>
          <a:p>
            <a:pPr marL="0" indent="0" fontAlgn="ctr">
              <a:buNone/>
            </a:pPr>
            <a:r>
              <a:rPr lang="en-US" sz="4000" b="1" dirty="0" smtClean="0">
                <a:solidFill>
                  <a:schemeClr val="tx2"/>
                </a:solidFill>
              </a:rPr>
              <a:t>1050 </a:t>
            </a:r>
            <a:r>
              <a:rPr lang="en-US" sz="4000" b="1" dirty="0">
                <a:solidFill>
                  <a:schemeClr val="tx2"/>
                </a:solidFill>
              </a:rPr>
              <a:t>Second Ave, Gallery 50E</a:t>
            </a:r>
            <a:br>
              <a:rPr lang="en-US" sz="4000" b="1" dirty="0">
                <a:solidFill>
                  <a:schemeClr val="tx2"/>
                </a:solidFill>
              </a:rPr>
            </a:br>
            <a:r>
              <a:rPr lang="en-US" sz="4000" b="1" dirty="0">
                <a:solidFill>
                  <a:schemeClr val="tx2"/>
                </a:solidFill>
              </a:rPr>
              <a:t>New York, NY 10022</a:t>
            </a:r>
            <a:r>
              <a:rPr lang="en-US" sz="4000" dirty="0"/>
              <a:t/>
            </a:r>
            <a:br>
              <a:rPr lang="en-US" sz="4000" dirty="0"/>
            </a:br>
            <a:r>
              <a:rPr lang="en-US" sz="4000" dirty="0"/>
              <a:t>  </a:t>
            </a:r>
            <a:endParaRPr lang="it-IT" sz="4000" dirty="0"/>
          </a:p>
          <a:p>
            <a:pPr marL="0" indent="0">
              <a:buNone/>
            </a:pPr>
            <a:r>
              <a:rPr lang="it-IT" sz="4000" dirty="0" smtClean="0"/>
              <a:t>DE SITTER, Willem. </a:t>
            </a:r>
          </a:p>
          <a:p>
            <a:pPr marL="0" indent="0">
              <a:buNone/>
            </a:pPr>
            <a:r>
              <a:rPr lang="it-IT" sz="4500" dirty="0" smtClean="0"/>
              <a:t>On the </a:t>
            </a:r>
            <a:r>
              <a:rPr lang="it-IT" sz="4500" dirty="0" err="1" smtClean="0"/>
              <a:t>relativity</a:t>
            </a:r>
            <a:r>
              <a:rPr lang="it-IT" sz="4500" dirty="0" smtClean="0"/>
              <a:t> of </a:t>
            </a:r>
            <a:r>
              <a:rPr lang="it-IT" sz="4500" dirty="0" err="1" smtClean="0"/>
              <a:t>inertia</a:t>
            </a:r>
            <a:r>
              <a:rPr lang="it-IT" sz="4500" dirty="0" smtClean="0"/>
              <a:t>. </a:t>
            </a:r>
          </a:p>
          <a:p>
            <a:pPr marL="0" indent="0">
              <a:buNone/>
            </a:pPr>
            <a:r>
              <a:rPr lang="it-IT" sz="4500" dirty="0" err="1" smtClean="0"/>
              <a:t>Remarks</a:t>
            </a:r>
            <a:r>
              <a:rPr lang="it-IT" sz="4500" dirty="0" smtClean="0"/>
              <a:t> </a:t>
            </a:r>
            <a:r>
              <a:rPr lang="it-IT" sz="4500" dirty="0" err="1" smtClean="0"/>
              <a:t>concerning</a:t>
            </a:r>
            <a:r>
              <a:rPr lang="it-IT" sz="4500" dirty="0" smtClean="0"/>
              <a:t> </a:t>
            </a:r>
            <a:r>
              <a:rPr lang="it-IT" sz="4500" dirty="0" err="1" smtClean="0"/>
              <a:t>Einstein's</a:t>
            </a:r>
            <a:r>
              <a:rPr lang="it-IT" sz="4500" dirty="0" smtClean="0"/>
              <a:t> </a:t>
            </a:r>
            <a:r>
              <a:rPr lang="it-IT" sz="4500" dirty="0" err="1" smtClean="0"/>
              <a:t>latest</a:t>
            </a:r>
            <a:r>
              <a:rPr lang="it-IT" sz="4500" dirty="0" smtClean="0"/>
              <a:t> </a:t>
            </a:r>
            <a:r>
              <a:rPr lang="it-IT" sz="4500" dirty="0" err="1" smtClean="0"/>
              <a:t>hypothesis</a:t>
            </a:r>
            <a:r>
              <a:rPr lang="it-IT" sz="4500" dirty="0" smtClean="0"/>
              <a:t>. In</a:t>
            </a:r>
            <a:r>
              <a:rPr lang="it-IT" sz="4500" i="1" dirty="0" smtClean="0"/>
              <a:t> </a:t>
            </a:r>
            <a:r>
              <a:rPr lang="it-IT" sz="4500" dirty="0" err="1" smtClean="0"/>
              <a:t>Proceedings</a:t>
            </a:r>
            <a:r>
              <a:rPr lang="it-IT" sz="4500" dirty="0" smtClean="0"/>
              <a:t> </a:t>
            </a:r>
            <a:r>
              <a:rPr lang="it-IT" sz="4500" dirty="0" err="1" smtClean="0"/>
              <a:t>Koninklijke</a:t>
            </a:r>
            <a:r>
              <a:rPr lang="it-IT" sz="4500" dirty="0" smtClean="0"/>
              <a:t> Akademie Van </a:t>
            </a:r>
            <a:r>
              <a:rPr lang="it-IT" sz="4500" dirty="0" err="1" smtClean="0"/>
              <a:t>Wetenschappen</a:t>
            </a:r>
            <a:r>
              <a:rPr lang="it-IT" sz="4500" dirty="0" smtClean="0"/>
              <a:t> Te </a:t>
            </a:r>
            <a:r>
              <a:rPr lang="it-IT" sz="4500" dirty="0" err="1" smtClean="0"/>
              <a:t>Amsterdampp</a:t>
            </a:r>
            <a:r>
              <a:rPr lang="it-IT" sz="4500" dirty="0" smtClean="0"/>
              <a:t>, </a:t>
            </a:r>
            <a:r>
              <a:rPr lang="it-IT" sz="4500" dirty="0" err="1" smtClean="0"/>
              <a:t>vol</a:t>
            </a:r>
            <a:r>
              <a:rPr lang="it-IT" sz="4500" dirty="0" smtClean="0"/>
              <a:t> 19, no. 9 and 10, pp.1217-1225. </a:t>
            </a:r>
          </a:p>
          <a:p>
            <a:pPr marL="0" indent="0">
              <a:buNone/>
            </a:pPr>
            <a:r>
              <a:rPr lang="en-US" sz="4500" dirty="0" smtClean="0"/>
              <a:t>First editions in English (translated from the German-language issue of the same journal) of two of cosmology's most important papers: </a:t>
            </a:r>
            <a:r>
              <a:rPr lang="en-US" sz="4500" dirty="0" smtClean="0">
                <a:solidFill>
                  <a:srgbClr val="FF0000"/>
                </a:solidFill>
              </a:rPr>
              <a:t>Willem de Sitter's solution to Einstein's field equations, </a:t>
            </a:r>
            <a:r>
              <a:rPr lang="en-US" sz="4500" dirty="0" smtClean="0"/>
              <a:t>later to become known as the "De Sitter universe", providing a mathematical basis for an expanding universe.</a:t>
            </a:r>
          </a:p>
          <a:p>
            <a:pPr marL="0" indent="0">
              <a:buNone/>
            </a:pPr>
            <a:r>
              <a:rPr lang="it-IT" sz="4500" dirty="0" err="1" smtClean="0"/>
              <a:t>Two</a:t>
            </a:r>
            <a:r>
              <a:rPr lang="it-IT" sz="4500" dirty="0" smtClean="0"/>
              <a:t> complete </a:t>
            </a:r>
            <a:r>
              <a:rPr lang="it-IT" sz="4500" dirty="0" err="1" smtClean="0"/>
              <a:t>issues</a:t>
            </a:r>
            <a:r>
              <a:rPr lang="it-IT" sz="4500" dirty="0" smtClean="0"/>
              <a:t>. </a:t>
            </a:r>
            <a:r>
              <a:rPr lang="it-IT" sz="4500" dirty="0" err="1" smtClean="0"/>
              <a:t>Octavo</a:t>
            </a:r>
            <a:r>
              <a:rPr lang="it-IT" sz="4500" dirty="0" smtClean="0"/>
              <a:t>, </a:t>
            </a:r>
            <a:r>
              <a:rPr lang="it-IT" sz="4500" dirty="0" err="1" smtClean="0"/>
              <a:t>original</a:t>
            </a:r>
            <a:r>
              <a:rPr lang="it-IT" sz="4500" dirty="0" smtClean="0"/>
              <a:t> </a:t>
            </a:r>
            <a:r>
              <a:rPr lang="it-IT" sz="4500" dirty="0" err="1" smtClean="0"/>
              <a:t>wrappers</a:t>
            </a:r>
            <a:r>
              <a:rPr lang="it-IT" sz="4500" dirty="0" smtClean="0"/>
              <a:t> </a:t>
            </a:r>
            <a:r>
              <a:rPr lang="it-IT" sz="4500" dirty="0" err="1" smtClean="0"/>
              <a:t>neatly</a:t>
            </a:r>
            <a:r>
              <a:rPr lang="it-IT" sz="4500" dirty="0" smtClean="0"/>
              <a:t> </a:t>
            </a:r>
            <a:r>
              <a:rPr lang="it-IT" sz="4500" dirty="0" err="1" smtClean="0"/>
              <a:t>rebacked</a:t>
            </a:r>
            <a:r>
              <a:rPr lang="it-IT" sz="4500" dirty="0" smtClean="0"/>
              <a:t>. </a:t>
            </a:r>
          </a:p>
          <a:p>
            <a:pPr marL="0" indent="0">
              <a:buNone/>
            </a:pPr>
            <a:r>
              <a:rPr lang="it-IT" sz="4500" b="1" dirty="0" smtClean="0">
                <a:solidFill>
                  <a:srgbClr val="FF0000"/>
                </a:solidFill>
              </a:rPr>
              <a:t>$4500.</a:t>
            </a:r>
            <a:endParaRPr lang="it-IT" sz="4500" b="1" dirty="0">
              <a:solidFill>
                <a:srgbClr val="FF0000"/>
              </a:solidFill>
            </a:endParaRPr>
          </a:p>
        </p:txBody>
      </p:sp>
    </p:spTree>
    <p:extLst>
      <p:ext uri="{BB962C8B-B14F-4D97-AF65-F5344CB8AC3E}">
        <p14:creationId xmlns:p14="http://schemas.microsoft.com/office/powerpoint/2010/main" val="1300959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a:latin typeface="Calibri" charset="0"/>
              </a:rPr>
              <a:t>Newton</a:t>
            </a:r>
            <a:endParaRPr lang="it-IT">
              <a:latin typeface="Calibri" charset="0"/>
            </a:endParaRPr>
          </a:p>
        </p:txBody>
      </p:sp>
      <p:sp>
        <p:nvSpPr>
          <p:cNvPr id="19459" name="Rectangle 4"/>
          <p:cNvSpPr>
            <a:spLocks noChangeArrowheads="1"/>
          </p:cNvSpPr>
          <p:nvPr/>
        </p:nvSpPr>
        <p:spPr bwMode="auto">
          <a:xfrm>
            <a:off x="0" y="6162675"/>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dirty="0"/>
              <a:t>Louis Francois </a:t>
            </a:r>
            <a:r>
              <a:rPr lang="it-IT" dirty="0" err="1"/>
              <a:t>Roubiliac</a:t>
            </a:r>
            <a:r>
              <a:rPr lang="it-IT" dirty="0"/>
              <a:t> </a:t>
            </a:r>
            <a:r>
              <a:rPr lang="it-IT" dirty="0" smtClean="0"/>
              <a:t>: Isaac </a:t>
            </a:r>
            <a:r>
              <a:rPr lang="it-IT" dirty="0"/>
              <a:t>Newton </a:t>
            </a:r>
          </a:p>
          <a:p>
            <a:pPr algn="ctr"/>
            <a:r>
              <a:rPr lang="it-IT" dirty="0"/>
              <a:t>Cambridge, </a:t>
            </a:r>
            <a:r>
              <a:rPr lang="it-IT" dirty="0" err="1"/>
              <a:t>Trinity</a:t>
            </a:r>
            <a:r>
              <a:rPr lang="it-IT" dirty="0"/>
              <a:t> College:(1755)</a:t>
            </a:r>
          </a:p>
        </p:txBody>
      </p:sp>
      <p:pic>
        <p:nvPicPr>
          <p:cNvPr id="19460" name="Content Placeholder 5" descr="newto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2413" y="1265238"/>
            <a:ext cx="6099175" cy="4525962"/>
          </a:xfrm>
        </p:spPr>
      </p:pic>
    </p:spTree>
    <p:extLst>
      <p:ext uri="{BB962C8B-B14F-4D97-AF65-F5344CB8AC3E}">
        <p14:creationId xmlns:p14="http://schemas.microsoft.com/office/powerpoint/2010/main" val="6258604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197768"/>
            <a:ext cx="8229600" cy="1143000"/>
          </a:xfrm>
        </p:spPr>
        <p:txBody>
          <a:bodyPr>
            <a:normAutofit/>
          </a:bodyPr>
          <a:lstStyle/>
          <a:p>
            <a:r>
              <a:rPr lang="en-US" dirty="0"/>
              <a:t>Lot Description</a:t>
            </a:r>
          </a:p>
        </p:txBody>
      </p:sp>
      <p:sp>
        <p:nvSpPr>
          <p:cNvPr id="6" name="Segnaposto contenuto 5"/>
          <p:cNvSpPr>
            <a:spLocks noGrp="1"/>
          </p:cNvSpPr>
          <p:nvPr>
            <p:ph idx="1"/>
          </p:nvPr>
        </p:nvSpPr>
        <p:spPr>
          <a:xfrm>
            <a:off x="467544" y="1340768"/>
            <a:ext cx="8229600" cy="5184576"/>
          </a:xfrm>
        </p:spPr>
        <p:txBody>
          <a:bodyPr>
            <a:normAutofit fontScale="40000" lnSpcReduction="20000"/>
          </a:bodyPr>
          <a:lstStyle/>
          <a:p>
            <a:pPr marL="0" indent="0">
              <a:buNone/>
            </a:pPr>
            <a:r>
              <a:rPr lang="en-US" sz="4900" dirty="0" smtClean="0"/>
              <a:t>After </a:t>
            </a:r>
            <a:r>
              <a:rPr lang="en-US" sz="4900" dirty="0"/>
              <a:t>studying Einstein's landmark 1916 paper on general relativity, De Sitter began a lengthy correspondence with Einstein concerning the solution to Einstein's provocative gravitational field equations. </a:t>
            </a:r>
            <a:endParaRPr lang="en-US" sz="4900" dirty="0" smtClean="0"/>
          </a:p>
          <a:p>
            <a:pPr marL="0" indent="0">
              <a:buNone/>
            </a:pPr>
            <a:r>
              <a:rPr lang="en-US" sz="4900" dirty="0" smtClean="0"/>
              <a:t>De </a:t>
            </a:r>
            <a:r>
              <a:rPr lang="en-US" sz="4900" dirty="0"/>
              <a:t>Sitter then published the results of his findings and correspondence first in the Dutch journal </a:t>
            </a:r>
            <a:r>
              <a:rPr lang="en-US" sz="4900" i="1" dirty="0"/>
              <a:t>Proceedings </a:t>
            </a:r>
            <a:r>
              <a:rPr lang="en-US" sz="4900" i="1" dirty="0" err="1"/>
              <a:t>Koninklijke</a:t>
            </a:r>
            <a:r>
              <a:rPr lang="en-US" sz="4900" i="1" dirty="0"/>
              <a:t> </a:t>
            </a:r>
            <a:r>
              <a:rPr lang="en-US" sz="4900" i="1" dirty="0" err="1"/>
              <a:t>Akademie</a:t>
            </a:r>
            <a:r>
              <a:rPr lang="en-US" sz="4900" i="1" dirty="0"/>
              <a:t> Van </a:t>
            </a:r>
            <a:r>
              <a:rPr lang="en-US" sz="4900" i="1" dirty="0" err="1"/>
              <a:t>Wetenschappen</a:t>
            </a:r>
            <a:r>
              <a:rPr lang="en-US" sz="4900" i="1" dirty="0"/>
              <a:t> </a:t>
            </a:r>
            <a:r>
              <a:rPr lang="en-US" sz="4900" i="1" dirty="0" err="1"/>
              <a:t>Te</a:t>
            </a:r>
            <a:r>
              <a:rPr lang="en-US" sz="4900" i="1" dirty="0"/>
              <a:t> Amsterdam</a:t>
            </a:r>
            <a:r>
              <a:rPr lang="en-US" sz="4900" dirty="0"/>
              <a:t>. </a:t>
            </a:r>
            <a:endParaRPr lang="en-US" sz="4900" dirty="0" smtClean="0"/>
          </a:p>
          <a:p>
            <a:pPr marL="0" indent="0">
              <a:buNone/>
            </a:pPr>
            <a:r>
              <a:rPr lang="en-US" sz="4900" dirty="0" smtClean="0"/>
              <a:t>De </a:t>
            </a:r>
            <a:r>
              <a:rPr lang="en-US" sz="4900" dirty="0"/>
              <a:t>Sitter "showed that in addition to the solution given by Einstein himself for the Einstein field equation... a second model was possible with systematic motions--particularly the 'expanding universe'--provided the density of matter could be considered negligible" </a:t>
            </a:r>
            <a:r>
              <a:rPr lang="en-US" sz="4900" dirty="0" smtClean="0"/>
              <a:t>. </a:t>
            </a:r>
          </a:p>
          <a:p>
            <a:pPr marL="0" indent="0">
              <a:buNone/>
            </a:pPr>
            <a:r>
              <a:rPr lang="en-US" sz="4900" dirty="0" smtClean="0">
                <a:solidFill>
                  <a:srgbClr val="FF0000"/>
                </a:solidFill>
              </a:rPr>
              <a:t>Hubble's </a:t>
            </a:r>
            <a:r>
              <a:rPr lang="en-US" sz="4900" dirty="0">
                <a:solidFill>
                  <a:srgbClr val="FF0000"/>
                </a:solidFill>
              </a:rPr>
              <a:t>dramatic discovery in 1929 of the velocity-distance relationship for galaxies confirmed the De Sitter model. </a:t>
            </a:r>
            <a:endParaRPr lang="en-US" sz="4900" dirty="0" smtClean="0">
              <a:solidFill>
                <a:srgbClr val="FF0000"/>
              </a:solidFill>
            </a:endParaRPr>
          </a:p>
          <a:p>
            <a:pPr marL="0" indent="0">
              <a:buNone/>
            </a:pPr>
            <a:r>
              <a:rPr lang="en-US" sz="4900" dirty="0" smtClean="0"/>
              <a:t>Einstein </a:t>
            </a:r>
            <a:r>
              <a:rPr lang="en-US" sz="4900" dirty="0"/>
              <a:t>had included a controversial "cosmological constant" in his field equations to prevent the seemingly absurd conclusion of an expanding universe; Hubble's discoveries later prompted </a:t>
            </a:r>
            <a:r>
              <a:rPr lang="en-US" sz="4900" dirty="0">
                <a:solidFill>
                  <a:srgbClr val="FF0000"/>
                </a:solidFill>
              </a:rPr>
              <a:t>Einstein to famously declare that the cosmological constant was the greatest error of his life</a:t>
            </a:r>
            <a:r>
              <a:rPr lang="en-US" sz="4900" dirty="0" smtClean="0">
                <a:solidFill>
                  <a:srgbClr val="FF0000"/>
                </a:solidFill>
              </a:rPr>
              <a:t>.</a:t>
            </a:r>
            <a:endParaRPr lang="it-IT" dirty="0">
              <a:solidFill>
                <a:srgbClr val="FF0000"/>
              </a:solidFill>
            </a:endParaRPr>
          </a:p>
        </p:txBody>
      </p:sp>
    </p:spTree>
    <p:extLst>
      <p:ext uri="{BB962C8B-B14F-4D97-AF65-F5344CB8AC3E}">
        <p14:creationId xmlns:p14="http://schemas.microsoft.com/office/powerpoint/2010/main" val="11014466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err="1"/>
              <a:t>Akademie</a:t>
            </a:r>
            <a:r>
              <a:rPr lang="fr-FR" dirty="0"/>
              <a:t> Olympia</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5" y="1556792"/>
            <a:ext cx="7460264" cy="4630509"/>
          </a:xfrm>
        </p:spPr>
      </p:pic>
    </p:spTree>
    <p:extLst>
      <p:ext uri="{BB962C8B-B14F-4D97-AF65-F5344CB8AC3E}">
        <p14:creationId xmlns:p14="http://schemas.microsoft.com/office/powerpoint/2010/main" val="20000534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C</a:t>
            </a:r>
            <a:r>
              <a:rPr lang="en-US" dirty="0" smtClean="0"/>
              <a:t>ritical thinking</a:t>
            </a:r>
            <a:endParaRPr lang="fr-FR" dirty="0"/>
          </a:p>
        </p:txBody>
      </p:sp>
      <p:sp>
        <p:nvSpPr>
          <p:cNvPr id="5" name="Segnaposto contenuto 4"/>
          <p:cNvSpPr>
            <a:spLocks noGrp="1"/>
          </p:cNvSpPr>
          <p:nvPr>
            <p:ph idx="1"/>
          </p:nvPr>
        </p:nvSpPr>
        <p:spPr>
          <a:xfrm>
            <a:off x="457200" y="1340768"/>
            <a:ext cx="8229600" cy="4785395"/>
          </a:xfrm>
        </p:spPr>
        <p:txBody>
          <a:bodyPr>
            <a:normAutofit fontScale="62500" lnSpcReduction="20000"/>
          </a:bodyPr>
          <a:lstStyle/>
          <a:p>
            <a:pPr marL="0" indent="0">
              <a:buNone/>
            </a:pPr>
            <a:endParaRPr lang="en-US" dirty="0" smtClean="0"/>
          </a:p>
          <a:p>
            <a:r>
              <a:rPr lang="en-US" dirty="0" smtClean="0"/>
              <a:t>Nowadays the philosophy of science plays almost no role in the training of physicists or in physics research</a:t>
            </a:r>
          </a:p>
          <a:p>
            <a:r>
              <a:rPr lang="en-US" dirty="0" smtClean="0"/>
              <a:t>Careful  reflection on philosophical ideas is rare. Even rarer is systematical instruction  </a:t>
            </a:r>
          </a:p>
          <a:p>
            <a:r>
              <a:rPr lang="en-US" dirty="0" smtClean="0"/>
              <a:t>Worse still, publically indulging an interest is often treated as a social blunder</a:t>
            </a:r>
          </a:p>
          <a:p>
            <a:r>
              <a:rPr lang="en-US" dirty="0" smtClean="0"/>
              <a:t>Things were not always so.</a:t>
            </a:r>
          </a:p>
          <a:p>
            <a:r>
              <a:rPr lang="en-US" dirty="0" smtClean="0"/>
              <a:t>Einstein was typical in his generation of physicists in the seriousness and the extent of his early and lasting engagement with philosophy</a:t>
            </a:r>
          </a:p>
          <a:p>
            <a:r>
              <a:rPr lang="en-US" dirty="0" smtClean="0"/>
              <a:t>Einstein’s philosophical </a:t>
            </a:r>
            <a:r>
              <a:rPr lang="en-US" i="1" dirty="0" smtClean="0"/>
              <a:t>forma mentis</a:t>
            </a:r>
            <a:r>
              <a:rPr lang="en-US" dirty="0"/>
              <a:t> </a:t>
            </a:r>
            <a:r>
              <a:rPr lang="en-US" dirty="0" smtClean="0"/>
              <a:t>had to play a fundamental role in his physical thinking and particularly in the invention of cosmology as a science (and ironically also led him to big mistakes)</a:t>
            </a:r>
          </a:p>
          <a:p>
            <a:endParaRPr lang="en-US" dirty="0" smtClean="0"/>
          </a:p>
          <a:p>
            <a:pPr marL="0" indent="0">
              <a:buNone/>
            </a:pPr>
            <a:r>
              <a:rPr lang="en-US" dirty="0" smtClean="0"/>
              <a:t>      Source:  Albert Einstein as a Philosopher of Science. </a:t>
            </a:r>
          </a:p>
          <a:p>
            <a:pPr marL="0" indent="0">
              <a:buNone/>
            </a:pPr>
            <a:r>
              <a:rPr lang="en-US" dirty="0"/>
              <a:t> </a:t>
            </a:r>
            <a:r>
              <a:rPr lang="en-US" dirty="0" smtClean="0"/>
              <a:t>     D. Howard. Physics Today (2005)</a:t>
            </a:r>
            <a:endParaRPr lang="en-US" dirty="0"/>
          </a:p>
        </p:txBody>
      </p:sp>
    </p:spTree>
    <p:extLst>
      <p:ext uri="{BB962C8B-B14F-4D97-AF65-F5344CB8AC3E}">
        <p14:creationId xmlns:p14="http://schemas.microsoft.com/office/powerpoint/2010/main" val="4196943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59829"/>
            <a:ext cx="8229600" cy="5577483"/>
          </a:xfrm>
        </p:spPr>
        <p:txBody>
          <a:bodyPr>
            <a:normAutofit lnSpcReduction="10000"/>
          </a:bodyPr>
          <a:lstStyle/>
          <a:p>
            <a:pPr marL="0" indent="0">
              <a:buNone/>
            </a:pPr>
            <a:r>
              <a:rPr lang="en-US" dirty="0" smtClean="0"/>
              <a:t>“</a:t>
            </a:r>
            <a:r>
              <a:rPr lang="en-US" dirty="0" smtClean="0">
                <a:solidFill>
                  <a:srgbClr val="FF0000"/>
                </a:solidFill>
              </a:rPr>
              <a:t>So many people </a:t>
            </a:r>
            <a:r>
              <a:rPr lang="en-US" dirty="0">
                <a:solidFill>
                  <a:srgbClr val="FF0000"/>
                </a:solidFill>
              </a:rPr>
              <a:t>today—and even professional </a:t>
            </a:r>
            <a:r>
              <a:rPr lang="en-US" dirty="0" smtClean="0">
                <a:solidFill>
                  <a:srgbClr val="FF0000"/>
                </a:solidFill>
              </a:rPr>
              <a:t>scientists—seem </a:t>
            </a:r>
            <a:r>
              <a:rPr lang="en-US" dirty="0">
                <a:solidFill>
                  <a:srgbClr val="FF0000"/>
                </a:solidFill>
              </a:rPr>
              <a:t>to me like someone who has </a:t>
            </a:r>
            <a:r>
              <a:rPr lang="en-US" dirty="0" smtClean="0">
                <a:solidFill>
                  <a:srgbClr val="FF0000"/>
                </a:solidFill>
              </a:rPr>
              <a:t>seen thousands </a:t>
            </a:r>
            <a:r>
              <a:rPr lang="en-US" dirty="0">
                <a:solidFill>
                  <a:srgbClr val="FF0000"/>
                </a:solidFill>
              </a:rPr>
              <a:t>of trees but has never seen a </a:t>
            </a:r>
            <a:r>
              <a:rPr lang="en-US" dirty="0" smtClean="0">
                <a:solidFill>
                  <a:srgbClr val="FF0000"/>
                </a:solidFill>
              </a:rPr>
              <a:t>forest. </a:t>
            </a:r>
            <a:r>
              <a:rPr lang="en-US" dirty="0" smtClean="0"/>
              <a:t>A </a:t>
            </a:r>
            <a:r>
              <a:rPr lang="en-US" dirty="0"/>
              <a:t>knowledge of the historic and </a:t>
            </a:r>
            <a:r>
              <a:rPr lang="en-US" dirty="0" smtClean="0"/>
              <a:t>philosophical background </a:t>
            </a:r>
            <a:r>
              <a:rPr lang="en-US" dirty="0"/>
              <a:t>gives that kind of </a:t>
            </a:r>
            <a:r>
              <a:rPr lang="en-US" dirty="0" smtClean="0"/>
              <a:t>independence from </a:t>
            </a:r>
            <a:r>
              <a:rPr lang="en-US" dirty="0"/>
              <a:t>prejudices of his generation from </a:t>
            </a:r>
            <a:r>
              <a:rPr lang="en-US" dirty="0" smtClean="0"/>
              <a:t>which most </a:t>
            </a:r>
            <a:r>
              <a:rPr lang="en-US" dirty="0"/>
              <a:t>scientists are suffering. This </a:t>
            </a:r>
            <a:r>
              <a:rPr lang="en-US" dirty="0" smtClean="0"/>
              <a:t>independence </a:t>
            </a:r>
            <a:r>
              <a:rPr lang="en-US" dirty="0"/>
              <a:t>created by philosophical insight </a:t>
            </a:r>
            <a:r>
              <a:rPr lang="en-US" dirty="0" smtClean="0"/>
              <a:t>is—in my </a:t>
            </a:r>
            <a:r>
              <a:rPr lang="en-US" dirty="0"/>
              <a:t>opinion—</a:t>
            </a:r>
            <a:r>
              <a:rPr lang="en-US" dirty="0">
                <a:solidFill>
                  <a:srgbClr val="FF0000"/>
                </a:solidFill>
              </a:rPr>
              <a:t>the mark of distinction </a:t>
            </a:r>
            <a:r>
              <a:rPr lang="en-US" dirty="0" smtClean="0">
                <a:solidFill>
                  <a:srgbClr val="FF0000"/>
                </a:solidFill>
              </a:rPr>
              <a:t>between a </a:t>
            </a:r>
            <a:r>
              <a:rPr lang="en-US" dirty="0">
                <a:solidFill>
                  <a:srgbClr val="FF0000"/>
                </a:solidFill>
              </a:rPr>
              <a:t>mere artisan </a:t>
            </a:r>
            <a:r>
              <a:rPr lang="en-US" dirty="0" smtClean="0">
                <a:solidFill>
                  <a:srgbClr val="FF0000"/>
                </a:solidFill>
              </a:rPr>
              <a:t>or </a:t>
            </a:r>
            <a:r>
              <a:rPr lang="en-US" dirty="0">
                <a:solidFill>
                  <a:srgbClr val="FF0000"/>
                </a:solidFill>
              </a:rPr>
              <a:t>specialist and a real </a:t>
            </a:r>
            <a:r>
              <a:rPr lang="en-US" dirty="0" smtClean="0">
                <a:solidFill>
                  <a:srgbClr val="FF0000"/>
                </a:solidFill>
              </a:rPr>
              <a:t>seeker after truth”</a:t>
            </a:r>
            <a:r>
              <a:rPr lang="en-US" dirty="0" smtClean="0"/>
              <a:t>.</a:t>
            </a:r>
          </a:p>
          <a:p>
            <a:pPr marL="0" indent="0">
              <a:buNone/>
            </a:pPr>
            <a:r>
              <a:rPr lang="en-US" dirty="0"/>
              <a:t> </a:t>
            </a:r>
            <a:r>
              <a:rPr lang="en-US" dirty="0" smtClean="0"/>
              <a:t>         Albert Einstein. Letter to R. Thornton, 1944</a:t>
            </a:r>
            <a:endParaRPr lang="it-IT" dirty="0"/>
          </a:p>
        </p:txBody>
      </p:sp>
    </p:spTree>
    <p:extLst>
      <p:ext uri="{BB962C8B-B14F-4D97-AF65-F5344CB8AC3E}">
        <p14:creationId xmlns:p14="http://schemas.microsoft.com/office/powerpoint/2010/main" val="24393528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052736"/>
            <a:ext cx="8229600" cy="4525963"/>
          </a:xfrm>
        </p:spPr>
        <p:txBody>
          <a:bodyPr>
            <a:normAutofit fontScale="92500"/>
          </a:bodyPr>
          <a:lstStyle/>
          <a:p>
            <a:pPr marL="0" indent="0">
              <a:buNone/>
            </a:pPr>
            <a:r>
              <a:rPr lang="en-US" dirty="0"/>
              <a:t>“The reciprocal relationship </a:t>
            </a:r>
            <a:r>
              <a:rPr lang="en-US" dirty="0" smtClean="0"/>
              <a:t>of epistemology </a:t>
            </a:r>
            <a:r>
              <a:rPr lang="en-US" dirty="0"/>
              <a:t>and science is of noteworthy kind. They </a:t>
            </a:r>
            <a:r>
              <a:rPr lang="en-US" dirty="0" smtClean="0"/>
              <a:t>are dependent </a:t>
            </a:r>
            <a:r>
              <a:rPr lang="en-US" dirty="0"/>
              <a:t>upon each other. Epistemology without </a:t>
            </a:r>
            <a:r>
              <a:rPr lang="en-US" dirty="0" smtClean="0"/>
              <a:t>contact with </a:t>
            </a:r>
            <a:r>
              <a:rPr lang="en-US" dirty="0"/>
              <a:t>science becomes an empty scheme. Science </a:t>
            </a:r>
            <a:r>
              <a:rPr lang="en-US" dirty="0" smtClean="0"/>
              <a:t>without epistemology </a:t>
            </a:r>
            <a:r>
              <a:rPr lang="en-US" dirty="0"/>
              <a:t>is—insofar as it is thinkable at </a:t>
            </a:r>
            <a:r>
              <a:rPr lang="en-US" dirty="0" smtClean="0"/>
              <a:t>all— primitive </a:t>
            </a:r>
            <a:r>
              <a:rPr lang="en-US" dirty="0"/>
              <a:t>and </a:t>
            </a:r>
            <a:r>
              <a:rPr lang="en-US" dirty="0" smtClean="0"/>
              <a:t>muddled.”</a:t>
            </a:r>
          </a:p>
          <a:p>
            <a:pPr marL="0" indent="0" algn="r">
              <a:buNone/>
            </a:pPr>
            <a:r>
              <a:rPr lang="en-US" dirty="0" smtClean="0"/>
              <a:t>                                   </a:t>
            </a:r>
          </a:p>
          <a:p>
            <a:pPr marL="0" indent="0" algn="r">
              <a:buNone/>
            </a:pPr>
            <a:r>
              <a:rPr lang="en-US" dirty="0" smtClean="0"/>
              <a:t>Albert Einstein 1949. </a:t>
            </a:r>
          </a:p>
          <a:p>
            <a:pPr marL="0" indent="0" algn="r">
              <a:buNone/>
            </a:pPr>
            <a:r>
              <a:rPr lang="en-US" dirty="0" smtClean="0"/>
              <a:t>In Albert Einstein – Philosopher, Scientist</a:t>
            </a:r>
            <a:endParaRPr lang="it-IT" dirty="0"/>
          </a:p>
        </p:txBody>
      </p:sp>
    </p:spTree>
    <p:extLst>
      <p:ext uri="{BB962C8B-B14F-4D97-AF65-F5344CB8AC3E}">
        <p14:creationId xmlns:p14="http://schemas.microsoft.com/office/powerpoint/2010/main" val="7065210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Autofit/>
          </a:bodyPr>
          <a:lstStyle/>
          <a:p>
            <a:r>
              <a:rPr lang="en-US" sz="4000" dirty="0" smtClean="0"/>
              <a:t>A. Einstein. Obituary for E. Mach, </a:t>
            </a:r>
            <a:br>
              <a:rPr lang="en-US" sz="4000" dirty="0" smtClean="0"/>
            </a:br>
            <a:r>
              <a:rPr lang="de-DE" sz="4000" dirty="0" smtClean="0"/>
              <a:t>Phys. Zeitschrift, 17, 101–104, 1917</a:t>
            </a:r>
            <a:endParaRPr lang="en-US" sz="4000" dirty="0"/>
          </a:p>
        </p:txBody>
      </p:sp>
      <p:sp>
        <p:nvSpPr>
          <p:cNvPr id="3" name="Segnaposto contenuto 2"/>
          <p:cNvSpPr>
            <a:spLocks noGrp="1"/>
          </p:cNvSpPr>
          <p:nvPr>
            <p:ph idx="1"/>
          </p:nvPr>
        </p:nvSpPr>
        <p:spPr/>
        <p:txBody>
          <a:bodyPr>
            <a:normAutofit fontScale="77500" lnSpcReduction="20000"/>
          </a:bodyPr>
          <a:lstStyle/>
          <a:p>
            <a:pPr marL="0" indent="0">
              <a:buNone/>
            </a:pPr>
            <a:r>
              <a:rPr lang="en-US" dirty="0" smtClean="0">
                <a:solidFill>
                  <a:srgbClr val="FF0000"/>
                </a:solidFill>
              </a:rPr>
              <a:t>How does it happen that a properly endowed natural scientist comes to concern himself with epistemology? Is there not some more valuable work to be done in his specialty? That's what I hear many of my colleagues ask, and I sense it from many more. But I cannot share this sentiment. </a:t>
            </a:r>
          </a:p>
          <a:p>
            <a:pPr marL="0" indent="0">
              <a:buNone/>
            </a:pPr>
            <a:r>
              <a:rPr lang="en-US" dirty="0" smtClean="0"/>
              <a:t>When I think about the ablest students whom I have encountered in my teaching — that is, those who distinguish themselves by their independence of judgment and not just their quick-wittedness — I can affirm that they had a vigorous interest in epistemology. They happily began discussions about the goals and methods of science, and they showed unequivocally, through tenacious defense of their views, that the subject seemed important to them.</a:t>
            </a:r>
          </a:p>
        </p:txBody>
      </p:sp>
    </p:spTree>
    <p:extLst>
      <p:ext uri="{BB962C8B-B14F-4D97-AF65-F5344CB8AC3E}">
        <p14:creationId xmlns:p14="http://schemas.microsoft.com/office/powerpoint/2010/main" val="25946852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03237"/>
            <a:ext cx="8229600" cy="5534075"/>
          </a:xfrm>
        </p:spPr>
        <p:txBody>
          <a:bodyPr>
            <a:normAutofit fontScale="77500" lnSpcReduction="20000"/>
          </a:bodyPr>
          <a:lstStyle/>
          <a:p>
            <a:pPr marL="0" indent="0">
              <a:buNone/>
            </a:pPr>
            <a:r>
              <a:rPr lang="en-US" dirty="0" smtClean="0">
                <a:solidFill>
                  <a:srgbClr val="FF0000"/>
                </a:solidFill>
              </a:rPr>
              <a:t>Concepts that have proven useful in ordering things easily achieve such authority over us that we forget their earthly origins and accept them as unalterable givens. </a:t>
            </a:r>
            <a:r>
              <a:rPr lang="en-US" dirty="0" smtClean="0"/>
              <a:t>Thus they might come to be stamped as "necessities of thought," "a priori givens," etc. </a:t>
            </a:r>
            <a:r>
              <a:rPr lang="en-US" dirty="0" smtClean="0">
                <a:solidFill>
                  <a:srgbClr val="FF0000"/>
                </a:solidFill>
              </a:rPr>
              <a:t>The path of scientific progress is often made impassable for a long time by such errors. </a:t>
            </a:r>
            <a:r>
              <a:rPr lang="en-US" dirty="0" smtClean="0"/>
              <a:t>Therefore it is by no means an idle game if we become practiced in analyzing long-held commonplace concepts and showing the circumstances on which their justification and usefulness depend, and how they have grown up, individually, out of the givens of experience. Thus their excessive authority will be broken. They will be removed if they cannot be properly legitimated, corrected if their correlation with given things be far too superfluous, or replaced if a new system can be established that we prefer for whatever reason.</a:t>
            </a:r>
          </a:p>
          <a:p>
            <a:pPr marL="0" indent="0">
              <a:buNone/>
            </a:pPr>
            <a:r>
              <a:rPr lang="it-IT" dirty="0" smtClean="0"/>
              <a:t>                                                                                         A. Einstein</a:t>
            </a:r>
            <a:endParaRPr lang="en-US" dirty="0" smtClean="0"/>
          </a:p>
          <a:p>
            <a:endParaRPr lang="it-IT" dirty="0" smtClean="0"/>
          </a:p>
          <a:p>
            <a:endParaRPr lang="it-IT" dirty="0" smtClean="0"/>
          </a:p>
          <a:p>
            <a:endParaRPr lang="en-US" dirty="0" smtClean="0"/>
          </a:p>
        </p:txBody>
      </p:sp>
    </p:spTree>
    <p:extLst>
      <p:ext uri="{BB962C8B-B14F-4D97-AF65-F5344CB8AC3E}">
        <p14:creationId xmlns:p14="http://schemas.microsoft.com/office/powerpoint/2010/main" val="3644211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Meta-</a:t>
            </a:r>
            <a:r>
              <a:rPr lang="it-IT" dirty="0" err="1" smtClean="0"/>
              <a:t>principles</a:t>
            </a:r>
            <a:r>
              <a:rPr lang="it-IT" dirty="0" smtClean="0"/>
              <a:t> of </a:t>
            </a:r>
            <a:r>
              <a:rPr lang="it-IT" dirty="0" err="1" smtClean="0"/>
              <a:t>relativity</a:t>
            </a:r>
            <a:endParaRPr lang="fr-FR" dirty="0"/>
          </a:p>
        </p:txBody>
      </p:sp>
      <p:sp>
        <p:nvSpPr>
          <p:cNvPr id="3" name="Segnaposto contenuto 2"/>
          <p:cNvSpPr>
            <a:spLocks noGrp="1"/>
          </p:cNvSpPr>
          <p:nvPr>
            <p:ph idx="1"/>
          </p:nvPr>
        </p:nvSpPr>
        <p:spPr/>
        <p:txBody>
          <a:bodyPr>
            <a:normAutofit fontScale="85000" lnSpcReduction="10000"/>
          </a:bodyPr>
          <a:lstStyle/>
          <a:p>
            <a:r>
              <a:rPr lang="it-IT" dirty="0" err="1" smtClean="0"/>
              <a:t>They</a:t>
            </a:r>
            <a:r>
              <a:rPr lang="it-IT" dirty="0" smtClean="0"/>
              <a:t> are </a:t>
            </a:r>
            <a:r>
              <a:rPr lang="it-IT" dirty="0" err="1" smtClean="0"/>
              <a:t>not</a:t>
            </a:r>
            <a:r>
              <a:rPr lang="it-IT" dirty="0" smtClean="0"/>
              <a:t> </a:t>
            </a:r>
            <a:r>
              <a:rPr lang="it-IT" dirty="0" err="1" smtClean="0"/>
              <a:t>laws</a:t>
            </a:r>
            <a:r>
              <a:rPr lang="it-IT" dirty="0" smtClean="0"/>
              <a:t> of nature </a:t>
            </a:r>
            <a:r>
              <a:rPr lang="it-IT" dirty="0" err="1" smtClean="0"/>
              <a:t>but</a:t>
            </a:r>
            <a:r>
              <a:rPr lang="it-IT" dirty="0" smtClean="0"/>
              <a:t> </a:t>
            </a:r>
            <a:r>
              <a:rPr lang="it-IT" dirty="0" err="1" smtClean="0"/>
              <a:t>principles</a:t>
            </a:r>
            <a:r>
              <a:rPr lang="it-IT" dirty="0" smtClean="0"/>
              <a:t> </a:t>
            </a:r>
            <a:r>
              <a:rPr lang="it-IT" dirty="0" err="1" smtClean="0"/>
              <a:t>that</a:t>
            </a:r>
            <a:r>
              <a:rPr lang="it-IT" dirty="0" smtClean="0"/>
              <a:t> the </a:t>
            </a:r>
            <a:r>
              <a:rPr lang="it-IT" dirty="0" err="1" smtClean="0"/>
              <a:t>laws</a:t>
            </a:r>
            <a:r>
              <a:rPr lang="it-IT" dirty="0" smtClean="0"/>
              <a:t> of </a:t>
            </a:r>
            <a:r>
              <a:rPr lang="it-IT" dirty="0" err="1" smtClean="0"/>
              <a:t>physics</a:t>
            </a:r>
            <a:r>
              <a:rPr lang="it-IT" dirty="0" smtClean="0"/>
              <a:t> must </a:t>
            </a:r>
            <a:r>
              <a:rPr lang="it-IT" dirty="0" err="1" smtClean="0"/>
              <a:t>satisfy</a:t>
            </a:r>
            <a:r>
              <a:rPr lang="it-IT" dirty="0" smtClean="0"/>
              <a:t> </a:t>
            </a:r>
          </a:p>
          <a:p>
            <a:r>
              <a:rPr lang="it-IT" dirty="0" smtClean="0"/>
              <a:t>The </a:t>
            </a:r>
            <a:r>
              <a:rPr lang="it-IT" dirty="0" err="1" smtClean="0"/>
              <a:t>epistemological</a:t>
            </a:r>
            <a:r>
              <a:rPr lang="it-IT" dirty="0" smtClean="0"/>
              <a:t> </a:t>
            </a:r>
            <a:r>
              <a:rPr lang="it-IT" dirty="0" err="1" smtClean="0"/>
              <a:t>concern</a:t>
            </a:r>
            <a:r>
              <a:rPr lang="it-IT" dirty="0" smtClean="0"/>
              <a:t> </a:t>
            </a:r>
            <a:r>
              <a:rPr lang="it-IT" dirty="0" err="1" smtClean="0"/>
              <a:t>leading</a:t>
            </a:r>
            <a:r>
              <a:rPr lang="it-IT" dirty="0" smtClean="0"/>
              <a:t> to </a:t>
            </a:r>
            <a:r>
              <a:rPr lang="it-IT" dirty="0"/>
              <a:t>General </a:t>
            </a:r>
            <a:r>
              <a:rPr lang="it-IT" dirty="0" err="1" smtClean="0"/>
              <a:t>Relativity</a:t>
            </a:r>
            <a:r>
              <a:rPr lang="it-IT" dirty="0" smtClean="0"/>
              <a:t> </a:t>
            </a:r>
            <a:r>
              <a:rPr lang="it-IT" dirty="0" err="1" smtClean="0"/>
              <a:t>is</a:t>
            </a:r>
            <a:r>
              <a:rPr lang="it-IT" dirty="0" smtClean="0"/>
              <a:t> </a:t>
            </a:r>
            <a:r>
              <a:rPr lang="it-IT" dirty="0" err="1" smtClean="0"/>
              <a:t>explicitly</a:t>
            </a:r>
            <a:r>
              <a:rPr lang="it-IT" dirty="0" smtClean="0"/>
              <a:t> </a:t>
            </a:r>
            <a:r>
              <a:rPr lang="it-IT" dirty="0" err="1" smtClean="0"/>
              <a:t>declared</a:t>
            </a:r>
            <a:r>
              <a:rPr lang="it-IT" dirty="0" smtClean="0"/>
              <a:t> </a:t>
            </a:r>
            <a:r>
              <a:rPr lang="it-IT" dirty="0" err="1" smtClean="0"/>
              <a:t>at</a:t>
            </a:r>
            <a:r>
              <a:rPr lang="it-IT" dirty="0" smtClean="0"/>
              <a:t> the opening of the </a:t>
            </a:r>
            <a:r>
              <a:rPr lang="it-IT" dirty="0" err="1" smtClean="0"/>
              <a:t>founding</a:t>
            </a:r>
            <a:r>
              <a:rPr lang="it-IT" dirty="0" smtClean="0"/>
              <a:t> </a:t>
            </a:r>
            <a:r>
              <a:rPr lang="it-IT" dirty="0" err="1" smtClean="0"/>
              <a:t>article</a:t>
            </a:r>
            <a:r>
              <a:rPr lang="it-IT" dirty="0" smtClean="0"/>
              <a:t>:</a:t>
            </a:r>
            <a:endParaRPr lang="it-IT" dirty="0"/>
          </a:p>
          <a:p>
            <a:r>
              <a:rPr lang="it-IT" i="1" dirty="0" smtClean="0"/>
              <a:t>In </a:t>
            </a:r>
            <a:r>
              <a:rPr lang="it-IT" i="1" dirty="0" err="1" smtClean="0"/>
              <a:t>classical</a:t>
            </a:r>
            <a:r>
              <a:rPr lang="it-IT" i="1" dirty="0" smtClean="0"/>
              <a:t> </a:t>
            </a:r>
            <a:r>
              <a:rPr lang="it-IT" i="1" dirty="0" err="1" smtClean="0"/>
              <a:t>mechanics</a:t>
            </a:r>
            <a:r>
              <a:rPr lang="it-IT" i="1" dirty="0" smtClean="0"/>
              <a:t> and no </a:t>
            </a:r>
            <a:r>
              <a:rPr lang="it-IT" i="1" dirty="0" err="1" smtClean="0"/>
              <a:t>less</a:t>
            </a:r>
            <a:r>
              <a:rPr lang="it-IT" i="1" dirty="0" smtClean="0"/>
              <a:t> in the special </a:t>
            </a:r>
            <a:r>
              <a:rPr lang="it-IT" i="1" dirty="0" err="1" smtClean="0"/>
              <a:t>theory</a:t>
            </a:r>
            <a:r>
              <a:rPr lang="it-IT" i="1" dirty="0" smtClean="0"/>
              <a:t> of </a:t>
            </a:r>
            <a:r>
              <a:rPr lang="it-IT" i="1" dirty="0" err="1" smtClean="0"/>
              <a:t>relativity</a:t>
            </a:r>
            <a:r>
              <a:rPr lang="it-IT" i="1" dirty="0" smtClean="0"/>
              <a:t> </a:t>
            </a:r>
            <a:r>
              <a:rPr lang="it-IT" i="1" dirty="0" err="1" smtClean="0"/>
              <a:t>there</a:t>
            </a:r>
            <a:r>
              <a:rPr lang="it-IT" i="1" dirty="0" smtClean="0"/>
              <a:t> </a:t>
            </a:r>
            <a:r>
              <a:rPr lang="it-IT" i="1" dirty="0" err="1" smtClean="0"/>
              <a:t>is</a:t>
            </a:r>
            <a:r>
              <a:rPr lang="it-IT" i="1" dirty="0" smtClean="0"/>
              <a:t> an </a:t>
            </a:r>
            <a:r>
              <a:rPr lang="it-IT" i="1" dirty="0" err="1" smtClean="0"/>
              <a:t>inherent</a:t>
            </a:r>
            <a:r>
              <a:rPr lang="it-IT" i="1" dirty="0" smtClean="0"/>
              <a:t> </a:t>
            </a:r>
            <a:r>
              <a:rPr lang="it-IT" i="1" dirty="0" err="1" smtClean="0"/>
              <a:t>epistemological</a:t>
            </a:r>
            <a:r>
              <a:rPr lang="it-IT" i="1" dirty="0" smtClean="0"/>
              <a:t> </a:t>
            </a:r>
            <a:r>
              <a:rPr lang="it-IT" i="1" dirty="0" err="1" smtClean="0"/>
              <a:t>defect</a:t>
            </a:r>
            <a:r>
              <a:rPr lang="it-IT" i="1" dirty="0" smtClean="0"/>
              <a:t> </a:t>
            </a:r>
            <a:r>
              <a:rPr lang="it-IT" i="1" dirty="0" err="1" smtClean="0"/>
              <a:t>which</a:t>
            </a:r>
            <a:r>
              <a:rPr lang="it-IT" i="1" dirty="0" smtClean="0"/>
              <a:t> </a:t>
            </a:r>
            <a:r>
              <a:rPr lang="it-IT" i="1" dirty="0" err="1" smtClean="0"/>
              <a:t>was</a:t>
            </a:r>
            <a:r>
              <a:rPr lang="it-IT" i="1" dirty="0" smtClean="0"/>
              <a:t>, </a:t>
            </a:r>
            <a:r>
              <a:rPr lang="it-IT" i="1" dirty="0" err="1" smtClean="0"/>
              <a:t>perhaps</a:t>
            </a:r>
            <a:r>
              <a:rPr lang="it-IT" i="1" dirty="0" smtClean="0"/>
              <a:t> for the first time, </a:t>
            </a:r>
            <a:r>
              <a:rPr lang="it-IT" i="1" dirty="0" err="1" smtClean="0"/>
              <a:t>clearly</a:t>
            </a:r>
            <a:r>
              <a:rPr lang="it-IT" i="1" dirty="0" smtClean="0"/>
              <a:t> </a:t>
            </a:r>
            <a:r>
              <a:rPr lang="it-IT" i="1" dirty="0" err="1" smtClean="0"/>
              <a:t>elucidated</a:t>
            </a:r>
            <a:r>
              <a:rPr lang="it-IT" i="1" dirty="0" smtClean="0"/>
              <a:t> by Ernst Mach….Of </a:t>
            </a:r>
            <a:r>
              <a:rPr lang="it-IT" i="1" dirty="0" err="1" smtClean="0"/>
              <a:t>course</a:t>
            </a:r>
            <a:r>
              <a:rPr lang="it-IT" i="1" dirty="0" smtClean="0"/>
              <a:t> an </a:t>
            </a:r>
            <a:r>
              <a:rPr lang="it-IT" i="1" dirty="0" err="1" smtClean="0"/>
              <a:t>answer</a:t>
            </a:r>
            <a:r>
              <a:rPr lang="it-IT" i="1" dirty="0" smtClean="0"/>
              <a:t> </a:t>
            </a:r>
            <a:r>
              <a:rPr lang="it-IT" i="1" dirty="0" err="1" smtClean="0"/>
              <a:t>may</a:t>
            </a:r>
            <a:r>
              <a:rPr lang="it-IT" i="1" dirty="0" smtClean="0"/>
              <a:t> be </a:t>
            </a:r>
            <a:r>
              <a:rPr lang="it-IT" i="1" dirty="0" err="1" smtClean="0"/>
              <a:t>satisfactory</a:t>
            </a:r>
            <a:r>
              <a:rPr lang="it-IT" i="1" dirty="0" smtClean="0"/>
              <a:t> from the </a:t>
            </a:r>
            <a:r>
              <a:rPr lang="it-IT" i="1" dirty="0" err="1" smtClean="0"/>
              <a:t>point</a:t>
            </a:r>
            <a:r>
              <a:rPr lang="it-IT" i="1" dirty="0" smtClean="0"/>
              <a:t> of </a:t>
            </a:r>
            <a:r>
              <a:rPr lang="it-IT" i="1" dirty="0" err="1" smtClean="0"/>
              <a:t>view</a:t>
            </a:r>
            <a:r>
              <a:rPr lang="it-IT" i="1" dirty="0" smtClean="0"/>
              <a:t> of </a:t>
            </a:r>
            <a:r>
              <a:rPr lang="it-IT" i="1" dirty="0" err="1" smtClean="0"/>
              <a:t>epistemology</a:t>
            </a:r>
            <a:r>
              <a:rPr lang="it-IT" i="1" dirty="0" smtClean="0"/>
              <a:t> and </a:t>
            </a:r>
            <a:r>
              <a:rPr lang="it-IT" i="1" dirty="0" err="1" smtClean="0"/>
              <a:t>yet</a:t>
            </a:r>
            <a:r>
              <a:rPr lang="it-IT" i="1" dirty="0" smtClean="0"/>
              <a:t> </a:t>
            </a:r>
            <a:r>
              <a:rPr lang="it-IT" i="1" dirty="0" err="1" smtClean="0"/>
              <a:t>unsound</a:t>
            </a:r>
            <a:r>
              <a:rPr lang="it-IT" i="1" dirty="0" smtClean="0"/>
              <a:t> </a:t>
            </a:r>
            <a:r>
              <a:rPr lang="it-IT" i="1" dirty="0" err="1" smtClean="0"/>
              <a:t>physically</a:t>
            </a:r>
            <a:r>
              <a:rPr lang="it-IT" i="1" dirty="0" smtClean="0"/>
              <a:t>…</a:t>
            </a:r>
            <a:endParaRPr lang="fr-FR" i="1" dirty="0"/>
          </a:p>
        </p:txBody>
      </p:sp>
    </p:spTree>
    <p:extLst>
      <p:ext uri="{BB962C8B-B14F-4D97-AF65-F5344CB8AC3E}">
        <p14:creationId xmlns:p14="http://schemas.microsoft.com/office/powerpoint/2010/main" val="2280464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Mach’s principle</a:t>
            </a:r>
            <a:endParaRPr lang="en-US" dirty="0"/>
          </a:p>
        </p:txBody>
      </p:sp>
      <p:sp>
        <p:nvSpPr>
          <p:cNvPr id="3" name="Content Placeholder 2"/>
          <p:cNvSpPr>
            <a:spLocks noGrp="1"/>
          </p:cNvSpPr>
          <p:nvPr>
            <p:ph idx="1"/>
          </p:nvPr>
        </p:nvSpPr>
        <p:spPr>
          <a:xfrm>
            <a:off x="467544" y="1340768"/>
            <a:ext cx="8229600" cy="4525963"/>
          </a:xfrm>
        </p:spPr>
        <p:txBody>
          <a:bodyPr>
            <a:noAutofit/>
          </a:bodyPr>
          <a:lstStyle/>
          <a:p>
            <a:pPr marL="0" lvl="0" indent="0" fontAlgn="base">
              <a:spcBef>
                <a:spcPct val="0"/>
              </a:spcBef>
              <a:spcAft>
                <a:spcPct val="0"/>
              </a:spcAft>
              <a:buNone/>
            </a:pPr>
            <a:r>
              <a:rPr lang="en-US" sz="2300" i="1" dirty="0" smtClean="0">
                <a:solidFill>
                  <a:srgbClr val="0000FF"/>
                </a:solidFill>
              </a:rPr>
              <a:t>In a consistent theory of relativity there can be no inertia relatively to ‘space,’ but only an inertia of masses relatively to one another</a:t>
            </a:r>
            <a:r>
              <a:rPr lang="en-US" sz="2300" dirty="0" smtClean="0">
                <a:solidFill>
                  <a:srgbClr val="0000FF"/>
                </a:solidFill>
              </a:rPr>
              <a:t>   </a:t>
            </a:r>
          </a:p>
          <a:p>
            <a:pPr marL="0" lvl="0" indent="0" fontAlgn="base">
              <a:spcBef>
                <a:spcPct val="0"/>
              </a:spcBef>
              <a:spcAft>
                <a:spcPct val="0"/>
              </a:spcAft>
              <a:buNone/>
            </a:pPr>
            <a:endParaRPr lang="en-US" sz="2300" dirty="0" smtClean="0"/>
          </a:p>
          <a:p>
            <a:pPr marL="0" lvl="0" indent="0" algn="r" fontAlgn="base">
              <a:spcBef>
                <a:spcPct val="0"/>
              </a:spcBef>
              <a:spcAft>
                <a:spcPct val="0"/>
              </a:spcAft>
              <a:buNone/>
            </a:pPr>
            <a:r>
              <a:rPr lang="en-US" sz="2300" dirty="0" smtClean="0"/>
              <a:t>A. Einstein</a:t>
            </a:r>
            <a:r>
              <a:rPr lang="en-US" sz="2300" dirty="0"/>
              <a:t>,</a:t>
            </a:r>
            <a:r>
              <a:rPr lang="en-US" sz="2300" dirty="0" smtClean="0"/>
              <a:t> </a:t>
            </a:r>
            <a:r>
              <a:rPr lang="it-IT" sz="2300" dirty="0" err="1" smtClean="0">
                <a:cs typeface="Arial" pitchFamily="34" charset="0"/>
              </a:rPr>
              <a:t>Kosmologische</a:t>
            </a:r>
            <a:r>
              <a:rPr lang="it-IT" sz="2300" dirty="0" smtClean="0">
                <a:cs typeface="Arial" pitchFamily="34" charset="0"/>
              </a:rPr>
              <a:t> </a:t>
            </a:r>
            <a:r>
              <a:rPr lang="it-IT" sz="2300" dirty="0" err="1">
                <a:cs typeface="Arial" pitchFamily="34" charset="0"/>
              </a:rPr>
              <a:t>Betrachtungen</a:t>
            </a:r>
            <a:r>
              <a:rPr lang="it-IT" sz="2300" dirty="0">
                <a:cs typeface="Arial" pitchFamily="34" charset="0"/>
              </a:rPr>
              <a:t> </a:t>
            </a:r>
            <a:r>
              <a:rPr lang="it-IT" sz="2300" dirty="0" err="1" smtClean="0">
                <a:cs typeface="Arial" pitchFamily="34" charset="0"/>
              </a:rPr>
              <a:t>zur</a:t>
            </a:r>
            <a:r>
              <a:rPr lang="it-IT" sz="2300" dirty="0" smtClean="0">
                <a:cs typeface="Arial" pitchFamily="34" charset="0"/>
              </a:rPr>
              <a:t> </a:t>
            </a:r>
            <a:r>
              <a:rPr lang="it-IT" sz="2300" dirty="0" err="1">
                <a:cs typeface="Arial" pitchFamily="34" charset="0"/>
              </a:rPr>
              <a:t>allgemeinen</a:t>
            </a:r>
            <a:r>
              <a:rPr lang="it-IT" sz="2300" dirty="0">
                <a:cs typeface="Arial" pitchFamily="34" charset="0"/>
              </a:rPr>
              <a:t> </a:t>
            </a:r>
            <a:r>
              <a:rPr lang="it-IT" sz="2300" dirty="0" err="1" smtClean="0">
                <a:cs typeface="Arial" pitchFamily="34" charset="0"/>
              </a:rPr>
              <a:t>Relativitätstheorie</a:t>
            </a:r>
            <a:r>
              <a:rPr lang="it-IT" sz="2300" dirty="0" smtClean="0">
                <a:cs typeface="Arial" pitchFamily="34" charset="0"/>
              </a:rPr>
              <a:t> </a:t>
            </a:r>
            <a:r>
              <a:rPr lang="en-US" sz="2300" dirty="0"/>
              <a:t>(1917)</a:t>
            </a:r>
            <a:r>
              <a:rPr lang="it-IT" sz="2300" dirty="0">
                <a:cs typeface="Arial" pitchFamily="34" charset="0"/>
              </a:rPr>
              <a:t> </a:t>
            </a:r>
            <a:r>
              <a:rPr lang="it-IT" sz="2300" dirty="0" smtClean="0">
                <a:cs typeface="Arial" pitchFamily="34" charset="0"/>
              </a:rPr>
              <a:t>. </a:t>
            </a:r>
            <a:endParaRPr lang="it-IT" sz="2300" dirty="0">
              <a:cs typeface="Arial" pitchFamily="34" charset="0"/>
            </a:endParaRPr>
          </a:p>
          <a:p>
            <a:pPr marL="514350" indent="-514350">
              <a:buNone/>
            </a:pPr>
            <a:endParaRPr lang="en-US" sz="2300" dirty="0" smtClean="0"/>
          </a:p>
          <a:p>
            <a:pPr marL="0" indent="0">
              <a:buNone/>
            </a:pPr>
            <a:r>
              <a:rPr lang="en-US" sz="2300" i="1" dirty="0">
                <a:solidFill>
                  <a:srgbClr val="0000FF"/>
                </a:solidFill>
              </a:rPr>
              <a:t>The G-field is </a:t>
            </a:r>
            <a:r>
              <a:rPr lang="en-US" sz="2300" i="1" dirty="0" smtClean="0">
                <a:solidFill>
                  <a:srgbClr val="0000FF"/>
                </a:solidFill>
              </a:rPr>
              <a:t>completely </a:t>
            </a:r>
            <a:r>
              <a:rPr lang="en-US" sz="2300" i="1" dirty="0">
                <a:solidFill>
                  <a:srgbClr val="0000FF"/>
                </a:solidFill>
              </a:rPr>
              <a:t>determined by the masses of bodies. Since mass and energy are identical in accordance with the results of the special theory of relativity and the energy is described formally by means of the symmetric energy tensor (</a:t>
            </a:r>
            <a:r>
              <a:rPr lang="en-US" sz="2300" i="1" dirty="0" err="1">
                <a:solidFill>
                  <a:srgbClr val="0000FF"/>
                </a:solidFill>
              </a:rPr>
              <a:t>Tμν</a:t>
            </a:r>
            <a:r>
              <a:rPr lang="en-US" sz="2300" i="1" dirty="0">
                <a:solidFill>
                  <a:srgbClr val="0000FF"/>
                </a:solidFill>
              </a:rPr>
              <a:t>), the G-field is conditioned and determined (</a:t>
            </a:r>
            <a:r>
              <a:rPr lang="en-US" sz="2300" i="1" dirty="0" err="1">
                <a:solidFill>
                  <a:srgbClr val="0000FF"/>
                </a:solidFill>
              </a:rPr>
              <a:t>bedingt</a:t>
            </a:r>
            <a:r>
              <a:rPr lang="en-US" sz="2300" i="1" dirty="0">
                <a:solidFill>
                  <a:srgbClr val="0000FF"/>
                </a:solidFill>
              </a:rPr>
              <a:t> und </a:t>
            </a:r>
            <a:r>
              <a:rPr lang="en-US" sz="2300" i="1" dirty="0" err="1">
                <a:solidFill>
                  <a:srgbClr val="0000FF"/>
                </a:solidFill>
              </a:rPr>
              <a:t>bestimmt</a:t>
            </a:r>
            <a:r>
              <a:rPr lang="en-US" sz="2300" i="1" dirty="0">
                <a:solidFill>
                  <a:srgbClr val="0000FF"/>
                </a:solidFill>
              </a:rPr>
              <a:t>) by the energy tensor of the matter</a:t>
            </a:r>
            <a:r>
              <a:rPr lang="en-US" sz="2300" i="1" dirty="0" smtClean="0">
                <a:solidFill>
                  <a:srgbClr val="0000FF"/>
                </a:solidFill>
              </a:rPr>
              <a:t>.</a:t>
            </a:r>
          </a:p>
          <a:p>
            <a:pPr marL="0" indent="0">
              <a:buNone/>
            </a:pPr>
            <a:r>
              <a:rPr lang="en-US" sz="2300" dirty="0" smtClean="0"/>
              <a:t>A Einstein</a:t>
            </a:r>
            <a:r>
              <a:rPr lang="en-US" sz="2300" dirty="0"/>
              <a:t>, </a:t>
            </a:r>
            <a:r>
              <a:rPr lang="en-US" sz="2300" dirty="0" smtClean="0"/>
              <a:t>“</a:t>
            </a:r>
            <a:r>
              <a:rPr lang="en-US" sz="2300" dirty="0" err="1"/>
              <a:t>Prinzipielles</a:t>
            </a:r>
            <a:r>
              <a:rPr lang="en-US" sz="2300" dirty="0"/>
              <a:t> </a:t>
            </a:r>
            <a:r>
              <a:rPr lang="en-US" sz="2300" dirty="0" err="1"/>
              <a:t>zur</a:t>
            </a:r>
            <a:r>
              <a:rPr lang="en-US" sz="2300" dirty="0"/>
              <a:t> </a:t>
            </a:r>
            <a:r>
              <a:rPr lang="en-US" sz="2300" dirty="0" err="1"/>
              <a:t>allgemeinen</a:t>
            </a:r>
            <a:r>
              <a:rPr lang="en-US" sz="2300" dirty="0"/>
              <a:t> </a:t>
            </a:r>
            <a:r>
              <a:rPr lang="en-US" sz="2300" dirty="0" err="1"/>
              <a:t>Relativitätstheorie</a:t>
            </a:r>
            <a:r>
              <a:rPr lang="en-US" sz="2300" dirty="0" smtClean="0"/>
              <a:t>.</a:t>
            </a:r>
            <a:r>
              <a:rPr lang="en-US" sz="2300" dirty="0"/>
              <a:t> </a:t>
            </a:r>
            <a:r>
              <a:rPr lang="en-US" sz="2300" dirty="0" smtClean="0"/>
              <a:t>(1918)</a:t>
            </a:r>
            <a:endParaRPr lang="en-US" sz="2300" dirty="0"/>
          </a:p>
        </p:txBody>
      </p:sp>
    </p:spTree>
    <p:extLst>
      <p:ext uri="{BB962C8B-B14F-4D97-AF65-F5344CB8AC3E}">
        <p14:creationId xmlns:p14="http://schemas.microsoft.com/office/powerpoint/2010/main" val="13701077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722313" y="4443189"/>
            <a:ext cx="7772400" cy="1362075"/>
          </a:xfrm>
        </p:spPr>
        <p:txBody>
          <a:bodyPr/>
          <a:lstStyle/>
          <a:p>
            <a:r>
              <a:rPr lang="it-IT" dirty="0" smtClean="0">
                <a:latin typeface="Chalkduster"/>
                <a:cs typeface="Chalkduster"/>
              </a:rPr>
              <a:t>The </a:t>
            </a:r>
            <a:r>
              <a:rPr lang="it-IT" dirty="0" err="1" smtClean="0">
                <a:latin typeface="Chalkduster"/>
                <a:cs typeface="Chalkduster"/>
              </a:rPr>
              <a:t>Rough</a:t>
            </a:r>
            <a:r>
              <a:rPr lang="it-IT" dirty="0" smtClean="0">
                <a:latin typeface="Chalkduster"/>
                <a:cs typeface="Chalkduster"/>
              </a:rPr>
              <a:t> and </a:t>
            </a:r>
            <a:r>
              <a:rPr lang="it-IT" dirty="0" err="1" smtClean="0">
                <a:latin typeface="Chalkduster"/>
                <a:cs typeface="Chalkduster"/>
              </a:rPr>
              <a:t>Winding</a:t>
            </a:r>
            <a:r>
              <a:rPr lang="it-IT" dirty="0" smtClean="0">
                <a:latin typeface="Chalkduster"/>
                <a:cs typeface="Chalkduster"/>
              </a:rPr>
              <a:t> Road to </a:t>
            </a:r>
            <a:r>
              <a:rPr lang="it-IT" dirty="0" err="1" smtClean="0">
                <a:latin typeface="Chalkduster"/>
                <a:cs typeface="Chalkduster"/>
              </a:rPr>
              <a:t>cosmology</a:t>
            </a:r>
            <a:endParaRPr lang="it-IT" dirty="0">
              <a:latin typeface="Chalkduster"/>
              <a:cs typeface="Chalkduster"/>
            </a:endParaRPr>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556097"/>
            <a:ext cx="2664295" cy="3684220"/>
          </a:xfrm>
          <a:prstGeom prst="rect">
            <a:avLst/>
          </a:prstGeom>
        </p:spPr>
      </p:pic>
    </p:spTree>
    <p:extLst>
      <p:ext uri="{BB962C8B-B14F-4D97-AF65-F5344CB8AC3E}">
        <p14:creationId xmlns:p14="http://schemas.microsoft.com/office/powerpoint/2010/main" val="1628996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381000" y="609600"/>
            <a:ext cx="8382000" cy="1143000"/>
          </a:xfrm>
        </p:spPr>
        <p:txBody>
          <a:bodyPr/>
          <a:lstStyle/>
          <a:p>
            <a:pPr eaLnBrk="1" hangingPunct="1"/>
            <a:r>
              <a:rPr lang="fr-FR" dirty="0" err="1">
                <a:latin typeface="Arial" charset="0"/>
              </a:rPr>
              <a:t>S</a:t>
            </a:r>
            <a:r>
              <a:rPr lang="fr-FR" dirty="0" err="1" smtClean="0">
                <a:latin typeface="Arial" charset="0"/>
              </a:rPr>
              <a:t>pace</a:t>
            </a:r>
            <a:r>
              <a:rPr lang="fr-FR" dirty="0" smtClean="0">
                <a:latin typeface="Arial" charset="0"/>
              </a:rPr>
              <a:t> and time: </a:t>
            </a:r>
            <a:r>
              <a:rPr lang="fr-FR" dirty="0">
                <a:latin typeface="Arial" charset="0"/>
              </a:rPr>
              <a:t>Newton </a:t>
            </a:r>
          </a:p>
        </p:txBody>
      </p:sp>
      <p:sp useBgFill="1">
        <p:nvSpPr>
          <p:cNvPr id="86019" name="Text Box 4"/>
          <p:cNvSpPr txBox="1">
            <a:spLocks noChangeArrowheads="1"/>
          </p:cNvSpPr>
          <p:nvPr/>
        </p:nvSpPr>
        <p:spPr bwMode="auto">
          <a:xfrm>
            <a:off x="380999" y="1846195"/>
            <a:ext cx="8261988" cy="513986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2"/>
                </a:solidFill>
                <a:latin typeface="Arial" charset="0"/>
                <a:ea typeface="ＭＳ Ｐゴシック" charset="0"/>
              </a:defRPr>
            </a:lvl9pPr>
          </a:lstStyle>
          <a:p>
            <a:pPr algn="just"/>
            <a:r>
              <a:rPr lang="en-US" sz="2400" b="0" dirty="0" smtClean="0">
                <a:solidFill>
                  <a:schemeClr val="tx1"/>
                </a:solidFill>
                <a:latin typeface="+mn-lt"/>
              </a:rPr>
              <a:t>Newton brings </a:t>
            </a:r>
            <a:r>
              <a:rPr lang="en-US" sz="2400" b="0" dirty="0">
                <a:solidFill>
                  <a:schemeClr val="tx1"/>
                </a:solidFill>
                <a:latin typeface="+mn-lt"/>
              </a:rPr>
              <a:t>the discussion about the nature </a:t>
            </a:r>
            <a:r>
              <a:rPr lang="en-US" sz="2400" b="0" dirty="0" smtClean="0">
                <a:solidFill>
                  <a:schemeClr val="tx1"/>
                </a:solidFill>
                <a:latin typeface="+mn-lt"/>
              </a:rPr>
              <a:t>of </a:t>
            </a:r>
            <a:r>
              <a:rPr lang="en-US" sz="2400" b="0" dirty="0">
                <a:solidFill>
                  <a:schemeClr val="tx1"/>
                </a:solidFill>
                <a:latin typeface="+mn-lt"/>
              </a:rPr>
              <a:t>space </a:t>
            </a:r>
            <a:r>
              <a:rPr lang="en-US" sz="2400" b="0" dirty="0" smtClean="0">
                <a:solidFill>
                  <a:schemeClr val="tx1"/>
                </a:solidFill>
                <a:latin typeface="+mn-lt"/>
              </a:rPr>
              <a:t>and time inside </a:t>
            </a:r>
            <a:r>
              <a:rPr lang="en-US" sz="2400" b="0" dirty="0">
                <a:solidFill>
                  <a:schemeClr val="tx1"/>
                </a:solidFill>
                <a:latin typeface="+mn-lt"/>
              </a:rPr>
              <a:t>the </a:t>
            </a:r>
            <a:r>
              <a:rPr lang="en-US" sz="2400" b="0" i="1" dirty="0" err="1">
                <a:solidFill>
                  <a:schemeClr val="tx1"/>
                </a:solidFill>
                <a:latin typeface="+mn-lt"/>
              </a:rPr>
              <a:t>philosophia</a:t>
            </a:r>
            <a:r>
              <a:rPr lang="en-US" sz="2400" b="0" i="1" dirty="0">
                <a:solidFill>
                  <a:schemeClr val="tx1"/>
                </a:solidFill>
                <a:latin typeface="+mn-lt"/>
              </a:rPr>
              <a:t> </a:t>
            </a:r>
            <a:r>
              <a:rPr lang="en-US" sz="2400" b="0" i="1" dirty="0" err="1">
                <a:solidFill>
                  <a:schemeClr val="tx1"/>
                </a:solidFill>
                <a:latin typeface="+mn-lt"/>
              </a:rPr>
              <a:t>naturalis</a:t>
            </a:r>
            <a:r>
              <a:rPr lang="en-US" sz="2400" b="0" dirty="0">
                <a:solidFill>
                  <a:schemeClr val="tx1"/>
                </a:solidFill>
                <a:latin typeface="+mn-lt"/>
              </a:rPr>
              <a:t>, </a:t>
            </a:r>
            <a:r>
              <a:rPr lang="en-US" sz="2400" b="0" dirty="0" smtClean="0">
                <a:solidFill>
                  <a:schemeClr val="tx1"/>
                </a:solidFill>
                <a:latin typeface="+mn-lt"/>
              </a:rPr>
              <a:t>the </a:t>
            </a:r>
            <a:r>
              <a:rPr lang="en-US" sz="2400" b="0" dirty="0">
                <a:solidFill>
                  <a:schemeClr val="tx1"/>
                </a:solidFill>
                <a:latin typeface="+mn-lt"/>
              </a:rPr>
              <a:t>natural science. </a:t>
            </a:r>
            <a:endParaRPr lang="en-US" sz="2400" b="0" dirty="0" smtClean="0">
              <a:solidFill>
                <a:schemeClr val="tx1"/>
              </a:solidFill>
              <a:latin typeface="+mn-lt"/>
            </a:endParaRPr>
          </a:p>
          <a:p>
            <a:pPr algn="just"/>
            <a:r>
              <a:rPr lang="en-US" sz="2400" b="0" dirty="0" smtClean="0">
                <a:solidFill>
                  <a:schemeClr val="tx1"/>
                </a:solidFill>
                <a:latin typeface="+mn-lt"/>
              </a:rPr>
              <a:t>The </a:t>
            </a:r>
            <a:r>
              <a:rPr lang="en-US" sz="2400" b="0" dirty="0">
                <a:solidFill>
                  <a:schemeClr val="tx1"/>
                </a:solidFill>
                <a:latin typeface="+mn-lt"/>
              </a:rPr>
              <a:t>first book of </a:t>
            </a:r>
            <a:r>
              <a:rPr lang="en-US" sz="2400" b="0" dirty="0" smtClean="0">
                <a:solidFill>
                  <a:schemeClr val="tx1"/>
                </a:solidFill>
                <a:latin typeface="+mn-lt"/>
              </a:rPr>
              <a:t>his </a:t>
            </a:r>
            <a:r>
              <a:rPr lang="en-US" sz="2400" b="0" dirty="0" err="1" smtClean="0">
                <a:solidFill>
                  <a:schemeClr val="tx1"/>
                </a:solidFill>
                <a:latin typeface="+mn-lt"/>
              </a:rPr>
              <a:t>Philosophiae</a:t>
            </a:r>
            <a:r>
              <a:rPr lang="en-US" sz="2400" b="0" dirty="0" smtClean="0">
                <a:solidFill>
                  <a:schemeClr val="tx1"/>
                </a:solidFill>
                <a:latin typeface="+mn-lt"/>
              </a:rPr>
              <a:t> </a:t>
            </a:r>
            <a:r>
              <a:rPr lang="en-US" sz="2400" b="0" dirty="0" err="1" smtClean="0">
                <a:solidFill>
                  <a:schemeClr val="tx1"/>
                </a:solidFill>
                <a:latin typeface="+mn-lt"/>
              </a:rPr>
              <a:t>naturalis</a:t>
            </a:r>
            <a:r>
              <a:rPr lang="en-US" sz="2400" b="0" dirty="0" smtClean="0">
                <a:solidFill>
                  <a:schemeClr val="tx1"/>
                </a:solidFill>
                <a:latin typeface="+mn-lt"/>
              </a:rPr>
              <a:t> principia </a:t>
            </a:r>
            <a:r>
              <a:rPr lang="en-US" sz="2400" b="0" dirty="0" err="1" smtClean="0">
                <a:solidFill>
                  <a:schemeClr val="tx1"/>
                </a:solidFill>
                <a:latin typeface="+mn-lt"/>
              </a:rPr>
              <a:t>mathematica</a:t>
            </a:r>
            <a:r>
              <a:rPr lang="en-US" sz="2400" b="0" dirty="0">
                <a:solidFill>
                  <a:schemeClr val="tx1"/>
                </a:solidFill>
                <a:latin typeface="+mn-lt"/>
              </a:rPr>
              <a:t>, starts with </a:t>
            </a:r>
            <a:r>
              <a:rPr lang="en-US" sz="2400" b="0" dirty="0" smtClean="0">
                <a:solidFill>
                  <a:schemeClr val="tx1"/>
                </a:solidFill>
                <a:latin typeface="+mn-lt"/>
              </a:rPr>
              <a:t>the </a:t>
            </a:r>
            <a:r>
              <a:rPr lang="en-US" sz="2400" b="0" dirty="0" err="1" smtClean="0">
                <a:solidFill>
                  <a:schemeClr val="tx1"/>
                </a:solidFill>
                <a:latin typeface="+mn-lt"/>
              </a:rPr>
              <a:t>Definitiones</a:t>
            </a:r>
            <a:r>
              <a:rPr lang="en-US" sz="2400" b="0" dirty="0" smtClean="0">
                <a:solidFill>
                  <a:schemeClr val="tx1"/>
                </a:solidFill>
                <a:latin typeface="+mn-lt"/>
              </a:rPr>
              <a:t> which clarify the </a:t>
            </a:r>
            <a:r>
              <a:rPr lang="en-US" sz="2400" b="0" dirty="0">
                <a:solidFill>
                  <a:schemeClr val="tx1"/>
                </a:solidFill>
                <a:latin typeface="+mn-lt"/>
              </a:rPr>
              <a:t>notions of </a:t>
            </a:r>
            <a:r>
              <a:rPr lang="en-US" sz="2400" b="0" dirty="0" smtClean="0">
                <a:solidFill>
                  <a:schemeClr val="tx1"/>
                </a:solidFill>
                <a:latin typeface="+mn-lt"/>
              </a:rPr>
              <a:t>the three </a:t>
            </a:r>
            <a:r>
              <a:rPr lang="en-US" sz="2400" b="0" dirty="0">
                <a:solidFill>
                  <a:schemeClr val="tx1"/>
                </a:solidFill>
                <a:latin typeface="+mn-lt"/>
              </a:rPr>
              <a:t>elements </a:t>
            </a:r>
            <a:r>
              <a:rPr lang="en-US" sz="2400" b="0" dirty="0" smtClean="0">
                <a:solidFill>
                  <a:schemeClr val="tx1"/>
                </a:solidFill>
                <a:latin typeface="+mn-lt"/>
              </a:rPr>
              <a:t>composing the universe: </a:t>
            </a:r>
          </a:p>
          <a:p>
            <a:pPr algn="just"/>
            <a:endParaRPr lang="en-US" sz="2400" b="0" dirty="0" smtClean="0">
              <a:solidFill>
                <a:schemeClr val="tx1"/>
              </a:solidFill>
              <a:latin typeface="+mn-lt"/>
            </a:endParaRPr>
          </a:p>
          <a:p>
            <a:pPr algn="ctr"/>
            <a:r>
              <a:rPr lang="en-US" sz="3200" b="0" dirty="0" smtClean="0">
                <a:solidFill>
                  <a:srgbClr val="FF0000"/>
                </a:solidFill>
                <a:latin typeface="+mn-lt"/>
              </a:rPr>
              <a:t>Space</a:t>
            </a:r>
            <a:r>
              <a:rPr lang="en-US" sz="3200" b="0" dirty="0">
                <a:solidFill>
                  <a:srgbClr val="FF0000"/>
                </a:solidFill>
                <a:latin typeface="+mn-lt"/>
              </a:rPr>
              <a:t>, M</a:t>
            </a:r>
            <a:r>
              <a:rPr lang="en-US" sz="3200" b="0" dirty="0" smtClean="0">
                <a:solidFill>
                  <a:srgbClr val="FF0000"/>
                </a:solidFill>
                <a:latin typeface="+mn-lt"/>
              </a:rPr>
              <a:t>atter and Movement. </a:t>
            </a:r>
          </a:p>
          <a:p>
            <a:pPr algn="just"/>
            <a:endParaRPr lang="en-US" sz="3200" b="0" dirty="0">
              <a:solidFill>
                <a:schemeClr val="tx1"/>
              </a:solidFill>
              <a:latin typeface="+mn-lt"/>
            </a:endParaRPr>
          </a:p>
          <a:p>
            <a:pPr algn="ctr"/>
            <a:r>
              <a:rPr lang="en-US" sz="2400" b="0" dirty="0">
                <a:solidFill>
                  <a:schemeClr val="tx1"/>
                </a:solidFill>
                <a:latin typeface="+mj-lt"/>
              </a:rPr>
              <a:t>T</a:t>
            </a:r>
            <a:r>
              <a:rPr lang="en-US" sz="2400" b="0" dirty="0" smtClean="0">
                <a:solidFill>
                  <a:schemeClr val="tx1"/>
                </a:solidFill>
                <a:latin typeface="+mj-lt"/>
              </a:rPr>
              <a:t>he discussion is still open!!</a:t>
            </a:r>
          </a:p>
          <a:p>
            <a:pPr algn="ctr"/>
            <a:r>
              <a:rPr lang="en-US" sz="2400" b="0" dirty="0" smtClean="0">
                <a:solidFill>
                  <a:schemeClr val="tx1"/>
                </a:solidFill>
                <a:latin typeface="+mj-lt"/>
              </a:rPr>
              <a:t>(Your idea here </a:t>
            </a:r>
            <a:r>
              <a:rPr lang="mr-IN" sz="2400" b="0" dirty="0" smtClean="0">
                <a:solidFill>
                  <a:schemeClr val="tx1"/>
                </a:solidFill>
                <a:latin typeface="+mj-lt"/>
              </a:rPr>
              <a:t>–</a:t>
            </a:r>
            <a:r>
              <a:rPr lang="en-US" sz="2400" b="0" dirty="0" smtClean="0">
                <a:solidFill>
                  <a:schemeClr val="tx1"/>
                </a:solidFill>
                <a:latin typeface="+mj-lt"/>
              </a:rPr>
              <a:t> but before you need to know what the great men said about it)</a:t>
            </a:r>
            <a:endParaRPr lang="en-US" sz="2400" b="0" dirty="0">
              <a:solidFill>
                <a:schemeClr val="tx1"/>
              </a:solidFill>
              <a:latin typeface="+mj-lt"/>
            </a:endParaRPr>
          </a:p>
          <a:p>
            <a:pPr algn="just"/>
            <a:endParaRPr lang="en-US" sz="2400" b="0" dirty="0">
              <a:latin typeface="+mn-lt"/>
            </a:endParaRPr>
          </a:p>
          <a:p>
            <a:pPr algn="just"/>
            <a:endParaRPr lang="fr-FR" sz="2400" dirty="0">
              <a:solidFill>
                <a:schemeClr val="tx1"/>
              </a:solidFill>
              <a:latin typeface="Book Antiqua" charset="0"/>
              <a:cs typeface="Book Antiqua" charset="0"/>
            </a:endParaRPr>
          </a:p>
        </p:txBody>
      </p:sp>
    </p:spTree>
    <p:extLst>
      <p:ext uri="{BB962C8B-B14F-4D97-AF65-F5344CB8AC3E}">
        <p14:creationId xmlns:p14="http://schemas.microsoft.com/office/powerpoint/2010/main" val="30425028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egnaposto contenuto 4"/>
          <p:cNvSpPr>
            <a:spLocks noGrp="1"/>
          </p:cNvSpPr>
          <p:nvPr>
            <p:ph idx="1"/>
          </p:nvPr>
        </p:nvSpPr>
        <p:spPr>
          <a:xfrm>
            <a:off x="539552" y="404664"/>
            <a:ext cx="8229600" cy="6120680"/>
          </a:xfrm>
        </p:spPr>
        <p:txBody>
          <a:bodyPr>
            <a:normAutofit/>
          </a:bodyPr>
          <a:lstStyle/>
          <a:p>
            <a:pPr marL="0" indent="0">
              <a:buNone/>
            </a:pPr>
            <a:r>
              <a:rPr lang="fr-FR" dirty="0" err="1" smtClean="0">
                <a:solidFill>
                  <a:schemeClr val="bg1"/>
                </a:solidFill>
              </a:rPr>
              <a:t>Einstein’s</a:t>
            </a:r>
            <a:r>
              <a:rPr lang="fr-FR" dirty="0" smtClean="0">
                <a:solidFill>
                  <a:schemeClr val="bg1"/>
                </a:solidFill>
              </a:rPr>
              <a:t> </a:t>
            </a:r>
            <a:r>
              <a:rPr lang="fr-FR" dirty="0" err="1" smtClean="0">
                <a:solidFill>
                  <a:schemeClr val="bg1"/>
                </a:solidFill>
              </a:rPr>
              <a:t>cosmological</a:t>
            </a:r>
            <a:r>
              <a:rPr lang="fr-FR" dirty="0">
                <a:solidFill>
                  <a:schemeClr val="bg1"/>
                </a:solidFill>
              </a:rPr>
              <a:t> </a:t>
            </a:r>
            <a:r>
              <a:rPr lang="fr-FR" dirty="0" err="1" smtClean="0">
                <a:solidFill>
                  <a:schemeClr val="bg1"/>
                </a:solidFill>
              </a:rPr>
              <a:t>work</a:t>
            </a:r>
            <a:r>
              <a:rPr lang="fr-FR" dirty="0" smtClean="0">
                <a:solidFill>
                  <a:schemeClr val="bg1"/>
                </a:solidFill>
              </a:rPr>
              <a:t> </a:t>
            </a:r>
            <a:r>
              <a:rPr lang="fr-FR" dirty="0" err="1" smtClean="0">
                <a:solidFill>
                  <a:schemeClr val="bg1"/>
                </a:solidFill>
              </a:rPr>
              <a:t>was</a:t>
            </a:r>
            <a:r>
              <a:rPr lang="fr-FR" dirty="0" smtClean="0">
                <a:solidFill>
                  <a:schemeClr val="bg1"/>
                </a:solidFill>
              </a:rPr>
              <a:t> not </a:t>
            </a:r>
            <a:r>
              <a:rPr lang="fr-FR" dirty="0" err="1" smtClean="0">
                <a:solidFill>
                  <a:schemeClr val="bg1"/>
                </a:solidFill>
              </a:rPr>
              <a:t>motivated</a:t>
            </a:r>
            <a:r>
              <a:rPr lang="fr-FR" dirty="0" smtClean="0">
                <a:solidFill>
                  <a:schemeClr val="bg1"/>
                </a:solidFill>
              </a:rPr>
              <a:t> by the </a:t>
            </a:r>
            <a:r>
              <a:rPr lang="fr-FR" dirty="0" err="1" smtClean="0">
                <a:solidFill>
                  <a:schemeClr val="bg1"/>
                </a:solidFill>
              </a:rPr>
              <a:t>problems</a:t>
            </a:r>
            <a:r>
              <a:rPr lang="fr-FR" dirty="0" smtClean="0">
                <a:solidFill>
                  <a:schemeClr val="bg1"/>
                </a:solidFill>
              </a:rPr>
              <a:t> of the </a:t>
            </a:r>
            <a:r>
              <a:rPr lang="fr-FR" dirty="0" err="1" smtClean="0">
                <a:solidFill>
                  <a:schemeClr val="bg1"/>
                </a:solidFill>
              </a:rPr>
              <a:t>observational</a:t>
            </a:r>
            <a:r>
              <a:rPr lang="fr-FR" dirty="0" smtClean="0">
                <a:solidFill>
                  <a:schemeClr val="bg1"/>
                </a:solidFill>
              </a:rPr>
              <a:t> </a:t>
            </a:r>
            <a:r>
              <a:rPr lang="fr-FR" dirty="0" err="1" smtClean="0">
                <a:solidFill>
                  <a:schemeClr val="bg1"/>
                </a:solidFill>
              </a:rPr>
              <a:t>cosmology</a:t>
            </a:r>
            <a:r>
              <a:rPr lang="fr-FR" dirty="0" smtClean="0">
                <a:solidFill>
                  <a:schemeClr val="bg1"/>
                </a:solidFill>
              </a:rPr>
              <a:t>  </a:t>
            </a:r>
            <a:r>
              <a:rPr lang="fr-FR" dirty="0" err="1" smtClean="0">
                <a:solidFill>
                  <a:schemeClr val="bg1"/>
                </a:solidFill>
              </a:rPr>
              <a:t>contemporary</a:t>
            </a:r>
            <a:r>
              <a:rPr lang="fr-FR" dirty="0" smtClean="0">
                <a:solidFill>
                  <a:schemeClr val="bg1"/>
                </a:solidFill>
              </a:rPr>
              <a:t> to </a:t>
            </a:r>
            <a:r>
              <a:rPr lang="fr-FR" dirty="0" err="1" smtClean="0">
                <a:solidFill>
                  <a:schemeClr val="bg1"/>
                </a:solidFill>
              </a:rPr>
              <a:t>him</a:t>
            </a:r>
            <a:r>
              <a:rPr lang="fr-FR" dirty="0" smtClean="0">
                <a:solidFill>
                  <a:schemeClr val="bg1"/>
                </a:solidFill>
              </a:rPr>
              <a:t>.</a:t>
            </a:r>
          </a:p>
          <a:p>
            <a:endParaRPr lang="fr-FR" dirty="0">
              <a:solidFill>
                <a:schemeClr val="bg1"/>
              </a:solidFill>
            </a:endParaRPr>
          </a:p>
          <a:p>
            <a:endParaRPr lang="fr-FR" dirty="0" smtClean="0">
              <a:solidFill>
                <a:schemeClr val="bg1"/>
              </a:solidFill>
            </a:endParaRPr>
          </a:p>
          <a:p>
            <a:endParaRPr lang="fr-FR" dirty="0" smtClean="0">
              <a:solidFill>
                <a:schemeClr val="bg1"/>
              </a:solidFill>
            </a:endParaRPr>
          </a:p>
          <a:p>
            <a:pPr marL="0" indent="0">
              <a:buNone/>
            </a:pPr>
            <a:r>
              <a:rPr lang="fr-FR" dirty="0" smtClean="0">
                <a:solidFill>
                  <a:schemeClr val="bg1"/>
                </a:solidFill>
              </a:rPr>
              <a:t>Einstein </a:t>
            </a:r>
            <a:r>
              <a:rPr lang="fr-FR" dirty="0" err="1" smtClean="0">
                <a:solidFill>
                  <a:schemeClr val="bg1"/>
                </a:solidFill>
              </a:rPr>
              <a:t>walks</a:t>
            </a:r>
            <a:r>
              <a:rPr lang="fr-FR" dirty="0" smtClean="0">
                <a:solidFill>
                  <a:schemeClr val="bg1"/>
                </a:solidFill>
              </a:rPr>
              <a:t> on </a:t>
            </a:r>
            <a:r>
              <a:rPr lang="fr-FR" dirty="0" err="1" smtClean="0">
                <a:solidFill>
                  <a:schemeClr val="bg1"/>
                </a:solidFill>
              </a:rPr>
              <a:t>his</a:t>
            </a:r>
            <a:r>
              <a:rPr lang="fr-FR" dirty="0" smtClean="0">
                <a:solidFill>
                  <a:schemeClr val="bg1"/>
                </a:solidFill>
              </a:rPr>
              <a:t> </a:t>
            </a:r>
            <a:r>
              <a:rPr lang="fr-FR" i="1" dirty="0" smtClean="0">
                <a:solidFill>
                  <a:schemeClr val="bg1"/>
                </a:solidFill>
              </a:rPr>
              <a:t>rough and </a:t>
            </a:r>
            <a:r>
              <a:rPr lang="fr-FR" i="1" dirty="0" err="1" smtClean="0">
                <a:solidFill>
                  <a:schemeClr val="bg1"/>
                </a:solidFill>
              </a:rPr>
              <a:t>winding</a:t>
            </a:r>
            <a:r>
              <a:rPr lang="fr-FR" i="1" dirty="0" smtClean="0">
                <a:solidFill>
                  <a:schemeClr val="bg1"/>
                </a:solidFill>
              </a:rPr>
              <a:t> road </a:t>
            </a:r>
            <a:r>
              <a:rPr lang="fr-FR" dirty="0" smtClean="0">
                <a:solidFill>
                  <a:schemeClr val="bg1"/>
                </a:solidFill>
              </a:rPr>
              <a:t> </a:t>
            </a:r>
            <a:r>
              <a:rPr lang="fr-FR" dirty="0" err="1" smtClean="0">
                <a:solidFill>
                  <a:schemeClr val="bg1"/>
                </a:solidFill>
              </a:rPr>
              <a:t>towards</a:t>
            </a:r>
            <a:r>
              <a:rPr lang="fr-FR" dirty="0" smtClean="0">
                <a:solidFill>
                  <a:schemeClr val="bg1"/>
                </a:solidFill>
              </a:rPr>
              <a:t> </a:t>
            </a:r>
            <a:r>
              <a:rPr lang="fr-FR" dirty="0" err="1" smtClean="0">
                <a:solidFill>
                  <a:schemeClr val="bg1"/>
                </a:solidFill>
              </a:rPr>
              <a:t>cosmology</a:t>
            </a:r>
            <a:r>
              <a:rPr lang="fr-FR" dirty="0" smtClean="0">
                <a:solidFill>
                  <a:schemeClr val="bg1"/>
                </a:solidFill>
              </a:rPr>
              <a:t> </a:t>
            </a:r>
            <a:r>
              <a:rPr lang="fr-FR" dirty="0" err="1" smtClean="0">
                <a:solidFill>
                  <a:schemeClr val="bg1"/>
                </a:solidFill>
              </a:rPr>
              <a:t>following</a:t>
            </a:r>
            <a:r>
              <a:rPr lang="fr-FR" dirty="0" smtClean="0">
                <a:solidFill>
                  <a:schemeClr val="bg1"/>
                </a:solidFill>
              </a:rPr>
              <a:t> the </a:t>
            </a:r>
            <a:r>
              <a:rPr lang="fr-FR" dirty="0" err="1" smtClean="0">
                <a:solidFill>
                  <a:schemeClr val="bg1"/>
                </a:solidFill>
              </a:rPr>
              <a:t>trail</a:t>
            </a:r>
            <a:r>
              <a:rPr lang="fr-FR" dirty="0" smtClean="0">
                <a:solidFill>
                  <a:schemeClr val="bg1"/>
                </a:solidFill>
              </a:rPr>
              <a:t> </a:t>
            </a:r>
            <a:r>
              <a:rPr lang="fr-FR" dirty="0" err="1" smtClean="0">
                <a:solidFill>
                  <a:schemeClr val="bg1"/>
                </a:solidFill>
              </a:rPr>
              <a:t>that</a:t>
            </a:r>
            <a:r>
              <a:rPr lang="fr-FR" dirty="0" smtClean="0">
                <a:solidFill>
                  <a:schemeClr val="bg1"/>
                </a:solidFill>
              </a:rPr>
              <a:t> </a:t>
            </a:r>
            <a:r>
              <a:rPr lang="fr-FR" dirty="0" err="1" smtClean="0">
                <a:solidFill>
                  <a:schemeClr val="bg1"/>
                </a:solidFill>
              </a:rPr>
              <a:t>led</a:t>
            </a:r>
            <a:r>
              <a:rPr lang="fr-FR" dirty="0" smtClean="0">
                <a:solidFill>
                  <a:schemeClr val="bg1"/>
                </a:solidFill>
              </a:rPr>
              <a:t> </a:t>
            </a:r>
            <a:r>
              <a:rPr lang="fr-FR" dirty="0" err="1" smtClean="0">
                <a:solidFill>
                  <a:schemeClr val="bg1"/>
                </a:solidFill>
              </a:rPr>
              <a:t>him</a:t>
            </a:r>
            <a:r>
              <a:rPr lang="fr-FR" dirty="0" smtClean="0">
                <a:solidFill>
                  <a:schemeClr val="bg1"/>
                </a:solidFill>
              </a:rPr>
              <a:t> to RG. </a:t>
            </a:r>
            <a:r>
              <a:rPr lang="fr-FR" dirty="0" err="1">
                <a:solidFill>
                  <a:schemeClr val="bg1"/>
                </a:solidFill>
              </a:rPr>
              <a:t>R</a:t>
            </a:r>
            <a:r>
              <a:rPr lang="fr-FR" dirty="0" err="1" smtClean="0">
                <a:solidFill>
                  <a:schemeClr val="bg1"/>
                </a:solidFill>
              </a:rPr>
              <a:t>elativistic</a:t>
            </a:r>
            <a:r>
              <a:rPr lang="fr-FR" dirty="0" smtClean="0">
                <a:solidFill>
                  <a:schemeClr val="bg1"/>
                </a:solidFill>
              </a:rPr>
              <a:t> </a:t>
            </a:r>
            <a:r>
              <a:rPr lang="fr-FR" dirty="0" err="1" smtClean="0">
                <a:solidFill>
                  <a:schemeClr val="bg1"/>
                </a:solidFill>
              </a:rPr>
              <a:t>cosmology</a:t>
            </a:r>
            <a:r>
              <a:rPr lang="fr-FR" dirty="0" smtClean="0">
                <a:solidFill>
                  <a:schemeClr val="bg1"/>
                </a:solidFill>
              </a:rPr>
              <a:t> </a:t>
            </a:r>
            <a:r>
              <a:rPr lang="fr-FR" dirty="0" err="1" smtClean="0">
                <a:solidFill>
                  <a:schemeClr val="bg1"/>
                </a:solidFill>
              </a:rPr>
              <a:t>is</a:t>
            </a:r>
            <a:r>
              <a:rPr lang="fr-FR" dirty="0" smtClean="0">
                <a:solidFill>
                  <a:schemeClr val="bg1"/>
                </a:solidFill>
              </a:rPr>
              <a:t> the final </a:t>
            </a:r>
            <a:r>
              <a:rPr lang="fr-FR" dirty="0" err="1" smtClean="0">
                <a:solidFill>
                  <a:schemeClr val="bg1"/>
                </a:solidFill>
              </a:rPr>
              <a:t>attempt</a:t>
            </a:r>
            <a:r>
              <a:rPr lang="fr-FR" dirty="0" smtClean="0">
                <a:solidFill>
                  <a:schemeClr val="bg1"/>
                </a:solidFill>
              </a:rPr>
              <a:t> to </a:t>
            </a:r>
            <a:r>
              <a:rPr lang="fr-FR" dirty="0" err="1" smtClean="0">
                <a:solidFill>
                  <a:schemeClr val="bg1"/>
                </a:solidFill>
              </a:rPr>
              <a:t>guarantee</a:t>
            </a:r>
            <a:r>
              <a:rPr lang="fr-FR" dirty="0" smtClean="0">
                <a:solidFill>
                  <a:schemeClr val="bg1"/>
                </a:solidFill>
              </a:rPr>
              <a:t> </a:t>
            </a:r>
            <a:r>
              <a:rPr lang="fr-FR" dirty="0">
                <a:solidFill>
                  <a:schemeClr val="bg1"/>
                </a:solidFill>
              </a:rPr>
              <a:t>the agreement </a:t>
            </a:r>
            <a:r>
              <a:rPr lang="fr-FR" dirty="0" smtClean="0">
                <a:solidFill>
                  <a:schemeClr val="bg1"/>
                </a:solidFill>
              </a:rPr>
              <a:t>of </a:t>
            </a:r>
            <a:r>
              <a:rPr lang="fr-FR" dirty="0" err="1" smtClean="0">
                <a:solidFill>
                  <a:schemeClr val="bg1"/>
                </a:solidFill>
              </a:rPr>
              <a:t>his</a:t>
            </a:r>
            <a:r>
              <a:rPr lang="fr-FR" dirty="0" smtClean="0">
                <a:solidFill>
                  <a:schemeClr val="bg1"/>
                </a:solidFill>
              </a:rPr>
              <a:t> new </a:t>
            </a:r>
            <a:r>
              <a:rPr lang="fr-FR" dirty="0" err="1">
                <a:solidFill>
                  <a:schemeClr val="bg1"/>
                </a:solidFill>
              </a:rPr>
              <a:t>theory</a:t>
            </a:r>
            <a:r>
              <a:rPr lang="fr-FR" dirty="0">
                <a:solidFill>
                  <a:schemeClr val="bg1"/>
                </a:solidFill>
              </a:rPr>
              <a:t> of </a:t>
            </a:r>
            <a:r>
              <a:rPr lang="fr-FR" dirty="0" smtClean="0">
                <a:solidFill>
                  <a:schemeClr val="bg1"/>
                </a:solidFill>
              </a:rPr>
              <a:t>gravitation </a:t>
            </a:r>
            <a:r>
              <a:rPr lang="fr-FR" dirty="0" err="1">
                <a:solidFill>
                  <a:schemeClr val="bg1"/>
                </a:solidFill>
              </a:rPr>
              <a:t>with</a:t>
            </a:r>
            <a:r>
              <a:rPr lang="fr-FR" dirty="0">
                <a:solidFill>
                  <a:schemeClr val="bg1"/>
                </a:solidFill>
              </a:rPr>
              <a:t> </a:t>
            </a:r>
            <a:r>
              <a:rPr lang="fr-FR" dirty="0" err="1" smtClean="0">
                <a:solidFill>
                  <a:schemeClr val="bg1"/>
                </a:solidFill>
              </a:rPr>
              <a:t>Mach’s</a:t>
            </a:r>
            <a:r>
              <a:rPr lang="fr-FR" dirty="0" smtClean="0">
                <a:solidFill>
                  <a:schemeClr val="bg1"/>
                </a:solidFill>
              </a:rPr>
              <a:t> </a:t>
            </a:r>
            <a:r>
              <a:rPr lang="fr-FR" dirty="0" err="1" smtClean="0">
                <a:solidFill>
                  <a:schemeClr val="bg1"/>
                </a:solidFill>
              </a:rPr>
              <a:t>ideas</a:t>
            </a:r>
            <a:endParaRPr lang="it-IT" dirty="0">
              <a:solidFill>
                <a:schemeClr val="bg1"/>
              </a:solidFill>
            </a:endParaRPr>
          </a:p>
        </p:txBody>
      </p:sp>
    </p:spTree>
    <p:extLst>
      <p:ext uri="{BB962C8B-B14F-4D97-AF65-F5344CB8AC3E}">
        <p14:creationId xmlns:p14="http://schemas.microsoft.com/office/powerpoint/2010/main" val="38017876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The </a:t>
            </a:r>
            <a:r>
              <a:rPr lang="it-IT" dirty="0" err="1" smtClean="0"/>
              <a:t>crucial</a:t>
            </a:r>
            <a:r>
              <a:rPr lang="it-IT" dirty="0" smtClean="0"/>
              <a:t> </a:t>
            </a:r>
            <a:r>
              <a:rPr lang="it-IT" dirty="0" err="1" smtClean="0"/>
              <a:t>question</a:t>
            </a:r>
            <a:endParaRPr lang="it-IT" dirty="0"/>
          </a:p>
        </p:txBody>
      </p:sp>
      <p:sp>
        <p:nvSpPr>
          <p:cNvPr id="6" name="Segnaposto contenuto 5"/>
          <p:cNvSpPr>
            <a:spLocks noGrp="1"/>
          </p:cNvSpPr>
          <p:nvPr>
            <p:ph idx="1"/>
          </p:nvPr>
        </p:nvSpPr>
        <p:spPr>
          <a:xfrm>
            <a:off x="467544" y="1484784"/>
            <a:ext cx="8229600" cy="4525963"/>
          </a:xfrm>
        </p:spPr>
        <p:txBody>
          <a:bodyPr>
            <a:normAutofit/>
          </a:bodyPr>
          <a:lstStyle/>
          <a:p>
            <a:r>
              <a:rPr lang="it-IT" i="1" dirty="0" err="1" smtClean="0">
                <a:solidFill>
                  <a:srgbClr val="0000FF"/>
                </a:solidFill>
              </a:rPr>
              <a:t>It</a:t>
            </a:r>
            <a:r>
              <a:rPr lang="it-IT" i="1" dirty="0" smtClean="0">
                <a:solidFill>
                  <a:srgbClr val="0000FF"/>
                </a:solidFill>
              </a:rPr>
              <a:t> </a:t>
            </a:r>
            <a:r>
              <a:rPr lang="it-IT" i="1" dirty="0" err="1" smtClean="0">
                <a:solidFill>
                  <a:srgbClr val="0000FF"/>
                </a:solidFill>
              </a:rPr>
              <a:t>is</a:t>
            </a:r>
            <a:r>
              <a:rPr lang="it-IT" i="1" dirty="0" smtClean="0">
                <a:solidFill>
                  <a:srgbClr val="0000FF"/>
                </a:solidFill>
              </a:rPr>
              <a:t> </a:t>
            </a:r>
            <a:r>
              <a:rPr lang="it-IT" i="1" dirty="0" err="1" smtClean="0">
                <a:solidFill>
                  <a:srgbClr val="0000FF"/>
                </a:solidFill>
              </a:rPr>
              <a:t>well</a:t>
            </a:r>
            <a:r>
              <a:rPr lang="it-IT" i="1" dirty="0" smtClean="0">
                <a:solidFill>
                  <a:srgbClr val="0000FF"/>
                </a:solidFill>
              </a:rPr>
              <a:t> </a:t>
            </a:r>
            <a:r>
              <a:rPr lang="it-IT" i="1" dirty="0" err="1" smtClean="0">
                <a:solidFill>
                  <a:srgbClr val="0000FF"/>
                </a:solidFill>
              </a:rPr>
              <a:t>known</a:t>
            </a:r>
            <a:r>
              <a:rPr lang="it-IT" i="1" dirty="0" smtClean="0">
                <a:solidFill>
                  <a:srgbClr val="0000FF"/>
                </a:solidFill>
              </a:rPr>
              <a:t> </a:t>
            </a:r>
            <a:r>
              <a:rPr lang="it-IT" i="1" dirty="0" err="1" smtClean="0">
                <a:solidFill>
                  <a:srgbClr val="0000FF"/>
                </a:solidFill>
              </a:rPr>
              <a:t>that</a:t>
            </a:r>
            <a:r>
              <a:rPr lang="it-IT" i="1" dirty="0" smtClean="0">
                <a:solidFill>
                  <a:srgbClr val="0000FF"/>
                </a:solidFill>
              </a:rPr>
              <a:t> </a:t>
            </a:r>
            <a:r>
              <a:rPr lang="it-IT" i="1" dirty="0" err="1" smtClean="0">
                <a:solidFill>
                  <a:srgbClr val="0000FF"/>
                </a:solidFill>
              </a:rPr>
              <a:t>Poisson’s</a:t>
            </a:r>
            <a:r>
              <a:rPr lang="it-IT" i="1" dirty="0" smtClean="0">
                <a:solidFill>
                  <a:srgbClr val="0000FF"/>
                </a:solidFill>
              </a:rPr>
              <a:t> Equation  </a:t>
            </a:r>
            <a:r>
              <a:rPr lang="it-IT" i="1" dirty="0">
                <a:solidFill>
                  <a:srgbClr val="0000FF"/>
                </a:solidFill>
              </a:rPr>
              <a:t> </a:t>
            </a:r>
            <a:r>
              <a:rPr lang="it-IT" i="1" dirty="0" smtClean="0">
                <a:solidFill>
                  <a:srgbClr val="0000FF"/>
                </a:solidFill>
              </a:rPr>
              <a:t>             </a:t>
            </a:r>
          </a:p>
          <a:p>
            <a:endParaRPr lang="it-IT" i="1" dirty="0">
              <a:solidFill>
                <a:srgbClr val="0000FF"/>
              </a:solidFill>
            </a:endParaRPr>
          </a:p>
          <a:p>
            <a:pPr marL="0" indent="0">
              <a:buNone/>
            </a:pPr>
            <a:r>
              <a:rPr lang="it-IT" i="1" dirty="0" smtClean="0">
                <a:solidFill>
                  <a:srgbClr val="0000FF"/>
                </a:solidFill>
              </a:rPr>
              <a:t>    in </a:t>
            </a:r>
            <a:r>
              <a:rPr lang="it-IT" i="1" dirty="0" err="1" smtClean="0">
                <a:solidFill>
                  <a:srgbClr val="0000FF"/>
                </a:solidFill>
              </a:rPr>
              <a:t>combination</a:t>
            </a:r>
            <a:r>
              <a:rPr lang="it-IT" i="1" dirty="0" smtClean="0">
                <a:solidFill>
                  <a:srgbClr val="0000FF"/>
                </a:solidFill>
              </a:rPr>
              <a:t> with the </a:t>
            </a:r>
            <a:r>
              <a:rPr lang="it-IT" i="1" dirty="0" err="1" smtClean="0">
                <a:solidFill>
                  <a:srgbClr val="0000FF"/>
                </a:solidFill>
              </a:rPr>
              <a:t>equations</a:t>
            </a:r>
            <a:r>
              <a:rPr lang="it-IT" i="1" dirty="0" smtClean="0">
                <a:solidFill>
                  <a:srgbClr val="0000FF"/>
                </a:solidFill>
              </a:rPr>
              <a:t> of </a:t>
            </a:r>
            <a:r>
              <a:rPr lang="it-IT" i="1" dirty="0" err="1" smtClean="0">
                <a:solidFill>
                  <a:srgbClr val="0000FF"/>
                </a:solidFill>
              </a:rPr>
              <a:t>motion</a:t>
            </a:r>
            <a:endParaRPr lang="it-IT" i="1" dirty="0" smtClean="0">
              <a:solidFill>
                <a:srgbClr val="0000FF"/>
              </a:solidFill>
            </a:endParaRPr>
          </a:p>
          <a:p>
            <a:pPr marL="0" indent="0">
              <a:buNone/>
            </a:pPr>
            <a:r>
              <a:rPr lang="it-IT" i="1" dirty="0">
                <a:solidFill>
                  <a:srgbClr val="0000FF"/>
                </a:solidFill>
              </a:rPr>
              <a:t> </a:t>
            </a:r>
            <a:r>
              <a:rPr lang="it-IT" i="1" dirty="0" smtClean="0">
                <a:solidFill>
                  <a:srgbClr val="0000FF"/>
                </a:solidFill>
              </a:rPr>
              <a:t>   of a </a:t>
            </a:r>
            <a:r>
              <a:rPr lang="it-IT" i="1" dirty="0" err="1" smtClean="0">
                <a:solidFill>
                  <a:srgbClr val="0000FF"/>
                </a:solidFill>
              </a:rPr>
              <a:t>material</a:t>
            </a:r>
            <a:r>
              <a:rPr lang="it-IT" i="1" dirty="0" smtClean="0">
                <a:solidFill>
                  <a:srgbClr val="0000FF"/>
                </a:solidFill>
              </a:rPr>
              <a:t> </a:t>
            </a:r>
            <a:r>
              <a:rPr lang="it-IT" i="1" dirty="0" err="1" smtClean="0">
                <a:solidFill>
                  <a:srgbClr val="0000FF"/>
                </a:solidFill>
              </a:rPr>
              <a:t>point</a:t>
            </a:r>
            <a:r>
              <a:rPr lang="it-IT" i="1" dirty="0" smtClean="0">
                <a:solidFill>
                  <a:srgbClr val="0000FF"/>
                </a:solidFill>
              </a:rPr>
              <a:t> </a:t>
            </a:r>
            <a:r>
              <a:rPr lang="it-IT" i="1" dirty="0" err="1" smtClean="0">
                <a:solidFill>
                  <a:srgbClr val="0000FF"/>
                </a:solidFill>
              </a:rPr>
              <a:t>is</a:t>
            </a:r>
            <a:r>
              <a:rPr lang="it-IT" i="1" dirty="0" smtClean="0">
                <a:solidFill>
                  <a:srgbClr val="0000FF"/>
                </a:solidFill>
              </a:rPr>
              <a:t> </a:t>
            </a:r>
            <a:r>
              <a:rPr lang="it-IT" i="1" dirty="0" err="1" smtClean="0">
                <a:solidFill>
                  <a:srgbClr val="0000FF"/>
                </a:solidFill>
              </a:rPr>
              <a:t>not</a:t>
            </a:r>
            <a:r>
              <a:rPr lang="it-IT" i="1" dirty="0" smtClean="0">
                <a:solidFill>
                  <a:srgbClr val="0000FF"/>
                </a:solidFill>
              </a:rPr>
              <a:t> a </a:t>
            </a:r>
            <a:r>
              <a:rPr lang="it-IT" i="1" dirty="0" err="1" smtClean="0">
                <a:solidFill>
                  <a:srgbClr val="0000FF"/>
                </a:solidFill>
              </a:rPr>
              <a:t>perfect</a:t>
            </a:r>
            <a:r>
              <a:rPr lang="it-IT" i="1" dirty="0" smtClean="0">
                <a:solidFill>
                  <a:srgbClr val="0000FF"/>
                </a:solidFill>
              </a:rPr>
              <a:t> </a:t>
            </a:r>
            <a:r>
              <a:rPr lang="it-IT" i="1" dirty="0" err="1" smtClean="0">
                <a:solidFill>
                  <a:srgbClr val="0000FF"/>
                </a:solidFill>
              </a:rPr>
              <a:t>substitute</a:t>
            </a:r>
            <a:endParaRPr lang="it-IT" i="1" dirty="0" smtClean="0">
              <a:solidFill>
                <a:srgbClr val="0000FF"/>
              </a:solidFill>
            </a:endParaRPr>
          </a:p>
          <a:p>
            <a:pPr marL="0" indent="0">
              <a:buNone/>
            </a:pPr>
            <a:r>
              <a:rPr lang="it-IT" i="1" dirty="0">
                <a:solidFill>
                  <a:srgbClr val="0000FF"/>
                </a:solidFill>
              </a:rPr>
              <a:t> </a:t>
            </a:r>
            <a:r>
              <a:rPr lang="it-IT" i="1" dirty="0" smtClean="0">
                <a:solidFill>
                  <a:srgbClr val="0000FF"/>
                </a:solidFill>
              </a:rPr>
              <a:t>   for </a:t>
            </a:r>
            <a:r>
              <a:rPr lang="it-IT" i="1" dirty="0" err="1" smtClean="0">
                <a:solidFill>
                  <a:srgbClr val="0000FF"/>
                </a:solidFill>
              </a:rPr>
              <a:t>Newton’s</a:t>
            </a:r>
            <a:r>
              <a:rPr lang="it-IT" i="1" dirty="0" smtClean="0">
                <a:solidFill>
                  <a:srgbClr val="0000FF"/>
                </a:solidFill>
              </a:rPr>
              <a:t> </a:t>
            </a:r>
            <a:r>
              <a:rPr lang="it-IT" i="1" dirty="0" err="1" smtClean="0">
                <a:solidFill>
                  <a:srgbClr val="0000FF"/>
                </a:solidFill>
              </a:rPr>
              <a:t>action</a:t>
            </a:r>
            <a:r>
              <a:rPr lang="it-IT" i="1" dirty="0" smtClean="0">
                <a:solidFill>
                  <a:srgbClr val="0000FF"/>
                </a:solidFill>
              </a:rPr>
              <a:t> </a:t>
            </a:r>
            <a:r>
              <a:rPr lang="it-IT" i="1" dirty="0" err="1" smtClean="0">
                <a:solidFill>
                  <a:srgbClr val="0000FF"/>
                </a:solidFill>
              </a:rPr>
              <a:t>at</a:t>
            </a:r>
            <a:r>
              <a:rPr lang="it-IT" i="1" dirty="0" smtClean="0">
                <a:solidFill>
                  <a:srgbClr val="0000FF"/>
                </a:solidFill>
              </a:rPr>
              <a:t> a </a:t>
            </a:r>
            <a:r>
              <a:rPr lang="it-IT" i="1" dirty="0" err="1" smtClean="0">
                <a:solidFill>
                  <a:srgbClr val="0000FF"/>
                </a:solidFill>
              </a:rPr>
              <a:t>distance</a:t>
            </a:r>
            <a:r>
              <a:rPr lang="it-IT" i="1" dirty="0" smtClean="0">
                <a:solidFill>
                  <a:srgbClr val="0000FF"/>
                </a:solidFill>
              </a:rPr>
              <a:t> </a:t>
            </a:r>
            <a:endParaRPr lang="it-IT" dirty="0" smtClean="0">
              <a:solidFill>
                <a:srgbClr val="0000FF"/>
              </a:solidFill>
            </a:endParaRPr>
          </a:p>
          <a:p>
            <a:r>
              <a:rPr lang="it-IT" i="1" dirty="0" err="1" smtClean="0">
                <a:solidFill>
                  <a:srgbClr val="0000FF"/>
                </a:solidFill>
              </a:rPr>
              <a:t>There</a:t>
            </a:r>
            <a:r>
              <a:rPr lang="it-IT" i="1" dirty="0" smtClean="0">
                <a:solidFill>
                  <a:srgbClr val="0000FF"/>
                </a:solidFill>
              </a:rPr>
              <a:t> </a:t>
            </a:r>
            <a:r>
              <a:rPr lang="it-IT" i="1" dirty="0" err="1" smtClean="0">
                <a:solidFill>
                  <a:srgbClr val="0000FF"/>
                </a:solidFill>
              </a:rPr>
              <a:t>is</a:t>
            </a:r>
            <a:r>
              <a:rPr lang="it-IT" i="1" dirty="0" smtClean="0">
                <a:solidFill>
                  <a:srgbClr val="0000FF"/>
                </a:solidFill>
              </a:rPr>
              <a:t> </a:t>
            </a:r>
            <a:r>
              <a:rPr lang="it-IT" i="1" dirty="0" err="1" smtClean="0">
                <a:solidFill>
                  <a:srgbClr val="0000FF"/>
                </a:solidFill>
              </a:rPr>
              <a:t>still</a:t>
            </a:r>
            <a:r>
              <a:rPr lang="it-IT" i="1" dirty="0" smtClean="0">
                <a:solidFill>
                  <a:srgbClr val="0000FF"/>
                </a:solidFill>
              </a:rPr>
              <a:t> to be </a:t>
            </a:r>
            <a:r>
              <a:rPr lang="it-IT" i="1" dirty="0" err="1" smtClean="0">
                <a:solidFill>
                  <a:srgbClr val="0000FF"/>
                </a:solidFill>
              </a:rPr>
              <a:t>taken</a:t>
            </a:r>
            <a:r>
              <a:rPr lang="it-IT" i="1" dirty="0" smtClean="0">
                <a:solidFill>
                  <a:srgbClr val="0000FF"/>
                </a:solidFill>
              </a:rPr>
              <a:t> </a:t>
            </a:r>
            <a:r>
              <a:rPr lang="it-IT" i="1" dirty="0" err="1" smtClean="0">
                <a:solidFill>
                  <a:srgbClr val="0000FF"/>
                </a:solidFill>
              </a:rPr>
              <a:t>into</a:t>
            </a:r>
            <a:r>
              <a:rPr lang="it-IT" i="1" dirty="0" smtClean="0">
                <a:solidFill>
                  <a:srgbClr val="0000FF"/>
                </a:solidFill>
              </a:rPr>
              <a:t> account the </a:t>
            </a:r>
            <a:r>
              <a:rPr lang="it-IT" i="1" dirty="0" err="1" smtClean="0">
                <a:solidFill>
                  <a:srgbClr val="0000FF"/>
                </a:solidFill>
              </a:rPr>
              <a:t>condition</a:t>
            </a:r>
            <a:r>
              <a:rPr lang="it-IT" i="1" dirty="0" smtClean="0">
                <a:solidFill>
                  <a:srgbClr val="0000FF"/>
                </a:solidFill>
              </a:rPr>
              <a:t> </a:t>
            </a:r>
            <a:r>
              <a:rPr lang="it-IT" i="1" dirty="0" err="1" smtClean="0">
                <a:solidFill>
                  <a:srgbClr val="0000FF"/>
                </a:solidFill>
              </a:rPr>
              <a:t>that</a:t>
            </a:r>
            <a:r>
              <a:rPr lang="it-IT" i="1" dirty="0" smtClean="0">
                <a:solidFill>
                  <a:srgbClr val="0000FF"/>
                </a:solidFill>
              </a:rPr>
              <a:t> </a:t>
            </a:r>
            <a:r>
              <a:rPr lang="it-IT" i="1" dirty="0" err="1" smtClean="0">
                <a:solidFill>
                  <a:srgbClr val="0000FF"/>
                </a:solidFill>
              </a:rPr>
              <a:t>at</a:t>
            </a:r>
            <a:r>
              <a:rPr lang="it-IT" i="1" dirty="0" smtClean="0">
                <a:solidFill>
                  <a:srgbClr val="0000FF"/>
                </a:solidFill>
              </a:rPr>
              <a:t> </a:t>
            </a:r>
            <a:r>
              <a:rPr lang="it-IT" i="1" dirty="0" err="1" smtClean="0">
                <a:solidFill>
                  <a:srgbClr val="0000FF"/>
                </a:solidFill>
              </a:rPr>
              <a:t>spatial</a:t>
            </a:r>
            <a:r>
              <a:rPr lang="it-IT" i="1" dirty="0" smtClean="0">
                <a:solidFill>
                  <a:srgbClr val="0000FF"/>
                </a:solidFill>
              </a:rPr>
              <a:t> </a:t>
            </a:r>
            <a:r>
              <a:rPr lang="it-IT" i="1" dirty="0" err="1" smtClean="0">
                <a:solidFill>
                  <a:srgbClr val="0000FF"/>
                </a:solidFill>
              </a:rPr>
              <a:t>infinity</a:t>
            </a:r>
            <a:r>
              <a:rPr lang="it-IT" i="1" dirty="0" smtClean="0">
                <a:solidFill>
                  <a:srgbClr val="0000FF"/>
                </a:solidFill>
              </a:rPr>
              <a:t> for the </a:t>
            </a:r>
            <a:r>
              <a:rPr lang="it-IT" i="1" dirty="0" err="1" smtClean="0">
                <a:solidFill>
                  <a:srgbClr val="0000FF"/>
                </a:solidFill>
              </a:rPr>
              <a:t>potential</a:t>
            </a:r>
            <a:r>
              <a:rPr lang="it-IT" i="1" dirty="0" smtClean="0">
                <a:solidFill>
                  <a:srgbClr val="0000FF"/>
                </a:solidFill>
              </a:rPr>
              <a:t> </a:t>
            </a:r>
            <a:r>
              <a:rPr lang="it-IT" i="1" dirty="0" err="1" smtClean="0">
                <a:solidFill>
                  <a:srgbClr val="0000FF"/>
                </a:solidFill>
              </a:rPr>
              <a:t>tends</a:t>
            </a:r>
            <a:r>
              <a:rPr lang="it-IT" i="1" dirty="0" smtClean="0">
                <a:solidFill>
                  <a:srgbClr val="0000FF"/>
                </a:solidFill>
              </a:rPr>
              <a:t> </a:t>
            </a:r>
            <a:r>
              <a:rPr lang="it-IT" i="1" dirty="0" err="1" smtClean="0">
                <a:solidFill>
                  <a:srgbClr val="0000FF"/>
                </a:solidFill>
              </a:rPr>
              <a:t>towards</a:t>
            </a:r>
            <a:r>
              <a:rPr lang="it-IT" i="1" dirty="0" smtClean="0">
                <a:solidFill>
                  <a:srgbClr val="0000FF"/>
                </a:solidFill>
              </a:rPr>
              <a:t> a </a:t>
            </a:r>
            <a:r>
              <a:rPr lang="it-IT" i="1" dirty="0" err="1" smtClean="0">
                <a:solidFill>
                  <a:srgbClr val="0000FF"/>
                </a:solidFill>
              </a:rPr>
              <a:t>fixed</a:t>
            </a:r>
            <a:r>
              <a:rPr lang="it-IT" i="1" dirty="0" smtClean="0">
                <a:solidFill>
                  <a:srgbClr val="0000FF"/>
                </a:solidFill>
              </a:rPr>
              <a:t> </a:t>
            </a:r>
            <a:r>
              <a:rPr lang="it-IT" i="1" dirty="0" err="1" smtClean="0">
                <a:solidFill>
                  <a:srgbClr val="0000FF"/>
                </a:solidFill>
              </a:rPr>
              <a:t>limiting</a:t>
            </a:r>
            <a:r>
              <a:rPr lang="it-IT" i="1" dirty="0" smtClean="0">
                <a:solidFill>
                  <a:srgbClr val="0000FF"/>
                </a:solidFill>
              </a:rPr>
              <a:t> </a:t>
            </a:r>
            <a:r>
              <a:rPr lang="it-IT" i="1" dirty="0" err="1" smtClean="0">
                <a:solidFill>
                  <a:srgbClr val="0000FF"/>
                </a:solidFill>
              </a:rPr>
              <a:t>value</a:t>
            </a:r>
            <a:endParaRPr lang="it-IT" i="1" dirty="0">
              <a:solidFill>
                <a:srgbClr val="0000FF"/>
              </a:solidFill>
            </a:endParaRPr>
          </a:p>
        </p:txBody>
      </p:sp>
      <p:pic>
        <p:nvPicPr>
          <p:cNvPr id="7" name="Immagine 6"/>
          <p:cNvPicPr>
            <a:picLocks noChangeAspect="1"/>
          </p:cNvPicPr>
          <p:nvPr>
            <p:custDataLst>
              <p:tags r:id="rId1"/>
            </p:custDataLst>
          </p:nvPr>
        </p:nvPicPr>
        <p:blipFill>
          <a:blip r:embed="rId3" cstate="print">
            <a:lum/>
            <a:extLst>
              <a:ext uri="{28A0092B-C50C-407E-A947-70E740481C1C}">
                <a14:useLocalDpi xmlns:a14="http://schemas.microsoft.com/office/drawing/2010/main" val="0"/>
              </a:ext>
            </a:extLst>
          </a:blip>
          <a:stretch>
            <a:fillRect/>
          </a:stretch>
        </p:blipFill>
        <p:spPr>
          <a:xfrm>
            <a:off x="2699792" y="2074934"/>
            <a:ext cx="3276606" cy="633986"/>
          </a:xfrm>
          <a:prstGeom prst="rect">
            <a:avLst/>
          </a:prstGeom>
        </p:spPr>
      </p:pic>
    </p:spTree>
    <p:extLst>
      <p:ext uri="{BB962C8B-B14F-4D97-AF65-F5344CB8AC3E}">
        <p14:creationId xmlns:p14="http://schemas.microsoft.com/office/powerpoint/2010/main" val="368057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The </a:t>
            </a:r>
            <a:r>
              <a:rPr lang="it-IT" dirty="0" err="1" smtClean="0"/>
              <a:t>crucial</a:t>
            </a:r>
            <a:r>
              <a:rPr lang="it-IT" dirty="0" smtClean="0"/>
              <a:t> </a:t>
            </a:r>
            <a:r>
              <a:rPr lang="it-IT" dirty="0" err="1" smtClean="0"/>
              <a:t>question</a:t>
            </a:r>
            <a:r>
              <a:rPr lang="it-IT" dirty="0" smtClean="0"/>
              <a:t> II</a:t>
            </a:r>
            <a:endParaRPr lang="it-IT" dirty="0"/>
          </a:p>
        </p:txBody>
      </p:sp>
      <p:sp>
        <p:nvSpPr>
          <p:cNvPr id="6" name="Segnaposto contenuto 5"/>
          <p:cNvSpPr>
            <a:spLocks noGrp="1"/>
          </p:cNvSpPr>
          <p:nvPr>
            <p:ph idx="1"/>
          </p:nvPr>
        </p:nvSpPr>
        <p:spPr>
          <a:xfrm>
            <a:off x="467544" y="1484784"/>
            <a:ext cx="8229600" cy="4968552"/>
          </a:xfrm>
        </p:spPr>
        <p:txBody>
          <a:bodyPr>
            <a:normAutofit fontScale="77500" lnSpcReduction="20000"/>
          </a:bodyPr>
          <a:lstStyle/>
          <a:p>
            <a:r>
              <a:rPr lang="it-IT" i="1" dirty="0" err="1" smtClean="0">
                <a:solidFill>
                  <a:srgbClr val="0000FF"/>
                </a:solidFill>
              </a:rPr>
              <a:t>There</a:t>
            </a:r>
            <a:r>
              <a:rPr lang="it-IT" i="1" dirty="0" smtClean="0">
                <a:solidFill>
                  <a:srgbClr val="0000FF"/>
                </a:solidFill>
              </a:rPr>
              <a:t> </a:t>
            </a:r>
            <a:r>
              <a:rPr lang="it-IT" i="1" dirty="0" err="1" smtClean="0">
                <a:solidFill>
                  <a:srgbClr val="0000FF"/>
                </a:solidFill>
              </a:rPr>
              <a:t>is</a:t>
            </a:r>
            <a:r>
              <a:rPr lang="it-IT" i="1" dirty="0" smtClean="0">
                <a:solidFill>
                  <a:srgbClr val="0000FF"/>
                </a:solidFill>
              </a:rPr>
              <a:t> an </a:t>
            </a:r>
            <a:r>
              <a:rPr lang="it-IT" i="1" dirty="0" err="1" smtClean="0">
                <a:solidFill>
                  <a:srgbClr val="0000FF"/>
                </a:solidFill>
              </a:rPr>
              <a:t>analogous</a:t>
            </a:r>
            <a:r>
              <a:rPr lang="it-IT" i="1" dirty="0" smtClean="0">
                <a:solidFill>
                  <a:srgbClr val="0000FF"/>
                </a:solidFill>
              </a:rPr>
              <a:t> state of </a:t>
            </a:r>
            <a:r>
              <a:rPr lang="it-IT" i="1" dirty="0" err="1" smtClean="0">
                <a:solidFill>
                  <a:srgbClr val="0000FF"/>
                </a:solidFill>
              </a:rPr>
              <a:t>things</a:t>
            </a:r>
            <a:r>
              <a:rPr lang="it-IT" i="1" dirty="0" smtClean="0">
                <a:solidFill>
                  <a:srgbClr val="0000FF"/>
                </a:solidFill>
              </a:rPr>
              <a:t> in the </a:t>
            </a:r>
            <a:r>
              <a:rPr lang="it-IT" i="1" dirty="0" err="1" smtClean="0">
                <a:solidFill>
                  <a:srgbClr val="0000FF"/>
                </a:solidFill>
              </a:rPr>
              <a:t>theory</a:t>
            </a:r>
            <a:r>
              <a:rPr lang="it-IT" i="1" dirty="0" smtClean="0">
                <a:solidFill>
                  <a:srgbClr val="0000FF"/>
                </a:solidFill>
              </a:rPr>
              <a:t> of </a:t>
            </a:r>
            <a:r>
              <a:rPr lang="it-IT" i="1" dirty="0" err="1" smtClean="0">
                <a:solidFill>
                  <a:srgbClr val="0000FF"/>
                </a:solidFill>
              </a:rPr>
              <a:t>gravitation</a:t>
            </a:r>
            <a:r>
              <a:rPr lang="it-IT" i="1" dirty="0" smtClean="0">
                <a:solidFill>
                  <a:srgbClr val="0000FF"/>
                </a:solidFill>
              </a:rPr>
              <a:t> in general </a:t>
            </a:r>
            <a:r>
              <a:rPr lang="it-IT" i="1" dirty="0" err="1" smtClean="0">
                <a:solidFill>
                  <a:srgbClr val="0000FF"/>
                </a:solidFill>
              </a:rPr>
              <a:t>relativity.Here</a:t>
            </a:r>
            <a:r>
              <a:rPr lang="it-IT" i="1" dirty="0" smtClean="0">
                <a:solidFill>
                  <a:srgbClr val="0000FF"/>
                </a:solidFill>
              </a:rPr>
              <a:t> </a:t>
            </a:r>
            <a:r>
              <a:rPr lang="it-IT" i="1" dirty="0" err="1" smtClean="0">
                <a:solidFill>
                  <a:srgbClr val="0000FF"/>
                </a:solidFill>
              </a:rPr>
              <a:t>too</a:t>
            </a:r>
            <a:r>
              <a:rPr lang="it-IT" i="1" dirty="0" smtClean="0">
                <a:solidFill>
                  <a:srgbClr val="0000FF"/>
                </a:solidFill>
              </a:rPr>
              <a:t> </a:t>
            </a:r>
            <a:r>
              <a:rPr lang="it-IT" i="1" dirty="0" err="1" smtClean="0">
                <a:solidFill>
                  <a:srgbClr val="0000FF"/>
                </a:solidFill>
              </a:rPr>
              <a:t>we</a:t>
            </a:r>
            <a:r>
              <a:rPr lang="it-IT" i="1" dirty="0" smtClean="0">
                <a:solidFill>
                  <a:srgbClr val="0000FF"/>
                </a:solidFill>
              </a:rPr>
              <a:t> must </a:t>
            </a:r>
            <a:r>
              <a:rPr lang="it-IT" i="1" dirty="0" err="1" smtClean="0">
                <a:solidFill>
                  <a:srgbClr val="0000FF"/>
                </a:solidFill>
              </a:rPr>
              <a:t>supplement</a:t>
            </a:r>
            <a:r>
              <a:rPr lang="it-IT" i="1" dirty="0" smtClean="0">
                <a:solidFill>
                  <a:srgbClr val="0000FF"/>
                </a:solidFill>
              </a:rPr>
              <a:t> the </a:t>
            </a:r>
            <a:r>
              <a:rPr lang="it-IT" i="1" dirty="0" err="1" smtClean="0">
                <a:solidFill>
                  <a:srgbClr val="0000FF"/>
                </a:solidFill>
              </a:rPr>
              <a:t>differential</a:t>
            </a:r>
            <a:r>
              <a:rPr lang="it-IT" i="1" dirty="0" smtClean="0">
                <a:solidFill>
                  <a:srgbClr val="0000FF"/>
                </a:solidFill>
              </a:rPr>
              <a:t> </a:t>
            </a:r>
            <a:r>
              <a:rPr lang="it-IT" i="1" dirty="0" err="1" smtClean="0">
                <a:solidFill>
                  <a:srgbClr val="0000FF"/>
                </a:solidFill>
              </a:rPr>
              <a:t>equations</a:t>
            </a:r>
            <a:r>
              <a:rPr lang="it-IT" i="1" dirty="0" smtClean="0">
                <a:solidFill>
                  <a:srgbClr val="0000FF"/>
                </a:solidFill>
              </a:rPr>
              <a:t> by </a:t>
            </a:r>
            <a:r>
              <a:rPr lang="it-IT" i="1" dirty="0" err="1" smtClean="0">
                <a:solidFill>
                  <a:srgbClr val="0000FF"/>
                </a:solidFill>
              </a:rPr>
              <a:t>limiting</a:t>
            </a:r>
            <a:r>
              <a:rPr lang="it-IT" i="1" dirty="0" smtClean="0">
                <a:solidFill>
                  <a:srgbClr val="0000FF"/>
                </a:solidFill>
              </a:rPr>
              <a:t> </a:t>
            </a:r>
            <a:r>
              <a:rPr lang="it-IT" i="1" dirty="0" err="1" smtClean="0">
                <a:solidFill>
                  <a:srgbClr val="0000FF"/>
                </a:solidFill>
              </a:rPr>
              <a:t>conditions</a:t>
            </a:r>
            <a:r>
              <a:rPr lang="it-IT" i="1" dirty="0" smtClean="0">
                <a:solidFill>
                  <a:srgbClr val="0000FF"/>
                </a:solidFill>
              </a:rPr>
              <a:t> </a:t>
            </a:r>
            <a:r>
              <a:rPr lang="it-IT" i="1" dirty="0" err="1" smtClean="0">
                <a:solidFill>
                  <a:srgbClr val="0000FF"/>
                </a:solidFill>
              </a:rPr>
              <a:t>at</a:t>
            </a:r>
            <a:r>
              <a:rPr lang="it-IT" i="1" dirty="0" smtClean="0">
                <a:solidFill>
                  <a:srgbClr val="0000FF"/>
                </a:solidFill>
              </a:rPr>
              <a:t> </a:t>
            </a:r>
            <a:r>
              <a:rPr lang="it-IT" i="1" dirty="0" err="1" smtClean="0">
                <a:solidFill>
                  <a:srgbClr val="0000FF"/>
                </a:solidFill>
              </a:rPr>
              <a:t>spatial</a:t>
            </a:r>
            <a:r>
              <a:rPr lang="it-IT" i="1" dirty="0" smtClean="0">
                <a:solidFill>
                  <a:srgbClr val="0000FF"/>
                </a:solidFill>
              </a:rPr>
              <a:t> </a:t>
            </a:r>
            <a:r>
              <a:rPr lang="it-IT" i="1" dirty="0" err="1" smtClean="0">
                <a:solidFill>
                  <a:srgbClr val="0000FF"/>
                </a:solidFill>
              </a:rPr>
              <a:t>infinity</a:t>
            </a:r>
            <a:r>
              <a:rPr lang="it-IT" i="1" dirty="0" smtClean="0">
                <a:solidFill>
                  <a:srgbClr val="0000FF"/>
                </a:solidFill>
              </a:rPr>
              <a:t> </a:t>
            </a:r>
            <a:r>
              <a:rPr lang="it-IT" i="1" dirty="0" err="1" smtClean="0">
                <a:solidFill>
                  <a:srgbClr val="0000FF"/>
                </a:solidFill>
              </a:rPr>
              <a:t>if</a:t>
            </a:r>
            <a:r>
              <a:rPr lang="it-IT" i="1" dirty="0" smtClean="0">
                <a:solidFill>
                  <a:srgbClr val="0000FF"/>
                </a:solidFill>
              </a:rPr>
              <a:t> </a:t>
            </a:r>
            <a:r>
              <a:rPr lang="it-IT" i="1" dirty="0" err="1" smtClean="0">
                <a:solidFill>
                  <a:srgbClr val="0000FF"/>
                </a:solidFill>
              </a:rPr>
              <a:t>we</a:t>
            </a:r>
            <a:r>
              <a:rPr lang="it-IT" i="1" dirty="0" smtClean="0">
                <a:solidFill>
                  <a:srgbClr val="0000FF"/>
                </a:solidFill>
              </a:rPr>
              <a:t> </a:t>
            </a:r>
            <a:r>
              <a:rPr lang="it-IT" i="1" dirty="0" err="1" smtClean="0">
                <a:solidFill>
                  <a:srgbClr val="0000FF"/>
                </a:solidFill>
              </a:rPr>
              <a:t>conceive</a:t>
            </a:r>
            <a:r>
              <a:rPr lang="it-IT" i="1" dirty="0" smtClean="0">
                <a:solidFill>
                  <a:srgbClr val="0000FF"/>
                </a:solidFill>
              </a:rPr>
              <a:t> the </a:t>
            </a:r>
            <a:r>
              <a:rPr lang="it-IT" i="1" dirty="0" err="1" smtClean="0">
                <a:solidFill>
                  <a:srgbClr val="0000FF"/>
                </a:solidFill>
              </a:rPr>
              <a:t>universe</a:t>
            </a:r>
            <a:r>
              <a:rPr lang="it-IT" i="1" dirty="0" smtClean="0">
                <a:solidFill>
                  <a:srgbClr val="0000FF"/>
                </a:solidFill>
              </a:rPr>
              <a:t> </a:t>
            </a:r>
            <a:r>
              <a:rPr lang="it-IT" i="1" dirty="0" err="1" smtClean="0">
                <a:solidFill>
                  <a:srgbClr val="0000FF"/>
                </a:solidFill>
              </a:rPr>
              <a:t>as</a:t>
            </a:r>
            <a:r>
              <a:rPr lang="it-IT" i="1" dirty="0" smtClean="0">
                <a:solidFill>
                  <a:srgbClr val="0000FF"/>
                </a:solidFill>
              </a:rPr>
              <a:t> </a:t>
            </a:r>
            <a:r>
              <a:rPr lang="it-IT" i="1" dirty="0" err="1" smtClean="0">
                <a:solidFill>
                  <a:srgbClr val="0000FF"/>
                </a:solidFill>
              </a:rPr>
              <a:t>being</a:t>
            </a:r>
            <a:r>
              <a:rPr lang="it-IT" i="1" dirty="0" smtClean="0">
                <a:solidFill>
                  <a:srgbClr val="0000FF"/>
                </a:solidFill>
              </a:rPr>
              <a:t> of infinite </a:t>
            </a:r>
            <a:r>
              <a:rPr lang="it-IT" i="1" dirty="0" err="1" smtClean="0">
                <a:solidFill>
                  <a:srgbClr val="0000FF"/>
                </a:solidFill>
              </a:rPr>
              <a:t>spatial</a:t>
            </a:r>
            <a:r>
              <a:rPr lang="it-IT" i="1" dirty="0" smtClean="0">
                <a:solidFill>
                  <a:srgbClr val="0000FF"/>
                </a:solidFill>
              </a:rPr>
              <a:t> </a:t>
            </a:r>
            <a:r>
              <a:rPr lang="it-IT" i="1" dirty="0" err="1" smtClean="0">
                <a:solidFill>
                  <a:srgbClr val="0000FF"/>
                </a:solidFill>
              </a:rPr>
              <a:t>extent</a:t>
            </a:r>
            <a:endParaRPr lang="it-IT" i="1" dirty="0" smtClean="0">
              <a:solidFill>
                <a:srgbClr val="0000FF"/>
              </a:solidFill>
            </a:endParaRPr>
          </a:p>
          <a:p>
            <a:endParaRPr lang="it-IT" i="1" dirty="0" smtClean="0">
              <a:solidFill>
                <a:srgbClr val="0000FF"/>
              </a:solidFill>
            </a:endParaRPr>
          </a:p>
          <a:p>
            <a:r>
              <a:rPr lang="it-IT" i="1" dirty="0" smtClean="0">
                <a:solidFill>
                  <a:srgbClr val="0000FF"/>
                </a:solidFill>
              </a:rPr>
              <a:t>In </a:t>
            </a:r>
            <a:r>
              <a:rPr lang="it-IT" i="1" dirty="0" err="1" smtClean="0">
                <a:solidFill>
                  <a:srgbClr val="0000FF"/>
                </a:solidFill>
              </a:rPr>
              <a:t>my</a:t>
            </a:r>
            <a:r>
              <a:rPr lang="it-IT" i="1" dirty="0" smtClean="0">
                <a:solidFill>
                  <a:srgbClr val="0000FF"/>
                </a:solidFill>
              </a:rPr>
              <a:t> treatment of the </a:t>
            </a:r>
            <a:r>
              <a:rPr lang="it-IT" i="1" dirty="0" err="1" smtClean="0">
                <a:solidFill>
                  <a:srgbClr val="0000FF"/>
                </a:solidFill>
              </a:rPr>
              <a:t>planetary</a:t>
            </a:r>
            <a:r>
              <a:rPr lang="it-IT" i="1" dirty="0" smtClean="0">
                <a:solidFill>
                  <a:srgbClr val="0000FF"/>
                </a:solidFill>
              </a:rPr>
              <a:t> </a:t>
            </a:r>
            <a:r>
              <a:rPr lang="it-IT" i="1" dirty="0" err="1" smtClean="0">
                <a:solidFill>
                  <a:srgbClr val="0000FF"/>
                </a:solidFill>
              </a:rPr>
              <a:t>problem</a:t>
            </a:r>
            <a:r>
              <a:rPr lang="it-IT" i="1" dirty="0" smtClean="0">
                <a:solidFill>
                  <a:srgbClr val="0000FF"/>
                </a:solidFill>
              </a:rPr>
              <a:t> I </a:t>
            </a:r>
            <a:r>
              <a:rPr lang="it-IT" i="1" dirty="0" err="1" smtClean="0">
                <a:solidFill>
                  <a:srgbClr val="0000FF"/>
                </a:solidFill>
              </a:rPr>
              <a:t>choose</a:t>
            </a:r>
            <a:r>
              <a:rPr lang="it-IT" i="1" dirty="0" smtClean="0">
                <a:solidFill>
                  <a:srgbClr val="0000FF"/>
                </a:solidFill>
              </a:rPr>
              <a:t> the </a:t>
            </a:r>
            <a:r>
              <a:rPr lang="it-IT" i="1" dirty="0" err="1" smtClean="0">
                <a:solidFill>
                  <a:srgbClr val="0000FF"/>
                </a:solidFill>
              </a:rPr>
              <a:t>following</a:t>
            </a:r>
            <a:r>
              <a:rPr lang="it-IT" i="1" dirty="0" smtClean="0">
                <a:solidFill>
                  <a:srgbClr val="0000FF"/>
                </a:solidFill>
              </a:rPr>
              <a:t> </a:t>
            </a:r>
            <a:r>
              <a:rPr lang="it-IT" i="1" dirty="0" err="1" smtClean="0">
                <a:solidFill>
                  <a:srgbClr val="0000FF"/>
                </a:solidFill>
              </a:rPr>
              <a:t>assumption</a:t>
            </a:r>
            <a:r>
              <a:rPr lang="it-IT" i="1" dirty="0" smtClean="0">
                <a:solidFill>
                  <a:srgbClr val="0000FF"/>
                </a:solidFill>
              </a:rPr>
              <a:t>: </a:t>
            </a:r>
            <a:r>
              <a:rPr lang="it-IT" i="1" dirty="0" err="1" smtClean="0">
                <a:solidFill>
                  <a:srgbClr val="0000FF"/>
                </a:solidFill>
              </a:rPr>
              <a:t>it</a:t>
            </a:r>
            <a:r>
              <a:rPr lang="it-IT" i="1" dirty="0" smtClean="0">
                <a:solidFill>
                  <a:srgbClr val="0000FF"/>
                </a:solidFill>
              </a:rPr>
              <a:t> </a:t>
            </a:r>
            <a:r>
              <a:rPr lang="it-IT" i="1" dirty="0" err="1" smtClean="0">
                <a:solidFill>
                  <a:srgbClr val="0000FF"/>
                </a:solidFill>
              </a:rPr>
              <a:t>is</a:t>
            </a:r>
            <a:r>
              <a:rPr lang="it-IT" i="1" dirty="0" smtClean="0">
                <a:solidFill>
                  <a:srgbClr val="0000FF"/>
                </a:solidFill>
              </a:rPr>
              <a:t> </a:t>
            </a:r>
            <a:r>
              <a:rPr lang="it-IT" i="1" dirty="0" err="1" smtClean="0">
                <a:solidFill>
                  <a:srgbClr val="0000FF"/>
                </a:solidFill>
              </a:rPr>
              <a:t>possible</a:t>
            </a:r>
            <a:r>
              <a:rPr lang="it-IT" i="1" dirty="0" smtClean="0">
                <a:solidFill>
                  <a:srgbClr val="0000FF"/>
                </a:solidFill>
              </a:rPr>
              <a:t> to </a:t>
            </a:r>
            <a:r>
              <a:rPr lang="it-IT" i="1" dirty="0" err="1" smtClean="0">
                <a:solidFill>
                  <a:srgbClr val="0000FF"/>
                </a:solidFill>
              </a:rPr>
              <a:t>select</a:t>
            </a:r>
            <a:r>
              <a:rPr lang="it-IT" i="1" dirty="0" smtClean="0">
                <a:solidFill>
                  <a:srgbClr val="0000FF"/>
                </a:solidFill>
              </a:rPr>
              <a:t> a </a:t>
            </a:r>
            <a:r>
              <a:rPr lang="it-IT" i="1" dirty="0" err="1" smtClean="0">
                <a:solidFill>
                  <a:srgbClr val="0000FF"/>
                </a:solidFill>
              </a:rPr>
              <a:t>system</a:t>
            </a:r>
            <a:r>
              <a:rPr lang="it-IT" i="1" dirty="0" smtClean="0">
                <a:solidFill>
                  <a:srgbClr val="0000FF"/>
                </a:solidFill>
              </a:rPr>
              <a:t> of </a:t>
            </a:r>
            <a:r>
              <a:rPr lang="it-IT" i="1" dirty="0" err="1" smtClean="0">
                <a:solidFill>
                  <a:srgbClr val="0000FF"/>
                </a:solidFill>
              </a:rPr>
              <a:t>reference</a:t>
            </a:r>
            <a:r>
              <a:rPr lang="it-IT" i="1" dirty="0" smtClean="0">
                <a:solidFill>
                  <a:srgbClr val="0000FF"/>
                </a:solidFill>
              </a:rPr>
              <a:t> so </a:t>
            </a:r>
            <a:r>
              <a:rPr lang="it-IT" i="1" dirty="0" err="1" smtClean="0">
                <a:solidFill>
                  <a:srgbClr val="0000FF"/>
                </a:solidFill>
              </a:rPr>
              <a:t>at</a:t>
            </a:r>
            <a:r>
              <a:rPr lang="it-IT" i="1" dirty="0" smtClean="0">
                <a:solidFill>
                  <a:srgbClr val="0000FF"/>
                </a:solidFill>
              </a:rPr>
              <a:t> </a:t>
            </a:r>
            <a:r>
              <a:rPr lang="it-IT" i="1" dirty="0" err="1" smtClean="0">
                <a:solidFill>
                  <a:srgbClr val="0000FF"/>
                </a:solidFill>
              </a:rPr>
              <a:t>spatial</a:t>
            </a:r>
            <a:r>
              <a:rPr lang="it-IT" i="1" dirty="0" smtClean="0">
                <a:solidFill>
                  <a:srgbClr val="0000FF"/>
                </a:solidFill>
              </a:rPr>
              <a:t> </a:t>
            </a:r>
            <a:r>
              <a:rPr lang="it-IT" i="1" dirty="0" err="1" smtClean="0">
                <a:solidFill>
                  <a:srgbClr val="0000FF"/>
                </a:solidFill>
              </a:rPr>
              <a:t>infinity</a:t>
            </a:r>
            <a:r>
              <a:rPr lang="it-IT" i="1" dirty="0" smtClean="0">
                <a:solidFill>
                  <a:srgbClr val="0000FF"/>
                </a:solidFill>
              </a:rPr>
              <a:t> </a:t>
            </a:r>
            <a:r>
              <a:rPr lang="it-IT" i="1" dirty="0" err="1" smtClean="0">
                <a:solidFill>
                  <a:srgbClr val="0000FF"/>
                </a:solidFill>
              </a:rPr>
              <a:t>all</a:t>
            </a:r>
            <a:r>
              <a:rPr lang="it-IT" i="1" dirty="0" smtClean="0">
                <a:solidFill>
                  <a:srgbClr val="0000FF"/>
                </a:solidFill>
              </a:rPr>
              <a:t> the </a:t>
            </a:r>
            <a:r>
              <a:rPr lang="it-IT" i="1" dirty="0" err="1" smtClean="0">
                <a:solidFill>
                  <a:srgbClr val="0000FF"/>
                </a:solidFill>
              </a:rPr>
              <a:t>gravitational</a:t>
            </a:r>
            <a:r>
              <a:rPr lang="it-IT" i="1" dirty="0" smtClean="0">
                <a:solidFill>
                  <a:srgbClr val="0000FF"/>
                </a:solidFill>
              </a:rPr>
              <a:t> </a:t>
            </a:r>
            <a:r>
              <a:rPr lang="it-IT" i="1" dirty="0" err="1" smtClean="0">
                <a:solidFill>
                  <a:srgbClr val="0000FF"/>
                </a:solidFill>
              </a:rPr>
              <a:t>potential</a:t>
            </a:r>
            <a:r>
              <a:rPr lang="it-IT" i="1" dirty="0" smtClean="0">
                <a:solidFill>
                  <a:srgbClr val="0000FF"/>
                </a:solidFill>
              </a:rPr>
              <a:t> g</a:t>
            </a:r>
            <a:r>
              <a:rPr lang="el-GR" i="1" baseline="-25000" dirty="0" smtClean="0">
                <a:solidFill>
                  <a:srgbClr val="0000FF"/>
                </a:solidFill>
              </a:rPr>
              <a:t>μν</a:t>
            </a:r>
            <a:r>
              <a:rPr lang="it-IT" i="1" baseline="-25000" dirty="0" smtClean="0">
                <a:solidFill>
                  <a:srgbClr val="0000FF"/>
                </a:solidFill>
              </a:rPr>
              <a:t> </a:t>
            </a:r>
            <a:r>
              <a:rPr lang="it-IT" i="1" dirty="0" err="1" smtClean="0">
                <a:solidFill>
                  <a:srgbClr val="0000FF"/>
                </a:solidFill>
              </a:rPr>
              <a:t>become</a:t>
            </a:r>
            <a:r>
              <a:rPr lang="it-IT" i="1" dirty="0" smtClean="0">
                <a:solidFill>
                  <a:srgbClr val="0000FF"/>
                </a:solidFill>
              </a:rPr>
              <a:t> </a:t>
            </a:r>
            <a:r>
              <a:rPr lang="it-IT" i="1" dirty="0" err="1" smtClean="0">
                <a:solidFill>
                  <a:srgbClr val="0000FF"/>
                </a:solidFill>
              </a:rPr>
              <a:t>constant</a:t>
            </a:r>
            <a:endParaRPr lang="it-IT" i="1" dirty="0" smtClean="0">
              <a:solidFill>
                <a:srgbClr val="0000FF"/>
              </a:solidFill>
            </a:endParaRPr>
          </a:p>
          <a:p>
            <a:endParaRPr lang="it-IT" i="1" baseline="-25000" dirty="0">
              <a:solidFill>
                <a:srgbClr val="0000FF"/>
              </a:solidFill>
            </a:endParaRPr>
          </a:p>
          <a:p>
            <a:r>
              <a:rPr lang="it-IT" i="1" dirty="0" err="1" smtClean="0">
                <a:solidFill>
                  <a:srgbClr val="0000FF"/>
                </a:solidFill>
              </a:rPr>
              <a:t>But</a:t>
            </a:r>
            <a:r>
              <a:rPr lang="it-IT" i="1" dirty="0" smtClean="0">
                <a:solidFill>
                  <a:srgbClr val="0000FF"/>
                </a:solidFill>
              </a:rPr>
              <a:t> </a:t>
            </a:r>
            <a:r>
              <a:rPr lang="it-IT" i="1" dirty="0" err="1" smtClean="0">
                <a:solidFill>
                  <a:srgbClr val="0000FF"/>
                </a:solidFill>
              </a:rPr>
              <a:t>it</a:t>
            </a:r>
            <a:r>
              <a:rPr lang="it-IT" i="1" dirty="0" smtClean="0">
                <a:solidFill>
                  <a:srgbClr val="0000FF"/>
                </a:solidFill>
              </a:rPr>
              <a:t> </a:t>
            </a:r>
            <a:r>
              <a:rPr lang="it-IT" i="1" dirty="0" err="1" smtClean="0">
                <a:solidFill>
                  <a:srgbClr val="0000FF"/>
                </a:solidFill>
              </a:rPr>
              <a:t>is</a:t>
            </a:r>
            <a:r>
              <a:rPr lang="it-IT" i="1" dirty="0" smtClean="0">
                <a:solidFill>
                  <a:srgbClr val="0000FF"/>
                </a:solidFill>
              </a:rPr>
              <a:t> by no </a:t>
            </a:r>
            <a:r>
              <a:rPr lang="it-IT" i="1" dirty="0" err="1" smtClean="0">
                <a:solidFill>
                  <a:srgbClr val="0000FF"/>
                </a:solidFill>
              </a:rPr>
              <a:t>means</a:t>
            </a:r>
            <a:r>
              <a:rPr lang="it-IT" i="1" dirty="0" smtClean="0">
                <a:solidFill>
                  <a:srgbClr val="0000FF"/>
                </a:solidFill>
              </a:rPr>
              <a:t> </a:t>
            </a:r>
            <a:r>
              <a:rPr lang="it-IT" i="1" dirty="0" err="1" smtClean="0">
                <a:solidFill>
                  <a:srgbClr val="0000FF"/>
                </a:solidFill>
              </a:rPr>
              <a:t>evident</a:t>
            </a:r>
            <a:r>
              <a:rPr lang="it-IT" i="1" dirty="0" smtClean="0">
                <a:solidFill>
                  <a:srgbClr val="0000FF"/>
                </a:solidFill>
              </a:rPr>
              <a:t> </a:t>
            </a:r>
            <a:r>
              <a:rPr lang="it-IT" dirty="0" smtClean="0">
                <a:solidFill>
                  <a:srgbClr val="0000FF"/>
                </a:solidFill>
              </a:rPr>
              <a:t>a priori </a:t>
            </a:r>
            <a:r>
              <a:rPr lang="it-IT" i="1" dirty="0" err="1" smtClean="0">
                <a:solidFill>
                  <a:srgbClr val="0000FF"/>
                </a:solidFill>
              </a:rPr>
              <a:t>that</a:t>
            </a:r>
            <a:r>
              <a:rPr lang="it-IT" i="1" dirty="0" smtClean="0">
                <a:solidFill>
                  <a:srgbClr val="0000FF"/>
                </a:solidFill>
              </a:rPr>
              <a:t> </a:t>
            </a:r>
            <a:r>
              <a:rPr lang="it-IT" i="1" dirty="0" err="1" smtClean="0">
                <a:solidFill>
                  <a:srgbClr val="0000FF"/>
                </a:solidFill>
              </a:rPr>
              <a:t>we</a:t>
            </a:r>
            <a:r>
              <a:rPr lang="it-IT" i="1" dirty="0" smtClean="0">
                <a:solidFill>
                  <a:srgbClr val="0000FF"/>
                </a:solidFill>
              </a:rPr>
              <a:t> </a:t>
            </a:r>
            <a:r>
              <a:rPr lang="it-IT" i="1" dirty="0" err="1" smtClean="0">
                <a:solidFill>
                  <a:srgbClr val="0000FF"/>
                </a:solidFill>
              </a:rPr>
              <a:t>may</a:t>
            </a:r>
            <a:r>
              <a:rPr lang="it-IT" i="1" dirty="0" smtClean="0">
                <a:solidFill>
                  <a:srgbClr val="0000FF"/>
                </a:solidFill>
              </a:rPr>
              <a:t> </a:t>
            </a:r>
            <a:r>
              <a:rPr lang="it-IT" i="1" dirty="0" err="1" smtClean="0">
                <a:solidFill>
                  <a:srgbClr val="0000FF"/>
                </a:solidFill>
              </a:rPr>
              <a:t>lay</a:t>
            </a:r>
            <a:r>
              <a:rPr lang="it-IT" i="1" dirty="0" smtClean="0">
                <a:solidFill>
                  <a:srgbClr val="0000FF"/>
                </a:solidFill>
              </a:rPr>
              <a:t> down the </a:t>
            </a:r>
            <a:r>
              <a:rPr lang="it-IT" i="1" dirty="0" err="1" smtClean="0">
                <a:solidFill>
                  <a:srgbClr val="0000FF"/>
                </a:solidFill>
              </a:rPr>
              <a:t>same</a:t>
            </a:r>
            <a:r>
              <a:rPr lang="it-IT" i="1" dirty="0" smtClean="0">
                <a:solidFill>
                  <a:srgbClr val="0000FF"/>
                </a:solidFill>
              </a:rPr>
              <a:t> </a:t>
            </a:r>
            <a:r>
              <a:rPr lang="it-IT" i="1" dirty="0" err="1" smtClean="0">
                <a:solidFill>
                  <a:srgbClr val="0000FF"/>
                </a:solidFill>
              </a:rPr>
              <a:t>limiting</a:t>
            </a:r>
            <a:r>
              <a:rPr lang="it-IT" i="1" dirty="0" smtClean="0">
                <a:solidFill>
                  <a:srgbClr val="0000FF"/>
                </a:solidFill>
              </a:rPr>
              <a:t> </a:t>
            </a:r>
            <a:r>
              <a:rPr lang="it-IT" i="1" dirty="0" err="1" smtClean="0">
                <a:solidFill>
                  <a:srgbClr val="0000FF"/>
                </a:solidFill>
              </a:rPr>
              <a:t>conditions</a:t>
            </a:r>
            <a:r>
              <a:rPr lang="it-IT" i="1" dirty="0" smtClean="0">
                <a:solidFill>
                  <a:srgbClr val="0000FF"/>
                </a:solidFill>
              </a:rPr>
              <a:t> </a:t>
            </a:r>
            <a:r>
              <a:rPr lang="it-IT" i="1" dirty="0" err="1" smtClean="0">
                <a:solidFill>
                  <a:srgbClr val="0000FF"/>
                </a:solidFill>
              </a:rPr>
              <a:t>when</a:t>
            </a:r>
            <a:r>
              <a:rPr lang="it-IT" i="1" dirty="0" smtClean="0">
                <a:solidFill>
                  <a:srgbClr val="0000FF"/>
                </a:solidFill>
              </a:rPr>
              <a:t> </a:t>
            </a:r>
            <a:r>
              <a:rPr lang="it-IT" i="1" dirty="0" err="1" smtClean="0">
                <a:solidFill>
                  <a:srgbClr val="0000FF"/>
                </a:solidFill>
              </a:rPr>
              <a:t>we</a:t>
            </a:r>
            <a:r>
              <a:rPr lang="it-IT" i="1" dirty="0" smtClean="0">
                <a:solidFill>
                  <a:srgbClr val="0000FF"/>
                </a:solidFill>
              </a:rPr>
              <a:t> </a:t>
            </a:r>
            <a:r>
              <a:rPr lang="it-IT" i="1" dirty="0" err="1" smtClean="0">
                <a:solidFill>
                  <a:srgbClr val="0000FF"/>
                </a:solidFill>
              </a:rPr>
              <a:t>wish</a:t>
            </a:r>
            <a:r>
              <a:rPr lang="it-IT" i="1" dirty="0" smtClean="0">
                <a:solidFill>
                  <a:srgbClr val="0000FF"/>
                </a:solidFill>
              </a:rPr>
              <a:t> to take </a:t>
            </a:r>
            <a:r>
              <a:rPr lang="it-IT" i="1" dirty="0" err="1" smtClean="0">
                <a:solidFill>
                  <a:srgbClr val="0000FF"/>
                </a:solidFill>
              </a:rPr>
              <a:t>larger</a:t>
            </a:r>
            <a:r>
              <a:rPr lang="it-IT" i="1" dirty="0" smtClean="0">
                <a:solidFill>
                  <a:srgbClr val="0000FF"/>
                </a:solidFill>
              </a:rPr>
              <a:t> </a:t>
            </a:r>
            <a:r>
              <a:rPr lang="it-IT" i="1" dirty="0" err="1" smtClean="0">
                <a:solidFill>
                  <a:srgbClr val="0000FF"/>
                </a:solidFill>
              </a:rPr>
              <a:t>portion</a:t>
            </a:r>
            <a:r>
              <a:rPr lang="it-IT" i="1" dirty="0" smtClean="0">
                <a:solidFill>
                  <a:srgbClr val="0000FF"/>
                </a:solidFill>
              </a:rPr>
              <a:t> of the </a:t>
            </a:r>
            <a:r>
              <a:rPr lang="it-IT" i="1" dirty="0" err="1" smtClean="0">
                <a:solidFill>
                  <a:srgbClr val="0000FF"/>
                </a:solidFill>
              </a:rPr>
              <a:t>physical</a:t>
            </a:r>
            <a:r>
              <a:rPr lang="it-IT" i="1" dirty="0" smtClean="0">
                <a:solidFill>
                  <a:srgbClr val="0000FF"/>
                </a:solidFill>
              </a:rPr>
              <a:t> </a:t>
            </a:r>
            <a:r>
              <a:rPr lang="it-IT" i="1" dirty="0" err="1" smtClean="0">
                <a:solidFill>
                  <a:srgbClr val="0000FF"/>
                </a:solidFill>
              </a:rPr>
              <a:t>universe</a:t>
            </a:r>
            <a:r>
              <a:rPr lang="it-IT" i="1" dirty="0" smtClean="0">
                <a:solidFill>
                  <a:srgbClr val="0000FF"/>
                </a:solidFill>
              </a:rPr>
              <a:t> under </a:t>
            </a:r>
            <a:r>
              <a:rPr lang="it-IT" i="1" dirty="0" err="1" smtClean="0">
                <a:solidFill>
                  <a:srgbClr val="0000FF"/>
                </a:solidFill>
              </a:rPr>
              <a:t>consideration</a:t>
            </a:r>
            <a:endParaRPr lang="it-IT" dirty="0" smtClean="0">
              <a:solidFill>
                <a:srgbClr val="0000FF"/>
              </a:solidFill>
            </a:endParaRPr>
          </a:p>
        </p:txBody>
      </p:sp>
    </p:spTree>
    <p:extLst>
      <p:ext uri="{BB962C8B-B14F-4D97-AF65-F5344CB8AC3E}">
        <p14:creationId xmlns:p14="http://schemas.microsoft.com/office/powerpoint/2010/main" val="3196906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smtClean="0"/>
              <a:t>Difficulties</a:t>
            </a:r>
            <a:r>
              <a:rPr lang="it-IT" dirty="0" smtClean="0"/>
              <a:t> of </a:t>
            </a:r>
            <a:r>
              <a:rPr lang="it-IT" dirty="0" err="1" smtClean="0"/>
              <a:t>Newton’s</a:t>
            </a:r>
            <a:r>
              <a:rPr lang="it-IT" dirty="0" smtClean="0"/>
              <a:t> </a:t>
            </a:r>
            <a:r>
              <a:rPr lang="it-IT" dirty="0" err="1" smtClean="0"/>
              <a:t>cosmology</a:t>
            </a:r>
            <a:endParaRPr lang="it-IT" dirty="0"/>
          </a:p>
        </p:txBody>
      </p:sp>
      <p:sp>
        <p:nvSpPr>
          <p:cNvPr id="6" name="Segnaposto contenuto 5"/>
          <p:cNvSpPr>
            <a:spLocks noGrp="1"/>
          </p:cNvSpPr>
          <p:nvPr>
            <p:ph idx="1"/>
          </p:nvPr>
        </p:nvSpPr>
        <p:spPr>
          <a:xfrm>
            <a:off x="467544" y="1484784"/>
            <a:ext cx="8229600" cy="4525963"/>
          </a:xfrm>
        </p:spPr>
        <p:txBody>
          <a:bodyPr>
            <a:normAutofit/>
          </a:bodyPr>
          <a:lstStyle/>
          <a:p>
            <a:r>
              <a:rPr lang="fr-FR" dirty="0"/>
              <a:t>A</a:t>
            </a:r>
            <a:r>
              <a:rPr lang="fr-FR" dirty="0" smtClean="0"/>
              <a:t>n </a:t>
            </a:r>
            <a:r>
              <a:rPr lang="fr-FR" dirty="0" err="1" smtClean="0"/>
              <a:t>embarassing</a:t>
            </a:r>
            <a:r>
              <a:rPr lang="fr-FR" dirty="0" smtClean="0"/>
              <a:t> </a:t>
            </a:r>
            <a:r>
              <a:rPr lang="fr-FR" dirty="0" err="1" smtClean="0"/>
              <a:t>dilemma</a:t>
            </a:r>
            <a:r>
              <a:rPr lang="fr-FR" dirty="0" smtClean="0"/>
              <a:t> of </a:t>
            </a:r>
            <a:r>
              <a:rPr lang="fr-FR" dirty="0" err="1" smtClean="0"/>
              <a:t>Newton’s</a:t>
            </a:r>
            <a:r>
              <a:rPr lang="fr-FR" dirty="0" smtClean="0"/>
              <a:t> </a:t>
            </a:r>
            <a:r>
              <a:rPr lang="fr-FR" dirty="0" err="1" smtClean="0"/>
              <a:t>cosmology</a:t>
            </a:r>
            <a:r>
              <a:rPr lang="fr-FR" dirty="0" smtClean="0"/>
              <a:t>: </a:t>
            </a:r>
          </a:p>
          <a:p>
            <a:r>
              <a:rPr lang="fr-FR" dirty="0" smtClean="0"/>
              <a:t>Gauss </a:t>
            </a:r>
            <a:r>
              <a:rPr lang="fr-FR" dirty="0" err="1" smtClean="0"/>
              <a:t>law</a:t>
            </a:r>
            <a:r>
              <a:rPr lang="fr-FR" dirty="0" smtClean="0"/>
              <a:t>: for a constant mass </a:t>
            </a:r>
            <a:r>
              <a:rPr lang="fr-FR" dirty="0" err="1" smtClean="0"/>
              <a:t>density</a:t>
            </a:r>
            <a:r>
              <a:rPr lang="fr-FR" dirty="0" smtClean="0"/>
              <a:t> the force per unit surface diverges</a:t>
            </a:r>
            <a:endParaRPr lang="it-IT" dirty="0" smtClean="0"/>
          </a:p>
          <a:p>
            <a:endParaRPr lang="it-IT" dirty="0"/>
          </a:p>
          <a:p>
            <a:endParaRPr lang="it-IT" dirty="0" smtClean="0"/>
          </a:p>
          <a:p>
            <a:endParaRPr lang="it-IT" dirty="0" smtClean="0"/>
          </a:p>
          <a:p>
            <a:r>
              <a:rPr lang="it-IT" dirty="0" smtClean="0"/>
              <a:t>Impossible!</a:t>
            </a:r>
            <a:endParaRPr lang="it-IT" dirty="0"/>
          </a:p>
        </p:txBody>
      </p:sp>
      <p:pic>
        <p:nvPicPr>
          <p:cNvPr id="12" name="Immagine 11"/>
          <p:cNvPicPr>
            <a:picLocks noChangeAspect="1"/>
          </p:cNvPicPr>
          <p:nvPr>
            <p:custDataLst>
              <p:tags r:id="rId1"/>
            </p:custDataLst>
          </p:nvPr>
        </p:nvPicPr>
        <p:blipFill>
          <a:blip r:embed="rId3" cstate="print">
            <a:lum/>
            <a:extLst>
              <a:ext uri="{28A0092B-C50C-407E-A947-70E740481C1C}">
                <a14:useLocalDpi xmlns:a14="http://schemas.microsoft.com/office/drawing/2010/main" val="0"/>
              </a:ext>
            </a:extLst>
          </a:blip>
          <a:stretch>
            <a:fillRect/>
          </a:stretch>
        </p:blipFill>
        <p:spPr>
          <a:xfrm>
            <a:off x="2411760" y="4077072"/>
            <a:ext cx="4392488" cy="901023"/>
          </a:xfrm>
          <a:prstGeom prst="rect">
            <a:avLst/>
          </a:prstGeom>
        </p:spPr>
      </p:pic>
    </p:spTree>
    <p:extLst>
      <p:ext uri="{BB962C8B-B14F-4D97-AF65-F5344CB8AC3E}">
        <p14:creationId xmlns:p14="http://schemas.microsoft.com/office/powerpoint/2010/main" val="3381844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Difficulties</a:t>
            </a:r>
            <a:r>
              <a:rPr lang="it-IT" dirty="0" smtClean="0"/>
              <a:t> with </a:t>
            </a:r>
            <a:r>
              <a:rPr lang="it-IT" dirty="0" err="1" smtClean="0"/>
              <a:t>Newton’s</a:t>
            </a:r>
            <a:r>
              <a:rPr lang="it-IT" dirty="0" smtClean="0"/>
              <a:t> </a:t>
            </a:r>
            <a:r>
              <a:rPr lang="it-IT" dirty="0" err="1" smtClean="0"/>
              <a:t>cosmology</a:t>
            </a:r>
            <a:endParaRPr lang="it-IT" dirty="0"/>
          </a:p>
        </p:txBody>
      </p:sp>
      <p:sp>
        <p:nvSpPr>
          <p:cNvPr id="10" name="Rettangolo 9"/>
          <p:cNvSpPr/>
          <p:nvPr/>
        </p:nvSpPr>
        <p:spPr>
          <a:xfrm>
            <a:off x="395536" y="4797152"/>
            <a:ext cx="8496944" cy="1938992"/>
          </a:xfrm>
          <a:prstGeom prst="rect">
            <a:avLst/>
          </a:prstGeom>
        </p:spPr>
        <p:txBody>
          <a:bodyPr wrap="square">
            <a:spAutoFit/>
          </a:bodyPr>
          <a:lstStyle/>
          <a:p>
            <a:r>
              <a:rPr lang="en-US" sz="2400" dirty="0" smtClean="0"/>
              <a:t>Think of a Newtonian universe uniformly filled with matter.</a:t>
            </a:r>
          </a:p>
          <a:p>
            <a:r>
              <a:rPr lang="en-US" sz="2400" dirty="0"/>
              <a:t>T</a:t>
            </a:r>
            <a:r>
              <a:rPr lang="en-US" sz="2400" dirty="0" smtClean="0"/>
              <a:t>he </a:t>
            </a:r>
            <a:r>
              <a:rPr lang="en-US" sz="2400" dirty="0"/>
              <a:t>total </a:t>
            </a:r>
            <a:r>
              <a:rPr lang="en-US" sz="2400" dirty="0" smtClean="0"/>
              <a:t>force </a:t>
            </a:r>
            <a:r>
              <a:rPr lang="en-US" sz="2400" dirty="0"/>
              <a:t>on the point mass O is </a:t>
            </a:r>
            <a:r>
              <a:rPr lang="en-US" sz="2400" dirty="0" smtClean="0"/>
              <a:t>given by </a:t>
            </a:r>
            <a:r>
              <a:rPr lang="en-US" sz="2400" dirty="0"/>
              <a:t>the sum of forces due to each hemispherical shell. Each </a:t>
            </a:r>
            <a:r>
              <a:rPr lang="en-US" sz="2400" dirty="0" smtClean="0"/>
              <a:t>half-shell contributes </a:t>
            </a:r>
            <a:r>
              <a:rPr lang="en-US" sz="2400" dirty="0"/>
              <a:t>a force of equal magnitude, F = </a:t>
            </a:r>
            <a:r>
              <a:rPr lang="en-US" sz="2400" dirty="0" smtClean="0"/>
              <a:t>Gπ</a:t>
            </a:r>
            <a:r>
              <a:rPr lang="el-GR" sz="2400" dirty="0" smtClean="0"/>
              <a:t>ρ</a:t>
            </a:r>
            <a:r>
              <a:rPr lang="en-US" sz="2400" dirty="0" smtClean="0"/>
              <a:t>d</a:t>
            </a:r>
            <a:r>
              <a:rPr lang="en-US" sz="2400" dirty="0"/>
              <a:t>, and the sum does </a:t>
            </a:r>
            <a:r>
              <a:rPr lang="en-US" sz="2400" dirty="0" smtClean="0"/>
              <a:t>not converge (Courtesy: </a:t>
            </a:r>
            <a:r>
              <a:rPr lang="en-US" sz="2400" dirty="0" err="1" smtClean="0"/>
              <a:t>Smeenk</a:t>
            </a:r>
            <a:r>
              <a:rPr lang="en-US" sz="2400" dirty="0" smtClean="0"/>
              <a:t>, op. cit.). </a:t>
            </a:r>
            <a:endParaRPr lang="it-IT" sz="2400" dirty="0"/>
          </a:p>
        </p:txBody>
      </p:sp>
      <p:sp>
        <p:nvSpPr>
          <p:cNvPr id="11" name="CasellaDiTesto 10"/>
          <p:cNvSpPr txBox="1"/>
          <p:nvPr/>
        </p:nvSpPr>
        <p:spPr>
          <a:xfrm>
            <a:off x="4211960" y="2844225"/>
            <a:ext cx="457176" cy="584775"/>
          </a:xfrm>
          <a:prstGeom prst="rect">
            <a:avLst/>
          </a:prstGeom>
          <a:noFill/>
        </p:spPr>
        <p:txBody>
          <a:bodyPr wrap="none" rtlCol="0">
            <a:spAutoFit/>
          </a:bodyPr>
          <a:lstStyle/>
          <a:p>
            <a:r>
              <a:rPr lang="it-IT" sz="3200" dirty="0" smtClean="0"/>
              <a:t>O</a:t>
            </a:r>
            <a:endParaRPr lang="it-IT" sz="3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379751"/>
            <a:ext cx="4264521" cy="320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2709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smtClean="0"/>
              <a:t>Newton’s</a:t>
            </a:r>
            <a:r>
              <a:rPr lang="it-IT" dirty="0" smtClean="0"/>
              <a:t> Island </a:t>
            </a:r>
            <a:r>
              <a:rPr lang="it-IT" dirty="0" err="1" smtClean="0"/>
              <a:t>Univers</a:t>
            </a:r>
            <a:endParaRPr lang="it-IT" dirty="0"/>
          </a:p>
        </p:txBody>
      </p:sp>
      <p:sp>
        <p:nvSpPr>
          <p:cNvPr id="6" name="Segnaposto contenuto 5"/>
          <p:cNvSpPr>
            <a:spLocks noGrp="1"/>
          </p:cNvSpPr>
          <p:nvPr>
            <p:ph idx="1"/>
          </p:nvPr>
        </p:nvSpPr>
        <p:spPr>
          <a:xfrm>
            <a:off x="467544" y="1484784"/>
            <a:ext cx="8229600" cy="4752528"/>
          </a:xfrm>
        </p:spPr>
        <p:txBody>
          <a:bodyPr>
            <a:normAutofit lnSpcReduction="10000"/>
          </a:bodyPr>
          <a:lstStyle/>
          <a:p>
            <a:pPr marL="0" indent="0">
              <a:buNone/>
            </a:pPr>
            <a:endParaRPr lang="it-IT" dirty="0"/>
          </a:p>
          <a:p>
            <a:endParaRPr lang="it-IT" dirty="0" smtClean="0"/>
          </a:p>
          <a:p>
            <a:endParaRPr lang="it-IT" dirty="0"/>
          </a:p>
          <a:p>
            <a:endParaRPr lang="it-IT" dirty="0" smtClean="0"/>
          </a:p>
          <a:p>
            <a:endParaRPr lang="it-IT" dirty="0" smtClean="0"/>
          </a:p>
          <a:p>
            <a:pPr marL="0" indent="0">
              <a:buNone/>
            </a:pPr>
            <a:r>
              <a:rPr lang="fr-FR" dirty="0" smtClean="0"/>
              <a:t>An </a:t>
            </a:r>
            <a:r>
              <a:rPr lang="fr-FR" dirty="0" err="1" smtClean="0"/>
              <a:t>island</a:t>
            </a:r>
            <a:r>
              <a:rPr lang="fr-FR" dirty="0" smtClean="0"/>
              <a:t> </a:t>
            </a:r>
            <a:r>
              <a:rPr lang="fr-FR" dirty="0" err="1" smtClean="0"/>
              <a:t>universe</a:t>
            </a:r>
            <a:r>
              <a:rPr lang="fr-FR" dirty="0" smtClean="0"/>
              <a:t> </a:t>
            </a:r>
            <a:r>
              <a:rPr lang="fr-FR" dirty="0" err="1" smtClean="0"/>
              <a:t>would</a:t>
            </a:r>
            <a:r>
              <a:rPr lang="fr-FR" dirty="0" smtClean="0"/>
              <a:t> not </a:t>
            </a:r>
            <a:r>
              <a:rPr lang="fr-FR" dirty="0" err="1" smtClean="0"/>
              <a:t>be</a:t>
            </a:r>
            <a:r>
              <a:rPr lang="fr-FR" dirty="0" smtClean="0"/>
              <a:t> stable. The </a:t>
            </a:r>
            <a:r>
              <a:rPr lang="fr-FR" dirty="0" err="1" smtClean="0"/>
              <a:t>island</a:t>
            </a:r>
            <a:r>
              <a:rPr lang="fr-FR" dirty="0" smtClean="0"/>
              <a:t> </a:t>
            </a:r>
            <a:r>
              <a:rPr lang="fr-FR" dirty="0" err="1" smtClean="0"/>
              <a:t>would</a:t>
            </a:r>
            <a:r>
              <a:rPr lang="fr-FR" dirty="0" smtClean="0"/>
              <a:t> </a:t>
            </a:r>
            <a:r>
              <a:rPr lang="fr-FR" dirty="0" err="1" smtClean="0"/>
              <a:t>evaporate</a:t>
            </a:r>
            <a:r>
              <a:rPr lang="fr-FR" dirty="0" smtClean="0"/>
              <a:t> as long as </a:t>
            </a:r>
            <a:r>
              <a:rPr lang="fr-FR" dirty="0" err="1" smtClean="0"/>
              <a:t>individual</a:t>
            </a:r>
            <a:r>
              <a:rPr lang="fr-FR" dirty="0" smtClean="0"/>
              <a:t> stars </a:t>
            </a:r>
            <a:r>
              <a:rPr lang="fr-FR" dirty="0" err="1" smtClean="0"/>
              <a:t>acquire</a:t>
            </a:r>
            <a:r>
              <a:rPr lang="fr-FR" dirty="0" smtClean="0"/>
              <a:t> </a:t>
            </a:r>
            <a:r>
              <a:rPr lang="fr-FR" dirty="0" err="1" smtClean="0"/>
              <a:t>enough</a:t>
            </a:r>
            <a:r>
              <a:rPr lang="fr-FR" dirty="0" smtClean="0"/>
              <a:t> </a:t>
            </a:r>
            <a:r>
              <a:rPr lang="fr-FR" dirty="0" err="1" smtClean="0"/>
              <a:t>kinetic</a:t>
            </a:r>
            <a:r>
              <a:rPr lang="fr-FR" dirty="0" smtClean="0"/>
              <a:t> </a:t>
            </a:r>
            <a:r>
              <a:rPr lang="fr-FR" dirty="0" err="1" smtClean="0"/>
              <a:t>energy</a:t>
            </a:r>
            <a:r>
              <a:rPr lang="fr-FR" dirty="0" smtClean="0"/>
              <a:t> to escape the </a:t>
            </a:r>
            <a:r>
              <a:rPr lang="fr-FR" dirty="0" err="1" smtClean="0"/>
              <a:t>gravitational</a:t>
            </a:r>
            <a:r>
              <a:rPr lang="fr-FR" dirty="0" smtClean="0"/>
              <a:t> attraction of the </a:t>
            </a:r>
            <a:r>
              <a:rPr lang="fr-FR" dirty="0" err="1" smtClean="0"/>
              <a:t>other</a:t>
            </a:r>
            <a:r>
              <a:rPr lang="fr-FR" dirty="0" smtClean="0"/>
              <a:t> stars.</a:t>
            </a:r>
          </a:p>
        </p:txBody>
      </p:sp>
      <p:pic>
        <p:nvPicPr>
          <p:cNvPr id="3" name="Immagine 2"/>
          <p:cNvPicPr>
            <a:picLocks noChangeAspect="1"/>
          </p:cNvPicPr>
          <p:nvPr>
            <p:custDataLst>
              <p:tags r:id="rId1"/>
            </p:custDataLst>
          </p:nvPr>
        </p:nvPicPr>
        <p:blipFill>
          <a:blip r:embed="rId5" cstate="print">
            <a:lum/>
            <a:extLst>
              <a:ext uri="{28A0092B-C50C-407E-A947-70E740481C1C}">
                <a14:useLocalDpi xmlns:a14="http://schemas.microsoft.com/office/drawing/2010/main" val="0"/>
              </a:ext>
            </a:extLst>
          </a:blip>
          <a:stretch>
            <a:fillRect/>
          </a:stretch>
        </p:blipFill>
        <p:spPr>
          <a:xfrm>
            <a:off x="4499992" y="1565918"/>
            <a:ext cx="4038609" cy="1143002"/>
          </a:xfrm>
          <a:prstGeom prst="rect">
            <a:avLst/>
          </a:prstGeom>
        </p:spPr>
      </p:pic>
      <p:pic>
        <p:nvPicPr>
          <p:cNvPr id="11" name="Immagine 10"/>
          <p:cNvPicPr>
            <a:picLocks noChangeAspect="1"/>
          </p:cNvPicPr>
          <p:nvPr>
            <p:custDataLst>
              <p:tags r:id="rId2"/>
            </p:custDataLst>
          </p:nvPr>
        </p:nvPicPr>
        <p:blipFill>
          <a:blip r:embed="rId6" cstate="print">
            <a:lum/>
            <a:extLst>
              <a:ext uri="{28A0092B-C50C-407E-A947-70E740481C1C}">
                <a14:useLocalDpi xmlns:a14="http://schemas.microsoft.com/office/drawing/2010/main" val="0"/>
              </a:ext>
            </a:extLst>
          </a:blip>
          <a:stretch>
            <a:fillRect/>
          </a:stretch>
        </p:blipFill>
        <p:spPr>
          <a:xfrm>
            <a:off x="539552" y="1772816"/>
            <a:ext cx="3403099" cy="633986"/>
          </a:xfrm>
          <a:prstGeom prst="rect">
            <a:avLst/>
          </a:prstGeom>
        </p:spPr>
      </p:pic>
      <p:sp>
        <p:nvSpPr>
          <p:cNvPr id="13" name="Rettangolo 12"/>
          <p:cNvSpPr/>
          <p:nvPr/>
        </p:nvSpPr>
        <p:spPr>
          <a:xfrm>
            <a:off x="0" y="4595644"/>
            <a:ext cx="9180512" cy="461665"/>
          </a:xfrm>
          <a:prstGeom prst="rect">
            <a:avLst/>
          </a:prstGeom>
        </p:spPr>
        <p:txBody>
          <a:bodyPr wrap="square">
            <a:spAutoFit/>
          </a:bodyPr>
          <a:lstStyle/>
          <a:p>
            <a:pPr marL="342900" indent="-342900">
              <a:buFont typeface="Arial" pitchFamily="34" charset="0"/>
              <a:buChar char="•"/>
            </a:pPr>
            <a:endParaRPr lang="it-IT" sz="2400" dirty="0"/>
          </a:p>
        </p:txBody>
      </p:sp>
      <p:pic>
        <p:nvPicPr>
          <p:cNvPr id="4" name="Immagine 3"/>
          <p:cNvPicPr>
            <a:picLocks noChangeAspect="1"/>
          </p:cNvPicPr>
          <p:nvPr>
            <p:custDataLst>
              <p:tags r:id="rId3"/>
            </p:custDataLst>
          </p:nvPr>
        </p:nvPicPr>
        <p:blipFill>
          <a:blip r:embed="rId7" cstate="print">
            <a:lum/>
            <a:extLst>
              <a:ext uri="{28A0092B-C50C-407E-A947-70E740481C1C}">
                <a14:useLocalDpi xmlns:a14="http://schemas.microsoft.com/office/drawing/2010/main" val="0"/>
              </a:ext>
            </a:extLst>
          </a:blip>
          <a:stretch>
            <a:fillRect/>
          </a:stretch>
        </p:blipFill>
        <p:spPr>
          <a:xfrm>
            <a:off x="3185257" y="3011545"/>
            <a:ext cx="2667008" cy="633986"/>
          </a:xfrm>
          <a:prstGeom prst="rect">
            <a:avLst/>
          </a:prstGeom>
        </p:spPr>
      </p:pic>
    </p:spTree>
    <p:extLst>
      <p:ext uri="{BB962C8B-B14F-4D97-AF65-F5344CB8AC3E}">
        <p14:creationId xmlns:p14="http://schemas.microsoft.com/office/powerpoint/2010/main" val="30331298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The </a:t>
            </a:r>
            <a:r>
              <a:rPr lang="it-IT" dirty="0" err="1" smtClean="0"/>
              <a:t>crucial</a:t>
            </a:r>
            <a:r>
              <a:rPr lang="it-IT" dirty="0"/>
              <a:t> </a:t>
            </a:r>
            <a:r>
              <a:rPr lang="it-IT" dirty="0" err="1"/>
              <a:t>question</a:t>
            </a:r>
            <a:r>
              <a:rPr lang="it-IT" dirty="0"/>
              <a:t> </a:t>
            </a:r>
          </a:p>
        </p:txBody>
      </p:sp>
      <p:sp>
        <p:nvSpPr>
          <p:cNvPr id="6" name="Segnaposto contenuto 5"/>
          <p:cNvSpPr>
            <a:spLocks noGrp="1"/>
          </p:cNvSpPr>
          <p:nvPr>
            <p:ph idx="1"/>
          </p:nvPr>
        </p:nvSpPr>
        <p:spPr>
          <a:xfrm>
            <a:off x="467544" y="1484784"/>
            <a:ext cx="8229600" cy="4752528"/>
          </a:xfrm>
        </p:spPr>
        <p:txBody>
          <a:bodyPr>
            <a:normAutofit fontScale="77500" lnSpcReduction="20000"/>
          </a:bodyPr>
          <a:lstStyle/>
          <a:p>
            <a:r>
              <a:rPr lang="it-IT" dirty="0" err="1" smtClean="0"/>
              <a:t>What</a:t>
            </a:r>
            <a:r>
              <a:rPr lang="it-IT" dirty="0" smtClean="0"/>
              <a:t> to do? </a:t>
            </a:r>
          </a:p>
          <a:p>
            <a:r>
              <a:rPr lang="it-IT" dirty="0" err="1" smtClean="0"/>
              <a:t>Modify</a:t>
            </a:r>
            <a:r>
              <a:rPr lang="it-IT" dirty="0" smtClean="0"/>
              <a:t> </a:t>
            </a:r>
            <a:r>
              <a:rPr lang="it-IT" dirty="0" err="1" smtClean="0"/>
              <a:t>Poisson’s</a:t>
            </a:r>
            <a:r>
              <a:rPr lang="it-IT" dirty="0" smtClean="0"/>
              <a:t> </a:t>
            </a:r>
            <a:r>
              <a:rPr lang="it-IT" dirty="0" err="1" smtClean="0"/>
              <a:t>equation</a:t>
            </a:r>
            <a:r>
              <a:rPr lang="it-IT" dirty="0" smtClean="0"/>
              <a:t> (</a:t>
            </a:r>
            <a:r>
              <a:rPr lang="it-IT" dirty="0" err="1" smtClean="0"/>
              <a:t>not</a:t>
            </a:r>
            <a:r>
              <a:rPr lang="it-IT" dirty="0" smtClean="0"/>
              <a:t> to be </a:t>
            </a:r>
            <a:r>
              <a:rPr lang="it-IT" dirty="0" err="1" smtClean="0"/>
              <a:t>taken</a:t>
            </a:r>
            <a:r>
              <a:rPr lang="it-IT" dirty="0" smtClean="0"/>
              <a:t> to </a:t>
            </a:r>
            <a:r>
              <a:rPr lang="it-IT" dirty="0" err="1" smtClean="0"/>
              <a:t>seriously</a:t>
            </a:r>
            <a:r>
              <a:rPr lang="it-IT" dirty="0" smtClean="0"/>
              <a:t>,  </a:t>
            </a:r>
            <a:r>
              <a:rPr lang="it-IT" i="1" dirty="0" smtClean="0"/>
              <a:t>Einstein </a:t>
            </a:r>
            <a:r>
              <a:rPr lang="it-IT" i="1" dirty="0" err="1" smtClean="0"/>
              <a:t>souligne</a:t>
            </a:r>
            <a:r>
              <a:rPr lang="it-IT" dirty="0" smtClean="0"/>
              <a:t>)</a:t>
            </a:r>
          </a:p>
          <a:p>
            <a:endParaRPr lang="it-IT" dirty="0"/>
          </a:p>
          <a:p>
            <a:endParaRPr lang="it-IT" dirty="0" smtClean="0"/>
          </a:p>
          <a:p>
            <a:endParaRPr lang="it-IT" dirty="0"/>
          </a:p>
          <a:p>
            <a:pPr marL="0" indent="0">
              <a:buNone/>
            </a:pPr>
            <a:endParaRPr lang="it-IT" dirty="0" smtClean="0"/>
          </a:p>
          <a:p>
            <a:r>
              <a:rPr lang="it-IT" i="1" dirty="0" err="1" smtClean="0"/>
              <a:t>This</a:t>
            </a:r>
            <a:r>
              <a:rPr lang="it-IT" i="1" dirty="0" smtClean="0"/>
              <a:t> </a:t>
            </a:r>
            <a:r>
              <a:rPr lang="it-IT" i="1" dirty="0" err="1" smtClean="0"/>
              <a:t>solution</a:t>
            </a:r>
            <a:r>
              <a:rPr lang="it-IT" i="1" dirty="0" smtClean="0"/>
              <a:t> </a:t>
            </a:r>
            <a:r>
              <a:rPr lang="it-IT" i="1" dirty="0" err="1" smtClean="0"/>
              <a:t>would</a:t>
            </a:r>
            <a:r>
              <a:rPr lang="it-IT" i="1" dirty="0" smtClean="0"/>
              <a:t> </a:t>
            </a:r>
            <a:r>
              <a:rPr lang="it-IT" i="1" dirty="0" err="1" smtClean="0"/>
              <a:t>correspond</a:t>
            </a:r>
            <a:r>
              <a:rPr lang="it-IT" i="1" dirty="0" smtClean="0"/>
              <a:t> to the case in </a:t>
            </a:r>
            <a:r>
              <a:rPr lang="it-IT" i="1" dirty="0" err="1" smtClean="0"/>
              <a:t>which</a:t>
            </a:r>
            <a:r>
              <a:rPr lang="it-IT" i="1" dirty="0" smtClean="0"/>
              <a:t> the </a:t>
            </a:r>
            <a:r>
              <a:rPr lang="it-IT" i="1" dirty="0" err="1" smtClean="0"/>
              <a:t>matter</a:t>
            </a:r>
            <a:r>
              <a:rPr lang="it-IT" i="1" dirty="0" smtClean="0"/>
              <a:t> of the </a:t>
            </a:r>
            <a:r>
              <a:rPr lang="it-IT" i="1" dirty="0" err="1" smtClean="0"/>
              <a:t>fixed</a:t>
            </a:r>
            <a:r>
              <a:rPr lang="it-IT" i="1" dirty="0" smtClean="0"/>
              <a:t> </a:t>
            </a:r>
            <a:r>
              <a:rPr lang="it-IT" i="1" dirty="0" err="1" smtClean="0"/>
              <a:t>stars</a:t>
            </a:r>
            <a:r>
              <a:rPr lang="it-IT" i="1" dirty="0" smtClean="0"/>
              <a:t> </a:t>
            </a:r>
            <a:r>
              <a:rPr lang="it-IT" i="1" dirty="0" err="1" smtClean="0"/>
              <a:t>was</a:t>
            </a:r>
            <a:r>
              <a:rPr lang="it-IT" i="1" dirty="0" smtClean="0"/>
              <a:t> </a:t>
            </a:r>
            <a:r>
              <a:rPr lang="it-IT" i="1" dirty="0" err="1" smtClean="0"/>
              <a:t>distributed</a:t>
            </a:r>
            <a:r>
              <a:rPr lang="it-IT" i="1" dirty="0" smtClean="0"/>
              <a:t> </a:t>
            </a:r>
            <a:r>
              <a:rPr lang="it-IT" i="1" dirty="0" err="1" smtClean="0"/>
              <a:t>uniformly</a:t>
            </a:r>
            <a:r>
              <a:rPr lang="it-IT" i="1" dirty="0" smtClean="0"/>
              <a:t> </a:t>
            </a:r>
            <a:r>
              <a:rPr lang="it-IT" i="1" dirty="0" err="1" smtClean="0"/>
              <a:t>through</a:t>
            </a:r>
            <a:r>
              <a:rPr lang="it-IT" i="1" dirty="0" smtClean="0"/>
              <a:t> </a:t>
            </a:r>
            <a:r>
              <a:rPr lang="it-IT" i="1" dirty="0" err="1" smtClean="0"/>
              <a:t>space</a:t>
            </a:r>
            <a:r>
              <a:rPr lang="it-IT" i="1" dirty="0" smtClean="0"/>
              <a:t>, </a:t>
            </a:r>
            <a:r>
              <a:rPr lang="it-IT" i="1" dirty="0" err="1" smtClean="0"/>
              <a:t>if</a:t>
            </a:r>
            <a:r>
              <a:rPr lang="it-IT" i="1" dirty="0" smtClean="0"/>
              <a:t> the </a:t>
            </a:r>
            <a:r>
              <a:rPr lang="it-IT" i="1" dirty="0" err="1" smtClean="0"/>
              <a:t>density</a:t>
            </a:r>
            <a:r>
              <a:rPr lang="it-IT" i="1" dirty="0" smtClean="0"/>
              <a:t> </a:t>
            </a:r>
            <a:r>
              <a:rPr lang="it-IT" i="1" dirty="0" err="1" smtClean="0"/>
              <a:t>is</a:t>
            </a:r>
            <a:r>
              <a:rPr lang="it-IT" i="1" dirty="0" smtClean="0"/>
              <a:t> the </a:t>
            </a:r>
            <a:r>
              <a:rPr lang="it-IT" i="1" dirty="0" err="1" smtClean="0"/>
              <a:t>actual</a:t>
            </a:r>
            <a:r>
              <a:rPr lang="it-IT" i="1" dirty="0" smtClean="0"/>
              <a:t> </a:t>
            </a:r>
            <a:r>
              <a:rPr lang="it-IT" i="1" dirty="0" err="1" smtClean="0"/>
              <a:t>mean</a:t>
            </a:r>
            <a:r>
              <a:rPr lang="it-IT" i="1" dirty="0" smtClean="0"/>
              <a:t> </a:t>
            </a:r>
            <a:r>
              <a:rPr lang="it-IT" i="1" dirty="0" err="1" smtClean="0"/>
              <a:t>density</a:t>
            </a:r>
            <a:r>
              <a:rPr lang="it-IT" i="1" dirty="0" smtClean="0"/>
              <a:t> of </a:t>
            </a:r>
            <a:r>
              <a:rPr lang="it-IT" i="1" dirty="0" err="1" smtClean="0"/>
              <a:t>matter</a:t>
            </a:r>
            <a:r>
              <a:rPr lang="it-IT" i="1" dirty="0" smtClean="0"/>
              <a:t> in the </a:t>
            </a:r>
            <a:r>
              <a:rPr lang="it-IT" i="1" dirty="0" err="1" smtClean="0"/>
              <a:t>universe</a:t>
            </a:r>
            <a:r>
              <a:rPr lang="it-IT" i="1" dirty="0" smtClean="0"/>
              <a:t>…</a:t>
            </a:r>
          </a:p>
          <a:p>
            <a:r>
              <a:rPr lang="it-IT" i="1" dirty="0" smtClean="0"/>
              <a:t>A </a:t>
            </a:r>
            <a:r>
              <a:rPr lang="it-IT" i="1" dirty="0" err="1" smtClean="0"/>
              <a:t>universe</a:t>
            </a:r>
            <a:r>
              <a:rPr lang="it-IT" i="1" dirty="0" smtClean="0"/>
              <a:t> so </a:t>
            </a:r>
            <a:r>
              <a:rPr lang="it-IT" i="1" dirty="0" err="1" smtClean="0"/>
              <a:t>constituted</a:t>
            </a:r>
            <a:r>
              <a:rPr lang="it-IT" i="1" dirty="0" smtClean="0"/>
              <a:t> </a:t>
            </a:r>
            <a:r>
              <a:rPr lang="it-IT" i="1" dirty="0" err="1" smtClean="0"/>
              <a:t>would</a:t>
            </a:r>
            <a:r>
              <a:rPr lang="it-IT" i="1" dirty="0" smtClean="0"/>
              <a:t> </a:t>
            </a:r>
            <a:r>
              <a:rPr lang="it-IT" i="1" dirty="0" err="1" smtClean="0"/>
              <a:t>have</a:t>
            </a:r>
            <a:r>
              <a:rPr lang="it-IT" i="1" dirty="0" smtClean="0"/>
              <a:t> with </a:t>
            </a:r>
            <a:r>
              <a:rPr lang="it-IT" i="1" dirty="0" err="1" smtClean="0"/>
              <a:t>respect</a:t>
            </a:r>
            <a:r>
              <a:rPr lang="it-IT" i="1" dirty="0" smtClean="0"/>
              <a:t> to </a:t>
            </a:r>
            <a:r>
              <a:rPr lang="it-IT" i="1" dirty="0" err="1" smtClean="0"/>
              <a:t>its</a:t>
            </a:r>
            <a:r>
              <a:rPr lang="it-IT" i="1" dirty="0" smtClean="0"/>
              <a:t> </a:t>
            </a:r>
            <a:r>
              <a:rPr lang="it-IT" i="1" dirty="0" err="1" smtClean="0"/>
              <a:t>gravitational</a:t>
            </a:r>
            <a:r>
              <a:rPr lang="it-IT" i="1" dirty="0" smtClean="0"/>
              <a:t> </a:t>
            </a:r>
            <a:r>
              <a:rPr lang="it-IT" i="1" dirty="0" err="1" smtClean="0"/>
              <a:t>field</a:t>
            </a:r>
            <a:r>
              <a:rPr lang="it-IT" i="1" dirty="0" smtClean="0"/>
              <a:t>, </a:t>
            </a:r>
            <a:r>
              <a:rPr lang="it-IT" i="1" dirty="0" smtClean="0">
                <a:solidFill>
                  <a:srgbClr val="FF0000"/>
                </a:solidFill>
              </a:rPr>
              <a:t>no centre</a:t>
            </a:r>
          </a:p>
          <a:p>
            <a:endParaRPr lang="it-IT" dirty="0"/>
          </a:p>
          <a:p>
            <a:endParaRPr lang="it-IT" dirty="0"/>
          </a:p>
          <a:p>
            <a:endParaRPr lang="it-IT" dirty="0" smtClean="0"/>
          </a:p>
          <a:p>
            <a:endParaRPr lang="it-IT" dirty="0" smtClean="0"/>
          </a:p>
        </p:txBody>
      </p:sp>
      <p:pic>
        <p:nvPicPr>
          <p:cNvPr id="11" name="Immagine 10"/>
          <p:cNvPicPr>
            <a:picLocks noChangeAspect="1"/>
          </p:cNvPicPr>
          <p:nvPr>
            <p:custDataLst>
              <p:tags r:id="rId1"/>
            </p:custDataLst>
          </p:nvPr>
        </p:nvPicPr>
        <p:blipFill>
          <a:blip r:embed="rId4" cstate="print">
            <a:lum/>
            <a:extLst>
              <a:ext uri="{28A0092B-C50C-407E-A947-70E740481C1C}">
                <a14:useLocalDpi xmlns:a14="http://schemas.microsoft.com/office/drawing/2010/main" val="0"/>
              </a:ext>
            </a:extLst>
          </a:blip>
          <a:stretch>
            <a:fillRect/>
          </a:stretch>
        </p:blipFill>
        <p:spPr>
          <a:xfrm>
            <a:off x="1835696" y="2650998"/>
            <a:ext cx="4698502" cy="633986"/>
          </a:xfrm>
          <a:prstGeom prst="rect">
            <a:avLst/>
          </a:prstGeom>
        </p:spPr>
      </p:pic>
      <p:pic>
        <p:nvPicPr>
          <p:cNvPr id="3" name="Immagine 2"/>
          <p:cNvPicPr>
            <a:picLocks noChangeAspect="1"/>
          </p:cNvPicPr>
          <p:nvPr>
            <p:custDataLst>
              <p:tags r:id="rId2"/>
            </p:custDataLst>
          </p:nvPr>
        </p:nvPicPr>
        <p:blipFill>
          <a:blip r:embed="rId5" cstate="print">
            <a:lum/>
            <a:extLst>
              <a:ext uri="{28A0092B-C50C-407E-A947-70E740481C1C}">
                <a14:useLocalDpi xmlns:a14="http://schemas.microsoft.com/office/drawing/2010/main" val="0"/>
              </a:ext>
            </a:extLst>
          </a:blip>
          <a:stretch>
            <a:fillRect/>
          </a:stretch>
        </p:blipFill>
        <p:spPr>
          <a:xfrm>
            <a:off x="1835696" y="3429000"/>
            <a:ext cx="2943215" cy="423183"/>
          </a:xfrm>
          <a:prstGeom prst="rect">
            <a:avLst/>
          </a:prstGeom>
        </p:spPr>
      </p:pic>
    </p:spTree>
    <p:extLst>
      <p:ext uri="{BB962C8B-B14F-4D97-AF65-F5344CB8AC3E}">
        <p14:creationId xmlns:p14="http://schemas.microsoft.com/office/powerpoint/2010/main" val="36865539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Mach’s</a:t>
            </a:r>
            <a:r>
              <a:rPr lang="it-IT" dirty="0" smtClean="0"/>
              <a:t> </a:t>
            </a:r>
            <a:r>
              <a:rPr lang="it-IT" dirty="0" err="1" smtClean="0"/>
              <a:t>principle</a:t>
            </a:r>
            <a:r>
              <a:rPr lang="it-IT" dirty="0" smtClean="0"/>
              <a:t> </a:t>
            </a:r>
            <a:r>
              <a:rPr lang="it-IT" dirty="0" err="1" smtClean="0"/>
              <a:t>reloaded</a:t>
            </a:r>
            <a:endParaRPr lang="en-US" dirty="0"/>
          </a:p>
        </p:txBody>
      </p:sp>
      <p:sp>
        <p:nvSpPr>
          <p:cNvPr id="3" name="Content Placeholder 2"/>
          <p:cNvSpPr>
            <a:spLocks noGrp="1"/>
          </p:cNvSpPr>
          <p:nvPr>
            <p:ph idx="1"/>
          </p:nvPr>
        </p:nvSpPr>
        <p:spPr/>
        <p:txBody>
          <a:bodyPr>
            <a:normAutofit/>
          </a:bodyPr>
          <a:lstStyle/>
          <a:p>
            <a:pPr marL="0" indent="0">
              <a:buNone/>
            </a:pPr>
            <a:r>
              <a:rPr lang="en-US" i="1" dirty="0" smtClean="0"/>
              <a:t>The opinion which I entertained until recently as to the condition to be laid at spatial infinity took its stand from the following considerations</a:t>
            </a:r>
            <a:r>
              <a:rPr lang="en-US" i="1" dirty="0" smtClean="0">
                <a:solidFill>
                  <a:srgbClr val="FF0000"/>
                </a:solidFill>
              </a:rPr>
              <a:t>. In a consistent theory of relativity there can be no inertia relatively to ‘space,’ but only an inertia of masses relatively to one another”</a:t>
            </a:r>
            <a:r>
              <a:rPr lang="en-US" i="1" dirty="0" smtClean="0"/>
              <a:t>. If therefore I have a mass at a sufficient distance from all other masses in the universe, its inertia must fall to zero.</a:t>
            </a:r>
          </a:p>
        </p:txBody>
      </p:sp>
    </p:spTree>
    <p:extLst>
      <p:ext uri="{BB962C8B-B14F-4D97-AF65-F5344CB8AC3E}">
        <p14:creationId xmlns:p14="http://schemas.microsoft.com/office/powerpoint/2010/main" val="35690048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Cosmological</a:t>
            </a:r>
            <a:r>
              <a:rPr lang="it-IT" dirty="0" smtClean="0"/>
              <a:t> </a:t>
            </a:r>
            <a:r>
              <a:rPr lang="it-IT" dirty="0" err="1" smtClean="0"/>
              <a:t>principle</a:t>
            </a:r>
            <a:endParaRPr lang="fr-FR" dirty="0"/>
          </a:p>
        </p:txBody>
      </p:sp>
      <p:sp>
        <p:nvSpPr>
          <p:cNvPr id="3" name="Segnaposto contenuto 2"/>
          <p:cNvSpPr>
            <a:spLocks noGrp="1"/>
          </p:cNvSpPr>
          <p:nvPr>
            <p:ph idx="1"/>
          </p:nvPr>
        </p:nvSpPr>
        <p:spPr/>
        <p:txBody>
          <a:bodyPr/>
          <a:lstStyle/>
          <a:p>
            <a:r>
              <a:rPr lang="it-IT" sz="2800" i="1" dirty="0"/>
              <a:t>I</a:t>
            </a:r>
            <a:r>
              <a:rPr lang="it-IT" sz="2800" i="1" dirty="0" smtClean="0"/>
              <a:t>n the </a:t>
            </a:r>
            <a:r>
              <a:rPr lang="it-IT" sz="2800" i="1" dirty="0" err="1" smtClean="0"/>
              <a:t>particularly</a:t>
            </a:r>
            <a:r>
              <a:rPr lang="it-IT" sz="2800" i="1" dirty="0" smtClean="0"/>
              <a:t> </a:t>
            </a:r>
            <a:r>
              <a:rPr lang="it-IT" sz="2800" i="1" dirty="0" err="1" smtClean="0"/>
              <a:t>perspicuous</a:t>
            </a:r>
            <a:r>
              <a:rPr lang="it-IT" sz="2800" i="1" dirty="0" smtClean="0"/>
              <a:t> case of the </a:t>
            </a:r>
            <a:r>
              <a:rPr lang="it-IT" sz="2800" i="1" dirty="0" err="1" smtClean="0"/>
              <a:t>possibility</a:t>
            </a:r>
            <a:r>
              <a:rPr lang="it-IT" sz="2800" i="1" dirty="0" smtClean="0"/>
              <a:t> of </a:t>
            </a:r>
            <a:r>
              <a:rPr lang="it-IT" sz="2800" i="1" dirty="0" err="1" smtClean="0"/>
              <a:t>choosing</a:t>
            </a:r>
            <a:r>
              <a:rPr lang="it-IT" sz="2800" i="1" dirty="0" smtClean="0"/>
              <a:t> the </a:t>
            </a:r>
            <a:r>
              <a:rPr lang="it-IT" sz="2800" i="1" dirty="0" err="1" smtClean="0"/>
              <a:t>system</a:t>
            </a:r>
            <a:r>
              <a:rPr lang="it-IT" sz="2800" i="1" dirty="0" smtClean="0"/>
              <a:t> of </a:t>
            </a:r>
            <a:r>
              <a:rPr lang="it-IT" sz="2800" i="1" dirty="0" err="1" smtClean="0"/>
              <a:t>coordinates</a:t>
            </a:r>
            <a:r>
              <a:rPr lang="it-IT" sz="2800" i="1" dirty="0" smtClean="0"/>
              <a:t> so </a:t>
            </a:r>
            <a:r>
              <a:rPr lang="it-IT" sz="2800" i="1" dirty="0" err="1" smtClean="0"/>
              <a:t>that</a:t>
            </a:r>
            <a:r>
              <a:rPr lang="it-IT" sz="2800" i="1" dirty="0" smtClean="0"/>
              <a:t> the </a:t>
            </a:r>
            <a:r>
              <a:rPr lang="it-IT" sz="2800" i="1" dirty="0" err="1" smtClean="0"/>
              <a:t>gravitational</a:t>
            </a:r>
            <a:r>
              <a:rPr lang="it-IT" sz="2800" i="1" dirty="0" smtClean="0"/>
              <a:t> </a:t>
            </a:r>
            <a:r>
              <a:rPr lang="it-IT" sz="2800" i="1" dirty="0" err="1" smtClean="0"/>
              <a:t>field</a:t>
            </a:r>
            <a:r>
              <a:rPr lang="it-IT" sz="2800" i="1" dirty="0" smtClean="0"/>
              <a:t> </a:t>
            </a:r>
            <a:r>
              <a:rPr lang="it-IT" sz="2800" i="1" dirty="0" err="1" smtClean="0"/>
              <a:t>is</a:t>
            </a:r>
            <a:r>
              <a:rPr lang="it-IT" sz="2800" i="1" dirty="0" smtClean="0"/>
              <a:t> </a:t>
            </a:r>
            <a:r>
              <a:rPr lang="it-IT" sz="2800" i="1" dirty="0" err="1" smtClean="0"/>
              <a:t>at</a:t>
            </a:r>
            <a:r>
              <a:rPr lang="it-IT" sz="2800" i="1" dirty="0" smtClean="0"/>
              <a:t> </a:t>
            </a:r>
            <a:r>
              <a:rPr lang="it-IT" sz="2800" i="1" dirty="0" err="1" smtClean="0"/>
              <a:t>every</a:t>
            </a:r>
            <a:r>
              <a:rPr lang="it-IT" sz="2800" i="1" dirty="0" smtClean="0"/>
              <a:t> </a:t>
            </a:r>
            <a:r>
              <a:rPr lang="it-IT" sz="2800" i="1" dirty="0" err="1" smtClean="0"/>
              <a:t>point</a:t>
            </a:r>
            <a:r>
              <a:rPr lang="it-IT" sz="2800" i="1" dirty="0" smtClean="0"/>
              <a:t> </a:t>
            </a:r>
            <a:r>
              <a:rPr lang="it-IT" sz="2800" i="1" dirty="0" err="1" smtClean="0"/>
              <a:t>spatially</a:t>
            </a:r>
            <a:r>
              <a:rPr lang="it-IT" sz="2800" i="1" dirty="0" smtClean="0"/>
              <a:t> </a:t>
            </a:r>
            <a:r>
              <a:rPr lang="it-IT" sz="2800" i="1" dirty="0" err="1" smtClean="0"/>
              <a:t>isotropic</a:t>
            </a:r>
            <a:r>
              <a:rPr lang="it-IT" sz="2800" i="1" dirty="0" smtClean="0"/>
              <a:t> </a:t>
            </a:r>
            <a:r>
              <a:rPr lang="it-IT" sz="2800" i="1" dirty="0" err="1" smtClean="0"/>
              <a:t>we</a:t>
            </a:r>
            <a:r>
              <a:rPr lang="it-IT" sz="2800" i="1" dirty="0" smtClean="0"/>
              <a:t> </a:t>
            </a:r>
            <a:r>
              <a:rPr lang="it-IT" sz="2800" i="1" dirty="0" err="1" smtClean="0"/>
              <a:t>have</a:t>
            </a:r>
            <a:r>
              <a:rPr lang="it-IT" sz="2800" i="1" dirty="0" smtClean="0"/>
              <a:t> more </a:t>
            </a:r>
            <a:r>
              <a:rPr lang="it-IT" sz="2800" i="1" dirty="0" err="1" smtClean="0"/>
              <a:t>simply</a:t>
            </a:r>
            <a:endParaRPr lang="it-IT" sz="2800" i="1" dirty="0" smtClean="0"/>
          </a:p>
          <a:p>
            <a:endParaRPr lang="it-IT" sz="2800" i="1" dirty="0" smtClean="0"/>
          </a:p>
          <a:p>
            <a:endParaRPr lang="it-IT" sz="2800" i="1" dirty="0"/>
          </a:p>
          <a:p>
            <a:r>
              <a:rPr lang="it-IT" sz="2800" i="1" dirty="0" smtClean="0"/>
              <a:t>                          </a:t>
            </a:r>
            <a:r>
              <a:rPr lang="it-IT" sz="2800" i="1" dirty="0" err="1" smtClean="0"/>
              <a:t>plays</a:t>
            </a:r>
            <a:r>
              <a:rPr lang="it-IT" sz="2800" i="1" dirty="0" smtClean="0"/>
              <a:t> the </a:t>
            </a:r>
            <a:r>
              <a:rPr lang="it-IT" sz="2800" i="1" dirty="0" err="1" smtClean="0"/>
              <a:t>role</a:t>
            </a:r>
            <a:r>
              <a:rPr lang="it-IT" sz="2800" i="1" dirty="0" smtClean="0"/>
              <a:t> of the </a:t>
            </a:r>
            <a:r>
              <a:rPr lang="it-IT" sz="2800" i="1" dirty="0" err="1" smtClean="0"/>
              <a:t>inertial</a:t>
            </a:r>
            <a:r>
              <a:rPr lang="it-IT" sz="2800" i="1" dirty="0" smtClean="0"/>
              <a:t> mass. </a:t>
            </a:r>
            <a:r>
              <a:rPr lang="it-IT" sz="2800" i="1" dirty="0" err="1" smtClean="0"/>
              <a:t>It</a:t>
            </a:r>
            <a:r>
              <a:rPr lang="it-IT" sz="2800" i="1" dirty="0" smtClean="0"/>
              <a:t> can </a:t>
            </a:r>
            <a:r>
              <a:rPr lang="it-IT" sz="2800" i="1" dirty="0" err="1" smtClean="0"/>
              <a:t>vanish</a:t>
            </a:r>
            <a:r>
              <a:rPr lang="it-IT" sz="2800" i="1" dirty="0" smtClean="0"/>
              <a:t> </a:t>
            </a:r>
            <a:r>
              <a:rPr lang="it-IT" sz="2800" i="1" dirty="0" err="1" smtClean="0"/>
              <a:t>only</a:t>
            </a:r>
            <a:r>
              <a:rPr lang="it-IT" sz="2800" i="1" dirty="0" smtClean="0"/>
              <a:t> </a:t>
            </a:r>
            <a:r>
              <a:rPr lang="it-IT" sz="2800" i="1" dirty="0" err="1" smtClean="0"/>
              <a:t>if</a:t>
            </a:r>
            <a:r>
              <a:rPr lang="it-IT" sz="2800" i="1" dirty="0" smtClean="0"/>
              <a:t> </a:t>
            </a:r>
          </a:p>
          <a:p>
            <a:endParaRPr lang="fr-FR" dirty="0"/>
          </a:p>
        </p:txBody>
      </p:sp>
      <p:pic>
        <p:nvPicPr>
          <p:cNvPr id="10" name="Immagine 9"/>
          <p:cNvPicPr>
            <a:picLocks noChangeAspect="1"/>
          </p:cNvPicPr>
          <p:nvPr>
            <p:custDataLst>
              <p:tags r:id="rId1"/>
            </p:custDataLst>
          </p:nvPr>
        </p:nvPicPr>
        <p:blipFill>
          <a:blip r:embed="rId5" cstate="print">
            <a:lum/>
            <a:extLst>
              <a:ext uri="{28A0092B-C50C-407E-A947-70E740481C1C}">
                <a14:useLocalDpi xmlns:a14="http://schemas.microsoft.com/office/drawing/2010/main" val="0"/>
              </a:ext>
            </a:extLst>
          </a:blip>
          <a:stretch>
            <a:fillRect/>
          </a:stretch>
        </p:blipFill>
        <p:spPr>
          <a:xfrm>
            <a:off x="937197" y="3356992"/>
            <a:ext cx="7379219" cy="520330"/>
          </a:xfrm>
          <a:prstGeom prst="rect">
            <a:avLst/>
          </a:prstGeom>
        </p:spPr>
      </p:pic>
      <p:pic>
        <p:nvPicPr>
          <p:cNvPr id="12" name="Immagine 11"/>
          <p:cNvPicPr>
            <a:picLocks noChangeAspect="1"/>
          </p:cNvPicPr>
          <p:nvPr>
            <p:custDataLst>
              <p:tags r:id="rId2"/>
            </p:custDataLst>
          </p:nvPr>
        </p:nvPicPr>
        <p:blipFill>
          <a:blip r:embed="rId6" cstate="print">
            <a:lum/>
            <a:extLst>
              <a:ext uri="{28A0092B-C50C-407E-A947-70E740481C1C}">
                <a14:useLocalDpi xmlns:a14="http://schemas.microsoft.com/office/drawing/2010/main" val="0"/>
              </a:ext>
            </a:extLst>
          </a:blip>
          <a:stretch>
            <a:fillRect/>
          </a:stretch>
        </p:blipFill>
        <p:spPr>
          <a:xfrm>
            <a:off x="827584" y="4365104"/>
            <a:ext cx="1697532" cy="509388"/>
          </a:xfrm>
          <a:prstGeom prst="rect">
            <a:avLst/>
          </a:prstGeom>
        </p:spPr>
      </p:pic>
      <p:pic>
        <p:nvPicPr>
          <p:cNvPr id="14" name="Immagine 13"/>
          <p:cNvPicPr>
            <a:picLocks noChangeAspect="1"/>
          </p:cNvPicPr>
          <p:nvPr>
            <p:custDataLst>
              <p:tags r:id="rId3"/>
            </p:custDataLst>
          </p:nvPr>
        </p:nvPicPr>
        <p:blipFill>
          <a:blip r:embed="rId7" cstate="print">
            <a:lum/>
            <a:extLst>
              <a:ext uri="{28A0092B-C50C-407E-A947-70E740481C1C}">
                <a14:useLocalDpi xmlns:a14="http://schemas.microsoft.com/office/drawing/2010/main" val="0"/>
              </a:ext>
            </a:extLst>
          </a:blip>
          <a:stretch>
            <a:fillRect/>
          </a:stretch>
        </p:blipFill>
        <p:spPr>
          <a:xfrm>
            <a:off x="3631952" y="4945933"/>
            <a:ext cx="3458352" cy="420322"/>
          </a:xfrm>
          <a:prstGeom prst="rect">
            <a:avLst/>
          </a:prstGeom>
        </p:spPr>
      </p:pic>
    </p:spTree>
    <p:extLst>
      <p:ext uri="{BB962C8B-B14F-4D97-AF65-F5344CB8AC3E}">
        <p14:creationId xmlns:p14="http://schemas.microsoft.com/office/powerpoint/2010/main" val="11519117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Einstein and de </a:t>
            </a:r>
            <a:r>
              <a:rPr lang="it-IT" dirty="0" err="1" smtClean="0"/>
              <a:t>Sitter</a:t>
            </a:r>
            <a:r>
              <a:rPr lang="it-IT" dirty="0" smtClean="0"/>
              <a:t> </a:t>
            </a:r>
            <a:r>
              <a:rPr lang="it-IT" dirty="0" err="1" smtClean="0"/>
              <a:t>debate</a:t>
            </a:r>
            <a:endParaRPr lang="fr-FR" dirty="0"/>
          </a:p>
        </p:txBody>
      </p:sp>
      <p:sp>
        <p:nvSpPr>
          <p:cNvPr id="3" name="Segnaposto contenuto 2"/>
          <p:cNvSpPr>
            <a:spLocks noGrp="1"/>
          </p:cNvSpPr>
          <p:nvPr>
            <p:ph idx="1"/>
          </p:nvPr>
        </p:nvSpPr>
        <p:spPr/>
        <p:txBody>
          <a:bodyPr>
            <a:normAutofit fontScale="85000" lnSpcReduction="20000"/>
          </a:bodyPr>
          <a:lstStyle/>
          <a:p>
            <a:r>
              <a:rPr lang="fr-FR" u="sng" dirty="0" smtClean="0"/>
              <a:t>Einstein</a:t>
            </a:r>
            <a:r>
              <a:rPr lang="fr-FR" dirty="0" smtClean="0"/>
              <a:t>: the existence of distant masses </a:t>
            </a:r>
            <a:r>
              <a:rPr lang="fr-FR" dirty="0" err="1" smtClean="0"/>
              <a:t>would</a:t>
            </a:r>
            <a:r>
              <a:rPr lang="fr-FR" dirty="0" smtClean="0"/>
              <a:t> </a:t>
            </a:r>
            <a:r>
              <a:rPr lang="fr-FR" dirty="0" err="1" smtClean="0"/>
              <a:t>provide</a:t>
            </a:r>
            <a:r>
              <a:rPr lang="fr-FR" dirty="0" smtClean="0"/>
              <a:t> </a:t>
            </a:r>
            <a:r>
              <a:rPr lang="fr-FR" dirty="0" err="1" smtClean="0"/>
              <a:t>such</a:t>
            </a:r>
            <a:r>
              <a:rPr lang="fr-FR" dirty="0" smtClean="0"/>
              <a:t> </a:t>
            </a:r>
            <a:r>
              <a:rPr lang="fr-FR" dirty="0" err="1" smtClean="0"/>
              <a:t>degeneracy</a:t>
            </a:r>
            <a:r>
              <a:rPr lang="fr-FR" dirty="0" smtClean="0"/>
              <a:t> </a:t>
            </a:r>
            <a:r>
              <a:rPr lang="fr-FR" dirty="0" err="1" smtClean="0"/>
              <a:t>at</a:t>
            </a:r>
            <a:r>
              <a:rPr lang="fr-FR" dirty="0" smtClean="0"/>
              <a:t> </a:t>
            </a:r>
            <a:r>
              <a:rPr lang="fr-FR" dirty="0" err="1" smtClean="0"/>
              <a:t>infinity</a:t>
            </a:r>
            <a:r>
              <a:rPr lang="fr-FR" dirty="0" smtClean="0"/>
              <a:t> and </a:t>
            </a:r>
            <a:r>
              <a:rPr lang="fr-FR" dirty="0" err="1" smtClean="0"/>
              <a:t>also</a:t>
            </a:r>
            <a:r>
              <a:rPr lang="fr-FR" dirty="0" smtClean="0"/>
              <a:t> </a:t>
            </a:r>
            <a:r>
              <a:rPr lang="fr-FR" dirty="0" err="1" smtClean="0"/>
              <a:t>Minkowskian</a:t>
            </a:r>
            <a:r>
              <a:rPr lang="fr-FR" dirty="0" smtClean="0"/>
              <a:t> values </a:t>
            </a:r>
            <a:r>
              <a:rPr lang="fr-FR" dirty="0" err="1" smtClean="0"/>
              <a:t>at</a:t>
            </a:r>
            <a:r>
              <a:rPr lang="fr-FR" dirty="0" smtClean="0"/>
              <a:t> large but </a:t>
            </a:r>
            <a:r>
              <a:rPr lang="fr-FR" dirty="0" err="1" smtClean="0"/>
              <a:t>finite</a:t>
            </a:r>
            <a:r>
              <a:rPr lang="fr-FR" dirty="0" smtClean="0"/>
              <a:t> distances (</a:t>
            </a:r>
            <a:r>
              <a:rPr lang="fr-FR" dirty="0" err="1" smtClean="0"/>
              <a:t>necessary</a:t>
            </a:r>
            <a:r>
              <a:rPr lang="fr-FR" dirty="0" smtClean="0"/>
              <a:t> for </a:t>
            </a:r>
            <a:r>
              <a:rPr lang="fr-FR" dirty="0" err="1" smtClean="0"/>
              <a:t>explaining</a:t>
            </a:r>
            <a:r>
              <a:rPr lang="fr-FR" dirty="0" smtClean="0"/>
              <a:t> </a:t>
            </a:r>
            <a:r>
              <a:rPr lang="fr-FR" dirty="0" err="1" smtClean="0"/>
              <a:t>planetary</a:t>
            </a:r>
            <a:r>
              <a:rPr lang="fr-FR" dirty="0" smtClean="0"/>
              <a:t> motion). </a:t>
            </a:r>
          </a:p>
          <a:p>
            <a:r>
              <a:rPr lang="fr-FR" u="sng" dirty="0" smtClean="0"/>
              <a:t>De Sitter</a:t>
            </a:r>
            <a:r>
              <a:rPr lang="fr-FR" dirty="0" smtClean="0"/>
              <a:t>: </a:t>
            </a:r>
            <a:r>
              <a:rPr lang="fr-FR" dirty="0" err="1"/>
              <a:t>E</a:t>
            </a:r>
            <a:r>
              <a:rPr lang="fr-FR" dirty="0" err="1" smtClean="0"/>
              <a:t>instein’s</a:t>
            </a:r>
            <a:r>
              <a:rPr lang="fr-FR" dirty="0" smtClean="0"/>
              <a:t> distant masses have to </a:t>
            </a:r>
            <a:r>
              <a:rPr lang="fr-FR" dirty="0" err="1" smtClean="0"/>
              <a:t>be</a:t>
            </a:r>
            <a:r>
              <a:rPr lang="fr-FR" dirty="0" smtClean="0"/>
              <a:t> </a:t>
            </a:r>
            <a:r>
              <a:rPr lang="fr-FR" dirty="0" err="1" smtClean="0"/>
              <a:t>outside</a:t>
            </a:r>
            <a:r>
              <a:rPr lang="fr-FR" dirty="0" smtClean="0"/>
              <a:t> the observable </a:t>
            </a:r>
            <a:r>
              <a:rPr lang="fr-FR" dirty="0" err="1" smtClean="0"/>
              <a:t>universe</a:t>
            </a:r>
            <a:r>
              <a:rPr lang="fr-FR" dirty="0" smtClean="0"/>
              <a:t>. </a:t>
            </a:r>
            <a:r>
              <a:rPr lang="fr-FR" dirty="0" err="1" smtClean="0"/>
              <a:t>Such</a:t>
            </a:r>
            <a:r>
              <a:rPr lang="fr-FR" dirty="0" smtClean="0"/>
              <a:t> </a:t>
            </a:r>
            <a:r>
              <a:rPr lang="fr-FR" dirty="0" err="1" smtClean="0"/>
              <a:t>explanation</a:t>
            </a:r>
            <a:r>
              <a:rPr lang="fr-FR" dirty="0" smtClean="0"/>
              <a:t> </a:t>
            </a:r>
            <a:r>
              <a:rPr lang="fr-FR" dirty="0" err="1" smtClean="0"/>
              <a:t>is</a:t>
            </a:r>
            <a:r>
              <a:rPr lang="fr-FR" dirty="0" smtClean="0"/>
              <a:t> not more </a:t>
            </a:r>
            <a:r>
              <a:rPr lang="fr-FR" dirty="0" err="1" smtClean="0"/>
              <a:t>satisfactory</a:t>
            </a:r>
            <a:r>
              <a:rPr lang="fr-FR" dirty="0" smtClean="0"/>
              <a:t> and </a:t>
            </a:r>
            <a:r>
              <a:rPr lang="fr-FR" dirty="0" err="1" smtClean="0"/>
              <a:t>is</a:t>
            </a:r>
            <a:r>
              <a:rPr lang="fr-FR" dirty="0" smtClean="0"/>
              <a:t> </a:t>
            </a:r>
            <a:r>
              <a:rPr lang="fr-FR" dirty="0" err="1" smtClean="0"/>
              <a:t>maybe</a:t>
            </a:r>
            <a:r>
              <a:rPr lang="fr-FR" dirty="0" smtClean="0"/>
              <a:t> </a:t>
            </a:r>
            <a:r>
              <a:rPr lang="fr-FR" dirty="0" err="1" smtClean="0"/>
              <a:t>worse</a:t>
            </a:r>
            <a:r>
              <a:rPr lang="fr-FR" dirty="0" smtClean="0"/>
              <a:t> </a:t>
            </a:r>
            <a:r>
              <a:rPr lang="fr-FR" dirty="0" err="1" smtClean="0"/>
              <a:t>than</a:t>
            </a:r>
            <a:r>
              <a:rPr lang="fr-FR" dirty="0" smtClean="0"/>
              <a:t> </a:t>
            </a:r>
            <a:r>
              <a:rPr lang="fr-FR" dirty="0" err="1" smtClean="0"/>
              <a:t>Newton’s</a:t>
            </a:r>
            <a:r>
              <a:rPr lang="fr-FR" dirty="0" smtClean="0"/>
              <a:t> </a:t>
            </a:r>
            <a:r>
              <a:rPr lang="fr-FR" dirty="0" err="1" smtClean="0"/>
              <a:t>absolute</a:t>
            </a:r>
            <a:r>
              <a:rPr lang="fr-FR" dirty="0" smtClean="0"/>
              <a:t> </a:t>
            </a:r>
            <a:r>
              <a:rPr lang="fr-FR" dirty="0" err="1" smtClean="0"/>
              <a:t>space</a:t>
            </a:r>
            <a:r>
              <a:rPr lang="fr-FR" dirty="0" smtClean="0"/>
              <a:t>.</a:t>
            </a:r>
          </a:p>
          <a:p>
            <a:r>
              <a:rPr lang="it-IT" i="1" dirty="0" smtClean="0"/>
              <a:t>«</a:t>
            </a:r>
            <a:r>
              <a:rPr lang="it-IT" i="1" dirty="0" err="1" smtClean="0"/>
              <a:t>It</a:t>
            </a:r>
            <a:r>
              <a:rPr lang="it-IT" i="1" dirty="0" smtClean="0"/>
              <a:t> </a:t>
            </a:r>
            <a:r>
              <a:rPr lang="it-IT" i="1" dirty="0" err="1" smtClean="0"/>
              <a:t>proved</a:t>
            </a:r>
            <a:r>
              <a:rPr lang="it-IT" i="1" dirty="0" smtClean="0"/>
              <a:t> </a:t>
            </a:r>
            <a:r>
              <a:rPr lang="it-IT" i="1" dirty="0" err="1" smtClean="0"/>
              <a:t>that</a:t>
            </a:r>
            <a:r>
              <a:rPr lang="it-IT" i="1" dirty="0" smtClean="0"/>
              <a:t> for the </a:t>
            </a:r>
            <a:r>
              <a:rPr lang="it-IT" i="1" dirty="0" err="1" smtClean="0"/>
              <a:t>system</a:t>
            </a:r>
            <a:r>
              <a:rPr lang="it-IT" i="1" dirty="0" smtClean="0"/>
              <a:t> of the </a:t>
            </a:r>
            <a:r>
              <a:rPr lang="it-IT" i="1" dirty="0" err="1" smtClean="0"/>
              <a:t>fixed</a:t>
            </a:r>
            <a:r>
              <a:rPr lang="it-IT" i="1" dirty="0" smtClean="0"/>
              <a:t> </a:t>
            </a:r>
            <a:r>
              <a:rPr lang="it-IT" i="1" dirty="0" err="1" smtClean="0"/>
              <a:t>stars</a:t>
            </a:r>
            <a:r>
              <a:rPr lang="it-IT" i="1" dirty="0" smtClean="0"/>
              <a:t> no </a:t>
            </a:r>
            <a:r>
              <a:rPr lang="it-IT" i="1" dirty="0" err="1" smtClean="0"/>
              <a:t>boundary</a:t>
            </a:r>
            <a:r>
              <a:rPr lang="it-IT" i="1" dirty="0" smtClean="0"/>
              <a:t> </a:t>
            </a:r>
            <a:r>
              <a:rPr lang="it-IT" i="1" dirty="0" err="1" smtClean="0"/>
              <a:t>condition</a:t>
            </a:r>
            <a:r>
              <a:rPr lang="it-IT" i="1" dirty="0" smtClean="0"/>
              <a:t> of the </a:t>
            </a:r>
            <a:r>
              <a:rPr lang="it-IT" i="1" dirty="0" err="1" smtClean="0"/>
              <a:t>kind</a:t>
            </a:r>
            <a:r>
              <a:rPr lang="it-IT" i="1" dirty="0" smtClean="0"/>
              <a:t> can come </a:t>
            </a:r>
            <a:r>
              <a:rPr lang="it-IT" i="1" dirty="0" err="1" smtClean="0"/>
              <a:t>into</a:t>
            </a:r>
            <a:r>
              <a:rPr lang="it-IT" i="1" dirty="0" smtClean="0"/>
              <a:t> </a:t>
            </a:r>
            <a:r>
              <a:rPr lang="it-IT" i="1" dirty="0" err="1" smtClean="0"/>
              <a:t>question</a:t>
            </a:r>
            <a:r>
              <a:rPr lang="it-IT" i="1" dirty="0" smtClean="0"/>
              <a:t> </a:t>
            </a:r>
            <a:r>
              <a:rPr lang="it-IT" i="1" dirty="0" err="1" smtClean="0"/>
              <a:t>at</a:t>
            </a:r>
            <a:r>
              <a:rPr lang="it-IT" i="1" dirty="0" smtClean="0"/>
              <a:t> </a:t>
            </a:r>
            <a:r>
              <a:rPr lang="it-IT" i="1" dirty="0" err="1" smtClean="0"/>
              <a:t>all</a:t>
            </a:r>
            <a:r>
              <a:rPr lang="it-IT" i="1" dirty="0" smtClean="0"/>
              <a:t>, </a:t>
            </a:r>
            <a:r>
              <a:rPr lang="it-IT" i="1" dirty="0" err="1" smtClean="0"/>
              <a:t>as</a:t>
            </a:r>
            <a:r>
              <a:rPr lang="it-IT" i="1" dirty="0" smtClean="0"/>
              <a:t> </a:t>
            </a:r>
            <a:r>
              <a:rPr lang="it-IT" i="1" dirty="0" err="1" smtClean="0"/>
              <a:t>was</a:t>
            </a:r>
            <a:r>
              <a:rPr lang="it-IT" i="1" dirty="0" smtClean="0"/>
              <a:t> </a:t>
            </a:r>
            <a:r>
              <a:rPr lang="it-IT" i="1" dirty="0" err="1" smtClean="0"/>
              <a:t>also</a:t>
            </a:r>
            <a:r>
              <a:rPr lang="it-IT" i="1" dirty="0" smtClean="0"/>
              <a:t> </a:t>
            </a:r>
            <a:r>
              <a:rPr lang="it-IT" i="1" dirty="0" err="1" smtClean="0"/>
              <a:t>emphasized</a:t>
            </a:r>
            <a:r>
              <a:rPr lang="it-IT" i="1" dirty="0" smtClean="0"/>
              <a:t> by the </a:t>
            </a:r>
            <a:r>
              <a:rPr lang="it-IT" i="1" dirty="0" err="1" smtClean="0"/>
              <a:t>astronomer</a:t>
            </a:r>
            <a:r>
              <a:rPr lang="it-IT" i="1" dirty="0" smtClean="0"/>
              <a:t> de </a:t>
            </a:r>
            <a:r>
              <a:rPr lang="it-IT" i="1" dirty="0" err="1" smtClean="0"/>
              <a:t>Sitter</a:t>
            </a:r>
            <a:r>
              <a:rPr lang="it-IT" i="1" dirty="0" smtClean="0"/>
              <a:t> </a:t>
            </a:r>
            <a:r>
              <a:rPr lang="it-IT" i="1" dirty="0" err="1" smtClean="0"/>
              <a:t>recently</a:t>
            </a:r>
            <a:r>
              <a:rPr lang="it-IT" i="1" dirty="0" smtClean="0"/>
              <a:t>»</a:t>
            </a:r>
            <a:endParaRPr lang="fr-FR" i="1" dirty="0"/>
          </a:p>
        </p:txBody>
      </p:sp>
    </p:spTree>
    <p:extLst>
      <p:ext uri="{BB962C8B-B14F-4D97-AF65-F5344CB8AC3E}">
        <p14:creationId xmlns:p14="http://schemas.microsoft.com/office/powerpoint/2010/main" val="772593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381000" y="332656"/>
            <a:ext cx="8382000" cy="1143000"/>
          </a:xfrm>
        </p:spPr>
        <p:txBody>
          <a:bodyPr/>
          <a:lstStyle/>
          <a:p>
            <a:pPr eaLnBrk="1" hangingPunct="1"/>
            <a:r>
              <a:rPr lang="fr-FR" dirty="0" err="1">
                <a:latin typeface="Arial" charset="0"/>
              </a:rPr>
              <a:t>S</a:t>
            </a:r>
            <a:r>
              <a:rPr lang="fr-FR" dirty="0" err="1" smtClean="0">
                <a:latin typeface="Arial" charset="0"/>
              </a:rPr>
              <a:t>pace</a:t>
            </a:r>
            <a:r>
              <a:rPr lang="fr-FR" dirty="0" smtClean="0">
                <a:latin typeface="Arial" charset="0"/>
              </a:rPr>
              <a:t> and time: </a:t>
            </a:r>
            <a:r>
              <a:rPr lang="fr-FR" dirty="0">
                <a:latin typeface="Arial" charset="0"/>
              </a:rPr>
              <a:t>Newton </a:t>
            </a:r>
          </a:p>
        </p:txBody>
      </p:sp>
      <p:sp useBgFill="1">
        <p:nvSpPr>
          <p:cNvPr id="86019" name="Text Box 4"/>
          <p:cNvSpPr txBox="1">
            <a:spLocks noChangeArrowheads="1"/>
          </p:cNvSpPr>
          <p:nvPr/>
        </p:nvSpPr>
        <p:spPr bwMode="auto">
          <a:xfrm>
            <a:off x="450583" y="1556792"/>
            <a:ext cx="8261988" cy="563231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2"/>
                </a:solidFill>
                <a:latin typeface="Arial" charset="0"/>
                <a:ea typeface="ＭＳ Ｐゴシック" charset="0"/>
              </a:defRPr>
            </a:lvl9pPr>
          </a:lstStyle>
          <a:p>
            <a:pPr algn="just"/>
            <a:r>
              <a:rPr lang="en-US" sz="2400" b="0" dirty="0" smtClean="0">
                <a:solidFill>
                  <a:srgbClr val="FF0000"/>
                </a:solidFill>
              </a:rPr>
              <a:t>I </a:t>
            </a:r>
            <a:r>
              <a:rPr lang="en-US" sz="2400" b="0" dirty="0">
                <a:solidFill>
                  <a:srgbClr val="FF0000"/>
                </a:solidFill>
              </a:rPr>
              <a:t>do not </a:t>
            </a:r>
            <a:r>
              <a:rPr lang="en-US" sz="2400" b="0" dirty="0" smtClean="0">
                <a:solidFill>
                  <a:srgbClr val="FF0000"/>
                </a:solidFill>
              </a:rPr>
              <a:t>define </a:t>
            </a:r>
            <a:r>
              <a:rPr lang="en-US" sz="2400" b="0" dirty="0">
                <a:solidFill>
                  <a:srgbClr val="FF0000"/>
                </a:solidFill>
              </a:rPr>
              <a:t>time, space, place, and motion as being well known to all</a:t>
            </a:r>
            <a:r>
              <a:rPr lang="en-US" sz="2400" b="0" dirty="0">
                <a:solidFill>
                  <a:srgbClr val="0000FF"/>
                </a:solidFill>
              </a:rPr>
              <a:t>. Only I must observe </a:t>
            </a:r>
            <a:r>
              <a:rPr lang="en-US" sz="2400" b="0" dirty="0" smtClean="0">
                <a:solidFill>
                  <a:srgbClr val="0000FF"/>
                </a:solidFill>
              </a:rPr>
              <a:t>that </a:t>
            </a:r>
            <a:r>
              <a:rPr lang="en-US" sz="2400" b="0" dirty="0">
                <a:solidFill>
                  <a:srgbClr val="0000FF"/>
                </a:solidFill>
              </a:rPr>
              <a:t>the </a:t>
            </a:r>
            <a:r>
              <a:rPr lang="en-US" sz="2400" b="0" dirty="0">
                <a:solidFill>
                  <a:srgbClr val="FF0000"/>
                </a:solidFill>
              </a:rPr>
              <a:t>vulgar</a:t>
            </a:r>
            <a:r>
              <a:rPr lang="en-US" sz="2400" b="0" dirty="0">
                <a:solidFill>
                  <a:srgbClr val="0000FF"/>
                </a:solidFill>
              </a:rPr>
              <a:t> conceive those quantities under no other notions but from the </a:t>
            </a:r>
            <a:r>
              <a:rPr lang="en-US" sz="2400" b="0" dirty="0" smtClean="0">
                <a:solidFill>
                  <a:srgbClr val="0000FF"/>
                </a:solidFill>
              </a:rPr>
              <a:t>relations </a:t>
            </a:r>
            <a:r>
              <a:rPr lang="en-US" sz="2400" b="0" dirty="0">
                <a:solidFill>
                  <a:srgbClr val="0000FF"/>
                </a:solidFill>
              </a:rPr>
              <a:t>they bear to sensible objects. And thence arise certain prejudices, for the removing of which, it will be convenient </a:t>
            </a:r>
            <a:r>
              <a:rPr lang="en-US" sz="2400" b="0" dirty="0">
                <a:solidFill>
                  <a:srgbClr val="FF0000"/>
                </a:solidFill>
              </a:rPr>
              <a:t>to distinguish them into </a:t>
            </a:r>
            <a:r>
              <a:rPr lang="en-US" sz="2400" dirty="0">
                <a:solidFill>
                  <a:srgbClr val="FF0000"/>
                </a:solidFill>
              </a:rPr>
              <a:t>absolute and relative</a:t>
            </a:r>
            <a:r>
              <a:rPr lang="en-US" sz="2400" b="0" dirty="0">
                <a:solidFill>
                  <a:srgbClr val="FF0000"/>
                </a:solidFill>
              </a:rPr>
              <a:t>, </a:t>
            </a:r>
            <a:r>
              <a:rPr lang="en-US" sz="2400" dirty="0">
                <a:solidFill>
                  <a:srgbClr val="FF0000"/>
                </a:solidFill>
              </a:rPr>
              <a:t>true and apparent</a:t>
            </a:r>
            <a:r>
              <a:rPr lang="en-US" sz="2400" b="0" dirty="0">
                <a:solidFill>
                  <a:srgbClr val="FF0000"/>
                </a:solidFill>
              </a:rPr>
              <a:t>, </a:t>
            </a:r>
            <a:r>
              <a:rPr lang="en-US" sz="2400" dirty="0">
                <a:solidFill>
                  <a:srgbClr val="FF0000"/>
                </a:solidFill>
              </a:rPr>
              <a:t>mathematical and common</a:t>
            </a:r>
            <a:r>
              <a:rPr lang="en-US" sz="2400" b="0" dirty="0">
                <a:solidFill>
                  <a:srgbClr val="FF0000"/>
                </a:solidFill>
              </a:rPr>
              <a:t>. </a:t>
            </a:r>
            <a:endParaRPr lang="en-US" sz="2400" b="0" dirty="0" smtClean="0">
              <a:solidFill>
                <a:srgbClr val="FF0000"/>
              </a:solidFill>
            </a:endParaRPr>
          </a:p>
          <a:p>
            <a:pPr algn="just"/>
            <a:endParaRPr lang="en-US" sz="2400" b="0" dirty="0">
              <a:solidFill>
                <a:srgbClr val="FF0000"/>
              </a:solidFill>
            </a:endParaRPr>
          </a:p>
          <a:p>
            <a:pPr algn="just"/>
            <a:r>
              <a:rPr lang="en-US" sz="2400" b="0" dirty="0">
                <a:solidFill>
                  <a:schemeClr val="tx1"/>
                </a:solidFill>
              </a:rPr>
              <a:t>T</a:t>
            </a:r>
            <a:r>
              <a:rPr lang="en-US" sz="2400" b="0" dirty="0" smtClean="0">
                <a:solidFill>
                  <a:schemeClr val="tx1"/>
                </a:solidFill>
              </a:rPr>
              <a:t>hey </a:t>
            </a:r>
            <a:r>
              <a:rPr lang="en-US" sz="2400" b="0" dirty="0">
                <a:solidFill>
                  <a:schemeClr val="tx1"/>
                </a:solidFill>
              </a:rPr>
              <a:t>could </a:t>
            </a:r>
            <a:r>
              <a:rPr lang="en-US" sz="2400" b="0" dirty="0" smtClean="0">
                <a:solidFill>
                  <a:schemeClr val="tx1"/>
                </a:solidFill>
              </a:rPr>
              <a:t>as </a:t>
            </a:r>
            <a:r>
              <a:rPr lang="en-US" sz="2400" b="0" dirty="0">
                <a:solidFill>
                  <a:schemeClr val="tx1"/>
                </a:solidFill>
              </a:rPr>
              <a:t>well be called </a:t>
            </a:r>
            <a:r>
              <a:rPr lang="en-US" sz="2400" b="0" dirty="0" smtClean="0">
                <a:solidFill>
                  <a:srgbClr val="FF0000"/>
                </a:solidFill>
              </a:rPr>
              <a:t>“intelligible” </a:t>
            </a:r>
            <a:r>
              <a:rPr lang="en-US" sz="2400" b="0" dirty="0" smtClean="0">
                <a:solidFill>
                  <a:schemeClr val="tx1"/>
                </a:solidFill>
              </a:rPr>
              <a:t>time </a:t>
            </a:r>
            <a:r>
              <a:rPr lang="en-US" sz="2400" b="0" dirty="0">
                <a:solidFill>
                  <a:schemeClr val="tx1"/>
                </a:solidFill>
              </a:rPr>
              <a:t>and space in contradistinction to </a:t>
            </a:r>
            <a:r>
              <a:rPr lang="en-US" sz="2400" b="0" dirty="0" smtClean="0">
                <a:solidFill>
                  <a:srgbClr val="FF0000"/>
                </a:solidFill>
              </a:rPr>
              <a:t>“sensible”</a:t>
            </a:r>
            <a:r>
              <a:rPr lang="en-US" sz="2400" b="0" dirty="0" smtClean="0">
                <a:solidFill>
                  <a:schemeClr val="tx1"/>
                </a:solidFill>
              </a:rPr>
              <a:t>. </a:t>
            </a:r>
          </a:p>
          <a:p>
            <a:pPr algn="just"/>
            <a:r>
              <a:rPr lang="en-US" sz="2400" b="0" dirty="0" smtClean="0">
                <a:solidFill>
                  <a:srgbClr val="0000FF"/>
                </a:solidFill>
              </a:rPr>
              <a:t>Newton's </a:t>
            </a:r>
            <a:r>
              <a:rPr lang="en-US" sz="2400" b="0" dirty="0">
                <a:solidFill>
                  <a:srgbClr val="0000FF"/>
                </a:solidFill>
              </a:rPr>
              <a:t>natural philosophy, stands or falls with the concepts of absolute time and absolute space</a:t>
            </a:r>
            <a:r>
              <a:rPr lang="en-US" sz="2400" b="0" dirty="0">
                <a:solidFill>
                  <a:schemeClr val="tx1"/>
                </a:solidFill>
              </a:rPr>
              <a:t>.</a:t>
            </a:r>
          </a:p>
          <a:p>
            <a:pPr algn="just"/>
            <a:endParaRPr lang="en-US" sz="2400" b="0" dirty="0">
              <a:solidFill>
                <a:schemeClr val="tx1"/>
              </a:solidFill>
            </a:endParaRPr>
          </a:p>
          <a:p>
            <a:pPr algn="just"/>
            <a:endParaRPr lang="en-US" sz="2400" b="0" dirty="0">
              <a:solidFill>
                <a:schemeClr val="tx1"/>
              </a:solidFill>
            </a:endParaRPr>
          </a:p>
          <a:p>
            <a:pPr algn="just"/>
            <a:endParaRPr lang="fr-FR" sz="2400" dirty="0">
              <a:solidFill>
                <a:schemeClr val="tx1"/>
              </a:solidFill>
              <a:latin typeface="Book Antiqua" charset="0"/>
              <a:cs typeface="Book Antiqua" charset="0"/>
            </a:endParaRPr>
          </a:p>
        </p:txBody>
      </p:sp>
    </p:spTree>
    <p:extLst>
      <p:ext uri="{BB962C8B-B14F-4D97-AF65-F5344CB8AC3E}">
        <p14:creationId xmlns:p14="http://schemas.microsoft.com/office/powerpoint/2010/main" val="9373814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Three </a:t>
            </a:r>
            <a:r>
              <a:rPr lang="it-IT" dirty="0" err="1" smtClean="0"/>
              <a:t>possibilities</a:t>
            </a:r>
            <a:r>
              <a:rPr lang="it-IT" dirty="0" smtClean="0"/>
              <a:t> (a)</a:t>
            </a:r>
            <a:endParaRPr lang="fr-FR" dirty="0"/>
          </a:p>
        </p:txBody>
      </p:sp>
      <p:sp>
        <p:nvSpPr>
          <p:cNvPr id="3" name="Segnaposto contenuto 2"/>
          <p:cNvSpPr>
            <a:spLocks noGrp="1"/>
          </p:cNvSpPr>
          <p:nvPr>
            <p:ph idx="1"/>
          </p:nvPr>
        </p:nvSpPr>
        <p:spPr>
          <a:xfrm>
            <a:off x="457200" y="1412776"/>
            <a:ext cx="8229600" cy="4525963"/>
          </a:xfrm>
        </p:spPr>
        <p:txBody>
          <a:bodyPr>
            <a:normAutofit fontScale="92500" lnSpcReduction="20000"/>
          </a:bodyPr>
          <a:lstStyle/>
          <a:p>
            <a:pPr marL="0" indent="0">
              <a:buNone/>
            </a:pPr>
            <a:r>
              <a:rPr lang="it-IT" i="1" dirty="0" err="1" smtClean="0"/>
              <a:t>We</a:t>
            </a:r>
            <a:r>
              <a:rPr lang="it-IT" i="1" dirty="0" smtClean="0"/>
              <a:t> </a:t>
            </a:r>
            <a:r>
              <a:rPr lang="it-IT" i="1" dirty="0" err="1" smtClean="0"/>
              <a:t>may</a:t>
            </a:r>
            <a:r>
              <a:rPr lang="it-IT" i="1" dirty="0" smtClean="0"/>
              <a:t> </a:t>
            </a:r>
            <a:r>
              <a:rPr lang="it-IT" i="1" dirty="0" err="1" smtClean="0"/>
              <a:t>require</a:t>
            </a:r>
            <a:r>
              <a:rPr lang="it-IT" i="1" dirty="0" smtClean="0"/>
              <a:t> </a:t>
            </a:r>
            <a:r>
              <a:rPr lang="it-IT" i="1" dirty="0" err="1" smtClean="0"/>
              <a:t>as</a:t>
            </a:r>
            <a:r>
              <a:rPr lang="it-IT" i="1" dirty="0" smtClean="0"/>
              <a:t> in the </a:t>
            </a:r>
            <a:r>
              <a:rPr lang="it-IT" i="1" dirty="0" err="1" smtClean="0"/>
              <a:t>problem</a:t>
            </a:r>
            <a:r>
              <a:rPr lang="it-IT" i="1" dirty="0" smtClean="0"/>
              <a:t> of the </a:t>
            </a:r>
            <a:r>
              <a:rPr lang="it-IT" i="1" dirty="0" err="1" smtClean="0"/>
              <a:t>planets</a:t>
            </a:r>
            <a:r>
              <a:rPr lang="it-IT" i="1" dirty="0" smtClean="0"/>
              <a:t> </a:t>
            </a:r>
            <a:r>
              <a:rPr lang="it-IT" i="1" dirty="0" err="1" smtClean="0"/>
              <a:t>that</a:t>
            </a:r>
            <a:r>
              <a:rPr lang="it-IT" i="1" dirty="0" smtClean="0"/>
              <a:t> the </a:t>
            </a:r>
            <a:r>
              <a:rPr lang="it-IT" i="1" dirty="0" err="1" smtClean="0"/>
              <a:t>metric</a:t>
            </a:r>
            <a:r>
              <a:rPr lang="it-IT" i="1" dirty="0" smtClean="0"/>
              <a:t> in </a:t>
            </a:r>
            <a:r>
              <a:rPr lang="it-IT" i="1" dirty="0" err="1" smtClean="0"/>
              <a:t>spatial</a:t>
            </a:r>
            <a:r>
              <a:rPr lang="it-IT" i="1" dirty="0" smtClean="0"/>
              <a:t> </a:t>
            </a:r>
            <a:r>
              <a:rPr lang="it-IT" i="1" dirty="0" err="1" smtClean="0"/>
              <a:t>infinity</a:t>
            </a:r>
            <a:r>
              <a:rPr lang="it-IT" i="1" dirty="0" smtClean="0"/>
              <a:t> </a:t>
            </a:r>
            <a:r>
              <a:rPr lang="it-IT" i="1" dirty="0" err="1" smtClean="0"/>
              <a:t>approximate</a:t>
            </a:r>
            <a:r>
              <a:rPr lang="it-IT" i="1" dirty="0" smtClean="0"/>
              <a:t> the </a:t>
            </a:r>
            <a:r>
              <a:rPr lang="it-IT" i="1" dirty="0" err="1" smtClean="0"/>
              <a:t>values</a:t>
            </a:r>
            <a:endParaRPr lang="it-IT" i="1" dirty="0" smtClean="0"/>
          </a:p>
          <a:p>
            <a:pPr marL="0" indent="0">
              <a:buNone/>
            </a:pPr>
            <a:endParaRPr lang="it-IT" i="1" dirty="0"/>
          </a:p>
          <a:p>
            <a:pPr marL="0" indent="0">
              <a:buNone/>
            </a:pPr>
            <a:endParaRPr lang="it-IT" i="1" dirty="0" smtClean="0"/>
          </a:p>
          <a:p>
            <a:pPr marL="0" indent="0">
              <a:buNone/>
            </a:pPr>
            <a:r>
              <a:rPr lang="it-IT" i="1" dirty="0" err="1" smtClean="0"/>
              <a:t>This</a:t>
            </a:r>
            <a:r>
              <a:rPr lang="it-IT" i="1" dirty="0" smtClean="0"/>
              <a:t> </a:t>
            </a:r>
            <a:r>
              <a:rPr lang="it-IT" i="1" dirty="0" err="1" smtClean="0"/>
              <a:t>is</a:t>
            </a:r>
            <a:r>
              <a:rPr lang="it-IT" i="1" dirty="0" smtClean="0"/>
              <a:t> </a:t>
            </a:r>
            <a:r>
              <a:rPr lang="it-IT" i="1" dirty="0" err="1" smtClean="0"/>
              <a:t>unsatisfactory</a:t>
            </a:r>
            <a:r>
              <a:rPr lang="it-IT" i="1" dirty="0" smtClean="0"/>
              <a:t> in more </a:t>
            </a:r>
            <a:r>
              <a:rPr lang="it-IT" i="1" dirty="0" err="1" smtClean="0"/>
              <a:t>respects</a:t>
            </a:r>
            <a:r>
              <a:rPr lang="it-IT" i="1" dirty="0" smtClean="0"/>
              <a:t> </a:t>
            </a:r>
            <a:r>
              <a:rPr lang="it-IT" i="1" dirty="0" err="1" smtClean="0"/>
              <a:t>than</a:t>
            </a:r>
            <a:r>
              <a:rPr lang="it-IT" i="1" dirty="0" smtClean="0"/>
              <a:t> </a:t>
            </a:r>
            <a:r>
              <a:rPr lang="it-IT" i="1" dirty="0" err="1" smtClean="0"/>
              <a:t>one</a:t>
            </a:r>
            <a:endParaRPr lang="it-IT" i="1" dirty="0" smtClean="0"/>
          </a:p>
          <a:p>
            <a:pPr marL="514350" indent="-514350">
              <a:buAutoNum type="alphaLcParenR"/>
            </a:pPr>
            <a:r>
              <a:rPr lang="it-IT" i="1" dirty="0" smtClean="0"/>
              <a:t>A definite </a:t>
            </a:r>
            <a:r>
              <a:rPr lang="it-IT" i="1" dirty="0" err="1" smtClean="0"/>
              <a:t>choice</a:t>
            </a:r>
            <a:r>
              <a:rPr lang="it-IT" i="1" dirty="0" smtClean="0"/>
              <a:t> of a SR </a:t>
            </a:r>
            <a:r>
              <a:rPr lang="it-IT" i="1" dirty="0" err="1" smtClean="0"/>
              <a:t>contrary</a:t>
            </a:r>
            <a:r>
              <a:rPr lang="it-IT" i="1" dirty="0" smtClean="0"/>
              <a:t> to </a:t>
            </a:r>
            <a:r>
              <a:rPr lang="it-IT" i="1" dirty="0" err="1" smtClean="0"/>
              <a:t>spirit</a:t>
            </a:r>
            <a:r>
              <a:rPr lang="it-IT" i="1" dirty="0" smtClean="0"/>
              <a:t> of the </a:t>
            </a:r>
            <a:r>
              <a:rPr lang="it-IT" i="1" dirty="0" err="1" smtClean="0"/>
              <a:t>relativity</a:t>
            </a:r>
            <a:r>
              <a:rPr lang="it-IT" i="1" dirty="0" smtClean="0"/>
              <a:t> </a:t>
            </a:r>
            <a:r>
              <a:rPr lang="it-IT" i="1" dirty="0" err="1" smtClean="0"/>
              <a:t>priciple</a:t>
            </a:r>
            <a:endParaRPr lang="it-IT" i="1" dirty="0" smtClean="0"/>
          </a:p>
          <a:p>
            <a:pPr marL="514350" indent="-514350">
              <a:buAutoNum type="alphaLcParenR"/>
            </a:pPr>
            <a:r>
              <a:rPr lang="it-IT" i="1" dirty="0" err="1" smtClean="0"/>
              <a:t>Inertia</a:t>
            </a:r>
            <a:r>
              <a:rPr lang="it-IT" i="1" dirty="0" smtClean="0"/>
              <a:t> </a:t>
            </a:r>
            <a:r>
              <a:rPr lang="it-IT" i="1" dirty="0" err="1" smtClean="0"/>
              <a:t>would</a:t>
            </a:r>
            <a:r>
              <a:rPr lang="it-IT" i="1" dirty="0" smtClean="0"/>
              <a:t> be </a:t>
            </a:r>
            <a:r>
              <a:rPr lang="it-IT" i="1" dirty="0" err="1" smtClean="0"/>
              <a:t>influenced</a:t>
            </a:r>
            <a:r>
              <a:rPr lang="it-IT" i="1" dirty="0" smtClean="0"/>
              <a:t> </a:t>
            </a:r>
            <a:r>
              <a:rPr lang="it-IT" i="1" dirty="0" err="1" smtClean="0"/>
              <a:t>but</a:t>
            </a:r>
            <a:r>
              <a:rPr lang="it-IT" i="1" dirty="0" smtClean="0"/>
              <a:t> </a:t>
            </a:r>
            <a:r>
              <a:rPr lang="it-IT" i="1" dirty="0" err="1" smtClean="0"/>
              <a:t>not</a:t>
            </a:r>
            <a:r>
              <a:rPr lang="it-IT" i="1" dirty="0" smtClean="0"/>
              <a:t> </a:t>
            </a:r>
            <a:r>
              <a:rPr lang="it-IT" i="1" dirty="0" err="1" smtClean="0"/>
              <a:t>conditioned</a:t>
            </a:r>
            <a:r>
              <a:rPr lang="it-IT" i="1" dirty="0" smtClean="0"/>
              <a:t> by </a:t>
            </a:r>
            <a:r>
              <a:rPr lang="it-IT" i="1" dirty="0" err="1" smtClean="0"/>
              <a:t>matter</a:t>
            </a:r>
            <a:r>
              <a:rPr lang="it-IT" i="1" dirty="0" smtClean="0"/>
              <a:t> </a:t>
            </a:r>
            <a:r>
              <a:rPr lang="it-IT" i="1" dirty="0" err="1" smtClean="0"/>
              <a:t>present</a:t>
            </a:r>
            <a:r>
              <a:rPr lang="it-IT" i="1" dirty="0" smtClean="0"/>
              <a:t> in finite </a:t>
            </a:r>
            <a:r>
              <a:rPr lang="it-IT" i="1" dirty="0" err="1" smtClean="0"/>
              <a:t>space</a:t>
            </a:r>
            <a:endParaRPr lang="it-IT" i="1" dirty="0" smtClean="0"/>
          </a:p>
          <a:p>
            <a:pPr marL="0" indent="0">
              <a:buNone/>
            </a:pPr>
            <a:endParaRPr lang="it-IT" i="1" dirty="0" smtClean="0"/>
          </a:p>
        </p:txBody>
      </p:sp>
      <p:pic>
        <p:nvPicPr>
          <p:cNvPr id="6" name="Immagine 5"/>
          <p:cNvPicPr>
            <a:picLocks noChangeAspect="1"/>
          </p:cNvPicPr>
          <p:nvPr>
            <p:custDataLst>
              <p:tags r:id="rId1"/>
            </p:custDataLst>
          </p:nvPr>
        </p:nvPicPr>
        <p:blipFill>
          <a:blip r:embed="rId3" cstate="print">
            <a:lum/>
            <a:extLst>
              <a:ext uri="{28A0092B-C50C-407E-A947-70E740481C1C}">
                <a14:useLocalDpi xmlns:a14="http://schemas.microsoft.com/office/drawing/2010/main" val="0"/>
              </a:ext>
            </a:extLst>
          </a:blip>
          <a:stretch>
            <a:fillRect/>
          </a:stretch>
        </p:blipFill>
        <p:spPr>
          <a:xfrm>
            <a:off x="2427531" y="2276872"/>
            <a:ext cx="3152581" cy="1224136"/>
          </a:xfrm>
          <a:prstGeom prst="rect">
            <a:avLst/>
          </a:prstGeom>
        </p:spPr>
      </p:pic>
    </p:spTree>
    <p:extLst>
      <p:ext uri="{BB962C8B-B14F-4D97-AF65-F5344CB8AC3E}">
        <p14:creationId xmlns:p14="http://schemas.microsoft.com/office/powerpoint/2010/main" val="24259431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Three </a:t>
            </a:r>
            <a:r>
              <a:rPr lang="it-IT" dirty="0" err="1" smtClean="0"/>
              <a:t>possibilities</a:t>
            </a:r>
            <a:r>
              <a:rPr lang="it-IT" dirty="0" smtClean="0"/>
              <a:t> (b)</a:t>
            </a:r>
            <a:endParaRPr lang="fr-FR" dirty="0"/>
          </a:p>
        </p:txBody>
      </p:sp>
      <p:sp>
        <p:nvSpPr>
          <p:cNvPr id="3" name="Segnaposto contenuto 2"/>
          <p:cNvSpPr>
            <a:spLocks noGrp="1"/>
          </p:cNvSpPr>
          <p:nvPr>
            <p:ph idx="1"/>
          </p:nvPr>
        </p:nvSpPr>
        <p:spPr/>
        <p:txBody>
          <a:bodyPr>
            <a:normAutofit fontScale="92500" lnSpcReduction="10000"/>
          </a:bodyPr>
          <a:lstStyle/>
          <a:p>
            <a:pPr marL="0" indent="0">
              <a:buNone/>
            </a:pPr>
            <a:r>
              <a:rPr lang="it-IT" i="1" dirty="0" err="1" smtClean="0"/>
              <a:t>We</a:t>
            </a:r>
            <a:r>
              <a:rPr lang="it-IT" i="1" dirty="0" smtClean="0"/>
              <a:t> </a:t>
            </a:r>
            <a:r>
              <a:rPr lang="it-IT" i="1" dirty="0" err="1" smtClean="0"/>
              <a:t>may</a:t>
            </a:r>
            <a:r>
              <a:rPr lang="it-IT" i="1" dirty="0" smtClean="0"/>
              <a:t> refrain </a:t>
            </a:r>
            <a:r>
              <a:rPr lang="it-IT" i="1" dirty="0" err="1" smtClean="0"/>
              <a:t>entirely</a:t>
            </a:r>
            <a:r>
              <a:rPr lang="it-IT" i="1" dirty="0" smtClean="0"/>
              <a:t> from </a:t>
            </a:r>
            <a:r>
              <a:rPr lang="it-IT" i="1" dirty="0" err="1" smtClean="0"/>
              <a:t>laying</a:t>
            </a:r>
            <a:r>
              <a:rPr lang="it-IT" i="1" dirty="0" smtClean="0"/>
              <a:t> down </a:t>
            </a:r>
            <a:r>
              <a:rPr lang="it-IT" i="1" dirty="0" err="1" smtClean="0"/>
              <a:t>boundary</a:t>
            </a:r>
            <a:r>
              <a:rPr lang="it-IT" i="1" dirty="0" smtClean="0"/>
              <a:t> </a:t>
            </a:r>
            <a:r>
              <a:rPr lang="it-IT" i="1" dirty="0" err="1" smtClean="0"/>
              <a:t>condition</a:t>
            </a:r>
            <a:r>
              <a:rPr lang="it-IT" i="1" dirty="0" smtClean="0"/>
              <a:t> </a:t>
            </a:r>
            <a:r>
              <a:rPr lang="it-IT" i="1" dirty="0" err="1" smtClean="0"/>
              <a:t>at</a:t>
            </a:r>
            <a:r>
              <a:rPr lang="it-IT" i="1" dirty="0" smtClean="0"/>
              <a:t> </a:t>
            </a:r>
            <a:r>
              <a:rPr lang="it-IT" i="1" dirty="0" err="1" smtClean="0"/>
              <a:t>infinity</a:t>
            </a:r>
            <a:r>
              <a:rPr lang="it-IT" i="1" dirty="0" smtClean="0"/>
              <a:t> </a:t>
            </a:r>
            <a:r>
              <a:rPr lang="it-IT" i="1" dirty="0" err="1" smtClean="0"/>
              <a:t>claiming</a:t>
            </a:r>
            <a:r>
              <a:rPr lang="it-IT" i="1" dirty="0" smtClean="0"/>
              <a:t> general </a:t>
            </a:r>
            <a:r>
              <a:rPr lang="it-IT" i="1" dirty="0" err="1" smtClean="0"/>
              <a:t>validity</a:t>
            </a:r>
            <a:r>
              <a:rPr lang="it-IT" i="1" dirty="0" smtClean="0"/>
              <a:t>. </a:t>
            </a:r>
            <a:r>
              <a:rPr lang="fr-FR" i="1" dirty="0" smtClean="0"/>
              <a:t>This </a:t>
            </a:r>
            <a:r>
              <a:rPr lang="fr-FR" i="1" dirty="0" err="1" smtClean="0"/>
              <a:t>holds</a:t>
            </a:r>
            <a:r>
              <a:rPr lang="fr-FR" i="1" dirty="0" smtClean="0"/>
              <a:t> out no </a:t>
            </a:r>
            <a:r>
              <a:rPr lang="fr-FR" i="1" dirty="0" err="1" smtClean="0"/>
              <a:t>hope</a:t>
            </a:r>
            <a:r>
              <a:rPr lang="fr-FR" i="1" dirty="0" smtClean="0"/>
              <a:t> of </a:t>
            </a:r>
            <a:r>
              <a:rPr lang="fr-FR" i="1" dirty="0" err="1" smtClean="0"/>
              <a:t>solving</a:t>
            </a:r>
            <a:r>
              <a:rPr lang="fr-FR" i="1" dirty="0" smtClean="0"/>
              <a:t> the </a:t>
            </a:r>
            <a:r>
              <a:rPr lang="fr-FR" i="1" dirty="0" err="1" smtClean="0"/>
              <a:t>problem</a:t>
            </a:r>
            <a:r>
              <a:rPr lang="fr-FR" i="1" dirty="0" smtClean="0"/>
              <a:t> and </a:t>
            </a:r>
            <a:r>
              <a:rPr lang="fr-FR" i="1" dirty="0" err="1" smtClean="0"/>
              <a:t>amounts</a:t>
            </a:r>
            <a:r>
              <a:rPr lang="fr-FR" i="1" dirty="0" smtClean="0"/>
              <a:t> to </a:t>
            </a:r>
            <a:r>
              <a:rPr lang="fr-FR" i="1" dirty="0" err="1" smtClean="0"/>
              <a:t>giving</a:t>
            </a:r>
            <a:r>
              <a:rPr lang="fr-FR" i="1" dirty="0" smtClean="0"/>
              <a:t> </a:t>
            </a:r>
            <a:r>
              <a:rPr lang="fr-FR" i="1" dirty="0" err="1" smtClean="0"/>
              <a:t>it</a:t>
            </a:r>
            <a:r>
              <a:rPr lang="fr-FR" i="1" dirty="0" smtClean="0"/>
              <a:t> up. This </a:t>
            </a:r>
            <a:r>
              <a:rPr lang="fr-FR" i="1" dirty="0" err="1" smtClean="0"/>
              <a:t>is</a:t>
            </a:r>
            <a:r>
              <a:rPr lang="fr-FR" i="1" dirty="0" smtClean="0"/>
              <a:t> an incontestable position </a:t>
            </a:r>
            <a:r>
              <a:rPr lang="fr-FR" i="1" dirty="0" err="1" smtClean="0"/>
              <a:t>which</a:t>
            </a:r>
            <a:r>
              <a:rPr lang="fr-FR" i="1" dirty="0" smtClean="0"/>
              <a:t> </a:t>
            </a:r>
            <a:r>
              <a:rPr lang="fr-FR" i="1" dirty="0" err="1" smtClean="0"/>
              <a:t>is</a:t>
            </a:r>
            <a:r>
              <a:rPr lang="fr-FR" i="1" dirty="0" smtClean="0"/>
              <a:t> </a:t>
            </a:r>
            <a:r>
              <a:rPr lang="fr-FR" i="1" dirty="0" err="1" smtClean="0"/>
              <a:t>taken</a:t>
            </a:r>
            <a:r>
              <a:rPr lang="fr-FR" i="1" dirty="0" smtClean="0"/>
              <a:t> </a:t>
            </a:r>
            <a:r>
              <a:rPr lang="fr-FR" i="1" dirty="0" err="1" smtClean="0"/>
              <a:t>at</a:t>
            </a:r>
            <a:r>
              <a:rPr lang="fr-FR" i="1" dirty="0" smtClean="0"/>
              <a:t> </a:t>
            </a:r>
            <a:r>
              <a:rPr lang="fr-FR" i="1" dirty="0" err="1" smtClean="0"/>
              <a:t>present</a:t>
            </a:r>
            <a:r>
              <a:rPr lang="fr-FR" i="1" dirty="0" smtClean="0"/>
              <a:t> time by de Sitter. But I must </a:t>
            </a:r>
            <a:r>
              <a:rPr lang="fr-FR" i="1" dirty="0" err="1" smtClean="0"/>
              <a:t>confess</a:t>
            </a:r>
            <a:r>
              <a:rPr lang="fr-FR" i="1" dirty="0" smtClean="0"/>
              <a:t> </a:t>
            </a:r>
            <a:r>
              <a:rPr lang="fr-FR" i="1" dirty="0" err="1" smtClean="0"/>
              <a:t>that</a:t>
            </a:r>
            <a:r>
              <a:rPr lang="fr-FR" i="1" dirty="0" smtClean="0"/>
              <a:t> </a:t>
            </a:r>
            <a:r>
              <a:rPr lang="fr-FR" i="1" dirty="0" err="1" smtClean="0"/>
              <a:t>such</a:t>
            </a:r>
            <a:r>
              <a:rPr lang="fr-FR" i="1" dirty="0" smtClean="0"/>
              <a:t> a </a:t>
            </a:r>
            <a:r>
              <a:rPr lang="fr-FR" i="1" dirty="0" err="1" smtClean="0"/>
              <a:t>complete</a:t>
            </a:r>
            <a:r>
              <a:rPr lang="fr-FR" i="1" dirty="0" smtClean="0"/>
              <a:t> </a:t>
            </a:r>
            <a:r>
              <a:rPr lang="fr-FR" i="1" dirty="0" err="1" smtClean="0"/>
              <a:t>resignation</a:t>
            </a:r>
            <a:r>
              <a:rPr lang="fr-FR" i="1" dirty="0" smtClean="0"/>
              <a:t> in </a:t>
            </a:r>
            <a:r>
              <a:rPr lang="fr-FR" i="1" dirty="0" err="1" smtClean="0"/>
              <a:t>this</a:t>
            </a:r>
            <a:r>
              <a:rPr lang="fr-FR" i="1" dirty="0" smtClean="0"/>
              <a:t> </a:t>
            </a:r>
            <a:r>
              <a:rPr lang="fr-FR" i="1" dirty="0" err="1" smtClean="0"/>
              <a:t>fundamental</a:t>
            </a:r>
            <a:r>
              <a:rPr lang="fr-FR" i="1" dirty="0" smtClean="0"/>
              <a:t> question </a:t>
            </a:r>
            <a:r>
              <a:rPr lang="fr-FR" i="1" dirty="0" err="1" smtClean="0"/>
              <a:t>is</a:t>
            </a:r>
            <a:r>
              <a:rPr lang="fr-FR" i="1" dirty="0" smtClean="0"/>
              <a:t> for me a </a:t>
            </a:r>
            <a:r>
              <a:rPr lang="fr-FR" i="1" dirty="0" err="1" smtClean="0"/>
              <a:t>difficult</a:t>
            </a:r>
            <a:r>
              <a:rPr lang="fr-FR" i="1" dirty="0" smtClean="0"/>
              <a:t> </a:t>
            </a:r>
            <a:r>
              <a:rPr lang="fr-FR" i="1" dirty="0" err="1" smtClean="0"/>
              <a:t>thing</a:t>
            </a:r>
            <a:r>
              <a:rPr lang="fr-FR" i="1" dirty="0" smtClean="0"/>
              <a:t>. I </a:t>
            </a:r>
            <a:r>
              <a:rPr lang="fr-FR" i="1" dirty="0" err="1" smtClean="0"/>
              <a:t>should</a:t>
            </a:r>
            <a:r>
              <a:rPr lang="fr-FR" i="1" dirty="0" smtClean="0"/>
              <a:t> not </a:t>
            </a:r>
            <a:r>
              <a:rPr lang="fr-FR" i="1" dirty="0" err="1" smtClean="0"/>
              <a:t>make</a:t>
            </a:r>
            <a:r>
              <a:rPr lang="fr-FR" i="1" dirty="0" smtClean="0"/>
              <a:t> up </a:t>
            </a:r>
            <a:r>
              <a:rPr lang="fr-FR" i="1" dirty="0" err="1" smtClean="0"/>
              <a:t>my</a:t>
            </a:r>
            <a:r>
              <a:rPr lang="fr-FR" i="1" dirty="0" smtClean="0"/>
              <a:t> </a:t>
            </a:r>
            <a:r>
              <a:rPr lang="fr-FR" i="1" dirty="0" err="1" smtClean="0"/>
              <a:t>mind</a:t>
            </a:r>
            <a:r>
              <a:rPr lang="fr-FR" i="1" dirty="0" smtClean="0"/>
              <a:t> to </a:t>
            </a:r>
            <a:r>
              <a:rPr lang="fr-FR" i="1" dirty="0" err="1" smtClean="0"/>
              <a:t>it</a:t>
            </a:r>
            <a:r>
              <a:rPr lang="fr-FR" i="1" dirty="0" smtClean="0"/>
              <a:t> </a:t>
            </a:r>
            <a:r>
              <a:rPr lang="fr-FR" i="1" dirty="0" err="1" smtClean="0"/>
              <a:t>until</a:t>
            </a:r>
            <a:r>
              <a:rPr lang="fr-FR" i="1" dirty="0" smtClean="0"/>
              <a:t> </a:t>
            </a:r>
            <a:r>
              <a:rPr lang="fr-FR" i="1" dirty="0" err="1" smtClean="0"/>
              <a:t>every</a:t>
            </a:r>
            <a:r>
              <a:rPr lang="fr-FR" i="1" dirty="0" smtClean="0"/>
              <a:t> effort to </a:t>
            </a:r>
            <a:r>
              <a:rPr lang="fr-FR" i="1" dirty="0" err="1" smtClean="0"/>
              <a:t>make</a:t>
            </a:r>
            <a:r>
              <a:rPr lang="fr-FR" i="1" dirty="0" smtClean="0"/>
              <a:t> </a:t>
            </a:r>
            <a:r>
              <a:rPr lang="fr-FR" i="1" dirty="0" err="1" smtClean="0"/>
              <a:t>headway</a:t>
            </a:r>
            <a:r>
              <a:rPr lang="fr-FR" i="1" dirty="0" smtClean="0"/>
              <a:t> </a:t>
            </a:r>
            <a:r>
              <a:rPr lang="fr-FR" i="1" dirty="0" err="1" smtClean="0"/>
              <a:t>toward</a:t>
            </a:r>
            <a:r>
              <a:rPr lang="fr-FR" i="1" dirty="0" smtClean="0"/>
              <a:t> a </a:t>
            </a:r>
            <a:r>
              <a:rPr lang="fr-FR" i="1" dirty="0" err="1" smtClean="0"/>
              <a:t>satisfactory</a:t>
            </a:r>
            <a:r>
              <a:rPr lang="fr-FR" i="1" dirty="0" smtClean="0"/>
              <a:t> </a:t>
            </a:r>
            <a:r>
              <a:rPr lang="fr-FR" i="1" dirty="0" err="1" smtClean="0"/>
              <a:t>view</a:t>
            </a:r>
            <a:r>
              <a:rPr lang="fr-FR" i="1" dirty="0" smtClean="0"/>
              <a:t> </a:t>
            </a:r>
            <a:r>
              <a:rPr lang="fr-FR" i="1" dirty="0" err="1" smtClean="0"/>
              <a:t>had</a:t>
            </a:r>
            <a:r>
              <a:rPr lang="fr-FR" i="1" dirty="0" smtClean="0"/>
              <a:t> </a:t>
            </a:r>
            <a:r>
              <a:rPr lang="fr-FR" i="1" dirty="0" err="1" smtClean="0"/>
              <a:t>proved</a:t>
            </a:r>
            <a:r>
              <a:rPr lang="fr-FR" i="1" dirty="0" smtClean="0"/>
              <a:t> to </a:t>
            </a:r>
            <a:r>
              <a:rPr lang="fr-FR" i="1" dirty="0" err="1" smtClean="0"/>
              <a:t>be</a:t>
            </a:r>
            <a:r>
              <a:rPr lang="fr-FR" i="1" dirty="0" smtClean="0"/>
              <a:t> vain.</a:t>
            </a:r>
            <a:endParaRPr lang="it-IT" i="1" dirty="0" smtClean="0"/>
          </a:p>
        </p:txBody>
      </p:sp>
    </p:spTree>
    <p:extLst>
      <p:ext uri="{BB962C8B-B14F-4D97-AF65-F5344CB8AC3E}">
        <p14:creationId xmlns:p14="http://schemas.microsoft.com/office/powerpoint/2010/main" val="40401793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Three </a:t>
            </a:r>
            <a:r>
              <a:rPr lang="it-IT" dirty="0" err="1" smtClean="0"/>
              <a:t>possibilities</a:t>
            </a:r>
            <a:r>
              <a:rPr lang="it-IT" dirty="0" smtClean="0"/>
              <a:t> (c)</a:t>
            </a:r>
            <a:endParaRPr lang="fr-FR" dirty="0"/>
          </a:p>
        </p:txBody>
      </p:sp>
      <p:sp>
        <p:nvSpPr>
          <p:cNvPr id="3" name="Segnaposto contenuto 2"/>
          <p:cNvSpPr>
            <a:spLocks noGrp="1"/>
          </p:cNvSpPr>
          <p:nvPr>
            <p:ph idx="1"/>
          </p:nvPr>
        </p:nvSpPr>
        <p:spPr/>
        <p:txBody>
          <a:bodyPr>
            <a:normAutofit fontScale="92500" lnSpcReduction="10000"/>
          </a:bodyPr>
          <a:lstStyle/>
          <a:p>
            <a:pPr marL="0" indent="0">
              <a:buNone/>
            </a:pPr>
            <a:r>
              <a:rPr lang="en-US" i="1" dirty="0" smtClean="0"/>
              <a:t>I </a:t>
            </a:r>
            <a:r>
              <a:rPr lang="en-US" i="1" dirty="0"/>
              <a:t>have completely abandoned my views, rightfully contested by </a:t>
            </a:r>
            <a:r>
              <a:rPr lang="en-US" i="1" dirty="0" smtClean="0"/>
              <a:t>you, on </a:t>
            </a:r>
            <a:r>
              <a:rPr lang="en-US" i="1" dirty="0"/>
              <a:t>the degeneration of </a:t>
            </a:r>
            <a:r>
              <a:rPr lang="en-US" i="1" dirty="0" smtClean="0"/>
              <a:t>the metric. </a:t>
            </a:r>
            <a:r>
              <a:rPr lang="en-US" i="1" dirty="0"/>
              <a:t>I am curious to hear what you will have to say about the </a:t>
            </a:r>
            <a:r>
              <a:rPr lang="en-US" i="1" dirty="0" smtClean="0"/>
              <a:t>somewhat </a:t>
            </a:r>
            <a:r>
              <a:rPr lang="en-US" i="1" dirty="0"/>
              <a:t>crazy idea I am considering now</a:t>
            </a:r>
            <a:r>
              <a:rPr lang="en-US" dirty="0" smtClean="0"/>
              <a:t>. </a:t>
            </a:r>
          </a:p>
          <a:p>
            <a:pPr marL="0" indent="0">
              <a:buNone/>
            </a:pPr>
            <a:r>
              <a:rPr lang="en-US" dirty="0"/>
              <a:t> </a:t>
            </a:r>
            <a:r>
              <a:rPr lang="en-US" dirty="0" smtClean="0"/>
              <a:t>                Letter to W. De Sitter of </a:t>
            </a:r>
            <a:r>
              <a:rPr lang="en-US" dirty="0"/>
              <a:t>February 2, </a:t>
            </a:r>
            <a:r>
              <a:rPr lang="en-US" dirty="0" smtClean="0"/>
              <a:t>1917</a:t>
            </a:r>
          </a:p>
          <a:p>
            <a:pPr marL="0" indent="0">
              <a:buNone/>
            </a:pPr>
            <a:r>
              <a:rPr lang="en-US" i="1" dirty="0" smtClean="0"/>
              <a:t>I </a:t>
            </a:r>
            <a:r>
              <a:rPr lang="en-US" i="1" dirty="0"/>
              <a:t>have again perpetrated something relating to the theory of gravitation that might endanger me of being committed to a </a:t>
            </a:r>
            <a:r>
              <a:rPr lang="en-US" i="1" dirty="0" smtClean="0"/>
              <a:t>madhouse</a:t>
            </a:r>
            <a:r>
              <a:rPr lang="en-US" dirty="0" smtClean="0"/>
              <a:t> </a:t>
            </a:r>
            <a:endParaRPr lang="en-US" dirty="0"/>
          </a:p>
          <a:p>
            <a:pPr>
              <a:buNone/>
            </a:pPr>
            <a:r>
              <a:rPr lang="en-US" dirty="0"/>
              <a:t>                      </a:t>
            </a:r>
            <a:r>
              <a:rPr lang="en-US" dirty="0" smtClean="0"/>
              <a:t>Letter </a:t>
            </a:r>
            <a:r>
              <a:rPr lang="en-US" dirty="0"/>
              <a:t>to P. </a:t>
            </a:r>
            <a:r>
              <a:rPr lang="en-US" dirty="0" err="1" smtClean="0"/>
              <a:t>Ehrenfest</a:t>
            </a:r>
            <a:r>
              <a:rPr lang="en-US" dirty="0" smtClean="0"/>
              <a:t>, February 4, 1917</a:t>
            </a:r>
            <a:endParaRPr lang="en-US" dirty="0"/>
          </a:p>
          <a:p>
            <a:pPr marL="0" indent="0">
              <a:buNone/>
            </a:pPr>
            <a:endParaRPr lang="fr-FR" dirty="0"/>
          </a:p>
        </p:txBody>
      </p:sp>
    </p:spTree>
    <p:extLst>
      <p:ext uri="{BB962C8B-B14F-4D97-AF65-F5344CB8AC3E}">
        <p14:creationId xmlns:p14="http://schemas.microsoft.com/office/powerpoint/2010/main" val="40674913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phere"/>
          <p:cNvPicPr>
            <a:picLocks noChangeAspect="1" noChangeArrowheads="1"/>
          </p:cNvPicPr>
          <p:nvPr/>
        </p:nvPicPr>
        <p:blipFill>
          <a:blip r:embed="rId5" cstate="print"/>
          <a:srcRect/>
          <a:stretch>
            <a:fillRect/>
          </a:stretch>
        </p:blipFill>
        <p:spPr bwMode="auto">
          <a:xfrm>
            <a:off x="-1404664" y="1268760"/>
            <a:ext cx="5715000" cy="4286250"/>
          </a:xfrm>
          <a:prstGeom prst="rect">
            <a:avLst/>
          </a:prstGeom>
          <a:noFill/>
        </p:spPr>
      </p:pic>
      <p:sp>
        <p:nvSpPr>
          <p:cNvPr id="2" name="Title 1"/>
          <p:cNvSpPr>
            <a:spLocks noGrp="1"/>
          </p:cNvSpPr>
          <p:nvPr>
            <p:ph type="title"/>
          </p:nvPr>
        </p:nvSpPr>
        <p:spPr/>
        <p:txBody>
          <a:bodyPr/>
          <a:lstStyle/>
          <a:p>
            <a:r>
              <a:rPr lang="en-US" dirty="0" smtClean="0"/>
              <a:t>A spherical universe!</a:t>
            </a:r>
            <a:endParaRPr lang="en-US" dirty="0"/>
          </a:p>
        </p:txBody>
      </p:sp>
      <p:pic>
        <p:nvPicPr>
          <p:cNvPr id="6" name="Picture 21" descr="txp_fig"/>
          <p:cNvPicPr>
            <a:picLocks noChangeAspect="1" noChangeArrowheads="1"/>
          </p:cNvPicPr>
          <p:nvPr>
            <p:custDataLst>
              <p:tags r:id="rId1"/>
            </p:custDataLst>
          </p:nvPr>
        </p:nvPicPr>
        <p:blipFill>
          <a:blip r:embed="rId6" cstate="print">
            <a:lum contrast="18000"/>
          </a:blip>
          <a:srcRect/>
          <a:stretch>
            <a:fillRect/>
          </a:stretch>
        </p:blipFill>
        <p:spPr bwMode="auto">
          <a:xfrm>
            <a:off x="3105472" y="4320456"/>
            <a:ext cx="5715000" cy="620712"/>
          </a:xfrm>
          <a:prstGeom prst="rect">
            <a:avLst/>
          </a:prstGeom>
          <a:noFill/>
          <a:ln w="38100" algn="ctr">
            <a:noFill/>
            <a:miter lim="800000"/>
            <a:headEnd/>
            <a:tailEnd/>
          </a:ln>
          <a:effectLst/>
        </p:spPr>
      </p:pic>
      <p:pic>
        <p:nvPicPr>
          <p:cNvPr id="4" name="Immagine 3"/>
          <p:cNvPicPr>
            <a:picLocks noChangeAspect="1"/>
          </p:cNvPicPr>
          <p:nvPr>
            <p:custDataLst>
              <p:tags r:id="rId2"/>
            </p:custDataLst>
          </p:nvPr>
        </p:nvPicPr>
        <p:blipFill>
          <a:blip r:embed="rId7" cstate="print">
            <a:lum contrast="18000"/>
            <a:extLst>
              <a:ext uri="{28A0092B-C50C-407E-A947-70E740481C1C}">
                <a14:useLocalDpi xmlns:a14="http://schemas.microsoft.com/office/drawing/2010/main" val="0"/>
              </a:ext>
            </a:extLst>
          </a:blip>
          <a:stretch>
            <a:fillRect/>
          </a:stretch>
        </p:blipFill>
        <p:spPr>
          <a:xfrm>
            <a:off x="3131840" y="2776989"/>
            <a:ext cx="5943612" cy="659894"/>
          </a:xfrm>
          <a:prstGeom prst="rect">
            <a:avLst/>
          </a:prstGeom>
        </p:spPr>
      </p:pic>
      <p:pic>
        <p:nvPicPr>
          <p:cNvPr id="5" name="Immagine 4"/>
          <p:cNvPicPr>
            <a:picLocks noChangeAspect="1"/>
          </p:cNvPicPr>
          <p:nvPr>
            <p:custDataLst>
              <p:tags r:id="rId3"/>
            </p:custDataLst>
          </p:nvPr>
        </p:nvPicPr>
        <p:blipFill>
          <a:blip r:embed="rId8" cstate="print">
            <a:lum contrast="18000"/>
            <a:extLst>
              <a:ext uri="{28A0092B-C50C-407E-A947-70E740481C1C}">
                <a14:useLocalDpi xmlns:a14="http://schemas.microsoft.com/office/drawing/2010/main" val="0"/>
              </a:ext>
            </a:extLst>
          </a:blip>
          <a:stretch>
            <a:fillRect/>
          </a:stretch>
        </p:blipFill>
        <p:spPr>
          <a:xfrm>
            <a:off x="1159392" y="5272355"/>
            <a:ext cx="7445056" cy="1122428"/>
          </a:xfrm>
          <a:prstGeom prst="rect">
            <a:avLst/>
          </a:prstGeom>
        </p:spPr>
      </p:pic>
    </p:spTree>
    <p:extLst>
      <p:ext uri="{BB962C8B-B14F-4D97-AF65-F5344CB8AC3E}">
        <p14:creationId xmlns:p14="http://schemas.microsoft.com/office/powerpoint/2010/main" val="1288144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Cosmological</a:t>
            </a:r>
            <a:r>
              <a:rPr lang="it-IT" dirty="0" smtClean="0"/>
              <a:t> </a:t>
            </a:r>
            <a:r>
              <a:rPr lang="it-IT" dirty="0" err="1" smtClean="0"/>
              <a:t>Principle</a:t>
            </a:r>
            <a:endParaRPr lang="fr-FR" dirty="0"/>
          </a:p>
        </p:txBody>
      </p:sp>
      <p:sp>
        <p:nvSpPr>
          <p:cNvPr id="4" name="Segnaposto contenuto 3"/>
          <p:cNvSpPr>
            <a:spLocks noGrp="1"/>
          </p:cNvSpPr>
          <p:nvPr>
            <p:ph idx="1"/>
          </p:nvPr>
        </p:nvSpPr>
        <p:spPr/>
        <p:txBody>
          <a:bodyPr>
            <a:normAutofit fontScale="92500" lnSpcReduction="20000"/>
          </a:bodyPr>
          <a:lstStyle/>
          <a:p>
            <a:pPr marL="0" indent="0">
              <a:buNone/>
            </a:pPr>
            <a:r>
              <a:rPr lang="it-IT" i="1" dirty="0" smtClean="0"/>
              <a:t>The curvature </a:t>
            </a:r>
            <a:r>
              <a:rPr lang="it-IT" i="1" dirty="0" err="1" smtClean="0"/>
              <a:t>is</a:t>
            </a:r>
            <a:r>
              <a:rPr lang="it-IT" i="1" dirty="0" smtClean="0"/>
              <a:t> </a:t>
            </a:r>
            <a:r>
              <a:rPr lang="it-IT" i="1" dirty="0" err="1" smtClean="0"/>
              <a:t>defined</a:t>
            </a:r>
            <a:r>
              <a:rPr lang="it-IT" i="1" dirty="0" smtClean="0"/>
              <a:t> </a:t>
            </a:r>
            <a:r>
              <a:rPr lang="it-IT" i="1" dirty="0" err="1" smtClean="0"/>
              <a:t>at</a:t>
            </a:r>
            <a:r>
              <a:rPr lang="it-IT" i="1" dirty="0" smtClean="0"/>
              <a:t> </a:t>
            </a:r>
            <a:r>
              <a:rPr lang="it-IT" i="1" dirty="0" err="1" smtClean="0"/>
              <a:t>every</a:t>
            </a:r>
            <a:r>
              <a:rPr lang="it-IT" i="1" dirty="0" smtClean="0"/>
              <a:t> </a:t>
            </a:r>
            <a:r>
              <a:rPr lang="it-IT" i="1" dirty="0" err="1" smtClean="0"/>
              <a:t>point</a:t>
            </a:r>
            <a:r>
              <a:rPr lang="it-IT" i="1" dirty="0" smtClean="0"/>
              <a:t> by the </a:t>
            </a:r>
            <a:r>
              <a:rPr lang="it-IT" i="1" dirty="0" err="1" smtClean="0"/>
              <a:t>matter</a:t>
            </a:r>
            <a:r>
              <a:rPr lang="it-IT" i="1" dirty="0" smtClean="0"/>
              <a:t> </a:t>
            </a:r>
            <a:r>
              <a:rPr lang="it-IT" i="1" dirty="0" err="1" smtClean="0"/>
              <a:t>at</a:t>
            </a:r>
            <a:r>
              <a:rPr lang="it-IT" i="1" dirty="0" smtClean="0"/>
              <a:t> </a:t>
            </a:r>
            <a:r>
              <a:rPr lang="it-IT" i="1" dirty="0" err="1" smtClean="0"/>
              <a:t>that</a:t>
            </a:r>
            <a:r>
              <a:rPr lang="it-IT" i="1" dirty="0" smtClean="0"/>
              <a:t> </a:t>
            </a:r>
            <a:r>
              <a:rPr lang="it-IT" i="1" dirty="0" err="1" smtClean="0"/>
              <a:t>point</a:t>
            </a:r>
            <a:r>
              <a:rPr lang="it-IT" i="1" dirty="0" smtClean="0"/>
              <a:t> and the state of </a:t>
            </a:r>
            <a:r>
              <a:rPr lang="it-IT" i="1" dirty="0" err="1" smtClean="0"/>
              <a:t>matter</a:t>
            </a:r>
            <a:r>
              <a:rPr lang="it-IT" i="1" dirty="0" smtClean="0"/>
              <a:t>. On account of the </a:t>
            </a:r>
            <a:r>
              <a:rPr lang="it-IT" i="1" dirty="0" err="1" smtClean="0"/>
              <a:t>lack</a:t>
            </a:r>
            <a:r>
              <a:rPr lang="it-IT" i="1" dirty="0" smtClean="0"/>
              <a:t> of </a:t>
            </a:r>
            <a:r>
              <a:rPr lang="it-IT" i="1" dirty="0" err="1" smtClean="0"/>
              <a:t>uniformity</a:t>
            </a:r>
            <a:r>
              <a:rPr lang="it-IT" i="1" dirty="0" smtClean="0"/>
              <a:t> the </a:t>
            </a:r>
            <a:r>
              <a:rPr lang="it-IT" i="1" dirty="0" err="1" smtClean="0"/>
              <a:t>metrical</a:t>
            </a:r>
            <a:r>
              <a:rPr lang="it-IT" i="1" dirty="0" smtClean="0"/>
              <a:t> </a:t>
            </a:r>
            <a:r>
              <a:rPr lang="it-IT" i="1" dirty="0" err="1" smtClean="0"/>
              <a:t>structure</a:t>
            </a:r>
            <a:r>
              <a:rPr lang="it-IT" i="1" dirty="0" smtClean="0"/>
              <a:t> must be </a:t>
            </a:r>
            <a:r>
              <a:rPr lang="it-IT" i="1" dirty="0" err="1" smtClean="0"/>
              <a:t>extremely</a:t>
            </a:r>
            <a:r>
              <a:rPr lang="it-IT" i="1" dirty="0" smtClean="0"/>
              <a:t> </a:t>
            </a:r>
            <a:r>
              <a:rPr lang="it-IT" i="1" dirty="0" err="1" smtClean="0"/>
              <a:t>complicated</a:t>
            </a:r>
            <a:r>
              <a:rPr lang="it-IT" i="1" dirty="0" smtClean="0"/>
              <a:t>. </a:t>
            </a:r>
            <a:r>
              <a:rPr lang="it-IT" i="1" dirty="0" err="1" smtClean="0">
                <a:solidFill>
                  <a:srgbClr val="FF0000"/>
                </a:solidFill>
              </a:rPr>
              <a:t>But</a:t>
            </a:r>
            <a:r>
              <a:rPr lang="it-IT" i="1" dirty="0" smtClean="0">
                <a:solidFill>
                  <a:srgbClr val="FF0000"/>
                </a:solidFill>
              </a:rPr>
              <a:t> </a:t>
            </a:r>
            <a:r>
              <a:rPr lang="it-IT" i="1" dirty="0" err="1" smtClean="0">
                <a:solidFill>
                  <a:srgbClr val="FF0000"/>
                </a:solidFill>
              </a:rPr>
              <a:t>if</a:t>
            </a:r>
            <a:r>
              <a:rPr lang="it-IT" i="1" dirty="0" smtClean="0">
                <a:solidFill>
                  <a:srgbClr val="FF0000"/>
                </a:solidFill>
              </a:rPr>
              <a:t> </a:t>
            </a:r>
            <a:r>
              <a:rPr lang="it-IT" i="1" dirty="0" err="1" smtClean="0">
                <a:solidFill>
                  <a:srgbClr val="FF0000"/>
                </a:solidFill>
              </a:rPr>
              <a:t>we</a:t>
            </a:r>
            <a:r>
              <a:rPr lang="it-IT" i="1" dirty="0" smtClean="0">
                <a:solidFill>
                  <a:srgbClr val="FF0000"/>
                </a:solidFill>
              </a:rPr>
              <a:t> are </a:t>
            </a:r>
            <a:r>
              <a:rPr lang="it-IT" i="1" dirty="0" err="1" smtClean="0">
                <a:solidFill>
                  <a:srgbClr val="FF0000"/>
                </a:solidFill>
              </a:rPr>
              <a:t>concerned</a:t>
            </a:r>
            <a:r>
              <a:rPr lang="it-IT" i="1" dirty="0" smtClean="0">
                <a:solidFill>
                  <a:srgbClr val="FF0000"/>
                </a:solidFill>
              </a:rPr>
              <a:t> with the </a:t>
            </a:r>
            <a:r>
              <a:rPr lang="it-IT" i="1" dirty="0" err="1" smtClean="0">
                <a:solidFill>
                  <a:srgbClr val="FF0000"/>
                </a:solidFill>
              </a:rPr>
              <a:t>structure</a:t>
            </a:r>
            <a:r>
              <a:rPr lang="it-IT" i="1" dirty="0" smtClean="0">
                <a:solidFill>
                  <a:srgbClr val="FF0000"/>
                </a:solidFill>
              </a:rPr>
              <a:t> </a:t>
            </a:r>
            <a:r>
              <a:rPr lang="it-IT" i="1" dirty="0" err="1" smtClean="0">
                <a:solidFill>
                  <a:srgbClr val="FF0000"/>
                </a:solidFill>
              </a:rPr>
              <a:t>only</a:t>
            </a:r>
            <a:r>
              <a:rPr lang="it-IT" i="1" dirty="0" smtClean="0">
                <a:solidFill>
                  <a:srgbClr val="FF0000"/>
                </a:solidFill>
              </a:rPr>
              <a:t> on a large scale, </a:t>
            </a:r>
            <a:r>
              <a:rPr lang="it-IT" i="1" dirty="0" err="1" smtClean="0">
                <a:solidFill>
                  <a:srgbClr val="FF0000"/>
                </a:solidFill>
              </a:rPr>
              <a:t>we</a:t>
            </a:r>
            <a:r>
              <a:rPr lang="it-IT" i="1" dirty="0" smtClean="0">
                <a:solidFill>
                  <a:srgbClr val="FF0000"/>
                </a:solidFill>
              </a:rPr>
              <a:t> </a:t>
            </a:r>
            <a:r>
              <a:rPr lang="it-IT" i="1" dirty="0" err="1" smtClean="0">
                <a:solidFill>
                  <a:srgbClr val="FF0000"/>
                </a:solidFill>
              </a:rPr>
              <a:t>may</a:t>
            </a:r>
            <a:r>
              <a:rPr lang="it-IT" i="1" dirty="0" smtClean="0">
                <a:solidFill>
                  <a:srgbClr val="FF0000"/>
                </a:solidFill>
              </a:rPr>
              <a:t> </a:t>
            </a:r>
            <a:r>
              <a:rPr lang="it-IT" i="1" dirty="0" err="1" smtClean="0">
                <a:solidFill>
                  <a:srgbClr val="FF0000"/>
                </a:solidFill>
              </a:rPr>
              <a:t>represent</a:t>
            </a:r>
            <a:r>
              <a:rPr lang="it-IT" i="1" dirty="0" smtClean="0">
                <a:solidFill>
                  <a:srgbClr val="FF0000"/>
                </a:solidFill>
              </a:rPr>
              <a:t> </a:t>
            </a:r>
            <a:r>
              <a:rPr lang="it-IT" i="1" dirty="0" err="1" smtClean="0">
                <a:solidFill>
                  <a:srgbClr val="FF0000"/>
                </a:solidFill>
              </a:rPr>
              <a:t>matter</a:t>
            </a:r>
            <a:r>
              <a:rPr lang="it-IT" i="1" dirty="0" smtClean="0">
                <a:solidFill>
                  <a:srgbClr val="FF0000"/>
                </a:solidFill>
              </a:rPr>
              <a:t> </a:t>
            </a:r>
            <a:r>
              <a:rPr lang="it-IT" i="1" dirty="0" err="1" smtClean="0">
                <a:solidFill>
                  <a:srgbClr val="FF0000"/>
                </a:solidFill>
              </a:rPr>
              <a:t>as</a:t>
            </a:r>
            <a:r>
              <a:rPr lang="it-IT" i="1" dirty="0" smtClean="0">
                <a:solidFill>
                  <a:srgbClr val="FF0000"/>
                </a:solidFill>
              </a:rPr>
              <a:t> </a:t>
            </a:r>
            <a:r>
              <a:rPr lang="it-IT" i="1" dirty="0" err="1" smtClean="0">
                <a:solidFill>
                  <a:srgbClr val="FF0000"/>
                </a:solidFill>
              </a:rPr>
              <a:t>being</a:t>
            </a:r>
            <a:r>
              <a:rPr lang="it-IT" i="1" dirty="0" smtClean="0">
                <a:solidFill>
                  <a:srgbClr val="FF0000"/>
                </a:solidFill>
              </a:rPr>
              <a:t> </a:t>
            </a:r>
            <a:r>
              <a:rPr lang="it-IT" i="1" dirty="0" err="1" smtClean="0">
                <a:solidFill>
                  <a:srgbClr val="FF0000"/>
                </a:solidFill>
              </a:rPr>
              <a:t>uniformly</a:t>
            </a:r>
            <a:r>
              <a:rPr lang="it-IT" i="1" dirty="0" smtClean="0">
                <a:solidFill>
                  <a:srgbClr val="FF0000"/>
                </a:solidFill>
              </a:rPr>
              <a:t> </a:t>
            </a:r>
            <a:r>
              <a:rPr lang="it-IT" i="1" dirty="0" err="1" smtClean="0">
                <a:solidFill>
                  <a:srgbClr val="FF0000"/>
                </a:solidFill>
              </a:rPr>
              <a:t>distributed</a:t>
            </a:r>
            <a:r>
              <a:rPr lang="it-IT" i="1" dirty="0" smtClean="0">
                <a:solidFill>
                  <a:srgbClr val="FF0000"/>
                </a:solidFill>
              </a:rPr>
              <a:t> over </a:t>
            </a:r>
            <a:r>
              <a:rPr lang="it-IT" i="1" dirty="0" err="1" smtClean="0">
                <a:solidFill>
                  <a:srgbClr val="FF0000"/>
                </a:solidFill>
              </a:rPr>
              <a:t>enormous</a:t>
            </a:r>
            <a:r>
              <a:rPr lang="it-IT" i="1" dirty="0" smtClean="0">
                <a:solidFill>
                  <a:srgbClr val="FF0000"/>
                </a:solidFill>
              </a:rPr>
              <a:t> </a:t>
            </a:r>
            <a:r>
              <a:rPr lang="it-IT" i="1" dirty="0" err="1" smtClean="0">
                <a:solidFill>
                  <a:srgbClr val="FF0000"/>
                </a:solidFill>
              </a:rPr>
              <a:t>space</a:t>
            </a:r>
            <a:r>
              <a:rPr lang="it-IT" i="1" dirty="0" smtClean="0">
                <a:solidFill>
                  <a:srgbClr val="FF0000"/>
                </a:solidFill>
              </a:rPr>
              <a:t> so </a:t>
            </a:r>
            <a:r>
              <a:rPr lang="it-IT" i="1" dirty="0" err="1" smtClean="0">
                <a:solidFill>
                  <a:srgbClr val="FF0000"/>
                </a:solidFill>
              </a:rPr>
              <a:t>that</a:t>
            </a:r>
            <a:r>
              <a:rPr lang="it-IT" i="1" dirty="0" smtClean="0">
                <a:solidFill>
                  <a:srgbClr val="FF0000"/>
                </a:solidFill>
              </a:rPr>
              <a:t> the </a:t>
            </a:r>
            <a:r>
              <a:rPr lang="it-IT" i="1" dirty="0" err="1" smtClean="0">
                <a:solidFill>
                  <a:srgbClr val="FF0000"/>
                </a:solidFill>
              </a:rPr>
              <a:t>density</a:t>
            </a:r>
            <a:r>
              <a:rPr lang="it-IT" i="1" dirty="0" smtClean="0">
                <a:solidFill>
                  <a:srgbClr val="FF0000"/>
                </a:solidFill>
              </a:rPr>
              <a:t> </a:t>
            </a:r>
            <a:r>
              <a:rPr lang="it-IT" i="1" dirty="0" err="1" smtClean="0">
                <a:solidFill>
                  <a:srgbClr val="FF0000"/>
                </a:solidFill>
              </a:rPr>
              <a:t>varies</a:t>
            </a:r>
            <a:r>
              <a:rPr lang="it-IT" i="1" dirty="0" smtClean="0">
                <a:solidFill>
                  <a:srgbClr val="FF0000"/>
                </a:solidFill>
              </a:rPr>
              <a:t> </a:t>
            </a:r>
            <a:r>
              <a:rPr lang="it-IT" i="1" dirty="0" err="1" smtClean="0">
                <a:solidFill>
                  <a:srgbClr val="FF0000"/>
                </a:solidFill>
              </a:rPr>
              <a:t>extremely</a:t>
            </a:r>
            <a:r>
              <a:rPr lang="it-IT" i="1" dirty="0" smtClean="0">
                <a:solidFill>
                  <a:srgbClr val="FF0000"/>
                </a:solidFill>
              </a:rPr>
              <a:t> </a:t>
            </a:r>
            <a:r>
              <a:rPr lang="it-IT" i="1" dirty="0" err="1" smtClean="0">
                <a:solidFill>
                  <a:srgbClr val="FF0000"/>
                </a:solidFill>
              </a:rPr>
              <a:t>slowly</a:t>
            </a:r>
            <a:r>
              <a:rPr lang="it-IT" i="1" dirty="0" smtClean="0">
                <a:solidFill>
                  <a:srgbClr val="FF0000"/>
                </a:solidFill>
              </a:rPr>
              <a:t>.</a:t>
            </a:r>
            <a:r>
              <a:rPr lang="it-IT" i="1" dirty="0" smtClean="0"/>
              <a:t> </a:t>
            </a:r>
            <a:r>
              <a:rPr lang="it-IT" i="1" dirty="0" err="1" smtClean="0"/>
              <a:t>Our</a:t>
            </a:r>
            <a:r>
              <a:rPr lang="it-IT" i="1" dirty="0" smtClean="0"/>
              <a:t> procedure </a:t>
            </a:r>
            <a:r>
              <a:rPr lang="it-IT" i="1" dirty="0" err="1" smtClean="0"/>
              <a:t>resemble</a:t>
            </a:r>
            <a:r>
              <a:rPr lang="it-IT" i="1" dirty="0" smtClean="0"/>
              <a:t> </a:t>
            </a:r>
            <a:r>
              <a:rPr lang="it-IT" i="1" dirty="0" err="1" smtClean="0"/>
              <a:t>that</a:t>
            </a:r>
            <a:r>
              <a:rPr lang="it-IT" i="1" dirty="0" smtClean="0"/>
              <a:t> of a </a:t>
            </a:r>
            <a:r>
              <a:rPr lang="it-IT" i="1" dirty="0" err="1" smtClean="0"/>
              <a:t>geodesist</a:t>
            </a:r>
            <a:r>
              <a:rPr lang="it-IT" i="1" dirty="0" smtClean="0"/>
              <a:t> </a:t>
            </a:r>
            <a:r>
              <a:rPr lang="it-IT" i="1" dirty="0" err="1" smtClean="0"/>
              <a:t>who</a:t>
            </a:r>
            <a:r>
              <a:rPr lang="it-IT" i="1" dirty="0" smtClean="0"/>
              <a:t> by </a:t>
            </a:r>
            <a:r>
              <a:rPr lang="it-IT" i="1" dirty="0" err="1" smtClean="0"/>
              <a:t>means</a:t>
            </a:r>
            <a:r>
              <a:rPr lang="it-IT" i="1" dirty="0" smtClean="0"/>
              <a:t> of an </a:t>
            </a:r>
            <a:r>
              <a:rPr lang="it-IT" i="1" dirty="0" err="1" smtClean="0"/>
              <a:t>ellipsoid</a:t>
            </a:r>
            <a:r>
              <a:rPr lang="it-IT" i="1" dirty="0" smtClean="0"/>
              <a:t> </a:t>
            </a:r>
            <a:r>
              <a:rPr lang="it-IT" i="1" dirty="0" err="1" smtClean="0"/>
              <a:t>approximates</a:t>
            </a:r>
            <a:r>
              <a:rPr lang="it-IT" i="1" dirty="0" smtClean="0"/>
              <a:t> the </a:t>
            </a:r>
            <a:r>
              <a:rPr lang="it-IT" i="1" dirty="0" err="1" smtClean="0"/>
              <a:t>shape</a:t>
            </a:r>
            <a:r>
              <a:rPr lang="it-IT" i="1" dirty="0" smtClean="0"/>
              <a:t> of the Earth </a:t>
            </a:r>
            <a:r>
              <a:rPr lang="it-IT" i="1" dirty="0" err="1" smtClean="0"/>
              <a:t>which</a:t>
            </a:r>
            <a:r>
              <a:rPr lang="it-IT" i="1" dirty="0" smtClean="0"/>
              <a:t> on small scale </a:t>
            </a:r>
            <a:r>
              <a:rPr lang="it-IT" i="1" dirty="0" err="1" smtClean="0"/>
              <a:t>is</a:t>
            </a:r>
            <a:r>
              <a:rPr lang="it-IT" i="1" dirty="0" smtClean="0"/>
              <a:t> </a:t>
            </a:r>
            <a:r>
              <a:rPr lang="it-IT" i="1" dirty="0" err="1" smtClean="0"/>
              <a:t>extremely</a:t>
            </a:r>
            <a:r>
              <a:rPr lang="it-IT" i="1" dirty="0" smtClean="0"/>
              <a:t> </a:t>
            </a:r>
            <a:r>
              <a:rPr lang="it-IT" i="1" dirty="0" err="1" smtClean="0"/>
              <a:t>complicated</a:t>
            </a:r>
            <a:endParaRPr lang="fr-FR" i="1" dirty="0"/>
          </a:p>
        </p:txBody>
      </p:sp>
    </p:spTree>
    <p:extLst>
      <p:ext uri="{BB962C8B-B14F-4D97-AF65-F5344CB8AC3E}">
        <p14:creationId xmlns:p14="http://schemas.microsoft.com/office/powerpoint/2010/main" val="36271644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cosmological constant </a:t>
            </a:r>
            <a:br>
              <a:rPr lang="en-US" dirty="0" smtClean="0"/>
            </a:br>
            <a:r>
              <a:rPr lang="en-US" dirty="0" smtClean="0"/>
              <a:t>(The name is the thing)</a:t>
            </a:r>
            <a:endParaRPr lang="en-US" dirty="0"/>
          </a:p>
        </p:txBody>
      </p:sp>
      <p:sp>
        <p:nvSpPr>
          <p:cNvPr id="7" name="Segnaposto contenuto 6"/>
          <p:cNvSpPr>
            <a:spLocks noGrp="1"/>
          </p:cNvSpPr>
          <p:nvPr>
            <p:ph idx="1"/>
          </p:nvPr>
        </p:nvSpPr>
        <p:spPr/>
        <p:txBody>
          <a:bodyPr/>
          <a:lstStyle/>
          <a:p>
            <a:endParaRPr lang="it-IT" dirty="0" smtClean="0"/>
          </a:p>
          <a:p>
            <a:endParaRPr lang="it-IT" dirty="0"/>
          </a:p>
        </p:txBody>
      </p:sp>
      <p:pic>
        <p:nvPicPr>
          <p:cNvPr id="4" name="Picture 3" descr="txp_fig.png"/>
          <p:cNvPicPr>
            <a:picLocks noChangeAspect="1"/>
          </p:cNvPicPr>
          <p:nvPr>
            <p:custDataLst>
              <p:tags r:id="rId1"/>
            </p:custDataLst>
          </p:nvPr>
        </p:nvPicPr>
        <p:blipFill>
          <a:blip r:embed="rId5" cstate="print"/>
          <a:srcRect/>
          <a:stretch>
            <a:fillRect/>
          </a:stretch>
        </p:blipFill>
        <p:spPr bwMode="auto">
          <a:xfrm>
            <a:off x="916633" y="4393966"/>
            <a:ext cx="7543799" cy="547202"/>
          </a:xfrm>
          <a:prstGeom prst="rect">
            <a:avLst/>
          </a:prstGeom>
          <a:noFill/>
          <a:ln w="9525">
            <a:noFill/>
            <a:miter lim="800000"/>
            <a:headEnd/>
            <a:tailEnd/>
          </a:ln>
        </p:spPr>
      </p:pic>
      <p:pic>
        <p:nvPicPr>
          <p:cNvPr id="6" name="Picture 5" descr="txp_fig.png"/>
          <p:cNvPicPr>
            <a:picLocks noChangeAspect="1"/>
          </p:cNvPicPr>
          <p:nvPr>
            <p:custDataLst>
              <p:tags r:id="rId2"/>
            </p:custDataLst>
          </p:nvPr>
        </p:nvPicPr>
        <p:blipFill>
          <a:blip r:embed="rId6" cstate="print">
            <a:lum/>
          </a:blip>
          <a:stretch>
            <a:fillRect/>
          </a:stretch>
        </p:blipFill>
        <p:spPr>
          <a:xfrm>
            <a:off x="908247" y="3171004"/>
            <a:ext cx="7696201" cy="474020"/>
          </a:xfrm>
          <a:prstGeom prst="rect">
            <a:avLst/>
          </a:prstGeom>
        </p:spPr>
      </p:pic>
      <p:pic>
        <p:nvPicPr>
          <p:cNvPr id="8" name="Immagine 7"/>
          <p:cNvPicPr>
            <a:picLocks noChangeAspect="1"/>
          </p:cNvPicPr>
          <p:nvPr>
            <p:custDataLst>
              <p:tags r:id="rId3"/>
            </p:custDataLst>
          </p:nvPr>
        </p:nvPicPr>
        <p:blipFill>
          <a:blip r:embed="rId7" cstate="print">
            <a:lum/>
            <a:extLst>
              <a:ext uri="{28A0092B-C50C-407E-A947-70E740481C1C}">
                <a14:useLocalDpi xmlns:a14="http://schemas.microsoft.com/office/drawing/2010/main" val="0"/>
              </a:ext>
            </a:extLst>
          </a:blip>
          <a:stretch>
            <a:fillRect/>
          </a:stretch>
        </p:blipFill>
        <p:spPr>
          <a:xfrm>
            <a:off x="2123728" y="1858910"/>
            <a:ext cx="4698502" cy="633986"/>
          </a:xfrm>
          <a:prstGeom prst="rect">
            <a:avLst/>
          </a:prstGeom>
        </p:spPr>
      </p:pic>
    </p:spTree>
    <p:extLst>
      <p:ext uri="{BB962C8B-B14F-4D97-AF65-F5344CB8AC3E}">
        <p14:creationId xmlns:p14="http://schemas.microsoft.com/office/powerpoint/2010/main" val="22196907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esu"/>
          <p:cNvPicPr>
            <a:picLocks noChangeAspect="1" noChangeArrowheads="1"/>
          </p:cNvPicPr>
          <p:nvPr/>
        </p:nvPicPr>
        <p:blipFill>
          <a:blip r:embed="rId4" cstate="print"/>
          <a:srcRect/>
          <a:stretch>
            <a:fillRect/>
          </a:stretch>
        </p:blipFill>
        <p:spPr bwMode="auto">
          <a:xfrm>
            <a:off x="6100936" y="434859"/>
            <a:ext cx="3799656" cy="4650325"/>
          </a:xfrm>
          <a:prstGeom prst="rect">
            <a:avLst/>
          </a:prstGeom>
          <a:noFill/>
        </p:spPr>
      </p:pic>
      <p:sp>
        <p:nvSpPr>
          <p:cNvPr id="2" name="Title 1"/>
          <p:cNvSpPr>
            <a:spLocks noGrp="1"/>
          </p:cNvSpPr>
          <p:nvPr>
            <p:ph type="title"/>
          </p:nvPr>
        </p:nvSpPr>
        <p:spPr/>
        <p:txBody>
          <a:bodyPr>
            <a:normAutofit/>
          </a:bodyPr>
          <a:lstStyle/>
          <a:p>
            <a:r>
              <a:rPr lang="en-US" dirty="0" smtClean="0"/>
              <a:t>Einstein’s static world</a:t>
            </a:r>
            <a:endParaRPr lang="en-US" dirty="0"/>
          </a:p>
        </p:txBody>
      </p:sp>
      <p:sp>
        <p:nvSpPr>
          <p:cNvPr id="5" name="Segnaposto contenuto 4"/>
          <p:cNvSpPr>
            <a:spLocks noGrp="1"/>
          </p:cNvSpPr>
          <p:nvPr>
            <p:ph idx="1"/>
          </p:nvPr>
        </p:nvSpPr>
        <p:spPr>
          <a:xfrm>
            <a:off x="323528" y="1772816"/>
            <a:ext cx="7211144" cy="4525963"/>
          </a:xfrm>
        </p:spPr>
        <p:txBody>
          <a:bodyPr>
            <a:normAutofit fontScale="77500" lnSpcReduction="20000"/>
          </a:bodyPr>
          <a:lstStyle/>
          <a:p>
            <a:endParaRPr lang="it-IT" dirty="0" smtClean="0"/>
          </a:p>
          <a:p>
            <a:endParaRPr lang="it-IT" dirty="0"/>
          </a:p>
          <a:p>
            <a:endParaRPr lang="it-IT" dirty="0" smtClean="0"/>
          </a:p>
          <a:p>
            <a:endParaRPr lang="it-IT" dirty="0"/>
          </a:p>
          <a:p>
            <a:endParaRPr lang="it-IT" dirty="0" smtClean="0"/>
          </a:p>
          <a:p>
            <a:pPr marL="0" indent="0">
              <a:buNone/>
            </a:pPr>
            <a:r>
              <a:rPr lang="it-IT" i="1" dirty="0" smtClean="0"/>
              <a:t>In </a:t>
            </a:r>
            <a:r>
              <a:rPr lang="it-IT" i="1" dirty="0" err="1" smtClean="0"/>
              <a:t>order</a:t>
            </a:r>
            <a:r>
              <a:rPr lang="it-IT" i="1" dirty="0" smtClean="0"/>
              <a:t> to </a:t>
            </a:r>
            <a:r>
              <a:rPr lang="it-IT" i="1" dirty="0" err="1" smtClean="0"/>
              <a:t>arrive</a:t>
            </a:r>
            <a:r>
              <a:rPr lang="it-IT" i="1" dirty="0" smtClean="0"/>
              <a:t> </a:t>
            </a:r>
            <a:r>
              <a:rPr lang="it-IT" i="1" dirty="0" err="1" smtClean="0"/>
              <a:t>at</a:t>
            </a:r>
            <a:r>
              <a:rPr lang="it-IT" i="1" dirty="0" smtClean="0"/>
              <a:t> </a:t>
            </a:r>
            <a:r>
              <a:rPr lang="it-IT" i="1" dirty="0" err="1" smtClean="0"/>
              <a:t>this</a:t>
            </a:r>
            <a:r>
              <a:rPr lang="it-IT" i="1" dirty="0" smtClean="0"/>
              <a:t> </a:t>
            </a:r>
            <a:r>
              <a:rPr lang="it-IT" i="1" dirty="0" err="1" smtClean="0"/>
              <a:t>view</a:t>
            </a:r>
            <a:r>
              <a:rPr lang="it-IT" i="1" dirty="0" smtClean="0"/>
              <a:t> </a:t>
            </a:r>
            <a:r>
              <a:rPr lang="it-IT" i="1" dirty="0" err="1" smtClean="0"/>
              <a:t>we</a:t>
            </a:r>
            <a:r>
              <a:rPr lang="it-IT" i="1" dirty="0" smtClean="0"/>
              <a:t> </a:t>
            </a:r>
            <a:r>
              <a:rPr lang="it-IT" i="1" dirty="0" err="1" smtClean="0"/>
              <a:t>had</a:t>
            </a:r>
            <a:r>
              <a:rPr lang="it-IT" i="1" dirty="0" smtClean="0"/>
              <a:t> to introduce an </a:t>
            </a:r>
            <a:r>
              <a:rPr lang="it-IT" i="1" dirty="0" err="1" smtClean="0"/>
              <a:t>extension</a:t>
            </a:r>
            <a:r>
              <a:rPr lang="it-IT" i="1" dirty="0" smtClean="0"/>
              <a:t> of the </a:t>
            </a:r>
            <a:r>
              <a:rPr lang="it-IT" i="1" dirty="0" err="1" smtClean="0"/>
              <a:t>field</a:t>
            </a:r>
            <a:r>
              <a:rPr lang="it-IT" i="1" dirty="0" smtClean="0"/>
              <a:t> </a:t>
            </a:r>
            <a:r>
              <a:rPr lang="it-IT" i="1" dirty="0" err="1" smtClean="0"/>
              <a:t>equation</a:t>
            </a:r>
            <a:r>
              <a:rPr lang="it-IT" i="1" dirty="0" smtClean="0"/>
              <a:t> </a:t>
            </a:r>
            <a:r>
              <a:rPr lang="it-IT" i="1" dirty="0" err="1" smtClean="0"/>
              <a:t>that</a:t>
            </a:r>
            <a:r>
              <a:rPr lang="it-IT" i="1" dirty="0" smtClean="0"/>
              <a:t> </a:t>
            </a:r>
            <a:r>
              <a:rPr lang="it-IT" i="1" dirty="0" err="1" smtClean="0"/>
              <a:t>is</a:t>
            </a:r>
            <a:r>
              <a:rPr lang="it-IT" i="1" dirty="0" smtClean="0"/>
              <a:t> </a:t>
            </a:r>
            <a:r>
              <a:rPr lang="it-IT" i="1" dirty="0" err="1" smtClean="0"/>
              <a:t>not</a:t>
            </a:r>
            <a:r>
              <a:rPr lang="it-IT" i="1" dirty="0" smtClean="0"/>
              <a:t> </a:t>
            </a:r>
            <a:r>
              <a:rPr lang="it-IT" i="1" dirty="0" err="1" smtClean="0"/>
              <a:t>justified</a:t>
            </a:r>
            <a:r>
              <a:rPr lang="it-IT" i="1" dirty="0" smtClean="0"/>
              <a:t> by </a:t>
            </a:r>
            <a:r>
              <a:rPr lang="it-IT" i="1" dirty="0" err="1" smtClean="0"/>
              <a:t>our</a:t>
            </a:r>
            <a:r>
              <a:rPr lang="it-IT" i="1" dirty="0" smtClean="0"/>
              <a:t> </a:t>
            </a:r>
            <a:r>
              <a:rPr lang="it-IT" i="1" dirty="0" err="1" smtClean="0"/>
              <a:t>actual</a:t>
            </a:r>
            <a:r>
              <a:rPr lang="it-IT" i="1" dirty="0" smtClean="0"/>
              <a:t> </a:t>
            </a:r>
            <a:r>
              <a:rPr lang="it-IT" i="1" dirty="0" err="1" smtClean="0"/>
              <a:t>knowledge</a:t>
            </a:r>
            <a:r>
              <a:rPr lang="it-IT" i="1" dirty="0" smtClean="0"/>
              <a:t> of </a:t>
            </a:r>
            <a:r>
              <a:rPr lang="it-IT" i="1" dirty="0" err="1" smtClean="0"/>
              <a:t>gravitation</a:t>
            </a:r>
            <a:r>
              <a:rPr lang="it-IT" i="1" dirty="0" smtClean="0"/>
              <a:t>. </a:t>
            </a:r>
            <a:r>
              <a:rPr lang="it-IT" i="1" dirty="0" err="1" smtClean="0"/>
              <a:t>It</a:t>
            </a:r>
            <a:r>
              <a:rPr lang="it-IT" i="1" dirty="0" smtClean="0"/>
              <a:t> </a:t>
            </a:r>
            <a:r>
              <a:rPr lang="it-IT" i="1" dirty="0" err="1" smtClean="0"/>
              <a:t>is</a:t>
            </a:r>
            <a:r>
              <a:rPr lang="it-IT" i="1" dirty="0" smtClean="0"/>
              <a:t> to be </a:t>
            </a:r>
            <a:r>
              <a:rPr lang="it-IT" i="1" dirty="0" err="1" smtClean="0"/>
              <a:t>emphasized</a:t>
            </a:r>
            <a:r>
              <a:rPr lang="it-IT" i="1" dirty="0" smtClean="0"/>
              <a:t> </a:t>
            </a:r>
            <a:r>
              <a:rPr lang="it-IT" i="1" dirty="0" err="1" smtClean="0"/>
              <a:t>that</a:t>
            </a:r>
            <a:r>
              <a:rPr lang="it-IT" i="1" dirty="0" smtClean="0"/>
              <a:t> a positive curvature of </a:t>
            </a:r>
            <a:r>
              <a:rPr lang="it-IT" i="1" dirty="0" err="1" smtClean="0"/>
              <a:t>space</a:t>
            </a:r>
            <a:r>
              <a:rPr lang="it-IT" i="1" dirty="0" smtClean="0"/>
              <a:t> </a:t>
            </a:r>
            <a:r>
              <a:rPr lang="it-IT" i="1" dirty="0" err="1" smtClean="0"/>
              <a:t>is</a:t>
            </a:r>
            <a:r>
              <a:rPr lang="it-IT" i="1" dirty="0" smtClean="0"/>
              <a:t> </a:t>
            </a:r>
            <a:r>
              <a:rPr lang="it-IT" i="1" dirty="0" err="1" smtClean="0"/>
              <a:t>given</a:t>
            </a:r>
            <a:r>
              <a:rPr lang="it-IT" i="1" dirty="0" smtClean="0"/>
              <a:t> by </a:t>
            </a:r>
            <a:r>
              <a:rPr lang="it-IT" i="1" dirty="0" err="1" smtClean="0"/>
              <a:t>our</a:t>
            </a:r>
            <a:r>
              <a:rPr lang="it-IT" i="1" dirty="0" smtClean="0"/>
              <a:t> </a:t>
            </a:r>
            <a:r>
              <a:rPr lang="it-IT" i="1" dirty="0" err="1" smtClean="0"/>
              <a:t>results</a:t>
            </a:r>
            <a:r>
              <a:rPr lang="it-IT" i="1" dirty="0" smtClean="0"/>
              <a:t> </a:t>
            </a:r>
            <a:r>
              <a:rPr lang="it-IT" i="1" dirty="0" err="1" smtClean="0"/>
              <a:t>even</a:t>
            </a:r>
            <a:r>
              <a:rPr lang="it-IT" i="1" dirty="0" smtClean="0"/>
              <a:t> </a:t>
            </a:r>
            <a:r>
              <a:rPr lang="it-IT" i="1" dirty="0" err="1" smtClean="0"/>
              <a:t>if</a:t>
            </a:r>
            <a:r>
              <a:rPr lang="it-IT" i="1" dirty="0" smtClean="0"/>
              <a:t> the </a:t>
            </a:r>
            <a:r>
              <a:rPr lang="it-IT" i="1" dirty="0" err="1" smtClean="0"/>
              <a:t>supplementary</a:t>
            </a:r>
            <a:r>
              <a:rPr lang="it-IT" i="1" dirty="0" smtClean="0"/>
              <a:t> </a:t>
            </a:r>
            <a:r>
              <a:rPr lang="it-IT" i="1" dirty="0" err="1" smtClean="0"/>
              <a:t>term</a:t>
            </a:r>
            <a:r>
              <a:rPr lang="it-IT" i="1" dirty="0" smtClean="0"/>
              <a:t> </a:t>
            </a:r>
            <a:r>
              <a:rPr lang="it-IT" i="1" dirty="0" err="1" smtClean="0"/>
              <a:t>is</a:t>
            </a:r>
            <a:r>
              <a:rPr lang="it-IT" i="1" dirty="0" smtClean="0"/>
              <a:t> </a:t>
            </a:r>
            <a:r>
              <a:rPr lang="it-IT" i="1" dirty="0" err="1" smtClean="0"/>
              <a:t>not</a:t>
            </a:r>
            <a:r>
              <a:rPr lang="it-IT" i="1" dirty="0" smtClean="0"/>
              <a:t> </a:t>
            </a:r>
            <a:r>
              <a:rPr lang="it-IT" i="1" dirty="0" err="1" smtClean="0"/>
              <a:t>introduced</a:t>
            </a:r>
            <a:r>
              <a:rPr lang="it-IT" i="1" dirty="0" smtClean="0"/>
              <a:t>. </a:t>
            </a:r>
            <a:r>
              <a:rPr lang="it-IT" i="1" dirty="0" err="1" smtClean="0">
                <a:solidFill>
                  <a:srgbClr val="FF0000"/>
                </a:solidFill>
              </a:rPr>
              <a:t>That</a:t>
            </a:r>
            <a:r>
              <a:rPr lang="it-IT" i="1" dirty="0" smtClean="0">
                <a:solidFill>
                  <a:srgbClr val="FF0000"/>
                </a:solidFill>
              </a:rPr>
              <a:t> </a:t>
            </a:r>
            <a:r>
              <a:rPr lang="it-IT" i="1" dirty="0" err="1" smtClean="0">
                <a:solidFill>
                  <a:srgbClr val="FF0000"/>
                </a:solidFill>
              </a:rPr>
              <a:t>term</a:t>
            </a:r>
            <a:r>
              <a:rPr lang="it-IT" i="1" dirty="0" smtClean="0">
                <a:solidFill>
                  <a:srgbClr val="FF0000"/>
                </a:solidFill>
              </a:rPr>
              <a:t> </a:t>
            </a:r>
            <a:r>
              <a:rPr lang="it-IT" i="1" dirty="0" err="1" smtClean="0">
                <a:solidFill>
                  <a:srgbClr val="FF0000"/>
                </a:solidFill>
              </a:rPr>
              <a:t>is</a:t>
            </a:r>
            <a:r>
              <a:rPr lang="it-IT" i="1" dirty="0" smtClean="0">
                <a:solidFill>
                  <a:srgbClr val="FF0000"/>
                </a:solidFill>
              </a:rPr>
              <a:t> </a:t>
            </a:r>
            <a:r>
              <a:rPr lang="it-IT" i="1" dirty="0" err="1" smtClean="0">
                <a:solidFill>
                  <a:srgbClr val="FF0000"/>
                </a:solidFill>
              </a:rPr>
              <a:t>necessary</a:t>
            </a:r>
            <a:r>
              <a:rPr lang="it-IT" i="1" dirty="0" smtClean="0">
                <a:solidFill>
                  <a:srgbClr val="FF0000"/>
                </a:solidFill>
              </a:rPr>
              <a:t> </a:t>
            </a:r>
            <a:r>
              <a:rPr lang="it-IT" i="1" dirty="0" err="1" smtClean="0">
                <a:solidFill>
                  <a:srgbClr val="FF0000"/>
                </a:solidFill>
              </a:rPr>
              <a:t>only</a:t>
            </a:r>
            <a:r>
              <a:rPr lang="it-IT" i="1" dirty="0" smtClean="0">
                <a:solidFill>
                  <a:srgbClr val="FF0000"/>
                </a:solidFill>
              </a:rPr>
              <a:t> for the </a:t>
            </a:r>
            <a:r>
              <a:rPr lang="it-IT" i="1" dirty="0" err="1" smtClean="0">
                <a:solidFill>
                  <a:srgbClr val="FF0000"/>
                </a:solidFill>
              </a:rPr>
              <a:t>purpose</a:t>
            </a:r>
            <a:r>
              <a:rPr lang="it-IT" i="1" dirty="0" smtClean="0">
                <a:solidFill>
                  <a:srgbClr val="FF0000"/>
                </a:solidFill>
              </a:rPr>
              <a:t> of </a:t>
            </a:r>
            <a:r>
              <a:rPr lang="it-IT" i="1" dirty="0" err="1" smtClean="0">
                <a:solidFill>
                  <a:srgbClr val="FF0000"/>
                </a:solidFill>
              </a:rPr>
              <a:t>making</a:t>
            </a:r>
            <a:r>
              <a:rPr lang="it-IT" i="1" dirty="0" smtClean="0">
                <a:solidFill>
                  <a:srgbClr val="FF0000"/>
                </a:solidFill>
              </a:rPr>
              <a:t> </a:t>
            </a:r>
            <a:r>
              <a:rPr lang="it-IT" i="1" dirty="0" err="1" smtClean="0">
                <a:solidFill>
                  <a:srgbClr val="FF0000"/>
                </a:solidFill>
              </a:rPr>
              <a:t>possible</a:t>
            </a:r>
            <a:r>
              <a:rPr lang="it-IT" i="1" dirty="0" smtClean="0">
                <a:solidFill>
                  <a:srgbClr val="FF0000"/>
                </a:solidFill>
              </a:rPr>
              <a:t> a quasi </a:t>
            </a:r>
            <a:r>
              <a:rPr lang="it-IT" i="1" dirty="0" err="1" smtClean="0">
                <a:solidFill>
                  <a:srgbClr val="FF0000"/>
                </a:solidFill>
              </a:rPr>
              <a:t>static</a:t>
            </a:r>
            <a:r>
              <a:rPr lang="it-IT" i="1" dirty="0" smtClean="0">
                <a:solidFill>
                  <a:srgbClr val="FF0000"/>
                </a:solidFill>
              </a:rPr>
              <a:t> </a:t>
            </a:r>
            <a:r>
              <a:rPr lang="it-IT" i="1" dirty="0" err="1" smtClean="0">
                <a:solidFill>
                  <a:srgbClr val="FF0000"/>
                </a:solidFill>
              </a:rPr>
              <a:t>distribution</a:t>
            </a:r>
            <a:r>
              <a:rPr lang="it-IT" i="1" dirty="0" smtClean="0">
                <a:solidFill>
                  <a:srgbClr val="FF0000"/>
                </a:solidFill>
              </a:rPr>
              <a:t> of </a:t>
            </a:r>
            <a:r>
              <a:rPr lang="it-IT" i="1" dirty="0" err="1" smtClean="0">
                <a:solidFill>
                  <a:srgbClr val="FF0000"/>
                </a:solidFill>
              </a:rPr>
              <a:t>matter</a:t>
            </a:r>
            <a:r>
              <a:rPr lang="it-IT" i="1" dirty="0" smtClean="0">
                <a:solidFill>
                  <a:srgbClr val="FF0000"/>
                </a:solidFill>
              </a:rPr>
              <a:t> </a:t>
            </a:r>
            <a:r>
              <a:rPr lang="it-IT" i="1" dirty="0" err="1" smtClean="0">
                <a:solidFill>
                  <a:srgbClr val="FF0000"/>
                </a:solidFill>
              </a:rPr>
              <a:t>as</a:t>
            </a:r>
            <a:r>
              <a:rPr lang="it-IT" i="1" dirty="0" smtClean="0">
                <a:solidFill>
                  <a:srgbClr val="FF0000"/>
                </a:solidFill>
              </a:rPr>
              <a:t> </a:t>
            </a:r>
            <a:r>
              <a:rPr lang="it-IT" i="1" dirty="0" err="1" smtClean="0">
                <a:solidFill>
                  <a:srgbClr val="FF0000"/>
                </a:solidFill>
              </a:rPr>
              <a:t>required</a:t>
            </a:r>
            <a:r>
              <a:rPr lang="it-IT" i="1" dirty="0" smtClean="0">
                <a:solidFill>
                  <a:srgbClr val="FF0000"/>
                </a:solidFill>
              </a:rPr>
              <a:t> by the small </a:t>
            </a:r>
            <a:r>
              <a:rPr lang="it-IT" i="1" dirty="0" err="1" smtClean="0">
                <a:solidFill>
                  <a:srgbClr val="FF0000"/>
                </a:solidFill>
              </a:rPr>
              <a:t>velocity</a:t>
            </a:r>
            <a:r>
              <a:rPr lang="it-IT" i="1" dirty="0" smtClean="0">
                <a:solidFill>
                  <a:srgbClr val="FF0000"/>
                </a:solidFill>
              </a:rPr>
              <a:t> of the </a:t>
            </a:r>
            <a:r>
              <a:rPr lang="it-IT" i="1" dirty="0" err="1" smtClean="0">
                <a:solidFill>
                  <a:srgbClr val="FF0000"/>
                </a:solidFill>
              </a:rPr>
              <a:t>stars</a:t>
            </a:r>
            <a:endParaRPr lang="fr-FR" i="1" dirty="0">
              <a:solidFill>
                <a:srgbClr val="FF0000"/>
              </a:solidFill>
            </a:endParaRPr>
          </a:p>
        </p:txBody>
      </p:sp>
      <p:pic>
        <p:nvPicPr>
          <p:cNvPr id="3" name="Immagine 2"/>
          <p:cNvPicPr>
            <a:picLocks noChangeAspect="1"/>
          </p:cNvPicPr>
          <p:nvPr>
            <p:custDataLst>
              <p:tags r:id="rId1"/>
            </p:custDataLst>
          </p:nvPr>
        </p:nvPicPr>
        <p:blipFill>
          <a:blip r:embed="rId5" cstate="print">
            <a:lum/>
            <a:extLst>
              <a:ext uri="{28A0092B-C50C-407E-A947-70E740481C1C}">
                <a14:useLocalDpi xmlns:a14="http://schemas.microsoft.com/office/drawing/2010/main" val="0"/>
              </a:ext>
            </a:extLst>
          </a:blip>
          <a:stretch>
            <a:fillRect/>
          </a:stretch>
        </p:blipFill>
        <p:spPr>
          <a:xfrm>
            <a:off x="395536" y="1484784"/>
            <a:ext cx="3886208" cy="964694"/>
          </a:xfrm>
          <a:prstGeom prst="rect">
            <a:avLst/>
          </a:prstGeom>
        </p:spPr>
      </p:pic>
      <p:pic>
        <p:nvPicPr>
          <p:cNvPr id="4" name="Immagine 3"/>
          <p:cNvPicPr>
            <a:picLocks noChangeAspect="1"/>
          </p:cNvPicPr>
          <p:nvPr>
            <p:custDataLst>
              <p:tags r:id="rId2"/>
            </p:custDataLst>
          </p:nvPr>
        </p:nvPicPr>
        <p:blipFill>
          <a:blip r:embed="rId6" cstate="print">
            <a:lum/>
            <a:extLst>
              <a:ext uri="{28A0092B-C50C-407E-A947-70E740481C1C}">
                <a14:useLocalDpi xmlns:a14="http://schemas.microsoft.com/office/drawing/2010/main" val="0"/>
              </a:ext>
            </a:extLst>
          </a:blip>
          <a:stretch>
            <a:fillRect/>
          </a:stretch>
        </p:blipFill>
        <p:spPr>
          <a:xfrm>
            <a:off x="467544" y="2636912"/>
            <a:ext cx="4876810" cy="762002"/>
          </a:xfrm>
          <a:prstGeom prst="rect">
            <a:avLst/>
          </a:prstGeom>
        </p:spPr>
      </p:pic>
    </p:spTree>
    <p:extLst>
      <p:ext uri="{BB962C8B-B14F-4D97-AF65-F5344CB8AC3E}">
        <p14:creationId xmlns:p14="http://schemas.microsoft.com/office/powerpoint/2010/main" val="40624282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A spacious castle in the air</a:t>
            </a:r>
            <a:endParaRPr lang="fr-FR" dirty="0"/>
          </a:p>
        </p:txBody>
      </p:sp>
      <p:sp>
        <p:nvSpPr>
          <p:cNvPr id="3" name="Segnaposto contenuto 2"/>
          <p:cNvSpPr>
            <a:spLocks noGrp="1"/>
          </p:cNvSpPr>
          <p:nvPr>
            <p:ph idx="1"/>
          </p:nvPr>
        </p:nvSpPr>
        <p:spPr>
          <a:xfrm>
            <a:off x="457200" y="1268760"/>
            <a:ext cx="8229600" cy="5213176"/>
          </a:xfrm>
        </p:spPr>
        <p:txBody>
          <a:bodyPr>
            <a:normAutofit fontScale="62500" lnSpcReduction="20000"/>
          </a:bodyPr>
          <a:lstStyle/>
          <a:p>
            <a:r>
              <a:rPr lang="en-US" dirty="0" smtClean="0"/>
              <a:t>de Sitter admired Einstein conception of the cosmos as a contradiction-free chain of reasoning. However he preferred the original GR without the cosmological constant which is “just philosophically and not physically desirable“. Furthermore he criticized the staticity assumption: </a:t>
            </a:r>
          </a:p>
          <a:p>
            <a:r>
              <a:rPr lang="en-US" dirty="0" smtClean="0">
                <a:solidFill>
                  <a:srgbClr val="FF0000"/>
                </a:solidFill>
              </a:rPr>
              <a:t>We cannot and must not conclude from the fact that we do not see any large changes on this photograph [our observational snapshot of stellar distributions] that everything will always remain as at that instant when the picture was taken                                        </a:t>
            </a:r>
            <a:r>
              <a:rPr lang="en-US" dirty="0" smtClean="0"/>
              <a:t>de Sitter to Einstein 1916</a:t>
            </a:r>
          </a:p>
          <a:p>
            <a:r>
              <a:rPr lang="en-US" dirty="0" smtClean="0"/>
              <a:t>I have erected but a lofty castle in the air... I compare space to a cloth floating (at rest) in the air, a certain part of which we can observe. This part is slightly curved similarly to a small section of a sphere's surface. ... So let us be satisfied and not expect an answer, and rather see each other again as soon as possible in acceptable health in Leyden.</a:t>
            </a:r>
            <a:br>
              <a:rPr lang="en-US" dirty="0" smtClean="0"/>
            </a:br>
            <a:r>
              <a:rPr lang="en-US" dirty="0" smtClean="0"/>
              <a:t>                                                                               Einstein to de Sitter, 1916</a:t>
            </a:r>
          </a:p>
          <a:p>
            <a:r>
              <a:rPr lang="en-US" dirty="0" smtClean="0"/>
              <a:t>How the metric tensor is outside our neighborhood  we do not know, and any assumption regarding its values is an extrapolation, whose uncertainty increases    with the distance (in space, in time, or in both) from the origin.                                                    de Sitter 1917</a:t>
            </a:r>
          </a:p>
          <a:p>
            <a:pPr marL="0" indent="0">
              <a:buNone/>
            </a:pPr>
            <a:endParaRPr lang="fr-FR" dirty="0"/>
          </a:p>
        </p:txBody>
      </p:sp>
    </p:spTree>
    <p:extLst>
      <p:ext uri="{BB962C8B-B14F-4D97-AF65-F5344CB8AC3E}">
        <p14:creationId xmlns:p14="http://schemas.microsoft.com/office/powerpoint/2010/main" val="148498813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Still</a:t>
            </a:r>
            <a:r>
              <a:rPr lang="it-IT" dirty="0" smtClean="0"/>
              <a:t> a </a:t>
            </a:r>
            <a:r>
              <a:rPr lang="it-IT" dirty="0" err="1" smtClean="0"/>
              <a:t>boundary</a:t>
            </a:r>
            <a:r>
              <a:rPr lang="it-IT" dirty="0" smtClean="0"/>
              <a:t> </a:t>
            </a:r>
            <a:r>
              <a:rPr lang="it-IT" dirty="0" err="1" smtClean="0"/>
              <a:t>condition</a:t>
            </a:r>
            <a:r>
              <a:rPr lang="it-IT" dirty="0" smtClean="0"/>
              <a:t> </a:t>
            </a:r>
            <a:r>
              <a:rPr lang="it-IT" dirty="0" err="1" smtClean="0"/>
              <a:t>remains</a:t>
            </a:r>
            <a:r>
              <a:rPr lang="it-IT" dirty="0" smtClean="0"/>
              <a:t>!</a:t>
            </a:r>
            <a:endParaRPr lang="fr-FR" dirty="0"/>
          </a:p>
        </p:txBody>
      </p:sp>
      <p:pic>
        <p:nvPicPr>
          <p:cNvPr id="4" name="Segnaposto contenuto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7504" y="1168152"/>
            <a:ext cx="4086199" cy="3268960"/>
          </a:xfrm>
        </p:spPr>
      </p:pic>
      <p:pic>
        <p:nvPicPr>
          <p:cNvPr id="5" name="Immagine 4"/>
          <p:cNvPicPr>
            <a:picLocks noChangeAspect="1"/>
          </p:cNvPicPr>
          <p:nvPr>
            <p:custDataLst>
              <p:tags r:id="rId1"/>
            </p:custDataLst>
          </p:nvPr>
        </p:nvPicPr>
        <p:blipFill>
          <a:blip r:embed="rId7" cstate="print">
            <a:lum/>
            <a:extLst>
              <a:ext uri="{28A0092B-C50C-407E-A947-70E740481C1C}">
                <a14:useLocalDpi xmlns:a14="http://schemas.microsoft.com/office/drawing/2010/main" val="0"/>
              </a:ext>
            </a:extLst>
          </a:blip>
          <a:stretch>
            <a:fillRect/>
          </a:stretch>
        </p:blipFill>
        <p:spPr>
          <a:xfrm>
            <a:off x="3922984" y="1550118"/>
            <a:ext cx="5089248" cy="343548"/>
          </a:xfrm>
          <a:prstGeom prst="rect">
            <a:avLst/>
          </a:prstGeom>
        </p:spPr>
      </p:pic>
      <p:pic>
        <p:nvPicPr>
          <p:cNvPr id="6" name="Immagine 5"/>
          <p:cNvPicPr>
            <a:picLocks noChangeAspect="1"/>
          </p:cNvPicPr>
          <p:nvPr>
            <p:custDataLst>
              <p:tags r:id="rId2"/>
            </p:custDataLst>
          </p:nvPr>
        </p:nvPicPr>
        <p:blipFill>
          <a:blip r:embed="rId8" cstate="print">
            <a:lum/>
            <a:extLst>
              <a:ext uri="{28A0092B-C50C-407E-A947-70E740481C1C}">
                <a14:useLocalDpi xmlns:a14="http://schemas.microsoft.com/office/drawing/2010/main" val="0"/>
              </a:ext>
            </a:extLst>
          </a:blip>
          <a:stretch>
            <a:fillRect/>
          </a:stretch>
        </p:blipFill>
        <p:spPr>
          <a:xfrm>
            <a:off x="5027335" y="2299263"/>
            <a:ext cx="3001049" cy="1561785"/>
          </a:xfrm>
          <a:prstGeom prst="rect">
            <a:avLst/>
          </a:prstGeom>
        </p:spPr>
      </p:pic>
      <p:pic>
        <p:nvPicPr>
          <p:cNvPr id="7" name="Immagine 6"/>
          <p:cNvPicPr>
            <a:picLocks noChangeAspect="1"/>
          </p:cNvPicPr>
          <p:nvPr>
            <p:custDataLst>
              <p:tags r:id="rId3"/>
            </p:custDataLst>
          </p:nvPr>
        </p:nvPicPr>
        <p:blipFill>
          <a:blip r:embed="rId9" cstate="print">
            <a:lum/>
            <a:extLst>
              <a:ext uri="{28A0092B-C50C-407E-A947-70E740481C1C}">
                <a14:useLocalDpi xmlns:a14="http://schemas.microsoft.com/office/drawing/2010/main" val="0"/>
              </a:ext>
            </a:extLst>
          </a:blip>
          <a:stretch>
            <a:fillRect/>
          </a:stretch>
        </p:blipFill>
        <p:spPr>
          <a:xfrm>
            <a:off x="2483768" y="4164752"/>
            <a:ext cx="5967133" cy="688833"/>
          </a:xfrm>
          <a:prstGeom prst="rect">
            <a:avLst/>
          </a:prstGeom>
        </p:spPr>
      </p:pic>
      <p:pic>
        <p:nvPicPr>
          <p:cNvPr id="8" name="Immagine 7"/>
          <p:cNvPicPr>
            <a:picLocks noChangeAspect="1"/>
          </p:cNvPicPr>
          <p:nvPr>
            <p:custDataLst>
              <p:tags r:id="rId4"/>
            </p:custDataLst>
          </p:nvPr>
        </p:nvPicPr>
        <p:blipFill>
          <a:blip r:embed="rId10" cstate="print">
            <a:lum/>
            <a:extLst>
              <a:ext uri="{28A0092B-C50C-407E-A947-70E740481C1C}">
                <a14:useLocalDpi xmlns:a14="http://schemas.microsoft.com/office/drawing/2010/main" val="0"/>
              </a:ext>
            </a:extLst>
          </a:blip>
          <a:stretch>
            <a:fillRect/>
          </a:stretch>
        </p:blipFill>
        <p:spPr>
          <a:xfrm>
            <a:off x="2523574" y="5162395"/>
            <a:ext cx="3344570" cy="1434957"/>
          </a:xfrm>
          <a:prstGeom prst="rect">
            <a:avLst/>
          </a:prstGeom>
        </p:spPr>
      </p:pic>
    </p:spTree>
    <p:extLst>
      <p:ext uri="{BB962C8B-B14F-4D97-AF65-F5344CB8AC3E}">
        <p14:creationId xmlns:p14="http://schemas.microsoft.com/office/powerpoint/2010/main" val="299867854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dseuclid"/>
          <p:cNvPicPr>
            <a:picLocks noChangeAspect="1" noChangeArrowheads="1"/>
          </p:cNvPicPr>
          <p:nvPr/>
        </p:nvPicPr>
        <p:blipFill>
          <a:blip r:embed="rId4" cstate="print"/>
          <a:srcRect/>
          <a:stretch>
            <a:fillRect/>
          </a:stretch>
        </p:blipFill>
        <p:spPr>
          <a:xfrm>
            <a:off x="-972616" y="888975"/>
            <a:ext cx="5016707" cy="3764161"/>
          </a:xfrm>
          <a:prstGeom prst="rect">
            <a:avLst/>
          </a:prstGeom>
          <a:noFill/>
          <a:ln/>
        </p:spPr>
      </p:pic>
      <p:sp>
        <p:nvSpPr>
          <p:cNvPr id="2" name="Title 1"/>
          <p:cNvSpPr>
            <a:spLocks noGrp="1"/>
          </p:cNvSpPr>
          <p:nvPr>
            <p:ph type="title"/>
          </p:nvPr>
        </p:nvSpPr>
        <p:spPr/>
        <p:txBody>
          <a:bodyPr/>
          <a:lstStyle/>
          <a:p>
            <a:r>
              <a:rPr lang="en-US" dirty="0" err="1" smtClean="0"/>
              <a:t>Ehrenfest</a:t>
            </a:r>
            <a:r>
              <a:rPr lang="en-US" dirty="0" smtClean="0"/>
              <a:t>-de Sitter’s analogy</a:t>
            </a:r>
            <a:endParaRPr lang="en-US" dirty="0"/>
          </a:p>
        </p:txBody>
      </p:sp>
      <p:sp>
        <p:nvSpPr>
          <p:cNvPr id="11" name="TextBox 10"/>
          <p:cNvSpPr txBox="1"/>
          <p:nvPr/>
        </p:nvSpPr>
        <p:spPr>
          <a:xfrm>
            <a:off x="2895600" y="1196752"/>
            <a:ext cx="6292556" cy="1200329"/>
          </a:xfrm>
          <a:prstGeom prst="rect">
            <a:avLst/>
          </a:prstGeom>
          <a:noFill/>
        </p:spPr>
        <p:txBody>
          <a:bodyPr wrap="none" rtlCol="0">
            <a:spAutoFit/>
          </a:bodyPr>
          <a:lstStyle/>
          <a:p>
            <a:r>
              <a:rPr lang="en-US" sz="2400" dirty="0" smtClean="0"/>
              <a:t>Einstein’s static model does not solve the </a:t>
            </a:r>
          </a:p>
          <a:p>
            <a:r>
              <a:rPr lang="en-US" sz="2400" dirty="0" smtClean="0"/>
              <a:t>boundary condition problem in an invariant way.</a:t>
            </a:r>
          </a:p>
          <a:p>
            <a:r>
              <a:rPr lang="en-US" sz="2400" dirty="0" smtClean="0"/>
              <a:t>There is a sort of ‘absolute space’ remaining in it.</a:t>
            </a:r>
          </a:p>
        </p:txBody>
      </p:sp>
      <p:sp>
        <p:nvSpPr>
          <p:cNvPr id="3" name="Rettangolo 2"/>
          <p:cNvSpPr/>
          <p:nvPr/>
        </p:nvSpPr>
        <p:spPr>
          <a:xfrm>
            <a:off x="323528" y="4730368"/>
            <a:ext cx="8424936" cy="1938992"/>
          </a:xfrm>
          <a:prstGeom prst="rect">
            <a:avLst/>
          </a:prstGeom>
        </p:spPr>
        <p:txBody>
          <a:bodyPr wrap="square">
            <a:spAutoFit/>
          </a:bodyPr>
          <a:lstStyle/>
          <a:p>
            <a:r>
              <a:rPr lang="en-US" sz="2400" i="1" dirty="0" smtClean="0"/>
              <a:t>This  </a:t>
            </a:r>
            <a:r>
              <a:rPr lang="en-US" sz="2400" i="1" dirty="0"/>
              <a:t>discontinuity  is  however  only apparent.  The  four dimensional  world,  which we </a:t>
            </a:r>
            <a:r>
              <a:rPr lang="en-US" sz="2400" i="1" dirty="0" smtClean="0"/>
              <a:t>have  </a:t>
            </a:r>
            <a:r>
              <a:rPr lang="en-US" sz="2400" i="1" dirty="0"/>
              <a:t>for </a:t>
            </a:r>
            <a:r>
              <a:rPr lang="en-US" sz="2400" i="1" dirty="0" smtClean="0"/>
              <a:t>the </a:t>
            </a:r>
            <a:r>
              <a:rPr lang="en-US" sz="2400" i="1" dirty="0"/>
              <a:t>sake of symmetry  represented  as spherical, is in reality hyperbolical,  </a:t>
            </a:r>
            <a:r>
              <a:rPr lang="en-US" sz="2400" i="1" dirty="0">
                <a:solidFill>
                  <a:srgbClr val="FF0000"/>
                </a:solidFill>
              </a:rPr>
              <a:t>and  consists  of two  sheets</a:t>
            </a:r>
            <a:r>
              <a:rPr lang="en-US" sz="2400" i="1" dirty="0"/>
              <a:t>,  which  are  only  connected with </a:t>
            </a:r>
            <a:r>
              <a:rPr lang="en-US" sz="2400" i="1" dirty="0" smtClean="0"/>
              <a:t>each </a:t>
            </a:r>
            <a:r>
              <a:rPr lang="en-US" sz="2400" i="1" dirty="0"/>
              <a:t>other </a:t>
            </a:r>
            <a:r>
              <a:rPr lang="en-US" sz="2400" i="1" dirty="0" smtClean="0"/>
              <a:t>at </a:t>
            </a:r>
            <a:r>
              <a:rPr lang="en-US" sz="2400" i="1" dirty="0"/>
              <a:t>infinity. </a:t>
            </a:r>
            <a:r>
              <a:rPr lang="en-US" sz="2400" i="1" dirty="0" smtClean="0"/>
              <a:t>                                                                          de Sitter 1917</a:t>
            </a:r>
            <a:endParaRPr lang="en-US" sz="2400" i="1" dirty="0"/>
          </a:p>
        </p:txBody>
      </p:sp>
      <p:pic>
        <p:nvPicPr>
          <p:cNvPr id="6" name="Immagine 5"/>
          <p:cNvPicPr>
            <a:picLocks noChangeAspect="1"/>
          </p:cNvPicPr>
          <p:nvPr>
            <p:custDataLst>
              <p:tags r:id="rId1"/>
            </p:custDataLst>
          </p:nvPr>
        </p:nvPicPr>
        <p:blipFill>
          <a:blip r:embed="rId5"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tretch>
            <a:fillRect/>
          </a:stretch>
        </p:blipFill>
        <p:spPr>
          <a:xfrm>
            <a:off x="2339752" y="2564904"/>
            <a:ext cx="6639339" cy="487041"/>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4" name="Immagine 3"/>
          <p:cNvPicPr>
            <a:picLocks noChangeAspect="1"/>
          </p:cNvPicPr>
          <p:nvPr>
            <p:custDataLst>
              <p:tags r:id="rId2"/>
            </p:custDataLst>
          </p:nvPr>
        </p:nvPicPr>
        <p:blipFill>
          <a:blip r:embed="rId6" cstate="print">
            <a:lum contrast="18000"/>
            <a:extLst>
              <a:ext uri="{28A0092B-C50C-407E-A947-70E740481C1C}">
                <a14:useLocalDpi xmlns:a14="http://schemas.microsoft.com/office/drawing/2010/main" val="0"/>
              </a:ext>
            </a:extLst>
          </a:blip>
          <a:stretch>
            <a:fillRect/>
          </a:stretch>
        </p:blipFill>
        <p:spPr>
          <a:xfrm>
            <a:off x="2895600" y="3068960"/>
            <a:ext cx="6068888" cy="675597"/>
          </a:xfrm>
          <a:prstGeom prst="rect">
            <a:avLst/>
          </a:prstGeom>
        </p:spPr>
      </p:pic>
    </p:spTree>
    <p:extLst>
      <p:ext uri="{BB962C8B-B14F-4D97-AF65-F5344CB8AC3E}">
        <p14:creationId xmlns:p14="http://schemas.microsoft.com/office/powerpoint/2010/main" val="331201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381000" y="296195"/>
            <a:ext cx="8382000" cy="1143000"/>
          </a:xfrm>
        </p:spPr>
        <p:txBody>
          <a:bodyPr/>
          <a:lstStyle/>
          <a:p>
            <a:r>
              <a:rPr lang="fr-FR" dirty="0" err="1">
                <a:latin typeface="Arial" charset="0"/>
              </a:rPr>
              <a:t>Space</a:t>
            </a:r>
            <a:r>
              <a:rPr lang="fr-FR" dirty="0">
                <a:latin typeface="Arial" charset="0"/>
              </a:rPr>
              <a:t> and time: Newton </a:t>
            </a:r>
          </a:p>
        </p:txBody>
      </p:sp>
      <p:sp>
        <p:nvSpPr>
          <p:cNvPr id="86018" name="Text Box 3"/>
          <p:cNvSpPr txBox="1">
            <a:spLocks noChangeArrowheads="1"/>
          </p:cNvSpPr>
          <p:nvPr/>
        </p:nvSpPr>
        <p:spPr bwMode="auto">
          <a:xfrm>
            <a:off x="1381125" y="1317455"/>
            <a:ext cx="6269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2"/>
                </a:solidFill>
                <a:latin typeface="Arial" charset="0"/>
                <a:ea typeface="ＭＳ Ｐゴシック" charset="0"/>
              </a:defRPr>
            </a:lvl9pPr>
          </a:lstStyle>
          <a:p>
            <a:pPr algn="l"/>
            <a:r>
              <a:rPr lang="it-IT" sz="2400" b="0" i="1" dirty="0">
                <a:solidFill>
                  <a:schemeClr val="tx1"/>
                </a:solidFill>
                <a:latin typeface="Times New Roman" charset="0"/>
              </a:rPr>
              <a:t> </a:t>
            </a:r>
            <a:r>
              <a:rPr lang="it-IT" sz="2400" b="0" i="1" dirty="0" err="1">
                <a:solidFill>
                  <a:schemeClr val="tx1"/>
                </a:solidFill>
                <a:latin typeface="Times New Roman" charset="0"/>
              </a:rPr>
              <a:t>Philosophiae</a:t>
            </a:r>
            <a:r>
              <a:rPr lang="it-IT" sz="2400" b="0" i="1" dirty="0">
                <a:solidFill>
                  <a:schemeClr val="tx1"/>
                </a:solidFill>
                <a:latin typeface="Times New Roman" charset="0"/>
              </a:rPr>
              <a:t> </a:t>
            </a:r>
            <a:r>
              <a:rPr lang="it-IT" sz="2400" b="0" i="1" dirty="0" err="1">
                <a:solidFill>
                  <a:schemeClr val="tx1"/>
                </a:solidFill>
                <a:latin typeface="Times New Roman" charset="0"/>
              </a:rPr>
              <a:t>Naturalis</a:t>
            </a:r>
            <a:r>
              <a:rPr lang="it-IT" sz="2400" b="0" i="1" dirty="0">
                <a:solidFill>
                  <a:schemeClr val="tx1"/>
                </a:solidFill>
                <a:latin typeface="Times New Roman" charset="0"/>
              </a:rPr>
              <a:t> Principia </a:t>
            </a:r>
            <a:r>
              <a:rPr lang="it-IT" sz="2400" b="0" i="1" dirty="0" err="1">
                <a:solidFill>
                  <a:schemeClr val="tx1"/>
                </a:solidFill>
                <a:latin typeface="Times New Roman" charset="0"/>
              </a:rPr>
              <a:t>Mathematica</a:t>
            </a:r>
            <a:r>
              <a:rPr lang="it-IT" sz="2400" b="0" i="1" dirty="0">
                <a:solidFill>
                  <a:schemeClr val="tx1"/>
                </a:solidFill>
                <a:latin typeface="Times New Roman" charset="0"/>
              </a:rPr>
              <a:t>:</a:t>
            </a:r>
          </a:p>
        </p:txBody>
      </p:sp>
      <p:sp useBgFill="1">
        <p:nvSpPr>
          <p:cNvPr id="86019" name="Text Box 4"/>
          <p:cNvSpPr txBox="1">
            <a:spLocks noChangeArrowheads="1"/>
          </p:cNvSpPr>
          <p:nvPr/>
        </p:nvSpPr>
        <p:spPr bwMode="auto">
          <a:xfrm>
            <a:off x="214425" y="1847515"/>
            <a:ext cx="8428561" cy="544764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2"/>
                </a:solidFill>
                <a:latin typeface="Arial" charset="0"/>
                <a:ea typeface="ＭＳ Ｐゴシック" charset="0"/>
              </a:defRPr>
            </a:lvl9pPr>
          </a:lstStyle>
          <a:p>
            <a:pPr marL="342900" indent="-342900" algn="just">
              <a:buFont typeface="Arial"/>
              <a:buChar char="•"/>
            </a:pPr>
            <a:r>
              <a:rPr lang="en-US" sz="2400" b="0" dirty="0" smtClean="0">
                <a:solidFill>
                  <a:srgbClr val="0000FF"/>
                </a:solidFill>
                <a:latin typeface="+mj-lt"/>
              </a:rPr>
              <a:t>Absolute</a:t>
            </a:r>
            <a:r>
              <a:rPr lang="en-US" sz="2400" b="0" dirty="0">
                <a:solidFill>
                  <a:srgbClr val="0000FF"/>
                </a:solidFill>
                <a:latin typeface="+mj-lt"/>
              </a:rPr>
              <a:t>, true and mathematical time, of itself and from its own nature</a:t>
            </a:r>
            <a:r>
              <a:rPr lang="en-US" sz="2400" b="0" dirty="0" smtClean="0">
                <a:solidFill>
                  <a:srgbClr val="0000FF"/>
                </a:solidFill>
                <a:latin typeface="+mj-lt"/>
              </a:rPr>
              <a:t>, flows </a:t>
            </a:r>
            <a:r>
              <a:rPr lang="en-US" sz="2400" b="0" dirty="0">
                <a:solidFill>
                  <a:srgbClr val="0000FF"/>
                </a:solidFill>
                <a:latin typeface="+mj-lt"/>
              </a:rPr>
              <a:t>equably without regard to anything </a:t>
            </a:r>
            <a:r>
              <a:rPr lang="en-US" sz="2400" b="0" dirty="0" smtClean="0">
                <a:solidFill>
                  <a:srgbClr val="0000FF"/>
                </a:solidFill>
                <a:latin typeface="+mj-lt"/>
              </a:rPr>
              <a:t>external [. </a:t>
            </a:r>
            <a:r>
              <a:rPr lang="en-US" sz="2400" b="0" dirty="0">
                <a:solidFill>
                  <a:srgbClr val="0000FF"/>
                </a:solidFill>
                <a:latin typeface="+mj-lt"/>
              </a:rPr>
              <a:t>. </a:t>
            </a:r>
            <a:r>
              <a:rPr lang="en-US" sz="2400" b="0" dirty="0" smtClean="0">
                <a:solidFill>
                  <a:srgbClr val="0000FF"/>
                </a:solidFill>
                <a:latin typeface="+mj-lt"/>
              </a:rPr>
              <a:t>.]  </a:t>
            </a:r>
            <a:r>
              <a:rPr lang="en-US" sz="2400" b="0" dirty="0">
                <a:solidFill>
                  <a:srgbClr val="0000FF"/>
                </a:solidFill>
                <a:latin typeface="+mj-lt"/>
              </a:rPr>
              <a:t>relative, apparent and common time, is some sensible and external (whether accurate or </a:t>
            </a:r>
            <a:r>
              <a:rPr lang="en-US" sz="2400" b="0" dirty="0" err="1">
                <a:solidFill>
                  <a:srgbClr val="0000FF"/>
                </a:solidFill>
                <a:latin typeface="+mj-lt"/>
              </a:rPr>
              <a:t>unequable</a:t>
            </a:r>
            <a:r>
              <a:rPr lang="en-US" sz="2400" b="0" dirty="0">
                <a:solidFill>
                  <a:srgbClr val="0000FF"/>
                </a:solidFill>
                <a:latin typeface="+mj-lt"/>
              </a:rPr>
              <a:t>) measure of duration by the means of motion, which is commonly used instead of true time: such as an hour, a day, a month, a year. </a:t>
            </a:r>
            <a:endParaRPr lang="en-US" sz="2400" b="0" dirty="0" smtClean="0">
              <a:solidFill>
                <a:srgbClr val="0000FF"/>
              </a:solidFill>
              <a:latin typeface="+mj-lt"/>
            </a:endParaRPr>
          </a:p>
          <a:p>
            <a:pPr algn="just"/>
            <a:endParaRPr lang="en-US" sz="2400" b="0" dirty="0">
              <a:solidFill>
                <a:srgbClr val="0000FF"/>
              </a:solidFill>
              <a:latin typeface="+mj-lt"/>
            </a:endParaRPr>
          </a:p>
          <a:p>
            <a:pPr marL="342900" indent="-342900">
              <a:buFont typeface="Arial"/>
              <a:buChar char="•"/>
            </a:pPr>
            <a:r>
              <a:rPr lang="en-US" sz="2400" b="0" dirty="0" smtClean="0">
                <a:solidFill>
                  <a:srgbClr val="0000FF"/>
                </a:solidFill>
                <a:latin typeface="+mj-lt"/>
              </a:rPr>
              <a:t>Absolute </a:t>
            </a:r>
            <a:r>
              <a:rPr lang="en-US" sz="2400" b="0" dirty="0">
                <a:solidFill>
                  <a:srgbClr val="0000FF"/>
                </a:solidFill>
                <a:latin typeface="+mj-lt"/>
              </a:rPr>
              <a:t>space, in its own nature, without regard to </a:t>
            </a:r>
            <a:r>
              <a:rPr lang="en-US" sz="2400" b="0" dirty="0" smtClean="0">
                <a:solidFill>
                  <a:srgbClr val="0000FF"/>
                </a:solidFill>
                <a:latin typeface="+mj-lt"/>
              </a:rPr>
              <a:t>anything </a:t>
            </a:r>
            <a:r>
              <a:rPr lang="en-US" sz="2400" b="0" dirty="0">
                <a:solidFill>
                  <a:srgbClr val="0000FF"/>
                </a:solidFill>
                <a:latin typeface="+mj-lt"/>
              </a:rPr>
              <a:t>external, remains always similar and </a:t>
            </a:r>
            <a:r>
              <a:rPr lang="en-US" sz="2400" b="0" dirty="0" smtClean="0">
                <a:solidFill>
                  <a:srgbClr val="0000FF"/>
                </a:solidFill>
                <a:latin typeface="+mj-lt"/>
              </a:rPr>
              <a:t>immovable. </a:t>
            </a:r>
          </a:p>
          <a:p>
            <a:pPr marL="342900" indent="-342900">
              <a:buFont typeface="Arial"/>
              <a:buChar char="•"/>
            </a:pPr>
            <a:endParaRPr lang="en-US" sz="2400" b="0" dirty="0">
              <a:solidFill>
                <a:srgbClr val="0000FF"/>
              </a:solidFill>
              <a:latin typeface="+mj-lt"/>
            </a:endParaRPr>
          </a:p>
          <a:p>
            <a:pPr marL="342900" indent="-342900">
              <a:buFont typeface="Arial"/>
              <a:buChar char="•"/>
            </a:pPr>
            <a:r>
              <a:rPr lang="en-US" sz="2000" b="0" dirty="0" smtClean="0">
                <a:solidFill>
                  <a:schemeClr val="tx1"/>
                </a:solidFill>
              </a:rPr>
              <a:t>They are not</a:t>
            </a:r>
            <a:r>
              <a:rPr lang="en-US" sz="2000" b="0" dirty="0">
                <a:solidFill>
                  <a:schemeClr val="tx1"/>
                </a:solidFill>
              </a:rPr>
              <a:t>, as Descartes </a:t>
            </a:r>
            <a:r>
              <a:rPr lang="en-US" sz="2000" b="0" dirty="0" smtClean="0">
                <a:solidFill>
                  <a:schemeClr val="tx1"/>
                </a:solidFill>
              </a:rPr>
              <a:t>says, something </a:t>
            </a:r>
            <a:r>
              <a:rPr lang="en-US" sz="2000" b="0" dirty="0">
                <a:solidFill>
                  <a:schemeClr val="tx1"/>
                </a:solidFill>
              </a:rPr>
              <a:t>which </a:t>
            </a:r>
            <a:r>
              <a:rPr lang="en-US" sz="2000" b="0" dirty="0" smtClean="0">
                <a:solidFill>
                  <a:schemeClr val="tx1"/>
                </a:solidFill>
              </a:rPr>
              <a:t>pertain only </a:t>
            </a:r>
            <a:r>
              <a:rPr lang="en-US" sz="2000" b="0" dirty="0">
                <a:solidFill>
                  <a:schemeClr val="tx1"/>
                </a:solidFill>
              </a:rPr>
              <a:t>to the </a:t>
            </a:r>
            <a:r>
              <a:rPr lang="en-US" sz="2000" b="0" dirty="0" smtClean="0">
                <a:solidFill>
                  <a:schemeClr val="tx1"/>
                </a:solidFill>
              </a:rPr>
              <a:t>external</a:t>
            </a:r>
            <a:r>
              <a:rPr lang="en-US" sz="2000" b="0" dirty="0">
                <a:solidFill>
                  <a:schemeClr val="tx1"/>
                </a:solidFill>
              </a:rPr>
              <a:t> </a:t>
            </a:r>
            <a:r>
              <a:rPr lang="en-US" sz="2000" b="0" dirty="0" smtClean="0">
                <a:solidFill>
                  <a:schemeClr val="tx1"/>
                </a:solidFill>
              </a:rPr>
              <a:t>material </a:t>
            </a:r>
            <a:r>
              <a:rPr lang="en-US" sz="2000" b="0" dirty="0">
                <a:solidFill>
                  <a:schemeClr val="tx1"/>
                </a:solidFill>
              </a:rPr>
              <a:t>world and which would not exist if there were no such world but something which </a:t>
            </a:r>
            <a:r>
              <a:rPr lang="en-US" sz="2000" b="0" dirty="0" smtClean="0">
                <a:solidFill>
                  <a:schemeClr val="tx1"/>
                </a:solidFill>
              </a:rPr>
              <a:t>have their </a:t>
            </a:r>
            <a:r>
              <a:rPr lang="en-US" sz="2000" b="0" dirty="0">
                <a:solidFill>
                  <a:schemeClr val="tx1"/>
                </a:solidFill>
              </a:rPr>
              <a:t>own </a:t>
            </a:r>
            <a:r>
              <a:rPr lang="en-US" sz="2000" b="0" dirty="0" smtClean="0">
                <a:solidFill>
                  <a:schemeClr val="tx1"/>
                </a:solidFill>
              </a:rPr>
              <a:t>nature</a:t>
            </a:r>
            <a:endParaRPr lang="en-US" sz="2000" b="0" dirty="0">
              <a:solidFill>
                <a:schemeClr val="tx1"/>
              </a:solidFill>
            </a:endParaRPr>
          </a:p>
          <a:p>
            <a:endParaRPr lang="en-US" sz="2400" b="0" dirty="0" smtClean="0">
              <a:latin typeface="+mj-lt"/>
            </a:endParaRPr>
          </a:p>
          <a:p>
            <a:endParaRPr lang="en-US" sz="2400" b="0" dirty="0">
              <a:latin typeface="+mj-lt"/>
            </a:endParaRPr>
          </a:p>
        </p:txBody>
      </p:sp>
    </p:spTree>
    <p:extLst>
      <p:ext uri="{BB962C8B-B14F-4D97-AF65-F5344CB8AC3E}">
        <p14:creationId xmlns:p14="http://schemas.microsoft.com/office/powerpoint/2010/main" val="159148268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pic>
        <p:nvPicPr>
          <p:cNvPr id="5" name="Picture 3" descr="desopen"/>
          <p:cNvPicPr>
            <a:picLocks noChangeAspect="1" noChangeArrowheads="1"/>
          </p:cNvPicPr>
          <p:nvPr/>
        </p:nvPicPr>
        <p:blipFill>
          <a:blip r:embed="rId2" cstate="print"/>
          <a:srcRect/>
          <a:stretch>
            <a:fillRect/>
          </a:stretch>
        </p:blipFill>
        <p:spPr bwMode="auto">
          <a:xfrm>
            <a:off x="2699792" y="404664"/>
            <a:ext cx="7776864" cy="5832648"/>
          </a:xfrm>
          <a:prstGeom prst="rect">
            <a:avLst/>
          </a:prstGeom>
          <a:noFill/>
          <a:ln w="9525">
            <a:noFill/>
            <a:miter lim="800000"/>
            <a:headEnd/>
            <a:tailEnd/>
          </a:ln>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736"/>
            <a:ext cx="4152900" cy="4584700"/>
          </a:xfrm>
          <a:prstGeom prst="rect">
            <a:avLst/>
          </a:prstGeom>
        </p:spPr>
      </p:pic>
    </p:spTree>
    <p:extLst>
      <p:ext uri="{BB962C8B-B14F-4D97-AF65-F5344CB8AC3E}">
        <p14:creationId xmlns:p14="http://schemas.microsoft.com/office/powerpoint/2010/main" val="38086275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3" name="Picture 3" descr="desopen"/>
          <p:cNvPicPr>
            <a:picLocks noChangeAspect="1" noChangeArrowheads="1"/>
          </p:cNvPicPr>
          <p:nvPr/>
        </p:nvPicPr>
        <p:blipFill>
          <a:blip r:embed="rId6" cstate="print"/>
          <a:srcRect/>
          <a:stretch>
            <a:fillRect/>
          </a:stretch>
        </p:blipFill>
        <p:spPr bwMode="auto">
          <a:xfrm>
            <a:off x="-1676400" y="552450"/>
            <a:ext cx="6781800" cy="5086350"/>
          </a:xfrm>
          <a:prstGeom prst="rect">
            <a:avLst/>
          </a:prstGeom>
          <a:noFill/>
          <a:ln w="9525">
            <a:noFill/>
            <a:miter lim="800000"/>
            <a:headEnd/>
            <a:tailEnd/>
          </a:ln>
        </p:spPr>
      </p:pic>
      <p:sp>
        <p:nvSpPr>
          <p:cNvPr id="18437" name="Rectangle 4"/>
          <p:cNvSpPr>
            <a:spLocks noGrp="1" noChangeArrowheads="1"/>
          </p:cNvSpPr>
          <p:nvPr>
            <p:ph type="title"/>
          </p:nvPr>
        </p:nvSpPr>
        <p:spPr>
          <a:xfrm>
            <a:off x="685800" y="152400"/>
            <a:ext cx="7772400" cy="914400"/>
          </a:xfrm>
        </p:spPr>
        <p:txBody>
          <a:bodyPr/>
          <a:lstStyle/>
          <a:p>
            <a:pPr eaLnBrk="1" hangingPunct="1"/>
            <a:r>
              <a:rPr lang="en-US" sz="3600" dirty="0" smtClean="0"/>
              <a:t>Open FRW model (de Sitter 1917)</a:t>
            </a:r>
            <a:endParaRPr lang="en-US" sz="3600" b="1" dirty="0" smtClean="0">
              <a:solidFill>
                <a:schemeClr val="accent2"/>
              </a:solidFill>
            </a:endParaRPr>
          </a:p>
        </p:txBody>
      </p:sp>
      <p:pic>
        <p:nvPicPr>
          <p:cNvPr id="18438" name="Picture 16" descr="txp_fig"/>
          <p:cNvPicPr>
            <a:picLocks noChangeAspect="1" noChangeArrowheads="1"/>
          </p:cNvPicPr>
          <p:nvPr>
            <p:custDataLst>
              <p:tags r:id="rId1"/>
            </p:custDataLst>
          </p:nvPr>
        </p:nvPicPr>
        <p:blipFill>
          <a:blip r:embed="rId7" cstate="print">
            <a:lum contrast="18000"/>
          </a:blip>
          <a:srcRect/>
          <a:stretch>
            <a:fillRect/>
          </a:stretch>
        </p:blipFill>
        <p:spPr bwMode="auto">
          <a:xfrm>
            <a:off x="4419600" y="2109787"/>
            <a:ext cx="4419600" cy="1776413"/>
          </a:xfrm>
          <a:prstGeom prst="rect">
            <a:avLst/>
          </a:prstGeom>
          <a:noFill/>
          <a:ln w="38100">
            <a:noFill/>
            <a:miter lim="800000"/>
            <a:headEnd/>
            <a:tailEnd/>
          </a:ln>
        </p:spPr>
      </p:pic>
      <p:sp>
        <p:nvSpPr>
          <p:cNvPr id="9" name="Oval 8"/>
          <p:cNvSpPr/>
          <p:nvPr/>
        </p:nvSpPr>
        <p:spPr>
          <a:xfrm>
            <a:off x="4429124" y="3276600"/>
            <a:ext cx="3000396" cy="914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descr="txp_fig.png"/>
          <p:cNvPicPr>
            <a:picLocks noChangeAspect="1"/>
          </p:cNvPicPr>
          <p:nvPr>
            <p:custDataLst>
              <p:tags r:id="rId2"/>
            </p:custDataLst>
          </p:nvPr>
        </p:nvPicPr>
        <p:blipFill>
          <a:blip r:embed="rId8" cstate="print">
            <a:lum contrast="18000"/>
          </a:blip>
          <a:stretch>
            <a:fillRect/>
          </a:stretch>
        </p:blipFill>
        <p:spPr>
          <a:xfrm>
            <a:off x="3301695" y="4953000"/>
            <a:ext cx="5004105" cy="507312"/>
          </a:xfrm>
          <a:prstGeom prst="rect">
            <a:avLst/>
          </a:prstGeom>
        </p:spPr>
      </p:pic>
      <p:pic>
        <p:nvPicPr>
          <p:cNvPr id="17" name="Picture 16" descr="txp_fig.png"/>
          <p:cNvPicPr>
            <a:picLocks noChangeAspect="1"/>
          </p:cNvPicPr>
          <p:nvPr>
            <p:custDataLst>
              <p:tags r:id="rId3"/>
            </p:custDataLst>
          </p:nvPr>
        </p:nvPicPr>
        <p:blipFill>
          <a:blip r:embed="rId9" cstate="print">
            <a:lum contrast="18000"/>
          </a:blip>
          <a:stretch>
            <a:fillRect/>
          </a:stretch>
        </p:blipFill>
        <p:spPr>
          <a:xfrm>
            <a:off x="816014" y="5638800"/>
            <a:ext cx="7588170" cy="462497"/>
          </a:xfrm>
          <a:prstGeom prst="rect">
            <a:avLst/>
          </a:prstGeom>
        </p:spPr>
      </p:pic>
      <p:cxnSp>
        <p:nvCxnSpPr>
          <p:cNvPr id="8" name="Straight Arrow Connector 7"/>
          <p:cNvCxnSpPr/>
          <p:nvPr/>
        </p:nvCxnSpPr>
        <p:spPr>
          <a:xfrm>
            <a:off x="1752600" y="2971800"/>
            <a:ext cx="2743200" cy="10668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238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A </a:t>
            </a:r>
            <a:r>
              <a:rPr lang="it-IT" dirty="0" err="1" smtClean="0"/>
              <a:t>matter</a:t>
            </a:r>
            <a:r>
              <a:rPr lang="it-IT" dirty="0" smtClean="0"/>
              <a:t> of taste</a:t>
            </a:r>
            <a:endParaRPr lang="fr-FR" dirty="0"/>
          </a:p>
        </p:txBody>
      </p:sp>
      <p:sp>
        <p:nvSpPr>
          <p:cNvPr id="5" name="Segnaposto contenuto 4"/>
          <p:cNvSpPr>
            <a:spLocks noGrp="1"/>
          </p:cNvSpPr>
          <p:nvPr>
            <p:ph idx="1"/>
          </p:nvPr>
        </p:nvSpPr>
        <p:spPr>
          <a:xfrm>
            <a:off x="457200" y="1412776"/>
            <a:ext cx="8229600" cy="4968551"/>
          </a:xfrm>
        </p:spPr>
        <p:txBody>
          <a:bodyPr>
            <a:noAutofit/>
          </a:bodyPr>
          <a:lstStyle/>
          <a:p>
            <a:r>
              <a:rPr lang="en-US" sz="2200" i="1" dirty="0" smtClean="0"/>
              <a:t>Which </a:t>
            </a:r>
            <a:r>
              <a:rPr lang="en-US" sz="2200" i="1" dirty="0"/>
              <a:t>of  the  three  systems  is  to  be </a:t>
            </a:r>
            <a:r>
              <a:rPr lang="en-US" sz="2200" i="1" dirty="0" smtClean="0"/>
              <a:t>preferred? From  </a:t>
            </a:r>
            <a:r>
              <a:rPr lang="en-US" sz="2200" i="1" dirty="0"/>
              <a:t>the  purely  physical  point  of view,  for  the  description  of </a:t>
            </a:r>
            <a:r>
              <a:rPr lang="en-US" sz="2200" i="1" dirty="0" smtClean="0"/>
              <a:t>phenomena  </a:t>
            </a:r>
            <a:r>
              <a:rPr lang="en-US" sz="2200" i="1" dirty="0"/>
              <a:t>in  </a:t>
            </a:r>
            <a:r>
              <a:rPr lang="en-US" sz="2200" i="1" dirty="0" smtClean="0"/>
              <a:t>our  neighborhood,  </a:t>
            </a:r>
            <a:r>
              <a:rPr lang="en-US" sz="2200" i="1" dirty="0"/>
              <a:t>this  question  </a:t>
            </a:r>
            <a:r>
              <a:rPr lang="en-US" sz="2200" i="1" dirty="0" smtClean="0"/>
              <a:t>has  </a:t>
            </a:r>
            <a:r>
              <a:rPr lang="en-US" sz="2200" i="1" dirty="0"/>
              <a:t>no  importance. </a:t>
            </a:r>
            <a:r>
              <a:rPr lang="en-US" sz="2200" i="1" dirty="0" smtClean="0">
                <a:solidFill>
                  <a:srgbClr val="FF0000"/>
                </a:solidFill>
              </a:rPr>
              <a:t>The  </a:t>
            </a:r>
            <a:r>
              <a:rPr lang="en-US" sz="2200" i="1" dirty="0">
                <a:solidFill>
                  <a:srgbClr val="FF0000"/>
                </a:solidFill>
              </a:rPr>
              <a:t>question  thus  </a:t>
            </a:r>
            <a:r>
              <a:rPr lang="en-US" sz="2200" i="1" dirty="0" smtClean="0">
                <a:solidFill>
                  <a:srgbClr val="FF0000"/>
                </a:solidFill>
              </a:rPr>
              <a:t>really </a:t>
            </a:r>
            <a:r>
              <a:rPr lang="en-US" sz="2200" i="1" dirty="0">
                <a:solidFill>
                  <a:srgbClr val="FF0000"/>
                </a:solidFill>
              </a:rPr>
              <a:t>is: </a:t>
            </a:r>
            <a:r>
              <a:rPr lang="en-US" sz="2200" i="1" dirty="0" smtClean="0">
                <a:solidFill>
                  <a:srgbClr val="FF0000"/>
                </a:solidFill>
              </a:rPr>
              <a:t>how are we to extrapolate </a:t>
            </a:r>
            <a:r>
              <a:rPr lang="en-US" sz="2200" i="1" dirty="0">
                <a:solidFill>
                  <a:srgbClr val="FF0000"/>
                </a:solidFill>
              </a:rPr>
              <a:t>outside our </a:t>
            </a:r>
            <a:r>
              <a:rPr lang="en-US" sz="2200" i="1" dirty="0" smtClean="0">
                <a:solidFill>
                  <a:srgbClr val="FF0000"/>
                </a:solidFill>
              </a:rPr>
              <a:t>neighborhood? </a:t>
            </a:r>
          </a:p>
          <a:p>
            <a:r>
              <a:rPr lang="en-US" sz="2200" i="1" dirty="0" smtClean="0">
                <a:solidFill>
                  <a:srgbClr val="FF0000"/>
                </a:solidFill>
              </a:rPr>
              <a:t>The  </a:t>
            </a:r>
            <a:r>
              <a:rPr lang="en-US" sz="2200" i="1" dirty="0">
                <a:solidFill>
                  <a:srgbClr val="FF0000"/>
                </a:solidFill>
              </a:rPr>
              <a:t>choice  can  thus </a:t>
            </a:r>
            <a:r>
              <a:rPr lang="en-US" sz="2200" i="1" dirty="0" smtClean="0">
                <a:solidFill>
                  <a:srgbClr val="FF0000"/>
                </a:solidFill>
              </a:rPr>
              <a:t>not  </a:t>
            </a:r>
            <a:r>
              <a:rPr lang="en-US" sz="2200" i="1" dirty="0">
                <a:solidFill>
                  <a:srgbClr val="FF0000"/>
                </a:solidFill>
              </a:rPr>
              <a:t>be  decided  by  </a:t>
            </a:r>
            <a:r>
              <a:rPr lang="en-US" sz="2200" i="1" dirty="0" smtClean="0">
                <a:solidFill>
                  <a:srgbClr val="FF0000"/>
                </a:solidFill>
              </a:rPr>
              <a:t>physical  arguments</a:t>
            </a:r>
            <a:r>
              <a:rPr lang="en-US" sz="2200" i="1" dirty="0">
                <a:solidFill>
                  <a:srgbClr val="FF0000"/>
                </a:solidFill>
              </a:rPr>
              <a:t>,  but  must depend  on  </a:t>
            </a:r>
            <a:r>
              <a:rPr lang="en-US" sz="2200" i="1" dirty="0" smtClean="0">
                <a:solidFill>
                  <a:srgbClr val="FF0000"/>
                </a:solidFill>
              </a:rPr>
              <a:t>metaphysical  </a:t>
            </a:r>
            <a:r>
              <a:rPr lang="en-US" sz="2200" i="1" dirty="0">
                <a:solidFill>
                  <a:srgbClr val="FF0000"/>
                </a:solidFill>
              </a:rPr>
              <a:t>or  philosophical  </a:t>
            </a:r>
            <a:r>
              <a:rPr lang="en-US" sz="2200" i="1" dirty="0" smtClean="0">
                <a:solidFill>
                  <a:srgbClr val="FF0000"/>
                </a:solidFill>
              </a:rPr>
              <a:t>considerations</a:t>
            </a:r>
            <a:r>
              <a:rPr lang="en-US" sz="2200" i="1" dirty="0">
                <a:solidFill>
                  <a:srgbClr val="FF0000"/>
                </a:solidFill>
              </a:rPr>
              <a:t>,  </a:t>
            </a:r>
            <a:r>
              <a:rPr lang="en-US" sz="2200" i="1" dirty="0"/>
              <a:t>in  </a:t>
            </a:r>
            <a:r>
              <a:rPr lang="en-US" sz="2200" i="1" dirty="0" smtClean="0"/>
              <a:t>which  </a:t>
            </a:r>
            <a:r>
              <a:rPr lang="en-US" sz="2200" i="1" dirty="0"/>
              <a:t>of course </a:t>
            </a:r>
            <a:r>
              <a:rPr lang="en-US" sz="2200" i="1" dirty="0" smtClean="0"/>
              <a:t>personal  </a:t>
            </a:r>
            <a:r>
              <a:rPr lang="en-US" sz="2200" i="1" dirty="0"/>
              <a:t>judgment  or predilections  will  have some  influence. </a:t>
            </a:r>
            <a:endParaRPr lang="en-US" sz="2200" i="1" dirty="0" smtClean="0"/>
          </a:p>
          <a:p>
            <a:r>
              <a:rPr lang="en-US" sz="2200" i="1" dirty="0" smtClean="0"/>
              <a:t>To  </a:t>
            </a:r>
            <a:r>
              <a:rPr lang="en-US" sz="2200" i="1" dirty="0"/>
              <a:t>the  question: If all  matter </a:t>
            </a:r>
            <a:r>
              <a:rPr lang="en-US" sz="2200" i="1" dirty="0" smtClean="0"/>
              <a:t>is supposed </a:t>
            </a:r>
            <a:r>
              <a:rPr lang="en-US" sz="2200" i="1" dirty="0"/>
              <a:t>not </a:t>
            </a:r>
            <a:r>
              <a:rPr lang="en-US" sz="2200" i="1" dirty="0" smtClean="0"/>
              <a:t>to exist</a:t>
            </a:r>
            <a:r>
              <a:rPr lang="en-US" sz="2200" i="1" dirty="0"/>
              <a:t>, </a:t>
            </a:r>
            <a:r>
              <a:rPr lang="en-US" sz="2200" i="1" dirty="0" smtClean="0"/>
              <a:t>with the exception of one material point which is to be used </a:t>
            </a:r>
            <a:r>
              <a:rPr lang="en-US" sz="2200" i="1" dirty="0"/>
              <a:t>as a </a:t>
            </a:r>
            <a:r>
              <a:rPr lang="en-US" sz="2200" i="1" dirty="0" smtClean="0"/>
              <a:t>test-body has then this test-body inertia or </a:t>
            </a:r>
            <a:r>
              <a:rPr lang="en-US" sz="2200" i="1" dirty="0"/>
              <a:t>not? T</a:t>
            </a:r>
            <a:r>
              <a:rPr lang="en-US" sz="2200" i="1" dirty="0" smtClean="0"/>
              <a:t>he school of Mach </a:t>
            </a:r>
            <a:r>
              <a:rPr lang="en-US" sz="2200" i="1" dirty="0"/>
              <a:t>requires </a:t>
            </a:r>
            <a:r>
              <a:rPr lang="en-US" sz="2200" i="1" dirty="0" smtClean="0"/>
              <a:t>the answer NO. Our experience however very </a:t>
            </a:r>
            <a:r>
              <a:rPr lang="en-US" sz="2200" i="1" dirty="0"/>
              <a:t>decidedly </a:t>
            </a:r>
            <a:r>
              <a:rPr lang="en-US" sz="2200" i="1" dirty="0" smtClean="0"/>
              <a:t>gives the answer YES.  </a:t>
            </a:r>
            <a:endParaRPr lang="fr-FR" sz="2200" i="1" dirty="0"/>
          </a:p>
        </p:txBody>
      </p:sp>
    </p:spTree>
    <p:extLst>
      <p:ext uri="{BB962C8B-B14F-4D97-AF65-F5344CB8AC3E}">
        <p14:creationId xmlns:p14="http://schemas.microsoft.com/office/powerpoint/2010/main" val="39434066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Einstein </a:t>
            </a:r>
            <a:r>
              <a:rPr lang="it-IT" dirty="0" err="1" smtClean="0"/>
              <a:t>frankly</a:t>
            </a:r>
            <a:r>
              <a:rPr lang="it-IT" dirty="0" smtClean="0"/>
              <a:t> </a:t>
            </a:r>
            <a:r>
              <a:rPr lang="it-IT" dirty="0" err="1" smtClean="0"/>
              <a:t>unhappy</a:t>
            </a:r>
            <a:endParaRPr lang="it-IT" dirty="0"/>
          </a:p>
        </p:txBody>
      </p:sp>
      <p:sp>
        <p:nvSpPr>
          <p:cNvPr id="3" name="Rettangolo 2"/>
          <p:cNvSpPr/>
          <p:nvPr/>
        </p:nvSpPr>
        <p:spPr>
          <a:xfrm>
            <a:off x="323528" y="1419285"/>
            <a:ext cx="8287072" cy="5078313"/>
          </a:xfrm>
          <a:prstGeom prst="rect">
            <a:avLst/>
          </a:prstGeom>
        </p:spPr>
        <p:txBody>
          <a:bodyPr wrap="square">
            <a:spAutoFit/>
          </a:bodyPr>
          <a:lstStyle/>
          <a:p>
            <a:pPr marL="457200" indent="-457200">
              <a:buFont typeface="Arial" pitchFamily="34" charset="0"/>
              <a:buChar char="•"/>
            </a:pPr>
            <a:r>
              <a:rPr lang="en-US" sz="3200" i="1" dirty="0"/>
              <a:t>It would be unsatisfactory, in my opinion, if a world </a:t>
            </a:r>
            <a:r>
              <a:rPr lang="en-US" sz="3200" i="1" dirty="0" smtClean="0"/>
              <a:t>without matter </a:t>
            </a:r>
            <a:r>
              <a:rPr lang="en-US" sz="3200" i="1" dirty="0"/>
              <a:t>were possible. Rather, the  </a:t>
            </a:r>
            <a:r>
              <a:rPr lang="en-US" sz="3200" i="1" dirty="0" smtClean="0"/>
              <a:t>metric field should  be </a:t>
            </a:r>
            <a:r>
              <a:rPr lang="en-US" sz="3200" i="1" dirty="0"/>
              <a:t>fully determined by matter and not be </a:t>
            </a:r>
            <a:r>
              <a:rPr lang="en-US" sz="3200" i="1" dirty="0" smtClean="0"/>
              <a:t>able to </a:t>
            </a:r>
            <a:r>
              <a:rPr lang="en-US" sz="3200" i="1" dirty="0"/>
              <a:t>exist without the </a:t>
            </a:r>
            <a:r>
              <a:rPr lang="en-US" sz="3200" i="1" dirty="0" smtClean="0"/>
              <a:t>latter.</a:t>
            </a:r>
          </a:p>
          <a:p>
            <a:pPr marL="457200" indent="-457200">
              <a:buFont typeface="Arial" pitchFamily="34" charset="0"/>
              <a:buChar char="•"/>
            </a:pPr>
            <a:endParaRPr lang="en-US" sz="3200" i="1" dirty="0"/>
          </a:p>
          <a:p>
            <a:pPr marL="457200" indent="-457200">
              <a:buFont typeface="Arial" pitchFamily="34" charset="0"/>
              <a:buChar char="•"/>
            </a:pPr>
            <a:r>
              <a:rPr lang="en-US" sz="3200" i="1" dirty="0" smtClean="0"/>
              <a:t>This </a:t>
            </a:r>
            <a:r>
              <a:rPr lang="en-US" sz="3200" i="1" dirty="0"/>
              <a:t>circumstance irritates </a:t>
            </a:r>
            <a:r>
              <a:rPr lang="en-US" sz="3200" i="1" dirty="0" smtClean="0"/>
              <a:t>me. </a:t>
            </a:r>
          </a:p>
          <a:p>
            <a:pPr marL="457200" indent="-457200">
              <a:buFont typeface="Arial" pitchFamily="34" charset="0"/>
              <a:buChar char="•"/>
            </a:pPr>
            <a:endParaRPr lang="en-US" sz="3200" i="1" dirty="0"/>
          </a:p>
          <a:p>
            <a:pPr marL="457200" indent="-457200">
              <a:buFont typeface="Arial" pitchFamily="34" charset="0"/>
              <a:buChar char="•"/>
            </a:pPr>
            <a:r>
              <a:rPr lang="en-US" sz="3200" i="1" dirty="0" smtClean="0"/>
              <a:t>To </a:t>
            </a:r>
            <a:r>
              <a:rPr lang="en-US" sz="3200" i="1" dirty="0"/>
              <a:t>admit such possibilities seems senseless</a:t>
            </a:r>
            <a:r>
              <a:rPr lang="en-US" sz="3200" i="1" dirty="0" smtClean="0"/>
              <a:t>. </a:t>
            </a:r>
            <a:endParaRPr lang="en-US" sz="3200" i="1" dirty="0"/>
          </a:p>
          <a:p>
            <a:r>
              <a:rPr lang="en-US" sz="3600" dirty="0"/>
              <a:t> </a:t>
            </a:r>
          </a:p>
        </p:txBody>
      </p:sp>
    </p:spTree>
    <p:extLst>
      <p:ext uri="{BB962C8B-B14F-4D97-AF65-F5344CB8AC3E}">
        <p14:creationId xmlns:p14="http://schemas.microsoft.com/office/powerpoint/2010/main" val="51808109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blackhole.emf"/>
          <p:cNvPicPr>
            <a:picLocks noChangeAspect="1"/>
          </p:cNvPicPr>
          <p:nvPr/>
        </p:nvPicPr>
        <p:blipFill>
          <a:blip r:embed="rId7" cstate="print"/>
          <a:stretch>
            <a:fillRect/>
          </a:stretch>
        </p:blipFill>
        <p:spPr>
          <a:xfrm>
            <a:off x="152400" y="1588368"/>
            <a:ext cx="4468463" cy="33528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r>
              <a:rPr lang="en-US" dirty="0" err="1"/>
              <a:t>Querelle</a:t>
            </a:r>
            <a:r>
              <a:rPr lang="en-US" dirty="0"/>
              <a:t> </a:t>
            </a:r>
            <a:r>
              <a:rPr lang="en-US" dirty="0" err="1"/>
              <a:t>de“rest</a:t>
            </a:r>
            <a:r>
              <a:rPr lang="en-US" dirty="0"/>
              <a:t>” </a:t>
            </a:r>
            <a:br>
              <a:rPr lang="en-US" dirty="0"/>
            </a:br>
            <a:r>
              <a:rPr lang="en-US" dirty="0"/>
              <a:t>Static universe (de Sitter </a:t>
            </a:r>
            <a:r>
              <a:rPr lang="en-US" dirty="0" smtClean="0"/>
              <a:t>1917</a:t>
            </a:r>
            <a:endParaRPr lang="en-US" dirty="0"/>
          </a:p>
        </p:txBody>
      </p:sp>
      <p:pic>
        <p:nvPicPr>
          <p:cNvPr id="21" name="Picture 20" descr="txp_fig.png"/>
          <p:cNvPicPr>
            <a:picLocks noChangeAspect="1"/>
          </p:cNvPicPr>
          <p:nvPr>
            <p:custDataLst>
              <p:tags r:id="rId1"/>
            </p:custDataLst>
          </p:nvPr>
        </p:nvPicPr>
        <p:blipFill>
          <a:blip r:embed="rId8" cstate="print">
            <a:lum contrast="18000"/>
          </a:blip>
          <a:stretch>
            <a:fillRect/>
          </a:stretch>
        </p:blipFill>
        <p:spPr>
          <a:xfrm>
            <a:off x="1371600" y="5715000"/>
            <a:ext cx="7620000" cy="856066"/>
          </a:xfrm>
          <a:prstGeom prst="rect">
            <a:avLst/>
          </a:prstGeom>
        </p:spPr>
      </p:pic>
      <p:cxnSp>
        <p:nvCxnSpPr>
          <p:cNvPr id="7" name="Straight Arrow Connector 6"/>
          <p:cNvCxnSpPr/>
          <p:nvPr/>
        </p:nvCxnSpPr>
        <p:spPr>
          <a:xfrm rot="5400000" flipH="1" flipV="1">
            <a:off x="1496210" y="2028022"/>
            <a:ext cx="1885968" cy="1588"/>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38400" y="2971800"/>
            <a:ext cx="1676400" cy="6096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3" name="Picture 22" descr="txp_fig.png"/>
          <p:cNvPicPr>
            <a:picLocks noChangeAspect="1"/>
          </p:cNvPicPr>
          <p:nvPr>
            <p:custDataLst>
              <p:tags r:id="rId2"/>
            </p:custDataLst>
          </p:nvPr>
        </p:nvPicPr>
        <p:blipFill>
          <a:blip r:embed="rId9" cstate="print">
            <a:lum contrast="18000"/>
          </a:blip>
          <a:stretch>
            <a:fillRect/>
          </a:stretch>
        </p:blipFill>
        <p:spPr>
          <a:xfrm>
            <a:off x="1447800" y="5045268"/>
            <a:ext cx="6804312" cy="589019"/>
          </a:xfrm>
          <a:prstGeom prst="rect">
            <a:avLst/>
          </a:prstGeom>
        </p:spPr>
      </p:pic>
      <p:pic>
        <p:nvPicPr>
          <p:cNvPr id="24" name="Picture 23" descr="txp_fig.png"/>
          <p:cNvPicPr>
            <a:picLocks noChangeAspect="1"/>
          </p:cNvPicPr>
          <p:nvPr>
            <p:custDataLst>
              <p:tags r:id="rId3"/>
            </p:custDataLst>
          </p:nvPr>
        </p:nvPicPr>
        <p:blipFill>
          <a:blip r:embed="rId10" cstate="print">
            <a:lum contrast="18000"/>
          </a:blip>
          <a:stretch>
            <a:fillRect/>
          </a:stretch>
        </p:blipFill>
        <p:spPr>
          <a:xfrm>
            <a:off x="2562344" y="1247800"/>
            <a:ext cx="561856" cy="381000"/>
          </a:xfrm>
          <a:prstGeom prst="rect">
            <a:avLst/>
          </a:prstGeom>
        </p:spPr>
      </p:pic>
      <p:pic>
        <p:nvPicPr>
          <p:cNvPr id="25" name="Picture 24" descr="txp_fig.png"/>
          <p:cNvPicPr>
            <a:picLocks noChangeAspect="1"/>
          </p:cNvPicPr>
          <p:nvPr>
            <p:custDataLst>
              <p:tags r:id="rId4"/>
            </p:custDataLst>
          </p:nvPr>
        </p:nvPicPr>
        <p:blipFill>
          <a:blip r:embed="rId11" cstate="print">
            <a:lum contrast="18000"/>
          </a:blip>
          <a:stretch>
            <a:fillRect/>
          </a:stretch>
        </p:blipFill>
        <p:spPr>
          <a:xfrm>
            <a:off x="3781544" y="2971800"/>
            <a:ext cx="561856" cy="381000"/>
          </a:xfrm>
          <a:prstGeom prst="rect">
            <a:avLst/>
          </a:prstGeom>
        </p:spPr>
      </p:pic>
      <p:pic>
        <p:nvPicPr>
          <p:cNvPr id="13" name="Picture 12" descr="txp_fig.png"/>
          <p:cNvPicPr>
            <a:picLocks noChangeAspect="1"/>
          </p:cNvPicPr>
          <p:nvPr>
            <p:custDataLst>
              <p:tags r:id="rId5"/>
            </p:custDataLst>
          </p:nvPr>
        </p:nvPicPr>
        <p:blipFill>
          <a:blip r:embed="rId12" cstate="print">
            <a:lum contrast="18000"/>
          </a:blip>
          <a:stretch>
            <a:fillRect/>
          </a:stretch>
        </p:blipFill>
        <p:spPr>
          <a:xfrm>
            <a:off x="4706236" y="1844824"/>
            <a:ext cx="4157079" cy="1902649"/>
          </a:xfrm>
          <a:prstGeom prst="rect">
            <a:avLst/>
          </a:prstGeom>
        </p:spPr>
      </p:pic>
    </p:spTree>
    <p:extLst>
      <p:ext uri="{BB962C8B-B14F-4D97-AF65-F5344CB8AC3E}">
        <p14:creationId xmlns:p14="http://schemas.microsoft.com/office/powerpoint/2010/main" val="364836339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16632"/>
            <a:ext cx="8229600" cy="1143000"/>
          </a:xfrm>
        </p:spPr>
        <p:txBody>
          <a:bodyPr>
            <a:normAutofit fontScale="90000"/>
          </a:bodyPr>
          <a:lstStyle/>
          <a:p>
            <a:r>
              <a:rPr lang="en-US" dirty="0" err="1" smtClean="0"/>
              <a:t>Querelle</a:t>
            </a:r>
            <a:r>
              <a:rPr lang="en-US" dirty="0" smtClean="0"/>
              <a:t> </a:t>
            </a:r>
            <a:r>
              <a:rPr lang="en-US" dirty="0" err="1" smtClean="0"/>
              <a:t>de“rest</a:t>
            </a:r>
            <a:r>
              <a:rPr lang="en-US" dirty="0" smtClean="0"/>
              <a:t>”</a:t>
            </a:r>
            <a:r>
              <a:rPr lang="en-US" dirty="0"/>
              <a:t> </a:t>
            </a:r>
            <a:r>
              <a:rPr lang="en-US" dirty="0" smtClean="0"/>
              <a:t/>
            </a:r>
            <a:br>
              <a:rPr lang="en-US" dirty="0" smtClean="0"/>
            </a:br>
            <a:r>
              <a:rPr lang="en-US" sz="3600" dirty="0" smtClean="0"/>
              <a:t>Static </a:t>
            </a:r>
            <a:r>
              <a:rPr lang="en-US" sz="3600" dirty="0"/>
              <a:t>universe (de Sitter 1917)</a:t>
            </a:r>
          </a:p>
        </p:txBody>
      </p:sp>
      <p:sp>
        <p:nvSpPr>
          <p:cNvPr id="6" name="Segnaposto contenuto 5"/>
          <p:cNvSpPr>
            <a:spLocks noGrp="1"/>
          </p:cNvSpPr>
          <p:nvPr>
            <p:ph idx="1"/>
          </p:nvPr>
        </p:nvSpPr>
        <p:spPr>
          <a:xfrm>
            <a:off x="457200" y="2431429"/>
            <a:ext cx="8291264" cy="4309939"/>
          </a:xfrm>
        </p:spPr>
        <p:txBody>
          <a:bodyPr>
            <a:normAutofit fontScale="85000" lnSpcReduction="10000"/>
          </a:bodyPr>
          <a:lstStyle/>
          <a:p>
            <a:r>
              <a:rPr lang="it-IT" dirty="0" smtClean="0"/>
              <a:t>Einstein </a:t>
            </a:r>
            <a:r>
              <a:rPr lang="it-IT" dirty="0" err="1" smtClean="0"/>
              <a:t>liked</a:t>
            </a:r>
            <a:r>
              <a:rPr lang="it-IT" dirty="0" smtClean="0"/>
              <a:t> the new </a:t>
            </a:r>
            <a:r>
              <a:rPr lang="it-IT" dirty="0" err="1" smtClean="0"/>
              <a:t>metric</a:t>
            </a:r>
            <a:endParaRPr lang="it-IT" dirty="0" smtClean="0"/>
          </a:p>
          <a:p>
            <a:r>
              <a:rPr lang="it-IT" dirty="0" err="1" smtClean="0"/>
              <a:t>But</a:t>
            </a:r>
            <a:r>
              <a:rPr lang="it-IT" dirty="0" smtClean="0"/>
              <a:t> </a:t>
            </a:r>
            <a:r>
              <a:rPr lang="it-IT" dirty="0" err="1" smtClean="0"/>
              <a:t>g</a:t>
            </a:r>
            <a:r>
              <a:rPr lang="it-IT" baseline="-25000" dirty="0" err="1" smtClean="0"/>
              <a:t>tt</a:t>
            </a:r>
            <a:r>
              <a:rPr lang="fr-FR" dirty="0" smtClean="0"/>
              <a:t> =0 et </a:t>
            </a:r>
            <a:r>
              <a:rPr lang="fr-FR" dirty="0" err="1" smtClean="0"/>
              <a:t>g</a:t>
            </a:r>
            <a:r>
              <a:rPr lang="fr-FR" baseline="-25000" dirty="0" err="1" smtClean="0"/>
              <a:t>rr</a:t>
            </a:r>
            <a:r>
              <a:rPr lang="fr-FR" baseline="-25000" dirty="0" smtClean="0"/>
              <a:t> </a:t>
            </a:r>
            <a:r>
              <a:rPr lang="fr-FR" dirty="0" smtClean="0"/>
              <a:t>= </a:t>
            </a:r>
            <a:r>
              <a:rPr lang="fr-FR" dirty="0" err="1" smtClean="0"/>
              <a:t>infinity</a:t>
            </a:r>
            <a:r>
              <a:rPr lang="fr-FR" dirty="0" smtClean="0"/>
              <a:t> on the </a:t>
            </a:r>
            <a:r>
              <a:rPr lang="fr-FR" dirty="0" err="1"/>
              <a:t>e</a:t>
            </a:r>
            <a:r>
              <a:rPr lang="fr-FR" dirty="0" err="1" smtClean="0"/>
              <a:t>quator</a:t>
            </a:r>
            <a:r>
              <a:rPr lang="fr-FR" dirty="0" smtClean="0"/>
              <a:t> (mass horizon </a:t>
            </a:r>
            <a:r>
              <a:rPr lang="fr-FR" i="1" dirty="0" smtClean="0"/>
              <a:t>d’</a:t>
            </a:r>
            <a:r>
              <a:rPr lang="fr-FR" i="1" dirty="0" err="1" smtClean="0"/>
              <a:t>apres</a:t>
            </a:r>
            <a:r>
              <a:rPr lang="fr-FR" dirty="0" smtClean="0"/>
              <a:t> Einstein). </a:t>
            </a:r>
            <a:r>
              <a:rPr lang="fr-FR" dirty="0" err="1" smtClean="0"/>
              <a:t>Such</a:t>
            </a:r>
            <a:r>
              <a:rPr lang="fr-FR" dirty="0" smtClean="0"/>
              <a:t> </a:t>
            </a:r>
            <a:r>
              <a:rPr lang="fr-FR" dirty="0" err="1" smtClean="0"/>
              <a:t>behaviour</a:t>
            </a:r>
            <a:r>
              <a:rPr lang="fr-FR" dirty="0" smtClean="0"/>
              <a:t> </a:t>
            </a:r>
            <a:r>
              <a:rPr lang="fr-FR" dirty="0" err="1" smtClean="0"/>
              <a:t>seemed</a:t>
            </a:r>
            <a:r>
              <a:rPr lang="fr-FR" dirty="0" smtClean="0"/>
              <a:t> inacceptable; </a:t>
            </a:r>
            <a:r>
              <a:rPr lang="fr-FR" dirty="0" err="1" smtClean="0"/>
              <a:t>maybe</a:t>
            </a:r>
            <a:r>
              <a:rPr lang="fr-FR" dirty="0" smtClean="0"/>
              <a:t> </a:t>
            </a:r>
            <a:r>
              <a:rPr lang="fr-FR" dirty="0" err="1" smtClean="0"/>
              <a:t>there</a:t>
            </a:r>
            <a:r>
              <a:rPr lang="fr-FR" dirty="0" smtClean="0"/>
              <a:t> </a:t>
            </a:r>
            <a:r>
              <a:rPr lang="fr-FR" dirty="0" err="1" smtClean="0"/>
              <a:t>was</a:t>
            </a:r>
            <a:r>
              <a:rPr lang="fr-FR" dirty="0" smtClean="0"/>
              <a:t> </a:t>
            </a:r>
            <a:r>
              <a:rPr lang="fr-FR" dirty="0" err="1" smtClean="0"/>
              <a:t>matter</a:t>
            </a:r>
            <a:r>
              <a:rPr lang="fr-FR" dirty="0" smtClean="0"/>
              <a:t> on the </a:t>
            </a:r>
            <a:r>
              <a:rPr lang="fr-FR" dirty="0" err="1" smtClean="0"/>
              <a:t>equator</a:t>
            </a:r>
            <a:r>
              <a:rPr lang="fr-FR" dirty="0" smtClean="0"/>
              <a:t> </a:t>
            </a:r>
          </a:p>
          <a:p>
            <a:pPr lvl="0"/>
            <a:r>
              <a:rPr lang="en-US" dirty="0" smtClean="0"/>
              <a:t>Einstein </a:t>
            </a:r>
            <a:r>
              <a:rPr lang="en-US" dirty="0"/>
              <a:t>convinced himself </a:t>
            </a:r>
            <a:r>
              <a:rPr lang="en-US" dirty="0" smtClean="0"/>
              <a:t>that the </a:t>
            </a:r>
            <a:r>
              <a:rPr lang="en-US" dirty="0"/>
              <a:t>singularity of the metric </a:t>
            </a:r>
            <a:r>
              <a:rPr lang="en-US" dirty="0" smtClean="0"/>
              <a:t>occurred </a:t>
            </a:r>
            <a:r>
              <a:rPr lang="en-US" dirty="0"/>
              <a:t>at a finite proper distance from an </a:t>
            </a:r>
            <a:r>
              <a:rPr lang="en-US" dirty="0" smtClean="0"/>
              <a:t>arbitrarily </a:t>
            </a:r>
            <a:r>
              <a:rPr lang="en-US" dirty="0"/>
              <a:t>chosen point of the space-time and that it was not just an artifact of the coordinates </a:t>
            </a:r>
            <a:r>
              <a:rPr lang="en-US" dirty="0" smtClean="0"/>
              <a:t>used </a:t>
            </a:r>
          </a:p>
          <a:p>
            <a:pPr lvl="0"/>
            <a:r>
              <a:rPr lang="en-US" dirty="0"/>
              <a:t>The threat that De Sitter’s solution posed to Mach’s principle thus finally seemed to be </a:t>
            </a:r>
            <a:r>
              <a:rPr lang="en-US" dirty="0" smtClean="0"/>
              <a:t>removed</a:t>
            </a:r>
            <a:endParaRPr lang="fr-FR" dirty="0" smtClean="0"/>
          </a:p>
        </p:txBody>
      </p:sp>
      <p:pic>
        <p:nvPicPr>
          <p:cNvPr id="4" name="Immagine 3"/>
          <p:cNvPicPr>
            <a:picLocks noChangeAspect="1"/>
          </p:cNvPicPr>
          <p:nvPr>
            <p:custDataLst>
              <p:tags r:id="rId1"/>
            </p:custDataLst>
          </p:nvPr>
        </p:nvPicPr>
        <p:blipFill>
          <a:blip r:embed="rId3" cstate="print">
            <a:lum contrast="18000"/>
            <a:extLst>
              <a:ext uri="{28A0092B-C50C-407E-A947-70E740481C1C}">
                <a14:useLocalDpi xmlns:a14="http://schemas.microsoft.com/office/drawing/2010/main" val="0"/>
              </a:ext>
            </a:extLst>
          </a:blip>
          <a:stretch>
            <a:fillRect/>
          </a:stretch>
        </p:blipFill>
        <p:spPr>
          <a:xfrm>
            <a:off x="1043608" y="1484784"/>
            <a:ext cx="7200800" cy="789765"/>
          </a:xfrm>
          <a:prstGeom prst="rect">
            <a:avLst/>
          </a:prstGeom>
        </p:spPr>
      </p:pic>
      <p:sp>
        <p:nvSpPr>
          <p:cNvPr id="8" name="Rettangolo 7"/>
          <p:cNvSpPr/>
          <p:nvPr/>
        </p:nvSpPr>
        <p:spPr>
          <a:xfrm>
            <a:off x="2286000" y="-3265140"/>
            <a:ext cx="4572000" cy="369332"/>
          </a:xfrm>
          <a:prstGeom prst="rect">
            <a:avLst/>
          </a:prstGeom>
        </p:spPr>
        <p:txBody>
          <a:bodyPr>
            <a:spAutoFit/>
          </a:bodyPr>
          <a:lstStyle/>
          <a:p>
            <a:r>
              <a:rPr lang="en-US" dirty="0" smtClean="0"/>
              <a:t>used</a:t>
            </a:r>
            <a:r>
              <a:rPr lang="en-US" dirty="0"/>
              <a:t>.</a:t>
            </a:r>
            <a:endParaRPr lang="fr-FR" dirty="0"/>
          </a:p>
        </p:txBody>
      </p:sp>
    </p:spTree>
    <p:extLst>
      <p:ext uri="{BB962C8B-B14F-4D97-AF65-F5344CB8AC3E}">
        <p14:creationId xmlns:p14="http://schemas.microsoft.com/office/powerpoint/2010/main" val="1318830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8229600" cy="1143000"/>
          </a:xfrm>
        </p:spPr>
        <p:txBody>
          <a:bodyPr/>
          <a:lstStyle/>
          <a:p>
            <a:r>
              <a:rPr lang="it-IT" dirty="0" err="1" smtClean="0"/>
              <a:t>Then</a:t>
            </a:r>
            <a:r>
              <a:rPr lang="it-IT" dirty="0" smtClean="0"/>
              <a:t>…</a:t>
            </a:r>
            <a:endParaRPr lang="fr-FR" dirty="0"/>
          </a:p>
        </p:txBody>
      </p:sp>
      <p:sp>
        <p:nvSpPr>
          <p:cNvPr id="3" name="Segnaposto contenuto 2"/>
          <p:cNvSpPr>
            <a:spLocks noGrp="1"/>
          </p:cNvSpPr>
          <p:nvPr>
            <p:ph idx="1"/>
          </p:nvPr>
        </p:nvSpPr>
        <p:spPr>
          <a:xfrm>
            <a:off x="467544" y="1196752"/>
            <a:ext cx="8229600" cy="5112568"/>
          </a:xfrm>
        </p:spPr>
        <p:txBody>
          <a:bodyPr>
            <a:normAutofit fontScale="85000" lnSpcReduction="10000"/>
          </a:bodyPr>
          <a:lstStyle/>
          <a:p>
            <a:r>
              <a:rPr lang="en-US" dirty="0" smtClean="0"/>
              <a:t>Hermann </a:t>
            </a:r>
            <a:r>
              <a:rPr lang="en-US" dirty="0" err="1" smtClean="0"/>
              <a:t>Weyl</a:t>
            </a:r>
            <a:r>
              <a:rPr lang="en-US" dirty="0" smtClean="0"/>
              <a:t> </a:t>
            </a:r>
            <a:r>
              <a:rPr lang="en-US" dirty="0"/>
              <a:t>pieced together a complete solution out of the static d</a:t>
            </a:r>
            <a:r>
              <a:rPr lang="en-US" dirty="0" smtClean="0"/>
              <a:t>e Sitter </a:t>
            </a:r>
            <a:r>
              <a:rPr lang="en-US" dirty="0"/>
              <a:t>solution and the solution for an incompressible fluid. The resulting solution has a zone </a:t>
            </a:r>
            <a:r>
              <a:rPr lang="en-US" dirty="0" smtClean="0"/>
              <a:t>of matter </a:t>
            </a:r>
            <a:r>
              <a:rPr lang="en-US" dirty="0"/>
              <a:t>around the </a:t>
            </a:r>
            <a:r>
              <a:rPr lang="en-US" dirty="0" smtClean="0"/>
              <a:t>equator</a:t>
            </a:r>
            <a:r>
              <a:rPr lang="en-US" dirty="0"/>
              <a:t> </a:t>
            </a:r>
            <a:r>
              <a:rPr lang="en-US" dirty="0" smtClean="0"/>
              <a:t>and </a:t>
            </a:r>
            <a:r>
              <a:rPr lang="en-US" dirty="0"/>
              <a:t>the resulting surface layer of matter has a </a:t>
            </a:r>
            <a:r>
              <a:rPr lang="en-US" dirty="0" smtClean="0"/>
              <a:t>finite mass</a:t>
            </a:r>
          </a:p>
          <a:p>
            <a:r>
              <a:rPr lang="en-US" dirty="0" smtClean="0"/>
              <a:t>This result</a:t>
            </a:r>
            <a:r>
              <a:rPr lang="en-US" dirty="0"/>
              <a:t> </a:t>
            </a:r>
            <a:r>
              <a:rPr lang="en-US" dirty="0" smtClean="0"/>
              <a:t>(1919) seemed </a:t>
            </a:r>
            <a:r>
              <a:rPr lang="en-US" dirty="0"/>
              <a:t>to vindicate Einstein’s </a:t>
            </a:r>
            <a:r>
              <a:rPr lang="en-US" dirty="0" smtClean="0"/>
              <a:t>hunch </a:t>
            </a:r>
            <a:r>
              <a:rPr lang="en-US" dirty="0"/>
              <a:t>that the </a:t>
            </a:r>
            <a:r>
              <a:rPr lang="en-US" dirty="0" smtClean="0"/>
              <a:t>de </a:t>
            </a:r>
            <a:r>
              <a:rPr lang="en-US" dirty="0"/>
              <a:t>Sitter solution describes a universe </a:t>
            </a:r>
            <a:r>
              <a:rPr lang="en-US" dirty="0" smtClean="0"/>
              <a:t>very much </a:t>
            </a:r>
            <a:r>
              <a:rPr lang="en-US" dirty="0"/>
              <a:t>like his own cylindrical universe, the </a:t>
            </a:r>
            <a:r>
              <a:rPr lang="en-US" dirty="0" smtClean="0"/>
              <a:t>difference </a:t>
            </a:r>
            <a:r>
              <a:rPr lang="en-US" dirty="0"/>
              <a:t>being that all mass is concentrated </a:t>
            </a:r>
            <a:r>
              <a:rPr lang="en-US" dirty="0" smtClean="0"/>
              <a:t>on the </a:t>
            </a:r>
            <a:r>
              <a:rPr lang="en-US" dirty="0"/>
              <a:t>equator. </a:t>
            </a:r>
            <a:endParaRPr lang="en-US" dirty="0" smtClean="0"/>
          </a:p>
          <a:p>
            <a:r>
              <a:rPr lang="en-US" dirty="0" smtClean="0"/>
              <a:t>In </a:t>
            </a:r>
            <a:r>
              <a:rPr lang="en-US" dirty="0"/>
              <a:t>his last letter to </a:t>
            </a:r>
            <a:r>
              <a:rPr lang="en-US" dirty="0" smtClean="0"/>
              <a:t>de </a:t>
            </a:r>
            <a:r>
              <a:rPr lang="en-US" dirty="0"/>
              <a:t>Sitter (of April 15, 1918) </a:t>
            </a:r>
            <a:r>
              <a:rPr lang="en-US" dirty="0" smtClean="0"/>
              <a:t>Einstein </a:t>
            </a:r>
            <a:r>
              <a:rPr lang="en-US" dirty="0"/>
              <a:t>had already announced that </a:t>
            </a:r>
            <a:r>
              <a:rPr lang="en-US" dirty="0" err="1"/>
              <a:t>Weyl</a:t>
            </a:r>
            <a:r>
              <a:rPr lang="en-US" dirty="0"/>
              <a:t> had found a proof for this conjecture. </a:t>
            </a:r>
            <a:endParaRPr lang="en-US" dirty="0" smtClean="0"/>
          </a:p>
        </p:txBody>
      </p:sp>
    </p:spTree>
    <p:extLst>
      <p:ext uri="{BB962C8B-B14F-4D97-AF65-F5344CB8AC3E}">
        <p14:creationId xmlns:p14="http://schemas.microsoft.com/office/powerpoint/2010/main" val="17392307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And then..</a:t>
            </a:r>
            <a:endParaRPr lang="en-US" dirty="0"/>
          </a:p>
        </p:txBody>
      </p:sp>
      <p:sp>
        <p:nvSpPr>
          <p:cNvPr id="7" name="Content Placeholder 6"/>
          <p:cNvSpPr>
            <a:spLocks noGrp="1"/>
          </p:cNvSpPr>
          <p:nvPr>
            <p:ph idx="1"/>
          </p:nvPr>
        </p:nvSpPr>
        <p:spPr>
          <a:xfrm>
            <a:off x="381000" y="1371600"/>
            <a:ext cx="8229600" cy="4953000"/>
          </a:xfrm>
        </p:spPr>
        <p:txBody>
          <a:bodyPr>
            <a:normAutofit lnSpcReduction="10000"/>
          </a:bodyPr>
          <a:lstStyle/>
          <a:p>
            <a:r>
              <a:rPr lang="en-US" sz="3600" dirty="0" smtClean="0"/>
              <a:t>On </a:t>
            </a:r>
            <a:r>
              <a:rPr lang="en-US" sz="3600" dirty="0"/>
              <a:t>May 19, 1918, </a:t>
            </a:r>
            <a:r>
              <a:rPr lang="en-US" sz="3600" dirty="0" err="1"/>
              <a:t>Weyl</a:t>
            </a:r>
            <a:r>
              <a:rPr lang="en-US" sz="3600" dirty="0"/>
              <a:t> wrote to Einstein that the result of the calculation mentioned above “might meet with your approval.” </a:t>
            </a:r>
            <a:endParaRPr lang="en-US" sz="3600" dirty="0" smtClean="0"/>
          </a:p>
          <a:p>
            <a:r>
              <a:rPr lang="en-US" sz="3600" dirty="0" smtClean="0"/>
              <a:t>Einstein </a:t>
            </a:r>
            <a:r>
              <a:rPr lang="en-US" sz="3600" dirty="0"/>
              <a:t>wrote back on May 31 that he was happy that </a:t>
            </a:r>
            <a:r>
              <a:rPr lang="en-US" sz="3600" dirty="0" err="1"/>
              <a:t>Weyl</a:t>
            </a:r>
            <a:r>
              <a:rPr lang="en-US" sz="3600" dirty="0"/>
              <a:t> had finally resolved the “zone issue,” and added: “</a:t>
            </a:r>
            <a:r>
              <a:rPr lang="en-US" sz="3600" u="sng" dirty="0">
                <a:solidFill>
                  <a:srgbClr val="FF0000"/>
                </a:solidFill>
              </a:rPr>
              <a:t>Now the result of your calculation is just what one had to expect.”</a:t>
            </a:r>
          </a:p>
          <a:p>
            <a:endParaRPr lang="en-US" sz="3600" dirty="0"/>
          </a:p>
          <a:p>
            <a:endParaRPr lang="fr-FR" sz="3600" dirty="0"/>
          </a:p>
        </p:txBody>
      </p:sp>
    </p:spTree>
    <p:extLst>
      <p:ext uri="{BB962C8B-B14F-4D97-AF65-F5344CB8AC3E}">
        <p14:creationId xmlns:p14="http://schemas.microsoft.com/office/powerpoint/2010/main" val="3040190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lstStyle/>
          <a:p>
            <a:r>
              <a:rPr lang="en-US" dirty="0" smtClean="0"/>
              <a:t>End of the </a:t>
            </a:r>
            <a:r>
              <a:rPr lang="en-US" i="1" dirty="0" err="1" smtClean="0"/>
              <a:t>querelle</a:t>
            </a:r>
            <a:r>
              <a:rPr lang="en-US" dirty="0" smtClean="0"/>
              <a:t>: de Sitter world</a:t>
            </a:r>
          </a:p>
        </p:txBody>
      </p:sp>
      <p:sp>
        <p:nvSpPr>
          <p:cNvPr id="8" name="Segnaposto contenuto 7"/>
          <p:cNvSpPr>
            <a:spLocks noGrp="1"/>
          </p:cNvSpPr>
          <p:nvPr>
            <p:ph idx="1"/>
          </p:nvPr>
        </p:nvSpPr>
        <p:spPr>
          <a:xfrm>
            <a:off x="323528" y="1556792"/>
            <a:ext cx="8424936" cy="4597971"/>
          </a:xfrm>
        </p:spPr>
        <p:txBody>
          <a:bodyPr>
            <a:normAutofit/>
          </a:bodyPr>
          <a:lstStyle/>
          <a:p>
            <a:pPr marL="285750" indent="-285750"/>
            <a:r>
              <a:rPr lang="en-US" dirty="0" smtClean="0"/>
              <a:t>In two letters to Einstein (of April 25 and June </a:t>
            </a:r>
            <a:r>
              <a:rPr lang="en-US" dirty="0"/>
              <a:t>16, 1918</a:t>
            </a:r>
            <a:r>
              <a:rPr lang="en-US" dirty="0" smtClean="0"/>
              <a:t>) </a:t>
            </a:r>
            <a:r>
              <a:rPr lang="en-US" dirty="0"/>
              <a:t>Klein </a:t>
            </a:r>
            <a:r>
              <a:rPr lang="en-US" dirty="0" smtClean="0"/>
              <a:t>solves all the paradoxes by writing the </a:t>
            </a:r>
            <a:r>
              <a:rPr lang="en-US" dirty="0"/>
              <a:t>transformation from the pseudo-Cartesian coordinates of the </a:t>
            </a:r>
            <a:r>
              <a:rPr lang="en-US" dirty="0" smtClean="0"/>
              <a:t>de </a:t>
            </a:r>
            <a:r>
              <a:rPr lang="en-US" dirty="0"/>
              <a:t>Sitter </a:t>
            </a:r>
            <a:r>
              <a:rPr lang="en-US" dirty="0" smtClean="0"/>
              <a:t>hyperboloid </a:t>
            </a:r>
            <a:r>
              <a:rPr lang="en-US" dirty="0"/>
              <a:t>in 4+1-dimensional </a:t>
            </a:r>
            <a:r>
              <a:rPr lang="en-US" dirty="0" err="1"/>
              <a:t>Minkowski</a:t>
            </a:r>
            <a:r>
              <a:rPr lang="en-US" dirty="0"/>
              <a:t> space-time to the coordinates used to write the solution </a:t>
            </a:r>
            <a:r>
              <a:rPr lang="en-US" dirty="0" smtClean="0"/>
              <a:t>in static </a:t>
            </a:r>
            <a:r>
              <a:rPr lang="en-US" dirty="0"/>
              <a:t>form. </a:t>
            </a:r>
            <a:endParaRPr lang="en-US" dirty="0" smtClean="0"/>
          </a:p>
          <a:p>
            <a:pPr marL="0" indent="0">
              <a:buNone/>
            </a:pPr>
            <a:endParaRPr lang="en-US" dirty="0" smtClean="0"/>
          </a:p>
          <a:p>
            <a:pPr marL="285750" indent="-285750"/>
            <a:endParaRPr lang="en-US" dirty="0" smtClean="0"/>
          </a:p>
        </p:txBody>
      </p:sp>
    </p:spTree>
    <p:extLst>
      <p:ext uri="{BB962C8B-B14F-4D97-AF65-F5344CB8AC3E}">
        <p14:creationId xmlns:p14="http://schemas.microsoft.com/office/powerpoint/2010/main" val="395636730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descr="C:\Documents and Settings\Ugo Moschella\Desktop\dscouv.emf"/>
          <p:cNvPicPr>
            <a:picLocks noChangeAspect="1" noChangeArrowheads="1"/>
          </p:cNvPicPr>
          <p:nvPr/>
        </p:nvPicPr>
        <p:blipFill>
          <a:blip r:embed="rId4" cstate="print"/>
          <a:srcRect/>
          <a:stretch>
            <a:fillRect/>
          </a:stretch>
        </p:blipFill>
        <p:spPr bwMode="auto">
          <a:xfrm>
            <a:off x="3779912" y="764704"/>
            <a:ext cx="7010400" cy="5257800"/>
          </a:xfrm>
          <a:prstGeom prst="rect">
            <a:avLst/>
          </a:prstGeom>
          <a:noFill/>
        </p:spPr>
      </p:pic>
      <p:sp>
        <p:nvSpPr>
          <p:cNvPr id="12292" name="Rectangle 3"/>
          <p:cNvSpPr>
            <a:spLocks noGrp="1" noChangeArrowheads="1"/>
          </p:cNvSpPr>
          <p:nvPr>
            <p:ph type="title"/>
          </p:nvPr>
        </p:nvSpPr>
        <p:spPr/>
        <p:txBody>
          <a:bodyPr>
            <a:normAutofit/>
          </a:bodyPr>
          <a:lstStyle/>
          <a:p>
            <a:r>
              <a:rPr lang="en-US" dirty="0"/>
              <a:t>End of the </a:t>
            </a:r>
            <a:r>
              <a:rPr lang="en-US" dirty="0" err="1"/>
              <a:t>querelle</a:t>
            </a:r>
            <a:r>
              <a:rPr lang="en-US" dirty="0"/>
              <a:t>: de Sitter world</a:t>
            </a:r>
            <a:endParaRPr lang="en-US" dirty="0" smtClean="0"/>
          </a:p>
        </p:txBody>
      </p:sp>
      <p:sp>
        <p:nvSpPr>
          <p:cNvPr id="12293" name="Text Box 4"/>
          <p:cNvSpPr txBox="1">
            <a:spLocks noChangeArrowheads="1"/>
          </p:cNvSpPr>
          <p:nvPr/>
        </p:nvSpPr>
        <p:spPr bwMode="auto">
          <a:xfrm>
            <a:off x="-142908" y="5297834"/>
            <a:ext cx="5943600" cy="579438"/>
          </a:xfrm>
          <a:prstGeom prst="rect">
            <a:avLst/>
          </a:prstGeom>
          <a:noFill/>
          <a:ln w="38100">
            <a:noFill/>
            <a:miter lim="800000"/>
            <a:headEnd/>
            <a:tailEnd/>
          </a:ln>
        </p:spPr>
        <p:txBody>
          <a:bodyPr>
            <a:spAutoFit/>
          </a:bodyPr>
          <a:lstStyle/>
          <a:p>
            <a:pPr algn="ctr"/>
            <a:r>
              <a:rPr lang="en-US" sz="3200" dirty="0">
                <a:latin typeface="Calibri" pitchFamily="34" charset="0"/>
              </a:rPr>
              <a:t>M</a:t>
            </a:r>
            <a:r>
              <a:rPr lang="en-US" sz="3200" baseline="30000" dirty="0">
                <a:latin typeface="Calibri" pitchFamily="34" charset="0"/>
              </a:rPr>
              <a:t>(</a:t>
            </a:r>
            <a:r>
              <a:rPr lang="en-US" sz="3200" baseline="30000" dirty="0" err="1">
                <a:latin typeface="Calibri" pitchFamily="34" charset="0"/>
              </a:rPr>
              <a:t>d+1</a:t>
            </a:r>
            <a:r>
              <a:rPr lang="en-US" sz="3200" baseline="30000" dirty="0">
                <a:latin typeface="Calibri" pitchFamily="34" charset="0"/>
              </a:rPr>
              <a:t>)</a:t>
            </a:r>
            <a:r>
              <a:rPr lang="en-US" sz="3200" dirty="0">
                <a:latin typeface="Calibri" pitchFamily="34" charset="0"/>
              </a:rPr>
              <a:t> :  </a:t>
            </a:r>
            <a:r>
              <a:rPr lang="en-US" sz="3200" dirty="0" err="1">
                <a:latin typeface="Calibri" pitchFamily="34" charset="0"/>
                <a:cs typeface="Times New Roman" pitchFamily="18" charset="0"/>
              </a:rPr>
              <a:t>η</a:t>
            </a:r>
            <a:r>
              <a:rPr lang="en-US" sz="3200" baseline="-25000" dirty="0" err="1">
                <a:latin typeface="Calibri" pitchFamily="34" charset="0"/>
                <a:cs typeface="Times New Roman" pitchFamily="18" charset="0"/>
              </a:rPr>
              <a:t>μν</a:t>
            </a:r>
            <a:r>
              <a:rPr lang="en-US" sz="3200" dirty="0">
                <a:latin typeface="Calibri" pitchFamily="34" charset="0"/>
                <a:cs typeface="Times New Roman" pitchFamily="18" charset="0"/>
              </a:rPr>
              <a:t> = </a:t>
            </a:r>
            <a:r>
              <a:rPr lang="en-US" sz="3200" dirty="0" err="1">
                <a:latin typeface="Calibri" pitchFamily="34" charset="0"/>
                <a:cs typeface="Times New Roman" pitchFamily="18" charset="0"/>
              </a:rPr>
              <a:t>diag</a:t>
            </a:r>
            <a:r>
              <a:rPr lang="en-US" sz="3200" dirty="0">
                <a:latin typeface="Calibri" pitchFamily="34" charset="0"/>
                <a:cs typeface="Times New Roman" pitchFamily="18" charset="0"/>
              </a:rPr>
              <a:t>(</a:t>
            </a:r>
            <a:r>
              <a:rPr lang="en-US" sz="3200" b="1" dirty="0">
                <a:latin typeface="Calibri" pitchFamily="34" charset="0"/>
                <a:cs typeface="Times New Roman" pitchFamily="18" charset="0"/>
              </a:rPr>
              <a:t>1,</a:t>
            </a:r>
            <a:r>
              <a:rPr lang="en-US" sz="3200" b="1" dirty="0">
                <a:solidFill>
                  <a:srgbClr val="FF0000"/>
                </a:solidFill>
                <a:latin typeface="Calibri" pitchFamily="34" charset="0"/>
                <a:cs typeface="Times New Roman" pitchFamily="18" charset="0"/>
              </a:rPr>
              <a:t>-1,……,-1</a:t>
            </a:r>
            <a:r>
              <a:rPr lang="en-US" sz="3200" dirty="0">
                <a:latin typeface="Calibri" pitchFamily="34" charset="0"/>
                <a:cs typeface="Times New Roman" pitchFamily="18" charset="0"/>
              </a:rPr>
              <a:t>)</a:t>
            </a:r>
            <a:endParaRPr lang="en-US" sz="3200" dirty="0">
              <a:latin typeface="Calibri" pitchFamily="34" charset="0"/>
            </a:endParaRPr>
          </a:p>
        </p:txBody>
      </p:sp>
      <p:pic>
        <p:nvPicPr>
          <p:cNvPr id="12296" name="Picture 10" descr="txp_fig.png"/>
          <p:cNvPicPr>
            <a:picLocks noChangeAspect="1"/>
          </p:cNvPicPr>
          <p:nvPr>
            <p:custDataLst>
              <p:tags r:id="rId1"/>
            </p:custDataLst>
          </p:nvPr>
        </p:nvPicPr>
        <p:blipFill>
          <a:blip r:embed="rId5" cstate="print">
            <a:lum contrast="18000"/>
          </a:blip>
          <a:srcRect/>
          <a:stretch>
            <a:fillRect/>
          </a:stretch>
        </p:blipFill>
        <p:spPr bwMode="auto">
          <a:xfrm>
            <a:off x="357158" y="4724375"/>
            <a:ext cx="4460875" cy="504825"/>
          </a:xfrm>
          <a:prstGeom prst="rect">
            <a:avLst/>
          </a:prstGeom>
          <a:noFill/>
          <a:ln w="9525">
            <a:noFill/>
            <a:miter lim="800000"/>
            <a:headEnd/>
            <a:tailEnd/>
          </a:ln>
        </p:spPr>
      </p:pic>
      <p:sp>
        <p:nvSpPr>
          <p:cNvPr id="2" name="Rettangolo 1"/>
          <p:cNvSpPr/>
          <p:nvPr/>
        </p:nvSpPr>
        <p:spPr>
          <a:xfrm>
            <a:off x="-36512" y="1329149"/>
            <a:ext cx="5871026" cy="3046988"/>
          </a:xfrm>
          <a:prstGeom prst="rect">
            <a:avLst/>
          </a:prstGeom>
        </p:spPr>
        <p:txBody>
          <a:bodyPr wrap="square">
            <a:spAutoFit/>
          </a:bodyPr>
          <a:lstStyle/>
          <a:p>
            <a:pPr marL="285750" indent="-285750">
              <a:buFont typeface="Arial" pitchFamily="34" charset="0"/>
              <a:buChar char="•"/>
            </a:pPr>
            <a:r>
              <a:rPr lang="en-US" sz="2400" dirty="0"/>
              <a:t>Klein explicitly points out that the singularity at the equator is an artifact of the static coordinates. </a:t>
            </a:r>
          </a:p>
          <a:p>
            <a:pPr marL="285750" indent="-285750">
              <a:buFont typeface="Arial" pitchFamily="34" charset="0"/>
              <a:buChar char="•"/>
            </a:pPr>
            <a:endParaRPr lang="fr-FR" sz="2400" dirty="0" smtClean="0"/>
          </a:p>
          <a:p>
            <a:pPr marL="285750" indent="-285750">
              <a:buFont typeface="Arial" pitchFamily="34" charset="0"/>
              <a:buChar char="•"/>
            </a:pPr>
            <a:r>
              <a:rPr lang="fr-FR" sz="2400" dirty="0" err="1" smtClean="0"/>
              <a:t>Einstein’s</a:t>
            </a:r>
            <a:r>
              <a:rPr lang="fr-FR" sz="2400" dirty="0" smtClean="0"/>
              <a:t> </a:t>
            </a:r>
            <a:r>
              <a:rPr lang="fr-FR" sz="2400" dirty="0" err="1" smtClean="0"/>
              <a:t>criticisms</a:t>
            </a:r>
            <a:r>
              <a:rPr lang="fr-FR" sz="2400" dirty="0" smtClean="0"/>
              <a:t> </a:t>
            </a:r>
            <a:r>
              <a:rPr lang="fr-FR" sz="2400" dirty="0" err="1" smtClean="0"/>
              <a:t>were</a:t>
            </a:r>
            <a:r>
              <a:rPr lang="fr-FR" sz="2400" dirty="0" smtClean="0"/>
              <a:t> all </a:t>
            </a:r>
            <a:r>
              <a:rPr lang="fr-FR" sz="2400" dirty="0" err="1" smtClean="0"/>
              <a:t>essentially</a:t>
            </a:r>
            <a:r>
              <a:rPr lang="fr-FR" sz="2400" dirty="0" smtClean="0"/>
              <a:t> </a:t>
            </a:r>
            <a:r>
              <a:rPr lang="fr-FR" sz="2400" dirty="0" err="1" smtClean="0"/>
              <a:t>wrong</a:t>
            </a:r>
            <a:r>
              <a:rPr lang="fr-FR" sz="2400" dirty="0" smtClean="0"/>
              <a:t>. But in the end </a:t>
            </a:r>
            <a:r>
              <a:rPr lang="fr-FR" sz="2400" dirty="0" err="1" smtClean="0"/>
              <a:t>he</a:t>
            </a:r>
            <a:r>
              <a:rPr lang="fr-FR" sz="2400" dirty="0" smtClean="0"/>
              <a:t> </a:t>
            </a:r>
            <a:r>
              <a:rPr lang="fr-FR" sz="2400" dirty="0" err="1" smtClean="0"/>
              <a:t>dismssises</a:t>
            </a:r>
            <a:r>
              <a:rPr lang="fr-FR" sz="2400" dirty="0" smtClean="0"/>
              <a:t> the de Sitter </a:t>
            </a:r>
            <a:r>
              <a:rPr lang="fr-FR" sz="2400" dirty="0" err="1" smtClean="0"/>
              <a:t>universe</a:t>
            </a:r>
            <a:r>
              <a:rPr lang="fr-FR" sz="2400" dirty="0" smtClean="0"/>
              <a:t> as </a:t>
            </a:r>
            <a:r>
              <a:rPr lang="fr-FR" sz="2400" dirty="0" err="1" smtClean="0"/>
              <a:t>unphysical</a:t>
            </a:r>
            <a:r>
              <a:rPr lang="fr-FR" sz="2400" dirty="0" smtClean="0"/>
              <a:t> </a:t>
            </a:r>
            <a:r>
              <a:rPr lang="fr-FR" sz="2400" dirty="0" err="1" smtClean="0"/>
              <a:t>because</a:t>
            </a:r>
            <a:r>
              <a:rPr lang="fr-FR" sz="2400" dirty="0" smtClean="0"/>
              <a:t> of </a:t>
            </a:r>
            <a:r>
              <a:rPr lang="fr-FR" sz="2400" dirty="0" err="1" smtClean="0"/>
              <a:t>its</a:t>
            </a:r>
            <a:r>
              <a:rPr lang="fr-FR" sz="2400" dirty="0" smtClean="0"/>
              <a:t> non </a:t>
            </a:r>
            <a:r>
              <a:rPr lang="fr-FR" sz="2400" dirty="0" err="1" smtClean="0"/>
              <a:t>static</a:t>
            </a:r>
            <a:r>
              <a:rPr lang="fr-FR" sz="2400" dirty="0" smtClean="0"/>
              <a:t> </a:t>
            </a:r>
            <a:r>
              <a:rPr lang="fr-FR" sz="2400" dirty="0" err="1" smtClean="0"/>
              <a:t>character</a:t>
            </a:r>
            <a:endParaRPr lang="en-US" dirty="0"/>
          </a:p>
        </p:txBody>
      </p:sp>
    </p:spTree>
    <p:extLst>
      <p:ext uri="{BB962C8B-B14F-4D97-AF65-F5344CB8AC3E}">
        <p14:creationId xmlns:p14="http://schemas.microsoft.com/office/powerpoint/2010/main" val="29112246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Philosophical rule III</a:t>
            </a:r>
            <a:endParaRPr lang="en-US" dirty="0"/>
          </a:p>
        </p:txBody>
      </p:sp>
      <p:sp>
        <p:nvSpPr>
          <p:cNvPr id="3" name="Content Placeholder 2"/>
          <p:cNvSpPr>
            <a:spLocks noGrp="1"/>
          </p:cNvSpPr>
          <p:nvPr>
            <p:ph idx="1"/>
          </p:nvPr>
        </p:nvSpPr>
        <p:spPr/>
        <p:txBody>
          <a:bodyPr>
            <a:normAutofit fontScale="47500" lnSpcReduction="20000"/>
          </a:bodyPr>
          <a:lstStyle/>
          <a:p>
            <a:pPr algn="just"/>
            <a:r>
              <a:rPr lang="en-US" sz="4200" dirty="0">
                <a:solidFill>
                  <a:srgbClr val="0000FF"/>
                </a:solidFill>
              </a:rPr>
              <a:t>The qualities of bodies, which admit neither </a:t>
            </a:r>
            <a:r>
              <a:rPr lang="en-US" sz="4200" dirty="0" smtClean="0">
                <a:solidFill>
                  <a:srgbClr val="0000FF"/>
                </a:solidFill>
              </a:rPr>
              <a:t>intensification </a:t>
            </a:r>
            <a:r>
              <a:rPr lang="en-US" sz="4200" dirty="0">
                <a:solidFill>
                  <a:srgbClr val="0000FF"/>
                </a:solidFill>
              </a:rPr>
              <a:t>nor remission of degrees, and which are found to belong to all bodies within the reach of our </a:t>
            </a:r>
            <a:r>
              <a:rPr lang="en-US" sz="4200" dirty="0" smtClean="0">
                <a:solidFill>
                  <a:srgbClr val="0000FF"/>
                </a:solidFill>
              </a:rPr>
              <a:t>experiments</a:t>
            </a:r>
            <a:r>
              <a:rPr lang="en-US" sz="4200" dirty="0">
                <a:solidFill>
                  <a:srgbClr val="0000FF"/>
                </a:solidFill>
              </a:rPr>
              <a:t>, are to be esteemed the universal qualities of all bodies </a:t>
            </a:r>
            <a:r>
              <a:rPr lang="en-US" sz="4200" dirty="0" smtClean="0">
                <a:solidFill>
                  <a:srgbClr val="0000FF"/>
                </a:solidFill>
              </a:rPr>
              <a:t>whatsoever.</a:t>
            </a:r>
            <a:endParaRPr lang="en-US" dirty="0">
              <a:solidFill>
                <a:srgbClr val="0000FF"/>
              </a:solidFill>
            </a:endParaRPr>
          </a:p>
          <a:p>
            <a:pPr algn="just"/>
            <a:r>
              <a:rPr lang="en-US" sz="3800" dirty="0" smtClean="0">
                <a:solidFill>
                  <a:srgbClr val="0000FF"/>
                </a:solidFill>
              </a:rPr>
              <a:t>That </a:t>
            </a:r>
            <a:r>
              <a:rPr lang="en-US" sz="3800" dirty="0">
                <a:solidFill>
                  <a:srgbClr val="0000FF"/>
                </a:solidFill>
              </a:rPr>
              <a:t>all bodies are movable and endowed with certain powers (which we call the </a:t>
            </a:r>
            <a:r>
              <a:rPr lang="en-US" sz="3800" dirty="0">
                <a:solidFill>
                  <a:srgbClr val="FF0000"/>
                </a:solidFill>
              </a:rPr>
              <a:t>inertia</a:t>
            </a:r>
            <a:r>
              <a:rPr lang="en-US" sz="3800" dirty="0">
                <a:solidFill>
                  <a:srgbClr val="0000FF"/>
                </a:solidFill>
              </a:rPr>
              <a:t>) of persevering in their motion, or in their rest, we only infer from the like properties observed in the bodies which we have </a:t>
            </a:r>
            <a:r>
              <a:rPr lang="en-US" sz="3800" dirty="0" smtClean="0">
                <a:solidFill>
                  <a:srgbClr val="0000FF"/>
                </a:solidFill>
              </a:rPr>
              <a:t>seen. [</a:t>
            </a:r>
            <a:r>
              <a:rPr lang="mr-IN" sz="3800" dirty="0" smtClean="0">
                <a:solidFill>
                  <a:srgbClr val="0000FF"/>
                </a:solidFill>
              </a:rPr>
              <a:t>…</a:t>
            </a:r>
            <a:r>
              <a:rPr lang="en-US" sz="3800" dirty="0" smtClean="0">
                <a:solidFill>
                  <a:srgbClr val="0000FF"/>
                </a:solidFill>
              </a:rPr>
              <a:t>] </a:t>
            </a:r>
          </a:p>
          <a:p>
            <a:r>
              <a:rPr lang="en-US" sz="3800" dirty="0" smtClean="0">
                <a:solidFill>
                  <a:srgbClr val="FF0000"/>
                </a:solidFill>
              </a:rPr>
              <a:t>Not</a:t>
            </a:r>
            <a:r>
              <a:rPr lang="en-US" sz="3800" dirty="0" smtClean="0">
                <a:solidFill>
                  <a:srgbClr val="0000FF"/>
                </a:solidFill>
              </a:rPr>
              <a:t> </a:t>
            </a:r>
            <a:r>
              <a:rPr lang="en-US" sz="3800" dirty="0">
                <a:solidFill>
                  <a:srgbClr val="0000FF"/>
                </a:solidFill>
              </a:rPr>
              <a:t>that I </a:t>
            </a:r>
            <a:r>
              <a:rPr lang="en-US" sz="3800" dirty="0" smtClean="0">
                <a:solidFill>
                  <a:srgbClr val="0000FF"/>
                </a:solidFill>
              </a:rPr>
              <a:t>affirm </a:t>
            </a:r>
            <a:r>
              <a:rPr lang="en-US" sz="3800" dirty="0">
                <a:solidFill>
                  <a:srgbClr val="0000FF"/>
                </a:solidFill>
              </a:rPr>
              <a:t>gravity to be </a:t>
            </a:r>
            <a:r>
              <a:rPr lang="en-US" sz="3800" dirty="0">
                <a:solidFill>
                  <a:srgbClr val="FF0000"/>
                </a:solidFill>
              </a:rPr>
              <a:t>essential</a:t>
            </a:r>
            <a:r>
              <a:rPr lang="en-US" sz="3800" dirty="0">
                <a:solidFill>
                  <a:srgbClr val="0000FF"/>
                </a:solidFill>
              </a:rPr>
              <a:t> to bodies; by their </a:t>
            </a:r>
            <a:r>
              <a:rPr lang="en-US" sz="3800" i="1" dirty="0" err="1">
                <a:solidFill>
                  <a:srgbClr val="0000FF"/>
                </a:solidFill>
              </a:rPr>
              <a:t>vis</a:t>
            </a:r>
            <a:r>
              <a:rPr lang="en-US" sz="3800" i="1" dirty="0">
                <a:solidFill>
                  <a:srgbClr val="0000FF"/>
                </a:solidFill>
              </a:rPr>
              <a:t> </a:t>
            </a:r>
            <a:r>
              <a:rPr lang="en-US" sz="3800" i="1" dirty="0" err="1">
                <a:solidFill>
                  <a:srgbClr val="0000FF"/>
                </a:solidFill>
              </a:rPr>
              <a:t>insita</a:t>
            </a:r>
            <a:r>
              <a:rPr lang="en-US" sz="3800" i="1" dirty="0">
                <a:solidFill>
                  <a:srgbClr val="0000FF"/>
                </a:solidFill>
              </a:rPr>
              <a:t> </a:t>
            </a:r>
            <a:r>
              <a:rPr lang="en-US" sz="3800" dirty="0">
                <a:solidFill>
                  <a:srgbClr val="0000FF"/>
                </a:solidFill>
              </a:rPr>
              <a:t>I mean nothing but their inertia. This is immutable. Their gravity is </a:t>
            </a:r>
            <a:r>
              <a:rPr lang="en-US" sz="3800" dirty="0" smtClean="0">
                <a:solidFill>
                  <a:srgbClr val="0000FF"/>
                </a:solidFill>
              </a:rPr>
              <a:t>diminished </a:t>
            </a:r>
            <a:r>
              <a:rPr lang="en-US" sz="3800" dirty="0">
                <a:solidFill>
                  <a:srgbClr val="0000FF"/>
                </a:solidFill>
              </a:rPr>
              <a:t>as they recede from the </a:t>
            </a:r>
            <a:r>
              <a:rPr lang="en-US" sz="3800" dirty="0" smtClean="0">
                <a:solidFill>
                  <a:srgbClr val="0000FF"/>
                </a:solidFill>
              </a:rPr>
              <a:t>earth. </a:t>
            </a:r>
          </a:p>
          <a:p>
            <a:pPr marL="0" indent="0">
              <a:buNone/>
            </a:pPr>
            <a:endParaRPr lang="en-US" dirty="0" smtClean="0">
              <a:solidFill>
                <a:srgbClr val="0000FF"/>
              </a:solidFill>
            </a:endParaRPr>
          </a:p>
          <a:p>
            <a:pPr algn="just"/>
            <a:r>
              <a:rPr lang="en-US" sz="3400" dirty="0" smtClean="0"/>
              <a:t>Consequence: a </a:t>
            </a:r>
            <a:r>
              <a:rPr lang="en-US" sz="3400" dirty="0"/>
              <a:t>single body in an otherwise empty universe possesses inertia, a </a:t>
            </a:r>
            <a:r>
              <a:rPr lang="en-US" sz="3400" dirty="0" smtClean="0"/>
              <a:t>metaphysical claim </a:t>
            </a:r>
            <a:r>
              <a:rPr lang="en-US" sz="3400" dirty="0"/>
              <a:t>which </a:t>
            </a:r>
            <a:r>
              <a:rPr lang="en-US" sz="3400" dirty="0" smtClean="0"/>
              <a:t>plays </a:t>
            </a:r>
            <a:r>
              <a:rPr lang="en-US" sz="3400" dirty="0"/>
              <a:t>a crucial role </a:t>
            </a:r>
            <a:r>
              <a:rPr lang="en-US" sz="3400" dirty="0" smtClean="0"/>
              <a:t>in </a:t>
            </a:r>
            <a:r>
              <a:rPr lang="en-US" sz="3400" dirty="0"/>
              <a:t>favor of the existence of absolute </a:t>
            </a:r>
            <a:r>
              <a:rPr lang="en-US" sz="3400" dirty="0" smtClean="0"/>
              <a:t>space. Only </a:t>
            </a:r>
            <a:r>
              <a:rPr lang="en-US" sz="3400" dirty="0"/>
              <a:t>by introducing </a:t>
            </a:r>
            <a:r>
              <a:rPr lang="en-US" sz="3400" dirty="0" smtClean="0"/>
              <a:t>"</a:t>
            </a:r>
            <a:r>
              <a:rPr lang="en-US" sz="3400" dirty="0"/>
              <a:t>absolute </a:t>
            </a:r>
            <a:r>
              <a:rPr lang="en-US" sz="3400" dirty="0" smtClean="0"/>
              <a:t>space” </a:t>
            </a:r>
            <a:r>
              <a:rPr lang="en-US" sz="3400" dirty="0"/>
              <a:t> </a:t>
            </a:r>
            <a:r>
              <a:rPr lang="en-US" sz="3400" dirty="0" smtClean="0"/>
              <a:t>Newton </a:t>
            </a:r>
            <a:r>
              <a:rPr lang="en-US" sz="3400" dirty="0"/>
              <a:t>succeeded in distinguishing between the kinematical and the dynamical aspects of </a:t>
            </a:r>
            <a:r>
              <a:rPr lang="en-US" sz="3400" dirty="0" smtClean="0"/>
              <a:t>motion. </a:t>
            </a:r>
          </a:p>
          <a:p>
            <a:pPr algn="just"/>
            <a:r>
              <a:rPr lang="en-US" sz="3400" b="1" dirty="0" smtClean="0"/>
              <a:t>But there is a disturbing  </a:t>
            </a:r>
            <a:r>
              <a:rPr lang="en-US" sz="3400" b="1" dirty="0"/>
              <a:t>asymmetry </a:t>
            </a:r>
            <a:r>
              <a:rPr lang="en-US" sz="3400" b="1" dirty="0" smtClean="0"/>
              <a:t>: inertial </a:t>
            </a:r>
            <a:r>
              <a:rPr lang="en-US" sz="3400" b="1" dirty="0"/>
              <a:t>mass is a property that can also be ascribed to a single body in an otherwise empty universe, whereas gravitational mass can only be conceived as a property of a </a:t>
            </a:r>
            <a:r>
              <a:rPr lang="en-US" sz="3400" b="1" dirty="0" smtClean="0"/>
              <a:t>system (in spite of their equality!) </a:t>
            </a:r>
            <a:endParaRPr lang="en-US" sz="3400" b="1" dirty="0"/>
          </a:p>
          <a:p>
            <a:endParaRPr lang="en-US" b="1" dirty="0"/>
          </a:p>
          <a:p>
            <a:endParaRPr lang="en-US" dirty="0"/>
          </a:p>
          <a:p>
            <a:endParaRPr lang="en-US" dirty="0"/>
          </a:p>
          <a:p>
            <a:endParaRPr lang="en-US" dirty="0"/>
          </a:p>
        </p:txBody>
      </p:sp>
    </p:spTree>
    <p:extLst>
      <p:ext uri="{BB962C8B-B14F-4D97-AF65-F5344CB8AC3E}">
        <p14:creationId xmlns:p14="http://schemas.microsoft.com/office/powerpoint/2010/main" val="165601245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922" y="0"/>
            <a:ext cx="2034878" cy="1916832"/>
          </a:xfrm>
          <a:prstGeom prst="rect">
            <a:avLst/>
          </a:prstGeom>
        </p:spPr>
      </p:pic>
      <p:sp>
        <p:nvSpPr>
          <p:cNvPr id="2" name="Rettangolo 1"/>
          <p:cNvSpPr/>
          <p:nvPr/>
        </p:nvSpPr>
        <p:spPr>
          <a:xfrm>
            <a:off x="429166" y="260648"/>
            <a:ext cx="8714834" cy="369332"/>
          </a:xfrm>
          <a:prstGeom prst="rect">
            <a:avLst/>
          </a:prstGeom>
        </p:spPr>
        <p:txBody>
          <a:bodyPr wrap="square">
            <a:spAutoFit/>
          </a:bodyPr>
          <a:lstStyle/>
          <a:p>
            <a:endParaRPr lang="en-US" dirty="0"/>
          </a:p>
        </p:txBody>
      </p:sp>
      <p:sp>
        <p:nvSpPr>
          <p:cNvPr id="11" name="Titolo 10"/>
          <p:cNvSpPr>
            <a:spLocks noGrp="1"/>
          </p:cNvSpPr>
          <p:nvPr>
            <p:ph type="title"/>
          </p:nvPr>
        </p:nvSpPr>
        <p:spPr/>
        <p:txBody>
          <a:bodyPr/>
          <a:lstStyle/>
          <a:p>
            <a:r>
              <a:rPr lang="it-IT" dirty="0" smtClean="0"/>
              <a:t>First moral to the story</a:t>
            </a:r>
            <a:endParaRPr lang="en-US" dirty="0"/>
          </a:p>
        </p:txBody>
      </p:sp>
      <p:sp>
        <p:nvSpPr>
          <p:cNvPr id="9" name="Segnaposto contenuto 8"/>
          <p:cNvSpPr>
            <a:spLocks noGrp="1"/>
          </p:cNvSpPr>
          <p:nvPr>
            <p:ph idx="1"/>
          </p:nvPr>
        </p:nvSpPr>
        <p:spPr>
          <a:xfrm>
            <a:off x="374848" y="1700808"/>
            <a:ext cx="8229600" cy="5256584"/>
          </a:xfrm>
        </p:spPr>
        <p:txBody>
          <a:bodyPr>
            <a:normAutofit fontScale="70000" lnSpcReduction="20000"/>
          </a:bodyPr>
          <a:lstStyle/>
          <a:p>
            <a:r>
              <a:rPr lang="en-US" dirty="0" smtClean="0"/>
              <a:t>Einstein admitted that the de Sitter solution is a counterexample to Mach’s  principle. </a:t>
            </a:r>
          </a:p>
          <a:p>
            <a:r>
              <a:rPr lang="en-US" dirty="0" smtClean="0"/>
              <a:t>However he rejected as a physically unreasonable model because non-static.  A criterion used opportunistically just to rule out De Sitter's anti-</a:t>
            </a:r>
            <a:r>
              <a:rPr lang="en-US" dirty="0" err="1" smtClean="0"/>
              <a:t>Machian</a:t>
            </a:r>
            <a:r>
              <a:rPr lang="en-US" dirty="0" smtClean="0"/>
              <a:t> solution. </a:t>
            </a:r>
          </a:p>
          <a:p>
            <a:r>
              <a:rPr lang="en-US" dirty="0"/>
              <a:t>A</a:t>
            </a:r>
            <a:r>
              <a:rPr lang="en-US" dirty="0" smtClean="0"/>
              <a:t> weakly motivated simplifying assumption in deriving his own model had turned into a substantive constraint that Einstein did not critically examine for the next decade. </a:t>
            </a:r>
          </a:p>
          <a:p>
            <a:r>
              <a:rPr lang="en-US" dirty="0" smtClean="0"/>
              <a:t>If </a:t>
            </a:r>
            <a:r>
              <a:rPr lang="en-US" dirty="0"/>
              <a:t>Einstein had stuck to his original field equations of November 1915, he would have predicted that the only way in which his theory allows a spatially closed geometry is through a model in which space-time is expanding. Hubble’s discovery would then have </a:t>
            </a:r>
            <a:r>
              <a:rPr lang="en-US" dirty="0" smtClean="0"/>
              <a:t>been another </a:t>
            </a:r>
            <a:r>
              <a:rPr lang="en-US" dirty="0"/>
              <a:t>triumph for Einstein. </a:t>
            </a:r>
            <a:endParaRPr lang="en-US" dirty="0" smtClean="0"/>
          </a:p>
          <a:p>
            <a:r>
              <a:rPr lang="en-US" dirty="0" smtClean="0"/>
              <a:t>Purely </a:t>
            </a:r>
            <a:r>
              <a:rPr lang="en-US" dirty="0"/>
              <a:t>on the strength of his </a:t>
            </a:r>
            <a:r>
              <a:rPr lang="en-US" dirty="0" smtClean="0"/>
              <a:t>epistemological conviction (</a:t>
            </a:r>
            <a:r>
              <a:rPr lang="en-US" dirty="0"/>
              <a:t>Mach’s principle</a:t>
            </a:r>
            <a:r>
              <a:rPr lang="en-US" dirty="0" smtClean="0"/>
              <a:t>) </a:t>
            </a:r>
            <a:r>
              <a:rPr lang="en-US" dirty="0"/>
              <a:t>he would have made the </a:t>
            </a:r>
            <a:r>
              <a:rPr lang="en-US" dirty="0" smtClean="0"/>
              <a:t>revolutionary </a:t>
            </a:r>
            <a:r>
              <a:rPr lang="en-US" dirty="0"/>
              <a:t>prediction that the universe is expanding.</a:t>
            </a:r>
            <a:endParaRPr lang="fr-FR" dirty="0"/>
          </a:p>
          <a:p>
            <a:endParaRPr lang="en-US" dirty="0"/>
          </a:p>
        </p:txBody>
      </p:sp>
    </p:spTree>
    <p:extLst>
      <p:ext uri="{BB962C8B-B14F-4D97-AF65-F5344CB8AC3E}">
        <p14:creationId xmlns:p14="http://schemas.microsoft.com/office/powerpoint/2010/main" val="189251504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De </a:t>
            </a:r>
            <a:r>
              <a:rPr lang="it-IT" dirty="0" err="1" smtClean="0"/>
              <a:t>Sitter</a:t>
            </a:r>
            <a:r>
              <a:rPr lang="it-IT" dirty="0" smtClean="0"/>
              <a:t> COORDINATES AND GEOMETRY</a:t>
            </a:r>
            <a:endParaRPr lang="fr-FR" dirty="0"/>
          </a:p>
        </p:txBody>
      </p:sp>
      <p:sp>
        <p:nvSpPr>
          <p:cNvPr id="5" name="Segnaposto testo 4"/>
          <p:cNvSpPr>
            <a:spLocks noGrp="1"/>
          </p:cNvSpPr>
          <p:nvPr>
            <p:ph type="body" idx="1"/>
          </p:nvPr>
        </p:nvSpPr>
        <p:spPr/>
        <p:txBody>
          <a:bodyPr/>
          <a:lstStyle/>
          <a:p>
            <a:r>
              <a:rPr lang="it-IT" dirty="0" err="1" smtClean="0"/>
              <a:t>Interlude</a:t>
            </a:r>
            <a:endParaRPr lang="fr-FR" dirty="0"/>
          </a:p>
        </p:txBody>
      </p:sp>
    </p:spTree>
    <p:extLst>
      <p:ext uri="{BB962C8B-B14F-4D97-AF65-F5344CB8AC3E}">
        <p14:creationId xmlns:p14="http://schemas.microsoft.com/office/powerpoint/2010/main" val="14717135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a:t>
            </a:r>
            <a:r>
              <a:rPr lang="it-IT" dirty="0" err="1" smtClean="0"/>
              <a:t>Makers</a:t>
            </a:r>
            <a:r>
              <a:rPr lang="it-IT" dirty="0" smtClean="0"/>
              <a:t> of </a:t>
            </a:r>
            <a:r>
              <a:rPr lang="it-IT" dirty="0" err="1" smtClean="0"/>
              <a:t>Universes</a:t>
            </a:r>
            <a:r>
              <a:rPr lang="it-IT" dirty="0" smtClean="0"/>
              <a:t>»</a:t>
            </a:r>
            <a:endParaRPr lang="it-IT" dirty="0"/>
          </a:p>
        </p:txBody>
      </p:sp>
      <p:pic>
        <p:nvPicPr>
          <p:cNvPr id="7" name="Segnaposto contenuto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9552" y="1809080"/>
            <a:ext cx="3403600" cy="4140200"/>
          </a:xfrm>
        </p:spPr>
      </p:pic>
      <p:pic>
        <p:nvPicPr>
          <p:cNvPr id="10" name="Segnaposto contenuto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1363" y="1639341"/>
            <a:ext cx="2972274" cy="4525963"/>
          </a:xfrm>
        </p:spPr>
      </p:pic>
    </p:spTree>
    <p:extLst>
      <p:ext uri="{BB962C8B-B14F-4D97-AF65-F5344CB8AC3E}">
        <p14:creationId xmlns:p14="http://schemas.microsoft.com/office/powerpoint/2010/main" val="270119098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09600" y="-76200"/>
            <a:ext cx="7848600" cy="914400"/>
          </a:xfrm>
          <a:solidFill>
            <a:schemeClr val="bg1"/>
          </a:solidFill>
          <a:ln w="38100">
            <a:solidFill>
              <a:schemeClr val="bg1"/>
            </a:solidFill>
          </a:ln>
        </p:spPr>
        <p:txBody>
          <a:bodyPr>
            <a:normAutofit/>
          </a:bodyPr>
          <a:lstStyle/>
          <a:p>
            <a:r>
              <a:rPr lang="en-US" dirty="0"/>
              <a:t>Cosmological Equations</a:t>
            </a:r>
            <a:endParaRPr lang="en-GB" dirty="0"/>
          </a:p>
        </p:txBody>
      </p:sp>
      <p:grpSp>
        <p:nvGrpSpPr>
          <p:cNvPr id="2" name="Group 31"/>
          <p:cNvGrpSpPr>
            <a:grpSpLocks/>
          </p:cNvGrpSpPr>
          <p:nvPr/>
        </p:nvGrpSpPr>
        <p:grpSpPr bwMode="auto">
          <a:xfrm>
            <a:off x="304800" y="5334000"/>
            <a:ext cx="8305800" cy="990600"/>
            <a:chOff x="192" y="3360"/>
            <a:chExt cx="5232" cy="624"/>
          </a:xfrm>
        </p:grpSpPr>
        <p:sp>
          <p:nvSpPr>
            <p:cNvPr id="110596" name="Text Box 4"/>
            <p:cNvSpPr txBox="1">
              <a:spLocks noChangeArrowheads="1"/>
            </p:cNvSpPr>
            <p:nvPr/>
          </p:nvSpPr>
          <p:spPr bwMode="auto">
            <a:xfrm>
              <a:off x="192" y="3388"/>
              <a:ext cx="4512" cy="596"/>
            </a:xfrm>
            <a:prstGeom prst="rect">
              <a:avLst/>
            </a:prstGeom>
            <a:noFill/>
            <a:ln w="38100">
              <a:noFill/>
              <a:miter lim="800000"/>
              <a:headEnd/>
              <a:tailEnd/>
            </a:ln>
            <a:effectLst/>
          </p:spPr>
          <p:txBody>
            <a:bodyPr>
              <a:spAutoFit/>
            </a:bodyPr>
            <a:lstStyle/>
            <a:p>
              <a:pPr algn="l"/>
              <a:r>
                <a:rPr lang="en-US" sz="2800" dirty="0">
                  <a:solidFill>
                    <a:schemeClr val="tx2"/>
                  </a:solidFill>
                </a:rPr>
                <a:t>Together imply </a:t>
              </a:r>
            </a:p>
            <a:p>
              <a:pPr algn="l"/>
              <a:r>
                <a:rPr lang="en-US" sz="2800" dirty="0">
                  <a:solidFill>
                    <a:schemeClr val="tx2"/>
                  </a:solidFill>
                </a:rPr>
                <a:t>(for each component):</a:t>
              </a:r>
              <a:endParaRPr lang="en-GB" sz="2800" dirty="0">
                <a:solidFill>
                  <a:schemeClr val="tx2"/>
                </a:solidFill>
              </a:endParaRPr>
            </a:p>
          </p:txBody>
        </p:sp>
        <p:pic>
          <p:nvPicPr>
            <p:cNvPr id="110601" name="Picture 9" descr="txp_fig"/>
            <p:cNvPicPr>
              <a:picLocks noChangeAspect="1" noChangeArrowheads="1"/>
            </p:cNvPicPr>
            <p:nvPr>
              <p:custDataLst>
                <p:tags r:id="rId6"/>
              </p:custDataLst>
            </p:nvPr>
          </p:nvPicPr>
          <p:blipFill>
            <a:blip r:embed="rId9" cstate="print"/>
            <a:srcRect/>
            <a:stretch>
              <a:fillRect/>
            </a:stretch>
          </p:blipFill>
          <p:spPr bwMode="auto">
            <a:xfrm>
              <a:off x="2880" y="3360"/>
              <a:ext cx="2544" cy="595"/>
            </a:xfrm>
            <a:prstGeom prst="rect">
              <a:avLst/>
            </a:prstGeom>
            <a:noFill/>
            <a:ln w="38100">
              <a:noFill/>
              <a:miter lim="800000"/>
              <a:headEnd/>
              <a:tailEnd/>
            </a:ln>
            <a:effectLst/>
          </p:spPr>
        </p:pic>
      </p:grpSp>
      <p:pic>
        <p:nvPicPr>
          <p:cNvPr id="110604" name="Picture 12" descr="txp_fig"/>
          <p:cNvPicPr>
            <a:picLocks noChangeAspect="1" noChangeArrowheads="1"/>
          </p:cNvPicPr>
          <p:nvPr>
            <p:custDataLst>
              <p:tags r:id="rId1"/>
            </p:custDataLst>
          </p:nvPr>
        </p:nvPicPr>
        <p:blipFill>
          <a:blip r:embed="rId10" cstate="print">
            <a:lum contrast="18000"/>
          </a:blip>
          <a:srcRect/>
          <a:stretch>
            <a:fillRect/>
          </a:stretch>
        </p:blipFill>
        <p:spPr bwMode="auto">
          <a:xfrm>
            <a:off x="838200" y="1597025"/>
            <a:ext cx="7924800" cy="765175"/>
          </a:xfrm>
          <a:prstGeom prst="rect">
            <a:avLst/>
          </a:prstGeom>
          <a:noFill/>
          <a:ln w="38100">
            <a:noFill/>
            <a:miter lim="800000"/>
            <a:headEnd/>
            <a:tailEnd/>
          </a:ln>
          <a:effectLst/>
        </p:spPr>
      </p:pic>
      <p:pic>
        <p:nvPicPr>
          <p:cNvPr id="110612" name="Picture 20" descr="txp_fig"/>
          <p:cNvPicPr>
            <a:picLocks noChangeAspect="1" noChangeArrowheads="1"/>
          </p:cNvPicPr>
          <p:nvPr>
            <p:custDataLst>
              <p:tags r:id="rId2"/>
            </p:custDataLst>
          </p:nvPr>
        </p:nvPicPr>
        <p:blipFill>
          <a:blip r:embed="rId11" cstate="print"/>
          <a:srcRect/>
          <a:stretch>
            <a:fillRect/>
          </a:stretch>
        </p:blipFill>
        <p:spPr bwMode="auto">
          <a:xfrm>
            <a:off x="1825625" y="768350"/>
            <a:ext cx="5489575" cy="679450"/>
          </a:xfrm>
          <a:prstGeom prst="rect">
            <a:avLst/>
          </a:prstGeom>
          <a:noFill/>
          <a:ln w="38100" algn="ctr">
            <a:noFill/>
            <a:miter lim="800000"/>
            <a:headEnd/>
            <a:tailEnd/>
          </a:ln>
          <a:effectLst/>
        </p:spPr>
      </p:pic>
      <p:grpSp>
        <p:nvGrpSpPr>
          <p:cNvPr id="3" name="Group 26"/>
          <p:cNvGrpSpPr>
            <a:grpSpLocks/>
          </p:cNvGrpSpPr>
          <p:nvPr/>
        </p:nvGrpSpPr>
        <p:grpSpPr bwMode="auto">
          <a:xfrm>
            <a:off x="652463" y="3708400"/>
            <a:ext cx="3386137" cy="1397000"/>
            <a:chOff x="192" y="2133"/>
            <a:chExt cx="2133" cy="880"/>
          </a:xfrm>
        </p:grpSpPr>
        <p:sp>
          <p:nvSpPr>
            <p:cNvPr id="110597" name="Text Box 5"/>
            <p:cNvSpPr txBox="1">
              <a:spLocks noChangeArrowheads="1"/>
            </p:cNvSpPr>
            <p:nvPr/>
          </p:nvSpPr>
          <p:spPr bwMode="auto">
            <a:xfrm>
              <a:off x="192" y="2133"/>
              <a:ext cx="1885" cy="327"/>
            </a:xfrm>
            <a:prstGeom prst="rect">
              <a:avLst/>
            </a:prstGeom>
            <a:noFill/>
            <a:ln w="38100">
              <a:noFill/>
              <a:miter lim="800000"/>
              <a:headEnd/>
              <a:tailEnd/>
            </a:ln>
            <a:effectLst/>
          </p:spPr>
          <p:txBody>
            <a:bodyPr wrap="none">
              <a:spAutoFit/>
            </a:bodyPr>
            <a:lstStyle/>
            <a:p>
              <a:pPr algn="l"/>
              <a:r>
                <a:rPr lang="en-US" sz="2800" b="1"/>
                <a:t>Raychaudhuri Eq.</a:t>
              </a:r>
              <a:endParaRPr lang="en-GB" sz="2800" b="1"/>
            </a:p>
          </p:txBody>
        </p:sp>
        <p:pic>
          <p:nvPicPr>
            <p:cNvPr id="110616" name="Picture 24" descr="txp_fig"/>
            <p:cNvPicPr>
              <a:picLocks noChangeAspect="1" noChangeArrowheads="1"/>
            </p:cNvPicPr>
            <p:nvPr>
              <p:custDataLst>
                <p:tags r:id="rId5"/>
              </p:custDataLst>
            </p:nvPr>
          </p:nvPicPr>
          <p:blipFill>
            <a:blip r:embed="rId12" cstate="print"/>
            <a:srcRect/>
            <a:stretch>
              <a:fillRect/>
            </a:stretch>
          </p:blipFill>
          <p:spPr bwMode="auto">
            <a:xfrm>
              <a:off x="288" y="2540"/>
              <a:ext cx="2037" cy="473"/>
            </a:xfrm>
            <a:prstGeom prst="rect">
              <a:avLst/>
            </a:prstGeom>
            <a:noFill/>
            <a:ln w="38100" algn="ctr">
              <a:noFill/>
              <a:miter lim="800000"/>
              <a:headEnd/>
              <a:tailEnd/>
            </a:ln>
            <a:effectLst/>
          </p:spPr>
        </p:pic>
      </p:grpSp>
      <p:grpSp>
        <p:nvGrpSpPr>
          <p:cNvPr id="4" name="Group 27"/>
          <p:cNvGrpSpPr>
            <a:grpSpLocks/>
          </p:cNvGrpSpPr>
          <p:nvPr/>
        </p:nvGrpSpPr>
        <p:grpSpPr bwMode="auto">
          <a:xfrm>
            <a:off x="5181600" y="3765550"/>
            <a:ext cx="3178175" cy="1416050"/>
            <a:chOff x="3264" y="2133"/>
            <a:chExt cx="2002" cy="892"/>
          </a:xfrm>
        </p:grpSpPr>
        <p:sp>
          <p:nvSpPr>
            <p:cNvPr id="110598" name="Text Box 6"/>
            <p:cNvSpPr txBox="1">
              <a:spLocks noChangeArrowheads="1"/>
            </p:cNvSpPr>
            <p:nvPr/>
          </p:nvSpPr>
          <p:spPr bwMode="auto">
            <a:xfrm>
              <a:off x="3264" y="2133"/>
              <a:ext cx="1909" cy="327"/>
            </a:xfrm>
            <a:prstGeom prst="rect">
              <a:avLst/>
            </a:prstGeom>
            <a:noFill/>
            <a:ln w="38100">
              <a:noFill/>
              <a:miter lim="800000"/>
              <a:headEnd/>
              <a:tailEnd/>
            </a:ln>
            <a:effectLst/>
          </p:spPr>
          <p:txBody>
            <a:bodyPr wrap="none">
              <a:spAutoFit/>
            </a:bodyPr>
            <a:lstStyle/>
            <a:p>
              <a:r>
                <a:rPr lang="en-US" sz="2800" b="1"/>
                <a:t>Friedmann Eq.</a:t>
              </a:r>
              <a:r>
                <a:rPr lang="en-US" sz="2800" b="1">
                  <a:solidFill>
                    <a:schemeClr val="tx2"/>
                  </a:solidFill>
                </a:rPr>
                <a:t>      </a:t>
              </a:r>
              <a:endParaRPr lang="en-GB" sz="2800" b="1">
                <a:solidFill>
                  <a:schemeClr val="tx2"/>
                </a:solidFill>
              </a:endParaRPr>
            </a:p>
          </p:txBody>
        </p:sp>
        <p:pic>
          <p:nvPicPr>
            <p:cNvPr id="110617" name="Picture 25" descr="txp_fig"/>
            <p:cNvPicPr>
              <a:picLocks noChangeAspect="1" noChangeArrowheads="1"/>
            </p:cNvPicPr>
            <p:nvPr>
              <p:custDataLst>
                <p:tags r:id="rId4"/>
              </p:custDataLst>
            </p:nvPr>
          </p:nvPicPr>
          <p:blipFill>
            <a:blip r:embed="rId13" cstate="print"/>
            <a:srcRect/>
            <a:stretch>
              <a:fillRect/>
            </a:stretch>
          </p:blipFill>
          <p:spPr bwMode="auto">
            <a:xfrm>
              <a:off x="3312" y="2499"/>
              <a:ext cx="1954" cy="526"/>
            </a:xfrm>
            <a:prstGeom prst="rect">
              <a:avLst/>
            </a:prstGeom>
            <a:noFill/>
            <a:ln w="38100" algn="ctr">
              <a:noFill/>
              <a:miter lim="800000"/>
              <a:headEnd/>
              <a:tailEnd/>
            </a:ln>
            <a:effectLst/>
          </p:spPr>
        </p:pic>
      </p:grpSp>
      <p:grpSp>
        <p:nvGrpSpPr>
          <p:cNvPr id="5" name="Group 28"/>
          <p:cNvGrpSpPr>
            <a:grpSpLocks/>
          </p:cNvGrpSpPr>
          <p:nvPr/>
        </p:nvGrpSpPr>
        <p:grpSpPr bwMode="auto">
          <a:xfrm>
            <a:off x="1066800" y="2362200"/>
            <a:ext cx="6242050" cy="1295400"/>
            <a:chOff x="676" y="2304"/>
            <a:chExt cx="4028" cy="888"/>
          </a:xfrm>
        </p:grpSpPr>
        <p:pic>
          <p:nvPicPr>
            <p:cNvPr id="110621" name="Picture 29" descr="txp_fig"/>
            <p:cNvPicPr>
              <a:picLocks noChangeAspect="1" noChangeArrowheads="1"/>
            </p:cNvPicPr>
            <p:nvPr>
              <p:custDataLst>
                <p:tags r:id="rId3"/>
              </p:custDataLst>
            </p:nvPr>
          </p:nvPicPr>
          <p:blipFill>
            <a:blip r:embed="rId14" cstate="print"/>
            <a:srcRect/>
            <a:stretch>
              <a:fillRect/>
            </a:stretch>
          </p:blipFill>
          <p:spPr bwMode="auto">
            <a:xfrm>
              <a:off x="2853" y="2304"/>
              <a:ext cx="1851" cy="888"/>
            </a:xfrm>
            <a:prstGeom prst="rect">
              <a:avLst/>
            </a:prstGeom>
            <a:noFill/>
            <a:ln w="38100">
              <a:noFill/>
              <a:miter lim="800000"/>
              <a:headEnd/>
              <a:tailEnd/>
            </a:ln>
            <a:effectLst/>
          </p:spPr>
        </p:pic>
        <p:sp>
          <p:nvSpPr>
            <p:cNvPr id="110622" name="Text Box 30"/>
            <p:cNvSpPr txBox="1">
              <a:spLocks noChangeArrowheads="1"/>
            </p:cNvSpPr>
            <p:nvPr/>
          </p:nvSpPr>
          <p:spPr bwMode="auto">
            <a:xfrm>
              <a:off x="676" y="2428"/>
              <a:ext cx="1468" cy="649"/>
            </a:xfrm>
            <a:prstGeom prst="rect">
              <a:avLst/>
            </a:prstGeom>
            <a:noFill/>
            <a:ln w="38100">
              <a:noFill/>
              <a:miter lim="800000"/>
              <a:headEnd/>
              <a:tailEnd/>
            </a:ln>
            <a:effectLst/>
          </p:spPr>
          <p:txBody>
            <a:bodyPr wrap="none">
              <a:spAutoFit/>
            </a:bodyPr>
            <a:lstStyle/>
            <a:p>
              <a:r>
                <a:rPr lang="en-US" sz="2800" dirty="0">
                  <a:solidFill>
                    <a:schemeClr val="tx2"/>
                  </a:solidFill>
                </a:rPr>
                <a:t>In </a:t>
              </a:r>
              <a:r>
                <a:rPr lang="en-US" sz="2800" dirty="0" err="1">
                  <a:solidFill>
                    <a:schemeClr val="tx2"/>
                  </a:solidFill>
                </a:rPr>
                <a:t>comoving</a:t>
              </a:r>
              <a:endParaRPr lang="en-US" sz="2800" dirty="0">
                <a:solidFill>
                  <a:schemeClr val="tx2"/>
                </a:solidFill>
              </a:endParaRPr>
            </a:p>
            <a:p>
              <a:r>
                <a:rPr lang="en-US" sz="2800" dirty="0">
                  <a:solidFill>
                    <a:schemeClr val="tx2"/>
                  </a:solidFill>
                </a:rPr>
                <a:t>  coordinates:  </a:t>
              </a:r>
              <a:endParaRPr lang="en-GB" sz="2800" dirty="0">
                <a:solidFill>
                  <a:schemeClr val="tx2"/>
                </a:solidFill>
              </a:endParaRPr>
            </a:p>
          </p:txBody>
        </p:sp>
      </p:grpSp>
      <p:sp>
        <p:nvSpPr>
          <p:cNvPr id="17" name="Oval 16"/>
          <p:cNvSpPr/>
          <p:nvPr/>
        </p:nvSpPr>
        <p:spPr>
          <a:xfrm flipH="1">
            <a:off x="7543800" y="4114800"/>
            <a:ext cx="1219197" cy="1295400"/>
          </a:xfrm>
          <a:prstGeom prst="ellipse">
            <a:avLst/>
          </a:prstGeom>
          <a:noFill/>
          <a:ln w="41275">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77803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48" name="Picture 28" descr="txp_fig"/>
          <p:cNvPicPr>
            <a:picLocks noChangeAspect="1" noChangeArrowheads="1"/>
          </p:cNvPicPr>
          <p:nvPr>
            <p:custDataLst>
              <p:tags r:id="rId1"/>
            </p:custDataLst>
          </p:nvPr>
        </p:nvPicPr>
        <p:blipFill>
          <a:blip r:embed="rId9" cstate="print">
            <a:lum contrast="18000"/>
          </a:blip>
          <a:srcRect/>
          <a:stretch>
            <a:fillRect/>
          </a:stretch>
        </p:blipFill>
        <p:spPr bwMode="auto">
          <a:xfrm>
            <a:off x="4419600" y="5922963"/>
            <a:ext cx="2514600" cy="477837"/>
          </a:xfrm>
          <a:prstGeom prst="rect">
            <a:avLst/>
          </a:prstGeom>
          <a:noFill/>
          <a:ln w="38100" algn="ctr">
            <a:noFill/>
            <a:miter lim="800000"/>
            <a:headEnd/>
            <a:tailEnd/>
          </a:ln>
          <a:effectLst/>
        </p:spPr>
      </p:pic>
      <p:pic>
        <p:nvPicPr>
          <p:cNvPr id="107523" name="Picture 3" descr="sphere"/>
          <p:cNvPicPr>
            <a:picLocks noChangeAspect="1" noChangeArrowheads="1"/>
          </p:cNvPicPr>
          <p:nvPr/>
        </p:nvPicPr>
        <p:blipFill>
          <a:blip r:embed="rId10" cstate="print"/>
          <a:srcRect/>
          <a:stretch>
            <a:fillRect/>
          </a:stretch>
        </p:blipFill>
        <p:spPr bwMode="auto">
          <a:xfrm>
            <a:off x="-914400" y="1047750"/>
            <a:ext cx="5715000" cy="4286250"/>
          </a:xfrm>
          <a:prstGeom prst="rect">
            <a:avLst/>
          </a:prstGeom>
          <a:noFill/>
        </p:spPr>
      </p:pic>
      <p:sp>
        <p:nvSpPr>
          <p:cNvPr id="107522" name="Rectangle 2"/>
          <p:cNvSpPr>
            <a:spLocks noGrp="1" noChangeArrowheads="1"/>
          </p:cNvSpPr>
          <p:nvPr>
            <p:ph type="title"/>
          </p:nvPr>
        </p:nvSpPr>
        <p:spPr/>
        <p:txBody>
          <a:bodyPr/>
          <a:lstStyle/>
          <a:p>
            <a:r>
              <a:rPr lang="en-US" sz="4000" dirty="0" smtClean="0"/>
              <a:t>Spherical Universe</a:t>
            </a:r>
            <a:endParaRPr lang="en-US" sz="4000" dirty="0"/>
          </a:p>
        </p:txBody>
      </p:sp>
      <p:pic>
        <p:nvPicPr>
          <p:cNvPr id="107541" name="Picture 21" descr="txp_fig"/>
          <p:cNvPicPr>
            <a:picLocks noChangeAspect="1" noChangeArrowheads="1"/>
          </p:cNvPicPr>
          <p:nvPr>
            <p:custDataLst>
              <p:tags r:id="rId2"/>
            </p:custDataLst>
          </p:nvPr>
        </p:nvPicPr>
        <p:blipFill>
          <a:blip r:embed="rId11" cstate="print">
            <a:lum contrast="18000"/>
          </a:blip>
          <a:srcRect/>
          <a:stretch>
            <a:fillRect/>
          </a:stretch>
        </p:blipFill>
        <p:spPr bwMode="auto">
          <a:xfrm>
            <a:off x="2895600" y="4281488"/>
            <a:ext cx="5715000" cy="620712"/>
          </a:xfrm>
          <a:prstGeom prst="rect">
            <a:avLst/>
          </a:prstGeom>
          <a:noFill/>
          <a:ln w="38100" algn="ctr">
            <a:noFill/>
            <a:miter lim="800000"/>
            <a:headEnd/>
            <a:tailEnd/>
          </a:ln>
          <a:effectLst/>
        </p:spPr>
      </p:pic>
      <p:pic>
        <p:nvPicPr>
          <p:cNvPr id="107544" name="Picture 24" descr="txp_fig"/>
          <p:cNvPicPr>
            <a:picLocks noChangeAspect="1" noChangeArrowheads="1"/>
          </p:cNvPicPr>
          <p:nvPr>
            <p:custDataLst>
              <p:tags r:id="rId3"/>
            </p:custDataLst>
          </p:nvPr>
        </p:nvPicPr>
        <p:blipFill>
          <a:blip r:embed="rId12" cstate="print">
            <a:lum contrast="18000"/>
          </a:blip>
          <a:srcRect/>
          <a:stretch>
            <a:fillRect/>
          </a:stretch>
        </p:blipFill>
        <p:spPr bwMode="auto">
          <a:xfrm>
            <a:off x="2438400" y="5092700"/>
            <a:ext cx="5943600" cy="546100"/>
          </a:xfrm>
          <a:prstGeom prst="rect">
            <a:avLst/>
          </a:prstGeom>
          <a:noFill/>
          <a:ln w="38100" algn="ctr">
            <a:noFill/>
            <a:miter lim="800000"/>
            <a:headEnd/>
            <a:tailEnd/>
          </a:ln>
          <a:effectLst/>
        </p:spPr>
      </p:pic>
      <p:pic>
        <p:nvPicPr>
          <p:cNvPr id="107545" name="Picture 25" descr="txp_fig"/>
          <p:cNvPicPr>
            <a:picLocks noChangeAspect="1" noChangeArrowheads="1"/>
          </p:cNvPicPr>
          <p:nvPr>
            <p:custDataLst>
              <p:tags r:id="rId4"/>
            </p:custDataLst>
          </p:nvPr>
        </p:nvPicPr>
        <p:blipFill>
          <a:blip r:embed="rId13" cstate="print">
            <a:lum contrast="18000"/>
          </a:blip>
          <a:srcRect/>
          <a:stretch>
            <a:fillRect/>
          </a:stretch>
        </p:blipFill>
        <p:spPr bwMode="auto">
          <a:xfrm>
            <a:off x="2438400" y="5851525"/>
            <a:ext cx="5486400" cy="625475"/>
          </a:xfrm>
          <a:prstGeom prst="rect">
            <a:avLst/>
          </a:prstGeom>
          <a:noFill/>
          <a:ln w="38100" algn="ctr">
            <a:noFill/>
            <a:miter lim="800000"/>
            <a:headEnd/>
            <a:tailEnd/>
          </a:ln>
          <a:effectLst/>
        </p:spPr>
      </p:pic>
      <p:pic>
        <p:nvPicPr>
          <p:cNvPr id="107552" name="Picture 32" descr="txp_fig"/>
          <p:cNvPicPr>
            <a:picLocks noChangeAspect="1" noChangeArrowheads="1"/>
          </p:cNvPicPr>
          <p:nvPr>
            <p:custDataLst>
              <p:tags r:id="rId5"/>
            </p:custDataLst>
          </p:nvPr>
        </p:nvPicPr>
        <p:blipFill>
          <a:blip r:embed="rId14" cstate="print">
            <a:lum contrast="18000"/>
          </a:blip>
          <a:srcRect/>
          <a:stretch>
            <a:fillRect/>
          </a:stretch>
        </p:blipFill>
        <p:spPr bwMode="auto">
          <a:xfrm>
            <a:off x="4108450" y="1905000"/>
            <a:ext cx="4425950" cy="525463"/>
          </a:xfrm>
          <a:prstGeom prst="rect">
            <a:avLst/>
          </a:prstGeom>
          <a:noFill/>
          <a:ln w="38100" algn="ctr">
            <a:noFill/>
            <a:miter lim="800000"/>
            <a:headEnd/>
            <a:tailEnd/>
          </a:ln>
          <a:effectLst/>
        </p:spPr>
      </p:pic>
      <p:pic>
        <p:nvPicPr>
          <p:cNvPr id="107557" name="Picture 37" descr="txp_fig"/>
          <p:cNvPicPr>
            <a:picLocks noChangeAspect="1" noChangeArrowheads="1"/>
          </p:cNvPicPr>
          <p:nvPr>
            <p:custDataLst>
              <p:tags r:id="rId6"/>
            </p:custDataLst>
          </p:nvPr>
        </p:nvPicPr>
        <p:blipFill>
          <a:blip r:embed="rId15" cstate="print">
            <a:lum contrast="18000"/>
          </a:blip>
          <a:srcRect/>
          <a:stretch>
            <a:fillRect/>
          </a:stretch>
        </p:blipFill>
        <p:spPr bwMode="auto">
          <a:xfrm>
            <a:off x="4127500" y="2768600"/>
            <a:ext cx="4660900" cy="1193800"/>
          </a:xfrm>
          <a:prstGeom prst="rect">
            <a:avLst/>
          </a:prstGeom>
          <a:noFill/>
          <a:ln w="38100" algn="ctr">
            <a:noFill/>
            <a:miter lim="800000"/>
            <a:headEnd/>
            <a:tailEnd/>
          </a:ln>
          <a:effectLst/>
        </p:spPr>
      </p:pic>
    </p:spTree>
    <p:extLst>
      <p:ext uri="{BB962C8B-B14F-4D97-AF65-F5344CB8AC3E}">
        <p14:creationId xmlns:p14="http://schemas.microsoft.com/office/powerpoint/2010/main" val="320088739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04800"/>
            <a:ext cx="7772400" cy="1143000"/>
          </a:xfrm>
        </p:spPr>
        <p:txBody>
          <a:bodyPr/>
          <a:lstStyle/>
          <a:p>
            <a:r>
              <a:rPr lang="en-US" sz="3600" dirty="0" smtClean="0"/>
              <a:t>Flat universe</a:t>
            </a:r>
            <a:endParaRPr lang="en-US" sz="3600" dirty="0"/>
          </a:p>
        </p:txBody>
      </p:sp>
      <p:pic>
        <p:nvPicPr>
          <p:cNvPr id="109571" name="Picture 3" descr="C:\Documents and Settings\Ugo Moschella\Desktop\fig\euclidplan.emf"/>
          <p:cNvPicPr>
            <a:picLocks noChangeAspect="1" noChangeArrowheads="1"/>
          </p:cNvPicPr>
          <p:nvPr/>
        </p:nvPicPr>
        <p:blipFill>
          <a:blip r:embed="rId3" cstate="print"/>
          <a:srcRect/>
          <a:stretch>
            <a:fillRect/>
          </a:stretch>
        </p:blipFill>
        <p:spPr bwMode="auto">
          <a:xfrm>
            <a:off x="0" y="1295400"/>
            <a:ext cx="9144000" cy="6115050"/>
          </a:xfrm>
          <a:prstGeom prst="rect">
            <a:avLst/>
          </a:prstGeom>
          <a:noFill/>
        </p:spPr>
      </p:pic>
      <p:pic>
        <p:nvPicPr>
          <p:cNvPr id="109572" name="Picture 4" descr="C:\Documents and Settings\Ugo Moschella\Desktop\cargese\txp_fig.png"/>
          <p:cNvPicPr>
            <a:picLocks noChangeAspect="1" noChangeArrowheads="1"/>
          </p:cNvPicPr>
          <p:nvPr>
            <p:custDataLst>
              <p:tags r:id="rId1"/>
            </p:custDataLst>
          </p:nvPr>
        </p:nvPicPr>
        <p:blipFill>
          <a:blip r:embed="rId4" cstate="print">
            <a:lum contrast="18000"/>
          </a:blip>
          <a:srcRect/>
          <a:stretch>
            <a:fillRect/>
          </a:stretch>
        </p:blipFill>
        <p:spPr bwMode="auto">
          <a:xfrm>
            <a:off x="990600" y="1958975"/>
            <a:ext cx="7505700" cy="576263"/>
          </a:xfrm>
          <a:prstGeom prst="rect">
            <a:avLst/>
          </a:prstGeom>
          <a:noFill/>
          <a:ln w="38100">
            <a:noFill/>
            <a:miter lim="800000"/>
            <a:headEnd/>
            <a:tailEnd/>
          </a:ln>
          <a:effectLst/>
        </p:spPr>
      </p:pic>
    </p:spTree>
    <p:extLst>
      <p:ext uri="{BB962C8B-B14F-4D97-AF65-F5344CB8AC3E}">
        <p14:creationId xmlns:p14="http://schemas.microsoft.com/office/powerpoint/2010/main" val="22883571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4552" name="Picture 8" descr="lobauno"/>
          <p:cNvPicPr>
            <a:picLocks noGrp="1" noChangeAspect="1" noChangeArrowheads="1"/>
          </p:cNvPicPr>
          <p:nvPr>
            <p:ph idx="1"/>
          </p:nvPr>
        </p:nvPicPr>
        <p:blipFill>
          <a:blip r:embed="rId4" cstate="print"/>
          <a:srcRect/>
          <a:stretch>
            <a:fillRect/>
          </a:stretch>
        </p:blipFill>
        <p:spPr>
          <a:xfrm>
            <a:off x="685800" y="723900"/>
            <a:ext cx="7467600" cy="5600700"/>
          </a:xfrm>
          <a:noFill/>
          <a:ln/>
        </p:spPr>
      </p:pic>
      <p:sp>
        <p:nvSpPr>
          <p:cNvPr id="364549" name="Rectangle 5"/>
          <p:cNvSpPr>
            <a:spLocks noGrp="1" noChangeArrowheads="1"/>
          </p:cNvSpPr>
          <p:nvPr>
            <p:ph type="title"/>
          </p:nvPr>
        </p:nvSpPr>
        <p:spPr/>
        <p:txBody>
          <a:bodyPr/>
          <a:lstStyle/>
          <a:p>
            <a:r>
              <a:rPr lang="en-US" sz="3600" dirty="0" smtClean="0"/>
              <a:t>Hyperbolic universe</a:t>
            </a:r>
            <a:endParaRPr lang="en-US" sz="3600" b="1" dirty="0">
              <a:solidFill>
                <a:schemeClr val="accent2"/>
              </a:solidFill>
            </a:endParaRPr>
          </a:p>
        </p:txBody>
      </p:sp>
      <p:pic>
        <p:nvPicPr>
          <p:cNvPr id="364551" name="Picture 7" descr="txp_fig"/>
          <p:cNvPicPr>
            <a:picLocks noChangeAspect="1" noChangeArrowheads="1"/>
          </p:cNvPicPr>
          <p:nvPr>
            <p:custDataLst>
              <p:tags r:id="rId1"/>
            </p:custDataLst>
          </p:nvPr>
        </p:nvPicPr>
        <p:blipFill>
          <a:blip r:embed="rId5" cstate="print">
            <a:lum contrast="18000"/>
          </a:blip>
          <a:srcRect/>
          <a:stretch>
            <a:fillRect/>
          </a:stretch>
        </p:blipFill>
        <p:spPr bwMode="auto">
          <a:xfrm>
            <a:off x="3019425" y="5821363"/>
            <a:ext cx="3446463" cy="427037"/>
          </a:xfrm>
          <a:prstGeom prst="rect">
            <a:avLst/>
          </a:prstGeom>
          <a:noFill/>
          <a:ln w="38100" algn="ctr">
            <a:noFill/>
            <a:miter lim="800000"/>
            <a:headEnd/>
            <a:tailEnd/>
          </a:ln>
          <a:effectLst/>
        </p:spPr>
      </p:pic>
    </p:spTree>
    <p:extLst>
      <p:ext uri="{BB962C8B-B14F-4D97-AF65-F5344CB8AC3E}">
        <p14:creationId xmlns:p14="http://schemas.microsoft.com/office/powerpoint/2010/main" val="252439454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8547" name="Picture 3" descr="loba"/>
          <p:cNvPicPr>
            <a:picLocks noChangeAspect="1" noChangeArrowheads="1"/>
          </p:cNvPicPr>
          <p:nvPr/>
        </p:nvPicPr>
        <p:blipFill>
          <a:blip r:embed="rId7" cstate="print"/>
          <a:srcRect/>
          <a:stretch>
            <a:fillRect/>
          </a:stretch>
        </p:blipFill>
        <p:spPr bwMode="auto">
          <a:xfrm>
            <a:off x="-762000" y="571500"/>
            <a:ext cx="6248400" cy="5372100"/>
          </a:xfrm>
          <a:prstGeom prst="rect">
            <a:avLst/>
          </a:prstGeom>
          <a:noFill/>
        </p:spPr>
      </p:pic>
      <p:sp>
        <p:nvSpPr>
          <p:cNvPr id="108546" name="Rectangle 2"/>
          <p:cNvSpPr>
            <a:spLocks noGrp="1" noChangeArrowheads="1"/>
          </p:cNvSpPr>
          <p:nvPr>
            <p:ph type="title"/>
          </p:nvPr>
        </p:nvSpPr>
        <p:spPr/>
        <p:txBody>
          <a:bodyPr/>
          <a:lstStyle/>
          <a:p>
            <a:r>
              <a:rPr lang="en-US" sz="3600" dirty="0"/>
              <a:t>Hyperbolic Universe (negative curvature)</a:t>
            </a:r>
          </a:p>
        </p:txBody>
      </p:sp>
      <p:pic>
        <p:nvPicPr>
          <p:cNvPr id="108572" name="Picture 28" descr="txp_fig"/>
          <p:cNvPicPr>
            <a:picLocks noChangeAspect="1" noChangeArrowheads="1"/>
          </p:cNvPicPr>
          <p:nvPr>
            <p:custDataLst>
              <p:tags r:id="rId1"/>
            </p:custDataLst>
          </p:nvPr>
        </p:nvPicPr>
        <p:blipFill>
          <a:blip r:embed="rId8" cstate="print">
            <a:lum contrast="18000"/>
          </a:blip>
          <a:srcRect/>
          <a:stretch>
            <a:fillRect/>
          </a:stretch>
        </p:blipFill>
        <p:spPr bwMode="auto">
          <a:xfrm>
            <a:off x="1493838" y="4649788"/>
            <a:ext cx="5745162" cy="633412"/>
          </a:xfrm>
          <a:prstGeom prst="rect">
            <a:avLst/>
          </a:prstGeom>
          <a:noFill/>
          <a:ln w="38100" algn="ctr">
            <a:noFill/>
            <a:miter lim="800000"/>
            <a:headEnd/>
            <a:tailEnd/>
          </a:ln>
          <a:effectLst/>
        </p:spPr>
      </p:pic>
      <p:pic>
        <p:nvPicPr>
          <p:cNvPr id="108574" name="Picture 30" descr="txp_fig"/>
          <p:cNvPicPr>
            <a:picLocks noChangeAspect="1" noChangeArrowheads="1"/>
          </p:cNvPicPr>
          <p:nvPr>
            <p:custDataLst>
              <p:tags r:id="rId2"/>
            </p:custDataLst>
          </p:nvPr>
        </p:nvPicPr>
        <p:blipFill>
          <a:blip r:embed="rId9" cstate="print">
            <a:lum contrast="18000"/>
          </a:blip>
          <a:srcRect/>
          <a:stretch>
            <a:fillRect/>
          </a:stretch>
        </p:blipFill>
        <p:spPr bwMode="auto">
          <a:xfrm>
            <a:off x="5316538" y="2087563"/>
            <a:ext cx="3446462" cy="427037"/>
          </a:xfrm>
          <a:prstGeom prst="rect">
            <a:avLst/>
          </a:prstGeom>
          <a:noFill/>
          <a:ln w="38100" algn="ctr">
            <a:noFill/>
            <a:miter lim="800000"/>
            <a:headEnd/>
            <a:tailEnd/>
          </a:ln>
          <a:effectLst/>
        </p:spPr>
      </p:pic>
      <p:pic>
        <p:nvPicPr>
          <p:cNvPr id="108576" name="Picture 32" descr="txp_fig"/>
          <p:cNvPicPr>
            <a:picLocks noChangeAspect="1" noChangeArrowheads="1"/>
          </p:cNvPicPr>
          <p:nvPr>
            <p:custDataLst>
              <p:tags r:id="rId3"/>
            </p:custDataLst>
          </p:nvPr>
        </p:nvPicPr>
        <p:blipFill>
          <a:blip r:embed="rId10" cstate="print">
            <a:lum contrast="18000"/>
          </a:blip>
          <a:srcRect/>
          <a:stretch>
            <a:fillRect/>
          </a:stretch>
        </p:blipFill>
        <p:spPr bwMode="auto">
          <a:xfrm>
            <a:off x="1968500" y="5243513"/>
            <a:ext cx="6808788" cy="1268412"/>
          </a:xfrm>
          <a:prstGeom prst="rect">
            <a:avLst/>
          </a:prstGeom>
          <a:noFill/>
          <a:ln w="38100" algn="ctr">
            <a:noFill/>
            <a:miter lim="800000"/>
            <a:headEnd/>
            <a:tailEnd/>
          </a:ln>
          <a:effectLst/>
        </p:spPr>
      </p:pic>
      <p:pic>
        <p:nvPicPr>
          <p:cNvPr id="9" name="Picture 8" descr="txp_fig.png"/>
          <p:cNvPicPr>
            <a:picLocks noChangeAspect="1"/>
          </p:cNvPicPr>
          <p:nvPr>
            <p:custDataLst>
              <p:tags r:id="rId4"/>
            </p:custDataLst>
          </p:nvPr>
        </p:nvPicPr>
        <p:blipFill>
          <a:blip r:embed="rId11" cstate="print">
            <a:lum contrast="18000"/>
          </a:blip>
          <a:stretch>
            <a:fillRect/>
          </a:stretch>
        </p:blipFill>
        <p:spPr>
          <a:xfrm>
            <a:off x="5456138" y="2809684"/>
            <a:ext cx="3243361" cy="1228914"/>
          </a:xfrm>
          <a:prstGeom prst="rect">
            <a:avLst/>
          </a:prstGeom>
        </p:spPr>
      </p:pic>
    </p:spTree>
    <p:extLst>
      <p:ext uri="{BB962C8B-B14F-4D97-AF65-F5344CB8AC3E}">
        <p14:creationId xmlns:p14="http://schemas.microsoft.com/office/powerpoint/2010/main" val="370352834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desitterclosed"/>
          <p:cNvPicPr>
            <a:picLocks noChangeAspect="1" noChangeArrowheads="1"/>
          </p:cNvPicPr>
          <p:nvPr/>
        </p:nvPicPr>
        <p:blipFill>
          <a:blip r:embed="rId8" cstate="print"/>
          <a:srcRect/>
          <a:stretch>
            <a:fillRect/>
          </a:stretch>
        </p:blipFill>
        <p:spPr bwMode="auto">
          <a:xfrm>
            <a:off x="-1676400" y="914400"/>
            <a:ext cx="7010400" cy="5257800"/>
          </a:xfrm>
          <a:prstGeom prst="rect">
            <a:avLst/>
          </a:prstGeom>
          <a:noFill/>
          <a:ln w="9525">
            <a:noFill/>
            <a:miter lim="800000"/>
            <a:headEnd/>
            <a:tailEnd/>
          </a:ln>
        </p:spPr>
      </p:pic>
      <p:sp>
        <p:nvSpPr>
          <p:cNvPr id="16388" name="Rectangle 3"/>
          <p:cNvSpPr>
            <a:spLocks noGrp="1" noChangeArrowheads="1"/>
          </p:cNvSpPr>
          <p:nvPr>
            <p:ph type="title"/>
          </p:nvPr>
        </p:nvSpPr>
        <p:spPr>
          <a:xfrm>
            <a:off x="457200" y="76200"/>
            <a:ext cx="8229600" cy="1143000"/>
          </a:xfrm>
        </p:spPr>
        <p:txBody>
          <a:bodyPr/>
          <a:lstStyle/>
          <a:p>
            <a:pPr eaLnBrk="1" hangingPunct="1"/>
            <a:r>
              <a:rPr lang="en-US" dirty="0" smtClean="0"/>
              <a:t>Spherical model (</a:t>
            </a:r>
            <a:r>
              <a:rPr lang="en-US" dirty="0" err="1" smtClean="0"/>
              <a:t>Lanczos</a:t>
            </a:r>
            <a:r>
              <a:rPr lang="en-US" dirty="0" smtClean="0"/>
              <a:t>)</a:t>
            </a:r>
          </a:p>
        </p:txBody>
      </p:sp>
      <p:pic>
        <p:nvPicPr>
          <p:cNvPr id="16389" name="Picture 40" descr="txp_fig"/>
          <p:cNvPicPr>
            <a:picLocks noGrp="1" noChangeAspect="1" noChangeArrowheads="1"/>
          </p:cNvPicPr>
          <p:nvPr>
            <p:ph idx="1"/>
            <p:custDataLst>
              <p:tags r:id="rId1"/>
            </p:custDataLst>
          </p:nvPr>
        </p:nvPicPr>
        <p:blipFill>
          <a:blip r:embed="rId9" cstate="print">
            <a:lum contrast="18000"/>
          </a:blip>
          <a:srcRect/>
          <a:stretch>
            <a:fillRect/>
          </a:stretch>
        </p:blipFill>
        <p:spPr>
          <a:xfrm>
            <a:off x="5410184" y="3810000"/>
            <a:ext cx="1447816" cy="945103"/>
          </a:xfrm>
        </p:spPr>
      </p:pic>
      <p:cxnSp>
        <p:nvCxnSpPr>
          <p:cNvPr id="15" name="Straight Arrow Connector 14"/>
          <p:cNvCxnSpPr/>
          <p:nvPr/>
        </p:nvCxnSpPr>
        <p:spPr>
          <a:xfrm rot="5400000" flipH="1" flipV="1">
            <a:off x="694522" y="2275690"/>
            <a:ext cx="2571768" cy="1588"/>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6" name="Picture 15" descr="txp_fig.png"/>
          <p:cNvPicPr>
            <a:picLocks noChangeAspect="1"/>
          </p:cNvPicPr>
          <p:nvPr>
            <p:custDataLst>
              <p:tags r:id="rId2"/>
            </p:custDataLst>
          </p:nvPr>
        </p:nvPicPr>
        <p:blipFill>
          <a:blip r:embed="rId10" cstate="print">
            <a:lum/>
          </a:blip>
          <a:stretch>
            <a:fillRect/>
          </a:stretch>
        </p:blipFill>
        <p:spPr>
          <a:xfrm>
            <a:off x="1118614" y="990600"/>
            <a:ext cx="710186" cy="481584"/>
          </a:xfrm>
          <a:prstGeom prst="rect">
            <a:avLst/>
          </a:prstGeom>
        </p:spPr>
      </p:pic>
      <p:pic>
        <p:nvPicPr>
          <p:cNvPr id="17" name="Picture 16" descr="txp_fig.png"/>
          <p:cNvPicPr>
            <a:picLocks noChangeAspect="1"/>
          </p:cNvPicPr>
          <p:nvPr>
            <p:custDataLst>
              <p:tags r:id="rId3"/>
            </p:custDataLst>
          </p:nvPr>
        </p:nvPicPr>
        <p:blipFill>
          <a:blip r:embed="rId11" cstate="print">
            <a:lum contrast="18000"/>
          </a:blip>
          <a:stretch>
            <a:fillRect/>
          </a:stretch>
        </p:blipFill>
        <p:spPr>
          <a:xfrm>
            <a:off x="3886200" y="1896169"/>
            <a:ext cx="5116014" cy="1761431"/>
          </a:xfrm>
          <a:prstGeom prst="rect">
            <a:avLst/>
          </a:prstGeom>
        </p:spPr>
      </p:pic>
      <p:pic>
        <p:nvPicPr>
          <p:cNvPr id="20" name="Picture 19" descr="txp_fig.png"/>
          <p:cNvPicPr>
            <a:picLocks noChangeAspect="1"/>
          </p:cNvPicPr>
          <p:nvPr>
            <p:custDataLst>
              <p:tags r:id="rId4"/>
            </p:custDataLst>
          </p:nvPr>
        </p:nvPicPr>
        <p:blipFill>
          <a:blip r:embed="rId12" cstate="print">
            <a:lum contrast="18000"/>
          </a:blip>
          <a:stretch>
            <a:fillRect/>
          </a:stretch>
        </p:blipFill>
        <p:spPr>
          <a:xfrm>
            <a:off x="875086" y="5938272"/>
            <a:ext cx="7663983" cy="462528"/>
          </a:xfrm>
          <a:prstGeom prst="rect">
            <a:avLst/>
          </a:prstGeom>
        </p:spPr>
      </p:pic>
      <p:pic>
        <p:nvPicPr>
          <p:cNvPr id="22" name="Picture 21" descr="txp_fig.png"/>
          <p:cNvPicPr>
            <a:picLocks noChangeAspect="1"/>
          </p:cNvPicPr>
          <p:nvPr>
            <p:custDataLst>
              <p:tags r:id="rId5"/>
            </p:custDataLst>
          </p:nvPr>
        </p:nvPicPr>
        <p:blipFill>
          <a:blip r:embed="rId13" cstate="print">
            <a:lum contrast="18000"/>
          </a:blip>
          <a:stretch>
            <a:fillRect/>
          </a:stretch>
        </p:blipFill>
        <p:spPr>
          <a:xfrm>
            <a:off x="3606153" y="5257800"/>
            <a:ext cx="5004447" cy="507347"/>
          </a:xfrm>
          <a:prstGeom prst="rect">
            <a:avLst/>
          </a:prstGeom>
        </p:spPr>
      </p:pic>
    </p:spTree>
    <p:extLst>
      <p:ext uri="{BB962C8B-B14F-4D97-AF65-F5344CB8AC3E}">
        <p14:creationId xmlns:p14="http://schemas.microsoft.com/office/powerpoint/2010/main" val="1152411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9" descr="dsflat.emf"/>
          <p:cNvPicPr>
            <a:picLocks noChangeAspect="1"/>
          </p:cNvPicPr>
          <p:nvPr/>
        </p:nvPicPr>
        <p:blipFill>
          <a:blip r:embed="rId7" cstate="print"/>
          <a:srcRect/>
          <a:stretch>
            <a:fillRect/>
          </a:stretch>
        </p:blipFill>
        <p:spPr bwMode="auto">
          <a:xfrm>
            <a:off x="-1146175" y="762000"/>
            <a:ext cx="6327775" cy="4748213"/>
          </a:xfrm>
          <a:prstGeom prst="rect">
            <a:avLst/>
          </a:prstGeom>
          <a:noFill/>
          <a:ln w="9525">
            <a:noFill/>
            <a:miter lim="800000"/>
            <a:headEnd/>
            <a:tailEnd/>
          </a:ln>
        </p:spPr>
      </p:pic>
      <p:sp>
        <p:nvSpPr>
          <p:cNvPr id="17412" name="Rectangle 1027"/>
          <p:cNvSpPr>
            <a:spLocks noGrp="1" noChangeArrowheads="1"/>
          </p:cNvSpPr>
          <p:nvPr>
            <p:ph type="title"/>
          </p:nvPr>
        </p:nvSpPr>
        <p:spPr>
          <a:xfrm>
            <a:off x="685800" y="152400"/>
            <a:ext cx="7772400" cy="914400"/>
          </a:xfrm>
        </p:spPr>
        <p:txBody>
          <a:bodyPr/>
          <a:lstStyle/>
          <a:p>
            <a:pPr eaLnBrk="1" hangingPunct="1"/>
            <a:r>
              <a:rPr lang="en-US" sz="3600" dirty="0" smtClean="0"/>
              <a:t>Flat model (</a:t>
            </a:r>
            <a:r>
              <a:rPr lang="en-US" sz="3600" dirty="0" err="1" smtClean="0"/>
              <a:t>Lemaître</a:t>
            </a:r>
            <a:r>
              <a:rPr lang="en-US" sz="3600" dirty="0" smtClean="0"/>
              <a:t>, 1924)</a:t>
            </a:r>
            <a:endParaRPr lang="en-US" sz="3600" b="1" dirty="0" smtClean="0">
              <a:solidFill>
                <a:schemeClr val="accent2"/>
              </a:solidFill>
            </a:endParaRPr>
          </a:p>
        </p:txBody>
      </p:sp>
      <p:sp>
        <p:nvSpPr>
          <p:cNvPr id="17413" name="Oval 1045"/>
          <p:cNvSpPr>
            <a:spLocks noChangeArrowheads="1"/>
          </p:cNvSpPr>
          <p:nvPr/>
        </p:nvSpPr>
        <p:spPr bwMode="auto">
          <a:xfrm>
            <a:off x="3962400" y="990600"/>
            <a:ext cx="4648200" cy="1066800"/>
          </a:xfrm>
          <a:prstGeom prst="ellipse">
            <a:avLst/>
          </a:prstGeom>
          <a:noFill/>
          <a:ln w="38100">
            <a:solidFill>
              <a:schemeClr val="accent2"/>
            </a:solidFill>
            <a:round/>
            <a:headEnd/>
            <a:tailEnd/>
          </a:ln>
        </p:spPr>
        <p:txBody>
          <a:bodyPr anchor="ctr">
            <a:spAutoFit/>
          </a:bodyPr>
          <a:lstStyle/>
          <a:p>
            <a:endParaRPr lang="en-GB">
              <a:latin typeface="Calibri" pitchFamily="34" charset="0"/>
            </a:endParaRPr>
          </a:p>
        </p:txBody>
      </p:sp>
      <p:pic>
        <p:nvPicPr>
          <p:cNvPr id="17416" name="Picture 1049" descr="txp_fig"/>
          <p:cNvPicPr>
            <a:picLocks noChangeAspect="1" noChangeArrowheads="1"/>
          </p:cNvPicPr>
          <p:nvPr>
            <p:custDataLst>
              <p:tags r:id="rId1"/>
            </p:custDataLst>
          </p:nvPr>
        </p:nvPicPr>
        <p:blipFill>
          <a:blip r:embed="rId8" cstate="print">
            <a:lum contrast="18000"/>
          </a:blip>
          <a:srcRect/>
          <a:stretch>
            <a:fillRect/>
          </a:stretch>
        </p:blipFill>
        <p:spPr bwMode="auto">
          <a:xfrm>
            <a:off x="4540250" y="1304925"/>
            <a:ext cx="3536950" cy="523875"/>
          </a:xfrm>
          <a:prstGeom prst="rect">
            <a:avLst/>
          </a:prstGeom>
          <a:noFill/>
          <a:ln w="38100" algn="ctr">
            <a:noFill/>
            <a:miter lim="800000"/>
            <a:headEnd/>
            <a:tailEnd/>
          </a:ln>
        </p:spPr>
      </p:pic>
      <p:cxnSp>
        <p:nvCxnSpPr>
          <p:cNvPr id="10" name="Straight Arrow Connector 9"/>
          <p:cNvCxnSpPr/>
          <p:nvPr/>
        </p:nvCxnSpPr>
        <p:spPr>
          <a:xfrm rot="5400000" flipH="1" flipV="1">
            <a:off x="-76200" y="1143000"/>
            <a:ext cx="4191000" cy="40386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9" name="Picture 8" descr="txp_fig.png"/>
          <p:cNvPicPr>
            <a:picLocks noChangeAspect="1"/>
          </p:cNvPicPr>
          <p:nvPr>
            <p:custDataLst>
              <p:tags r:id="rId2"/>
            </p:custDataLst>
          </p:nvPr>
        </p:nvPicPr>
        <p:blipFill>
          <a:blip r:embed="rId9" cstate="print">
            <a:lum contrast="18000"/>
          </a:blip>
          <a:stretch>
            <a:fillRect/>
          </a:stretch>
        </p:blipFill>
        <p:spPr>
          <a:xfrm>
            <a:off x="4419600" y="2438400"/>
            <a:ext cx="3809846" cy="2158106"/>
          </a:xfrm>
          <a:prstGeom prst="rect">
            <a:avLst/>
          </a:prstGeom>
        </p:spPr>
      </p:pic>
      <p:pic>
        <p:nvPicPr>
          <p:cNvPr id="15" name="Picture 14" descr="txp_fig.png"/>
          <p:cNvPicPr>
            <a:picLocks noChangeAspect="1"/>
          </p:cNvPicPr>
          <p:nvPr>
            <p:custDataLst>
              <p:tags r:id="rId3"/>
            </p:custDataLst>
          </p:nvPr>
        </p:nvPicPr>
        <p:blipFill>
          <a:blip r:embed="rId10" cstate="print">
            <a:lum contrast="18000"/>
          </a:blip>
          <a:stretch>
            <a:fillRect/>
          </a:stretch>
        </p:blipFill>
        <p:spPr>
          <a:xfrm>
            <a:off x="1981200" y="5155883"/>
            <a:ext cx="6266739" cy="635317"/>
          </a:xfrm>
          <a:prstGeom prst="rect">
            <a:avLst/>
          </a:prstGeom>
        </p:spPr>
      </p:pic>
      <p:pic>
        <p:nvPicPr>
          <p:cNvPr id="16" name="Picture 15" descr="txp_fig.png"/>
          <p:cNvPicPr>
            <a:picLocks noChangeAspect="1"/>
          </p:cNvPicPr>
          <p:nvPr>
            <p:custDataLst>
              <p:tags r:id="rId4"/>
            </p:custDataLst>
          </p:nvPr>
        </p:nvPicPr>
        <p:blipFill>
          <a:blip r:embed="rId11" cstate="print">
            <a:lum contrast="18000"/>
          </a:blip>
          <a:stretch>
            <a:fillRect/>
          </a:stretch>
        </p:blipFill>
        <p:spPr>
          <a:xfrm>
            <a:off x="1981200" y="5867400"/>
            <a:ext cx="6322862" cy="598276"/>
          </a:xfrm>
          <a:prstGeom prst="rect">
            <a:avLst/>
          </a:prstGeom>
        </p:spPr>
      </p:pic>
    </p:spTree>
    <p:extLst>
      <p:ext uri="{BB962C8B-B14F-4D97-AF65-F5344CB8AC3E}">
        <p14:creationId xmlns:p14="http://schemas.microsoft.com/office/powerpoint/2010/main" val="396636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Where is absolute space?</a:t>
            </a:r>
            <a:endParaRPr lang="it-IT" dirty="0"/>
          </a:p>
        </p:txBody>
      </p:sp>
      <p:sp>
        <p:nvSpPr>
          <p:cNvPr id="3" name="Segnaposto contenuto 2"/>
          <p:cNvSpPr>
            <a:spLocks noGrp="1"/>
          </p:cNvSpPr>
          <p:nvPr>
            <p:ph idx="1"/>
          </p:nvPr>
        </p:nvSpPr>
        <p:spPr/>
        <p:txBody>
          <a:bodyPr>
            <a:normAutofit fontScale="62500" lnSpcReduction="20000"/>
          </a:bodyPr>
          <a:lstStyle/>
          <a:p>
            <a:pPr algn="just"/>
            <a:r>
              <a:rPr lang="en-AU" dirty="0" smtClean="0"/>
              <a:t>Absolute motion is “very difficult” to be seen.</a:t>
            </a:r>
          </a:p>
          <a:p>
            <a:pPr algn="just"/>
            <a:r>
              <a:rPr lang="en-US" dirty="0"/>
              <a:t>Space is inaccessible to senses. We perceive things in space, their relative motions, not their absolute motions </a:t>
            </a:r>
            <a:r>
              <a:rPr lang="en-US" dirty="0" err="1"/>
              <a:t>w.r.t</a:t>
            </a:r>
            <a:r>
              <a:rPr lang="en-US" dirty="0"/>
              <a:t>. absolute space</a:t>
            </a:r>
            <a:r>
              <a:rPr lang="en-US" dirty="0" smtClean="0"/>
              <a:t>.</a:t>
            </a:r>
          </a:p>
          <a:p>
            <a:pPr algn="just"/>
            <a:r>
              <a:rPr lang="en-US" dirty="0"/>
              <a:t>The status of motion is (as in the fundamental case of uniform, rectilinear, inertial motion) absolutely indistinguishable from the status of rest. </a:t>
            </a:r>
            <a:r>
              <a:rPr lang="en-US" dirty="0" smtClean="0"/>
              <a:t> </a:t>
            </a:r>
          </a:p>
          <a:p>
            <a:pPr algn="just"/>
            <a:endParaRPr lang="en-AU" dirty="0" smtClean="0"/>
          </a:p>
          <a:p>
            <a:pPr marL="0" indent="0" algn="just">
              <a:buNone/>
            </a:pPr>
            <a:r>
              <a:rPr lang="en-AU" dirty="0">
                <a:solidFill>
                  <a:srgbClr val="0000FF"/>
                </a:solidFill>
              </a:rPr>
              <a:t>It is indeed a matter of great </a:t>
            </a:r>
            <a:r>
              <a:rPr lang="en-AU" dirty="0" err="1" smtClean="0">
                <a:solidFill>
                  <a:srgbClr val="0000FF"/>
                </a:solidFill>
              </a:rPr>
              <a:t>diffculty</a:t>
            </a:r>
            <a:r>
              <a:rPr lang="en-AU" dirty="0" smtClean="0">
                <a:solidFill>
                  <a:srgbClr val="0000FF"/>
                </a:solidFill>
              </a:rPr>
              <a:t> </a:t>
            </a:r>
            <a:r>
              <a:rPr lang="en-AU" dirty="0">
                <a:solidFill>
                  <a:srgbClr val="0000FF"/>
                </a:solidFill>
              </a:rPr>
              <a:t>to discover and </a:t>
            </a:r>
            <a:r>
              <a:rPr lang="en-AU" dirty="0" smtClean="0">
                <a:solidFill>
                  <a:srgbClr val="0000FF"/>
                </a:solidFill>
              </a:rPr>
              <a:t>effectively </a:t>
            </a:r>
            <a:r>
              <a:rPr lang="en-AU" dirty="0">
                <a:solidFill>
                  <a:srgbClr val="0000FF"/>
                </a:solidFill>
              </a:rPr>
              <a:t>to distinguish the true motions of particular bodies from the apparent, because the parts of that </a:t>
            </a:r>
            <a:r>
              <a:rPr lang="en-AU" dirty="0" smtClean="0">
                <a:solidFill>
                  <a:srgbClr val="0000FF"/>
                </a:solidFill>
              </a:rPr>
              <a:t>immovable </a:t>
            </a:r>
            <a:r>
              <a:rPr lang="en-AU" dirty="0">
                <a:solidFill>
                  <a:srgbClr val="0000FF"/>
                </a:solidFill>
              </a:rPr>
              <a:t>space in which those motions are performed do by no means come under the observation of our senses </a:t>
            </a:r>
            <a:r>
              <a:rPr lang="en-AU" dirty="0" smtClean="0">
                <a:solidFill>
                  <a:srgbClr val="0000FF"/>
                </a:solidFill>
              </a:rPr>
              <a:t>. [</a:t>
            </a:r>
            <a:r>
              <a:rPr lang="mr-IN" dirty="0" smtClean="0">
                <a:solidFill>
                  <a:srgbClr val="0000FF"/>
                </a:solidFill>
              </a:rPr>
              <a:t>…</a:t>
            </a:r>
            <a:r>
              <a:rPr lang="en-US" dirty="0" smtClean="0">
                <a:solidFill>
                  <a:srgbClr val="0000FF"/>
                </a:solidFill>
              </a:rPr>
              <a:t>]</a:t>
            </a:r>
            <a:endParaRPr lang="en-US" dirty="0"/>
          </a:p>
          <a:p>
            <a:pPr marL="0" indent="0" algn="just">
              <a:buNone/>
            </a:pPr>
            <a:r>
              <a:rPr lang="en-US" dirty="0">
                <a:solidFill>
                  <a:srgbClr val="0000FF"/>
                </a:solidFill>
              </a:rPr>
              <a:t>The effects which distinguish </a:t>
            </a:r>
            <a:r>
              <a:rPr lang="en-US" b="1" dirty="0">
                <a:solidFill>
                  <a:srgbClr val="0000FF"/>
                </a:solidFill>
              </a:rPr>
              <a:t>absolute from relative motion </a:t>
            </a:r>
            <a:r>
              <a:rPr lang="en-US" dirty="0">
                <a:solidFill>
                  <a:srgbClr val="0000FF"/>
                </a:solidFill>
              </a:rPr>
              <a:t>are the forces of receding from the axis of </a:t>
            </a:r>
            <a:r>
              <a:rPr lang="en-US" b="1" dirty="0">
                <a:solidFill>
                  <a:srgbClr val="0000FF"/>
                </a:solidFill>
              </a:rPr>
              <a:t>circular motion</a:t>
            </a:r>
            <a:r>
              <a:rPr lang="en-US" dirty="0">
                <a:solidFill>
                  <a:srgbClr val="0000FF"/>
                </a:solidFill>
              </a:rPr>
              <a:t>. For there are no such forces in a circular motion purely relative, but in a true and absolute circular motion they are greater or less, according to the quantity of the </a:t>
            </a:r>
            <a:r>
              <a:rPr lang="en-US" dirty="0" smtClean="0">
                <a:solidFill>
                  <a:srgbClr val="0000FF"/>
                </a:solidFill>
              </a:rPr>
              <a:t>motion      </a:t>
            </a:r>
          </a:p>
          <a:p>
            <a:pPr marL="0" indent="0" algn="r">
              <a:buNone/>
            </a:pPr>
            <a:r>
              <a:rPr lang="en-US" dirty="0" smtClean="0">
                <a:solidFill>
                  <a:srgbClr val="0000FF"/>
                </a:solidFill>
              </a:rPr>
              <a:t>Newton, Principia </a:t>
            </a:r>
            <a:endParaRPr lang="en-US" dirty="0">
              <a:solidFill>
                <a:srgbClr val="0000FF"/>
              </a:solidFill>
            </a:endParaRPr>
          </a:p>
        </p:txBody>
      </p:sp>
    </p:spTree>
    <p:extLst>
      <p:ext uri="{BB962C8B-B14F-4D97-AF65-F5344CB8AC3E}">
        <p14:creationId xmlns:p14="http://schemas.microsoft.com/office/powerpoint/2010/main" val="820146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3" name="Picture 3" descr="desopen"/>
          <p:cNvPicPr>
            <a:picLocks noChangeAspect="1" noChangeArrowheads="1"/>
          </p:cNvPicPr>
          <p:nvPr/>
        </p:nvPicPr>
        <p:blipFill>
          <a:blip r:embed="rId6" cstate="print"/>
          <a:srcRect/>
          <a:stretch>
            <a:fillRect/>
          </a:stretch>
        </p:blipFill>
        <p:spPr bwMode="auto">
          <a:xfrm>
            <a:off x="-1676400" y="552450"/>
            <a:ext cx="6781800" cy="5086350"/>
          </a:xfrm>
          <a:prstGeom prst="rect">
            <a:avLst/>
          </a:prstGeom>
          <a:noFill/>
          <a:ln w="9525">
            <a:noFill/>
            <a:miter lim="800000"/>
            <a:headEnd/>
            <a:tailEnd/>
          </a:ln>
        </p:spPr>
      </p:pic>
      <p:sp>
        <p:nvSpPr>
          <p:cNvPr id="18437" name="Rectangle 4"/>
          <p:cNvSpPr>
            <a:spLocks noGrp="1" noChangeArrowheads="1"/>
          </p:cNvSpPr>
          <p:nvPr>
            <p:ph type="title"/>
          </p:nvPr>
        </p:nvSpPr>
        <p:spPr>
          <a:xfrm>
            <a:off x="685800" y="152400"/>
            <a:ext cx="7772400" cy="914400"/>
          </a:xfrm>
        </p:spPr>
        <p:txBody>
          <a:bodyPr/>
          <a:lstStyle/>
          <a:p>
            <a:pPr eaLnBrk="1" hangingPunct="1"/>
            <a:r>
              <a:rPr lang="en-US" sz="3600" dirty="0" smtClean="0"/>
              <a:t>Hyperbolic model (de Sitter 1917)</a:t>
            </a:r>
            <a:endParaRPr lang="en-US" sz="3600" b="1" dirty="0" smtClean="0">
              <a:solidFill>
                <a:schemeClr val="accent2"/>
              </a:solidFill>
            </a:endParaRPr>
          </a:p>
        </p:txBody>
      </p:sp>
      <p:pic>
        <p:nvPicPr>
          <p:cNvPr id="18438" name="Picture 16" descr="txp_fig"/>
          <p:cNvPicPr>
            <a:picLocks noChangeAspect="1" noChangeArrowheads="1"/>
          </p:cNvPicPr>
          <p:nvPr>
            <p:custDataLst>
              <p:tags r:id="rId1"/>
            </p:custDataLst>
          </p:nvPr>
        </p:nvPicPr>
        <p:blipFill>
          <a:blip r:embed="rId7" cstate="print">
            <a:lum contrast="18000"/>
          </a:blip>
          <a:srcRect/>
          <a:stretch>
            <a:fillRect/>
          </a:stretch>
        </p:blipFill>
        <p:spPr bwMode="auto">
          <a:xfrm>
            <a:off x="4419600" y="2109787"/>
            <a:ext cx="4419600" cy="1776413"/>
          </a:xfrm>
          <a:prstGeom prst="rect">
            <a:avLst/>
          </a:prstGeom>
          <a:noFill/>
          <a:ln w="38100">
            <a:noFill/>
            <a:miter lim="800000"/>
            <a:headEnd/>
            <a:tailEnd/>
          </a:ln>
        </p:spPr>
      </p:pic>
      <p:sp>
        <p:nvSpPr>
          <p:cNvPr id="9" name="Oval 8"/>
          <p:cNvSpPr/>
          <p:nvPr/>
        </p:nvSpPr>
        <p:spPr>
          <a:xfrm>
            <a:off x="4429124" y="3276600"/>
            <a:ext cx="3000396" cy="914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descr="txp_fig.png"/>
          <p:cNvPicPr>
            <a:picLocks noChangeAspect="1"/>
          </p:cNvPicPr>
          <p:nvPr>
            <p:custDataLst>
              <p:tags r:id="rId2"/>
            </p:custDataLst>
          </p:nvPr>
        </p:nvPicPr>
        <p:blipFill>
          <a:blip r:embed="rId8" cstate="print">
            <a:lum contrast="18000"/>
          </a:blip>
          <a:stretch>
            <a:fillRect/>
          </a:stretch>
        </p:blipFill>
        <p:spPr>
          <a:xfrm>
            <a:off x="3301695" y="4953000"/>
            <a:ext cx="5004105" cy="507312"/>
          </a:xfrm>
          <a:prstGeom prst="rect">
            <a:avLst/>
          </a:prstGeom>
        </p:spPr>
      </p:pic>
      <p:pic>
        <p:nvPicPr>
          <p:cNvPr id="17" name="Picture 16" descr="txp_fig.png"/>
          <p:cNvPicPr>
            <a:picLocks noChangeAspect="1"/>
          </p:cNvPicPr>
          <p:nvPr>
            <p:custDataLst>
              <p:tags r:id="rId3"/>
            </p:custDataLst>
          </p:nvPr>
        </p:nvPicPr>
        <p:blipFill>
          <a:blip r:embed="rId9" cstate="print">
            <a:lum contrast="18000"/>
          </a:blip>
          <a:stretch>
            <a:fillRect/>
          </a:stretch>
        </p:blipFill>
        <p:spPr>
          <a:xfrm>
            <a:off x="816014" y="5638800"/>
            <a:ext cx="7588170" cy="462497"/>
          </a:xfrm>
          <a:prstGeom prst="rect">
            <a:avLst/>
          </a:prstGeom>
        </p:spPr>
      </p:pic>
      <p:cxnSp>
        <p:nvCxnSpPr>
          <p:cNvPr id="8" name="Straight Arrow Connector 7"/>
          <p:cNvCxnSpPr/>
          <p:nvPr/>
        </p:nvCxnSpPr>
        <p:spPr>
          <a:xfrm>
            <a:off x="1752600" y="2971800"/>
            <a:ext cx="2743200" cy="10668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083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201613" y="2819400"/>
            <a:ext cx="5459412" cy="4343400"/>
            <a:chOff x="202332" y="2819400"/>
            <a:chExt cx="5459166" cy="4343400"/>
          </a:xfrm>
        </p:grpSpPr>
        <p:pic>
          <p:nvPicPr>
            <p:cNvPr id="12300" name="Picture 3" descr="loba"/>
            <p:cNvPicPr>
              <a:picLocks noChangeAspect="1" noChangeArrowheads="1"/>
            </p:cNvPicPr>
            <p:nvPr/>
          </p:nvPicPr>
          <p:blipFill>
            <a:blip r:embed="rId9" cstate="print"/>
            <a:srcRect/>
            <a:stretch>
              <a:fillRect/>
            </a:stretch>
          </p:blipFill>
          <p:spPr bwMode="auto">
            <a:xfrm>
              <a:off x="609600" y="2819400"/>
              <a:ext cx="5051898" cy="4343400"/>
            </a:xfrm>
            <a:prstGeom prst="rect">
              <a:avLst/>
            </a:prstGeom>
            <a:noFill/>
            <a:ln w="9525">
              <a:noFill/>
              <a:miter lim="800000"/>
              <a:headEnd/>
              <a:tailEnd/>
            </a:ln>
          </p:spPr>
        </p:pic>
        <p:pic>
          <p:nvPicPr>
            <p:cNvPr id="12301" name="Picture 33" descr="txp_fig.png"/>
            <p:cNvPicPr>
              <a:picLocks noChangeAspect="1"/>
            </p:cNvPicPr>
            <p:nvPr>
              <p:custDataLst>
                <p:tags r:id="rId6"/>
              </p:custDataLst>
            </p:nvPr>
          </p:nvPicPr>
          <p:blipFill>
            <a:blip r:embed="rId10" cstate="print"/>
            <a:srcRect/>
            <a:stretch>
              <a:fillRect/>
            </a:stretch>
          </p:blipFill>
          <p:spPr bwMode="auto">
            <a:xfrm>
              <a:off x="202332" y="4876800"/>
              <a:ext cx="1627334" cy="317095"/>
            </a:xfrm>
            <a:prstGeom prst="rect">
              <a:avLst/>
            </a:prstGeom>
            <a:noFill/>
            <a:ln w="9525">
              <a:noFill/>
              <a:miter lim="800000"/>
              <a:headEnd/>
              <a:tailEnd/>
            </a:ln>
          </p:spPr>
        </p:pic>
      </p:grpSp>
      <p:sp>
        <p:nvSpPr>
          <p:cNvPr id="12291" name="Rectangle 2"/>
          <p:cNvSpPr>
            <a:spLocks noGrp="1" noChangeArrowheads="1"/>
          </p:cNvSpPr>
          <p:nvPr>
            <p:ph type="title"/>
          </p:nvPr>
        </p:nvSpPr>
        <p:spPr>
          <a:xfrm>
            <a:off x="685800" y="152400"/>
            <a:ext cx="7772400" cy="1143000"/>
          </a:xfrm>
          <a:solidFill>
            <a:schemeClr val="bg1"/>
          </a:solidFill>
          <a:ln w="38100">
            <a:solidFill>
              <a:schemeClr val="bg1"/>
            </a:solidFill>
          </a:ln>
        </p:spPr>
        <p:txBody>
          <a:bodyPr/>
          <a:lstStyle/>
          <a:p>
            <a:pPr eaLnBrk="1" hangingPunct="1"/>
            <a:r>
              <a:rPr lang="en-US" dirty="0" smtClean="0">
                <a:cs typeface="Times New Roman" pitchFamily="18" charset="0"/>
              </a:rPr>
              <a:t>Λ=0</a:t>
            </a:r>
            <a:r>
              <a:rPr lang="en-US" sz="3600" dirty="0" smtClean="0">
                <a:solidFill>
                  <a:schemeClr val="accent2"/>
                </a:solidFill>
                <a:cs typeface="Times New Roman" pitchFamily="18" charset="0"/>
              </a:rPr>
              <a:t> </a:t>
            </a:r>
            <a:endParaRPr lang="en-GB" sz="3600" b="1" dirty="0" smtClean="0">
              <a:solidFill>
                <a:schemeClr val="accent2"/>
              </a:solidFill>
              <a:cs typeface="Times New Roman" pitchFamily="18" charset="0"/>
            </a:endParaRPr>
          </a:p>
        </p:txBody>
      </p:sp>
      <p:pic>
        <p:nvPicPr>
          <p:cNvPr id="12292" name="Picture 3" descr="appeq"/>
          <p:cNvPicPr>
            <a:picLocks noChangeAspect="1" noChangeArrowheads="1"/>
          </p:cNvPicPr>
          <p:nvPr/>
        </p:nvPicPr>
        <p:blipFill>
          <a:blip r:embed="rId11" cstate="print"/>
          <a:srcRect/>
          <a:stretch>
            <a:fillRect/>
          </a:stretch>
        </p:blipFill>
        <p:spPr bwMode="auto">
          <a:xfrm>
            <a:off x="9840913" y="3124200"/>
            <a:ext cx="125412" cy="92075"/>
          </a:xfrm>
          <a:prstGeom prst="rect">
            <a:avLst/>
          </a:prstGeom>
          <a:noFill/>
          <a:ln w="9525">
            <a:noFill/>
            <a:miter lim="800000"/>
            <a:headEnd/>
            <a:tailEnd/>
          </a:ln>
        </p:spPr>
      </p:pic>
      <p:grpSp>
        <p:nvGrpSpPr>
          <p:cNvPr id="3" name="Group 23"/>
          <p:cNvGrpSpPr>
            <a:grpSpLocks/>
          </p:cNvGrpSpPr>
          <p:nvPr/>
        </p:nvGrpSpPr>
        <p:grpSpPr bwMode="auto">
          <a:xfrm>
            <a:off x="304800" y="3087688"/>
            <a:ext cx="4191000" cy="646112"/>
            <a:chOff x="304800" y="4230469"/>
            <a:chExt cx="4191000" cy="646331"/>
          </a:xfrm>
        </p:grpSpPr>
        <p:pic>
          <p:nvPicPr>
            <p:cNvPr id="12298" name="Picture 27" descr="txp_fig.png"/>
            <p:cNvPicPr>
              <a:picLocks noChangeAspect="1"/>
            </p:cNvPicPr>
            <p:nvPr>
              <p:custDataLst>
                <p:tags r:id="rId5"/>
              </p:custDataLst>
            </p:nvPr>
          </p:nvPicPr>
          <p:blipFill>
            <a:blip r:embed="rId12" cstate="print"/>
            <a:srcRect/>
            <a:stretch>
              <a:fillRect/>
            </a:stretch>
          </p:blipFill>
          <p:spPr bwMode="auto">
            <a:xfrm>
              <a:off x="304800" y="4378577"/>
              <a:ext cx="1388543" cy="336045"/>
            </a:xfrm>
            <a:prstGeom prst="rect">
              <a:avLst/>
            </a:prstGeom>
            <a:noFill/>
            <a:ln w="9525">
              <a:noFill/>
              <a:miter lim="800000"/>
              <a:headEnd/>
              <a:tailEnd/>
            </a:ln>
          </p:spPr>
        </p:pic>
        <p:sp>
          <p:nvSpPr>
            <p:cNvPr id="20" name="Rectangle 19"/>
            <p:cNvSpPr/>
            <p:nvPr/>
          </p:nvSpPr>
          <p:spPr bwMode="auto">
            <a:xfrm>
              <a:off x="1981200" y="4230469"/>
              <a:ext cx="2514600" cy="646331"/>
            </a:xfrm>
            <a:prstGeom prst="rect">
              <a:avLst/>
            </a:prstGeom>
            <a:blipFill>
              <a:blip r:embed="rId13" cstate="print"/>
              <a:tile tx="0" ty="0" sx="100000" sy="100000" flip="none" algn="tl"/>
            </a:blipFill>
            <a:ln w="38100" cap="sq" cmpd="sng" algn="ctr">
              <a:solidFill>
                <a:schemeClr val="accent2"/>
              </a:solidFill>
              <a:prstDash val="solid"/>
              <a:round/>
              <a:headEnd type="none" w="med" len="med"/>
              <a:tailEnd type="none" w="med" len="med"/>
            </a:ln>
            <a:effectLst>
              <a:outerShdw blurRad="50800" dist="50800" dir="5400000" algn="ctr" rotWithShape="0">
                <a:schemeClr val="accent2"/>
              </a:outerShdw>
            </a:effectLst>
            <a:scene3d>
              <a:camera prst="perspectiveRelaxed"/>
              <a:lightRig rig="morning" dir="t"/>
            </a:scene3d>
          </p:spPr>
          <p:txBody>
            <a:bodyPr anchor="ctr">
              <a:spAutoFit/>
            </a:bodyPr>
            <a:lstStyle/>
            <a:p>
              <a:pPr algn="ctr">
                <a:defRPr/>
              </a:pPr>
              <a:endParaRPr lang="en-GB"/>
            </a:p>
          </p:txBody>
        </p:sp>
      </p:grpSp>
      <p:pic>
        <p:nvPicPr>
          <p:cNvPr id="12294" name="Picture 17" descr="txp_fig.png"/>
          <p:cNvPicPr>
            <a:picLocks noChangeAspect="1"/>
          </p:cNvPicPr>
          <p:nvPr>
            <p:custDataLst>
              <p:tags r:id="rId1"/>
            </p:custDataLst>
          </p:nvPr>
        </p:nvPicPr>
        <p:blipFill>
          <a:blip r:embed="rId14" cstate="print"/>
          <a:srcRect/>
          <a:stretch>
            <a:fillRect/>
          </a:stretch>
        </p:blipFill>
        <p:spPr bwMode="auto">
          <a:xfrm>
            <a:off x="5584825" y="3200400"/>
            <a:ext cx="1768475" cy="447675"/>
          </a:xfrm>
          <a:prstGeom prst="rect">
            <a:avLst/>
          </a:prstGeom>
          <a:noFill/>
          <a:ln w="9525">
            <a:noFill/>
            <a:miter lim="800000"/>
            <a:headEnd/>
            <a:tailEnd/>
          </a:ln>
        </p:spPr>
      </p:pic>
      <p:pic>
        <p:nvPicPr>
          <p:cNvPr id="12295" name="Picture 23" descr="txp_fig.png"/>
          <p:cNvPicPr>
            <a:picLocks noChangeAspect="1"/>
          </p:cNvPicPr>
          <p:nvPr>
            <p:custDataLst>
              <p:tags r:id="rId2"/>
            </p:custDataLst>
          </p:nvPr>
        </p:nvPicPr>
        <p:blipFill>
          <a:blip r:embed="rId15" cstate="print"/>
          <a:srcRect/>
          <a:stretch>
            <a:fillRect/>
          </a:stretch>
        </p:blipFill>
        <p:spPr bwMode="auto">
          <a:xfrm>
            <a:off x="1524000" y="1741488"/>
            <a:ext cx="1143000" cy="336550"/>
          </a:xfrm>
          <a:prstGeom prst="rect">
            <a:avLst/>
          </a:prstGeom>
          <a:noFill/>
          <a:ln w="9525">
            <a:noFill/>
            <a:miter lim="800000"/>
            <a:headEnd/>
            <a:tailEnd/>
          </a:ln>
        </p:spPr>
      </p:pic>
      <p:pic>
        <p:nvPicPr>
          <p:cNvPr id="12296" name="Picture 25" descr="txp_fig.png"/>
          <p:cNvPicPr>
            <a:picLocks noChangeAspect="1"/>
          </p:cNvPicPr>
          <p:nvPr>
            <p:custDataLst>
              <p:tags r:id="rId3"/>
            </p:custDataLst>
          </p:nvPr>
        </p:nvPicPr>
        <p:blipFill>
          <a:blip r:embed="rId16" cstate="print"/>
          <a:srcRect/>
          <a:stretch>
            <a:fillRect/>
          </a:stretch>
        </p:blipFill>
        <p:spPr bwMode="auto">
          <a:xfrm>
            <a:off x="5181600" y="1646238"/>
            <a:ext cx="1971675" cy="471487"/>
          </a:xfrm>
          <a:prstGeom prst="rect">
            <a:avLst/>
          </a:prstGeom>
          <a:noFill/>
          <a:ln w="9525">
            <a:noFill/>
            <a:miter lim="800000"/>
            <a:headEnd/>
            <a:tailEnd/>
          </a:ln>
        </p:spPr>
      </p:pic>
      <p:pic>
        <p:nvPicPr>
          <p:cNvPr id="12297" name="Picture 28" descr="txp_fig.png"/>
          <p:cNvPicPr>
            <a:picLocks noChangeAspect="1"/>
          </p:cNvPicPr>
          <p:nvPr>
            <p:custDataLst>
              <p:tags r:id="rId4"/>
            </p:custDataLst>
          </p:nvPr>
        </p:nvPicPr>
        <p:blipFill>
          <a:blip r:embed="rId17" cstate="print"/>
          <a:srcRect/>
          <a:stretch>
            <a:fillRect/>
          </a:stretch>
        </p:blipFill>
        <p:spPr bwMode="auto">
          <a:xfrm>
            <a:off x="5562600" y="4800600"/>
            <a:ext cx="1606550" cy="422275"/>
          </a:xfrm>
          <a:prstGeom prst="rect">
            <a:avLst/>
          </a:prstGeom>
          <a:noFill/>
          <a:ln w="9525">
            <a:noFill/>
            <a:miter lim="800000"/>
            <a:headEnd/>
            <a:tailEnd/>
          </a:ln>
        </p:spPr>
      </p:pic>
    </p:spTree>
    <p:extLst>
      <p:ext uri="{BB962C8B-B14F-4D97-AF65-F5344CB8AC3E}">
        <p14:creationId xmlns:p14="http://schemas.microsoft.com/office/powerpoint/2010/main" val="238663173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7" cstate="print"/>
          <a:srcRect/>
          <a:stretch>
            <a:fillRect/>
          </a:stretch>
        </p:blipFill>
        <p:spPr bwMode="auto">
          <a:xfrm rot="5400000">
            <a:off x="5144293" y="2858294"/>
            <a:ext cx="4568825" cy="3430588"/>
          </a:xfrm>
          <a:prstGeom prst="rect">
            <a:avLst/>
          </a:prstGeom>
          <a:noFill/>
          <a:ln w="9525">
            <a:noFill/>
            <a:miter lim="800000"/>
            <a:headEnd/>
            <a:tailEnd/>
          </a:ln>
        </p:spPr>
      </p:pic>
      <p:grpSp>
        <p:nvGrpSpPr>
          <p:cNvPr id="2" name="Group 8"/>
          <p:cNvGrpSpPr>
            <a:grpSpLocks/>
          </p:cNvGrpSpPr>
          <p:nvPr/>
        </p:nvGrpSpPr>
        <p:grpSpPr bwMode="auto">
          <a:xfrm>
            <a:off x="-457200" y="1066800"/>
            <a:ext cx="8861425" cy="4343400"/>
            <a:chOff x="-22698" y="1447800"/>
            <a:chExt cx="8861898" cy="4343400"/>
          </a:xfrm>
        </p:grpSpPr>
        <p:pic>
          <p:nvPicPr>
            <p:cNvPr id="13320" name="Picture 3" descr="loba"/>
            <p:cNvPicPr>
              <a:picLocks noChangeAspect="1" noChangeArrowheads="1"/>
            </p:cNvPicPr>
            <p:nvPr/>
          </p:nvPicPr>
          <p:blipFill>
            <a:blip r:embed="rId8" cstate="print"/>
            <a:srcRect/>
            <a:stretch>
              <a:fillRect/>
            </a:stretch>
          </p:blipFill>
          <p:spPr bwMode="auto">
            <a:xfrm>
              <a:off x="-22698" y="1447800"/>
              <a:ext cx="5051898" cy="4343400"/>
            </a:xfrm>
            <a:prstGeom prst="rect">
              <a:avLst/>
            </a:prstGeom>
            <a:noFill/>
            <a:ln w="9525">
              <a:noFill/>
              <a:miter lim="800000"/>
              <a:headEnd/>
              <a:tailEnd/>
            </a:ln>
          </p:spPr>
        </p:pic>
        <p:pic>
          <p:nvPicPr>
            <p:cNvPr id="13321" name="Picture 16" descr="txp_fig"/>
            <p:cNvPicPr>
              <a:picLocks noChangeAspect="1" noChangeArrowheads="1"/>
            </p:cNvPicPr>
            <p:nvPr>
              <p:custDataLst>
                <p:tags r:id="rId4"/>
              </p:custDataLst>
            </p:nvPr>
          </p:nvPicPr>
          <p:blipFill>
            <a:blip r:embed="rId9" cstate="print"/>
            <a:srcRect/>
            <a:stretch>
              <a:fillRect/>
            </a:stretch>
          </p:blipFill>
          <p:spPr bwMode="auto">
            <a:xfrm>
              <a:off x="4171950" y="3286125"/>
              <a:ext cx="4667250" cy="371475"/>
            </a:xfrm>
            <a:prstGeom prst="rect">
              <a:avLst/>
            </a:prstGeom>
            <a:noFill/>
            <a:ln w="38100">
              <a:noFill/>
              <a:miter lim="800000"/>
              <a:headEnd/>
              <a:tailEnd/>
            </a:ln>
          </p:spPr>
        </p:pic>
      </p:grpSp>
      <p:sp>
        <p:nvSpPr>
          <p:cNvPr id="13315" name="Rectangle 2"/>
          <p:cNvSpPr>
            <a:spLocks noGrp="1" noChangeArrowheads="1"/>
          </p:cNvSpPr>
          <p:nvPr>
            <p:ph type="title"/>
          </p:nvPr>
        </p:nvSpPr>
        <p:spPr>
          <a:xfrm>
            <a:off x="0" y="152400"/>
            <a:ext cx="9144000" cy="914400"/>
          </a:xfrm>
          <a:solidFill>
            <a:schemeClr val="bg1"/>
          </a:solidFill>
          <a:ln w="38100">
            <a:solidFill>
              <a:schemeClr val="bg1"/>
            </a:solidFill>
          </a:ln>
        </p:spPr>
        <p:txBody>
          <a:bodyPr/>
          <a:lstStyle/>
          <a:p>
            <a:pPr eaLnBrk="1" hangingPunct="1"/>
            <a:r>
              <a:rPr lang="en-US" sz="3600" dirty="0" smtClean="0">
                <a:cs typeface="Times New Roman" pitchFamily="18" charset="0"/>
              </a:rPr>
              <a:t>Λ&lt;0 </a:t>
            </a:r>
            <a:endParaRPr lang="en-GB" sz="3600" dirty="0" smtClean="0">
              <a:cs typeface="Times New Roman" pitchFamily="18" charset="0"/>
            </a:endParaRPr>
          </a:p>
        </p:txBody>
      </p:sp>
      <p:pic>
        <p:nvPicPr>
          <p:cNvPr id="13316" name="Picture 3" descr="appeq"/>
          <p:cNvPicPr>
            <a:picLocks noChangeAspect="1" noChangeArrowheads="1"/>
          </p:cNvPicPr>
          <p:nvPr/>
        </p:nvPicPr>
        <p:blipFill>
          <a:blip r:embed="rId10" cstate="print"/>
          <a:srcRect/>
          <a:stretch>
            <a:fillRect/>
          </a:stretch>
        </p:blipFill>
        <p:spPr bwMode="auto">
          <a:xfrm>
            <a:off x="9840913" y="3124200"/>
            <a:ext cx="125412" cy="92075"/>
          </a:xfrm>
          <a:prstGeom prst="rect">
            <a:avLst/>
          </a:prstGeom>
          <a:noFill/>
          <a:ln w="9525">
            <a:noFill/>
            <a:miter lim="800000"/>
            <a:headEnd/>
            <a:tailEnd/>
          </a:ln>
        </p:spPr>
      </p:pic>
      <p:pic>
        <p:nvPicPr>
          <p:cNvPr id="13317" name="Picture 11" descr="txp_fig"/>
          <p:cNvPicPr>
            <a:picLocks noChangeAspect="1" noChangeArrowheads="1"/>
          </p:cNvPicPr>
          <p:nvPr>
            <p:custDataLst>
              <p:tags r:id="rId1"/>
            </p:custDataLst>
          </p:nvPr>
        </p:nvPicPr>
        <p:blipFill>
          <a:blip r:embed="rId11" cstate="print"/>
          <a:srcRect/>
          <a:stretch>
            <a:fillRect/>
          </a:stretch>
        </p:blipFill>
        <p:spPr bwMode="auto">
          <a:xfrm>
            <a:off x="920750" y="1535113"/>
            <a:ext cx="2497138" cy="909637"/>
          </a:xfrm>
          <a:prstGeom prst="rect">
            <a:avLst/>
          </a:prstGeom>
          <a:noFill/>
          <a:ln w="38100">
            <a:noFill/>
            <a:miter lim="800000"/>
            <a:headEnd/>
            <a:tailEnd/>
          </a:ln>
        </p:spPr>
      </p:pic>
      <p:pic>
        <p:nvPicPr>
          <p:cNvPr id="13318" name="Picture 12" descr="txp_fig"/>
          <p:cNvPicPr>
            <a:picLocks noChangeAspect="1" noChangeArrowheads="1"/>
          </p:cNvPicPr>
          <p:nvPr>
            <p:custDataLst>
              <p:tags r:id="rId2"/>
            </p:custDataLst>
          </p:nvPr>
        </p:nvPicPr>
        <p:blipFill>
          <a:blip r:embed="rId12" cstate="print"/>
          <a:srcRect/>
          <a:stretch>
            <a:fillRect/>
          </a:stretch>
        </p:blipFill>
        <p:spPr bwMode="auto">
          <a:xfrm>
            <a:off x="4333875" y="1476375"/>
            <a:ext cx="4124325" cy="963613"/>
          </a:xfrm>
          <a:prstGeom prst="rect">
            <a:avLst/>
          </a:prstGeom>
          <a:noFill/>
          <a:ln w="38100">
            <a:noFill/>
            <a:miter lim="800000"/>
            <a:headEnd/>
            <a:tailEnd/>
          </a:ln>
        </p:spPr>
      </p:pic>
      <p:pic>
        <p:nvPicPr>
          <p:cNvPr id="13319" name="Picture 18" descr="txp_fig"/>
          <p:cNvPicPr>
            <a:picLocks noChangeAspect="1" noChangeArrowheads="1"/>
          </p:cNvPicPr>
          <p:nvPr>
            <p:custDataLst>
              <p:tags r:id="rId3"/>
            </p:custDataLst>
          </p:nvPr>
        </p:nvPicPr>
        <p:blipFill>
          <a:blip r:embed="rId13" cstate="print"/>
          <a:srcRect/>
          <a:stretch>
            <a:fillRect/>
          </a:stretch>
        </p:blipFill>
        <p:spPr bwMode="auto">
          <a:xfrm>
            <a:off x="801687" y="4038600"/>
            <a:ext cx="3846513" cy="917575"/>
          </a:xfrm>
          <a:prstGeom prst="rect">
            <a:avLst/>
          </a:prstGeom>
          <a:noFill/>
          <a:ln w="38100">
            <a:noFill/>
            <a:miter lim="800000"/>
            <a:headEnd/>
            <a:tailEnd/>
          </a:ln>
        </p:spPr>
      </p:pic>
    </p:spTree>
    <p:extLst>
      <p:ext uri="{BB962C8B-B14F-4D97-AF65-F5344CB8AC3E}">
        <p14:creationId xmlns:p14="http://schemas.microsoft.com/office/powerpoint/2010/main" val="406457354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6" descr="desittercone"/>
          <p:cNvPicPr>
            <a:picLocks noChangeAspect="1" noChangeArrowheads="1"/>
          </p:cNvPicPr>
          <p:nvPr/>
        </p:nvPicPr>
        <p:blipFill>
          <a:blip r:embed="rId4" cstate="print"/>
          <a:srcRect/>
          <a:stretch>
            <a:fillRect/>
          </a:stretch>
        </p:blipFill>
        <p:spPr bwMode="auto">
          <a:xfrm>
            <a:off x="1371600" y="1797050"/>
            <a:ext cx="6054725" cy="4298950"/>
          </a:xfrm>
          <a:prstGeom prst="rect">
            <a:avLst/>
          </a:prstGeom>
          <a:noFill/>
          <a:ln w="9525">
            <a:noFill/>
            <a:miter lim="800000"/>
            <a:headEnd/>
            <a:tailEnd/>
          </a:ln>
        </p:spPr>
      </p:pic>
      <p:sp>
        <p:nvSpPr>
          <p:cNvPr id="19459" name="Rectangle 3"/>
          <p:cNvSpPr>
            <a:spLocks noGrp="1" noChangeArrowheads="1"/>
          </p:cNvSpPr>
          <p:nvPr>
            <p:ph type="title"/>
          </p:nvPr>
        </p:nvSpPr>
        <p:spPr/>
        <p:txBody>
          <a:bodyPr/>
          <a:lstStyle/>
          <a:p>
            <a:pPr eaLnBrk="1" hangingPunct="1"/>
            <a:r>
              <a:rPr lang="en-US" dirty="0" err="1" smtClean="0"/>
              <a:t>Asymtototic</a:t>
            </a:r>
            <a:r>
              <a:rPr lang="en-US" dirty="0" smtClean="0"/>
              <a:t> cone</a:t>
            </a:r>
          </a:p>
        </p:txBody>
      </p:sp>
      <p:pic>
        <p:nvPicPr>
          <p:cNvPr id="19460" name="Picture 7" descr="txp_fig.png"/>
          <p:cNvPicPr>
            <a:picLocks noChangeAspect="1"/>
          </p:cNvPicPr>
          <p:nvPr>
            <p:custDataLst>
              <p:tags r:id="rId1"/>
            </p:custDataLst>
          </p:nvPr>
        </p:nvPicPr>
        <p:blipFill>
          <a:blip r:embed="rId5" cstate="print">
            <a:lum contrast="18000"/>
          </a:blip>
          <a:srcRect/>
          <a:stretch>
            <a:fillRect/>
          </a:stretch>
        </p:blipFill>
        <p:spPr bwMode="auto">
          <a:xfrm>
            <a:off x="1781175" y="1411288"/>
            <a:ext cx="5699125" cy="650875"/>
          </a:xfrm>
          <a:prstGeom prst="rect">
            <a:avLst/>
          </a:prstGeom>
          <a:noFill/>
          <a:ln w="9525">
            <a:noFill/>
            <a:miter lim="800000"/>
            <a:headEnd/>
            <a:tailEnd/>
          </a:ln>
        </p:spPr>
      </p:pic>
      <p:sp>
        <p:nvSpPr>
          <p:cNvPr id="19461" name="Text Box 4"/>
          <p:cNvSpPr txBox="1">
            <a:spLocks noChangeArrowheads="1"/>
          </p:cNvSpPr>
          <p:nvPr/>
        </p:nvSpPr>
        <p:spPr bwMode="auto">
          <a:xfrm>
            <a:off x="1857375" y="5786438"/>
            <a:ext cx="5943600" cy="579437"/>
          </a:xfrm>
          <a:prstGeom prst="rect">
            <a:avLst/>
          </a:prstGeom>
          <a:noFill/>
          <a:ln w="38100">
            <a:noFill/>
            <a:miter lim="800000"/>
            <a:headEnd/>
            <a:tailEnd/>
          </a:ln>
        </p:spPr>
        <p:txBody>
          <a:bodyPr>
            <a:spAutoFit/>
          </a:bodyPr>
          <a:lstStyle/>
          <a:p>
            <a:r>
              <a:rPr lang="en-US" sz="3200">
                <a:latin typeface="Calibri" pitchFamily="34" charset="0"/>
              </a:rPr>
              <a:t>M</a:t>
            </a:r>
            <a:r>
              <a:rPr lang="en-US" sz="3200" baseline="30000">
                <a:latin typeface="Calibri" pitchFamily="34" charset="0"/>
              </a:rPr>
              <a:t>(d+1)</a:t>
            </a:r>
            <a:r>
              <a:rPr lang="en-US" sz="3200">
                <a:latin typeface="Calibri" pitchFamily="34" charset="0"/>
              </a:rPr>
              <a:t> :  </a:t>
            </a:r>
            <a:r>
              <a:rPr lang="en-US" sz="3200">
                <a:latin typeface="Calibri" pitchFamily="34" charset="0"/>
                <a:cs typeface="Times New Roman" pitchFamily="18" charset="0"/>
              </a:rPr>
              <a:t>η</a:t>
            </a:r>
            <a:r>
              <a:rPr lang="en-US" sz="3200" baseline="-25000">
                <a:latin typeface="Calibri" pitchFamily="34" charset="0"/>
                <a:cs typeface="Times New Roman" pitchFamily="18" charset="0"/>
              </a:rPr>
              <a:t>μν</a:t>
            </a:r>
            <a:r>
              <a:rPr lang="en-US" sz="3200">
                <a:latin typeface="Calibri" pitchFamily="34" charset="0"/>
                <a:cs typeface="Times New Roman" pitchFamily="18" charset="0"/>
              </a:rPr>
              <a:t> = diag(</a:t>
            </a:r>
            <a:r>
              <a:rPr lang="en-US" sz="3200" b="1">
                <a:latin typeface="Calibri" pitchFamily="34" charset="0"/>
                <a:cs typeface="Times New Roman" pitchFamily="18" charset="0"/>
              </a:rPr>
              <a:t>1,</a:t>
            </a:r>
            <a:r>
              <a:rPr lang="en-US" sz="3200" b="1">
                <a:solidFill>
                  <a:srgbClr val="FF0000"/>
                </a:solidFill>
                <a:latin typeface="Calibri" pitchFamily="34" charset="0"/>
                <a:cs typeface="Times New Roman" pitchFamily="18" charset="0"/>
              </a:rPr>
              <a:t>-1,……,-1</a:t>
            </a:r>
            <a:r>
              <a:rPr lang="en-US" sz="3200">
                <a:latin typeface="Calibri" pitchFamily="34" charset="0"/>
                <a:cs typeface="Times New Roman" pitchFamily="18" charset="0"/>
              </a:rPr>
              <a:t>)</a:t>
            </a:r>
            <a:endParaRPr lang="en-US" sz="3200">
              <a:latin typeface="Calibri" pitchFamily="34" charset="0"/>
            </a:endParaRPr>
          </a:p>
        </p:txBody>
      </p:sp>
    </p:spTree>
    <p:extLst>
      <p:ext uri="{BB962C8B-B14F-4D97-AF65-F5344CB8AC3E}">
        <p14:creationId xmlns:p14="http://schemas.microsoft.com/office/powerpoint/2010/main" val="43942960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desitcon2"/>
          <p:cNvPicPr>
            <a:picLocks noChangeAspect="1" noChangeArrowheads="1"/>
          </p:cNvPicPr>
          <p:nvPr/>
        </p:nvPicPr>
        <p:blipFill>
          <a:blip r:embed="rId4" cstate="print"/>
          <a:srcRect/>
          <a:stretch>
            <a:fillRect/>
          </a:stretch>
        </p:blipFill>
        <p:spPr bwMode="auto">
          <a:xfrm>
            <a:off x="3875088" y="917575"/>
            <a:ext cx="5497512" cy="4440238"/>
          </a:xfrm>
          <a:prstGeom prst="rect">
            <a:avLst/>
          </a:prstGeom>
          <a:noFill/>
          <a:ln w="9525">
            <a:noFill/>
            <a:miter lim="800000"/>
            <a:headEnd/>
            <a:tailEnd/>
          </a:ln>
        </p:spPr>
      </p:pic>
      <p:sp>
        <p:nvSpPr>
          <p:cNvPr id="20483" name="Rectangle 2"/>
          <p:cNvSpPr>
            <a:spLocks noGrp="1" noChangeArrowheads="1"/>
          </p:cNvSpPr>
          <p:nvPr>
            <p:ph type="title"/>
          </p:nvPr>
        </p:nvSpPr>
        <p:spPr>
          <a:xfrm>
            <a:off x="0" y="274638"/>
            <a:ext cx="9144000" cy="1143000"/>
          </a:xfrm>
        </p:spPr>
        <p:txBody>
          <a:bodyPr/>
          <a:lstStyle/>
          <a:p>
            <a:pPr eaLnBrk="1" hangingPunct="1"/>
            <a:r>
              <a:rPr lang="en-US" dirty="0" smtClean="0"/>
              <a:t>Causal structure</a:t>
            </a:r>
            <a:endParaRPr lang="en-GB" dirty="0" smtClean="0"/>
          </a:p>
        </p:txBody>
      </p:sp>
      <p:pic>
        <p:nvPicPr>
          <p:cNvPr id="20485" name="Picture 6" descr="desittercone"/>
          <p:cNvPicPr>
            <a:picLocks noChangeAspect="1" noChangeArrowheads="1"/>
          </p:cNvPicPr>
          <p:nvPr/>
        </p:nvPicPr>
        <p:blipFill>
          <a:blip r:embed="rId5" cstate="print"/>
          <a:srcRect/>
          <a:stretch>
            <a:fillRect/>
          </a:stretch>
        </p:blipFill>
        <p:spPr bwMode="auto">
          <a:xfrm>
            <a:off x="-457200" y="1285875"/>
            <a:ext cx="5257800" cy="3733800"/>
          </a:xfrm>
          <a:prstGeom prst="rect">
            <a:avLst/>
          </a:prstGeom>
          <a:noFill/>
          <a:ln w="9525">
            <a:noFill/>
            <a:miter lim="800000"/>
            <a:headEnd/>
            <a:tailEnd/>
          </a:ln>
        </p:spPr>
      </p:pic>
      <p:pic>
        <p:nvPicPr>
          <p:cNvPr id="6" name="Picture 5" descr="txp_fig.png"/>
          <p:cNvPicPr>
            <a:picLocks noChangeAspect="1"/>
          </p:cNvPicPr>
          <p:nvPr>
            <p:custDataLst>
              <p:tags r:id="rId1"/>
            </p:custDataLst>
          </p:nvPr>
        </p:nvPicPr>
        <p:blipFill>
          <a:blip r:embed="rId6" cstate="print">
            <a:lum/>
          </a:blip>
          <a:stretch>
            <a:fillRect/>
          </a:stretch>
        </p:blipFill>
        <p:spPr>
          <a:xfrm>
            <a:off x="275738" y="5053421"/>
            <a:ext cx="8524252" cy="1339452"/>
          </a:xfrm>
          <a:prstGeom prst="rect">
            <a:avLst/>
          </a:prstGeom>
        </p:spPr>
      </p:pic>
    </p:spTree>
    <p:extLst>
      <p:ext uri="{BB962C8B-B14F-4D97-AF65-F5344CB8AC3E}">
        <p14:creationId xmlns:p14="http://schemas.microsoft.com/office/powerpoint/2010/main" val="370638422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685800" y="228600"/>
            <a:ext cx="7772400" cy="1143000"/>
          </a:xfrm>
        </p:spPr>
        <p:txBody>
          <a:bodyPr>
            <a:noAutofit/>
          </a:bodyPr>
          <a:lstStyle/>
          <a:p>
            <a:pPr eaLnBrk="1" hangingPunct="1"/>
            <a:r>
              <a:rPr lang="en-US" sz="4000" dirty="0" err="1"/>
              <a:t>G</a:t>
            </a:r>
            <a:r>
              <a:rPr lang="en-US" sz="4000" dirty="0" err="1" smtClean="0"/>
              <a:t>eodesiques</a:t>
            </a:r>
            <a:endParaRPr lang="en-US" sz="4000" dirty="0" smtClean="0"/>
          </a:p>
        </p:txBody>
      </p:sp>
      <p:pic>
        <p:nvPicPr>
          <p:cNvPr id="23555" name="Picture 3" descr="dsplanegeo.emf"/>
          <p:cNvPicPr>
            <a:picLocks noChangeAspect="1"/>
          </p:cNvPicPr>
          <p:nvPr/>
        </p:nvPicPr>
        <p:blipFill>
          <a:blip r:embed="rId3" cstate="print"/>
          <a:srcRect/>
          <a:stretch>
            <a:fillRect/>
          </a:stretch>
        </p:blipFill>
        <p:spPr bwMode="auto">
          <a:xfrm>
            <a:off x="1371600" y="1576388"/>
            <a:ext cx="6327775" cy="4748212"/>
          </a:xfrm>
          <a:prstGeom prst="rect">
            <a:avLst/>
          </a:prstGeom>
          <a:noFill/>
          <a:ln w="9525">
            <a:noFill/>
            <a:miter lim="800000"/>
            <a:headEnd/>
            <a:tailEnd/>
          </a:ln>
        </p:spPr>
      </p:pic>
    </p:spTree>
    <p:extLst>
      <p:ext uri="{BB962C8B-B14F-4D97-AF65-F5344CB8AC3E}">
        <p14:creationId xmlns:p14="http://schemas.microsoft.com/office/powerpoint/2010/main" val="234014208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dscone.emf"/>
          <p:cNvPicPr>
            <a:picLocks noChangeAspect="1"/>
          </p:cNvPicPr>
          <p:nvPr/>
        </p:nvPicPr>
        <p:blipFill>
          <a:blip r:embed="rId6" cstate="print"/>
          <a:srcRect/>
          <a:stretch>
            <a:fillRect/>
          </a:stretch>
        </p:blipFill>
        <p:spPr bwMode="auto">
          <a:xfrm>
            <a:off x="-1371600" y="1681163"/>
            <a:ext cx="6327775" cy="4748212"/>
          </a:xfrm>
          <a:prstGeom prst="rect">
            <a:avLst/>
          </a:prstGeom>
          <a:noFill/>
          <a:ln w="9525">
            <a:noFill/>
            <a:miter lim="800000"/>
            <a:headEnd/>
            <a:tailEnd/>
          </a:ln>
        </p:spPr>
      </p:pic>
      <p:sp>
        <p:nvSpPr>
          <p:cNvPr id="45061" name="Rectangle 11"/>
          <p:cNvSpPr>
            <a:spLocks noGrp="1" noChangeArrowheads="1"/>
          </p:cNvSpPr>
          <p:nvPr>
            <p:ph type="title"/>
          </p:nvPr>
        </p:nvSpPr>
        <p:spPr/>
        <p:txBody>
          <a:bodyPr rtlCol="0">
            <a:normAutofit/>
          </a:bodyPr>
          <a:lstStyle/>
          <a:p>
            <a:pPr eaLnBrk="1" fontAlgn="auto" hangingPunct="1">
              <a:spcAft>
                <a:spcPts val="0"/>
              </a:spcAft>
              <a:defRPr/>
            </a:pPr>
            <a:r>
              <a:rPr lang="en-US" dirty="0" smtClean="0"/>
              <a:t>Geodesics</a:t>
            </a:r>
            <a:endParaRPr lang="en-GB" dirty="0" smtClean="0"/>
          </a:p>
        </p:txBody>
      </p:sp>
      <p:pic>
        <p:nvPicPr>
          <p:cNvPr id="28" name="Picture 27" descr="txp_fig.png"/>
          <p:cNvPicPr>
            <a:picLocks noChangeAspect="1"/>
          </p:cNvPicPr>
          <p:nvPr>
            <p:custDataLst>
              <p:tags r:id="rId1"/>
            </p:custDataLst>
          </p:nvPr>
        </p:nvPicPr>
        <p:blipFill>
          <a:blip r:embed="rId7" cstate="print">
            <a:lum contrast="18000"/>
          </a:blip>
          <a:stretch>
            <a:fillRect/>
          </a:stretch>
        </p:blipFill>
        <p:spPr>
          <a:xfrm>
            <a:off x="3966287" y="3505200"/>
            <a:ext cx="2967913" cy="1066800"/>
          </a:xfrm>
          <a:prstGeom prst="rect">
            <a:avLst/>
          </a:prstGeom>
        </p:spPr>
      </p:pic>
      <p:pic>
        <p:nvPicPr>
          <p:cNvPr id="10" name="Picture 9" descr="txp_fig.png"/>
          <p:cNvPicPr>
            <a:picLocks noChangeAspect="1"/>
          </p:cNvPicPr>
          <p:nvPr>
            <p:custDataLst>
              <p:tags r:id="rId2"/>
            </p:custDataLst>
          </p:nvPr>
        </p:nvPicPr>
        <p:blipFill>
          <a:blip r:embed="rId8" cstate="print">
            <a:lum contrast="18000"/>
          </a:blip>
          <a:stretch>
            <a:fillRect/>
          </a:stretch>
        </p:blipFill>
        <p:spPr>
          <a:xfrm>
            <a:off x="3962400" y="4986756"/>
            <a:ext cx="4864749" cy="1033044"/>
          </a:xfrm>
          <a:prstGeom prst="rect">
            <a:avLst/>
          </a:prstGeom>
        </p:spPr>
      </p:pic>
      <p:pic>
        <p:nvPicPr>
          <p:cNvPr id="11" name="Picture 10" descr="txp_fig.png"/>
          <p:cNvPicPr>
            <a:picLocks noChangeAspect="1"/>
          </p:cNvPicPr>
          <p:nvPr>
            <p:custDataLst>
              <p:tags r:id="rId3"/>
            </p:custDataLst>
          </p:nvPr>
        </p:nvPicPr>
        <p:blipFill>
          <a:blip r:embed="rId9" cstate="print">
            <a:lum contrast="18000"/>
          </a:blip>
          <a:stretch>
            <a:fillRect/>
          </a:stretch>
        </p:blipFill>
        <p:spPr>
          <a:xfrm>
            <a:off x="3879908" y="1839726"/>
            <a:ext cx="4959292" cy="1208274"/>
          </a:xfrm>
          <a:prstGeom prst="rect">
            <a:avLst/>
          </a:prstGeom>
        </p:spPr>
      </p:pic>
    </p:spTree>
    <p:extLst>
      <p:ext uri="{BB962C8B-B14F-4D97-AF65-F5344CB8AC3E}">
        <p14:creationId xmlns:p14="http://schemas.microsoft.com/office/powerpoint/2010/main" val="2112287827"/>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lightgeo.emf"/>
          <p:cNvPicPr>
            <a:picLocks noChangeAspect="1"/>
          </p:cNvPicPr>
          <p:nvPr/>
        </p:nvPicPr>
        <p:blipFill>
          <a:blip r:embed="rId5" cstate="print"/>
          <a:srcRect/>
          <a:stretch>
            <a:fillRect/>
          </a:stretch>
        </p:blipFill>
        <p:spPr bwMode="auto">
          <a:xfrm>
            <a:off x="2968625" y="509588"/>
            <a:ext cx="6327775" cy="4748212"/>
          </a:xfrm>
          <a:prstGeom prst="rect">
            <a:avLst/>
          </a:prstGeom>
          <a:noFill/>
          <a:ln w="9525">
            <a:noFill/>
            <a:miter lim="800000"/>
            <a:headEnd/>
            <a:tailEnd/>
          </a:ln>
        </p:spPr>
      </p:pic>
      <p:sp>
        <p:nvSpPr>
          <p:cNvPr id="45060" name="Text Box 7"/>
          <p:cNvSpPr txBox="1">
            <a:spLocks noChangeArrowheads="1"/>
          </p:cNvSpPr>
          <p:nvPr/>
        </p:nvSpPr>
        <p:spPr bwMode="auto">
          <a:xfrm>
            <a:off x="2971800" y="5410200"/>
            <a:ext cx="2786339" cy="461665"/>
          </a:xfrm>
          <a:prstGeom prst="rect">
            <a:avLst/>
          </a:prstGeom>
          <a:noFill/>
          <a:ln w="38100">
            <a:noFill/>
            <a:miter lim="800000"/>
            <a:headEnd/>
            <a:tailEnd/>
          </a:ln>
        </p:spPr>
        <p:txBody>
          <a:bodyPr wrap="none">
            <a:spAutoFit/>
          </a:bodyPr>
          <a:lstStyle/>
          <a:p>
            <a:pPr algn="ctr"/>
            <a:r>
              <a:rPr lang="en-US" sz="2400" dirty="0">
                <a:cs typeface="Times New Roman" pitchFamily="18" charset="0"/>
              </a:rPr>
              <a:t>to be compared with</a:t>
            </a:r>
            <a:endParaRPr lang="en-GB" sz="2400" dirty="0">
              <a:cs typeface="Times New Roman" pitchFamily="18" charset="0"/>
            </a:endParaRPr>
          </a:p>
        </p:txBody>
      </p:sp>
      <p:sp>
        <p:nvSpPr>
          <p:cNvPr id="25604" name="Rectangle 11"/>
          <p:cNvSpPr>
            <a:spLocks noGrp="1" noChangeArrowheads="1"/>
          </p:cNvSpPr>
          <p:nvPr>
            <p:ph type="title"/>
          </p:nvPr>
        </p:nvSpPr>
        <p:spPr>
          <a:xfrm>
            <a:off x="685800" y="0"/>
            <a:ext cx="7772400" cy="1143000"/>
          </a:xfrm>
        </p:spPr>
        <p:txBody>
          <a:bodyPr>
            <a:normAutofit/>
          </a:bodyPr>
          <a:lstStyle/>
          <a:p>
            <a:pPr eaLnBrk="1" hangingPunct="1"/>
            <a:r>
              <a:rPr lang="en-US" dirty="0" err="1" smtClean="0"/>
              <a:t>Geodesiques</a:t>
            </a:r>
            <a:endParaRPr lang="en-GB" dirty="0" smtClean="0"/>
          </a:p>
        </p:txBody>
      </p:sp>
      <p:pic>
        <p:nvPicPr>
          <p:cNvPr id="10" name="Picture 9" descr="txp_fig.png"/>
          <p:cNvPicPr>
            <a:picLocks noChangeAspect="1"/>
          </p:cNvPicPr>
          <p:nvPr>
            <p:custDataLst>
              <p:tags r:id="rId1"/>
            </p:custDataLst>
          </p:nvPr>
        </p:nvPicPr>
        <p:blipFill>
          <a:blip r:embed="rId6" cstate="print">
            <a:lum contrast="18000"/>
          </a:blip>
          <a:srcRect/>
          <a:stretch>
            <a:fillRect/>
          </a:stretch>
        </p:blipFill>
        <p:spPr bwMode="auto">
          <a:xfrm>
            <a:off x="2819400" y="6100763"/>
            <a:ext cx="3460750" cy="376237"/>
          </a:xfrm>
          <a:prstGeom prst="rect">
            <a:avLst/>
          </a:prstGeom>
          <a:noFill/>
          <a:ln w="9525">
            <a:noFill/>
            <a:miter lim="800000"/>
            <a:headEnd/>
            <a:tailEnd/>
          </a:ln>
        </p:spPr>
      </p:pic>
      <p:pic>
        <p:nvPicPr>
          <p:cNvPr id="25606" name="Picture 12" descr="dscone.emf"/>
          <p:cNvPicPr>
            <a:picLocks noChangeAspect="1"/>
          </p:cNvPicPr>
          <p:nvPr/>
        </p:nvPicPr>
        <p:blipFill>
          <a:blip r:embed="rId7" cstate="print"/>
          <a:srcRect/>
          <a:stretch>
            <a:fillRect/>
          </a:stretch>
        </p:blipFill>
        <p:spPr bwMode="auto">
          <a:xfrm>
            <a:off x="-379413" y="1066800"/>
            <a:ext cx="4570413" cy="3429000"/>
          </a:xfrm>
          <a:prstGeom prst="rect">
            <a:avLst/>
          </a:prstGeom>
          <a:noFill/>
          <a:ln w="9525">
            <a:noFill/>
            <a:miter lim="800000"/>
            <a:headEnd/>
            <a:tailEnd/>
          </a:ln>
        </p:spPr>
      </p:pic>
      <p:pic>
        <p:nvPicPr>
          <p:cNvPr id="14" name="Picture 13" descr="txp_fig.png"/>
          <p:cNvPicPr>
            <a:picLocks noChangeAspect="1"/>
          </p:cNvPicPr>
          <p:nvPr>
            <p:custDataLst>
              <p:tags r:id="rId2"/>
            </p:custDataLst>
          </p:nvPr>
        </p:nvPicPr>
        <p:blipFill>
          <a:blip r:embed="rId8" cstate="print">
            <a:lum contrast="18000"/>
          </a:blip>
          <a:srcRect/>
          <a:stretch>
            <a:fillRect/>
          </a:stretch>
        </p:blipFill>
        <p:spPr bwMode="auto">
          <a:xfrm>
            <a:off x="1492250" y="4876800"/>
            <a:ext cx="6051550" cy="376238"/>
          </a:xfrm>
          <a:prstGeom prst="rect">
            <a:avLst/>
          </a:prstGeom>
          <a:noFill/>
          <a:ln w="9525">
            <a:noFill/>
            <a:miter lim="800000"/>
            <a:headEnd/>
            <a:tailEnd/>
          </a:ln>
        </p:spPr>
      </p:pic>
    </p:spTree>
    <p:extLst>
      <p:ext uri="{BB962C8B-B14F-4D97-AF65-F5344CB8AC3E}">
        <p14:creationId xmlns:p14="http://schemas.microsoft.com/office/powerpoint/2010/main" val="2979554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6" descr="desittercone"/>
          <p:cNvPicPr>
            <a:picLocks noChangeAspect="1" noChangeArrowheads="1"/>
          </p:cNvPicPr>
          <p:nvPr/>
        </p:nvPicPr>
        <p:blipFill>
          <a:blip r:embed="rId5" cstate="print"/>
          <a:srcRect/>
          <a:stretch>
            <a:fillRect/>
          </a:stretch>
        </p:blipFill>
        <p:spPr bwMode="auto">
          <a:xfrm>
            <a:off x="1539920" y="2346176"/>
            <a:ext cx="5480352" cy="3891136"/>
          </a:xfrm>
          <a:prstGeom prst="rect">
            <a:avLst/>
          </a:prstGeom>
          <a:noFill/>
          <a:ln w="9525">
            <a:noFill/>
            <a:miter lim="800000"/>
            <a:headEnd/>
            <a:tailEnd/>
          </a:ln>
        </p:spPr>
      </p:pic>
      <p:sp>
        <p:nvSpPr>
          <p:cNvPr id="19459" name="Rectangle 3"/>
          <p:cNvSpPr>
            <a:spLocks noGrp="1" noChangeArrowheads="1"/>
          </p:cNvSpPr>
          <p:nvPr>
            <p:ph type="title"/>
          </p:nvPr>
        </p:nvSpPr>
        <p:spPr/>
        <p:txBody>
          <a:bodyPr/>
          <a:lstStyle/>
          <a:p>
            <a:pPr eaLnBrk="1" hangingPunct="1"/>
            <a:r>
              <a:rPr lang="it-IT" dirty="0" smtClean="0"/>
              <a:t>The </a:t>
            </a:r>
            <a:r>
              <a:rPr lang="it-IT" dirty="0" err="1" smtClean="0"/>
              <a:t>asymptotic</a:t>
            </a:r>
            <a:r>
              <a:rPr lang="it-IT" dirty="0" smtClean="0"/>
              <a:t> </a:t>
            </a:r>
            <a:r>
              <a:rPr lang="it-IT" dirty="0" err="1" smtClean="0"/>
              <a:t>cone</a:t>
            </a:r>
            <a:endParaRPr lang="en-US" dirty="0" smtClean="0"/>
          </a:p>
        </p:txBody>
      </p:sp>
      <p:sp>
        <p:nvSpPr>
          <p:cNvPr id="19461" name="Text Box 4"/>
          <p:cNvSpPr txBox="1">
            <a:spLocks noChangeArrowheads="1"/>
          </p:cNvSpPr>
          <p:nvPr/>
        </p:nvSpPr>
        <p:spPr bwMode="auto">
          <a:xfrm>
            <a:off x="1857375" y="5786438"/>
            <a:ext cx="5943600" cy="579437"/>
          </a:xfrm>
          <a:prstGeom prst="rect">
            <a:avLst/>
          </a:prstGeom>
          <a:noFill/>
          <a:ln w="38100">
            <a:noFill/>
            <a:miter lim="800000"/>
            <a:headEnd/>
            <a:tailEnd/>
          </a:ln>
        </p:spPr>
        <p:txBody>
          <a:bodyPr>
            <a:spAutoFit/>
          </a:bodyPr>
          <a:lstStyle/>
          <a:p>
            <a:r>
              <a:rPr lang="en-US" sz="3200" dirty="0" smtClean="0">
                <a:latin typeface="Calibri" pitchFamily="34" charset="0"/>
              </a:rPr>
              <a:t>M</a:t>
            </a:r>
            <a:r>
              <a:rPr lang="en-US" sz="3200" baseline="30000" dirty="0" smtClean="0">
                <a:latin typeface="Calibri" pitchFamily="34" charset="0"/>
              </a:rPr>
              <a:t>(5)</a:t>
            </a:r>
            <a:r>
              <a:rPr lang="en-US" sz="3200" dirty="0" smtClean="0">
                <a:latin typeface="Calibri" pitchFamily="34" charset="0"/>
              </a:rPr>
              <a:t> </a:t>
            </a:r>
            <a:r>
              <a:rPr lang="en-US" sz="3200" dirty="0">
                <a:latin typeface="Calibri" pitchFamily="34" charset="0"/>
              </a:rPr>
              <a:t>:  </a:t>
            </a:r>
            <a:r>
              <a:rPr lang="en-US" sz="3200" dirty="0" err="1">
                <a:latin typeface="Calibri" pitchFamily="34" charset="0"/>
                <a:cs typeface="Times New Roman" pitchFamily="18" charset="0"/>
              </a:rPr>
              <a:t>η</a:t>
            </a:r>
            <a:r>
              <a:rPr lang="en-US" sz="3200" baseline="-25000" dirty="0" err="1">
                <a:latin typeface="Calibri" pitchFamily="34" charset="0"/>
                <a:cs typeface="Times New Roman" pitchFamily="18" charset="0"/>
              </a:rPr>
              <a:t>μν</a:t>
            </a:r>
            <a:r>
              <a:rPr lang="en-US" sz="3200" dirty="0">
                <a:latin typeface="Calibri" pitchFamily="34" charset="0"/>
                <a:cs typeface="Times New Roman" pitchFamily="18" charset="0"/>
              </a:rPr>
              <a:t> = </a:t>
            </a:r>
            <a:r>
              <a:rPr lang="en-US" sz="3200" dirty="0" err="1">
                <a:latin typeface="Calibri" pitchFamily="34" charset="0"/>
                <a:cs typeface="Times New Roman" pitchFamily="18" charset="0"/>
              </a:rPr>
              <a:t>diag</a:t>
            </a:r>
            <a:r>
              <a:rPr lang="en-US" sz="3200" dirty="0">
                <a:latin typeface="Calibri" pitchFamily="34" charset="0"/>
                <a:cs typeface="Times New Roman" pitchFamily="18" charset="0"/>
              </a:rPr>
              <a:t>(</a:t>
            </a:r>
            <a:r>
              <a:rPr lang="en-US" sz="3200" b="1" dirty="0">
                <a:latin typeface="Calibri" pitchFamily="34" charset="0"/>
                <a:cs typeface="Times New Roman" pitchFamily="18" charset="0"/>
              </a:rPr>
              <a:t>1,</a:t>
            </a:r>
            <a:r>
              <a:rPr lang="en-US" sz="3200" b="1" dirty="0">
                <a:solidFill>
                  <a:srgbClr val="FF0000"/>
                </a:solidFill>
                <a:latin typeface="Calibri" pitchFamily="34" charset="0"/>
                <a:cs typeface="Times New Roman" pitchFamily="18" charset="0"/>
              </a:rPr>
              <a:t>-1,……,-1</a:t>
            </a:r>
            <a:r>
              <a:rPr lang="en-US" sz="3200" dirty="0">
                <a:latin typeface="Calibri" pitchFamily="34" charset="0"/>
                <a:cs typeface="Times New Roman" pitchFamily="18" charset="0"/>
              </a:rPr>
              <a:t>)</a:t>
            </a:r>
            <a:endParaRPr lang="en-US" sz="3200" dirty="0">
              <a:latin typeface="Calibri" pitchFamily="34" charset="0"/>
            </a:endParaRPr>
          </a:p>
        </p:txBody>
      </p:sp>
      <p:pic>
        <p:nvPicPr>
          <p:cNvPr id="2" name="Immagine 1"/>
          <p:cNvPicPr>
            <a:picLocks noChangeAspect="1"/>
          </p:cNvPicPr>
          <p:nvPr>
            <p:custDataLst>
              <p:tags r:id="rId1"/>
            </p:custDataLst>
          </p:nvPr>
        </p:nvPicPr>
        <p:blipFill>
          <a:blip r:embed="rId6" cstate="print">
            <a:lum contrast="18000"/>
            <a:extLst>
              <a:ext uri="{28A0092B-C50C-407E-A947-70E740481C1C}">
                <a14:useLocalDpi xmlns:a14="http://schemas.microsoft.com/office/drawing/2010/main" val="0"/>
              </a:ext>
            </a:extLst>
          </a:blip>
          <a:stretch>
            <a:fillRect/>
          </a:stretch>
        </p:blipFill>
        <p:spPr>
          <a:xfrm>
            <a:off x="1776413" y="1912585"/>
            <a:ext cx="5699124" cy="652319"/>
          </a:xfrm>
          <a:prstGeom prst="rect">
            <a:avLst/>
          </a:prstGeom>
        </p:spPr>
      </p:pic>
      <p:pic>
        <p:nvPicPr>
          <p:cNvPr id="7" name="Immagine 6"/>
          <p:cNvPicPr>
            <a:picLocks noChangeAspect="1"/>
          </p:cNvPicPr>
          <p:nvPr>
            <p:custDataLst>
              <p:tags r:id="rId2"/>
            </p:custDataLst>
          </p:nvPr>
        </p:nvPicPr>
        <p:blipFill>
          <a:blip r:embed="rId7" cstate="print">
            <a:lum contrast="18000"/>
            <a:extLst>
              <a:ext uri="{28A0092B-C50C-407E-A947-70E740481C1C}">
                <a14:useLocalDpi xmlns:a14="http://schemas.microsoft.com/office/drawing/2010/main" val="0"/>
              </a:ext>
            </a:extLst>
          </a:blip>
          <a:stretch>
            <a:fillRect/>
          </a:stretch>
        </p:blipFill>
        <p:spPr>
          <a:xfrm>
            <a:off x="1907704" y="1268760"/>
            <a:ext cx="5365507" cy="576064"/>
          </a:xfrm>
          <a:prstGeom prst="rect">
            <a:avLst/>
          </a:prstGeom>
        </p:spPr>
      </p:pic>
    </p:spTree>
    <p:extLst>
      <p:ext uri="{BB962C8B-B14F-4D97-AF65-F5344CB8AC3E}">
        <p14:creationId xmlns:p14="http://schemas.microsoft.com/office/powerpoint/2010/main" val="256836379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desitcon2"/>
          <p:cNvPicPr>
            <a:picLocks noChangeAspect="1" noChangeArrowheads="1"/>
          </p:cNvPicPr>
          <p:nvPr/>
        </p:nvPicPr>
        <p:blipFill>
          <a:blip r:embed="rId4" cstate="print"/>
          <a:srcRect/>
          <a:stretch>
            <a:fillRect/>
          </a:stretch>
        </p:blipFill>
        <p:spPr bwMode="auto">
          <a:xfrm>
            <a:off x="3875088" y="917575"/>
            <a:ext cx="5497512" cy="4440238"/>
          </a:xfrm>
          <a:prstGeom prst="rect">
            <a:avLst/>
          </a:prstGeom>
          <a:noFill/>
          <a:ln w="9525">
            <a:noFill/>
            <a:miter lim="800000"/>
            <a:headEnd/>
            <a:tailEnd/>
          </a:ln>
        </p:spPr>
      </p:pic>
      <p:sp>
        <p:nvSpPr>
          <p:cNvPr id="20483" name="Rectangle 2"/>
          <p:cNvSpPr>
            <a:spLocks noGrp="1" noChangeArrowheads="1"/>
          </p:cNvSpPr>
          <p:nvPr>
            <p:ph type="title"/>
          </p:nvPr>
        </p:nvSpPr>
        <p:spPr>
          <a:xfrm>
            <a:off x="0" y="274638"/>
            <a:ext cx="9144000" cy="1143000"/>
          </a:xfrm>
        </p:spPr>
        <p:txBody>
          <a:bodyPr/>
          <a:lstStyle/>
          <a:p>
            <a:r>
              <a:rPr lang="en-US" dirty="0"/>
              <a:t>Causal </a:t>
            </a:r>
            <a:r>
              <a:rPr lang="en-US" dirty="0" smtClean="0"/>
              <a:t>structure</a:t>
            </a:r>
            <a:endParaRPr lang="en-GB" dirty="0" smtClean="0"/>
          </a:p>
        </p:txBody>
      </p:sp>
      <p:pic>
        <p:nvPicPr>
          <p:cNvPr id="20485" name="Picture 6" descr="desittercone"/>
          <p:cNvPicPr>
            <a:picLocks noChangeAspect="1" noChangeArrowheads="1"/>
          </p:cNvPicPr>
          <p:nvPr/>
        </p:nvPicPr>
        <p:blipFill>
          <a:blip r:embed="rId5" cstate="print"/>
          <a:srcRect/>
          <a:stretch>
            <a:fillRect/>
          </a:stretch>
        </p:blipFill>
        <p:spPr bwMode="auto">
          <a:xfrm>
            <a:off x="-457200" y="1285875"/>
            <a:ext cx="5257800" cy="3733800"/>
          </a:xfrm>
          <a:prstGeom prst="rect">
            <a:avLst/>
          </a:prstGeom>
          <a:noFill/>
          <a:ln w="9525">
            <a:noFill/>
            <a:miter lim="800000"/>
            <a:headEnd/>
            <a:tailEnd/>
          </a:ln>
        </p:spPr>
      </p:pic>
      <p:pic>
        <p:nvPicPr>
          <p:cNvPr id="6" name="Picture 5" descr="txp_fig.png"/>
          <p:cNvPicPr>
            <a:picLocks noChangeAspect="1"/>
          </p:cNvPicPr>
          <p:nvPr>
            <p:custDataLst>
              <p:tags r:id="rId1"/>
            </p:custDataLst>
          </p:nvPr>
        </p:nvPicPr>
        <p:blipFill>
          <a:blip r:embed="rId6" cstate="print">
            <a:lum/>
          </a:blip>
          <a:stretch>
            <a:fillRect/>
          </a:stretch>
        </p:blipFill>
        <p:spPr>
          <a:xfrm>
            <a:off x="275738" y="5053421"/>
            <a:ext cx="8524252" cy="1339452"/>
          </a:xfrm>
          <a:prstGeom prst="rect">
            <a:avLst/>
          </a:prstGeom>
        </p:spPr>
      </p:pic>
    </p:spTree>
    <p:extLst>
      <p:ext uri="{BB962C8B-B14F-4D97-AF65-F5344CB8AC3E}">
        <p14:creationId xmlns:p14="http://schemas.microsoft.com/office/powerpoint/2010/main" val="14480829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ck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761" y="3911923"/>
            <a:ext cx="2133600" cy="2762250"/>
          </a:xfrm>
          <a:prstGeom prst="rect">
            <a:avLst/>
          </a:prstGeom>
        </p:spPr>
      </p:pic>
      <p:sp>
        <p:nvSpPr>
          <p:cNvPr id="2" name="Titolo 1"/>
          <p:cNvSpPr>
            <a:spLocks noGrp="1"/>
          </p:cNvSpPr>
          <p:nvPr>
            <p:ph type="title"/>
          </p:nvPr>
        </p:nvSpPr>
        <p:spPr/>
        <p:txBody>
          <a:bodyPr/>
          <a:lstStyle/>
          <a:p>
            <a:r>
              <a:rPr lang="en-US" dirty="0" smtClean="0"/>
              <a:t>The bucket</a:t>
            </a:r>
            <a:endParaRPr lang="it-IT" dirty="0"/>
          </a:p>
        </p:txBody>
      </p:sp>
      <p:sp>
        <p:nvSpPr>
          <p:cNvPr id="3" name="Segnaposto contenuto 2"/>
          <p:cNvSpPr>
            <a:spLocks noGrp="1"/>
          </p:cNvSpPr>
          <p:nvPr>
            <p:ph idx="1"/>
          </p:nvPr>
        </p:nvSpPr>
        <p:spPr>
          <a:xfrm>
            <a:off x="239983" y="1466774"/>
            <a:ext cx="6780289" cy="5634634"/>
          </a:xfrm>
        </p:spPr>
        <p:txBody>
          <a:bodyPr>
            <a:normAutofit fontScale="62500" lnSpcReduction="20000"/>
          </a:bodyPr>
          <a:lstStyle/>
          <a:p>
            <a:pPr marL="0" indent="0" algn="just">
              <a:buNone/>
            </a:pPr>
            <a:r>
              <a:rPr lang="en-US" dirty="0">
                <a:solidFill>
                  <a:srgbClr val="0000FF"/>
                </a:solidFill>
              </a:rPr>
              <a:t>If a vessel, hung by a long cord, is so often turned about that the cord is strongly twisted, then filled with water, and held at rest together with the water; after, by the sudden action of another force, it is whirled about in the contrary way, and while the cord is untwisting itself, the vessel continues for some time this motion; the surface of the water will at first be plain, as before the vessel began to move; but the vessel by gradually communicating its motion to the water, will make it begin sensibly to revolve, and recede by little and little, and ascend to the sides of the vessel, forming itself into a concave figure...This ascent of the water shows its </a:t>
            </a:r>
            <a:r>
              <a:rPr lang="en-US" dirty="0" err="1">
                <a:solidFill>
                  <a:srgbClr val="0000FF"/>
                </a:solidFill>
              </a:rPr>
              <a:t>endeavour</a:t>
            </a:r>
            <a:r>
              <a:rPr lang="en-US" dirty="0">
                <a:solidFill>
                  <a:srgbClr val="0000FF"/>
                </a:solidFill>
              </a:rPr>
              <a:t> to recede from the axis of its motion; and the true and absolute circular motion of the water, which is here directly contrary to the relative, discovers itself, and may be measured by this </a:t>
            </a:r>
            <a:r>
              <a:rPr lang="en-US" dirty="0" err="1">
                <a:solidFill>
                  <a:srgbClr val="0000FF"/>
                </a:solidFill>
              </a:rPr>
              <a:t>endeavour</a:t>
            </a:r>
            <a:r>
              <a:rPr lang="en-US" dirty="0">
                <a:solidFill>
                  <a:srgbClr val="0000FF"/>
                </a:solidFill>
              </a:rPr>
              <a:t>. ... And therefore, this </a:t>
            </a:r>
            <a:r>
              <a:rPr lang="en-US" dirty="0" err="1">
                <a:solidFill>
                  <a:srgbClr val="0000FF"/>
                </a:solidFill>
              </a:rPr>
              <a:t>endeavour</a:t>
            </a:r>
            <a:r>
              <a:rPr lang="en-US" dirty="0">
                <a:solidFill>
                  <a:srgbClr val="0000FF"/>
                </a:solidFill>
              </a:rPr>
              <a:t> does not depend upon any translation of the water in respect to ambient bodies, </a:t>
            </a:r>
            <a:r>
              <a:rPr lang="en-US" dirty="0" smtClean="0">
                <a:solidFill>
                  <a:srgbClr val="0000FF"/>
                </a:solidFill>
              </a:rPr>
              <a:t>nor </a:t>
            </a:r>
            <a:r>
              <a:rPr lang="en-US" dirty="0">
                <a:solidFill>
                  <a:srgbClr val="0000FF"/>
                </a:solidFill>
              </a:rPr>
              <a:t>can true circular motion be defined by such translation. ...; but relative motions...are altogether destitute of any real effect</a:t>
            </a:r>
            <a:r>
              <a:rPr lang="en-US" dirty="0" smtClean="0">
                <a:solidFill>
                  <a:srgbClr val="0000FF"/>
                </a:solidFill>
              </a:rPr>
              <a:t>.. </a:t>
            </a:r>
          </a:p>
          <a:p>
            <a:pPr marL="0" indent="0">
              <a:buNone/>
            </a:pPr>
            <a:r>
              <a:rPr lang="en-US" dirty="0">
                <a:solidFill>
                  <a:srgbClr val="0000FF"/>
                </a:solidFill>
              </a:rPr>
              <a:t> </a:t>
            </a:r>
            <a:r>
              <a:rPr lang="en-US" dirty="0" smtClean="0">
                <a:solidFill>
                  <a:srgbClr val="0000FF"/>
                </a:solidFill>
              </a:rPr>
              <a:t>                                                                     </a:t>
            </a:r>
            <a:r>
              <a:rPr lang="en-US" dirty="0">
                <a:solidFill>
                  <a:srgbClr val="0000FF"/>
                </a:solidFill>
              </a:rPr>
              <a:t> </a:t>
            </a:r>
            <a:r>
              <a:rPr lang="en-US" dirty="0" smtClean="0">
                <a:solidFill>
                  <a:srgbClr val="0000FF"/>
                </a:solidFill>
              </a:rPr>
              <a:t>            Newton, Principia </a:t>
            </a:r>
            <a:endParaRPr lang="en-US" dirty="0">
              <a:solidFill>
                <a:srgbClr val="0000FF"/>
              </a:solidFill>
            </a:endParaRPr>
          </a:p>
        </p:txBody>
      </p:sp>
    </p:spTree>
    <p:extLst>
      <p:ext uri="{BB962C8B-B14F-4D97-AF65-F5344CB8AC3E}">
        <p14:creationId xmlns:p14="http://schemas.microsoft.com/office/powerpoint/2010/main" val="308956520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685800" y="228600"/>
            <a:ext cx="7772400" cy="1143000"/>
          </a:xfrm>
        </p:spPr>
        <p:txBody>
          <a:bodyPr>
            <a:noAutofit/>
          </a:bodyPr>
          <a:lstStyle/>
          <a:p>
            <a:pPr eaLnBrk="1" hangingPunct="1"/>
            <a:r>
              <a:rPr lang="en-US" sz="4000" dirty="0" smtClean="0"/>
              <a:t>Geodesics</a:t>
            </a:r>
          </a:p>
        </p:txBody>
      </p:sp>
      <p:pic>
        <p:nvPicPr>
          <p:cNvPr id="23555" name="Picture 3" descr="dsplanegeo.emf"/>
          <p:cNvPicPr>
            <a:picLocks noChangeAspect="1"/>
          </p:cNvPicPr>
          <p:nvPr/>
        </p:nvPicPr>
        <p:blipFill>
          <a:blip r:embed="rId3" cstate="print"/>
          <a:srcRect/>
          <a:stretch>
            <a:fillRect/>
          </a:stretch>
        </p:blipFill>
        <p:spPr bwMode="auto">
          <a:xfrm>
            <a:off x="1371600" y="1576388"/>
            <a:ext cx="6327775" cy="4748212"/>
          </a:xfrm>
          <a:prstGeom prst="rect">
            <a:avLst/>
          </a:prstGeom>
          <a:noFill/>
          <a:ln w="9525">
            <a:noFill/>
            <a:miter lim="800000"/>
            <a:headEnd/>
            <a:tailEnd/>
          </a:ln>
        </p:spPr>
      </p:pic>
    </p:spTree>
    <p:extLst>
      <p:ext uri="{BB962C8B-B14F-4D97-AF65-F5344CB8AC3E}">
        <p14:creationId xmlns:p14="http://schemas.microsoft.com/office/powerpoint/2010/main" val="295087339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dscone.emf"/>
          <p:cNvPicPr>
            <a:picLocks noChangeAspect="1"/>
          </p:cNvPicPr>
          <p:nvPr/>
        </p:nvPicPr>
        <p:blipFill>
          <a:blip r:embed="rId6" cstate="print"/>
          <a:srcRect/>
          <a:stretch>
            <a:fillRect/>
          </a:stretch>
        </p:blipFill>
        <p:spPr bwMode="auto">
          <a:xfrm>
            <a:off x="-1371600" y="1681163"/>
            <a:ext cx="6327775" cy="4748212"/>
          </a:xfrm>
          <a:prstGeom prst="rect">
            <a:avLst/>
          </a:prstGeom>
          <a:noFill/>
          <a:ln w="9525">
            <a:noFill/>
            <a:miter lim="800000"/>
            <a:headEnd/>
            <a:tailEnd/>
          </a:ln>
        </p:spPr>
      </p:pic>
      <p:sp>
        <p:nvSpPr>
          <p:cNvPr id="45061" name="Rectangle 11"/>
          <p:cNvSpPr>
            <a:spLocks noGrp="1" noChangeArrowheads="1"/>
          </p:cNvSpPr>
          <p:nvPr>
            <p:ph type="title"/>
          </p:nvPr>
        </p:nvSpPr>
        <p:spPr/>
        <p:txBody>
          <a:bodyPr rtlCol="0">
            <a:normAutofit/>
          </a:bodyPr>
          <a:lstStyle/>
          <a:p>
            <a:pPr eaLnBrk="1" fontAlgn="auto" hangingPunct="1">
              <a:spcAft>
                <a:spcPts val="0"/>
              </a:spcAft>
              <a:defRPr/>
            </a:pPr>
            <a:r>
              <a:rPr lang="en-US" dirty="0" smtClean="0"/>
              <a:t>Geodesics</a:t>
            </a:r>
            <a:endParaRPr lang="en-GB" dirty="0" smtClean="0"/>
          </a:p>
        </p:txBody>
      </p:sp>
      <p:pic>
        <p:nvPicPr>
          <p:cNvPr id="28" name="Picture 27" descr="txp_fig.png"/>
          <p:cNvPicPr>
            <a:picLocks noChangeAspect="1"/>
          </p:cNvPicPr>
          <p:nvPr>
            <p:custDataLst>
              <p:tags r:id="rId1"/>
            </p:custDataLst>
          </p:nvPr>
        </p:nvPicPr>
        <p:blipFill>
          <a:blip r:embed="rId7" cstate="print">
            <a:lum contrast="18000"/>
          </a:blip>
          <a:stretch>
            <a:fillRect/>
          </a:stretch>
        </p:blipFill>
        <p:spPr>
          <a:xfrm>
            <a:off x="3966287" y="3505200"/>
            <a:ext cx="2967913" cy="1066800"/>
          </a:xfrm>
          <a:prstGeom prst="rect">
            <a:avLst/>
          </a:prstGeom>
        </p:spPr>
      </p:pic>
      <p:pic>
        <p:nvPicPr>
          <p:cNvPr id="10" name="Picture 9" descr="txp_fig.png"/>
          <p:cNvPicPr>
            <a:picLocks noChangeAspect="1"/>
          </p:cNvPicPr>
          <p:nvPr>
            <p:custDataLst>
              <p:tags r:id="rId2"/>
            </p:custDataLst>
          </p:nvPr>
        </p:nvPicPr>
        <p:blipFill>
          <a:blip r:embed="rId8" cstate="print">
            <a:lum contrast="18000"/>
          </a:blip>
          <a:stretch>
            <a:fillRect/>
          </a:stretch>
        </p:blipFill>
        <p:spPr>
          <a:xfrm>
            <a:off x="3962400" y="4986756"/>
            <a:ext cx="4864749" cy="1033044"/>
          </a:xfrm>
          <a:prstGeom prst="rect">
            <a:avLst/>
          </a:prstGeom>
        </p:spPr>
      </p:pic>
      <p:pic>
        <p:nvPicPr>
          <p:cNvPr id="11" name="Picture 10" descr="txp_fig.png"/>
          <p:cNvPicPr>
            <a:picLocks noChangeAspect="1"/>
          </p:cNvPicPr>
          <p:nvPr>
            <p:custDataLst>
              <p:tags r:id="rId3"/>
            </p:custDataLst>
          </p:nvPr>
        </p:nvPicPr>
        <p:blipFill>
          <a:blip r:embed="rId9" cstate="print">
            <a:lum contrast="18000"/>
          </a:blip>
          <a:stretch>
            <a:fillRect/>
          </a:stretch>
        </p:blipFill>
        <p:spPr>
          <a:xfrm>
            <a:off x="3879908" y="1839726"/>
            <a:ext cx="4959292" cy="1208274"/>
          </a:xfrm>
          <a:prstGeom prst="rect">
            <a:avLst/>
          </a:prstGeom>
        </p:spPr>
      </p:pic>
    </p:spTree>
    <p:extLst>
      <p:ext uri="{BB962C8B-B14F-4D97-AF65-F5344CB8AC3E}">
        <p14:creationId xmlns:p14="http://schemas.microsoft.com/office/powerpoint/2010/main" val="116854009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Stringy</a:t>
            </a:r>
            <a:r>
              <a:rPr lang="it-IT" dirty="0" smtClean="0"/>
              <a:t> coordinate </a:t>
            </a:r>
            <a:r>
              <a:rPr lang="it-IT" dirty="0" err="1" smtClean="0"/>
              <a:t>systems</a:t>
            </a:r>
            <a:r>
              <a:rPr lang="it-IT" dirty="0" smtClean="0"/>
              <a:t> </a:t>
            </a:r>
            <a:br>
              <a:rPr lang="it-IT" dirty="0" smtClean="0"/>
            </a:br>
            <a:r>
              <a:rPr lang="it-IT" sz="2700" dirty="0" smtClean="0"/>
              <a:t>(M. </a:t>
            </a:r>
            <a:r>
              <a:rPr lang="it-IT" sz="2700" dirty="0" err="1" smtClean="0"/>
              <a:t>Gaudin</a:t>
            </a:r>
            <a:r>
              <a:rPr lang="it-IT" sz="2700" dirty="0" smtClean="0"/>
              <a:t> &amp; UM 2013)</a:t>
            </a:r>
            <a:endParaRPr lang="fr-FR" sz="2700" dirty="0"/>
          </a:p>
        </p:txBody>
      </p:sp>
      <p:pic>
        <p:nvPicPr>
          <p:cNvPr id="4" name="Immagine 3"/>
          <p:cNvPicPr>
            <a:picLocks noChangeAspect="1"/>
          </p:cNvPicPr>
          <p:nvPr>
            <p:custDataLst>
              <p:tags r:id="rId1"/>
            </p:custDataLst>
          </p:nvPr>
        </p:nvPicPr>
        <p:blipFill>
          <a:blip r:embed="rId5" cstate="print">
            <a:lum/>
            <a:extLst>
              <a:ext uri="{28A0092B-C50C-407E-A947-70E740481C1C}">
                <a14:useLocalDpi xmlns:a14="http://schemas.microsoft.com/office/drawing/2010/main" val="0"/>
              </a:ext>
            </a:extLst>
          </a:blip>
          <a:stretch>
            <a:fillRect/>
          </a:stretch>
        </p:blipFill>
        <p:spPr>
          <a:xfrm>
            <a:off x="467544" y="1720098"/>
            <a:ext cx="6437167" cy="556774"/>
          </a:xfrm>
          <a:prstGeom prst="rect">
            <a:avLst/>
          </a:prstGeom>
        </p:spPr>
      </p:pic>
      <p:pic>
        <p:nvPicPr>
          <p:cNvPr id="6" name="Immagine 5"/>
          <p:cNvPicPr>
            <a:picLocks noChangeAspect="1"/>
          </p:cNvPicPr>
          <p:nvPr>
            <p:custDataLst>
              <p:tags r:id="rId2"/>
            </p:custDataLst>
          </p:nvPr>
        </p:nvPicPr>
        <p:blipFill>
          <a:blip r:embed="rId6" cstate="print">
            <a:lum/>
            <a:extLst>
              <a:ext uri="{28A0092B-C50C-407E-A947-70E740481C1C}">
                <a14:useLocalDpi xmlns:a14="http://schemas.microsoft.com/office/drawing/2010/main" val="0"/>
              </a:ext>
            </a:extLst>
          </a:blip>
          <a:stretch>
            <a:fillRect/>
          </a:stretch>
        </p:blipFill>
        <p:spPr>
          <a:xfrm>
            <a:off x="539552" y="4313911"/>
            <a:ext cx="6192498" cy="1203321"/>
          </a:xfrm>
          <a:prstGeom prst="rect">
            <a:avLst/>
          </a:prstGeom>
        </p:spPr>
      </p:pic>
      <p:pic>
        <p:nvPicPr>
          <p:cNvPr id="8" name="Immagine 7"/>
          <p:cNvPicPr>
            <a:picLocks noChangeAspect="1"/>
          </p:cNvPicPr>
          <p:nvPr>
            <p:custDataLst>
              <p:tags r:id="rId3"/>
            </p:custDataLst>
          </p:nvPr>
        </p:nvPicPr>
        <p:blipFill>
          <a:blip r:embed="rId7" cstate="print">
            <a:lum/>
            <a:extLst>
              <a:ext uri="{28A0092B-C50C-407E-A947-70E740481C1C}">
                <a14:useLocalDpi xmlns:a14="http://schemas.microsoft.com/office/drawing/2010/main" val="0"/>
              </a:ext>
            </a:extLst>
          </a:blip>
          <a:stretch>
            <a:fillRect/>
          </a:stretch>
        </p:blipFill>
        <p:spPr>
          <a:xfrm>
            <a:off x="395536" y="2648738"/>
            <a:ext cx="8042806" cy="1212310"/>
          </a:xfrm>
          <a:prstGeom prst="rect">
            <a:avLst/>
          </a:prstGeom>
        </p:spPr>
      </p:pic>
    </p:spTree>
    <p:extLst>
      <p:ext uri="{BB962C8B-B14F-4D97-AF65-F5344CB8AC3E}">
        <p14:creationId xmlns:p14="http://schemas.microsoft.com/office/powerpoint/2010/main" val="345196629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Finite open </a:t>
            </a:r>
            <a:r>
              <a:rPr lang="it-IT" dirty="0" err="1" smtClean="0"/>
              <a:t>strings</a:t>
            </a:r>
            <a:endParaRPr lang="fr-FR"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8" y="983332"/>
            <a:ext cx="4559300" cy="453390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376" y="1556792"/>
            <a:ext cx="3932064" cy="3622148"/>
          </a:xfrm>
          <a:prstGeom prst="rect">
            <a:avLst/>
          </a:prstGeom>
        </p:spPr>
      </p:pic>
      <p:pic>
        <p:nvPicPr>
          <p:cNvPr id="5" name="Immagine 4"/>
          <p:cNvPicPr>
            <a:picLocks noChangeAspect="1"/>
          </p:cNvPicPr>
          <p:nvPr>
            <p:custDataLst>
              <p:tags r:id="rId1"/>
            </p:custDataLst>
          </p:nvPr>
        </p:nvPicPr>
        <p:blipFill>
          <a:blip r:embed="rId5" cstate="print">
            <a:lum/>
            <a:extLst>
              <a:ext uri="{28A0092B-C50C-407E-A947-70E740481C1C}">
                <a14:useLocalDpi xmlns:a14="http://schemas.microsoft.com/office/drawing/2010/main" val="0"/>
              </a:ext>
            </a:extLst>
          </a:blip>
          <a:stretch>
            <a:fillRect/>
          </a:stretch>
        </p:blipFill>
        <p:spPr>
          <a:xfrm>
            <a:off x="1547664" y="5556008"/>
            <a:ext cx="5850865" cy="1041344"/>
          </a:xfrm>
          <a:prstGeom prst="rect">
            <a:avLst/>
          </a:prstGeom>
        </p:spPr>
      </p:pic>
    </p:spTree>
    <p:extLst>
      <p:ext uri="{BB962C8B-B14F-4D97-AF65-F5344CB8AC3E}">
        <p14:creationId xmlns:p14="http://schemas.microsoft.com/office/powerpoint/2010/main" val="396943675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616" y="3197389"/>
            <a:ext cx="4600674" cy="3832011"/>
          </a:xfrm>
          <a:prstGeom prst="rect">
            <a:avLst/>
          </a:prstGeom>
        </p:spPr>
      </p:pic>
      <p:sp>
        <p:nvSpPr>
          <p:cNvPr id="2" name="Titolo 1"/>
          <p:cNvSpPr>
            <a:spLocks noGrp="1"/>
          </p:cNvSpPr>
          <p:nvPr>
            <p:ph type="title"/>
          </p:nvPr>
        </p:nvSpPr>
        <p:spPr>
          <a:xfrm>
            <a:off x="395536" y="274638"/>
            <a:ext cx="8229600" cy="1143000"/>
          </a:xfrm>
        </p:spPr>
        <p:txBody>
          <a:bodyPr>
            <a:normAutofit/>
          </a:bodyPr>
          <a:lstStyle/>
          <a:p>
            <a:r>
              <a:rPr lang="it-IT" dirty="0" err="1"/>
              <a:t>C</a:t>
            </a:r>
            <a:r>
              <a:rPr lang="it-IT" dirty="0" err="1" smtClean="0"/>
              <a:t>losed</a:t>
            </a:r>
            <a:r>
              <a:rPr lang="it-IT" dirty="0" smtClean="0"/>
              <a:t> (</a:t>
            </a:r>
            <a:r>
              <a:rPr lang="it-IT" dirty="0" err="1" smtClean="0"/>
              <a:t>dS</a:t>
            </a:r>
            <a:r>
              <a:rPr lang="it-IT" dirty="0" smtClean="0"/>
              <a:t>) </a:t>
            </a:r>
            <a:r>
              <a:rPr lang="it-IT" dirty="0" err="1" smtClean="0"/>
              <a:t>strings</a:t>
            </a:r>
            <a:endParaRPr lang="fr-FR" dirty="0"/>
          </a:p>
        </p:txBody>
      </p:sp>
      <p:pic>
        <p:nvPicPr>
          <p:cNvPr id="4" name="Immagine 3"/>
          <p:cNvPicPr>
            <a:picLocks noChangeAspect="1"/>
          </p:cNvPicPr>
          <p:nvPr>
            <p:custDataLst>
              <p:tags r:id="rId1"/>
            </p:custDataLst>
          </p:nvPr>
        </p:nvPicPr>
        <p:blipFill>
          <a:blip r:embed="rId6" cstate="print">
            <a:lum/>
            <a:extLst>
              <a:ext uri="{28A0092B-C50C-407E-A947-70E740481C1C}">
                <a14:useLocalDpi xmlns:a14="http://schemas.microsoft.com/office/drawing/2010/main" val="0"/>
              </a:ext>
            </a:extLst>
          </a:blip>
          <a:stretch>
            <a:fillRect/>
          </a:stretch>
        </p:blipFill>
        <p:spPr>
          <a:xfrm>
            <a:off x="539552" y="1340768"/>
            <a:ext cx="8231081" cy="781008"/>
          </a:xfrm>
          <a:prstGeom prst="rect">
            <a:avLst/>
          </a:prstGeom>
        </p:spPr>
      </p:pic>
      <p:pic>
        <p:nvPicPr>
          <p:cNvPr id="9" name="Immagine 8"/>
          <p:cNvPicPr>
            <a:picLocks noChangeAspect="1"/>
          </p:cNvPicPr>
          <p:nvPr>
            <p:custDataLst>
              <p:tags r:id="rId2"/>
            </p:custDataLst>
          </p:nvPr>
        </p:nvPicPr>
        <p:blipFill>
          <a:blip r:embed="rId7" cstate="print">
            <a:lum/>
            <a:extLst>
              <a:ext uri="{28A0092B-C50C-407E-A947-70E740481C1C}">
                <a14:useLocalDpi xmlns:a14="http://schemas.microsoft.com/office/drawing/2010/main" val="0"/>
              </a:ext>
            </a:extLst>
          </a:blip>
          <a:stretch>
            <a:fillRect/>
          </a:stretch>
        </p:blipFill>
        <p:spPr>
          <a:xfrm>
            <a:off x="539552" y="2276872"/>
            <a:ext cx="7995058" cy="778693"/>
          </a:xfrm>
          <a:prstGeom prst="rect">
            <a:avLst/>
          </a:prstGeom>
        </p:spPr>
      </p:pic>
      <p:pic>
        <p:nvPicPr>
          <p:cNvPr id="11" name="Immagine 10"/>
          <p:cNvPicPr>
            <a:picLocks noChangeAspect="1"/>
          </p:cNvPicPr>
          <p:nvPr>
            <p:custDataLst>
              <p:tags r:id="rId3"/>
            </p:custDataLst>
          </p:nvPr>
        </p:nvPicPr>
        <p:blipFill>
          <a:blip r:embed="rId8" cstate="print">
            <a:lum/>
            <a:extLst>
              <a:ext uri="{28A0092B-C50C-407E-A947-70E740481C1C}">
                <a14:useLocalDpi xmlns:a14="http://schemas.microsoft.com/office/drawing/2010/main" val="0"/>
              </a:ext>
            </a:extLst>
          </a:blip>
          <a:stretch>
            <a:fillRect/>
          </a:stretch>
        </p:blipFill>
        <p:spPr>
          <a:xfrm>
            <a:off x="2815614" y="4098727"/>
            <a:ext cx="6220882" cy="1346497"/>
          </a:xfrm>
          <a:prstGeom prst="rect">
            <a:avLst/>
          </a:prstGeom>
        </p:spPr>
      </p:pic>
    </p:spTree>
    <p:extLst>
      <p:ext uri="{BB962C8B-B14F-4D97-AF65-F5344CB8AC3E}">
        <p14:creationId xmlns:p14="http://schemas.microsoft.com/office/powerpoint/2010/main" val="399939828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Epilogue</a:t>
            </a:r>
            <a:r>
              <a:rPr lang="it-IT" dirty="0" smtClean="0"/>
              <a:t> II </a:t>
            </a:r>
            <a:endParaRPr lang="fr-FR" dirty="0"/>
          </a:p>
        </p:txBody>
      </p:sp>
      <p:sp>
        <p:nvSpPr>
          <p:cNvPr id="3" name="Segnaposto contenuto 2"/>
          <p:cNvSpPr>
            <a:spLocks noGrp="1"/>
          </p:cNvSpPr>
          <p:nvPr>
            <p:ph idx="1"/>
          </p:nvPr>
        </p:nvSpPr>
        <p:spPr>
          <a:xfrm>
            <a:off x="457200" y="1340768"/>
            <a:ext cx="8229600" cy="4896544"/>
          </a:xfrm>
        </p:spPr>
        <p:txBody>
          <a:bodyPr>
            <a:normAutofit fontScale="77500" lnSpcReduction="20000"/>
          </a:bodyPr>
          <a:lstStyle/>
          <a:p>
            <a:r>
              <a:rPr lang="fr-FR" dirty="0" smtClean="0"/>
              <a:t>Up to the </a:t>
            </a:r>
            <a:r>
              <a:rPr lang="fr-FR" dirty="0" err="1" smtClean="0"/>
              <a:t>beginning</a:t>
            </a:r>
            <a:r>
              <a:rPr lang="fr-FR" dirty="0" smtClean="0"/>
              <a:t> of the ‘30 </a:t>
            </a:r>
            <a:r>
              <a:rPr lang="fr-FR" dirty="0" err="1" smtClean="0"/>
              <a:t>everybody</a:t>
            </a:r>
            <a:r>
              <a:rPr lang="fr-FR" dirty="0" smtClean="0"/>
              <a:t> </a:t>
            </a:r>
            <a:r>
              <a:rPr lang="fr-FR" dirty="0" err="1" smtClean="0"/>
              <a:t>believed</a:t>
            </a:r>
            <a:r>
              <a:rPr lang="fr-FR" dirty="0" smtClean="0"/>
              <a:t> in a </a:t>
            </a:r>
            <a:r>
              <a:rPr lang="fr-FR" dirty="0" err="1" smtClean="0"/>
              <a:t>static</a:t>
            </a:r>
            <a:r>
              <a:rPr lang="fr-FR" dirty="0" smtClean="0"/>
              <a:t> </a:t>
            </a:r>
            <a:r>
              <a:rPr lang="fr-FR" dirty="0" err="1" smtClean="0"/>
              <a:t>universe</a:t>
            </a:r>
            <a:endParaRPr lang="fr-FR" dirty="0" smtClean="0"/>
          </a:p>
          <a:p>
            <a:r>
              <a:rPr lang="fr-FR" dirty="0" smtClean="0"/>
              <a:t>The </a:t>
            </a:r>
            <a:r>
              <a:rPr lang="fr-FR" dirty="0" err="1" smtClean="0"/>
              <a:t>fundamental</a:t>
            </a:r>
            <a:r>
              <a:rPr lang="fr-FR" dirty="0" smtClean="0"/>
              <a:t> </a:t>
            </a:r>
            <a:r>
              <a:rPr lang="fr-FR" dirty="0" err="1" smtClean="0"/>
              <a:t>papers</a:t>
            </a:r>
            <a:r>
              <a:rPr lang="fr-FR" dirty="0" smtClean="0"/>
              <a:t> by Friedmann - </a:t>
            </a:r>
            <a:r>
              <a:rPr lang="fr-FR" dirty="0"/>
              <a:t>1922 </a:t>
            </a:r>
            <a:r>
              <a:rPr lang="fr-FR" dirty="0" smtClean="0"/>
              <a:t>and </a:t>
            </a:r>
            <a:r>
              <a:rPr lang="fr-FR" dirty="0"/>
              <a:t>1924 </a:t>
            </a:r>
            <a:r>
              <a:rPr lang="fr-FR" dirty="0" smtClean="0"/>
              <a:t>– and the </a:t>
            </a:r>
            <a:r>
              <a:rPr lang="fr-FR" dirty="0" err="1" smtClean="0"/>
              <a:t>independent</a:t>
            </a:r>
            <a:r>
              <a:rPr lang="fr-FR" dirty="0" smtClean="0"/>
              <a:t> </a:t>
            </a:r>
            <a:r>
              <a:rPr lang="fr-FR" dirty="0" err="1" smtClean="0"/>
              <a:t>work</a:t>
            </a:r>
            <a:r>
              <a:rPr lang="fr-FR" dirty="0" smtClean="0"/>
              <a:t> by Lemaître </a:t>
            </a:r>
            <a:r>
              <a:rPr lang="fr-FR" dirty="0"/>
              <a:t>en </a:t>
            </a:r>
            <a:r>
              <a:rPr lang="fr-FR" dirty="0" smtClean="0"/>
              <a:t>1927</a:t>
            </a:r>
            <a:r>
              <a:rPr lang="fr-FR" dirty="0"/>
              <a:t> </a:t>
            </a:r>
            <a:r>
              <a:rPr lang="fr-FR" dirty="0" err="1" smtClean="0"/>
              <a:t>were</a:t>
            </a:r>
            <a:r>
              <a:rPr lang="fr-FR" dirty="0" smtClean="0"/>
              <a:t> </a:t>
            </a:r>
            <a:r>
              <a:rPr lang="fr-FR" dirty="0" err="1" smtClean="0"/>
              <a:t>largely</a:t>
            </a:r>
            <a:r>
              <a:rPr lang="fr-FR" dirty="0" smtClean="0"/>
              <a:t> </a:t>
            </a:r>
            <a:r>
              <a:rPr lang="fr-FR" dirty="0" err="1" smtClean="0"/>
              <a:t>ignored</a:t>
            </a:r>
            <a:endParaRPr lang="fr-FR" dirty="0" smtClean="0"/>
          </a:p>
          <a:p>
            <a:r>
              <a:rPr lang="fr-FR" dirty="0" smtClean="0"/>
              <a:t>Einstein </a:t>
            </a:r>
            <a:r>
              <a:rPr lang="fr-FR" dirty="0" err="1" smtClean="0"/>
              <a:t>even</a:t>
            </a:r>
            <a:r>
              <a:rPr lang="fr-FR" dirty="0" smtClean="0"/>
              <a:t> </a:t>
            </a:r>
            <a:r>
              <a:rPr lang="fr-FR" dirty="0" err="1" smtClean="0"/>
              <a:t>published</a:t>
            </a:r>
            <a:r>
              <a:rPr lang="fr-FR" dirty="0" smtClean="0"/>
              <a:t> a note </a:t>
            </a:r>
            <a:r>
              <a:rPr lang="fr-FR" dirty="0" err="1" smtClean="0"/>
              <a:t>claiming</a:t>
            </a:r>
            <a:r>
              <a:rPr lang="fr-FR" dirty="0" smtClean="0"/>
              <a:t> a </a:t>
            </a:r>
            <a:r>
              <a:rPr lang="fr-FR" dirty="0" err="1" smtClean="0"/>
              <a:t>mistake</a:t>
            </a:r>
            <a:r>
              <a:rPr lang="fr-FR" dirty="0" smtClean="0"/>
              <a:t> in </a:t>
            </a:r>
            <a:r>
              <a:rPr lang="fr-FR" dirty="0" err="1" smtClean="0"/>
              <a:t>Friedmann’s</a:t>
            </a:r>
            <a:r>
              <a:rPr lang="fr-FR" dirty="0" smtClean="0"/>
              <a:t> </a:t>
            </a:r>
            <a:r>
              <a:rPr lang="fr-FR" dirty="0" err="1" smtClean="0"/>
              <a:t>work</a:t>
            </a:r>
            <a:r>
              <a:rPr lang="fr-FR" dirty="0" smtClean="0"/>
              <a:t>.</a:t>
            </a:r>
          </a:p>
          <a:p>
            <a:r>
              <a:rPr lang="fr-FR" dirty="0" smtClean="0"/>
              <a:t>Once more </a:t>
            </a:r>
            <a:r>
              <a:rPr lang="fr-FR" dirty="0" err="1" smtClean="0"/>
              <a:t>he</a:t>
            </a:r>
            <a:r>
              <a:rPr lang="fr-FR" dirty="0" smtClean="0"/>
              <a:t> </a:t>
            </a:r>
            <a:r>
              <a:rPr lang="fr-FR" dirty="0" err="1" smtClean="0"/>
              <a:t>was</a:t>
            </a:r>
            <a:r>
              <a:rPr lang="fr-FR" dirty="0" smtClean="0"/>
              <a:t> </a:t>
            </a:r>
            <a:r>
              <a:rPr lang="fr-FR" dirty="0" err="1" smtClean="0"/>
              <a:t>wrong</a:t>
            </a:r>
            <a:r>
              <a:rPr lang="fr-FR" dirty="0" smtClean="0"/>
              <a:t>.</a:t>
            </a:r>
          </a:p>
          <a:p>
            <a:r>
              <a:rPr lang="fr-FR" dirty="0" smtClean="0"/>
              <a:t>In </a:t>
            </a:r>
            <a:r>
              <a:rPr lang="fr-FR" dirty="0" err="1" smtClean="0"/>
              <a:t>his</a:t>
            </a:r>
            <a:r>
              <a:rPr lang="fr-FR" dirty="0" smtClean="0"/>
              <a:t> </a:t>
            </a:r>
            <a:r>
              <a:rPr lang="fr-FR" dirty="0" err="1" smtClean="0"/>
              <a:t>retractation</a:t>
            </a:r>
            <a:r>
              <a:rPr lang="fr-FR" dirty="0" smtClean="0"/>
              <a:t> </a:t>
            </a:r>
            <a:r>
              <a:rPr lang="fr-FR" dirty="0" err="1" smtClean="0"/>
              <a:t>he</a:t>
            </a:r>
            <a:r>
              <a:rPr lang="fr-FR" dirty="0" smtClean="0"/>
              <a:t> </a:t>
            </a:r>
            <a:r>
              <a:rPr lang="fr-FR" dirty="0" err="1" smtClean="0"/>
              <a:t>said</a:t>
            </a:r>
            <a:r>
              <a:rPr lang="fr-FR" dirty="0" smtClean="0"/>
              <a:t> (sentence </a:t>
            </a:r>
            <a:r>
              <a:rPr lang="fr-FR" dirty="0" err="1" smtClean="0"/>
              <a:t>suppressed</a:t>
            </a:r>
            <a:r>
              <a:rPr lang="fr-FR" dirty="0" smtClean="0"/>
              <a:t> in the final </a:t>
            </a:r>
            <a:r>
              <a:rPr lang="fr-FR" dirty="0" err="1" smtClean="0"/>
              <a:t>vesion</a:t>
            </a:r>
            <a:r>
              <a:rPr lang="fr-FR" dirty="0" smtClean="0"/>
              <a:t>) </a:t>
            </a:r>
            <a:r>
              <a:rPr lang="en-US" i="1" dirty="0" err="1" smtClean="0"/>
              <a:t>Friedmann's</a:t>
            </a:r>
            <a:r>
              <a:rPr lang="en-US" i="1" dirty="0" smtClean="0"/>
              <a:t> paper </a:t>
            </a:r>
            <a:r>
              <a:rPr lang="en-US" i="1" dirty="0"/>
              <a:t>while mathematically correct is </a:t>
            </a:r>
            <a:r>
              <a:rPr lang="en-US" i="1" dirty="0" smtClean="0"/>
              <a:t>hardly of </a:t>
            </a:r>
            <a:r>
              <a:rPr lang="en-US" i="1" dirty="0" err="1" smtClean="0"/>
              <a:t>anyphysical</a:t>
            </a:r>
            <a:r>
              <a:rPr lang="en-US" i="1" dirty="0" smtClean="0"/>
              <a:t> significance</a:t>
            </a:r>
          </a:p>
          <a:p>
            <a:r>
              <a:rPr lang="fr-FR" dirty="0" smtClean="0"/>
              <a:t>« </a:t>
            </a:r>
            <a:r>
              <a:rPr lang="fr-FR" i="1" dirty="0" smtClean="0"/>
              <a:t>Vos </a:t>
            </a:r>
            <a:r>
              <a:rPr lang="fr-FR" i="1" dirty="0"/>
              <a:t>calculs sont corrects, mais votre physique est </a:t>
            </a:r>
            <a:r>
              <a:rPr lang="fr-FR" i="1" dirty="0" smtClean="0"/>
              <a:t>abominable</a:t>
            </a:r>
            <a:r>
              <a:rPr lang="fr-FR" dirty="0" smtClean="0"/>
              <a:t> »                   </a:t>
            </a:r>
            <a:r>
              <a:rPr lang="fr-FR" dirty="0"/>
              <a:t> </a:t>
            </a:r>
            <a:r>
              <a:rPr lang="fr-FR" dirty="0" smtClean="0"/>
              <a:t>               Einstein to Lemaitre, 1927</a:t>
            </a:r>
          </a:p>
        </p:txBody>
      </p:sp>
    </p:spTree>
    <p:extLst>
      <p:ext uri="{BB962C8B-B14F-4D97-AF65-F5344CB8AC3E}">
        <p14:creationId xmlns:p14="http://schemas.microsoft.com/office/powerpoint/2010/main" val="316847362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Epilogue</a:t>
            </a:r>
            <a:r>
              <a:rPr lang="it-IT" dirty="0" smtClean="0"/>
              <a:t> 3: </a:t>
            </a:r>
            <a:r>
              <a:rPr lang="it-IT" dirty="0" err="1" smtClean="0"/>
              <a:t>Lemaitre’s</a:t>
            </a:r>
            <a:r>
              <a:rPr lang="it-IT" dirty="0" smtClean="0"/>
              <a:t>  </a:t>
            </a:r>
            <a:r>
              <a:rPr lang="it-IT" dirty="0" err="1" smtClean="0"/>
              <a:t>discovers</a:t>
            </a:r>
            <a:r>
              <a:rPr lang="it-IT" dirty="0" smtClean="0"/>
              <a:t> </a:t>
            </a:r>
            <a:r>
              <a:rPr lang="it-IT" dirty="0" err="1" smtClean="0"/>
              <a:t>Hubble’s</a:t>
            </a:r>
            <a:r>
              <a:rPr lang="it-IT" dirty="0" smtClean="0"/>
              <a:t> law</a:t>
            </a:r>
            <a:endParaRPr lang="fr-FR"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436" y="1988840"/>
            <a:ext cx="5803900" cy="3695700"/>
          </a:xfr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38971"/>
            <a:ext cx="8604448" cy="508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32267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fontScale="90000"/>
          </a:bodyPr>
          <a:lstStyle/>
          <a:p>
            <a:r>
              <a:rPr lang="it-IT" dirty="0" err="1" smtClean="0"/>
              <a:t>Lemaitre’s</a:t>
            </a:r>
            <a:r>
              <a:rPr lang="it-IT" dirty="0" smtClean="0"/>
              <a:t>  </a:t>
            </a:r>
            <a:r>
              <a:rPr lang="it-IT" dirty="0" err="1"/>
              <a:t>discovers</a:t>
            </a:r>
            <a:r>
              <a:rPr lang="it-IT" dirty="0"/>
              <a:t> </a:t>
            </a:r>
            <a:r>
              <a:rPr lang="it-IT" dirty="0" smtClean="0"/>
              <a:t/>
            </a:r>
            <a:br>
              <a:rPr lang="it-IT" dirty="0" smtClean="0"/>
            </a:br>
            <a:r>
              <a:rPr lang="it-IT" dirty="0" err="1" smtClean="0"/>
              <a:t>Lemaitre-Hubble’s</a:t>
            </a:r>
            <a:r>
              <a:rPr lang="it-IT" dirty="0" smtClean="0"/>
              <a:t> </a:t>
            </a:r>
            <a:r>
              <a:rPr lang="it-IT" dirty="0"/>
              <a:t>law</a:t>
            </a:r>
            <a:endParaRPr lang="en-US" dirty="0"/>
          </a:p>
        </p:txBody>
      </p:sp>
      <p:sp>
        <p:nvSpPr>
          <p:cNvPr id="3" name="Content Placeholder 2"/>
          <p:cNvSpPr>
            <a:spLocks noGrp="1"/>
          </p:cNvSpPr>
          <p:nvPr>
            <p:ph idx="1"/>
          </p:nvPr>
        </p:nvSpPr>
        <p:spPr>
          <a:xfrm>
            <a:off x="457200" y="1124744"/>
            <a:ext cx="8229600" cy="5472608"/>
          </a:xfrm>
        </p:spPr>
        <p:txBody>
          <a:bodyPr>
            <a:normAutofit fontScale="40000" lnSpcReduction="20000"/>
          </a:bodyPr>
          <a:lstStyle/>
          <a:p>
            <a:pPr marL="0" indent="0">
              <a:buNone/>
            </a:pPr>
            <a:endParaRPr lang="en-US" sz="4500" dirty="0" smtClean="0"/>
          </a:p>
          <a:p>
            <a:r>
              <a:rPr lang="en-US" sz="4500" dirty="0"/>
              <a:t>1922 </a:t>
            </a:r>
            <a:r>
              <a:rPr lang="en-US" sz="4500" dirty="0" err="1"/>
              <a:t>Vesto</a:t>
            </a:r>
            <a:r>
              <a:rPr lang="en-US" sz="4500" dirty="0"/>
              <a:t> </a:t>
            </a:r>
            <a:r>
              <a:rPr lang="en-US" sz="4500" dirty="0" err="1"/>
              <a:t>Slipher</a:t>
            </a:r>
            <a:r>
              <a:rPr lang="en-US" sz="4500" dirty="0"/>
              <a:t>  measures the redshifts for 41 galaxies.</a:t>
            </a:r>
          </a:p>
          <a:p>
            <a:r>
              <a:rPr lang="en-US" sz="4500" dirty="0"/>
              <a:t>1923, Arthur </a:t>
            </a:r>
            <a:r>
              <a:rPr lang="en-US" sz="4500" dirty="0" err="1"/>
              <a:t>Eddington</a:t>
            </a:r>
            <a:r>
              <a:rPr lang="en-US" sz="4500" dirty="0"/>
              <a:t> : “The great preponderance of positive [receding] velocities is very striking; but the lack of observations of southern nebulae is unfortunate, and forbids a final conclusion.” </a:t>
            </a:r>
          </a:p>
          <a:p>
            <a:r>
              <a:rPr lang="en-US" sz="4500" dirty="0"/>
              <a:t>1927, the Belgian priest and cosmologist Georges </a:t>
            </a:r>
            <a:r>
              <a:rPr lang="en-US" sz="4500" dirty="0" err="1"/>
              <a:t>Lemaître</a:t>
            </a:r>
            <a:r>
              <a:rPr lang="en-US" sz="4500" dirty="0"/>
              <a:t> published a paper (in French in the relatively obscure </a:t>
            </a:r>
            <a:r>
              <a:rPr lang="en-US" sz="4500" i="1" dirty="0"/>
              <a:t>Annals of the Scientific Society of Brussels</a:t>
            </a:r>
            <a:r>
              <a:rPr lang="en-US" sz="4500" dirty="0"/>
              <a:t>) whose title read (in its English translation): “A Homogeneous Universe of Constant Mass and Increasing Radius Accounting for the Radial Velocity of Extra-Galactic Nebulae.” </a:t>
            </a:r>
          </a:p>
          <a:p>
            <a:r>
              <a:rPr lang="en-US" sz="4500" dirty="0" smtClean="0"/>
              <a:t>Lemaitre </a:t>
            </a:r>
            <a:r>
              <a:rPr lang="en-US" sz="4500" dirty="0"/>
              <a:t>started out by considering an Einstein universe "where the radius of space or of the </a:t>
            </a:r>
            <a:r>
              <a:rPr lang="en-US" sz="4500" dirty="0" smtClean="0"/>
              <a:t>universe </a:t>
            </a:r>
            <a:r>
              <a:rPr lang="en-US" sz="4500" dirty="0"/>
              <a:t>is allowed to vary in an arbitrary </a:t>
            </a:r>
            <a:r>
              <a:rPr lang="en-US" sz="4500" dirty="0" smtClean="0"/>
              <a:t>way”.</a:t>
            </a:r>
          </a:p>
          <a:p>
            <a:r>
              <a:rPr lang="en-US" sz="4500" dirty="0" smtClean="0"/>
              <a:t>He </a:t>
            </a:r>
            <a:r>
              <a:rPr lang="en-US" sz="4500" dirty="0"/>
              <a:t>found differential equations for the time-dependent space curvature </a:t>
            </a:r>
            <a:r>
              <a:rPr lang="en-US" sz="4500" i="1" dirty="0"/>
              <a:t>R(t) </a:t>
            </a:r>
            <a:r>
              <a:rPr lang="en-US" sz="4500" dirty="0"/>
              <a:t>that were the same as </a:t>
            </a:r>
            <a:r>
              <a:rPr lang="en-US" sz="4500" dirty="0" err="1"/>
              <a:t>Friedmann's</a:t>
            </a:r>
            <a:r>
              <a:rPr lang="en-US" sz="4500" dirty="0"/>
              <a:t> except that Lemaitre included the radiation pressure. </a:t>
            </a:r>
            <a:r>
              <a:rPr lang="en-US" sz="4500" dirty="0" smtClean="0"/>
              <a:t>Lemaitre </a:t>
            </a:r>
            <a:r>
              <a:rPr lang="en-US" sz="4500" dirty="0"/>
              <a:t>rediscovered what </a:t>
            </a:r>
            <a:r>
              <a:rPr lang="en-US" sz="4500" dirty="0" err="1"/>
              <a:t>Friedmann</a:t>
            </a:r>
            <a:r>
              <a:rPr lang="en-US" sz="4500" dirty="0"/>
              <a:t> had discovered five years earlier</a:t>
            </a:r>
            <a:r>
              <a:rPr lang="en-US" sz="4500" dirty="0" smtClean="0"/>
              <a:t>.</a:t>
            </a:r>
          </a:p>
          <a:p>
            <a:r>
              <a:rPr lang="en-US" sz="4500" dirty="0" err="1" smtClean="0"/>
              <a:t>Yet</a:t>
            </a:r>
            <a:r>
              <a:rPr lang="en-US" sz="4500" dirty="0" err="1"/>
              <a:t>,to</a:t>
            </a:r>
            <a:r>
              <a:rPr lang="en-US" sz="4500" dirty="0"/>
              <a:t> say that Lemaitre simply rediscovered </a:t>
            </a:r>
            <a:r>
              <a:rPr lang="en-US" sz="4500" dirty="0" err="1"/>
              <a:t>Friedmann's</a:t>
            </a:r>
            <a:r>
              <a:rPr lang="en-US" sz="4500" dirty="0"/>
              <a:t> solution of an expanding universe is to miss the important difference between the two works. </a:t>
            </a:r>
            <a:endParaRPr lang="en-US" sz="4500" dirty="0" smtClean="0"/>
          </a:p>
          <a:p>
            <a:r>
              <a:rPr lang="en-US" sz="4500" dirty="0" smtClean="0"/>
              <a:t>Although </a:t>
            </a:r>
            <a:r>
              <a:rPr lang="en-US" sz="4500" dirty="0"/>
              <a:t>quite similar in their mathematics, when it comes to physics the two papers are strikingly </a:t>
            </a:r>
            <a:r>
              <a:rPr lang="en-US" sz="4500" dirty="0" smtClean="0"/>
              <a:t>different.</a:t>
            </a:r>
            <a:endParaRPr lang="en-US" sz="4500" dirty="0"/>
          </a:p>
          <a:p>
            <a:r>
              <a:rPr lang="en-US" sz="4500" dirty="0" smtClean="0"/>
              <a:t>Lemaitre </a:t>
            </a:r>
            <a:r>
              <a:rPr lang="en-US" sz="4500" dirty="0"/>
              <a:t>pointed out in clear language that his model universe was expanding and that the velocity of recession was to be understood as "the apparent Doppler effect due to the variation of the radius of the universe". </a:t>
            </a:r>
            <a:endParaRPr lang="en-US" sz="4500" dirty="0" smtClean="0"/>
          </a:p>
          <a:p>
            <a:endParaRPr lang="en-US" dirty="0"/>
          </a:p>
        </p:txBody>
      </p:sp>
    </p:spTree>
    <p:extLst>
      <p:ext uri="{BB962C8B-B14F-4D97-AF65-F5344CB8AC3E}">
        <p14:creationId xmlns:p14="http://schemas.microsoft.com/office/powerpoint/2010/main" val="127085266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70000" lnSpcReduction="20000"/>
          </a:bodyPr>
          <a:lstStyle/>
          <a:p>
            <a:r>
              <a:rPr lang="en-US" dirty="0"/>
              <a:t>He was not interested in any kind of variation of </a:t>
            </a:r>
            <a:r>
              <a:rPr lang="en-US" i="1" dirty="0"/>
              <a:t>R(t) </a:t>
            </a:r>
            <a:r>
              <a:rPr lang="en-US" dirty="0"/>
              <a:t>allowed by the equations, but only in the expanding solution that seemed to correspond to the redshift data</a:t>
            </a:r>
          </a:p>
          <a:p>
            <a:r>
              <a:rPr lang="en-US" dirty="0"/>
              <a:t>This is reflected in his manuscript version, where the term </a:t>
            </a:r>
            <a:r>
              <a:rPr lang="en-US" i="1" dirty="0"/>
              <a:t>variable </a:t>
            </a:r>
            <a:r>
              <a:rPr lang="en-US" dirty="0"/>
              <a:t>was replaced in the proof with </a:t>
            </a:r>
            <a:r>
              <a:rPr lang="en-US" i="1" dirty="0"/>
              <a:t>croissant </a:t>
            </a:r>
            <a:r>
              <a:rPr lang="en-US" dirty="0"/>
              <a:t>(increasing). </a:t>
            </a:r>
          </a:p>
          <a:p>
            <a:r>
              <a:rPr lang="en-US" dirty="0" err="1" smtClean="0"/>
              <a:t>Lemaître</a:t>
            </a:r>
            <a:r>
              <a:rPr lang="en-US" dirty="0" smtClean="0"/>
              <a:t> thus first discovers what is now known as “Hubble’s Law”—the fact that the velocity of recession is linearly proportional to the distance. </a:t>
            </a:r>
          </a:p>
          <a:p>
            <a:r>
              <a:rPr lang="en-US" dirty="0" smtClean="0"/>
              <a:t>But </a:t>
            </a:r>
            <a:r>
              <a:rPr lang="en-US" dirty="0" err="1"/>
              <a:t>Lemaître</a:t>
            </a:r>
            <a:r>
              <a:rPr lang="en-US" dirty="0"/>
              <a:t> went beyond mere theoretical calculations. He actually used the velocities of the galaxies as measured by </a:t>
            </a:r>
            <a:r>
              <a:rPr lang="en-US" dirty="0" err="1" smtClean="0"/>
              <a:t>Slipher</a:t>
            </a:r>
            <a:r>
              <a:rPr lang="en-US" dirty="0"/>
              <a:t> </a:t>
            </a:r>
            <a:r>
              <a:rPr lang="en-US" dirty="0" smtClean="0"/>
              <a:t>and </a:t>
            </a:r>
            <a:r>
              <a:rPr lang="en-US" dirty="0"/>
              <a:t>the distances as determined from brightness measurements by </a:t>
            </a:r>
            <a:r>
              <a:rPr lang="en-US" dirty="0" smtClean="0"/>
              <a:t>Hubble </a:t>
            </a:r>
            <a:r>
              <a:rPr lang="en-US" dirty="0"/>
              <a:t>in 1926, to determine the rate of expansion of the universe. </a:t>
            </a:r>
            <a:endParaRPr lang="en-US" dirty="0" smtClean="0"/>
          </a:p>
          <a:p>
            <a:r>
              <a:rPr lang="en-US" dirty="0" smtClean="0"/>
              <a:t>For </a:t>
            </a:r>
            <a:r>
              <a:rPr lang="en-US" dirty="0"/>
              <a:t>the numerical value of that rate, today called the </a:t>
            </a:r>
            <a:r>
              <a:rPr lang="en-US" i="1" dirty="0"/>
              <a:t>Hubble constant</a:t>
            </a:r>
            <a:r>
              <a:rPr lang="en-US" dirty="0"/>
              <a:t>, </a:t>
            </a:r>
            <a:r>
              <a:rPr lang="en-US" dirty="0" err="1"/>
              <a:t>Lemaître</a:t>
            </a:r>
            <a:r>
              <a:rPr lang="en-US" dirty="0"/>
              <a:t> obtained 625 km/s/</a:t>
            </a:r>
            <a:r>
              <a:rPr lang="en-US" dirty="0" err="1"/>
              <a:t>Mpc</a:t>
            </a:r>
            <a:r>
              <a:rPr lang="en-US" dirty="0"/>
              <a:t>. Recall that Hubble obtained a value of about 500 in </a:t>
            </a:r>
            <a:r>
              <a:rPr lang="en-US" dirty="0" smtClean="0"/>
              <a:t>1929.</a:t>
            </a:r>
          </a:p>
          <a:p>
            <a:r>
              <a:rPr lang="en-US" dirty="0" err="1" smtClean="0"/>
              <a:t>Lemaître</a:t>
            </a:r>
            <a:r>
              <a:rPr lang="en-US" dirty="0" smtClean="0"/>
              <a:t> </a:t>
            </a:r>
            <a:r>
              <a:rPr lang="en-US" dirty="0"/>
              <a:t>also discussed the fact that the accuracy of the distance estimates available at the time seemed to him to be insufficient to assess the validity of the linear relation he discovered. </a:t>
            </a:r>
          </a:p>
          <a:p>
            <a:endParaRPr lang="en-US" dirty="0"/>
          </a:p>
          <a:p>
            <a:endParaRPr lang="en-US" dirty="0"/>
          </a:p>
        </p:txBody>
      </p:sp>
    </p:spTree>
    <p:extLst>
      <p:ext uri="{BB962C8B-B14F-4D97-AF65-F5344CB8AC3E}">
        <p14:creationId xmlns:p14="http://schemas.microsoft.com/office/powerpoint/2010/main" val="79871756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did the cosmic censorship?</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The English translation of </a:t>
            </a:r>
            <a:r>
              <a:rPr lang="en-US" dirty="0" err="1"/>
              <a:t>Lemaître’s</a:t>
            </a:r>
            <a:r>
              <a:rPr lang="en-US" dirty="0"/>
              <a:t> 1927 paper was published in the </a:t>
            </a:r>
            <a:r>
              <a:rPr lang="en-US" i="1" dirty="0"/>
              <a:t>Monthly Notices of the Royal Astronomical Society </a:t>
            </a:r>
            <a:r>
              <a:rPr lang="en-US" dirty="0"/>
              <a:t>in March 1931.11 However, </a:t>
            </a:r>
            <a:r>
              <a:rPr lang="en-US" i="1" dirty="0"/>
              <a:t>a few paragraphs from the original French version were deleted</a:t>
            </a:r>
            <a:r>
              <a:rPr lang="en-US" dirty="0"/>
              <a:t>! In particular, the paragraph that described “Hubble’s Law” and in which </a:t>
            </a:r>
            <a:r>
              <a:rPr lang="en-US" dirty="0" err="1"/>
              <a:t>Lemaître</a:t>
            </a:r>
            <a:r>
              <a:rPr lang="en-US" dirty="0"/>
              <a:t> used the 42 galaxies for which he had distances and velocities to derive a value for the Hubble Constant of 625 km/s/</a:t>
            </a:r>
            <a:r>
              <a:rPr lang="en-US" dirty="0" err="1"/>
              <a:t>Mpc</a:t>
            </a:r>
            <a:r>
              <a:rPr lang="en-US" dirty="0"/>
              <a:t>, was missing. </a:t>
            </a:r>
          </a:p>
          <a:p>
            <a:r>
              <a:rPr lang="en-US" dirty="0"/>
              <a:t>Also missing were one paragraph in which </a:t>
            </a:r>
            <a:r>
              <a:rPr lang="en-US" dirty="0" err="1"/>
              <a:t>Lemaître</a:t>
            </a:r>
            <a:r>
              <a:rPr lang="en-US" dirty="0"/>
              <a:t> discussed the possible errors in the distance estimates, and footnotes, in one of which he remarked on the interpretation of the proportionality between the velocity and distance, as resulting from a relativistic expansion. In </a:t>
            </a:r>
            <a:r>
              <a:rPr lang="en-US" dirty="0" smtClean="0"/>
              <a:t>the </a:t>
            </a:r>
            <a:r>
              <a:rPr lang="en-US" dirty="0"/>
              <a:t>same footnote, </a:t>
            </a:r>
            <a:r>
              <a:rPr lang="en-US" dirty="0" err="1"/>
              <a:t>Lemaître</a:t>
            </a:r>
            <a:r>
              <a:rPr lang="en-US" dirty="0"/>
              <a:t> also calculated two possible values for the Hubble Constant, of 575 and 670, depending on how the data were grouped. </a:t>
            </a:r>
          </a:p>
          <a:p>
            <a:endParaRPr lang="en-US" dirty="0"/>
          </a:p>
        </p:txBody>
      </p:sp>
    </p:spTree>
    <p:extLst>
      <p:ext uri="{BB962C8B-B14F-4D97-AF65-F5344CB8AC3E}">
        <p14:creationId xmlns:p14="http://schemas.microsoft.com/office/powerpoint/2010/main" val="4518047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m A /{\sqrt B} $$&#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79,98016"/>
  <p:tag name="PICTUREFILESIZE" val="5183"/>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A\to 0, \ \ B\to \infty$$&#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56,0003"/>
  <p:tag name="PICTUREFILESIZE" val="630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mu \nu} = \left[\begin{array}{lrrr} &#10;1 &amp; 0 &amp; 0 &amp; 0 \\&#10;0 &amp; -1 &amp; 0 &amp; 0 \\&#10;0 &amp; 0 &amp; -1 &amp; 0 \\&#10;0 &amp; 0 &amp; 0 &amp; -1 \end{array}\right]$$&#10;\end{document}&#10;"/>
  <p:tag name="EXTERNALNAME" val="txp_fig"/>
  <p:tag name="BLEND" val="Falso"/>
  <p:tag name="TRANSPARENT" val="Falso"/>
  <p:tag name="KEEPFILES" val="Falso"/>
  <p:tag name="DEBUGPAUSE" val="Falso"/>
  <p:tag name="RESOLUTION" val="1200"/>
  <p:tag name="TIMEOUT" val="(none)"/>
  <p:tag name="BOXWIDTH" val="593"/>
  <p:tag name="BOXHEIGHT" val="346"/>
  <p:tag name="BOXFONT" val="10"/>
  <p:tag name="BOXWRAP" val="Falso"/>
  <p:tag name="WORKAROUNDTRANSPARENCYBUG" val="Falso"/>
  <p:tag name="ALLOWFONTSUBSTITUTION" val="Falso"/>
  <p:tag name="BITMAPFORMAT" val="pngmono"/>
  <p:tag name="ORIGWIDTH" val="241,9805"/>
  <p:tag name="PICTUREFILESIZE" val="17783"/>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left. dl^2  = dx_1^2 + dx_2^2 + dx_3^2 + dx_4^2 \right|_{{\mathbf S}^3}$\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04"/>
  <p:tag name="PICTUREFILESIZE" val="26803"/>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x_1^2 +x_2^2 + x_3^2 + x^2_4 = R^2$&#10;&#10;\end{document}&#10;"/>
  <p:tag name="EXTERNALNAME" val="txp_fig"/>
  <p:tag name="BLEND" val="Falso"/>
  <p:tag name="TRANSPARENT" val="Falso"/>
  <p:tag name="KEEPFILES" val="Falso"/>
  <p:tag name="DEBUGPAUSE" val="Falso"/>
  <p:tag name="RESOLUTION" val="1200"/>
  <p:tag name="TIMEOUT" val="(none)"/>
  <p:tag name="BOXWIDTH" val="508"/>
  <p:tag name="BOXHEIGHT" val="386"/>
  <p:tag name="BOXFONT" val="10"/>
  <p:tag name="BOXWRAP" val="Falso"/>
  <p:tag name="WORKAROUNDTRANSPARENCYBUG" val="Falso"/>
  <p:tag name="ALLOWFONTSUBSTITUTION" val="Falso"/>
  <p:tag name="BITMAPFORMAT" val="png256"/>
  <p:tag name="ORIGWIDTH" val="234,0005"/>
  <p:tag name="PICTUREFILESIZE" val="2883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 \sum_{i,j=1}^3\left(\delta_{ij} +  \frac{x_ix_j }&#10;{R^2-x_1^2-x_2^2-x_3^2} \right)\ dx^i dx^j&#10;$$\end{document}&#10;"/>
  <p:tag name="EXTERNALNAME" val="txp_fig"/>
  <p:tag name="BLEND" val="Falso"/>
  <p:tag name="TRANSPARENT" val="Falso"/>
  <p:tag name="KEEPFILES" val="Falso"/>
  <p:tag name="DEBUGPAUSE" val="Falso"/>
  <p:tag name="RESOLUTION" val="1200"/>
  <p:tag name="TIMEOUT" val="(none)"/>
  <p:tag name="BOXWIDTH" val="508"/>
  <p:tag name="BOXHEIGHT" val="386"/>
  <p:tag name="BOXFONT" val="10"/>
  <p:tag name="BOXWRAP" val="Falso"/>
  <p:tag name="WORKAROUNDTRANSPARENCYBUG" val="Falso"/>
  <p:tag name="ALLOWFONTSUBSTITUTION" val="Falso"/>
  <p:tag name="BITMAPFORMAT" val="png256"/>
  <p:tag name="ORIGWIDTH" val="397,9808"/>
  <p:tag name="PICTUREFILESIZE" val="68366"/>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R_{{\mu}{\nu}} - \frac{1}{2} R g_{{\mu}{\nu}} + \textcolor{red}{\Lambda g_{{\mu}{\nu}}} = 8 \pi G T_{{\mu}{\nu}} \ \  (1917)$&#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84,9608"/>
  <p:tag name="PICTUREFILESIZE" val="29969"/>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R_{{\mu}{\nu}} - \frac{1}{2} R g_{{\mu}{\nu}} = 8 \pi G T_{{\mu}{\nu}} &#10; \ \ \ \ \ \ \ \ \ \ \ (1915-1916)$&#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453.9609"/>
  <p:tag name="PICTUREFILESIZE" val="29476"/>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nabla}^2 \Phi-\lambda \Phi = 4\pi G \rho $$&#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84,9804"/>
  <p:tag name="PICTUREFILESIZE" val="9290"/>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frac 1{R_{0}^2} = \Lambda = 4\pi G\rho$&#10;\end{document}&#10;"/>
  <p:tag name="EXTERNALNAME" val="txp_fig"/>
  <p:tag name="BLEND" val="Falso"/>
  <p:tag name="TRANSPARENT" val="Falso"/>
  <p:tag name="KEEPFILES" val="Falso"/>
  <p:tag name="DEBUGPAUSE" val="Falso"/>
  <p:tag name="RESOLUTION" val="1200"/>
  <p:tag name="TIMEOUT" val="(none)"/>
  <p:tag name="BOXWIDTH" val="466"/>
  <p:tag name="BOXHEIGHT" val="246"/>
  <p:tag name="BOXFONT" val="10"/>
  <p:tag name="BOXWRAP" val="Falso"/>
  <p:tag name="WORKAROUNDTRANSPARENCYBUG" val="Falso"/>
  <p:tag name="ALLOWFONTSUBSTITUTION" val="Falso"/>
  <p:tag name="BITMAPFORMAT" val="png256"/>
  <p:tag name="ORIGWIDTH" val="153,0003"/>
  <p:tag name="PICTUREFILESIZE" val="2091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nabla}^2 \Phi = 4\pi G \rho $$&#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29,0002"/>
  <p:tag name="PICTUREFILESIZE" val="7041"/>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M = 2\pi^2{R_0^3}\rho = \frac{\pi R_0 }{2G}$&#10;\end{document}&#10;"/>
  <p:tag name="EXTERNALNAME" val="txp_fig"/>
  <p:tag name="BLEND" val="Falso"/>
  <p:tag name="TRANSPARENT" val="Falso"/>
  <p:tag name="KEEPFILES" val="Falso"/>
  <p:tag name="DEBUGPAUSE" val="Falso"/>
  <p:tag name="RESOLUTION" val="1200"/>
  <p:tag name="TIMEOUT" val="(none)"/>
  <p:tag name="BOXWIDTH" val="466"/>
  <p:tag name="BOXHEIGHT" val="246"/>
  <p:tag name="BOXFONT" val="10"/>
  <p:tag name="BOXWRAP" val="Falso"/>
  <p:tag name="WORKAROUNDTRANSPARENCYBUG" val="Falso"/>
  <p:tag name="ALLOWFONTSUBSTITUTION" val="Falso"/>
  <p:tag name="BITMAPFORMAT" val="png256"/>
  <p:tag name="ORIGWIDTH" val="192,0004"/>
  <p:tag name="PICTUREFILESIZE" val="27763"/>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_1, X_2, X_3, X_4) \to (x_1,x_2,x_3)&#10;$$&#10;\end{document}&#10;"/>
  <p:tag name="EXTERNALNAME" val="txp_fig"/>
  <p:tag name="BLEND" val="Falso"/>
  <p:tag name="TRANSPARENT" val="Falso"/>
  <p:tag name="KEEPFILES" val="Falso"/>
  <p:tag name="DEBUGPAUSE" val="Falso"/>
  <p:tag name="RESOLUTION" val="1200"/>
  <p:tag name="TIMEOUT" val="(none)"/>
  <p:tag name="BOXWIDTH" val="626"/>
  <p:tag name="BOXHEIGHT" val="411"/>
  <p:tag name="BOXFONT" val="10"/>
  <p:tag name="BOXWRAP" val="Falso"/>
  <p:tag name="WORKAROUNDTRANSPARENCYBUG" val="Falso"/>
  <p:tag name="ALLOWFONTSUBSTITUTION" val="Falso"/>
  <p:tag name="BITMAPFORMAT" val="pngmono"/>
  <p:tag name="ORIGWIDTH" val="295,9806"/>
  <p:tag name="PICTUREFILESIZE" val="15874"/>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_i = \frac{2 x_i}{1 + x_1^2 + x_2^2+x_3^2}$$ $$X_4 = &#10;\frac{-1 + x_1^2 + x_2^2+x_3^2}{1 + x_1^2 + x_2^2+x_3^2}$$&#10;&#10;\end{document}&#10;"/>
  <p:tag name="EXTERNALNAME" val="txp_fig"/>
  <p:tag name="BLEND" val="Falso"/>
  <p:tag name="TRANSPARENT" val="Falso"/>
  <p:tag name="KEEPFILES" val="Falso"/>
  <p:tag name="DEBUGPAUSE" val="Falso"/>
  <p:tag name="RESOLUTION" val="1200"/>
  <p:tag name="TIMEOUT" val="(none)"/>
  <p:tag name="BOXWIDTH" val="626"/>
  <p:tag name="BOXHEIGHT" val="411"/>
  <p:tag name="BOXFONT" val="10"/>
  <p:tag name="BOXWRAP" val="Falso"/>
  <p:tag name="WORKAROUNDTRANSPARENCYBUG" val="Falso"/>
  <p:tag name="ALLOWFONTSUBSTITUTION" val="Falso"/>
  <p:tag name="BITMAPFORMAT" val="pngmono"/>
  <p:tag name="ORIGWIDTH" val="243,9605"/>
  <p:tag name="PICTUREFILESIZE" val="30936"/>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l^2  = \frac{4}{(1 + x_1^2 + x_2^2+x_3^2)^2}(dx_1^2 + dx_2^2+dx_3^2)$$&#10;\end{document}&#10;"/>
  <p:tag name="EXTERNALNAME" val="txp_fig"/>
  <p:tag name="BLEND" val="Falso"/>
  <p:tag name="TRANSPARENT" val="Falso"/>
  <p:tag name="KEEPFILES" val="Falso"/>
  <p:tag name="DEBUGPAUSE" val="Falso"/>
  <p:tag name="RESOLUTION" val="1200"/>
  <p:tag name="TIMEOUT" val="(none)"/>
  <p:tag name="BOXWIDTH" val="626"/>
  <p:tag name="BOXHEIGHT" val="411"/>
  <p:tag name="BOXFONT" val="10"/>
  <p:tag name="BOXWRAP" val="Falso"/>
  <p:tag name="WORKAROUNDTRANSPARENCYBUG" val="Falso"/>
  <p:tag name="ALLOWFONTSUBSTITUTION" val="Falso"/>
  <p:tag name="BITMAPFORMAT" val="pngmono"/>
  <p:tag name="ORIGWIDTH" val="432,9609"/>
  <p:tag name="PICTUREFILESIZE" val="25319"/>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mu \nu} \mathop{\longrightarrow}_{x_i \to \infty} \left[\begin{array}{lrrr} &#10;1 &amp; 0 &amp; 0 &amp; 0 \\&#10;0 &amp; 0 &amp; 0 &amp; 0 \\&#10;0 &amp; 0 &amp; 0 &amp; 0 \\&#10;0 &amp; 0 &amp; 0 &amp; 0 \end{array}\right] $$&#10;\end{document}&#10;"/>
  <p:tag name="EXTERNALNAME" val="txp_fig"/>
  <p:tag name="BLEND" val="Falso"/>
  <p:tag name="TRANSPARENT" val="Falso"/>
  <p:tag name="KEEPFILES" val="Falso"/>
  <p:tag name="DEBUGPAUSE" val="Falso"/>
  <p:tag name="RESOLUTION" val="1200"/>
  <p:tag name="TIMEOUT" val="(none)"/>
  <p:tag name="BOXWIDTH" val="593"/>
  <p:tag name="BOXHEIGHT" val="346"/>
  <p:tag name="BOXFONT" val="10"/>
  <p:tag name="BOXWRAP" val="Falso"/>
  <p:tag name="WORKAROUNDTRANSPARENCYBUG" val="Falso"/>
  <p:tag name="ALLOWFONTSUBSTITUTION" val="Falso"/>
  <p:tag name="BITMAPFORMAT" val="pngmono"/>
  <p:tag name="ORIGWIDTH" val="219,0005"/>
  <p:tag name="PICTUREFILESIZE" val="16924"/>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iX_0)^2+X_1^2 +X_2^2 + X_3^2 + X^2_4 = R^2 = \frac 3 {\Lambda^2}$&#10;&#10;\end{document}&#10;"/>
  <p:tag name="EXTERNALNAME" val="txp_fig"/>
  <p:tag name="BLEND" val="Falso"/>
  <p:tag name="TRANSPARENT" val="Vero"/>
  <p:tag name="KEEPFILES" val="Falso"/>
  <p:tag name="DEBUGPAUSE" val="Falso"/>
  <p:tag name="RESOLUTION" val="1200"/>
  <p:tag name="TIMEOUT" val="(none)"/>
  <p:tag name="BOXWIDTH" val="508"/>
  <p:tag name="BOXHEIGHT" val="386"/>
  <p:tag name="BOXFONT" val="10"/>
  <p:tag name="BOXWRAP" val="Falso"/>
  <p:tag name="WORKAROUNDTRANSPARENCYBUG" val="Falso"/>
  <p:tag name="ALLOWFONTSUBSTITUTION" val="Falso"/>
  <p:tag name="BITMAPFORMAT" val="png256"/>
  <p:tag name="ORIGWIDTH" val="408,9609"/>
  <p:tag name="PICTUREFILESIZE" val="45867"/>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ds^2 = \sum_{\mu,\nu=0}^3 \left(\eta_{\mu\nu}- \frac{ X_\mu X_\nu}&#10;{R^2-X_1^2-X_2^2-X_3^2+X_0^2} \right)dX^\mu dX^\nu&#10;$$\end{document}&#10;"/>
  <p:tag name="EXTERNALNAME" val="txp_fig"/>
  <p:tag name="BLEND" val="Falso"/>
  <p:tag name="TRANSPARENT" val="Falso"/>
  <p:tag name="KEEPFILES" val="Falso"/>
  <p:tag name="DEBUGPAUSE" val="Falso"/>
  <p:tag name="RESOLUTION" val="1200"/>
  <p:tag name="TIMEOUT" val="(none)"/>
  <p:tag name="BOXWIDTH" val="508"/>
  <p:tag name="BOXHEIGHT" val="386"/>
  <p:tag name="BOXFONT" val="10"/>
  <p:tag name="BOXWRAP" val="Falso"/>
  <p:tag name="WORKAROUNDTRANSPARENCYBUG" val="Falso"/>
  <p:tag name="ALLOWFONTSUBSTITUTION" val="Falso"/>
  <p:tag name="BITMAPFORMAT" val="png256"/>
  <p:tag name="ORIGWIDTH" val="538,9811"/>
  <p:tag name="PICTUREFILESIZE" val="81472"/>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left\{\begin{array}{lll}&#10;X_0 &amp; = &amp; R \sinh\frac{t}{R} \cosh \chi  \\&#10;X_1 &amp; = &amp; R \sinh\frac{t}{R} \sinh \chi \sin \theta \sin \phi \\&#10;X_2 &amp; = &amp; R \sinh\frac{t}{R} \sinh \chi \sin \theta \cos \phi\\&#10;X_3 &amp; = &amp; R \sinh\frac{t}{R} \sinh \chi \cos \theta \\&#10;X_4 &amp; = &amp; R \cosh\frac{t}{R}   \\&#10;\end{array} \right.$&#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6"/>
  <p:tag name="PICTUREFILESIZE" val="100980"/>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ds^2&amp; = &amp;  \left. dX_0^2 - dX_1^2 -\ldots dX_4^2\right|_{dS} =\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4.9807"/>
  <p:tag name="PICTUREFILESIZE" val="24059"/>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amp;=&amp; dt^2 - R^2 \sinh^2\frac{t}{R}\left( d\chi^2  &#10;+ \sinh^2\chi (d\theta^2 + \sin^2 \theta d\phi^2)\right)  &#10;\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507.961"/>
  <p:tag name="PICTUREFILESIZE" val="4329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 = -\frac{16 \pi^2  G \rho R}3\mathop{\longrightarrow}_{R\to \infty}\infty$$&#10;\end{document}&#10;"/>
  <p:tag name="EXTERNALNAME" val="txp_fig"/>
  <p:tag name="BLEND" val="Falso"/>
  <p:tag name="TRANSPARENT" val="Falso"/>
  <p:tag name="KEEPFILES" val="Falso"/>
  <p:tag name="DEBUGPAUSE" val="Falso"/>
  <p:tag name="RESOLUTION" val="1200"/>
  <p:tag name="TIMEOUT" val="(none)"/>
  <p:tag name="BOXWIDTH" val="470"/>
  <p:tag name="BOXHEIGHT" val="348"/>
  <p:tag name="BOXFONT" val="10"/>
  <p:tag name="BOXWRAP" val="Falso"/>
  <p:tag name="WORKAROUNDTRANSPARENCYBUG" val="Falso"/>
  <p:tag name="ALLOWFONTSUBSTITUTION" val="Falso"/>
  <p:tag name="BITMAPFORMAT" val="pngmono"/>
  <p:tag name="ORIGWIDTH" val="234,0005"/>
  <p:tag name="PICTUREFILESIZE" val="14109"/>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 (1-\frac{{r}^2}{R^2}) dt^2&#10; -\frac{1}{1-\frac{{r}^2}{R^2}} dr^2 - r^2(d \theta^2 + \sin^2 \theta d\phi^2)&#10; $\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453.9609"/>
  <p:tag name="PICTUREFILESIZE" val="40036"/>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left. ds^2  = dX_0^2 -dX_1^2- dX_2^2 - dX_3^2 - dX_4^2&#10; \right|_{{dS_4}}=$\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426.9609"/>
  <p:tag name="PICTUREFILESIZE" val="32811"/>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X_0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7.96008"/>
  <p:tag name="PICTUREFILESIZE" val="3324"/>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X_4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7.96008"/>
  <p:tag name="PICTUREFILESIZE" val="3292"/>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 \left\{\begin{array}{lll}&#10;X_0 &amp; = &amp;  \sqrt{R^2-{r}^2}\, \sinh ({t}/{R}) \\&#10;X_1 &amp;=&amp;  {r} \sin \theta \sin \phi\;\\&#10;X_2 &amp;=&amp;  {r} \sin \theta \cos \phi\;\\&#10;X_3 &amp;=&amp;  {r} \cos \theta \;\\&#10;X_{4} &amp; = &amp;  \sqrt{R^2-\vec{r}^2}\, \cosh ({t}/{R}) \end{array} \right.$&#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94.9606"/>
  <p:tag name="PICTUREFILESIZE" val="82139"/>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ds^2= (1-\frac{{r}^2}{R^2}) dt^2&#10; -\frac{1}{1-\frac{{r}^2}{R^2}} dr^2 - r^2(d \theta^2 + \sin^2 \theta d\phi^2)&#10; $\end{document}&#10;"/>
  <p:tag name="EXTERNALNAME" val="txp_fig"/>
  <p:tag name="BLEND" val="Falso"/>
  <p:tag name="TRANSPARENT" val="Falso"/>
  <p:tag name="KEEPFILES" val="Falso"/>
  <p:tag name="DEBUGPAUSE" val="Falso"/>
  <p:tag name="RESOLUTION" val="1200"/>
  <p:tag name="TIMEOUT" val="(none)"/>
  <p:tag name="BOXWIDTH" val="508"/>
  <p:tag name="BOXHEIGHT" val="386"/>
  <p:tag name="BOXFONT" val="10"/>
  <p:tag name="BOXWRAP" val="Falso"/>
  <p:tag name="WORKAROUNDTRANSPARENCYBUG" val="Falso"/>
  <p:tag name="ALLOWFONTSUBSTITUTION" val="Falso"/>
  <p:tag name="BITMAPFORMAT" val="png256"/>
  <p:tag name="ORIGWIDTH" val="465,0009"/>
  <p:tag name="PICTUREFILESIZE" val="64801"/>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yellow}&#10;{$X_0^2 - X_1^2 - \ldots X_d^2 = -R^2$\\[5pt]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41.9805"/>
  <p:tag name="PICTUREFILESIZE" val="14150"/>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cyan}&#10;{$ds^2 = dt^2 - a(t)^2\left(\frac{dr^2}{1-Kr^2} + &#10;r^2(d\theta^2 + \sin^2\theta d\phi^2)\right)$}&#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464"/>
  <p:tag name="PICTUREFILESIZE" val="43050"/>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R_{{\mu}{\nu}} - \frac{1}{2} R g_{{\mu}{\nu}} = 8 \pi G T_{{\mu}{\nu}}$&#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26"/>
  <p:tag name="PICTUREFILESIZE" val="17606"/>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T_{\mu\nu} = &#10;\left[\begin{array}{cccc} &#10;\rho &amp; 0 &amp; 0 &amp; 0 \\&#10;0 &amp; p &amp; 0 &amp; 0 \\&#10;0 &amp; 0 &amp; p &amp; 0 \\&#10;0 &amp; 0 &amp; 0 &amp; p &#10;\end{array}  \right]$ &#10;%in comoving coordinates&#10;&#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96"/>
  <p:tag name="PICTUREFILESIZE" val="3693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Phi =  G \int \frac {\rho(r)}r dV $$&#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59,0003"/>
  <p:tag name="PICTUREFILESIZE" val="10617"/>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left(\frac{\dot a}{a}\right)^2= \frac{8}{3}\pi G\rho -\frac{K}{a^2}\]&#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82"/>
  <p:tag name="PICTUREFILESIZE" val="21524"/>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frac{\ddot a}{a}= -\frac{4}{3}\pi G(\rho + 3p)\]&#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85"/>
  <p:tag name="PICTUREFILESIZE" val="18072"/>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dot \rho_i = -3\frac{\dot a}{a}(\rho_i + p_i)\]&#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71"/>
  <p:tag name="PICTUREFILESIZE" val="15498"/>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sqrt K r = \sin\chi $\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21"/>
  <p:tag name="PICTUREFILESIZE" val="10202"/>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left. dl^2  = dx_1^2 + dx_2^2 + dx_3^2 + dx_4^2 \right|_{{\mathbf S}^3}$\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04"/>
  <p:tag name="PICTUREFILESIZE" val="26803"/>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frac{1}{K} &#10;\left(d\chi^2 + \sin^2\chi(d\theta^2 + \sin^2\theta d\phi^2)\right)$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49"/>
  <p:tag name="PICTUREFILESIZE" val="31999"/>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  \frac{dr^2}{1-Kr^2} + &#10;r^2(d\theta^2 + \sin^2\theta d\phi^2)$\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99"/>
  <p:tag name="PICTUREFILESIZE" val="27373"/>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x_1^2 +x_2^2 + x_3^2 + x^2_4 = 1$&#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19"/>
  <p:tag name="PICTUREFILESIZE" val="15076"/>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textcolor{red}{$&#10;\left\{\begin{array}{lll}&#10;x_1 &amp; = &amp;  \sin \chi \sin \theta \sin \phi \\&#10;x_2 &amp; = &amp;  \sin \chi \sin \theta \cos \phi\\&#10;x_3 &amp; = &amp;  \sin \chi \cos \theta \\&#10;x_4 &amp; = &amp;  \cos \chi  \\&#10;\end{array} \right.$} $ \begin{array}{lll}&#10; 0&lt;\chi&lt;\pi\\ 0&lt;\theta&lt;\pi\\ 0&lt;\phi&lt;2\pi\end{array}$&#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67"/>
  <p:tag name="PICTUREFILESIZE" val="72587"/>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dl^2 = {dr^2} + &#10;r^2(d\theta^2 + \sin^2\theta\ d\phi^2)$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13"/>
  <p:tag name="PICTUREFILESIZE" val="2425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nabla}^2 \Phi = 4\pi G \rho, $$&#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33,9802"/>
  <p:tag name="PICTUREFILESIZE" val="7259"/>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x_0^2 -  x_1^2 - x_2^2 - x_3^2 = 1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10"/>
  <p:tag name="PICTUREFILESIZE" val="12835"/>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left. dl^2  = dx_0^2 - dx_1^2 - dx_2^2 - dx_3^2 \right|_{\bf H^3}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99"/>
  <p:tag name="PICTUREFILESIZE" val="24098"/>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x_0^2 -  x_1^2 - x_2^2 - x_3^2 = 1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10"/>
  <p:tag name="PICTUREFILESIZE" val="12835"/>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begin{array}{lll}  &#10;&amp; =&amp; \frac{1}{|K|} &#10;\left(d\chi^2 + \sinh^2\chi(d\theta^2 + \sin^2\theta d\phi^2)\right) \\&#10;&amp; = &amp; \frac{dr^2}{1+|K|r^2} + &#10;r^2(d\theta^2 + \sin^2\theta d\phi^2)\end{array}$&#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81"/>
  <p:tag name="PICTUREFILESIZE" val="64887"/>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textcolor{red}{$&#10;\left\{\begin{array}{lll}&#10;x_0 &amp; = &amp;  \cosh \chi  \\&#10;x_1 &amp; = &amp; \sinh \chi \sin \theta \sin \phi \\&#10;x_2 &amp; = &amp;  \sinh \chi \sin \theta \cos \phi\\&#10;x_3 &amp; = &amp;  \sinh \chi \cos \theta \\&#10;\end{array} \right.$&#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47.9805"/>
  <p:tag name="PICTUREFILESIZE" val="57514"/>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R = \sqrt{\frac{3}{\Lambda}}$$}&#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81"/>
  <p:tag name="PICTUREFILESIZE" val="10306"/>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_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mono"/>
  <p:tag name="ORIGWIDTH" val="27,96008"/>
  <p:tag name="PICTUREFILESIZE" val="1908"/>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 \left\{\begin{array}{lll}&#10;X_0 &amp; = &amp; {R} \sinh ({t}/{R}) &#10;\\&#10;X_1 &amp;=&amp;  {R}\cosh ({t}/{R}) \sin \theta \sin \chi \sin \phi\;\\&#10;X_2 &amp;=&amp;  {R} \cosh ({t}/{R})\sin \theta \sin \chi \cos \phi\;\\&#10;X_3 &amp;=&amp;  {R} \cosh ({t}/{R})\sin \theta \cos \chi \;\\&#10;X_{4} &amp; = &amp; R \cosh ({t}/{R}) \cos \theta\\&#10;\end{array} \right.$&#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63.0007"/>
  <p:tag name="PICTUREFILESIZE" val="115741"/>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amp;=&amp; dt^2 - R^2 \cosh^2\frac{t}{R}\;\;\left( d\theta^2 +  &#10;\sin^2\theta (d\chi^2 + \sin^2 \chi d\phi^2)\right)  &#10;\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513.001"/>
  <p:tag name="PICTUREFILESIZE" val="43190"/>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 ds^2&amp; = &amp;  \left. dX_0^2 - dX_1^2 -\ldots dX_4^2 \right|_{dS}=\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4.9807"/>
  <p:tag name="PICTUREFILESIZE" val="24059"/>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rho(r) r^2  \to 0 $$&#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05,0002"/>
  <p:tag name="PICTUREFILESIZE" val="5700"/>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X_0 + X_{4} = R \exp \frac{t}{R}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89"/>
  <p:tag name="PICTUREFILESIZE" val="15148"/>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left\{\begin{array}{lll}&#10;X_0 &amp; = &amp; R \sinh \frac{t}{R} + \frac{1}{2R}e^\frac{t}{R} |\vec{x}|^2 \\&#10;X_1 &amp;=&amp; \exp\left(\frac{t}{R}\right) {x}_1\\&#10;X_2 &amp;=&amp; \exp\left(\frac{t}{R}\right) {x}_2\\&#10;X_3 &amp;=&amp; \exp\left(\frac{t}{R}\right) {x}_3\\&#10;X_{4} &amp; = &amp; R \cosh \frac{t}{R} - \frac{1}{2R}e^\frac{t}{R} |\vec{x}|^2  \\[5pt]\end{array} \right.$&#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92.9806"/>
  <p:tag name="PICTUREFILESIZE" val="96091"/>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ds^2&amp; = &amp; \left. dX_0^2 - dX_1^2 -\ldots dX_4^2\right|_{dS} = &#10;\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4.9807"/>
  <p:tag name="PICTUREFILESIZE" val="24059"/>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amp;=&amp; dt^2 - \exp{\frac{2t}{R}}\;\;\left( dx_1^2 +dx_2^2 + dx_3^2\right)  &#10;\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7.9807"/>
  <p:tag name="PICTUREFILESIZE" val="29125"/>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left\{\begin{array}{lll}&#10;X_0 &amp; = &amp; R \sinh\frac{t}{R} \cosh \chi  \\&#10;X_1 &amp; = &amp; R \sinh\frac{t}{R} \sinh \chi \sin \theta \sin \phi \\&#10;X_2 &amp; = &amp; R \sinh\frac{t}{R} \sinh \chi \sin \theta \cos \phi\\&#10;X_3 &amp; = &amp; R \sinh\frac{t}{R} \sinh \chi \cos \theta \\&#10;X_4 &amp; = &amp; R \cosh\frac{t}{R}   \\&#10;\end{array} \right.$&#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6"/>
  <p:tag name="PICTUREFILESIZE" val="100980"/>
</p:tagLst>
</file>

<file path=ppt/tags/tag6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ds^2&amp; = &amp;  \left. dX_0^2 - dX_1^2 -\ldots dX_4^2\right|_{dS} =\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4.9807"/>
  <p:tag name="PICTUREFILESIZE" val="24059"/>
</p:tagLst>
</file>

<file path=ppt/tags/tag6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begin{array}{lll}&#10;&amp;=&amp; dt^2 - R^2 \sinh^2\frac{t}{R}\left( d\chi^2  &#10;+ \sinh^2\chi (d\theta^2 + \sin^2 \theta d\phi^2)\right)  &#10;\end{array}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507.961"/>
  <p:tag name="PICTUREFILESIZE" val="43290"/>
</p:tagLst>
</file>

<file path=ppt/tags/tag6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10;\begin{array}{llllr}&#10; &amp; &amp;  a(t) = 1 &amp; &amp; \\&#10;&amp;&amp;&amp;&amp;\\&#10;\end{array}&#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78.96016"/>
  <p:tag name="PICTUREFILESIZE" val="6528"/>
</p:tagLst>
</file>

<file path=ppt/tags/tag6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ddot a}= 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54.00008"/>
  <p:tag name="PICTUREFILESIZE" val="3811"/>
</p:tagLst>
</file>

<file path=ppt/tags/tag6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dot a}^2= -K\]&#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87.96016"/>
  <p:tag name="PICTUREFILESIZE" val="5559"/>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nabla}^2 \Phi-\lambda \Phi = 4\pi G \rho $$&#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84,9804"/>
  <p:tag name="PICTUREFILESIZE" val="9290"/>
</p:tagLst>
</file>

<file path=ppt/tags/tag7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10;\begin{array}{llllr} &amp; &amp; a(t) = t &amp; &amp; \\&#10;&#10;\end{array}&#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75.96016"/>
  <p:tag name="PICTUREFILESIZE" val="6382"/>
</p:tagLst>
</file>

<file path=ppt/tags/tag7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10;\begin{array}{llllr}&#10;K = 0 &amp; &amp;  &amp; &amp; \\&#10;&amp;&amp;&amp;&amp;\\&#10;\end{array}&#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61.98016"/>
  <p:tag name="PICTUREFILESIZE" val="4044"/>
</p:tagLst>
</file>

<file path=ppt/tags/tag7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10;\begin{array}{llllr}&#10;K =- 1 &amp; &amp; &amp; &amp; \\&#10;&#10;\end{array}&#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76.98016"/>
  <p:tag name="PICTUREFILESIZE" val="3756"/>
</p:tagLst>
</file>

<file path=ppt/tags/tag7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ddot a}= -\frac1{3}\,{|\Lambda|}\,{a}\]&#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18"/>
  <p:tag name="PICTUREFILESIZE" val="10899"/>
</p:tagLst>
</file>

<file path=ppt/tags/tag7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dot a}^2= -\frac1{3}\,{|\Lambda|}\, a^2- {K}\]&#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84"/>
  <p:tag name="PICTUREFILESIZE" val="15365"/>
</p:tagLst>
</file>

<file path=ppt/tags/tag7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10;\begin{array}{llllr}&#10; &amp;  &amp; a(t) = \sqrt{\frac{3}{|\Lambda|}}\sin\sqrt{\frac{|\Lambda|}{3}}&#10;\,t &amp; &amp; \\&#10;&amp;&amp;&amp;&amp;\\&#10;\end{array}&#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197"/>
  <p:tag name="PICTUREFILESIZE" val="25234"/>
</p:tagLst>
</file>

<file path=ppt/tags/tag7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10;\begin{array}{llllr}&#10;K = -1 &amp;  &amp; &amp; &amp; hyperbolic\\&#10;&amp;&amp;&amp;&amp;\\&#10;\end{array}&#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39"/>
  <p:tag name="PICTUREFILESIZE" val="14195"/>
</p:tagLst>
</file>

<file path=ppt/tags/tag7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10;{$\{\xi_0^2 - \xi_1^2 - \ldots -\xi_d^2 = 0\}$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26,9805"/>
  <p:tag name="PICTUREFILESIZE" val="14552"/>
</p:tagLst>
</file>

<file path=ppt/tags/tag78.xml><?xml version="1.0" encoding="utf-8"?>
<p:tagLst xmlns:a="http://schemas.openxmlformats.org/drawingml/2006/main" xmlns:r="http://schemas.openxmlformats.org/officeDocument/2006/relationships" xmlns:p="http://schemas.openxmlformats.org/presentationml/2006/main">
  <p:tag name="SOURCE" val="\documentclass{slides}\pagestyle{empty}&#10;\textwidth 600pt&#10;\begin{document}&#10;&#10;$X , Y$ are spacelike separated iff $(X-Y)^2 &lt; 0$ &#10;($X-Y$ is outside the cone)&#10;$$(X-Y)^2 = X^2 + Y^2 -2X\cdot Y  = -2R^2 -2X\cdot Y $$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mono"/>
  <p:tag name="ORIGWIDTH" val="597,9612"/>
  <p:tag name="PICTUREFILESIZE" val="58258"/>
</p:tagLst>
</file>

<file path=ppt/tags/tag7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hskip 130pt Minkowski &#10;$$x_\mu(\tau) = x_\mu(0) + \frac{\textcolor{red}{p_\mu }\tau }{mc}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02.9804"/>
  <p:tag name="PICTUREFILESIZE" val="3186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Phi = - {4\pi G} \rho /\lambda$$&#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38,9603"/>
  <p:tag name="PICTUREFILESIZE" val="6353"/>
</p:tagLst>
</file>

<file path=ppt/tags/tag8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 X_\mu(0) = \frac{R}{\sqrt{2\textcolor{red}{\xi}\cdot&#10; \textcolor{red}{\eta}}}\left(\textcolor{red}{\xi_\mu} &#10;-\textcolor{red}{\eta_\mu} \right)$\\&#10;$ X(\tau) = X(0) e^{-\frac {c\tau}R}+ \frac {kR\xi }{m} \sinh&#10;\frac {c\tau}{R} . \label{1fondamentale}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06.0006"/>
  <p:tag name="PICTUREFILESIZE" val="48303"/>
</p:tagLst>
</file>

<file path=ppt/tags/tag8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hskip 80pt{Geodesics: de Sitter}&#10;$$ X_\mu(\tau) = \frac{R}{\sqrt{2\textcolor{red}{\xi}\cdot&#10; \textcolor{red}{\eta}}}\left(\textcolor{red}{\xi_\mu} e^\frac{c\tau}{R} &#10;-\textcolor{red}{\eta_\mu} e^{-\frac{c\tau}{R}}\right)$$&#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15.9606"/>
  <p:tag name="PICTUREFILESIZE" val="48889"/>
</p:tagLst>
</file>

<file path=ppt/tags/tag8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x_\mu(\lambda) = x_\mu(0) + k_\mu \lambda$$&#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01.9604"/>
  <p:tag name="PICTUREFILESIZE" val="16659"/>
</p:tagLst>
</file>

<file path=ppt/tags/tag8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 X_\mu(\lambda) = x_0 + \xi_\mu \lambda, \;\;\;\;\; {\rm with} \;\xi \cdot x_0 = 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52.9807"/>
  <p:tag name="PICTUREFILESIZE" val="24785"/>
</p:tagLst>
</file>

<file path=ppt/tags/tag8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10;{$\{\xi_0^2 - \xi_1^2 - \ldots -\xi_4^2 = 0\}$ }&#10;\end{document}&#10;"/>
  <p:tag name="EXTERNALNAME" val="txp_fig"/>
  <p:tag name="BLEND" val="Falso"/>
  <p:tag name="TRANSPARENT" val="Falso"/>
  <p:tag name="KEEPFILES" val="Falso"/>
  <p:tag name="DEBUGPAUSE" val="Falso"/>
  <p:tag name="RESOLUTION" val="1200"/>
  <p:tag name="TIMEOUT" val="(none)"/>
  <p:tag name="BOXWIDTH" val="508"/>
  <p:tag name="BOXHEIGHT" val="386"/>
  <p:tag name="BOXFONT" val="10"/>
  <p:tag name="BOXWRAP" val="Falso"/>
  <p:tag name="WORKAROUNDTRANSPARENCYBUG" val="Falso"/>
  <p:tag name="ALLOWFONTSUBSTITUTION" val="Falso"/>
  <p:tag name="BITMAPFORMAT" val="png256"/>
  <p:tag name="ORIGWIDTH" val="226,9805"/>
  <p:tag name="PICTUREFILESIZE" val="21920"/>
</p:tagLst>
</file>

<file path=ppt/tags/tag8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yellow}&#10;{$X_0^2 - X_1^2 - \ldots X_4^2 = -R^2$\\[5pt] }&#10;\end{document}&#10;"/>
  <p:tag name="EXTERNALNAME" val="txp_fig"/>
  <p:tag name="BLEND" val="Falso"/>
  <p:tag name="TRANSPARENT" val="Falso"/>
  <p:tag name="KEEPFILES" val="Falso"/>
  <p:tag name="DEBUGPAUSE" val="Falso"/>
  <p:tag name="RESOLUTION" val="1200"/>
  <p:tag name="TIMEOUT" val="(none)"/>
  <p:tag name="BOXWIDTH" val="508"/>
  <p:tag name="BOXHEIGHT" val="386"/>
  <p:tag name="BOXFONT" val="10"/>
  <p:tag name="BOXWRAP" val="Falso"/>
  <p:tag name="WORKAROUNDTRANSPARENCYBUG" val="Falso"/>
  <p:tag name="ALLOWFONTSUBSTITUTION" val="Falso"/>
  <p:tag name="BITMAPFORMAT" val="png256"/>
  <p:tag name="ORIGWIDTH" val="241,9805"/>
  <p:tag name="PICTUREFILESIZE" val="19677"/>
</p:tagLst>
</file>

<file path=ppt/tags/tag86.xml><?xml version="1.0" encoding="utf-8"?>
<p:tagLst xmlns:a="http://schemas.openxmlformats.org/drawingml/2006/main" xmlns:r="http://schemas.openxmlformats.org/officeDocument/2006/relationships" xmlns:p="http://schemas.openxmlformats.org/presentationml/2006/main">
  <p:tag name="SOURCE" val="\documentclass{slides}\pagestyle{empty}&#10;\textwidth 600pt&#10;\begin{document}&#10;&#10;$X , Y$ are spacelike separated iff $(X-Y)^2 &lt; 0$ &#10;($X-Y$ is outside the cone)&#10;$$(X-Y)^2 = X^2 + Y^2 -2X\cdot Y  = -2R^2 -2X\cdot Y $$ &#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mono"/>
  <p:tag name="ORIGWIDTH" val="597,9612"/>
  <p:tag name="PICTUREFILESIZE" val="58258"/>
</p:tagLst>
</file>

<file path=ppt/tags/tag8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hskip 130pt Minkowski &#10;$$x_\mu(\tau) = x_\mu(0) + \frac{\textcolor{red}{p_\mu }\tau }{mc}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202.9804"/>
  <p:tag name="PICTUREFILESIZE" val="31868"/>
</p:tagLst>
</file>

<file path=ppt/tags/tag8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10;$ X_\mu(0) = \frac{R}{\sqrt{2\textcolor{red}{\xi}\cdot&#10; \textcolor{red}{\eta}}}\left(\textcolor{red}{\xi_\mu} &#10;-\textcolor{red}{\eta_\mu} \right)$\\&#10;$ X(\tau) = X(0) e^{-\frac {c\tau}R}+ \frac {kR\xi }{m} \sinh&#10;\frac {c\tau}{R} . \label{1fondamentale} $&#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06.0006"/>
  <p:tag name="PICTUREFILESIZE" val="48303"/>
</p:tagLst>
</file>

<file path=ppt/tags/tag8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10;\hskip 80pt{Geodesics: de Sitter}&#10;$$ X_\mu(\tau) = \frac{R}{\sqrt{2\textcolor{red}{\xi}\cdot&#10; \textcolor{red}{\eta}}}\left(\textcolor{red}{\xi_\mu} e^\frac{c\tau}{R} &#10;-\textcolor{red}{\eta_\mu} e^{-\frac{c\tau}{R}}\right)$$&#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15.9606"/>
  <p:tag name="PICTUREFILESIZE" val="48889"/>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s^2 =B dx_0^2 - A(dx_1^2+ dx_2^2+ dx_3^2), \  \ g = \sqrt{&#10; A^3B} = 1$$&#10;\end{document}&#10;"/>
  <p:tag name="EXTERNALNAME" val="txp_fig"/>
  <p:tag name="BLEND" val="Falso"/>
  <p:tag name="TRANSPARENT" val="Falso"/>
  <p:tag name="KEEPFILES" val="Falso"/>
  <p:tag name="DEBUGPAUSE" val="Falso"/>
  <p:tag name="RESOLUTION" val="1200"/>
  <p:tag name="TIMEOUT" val="(none)"/>
  <p:tag name="BOXWIDTH" val="469"/>
  <p:tag name="BOXHEIGHT" val="328"/>
  <p:tag name="BOXFONT" val="10"/>
  <p:tag name="BOXWRAP" val="Falso"/>
  <p:tag name="WORKAROUNDTRANSPARENCYBUG" val="Falso"/>
  <p:tag name="ALLOWFONTSUBSTITUTION" val="Falso"/>
  <p:tag name="BITMAPFORMAT" val="pngmono"/>
  <p:tag name="ORIGWIDTH" val="468,0009"/>
  <p:tag name="PICTUREFILESIZE" val="21523"/>
</p:tagLst>
</file>

<file path=ppt/tags/tag90.xml><?xml version="1.0" encoding="utf-8"?>
<p:tagLst xmlns:a="http://schemas.openxmlformats.org/drawingml/2006/main" xmlns:r="http://schemas.openxmlformats.org/officeDocument/2006/relationships" xmlns:p="http://schemas.openxmlformats.org/presentationml/2006/main">
  <p:tag name="SOURCE" val="\documentclass{slides}&#10;\def\k{\kappa}&#10;\def\sn{\makebox{\,sn}}&#10;\def\cn{\makebox{\,cn}}&#10;\def\dn{\makebox{\,dn}}&#10;\def\sc{\makebox{\,sc}}&#10;\def\dc{\makebox{\,dc}}&#10;\def\nc{\makebox{\,nc}}&#10;\def\s{s}&#10;\def\ss{\hat{s}}&#10;\def\sss{\hat{s}}&#10;\def\tt{\hat{t}}&#10;\def\u{z}&#10;\def\t{t}&#10;\def\r{\vartheta_3^2}&#10;\pagestyle{empty}&#10;\begin{document}&#10;$$&#10;t,s \to Y(t,s)\in {dS} (AdS) &#10; \label{ads}&#10;$$&#10;\end{document}&#10;"/>
  <p:tag name="EXTERNALNAME" val="txp_fig"/>
  <p:tag name="BLEND" val="Falso"/>
  <p:tag name="TRANSPARENT" val="Falso"/>
  <p:tag name="KEEPFILES" val="Falso"/>
  <p:tag name="DEBUGPAUSE" val="Falso"/>
  <p:tag name="RESOLUTION" val="1200"/>
  <p:tag name="TIMEOUT" val="(none)"/>
  <p:tag name="BOXWIDTH" val="509"/>
  <p:tag name="BOXHEIGHT" val="326"/>
  <p:tag name="BOXFONT" val="10"/>
  <p:tag name="BOXWRAP" val="Falso"/>
  <p:tag name="WORKAROUNDTRANSPARENCYBUG" val="Falso"/>
  <p:tag name="ALLOWFONTSUBSTITUTION" val="Falso"/>
  <p:tag name="BITMAPFORMAT" val="pngmono"/>
  <p:tag name="ORIGWIDTH" val="231,0005"/>
  <p:tag name="PICTUREFILESIZE" val="12666"/>
</p:tagLst>
</file>

<file path=ppt/tags/tag91.xml><?xml version="1.0" encoding="utf-8"?>
<p:tagLst xmlns:a="http://schemas.openxmlformats.org/drawingml/2006/main" xmlns:r="http://schemas.openxmlformats.org/officeDocument/2006/relationships" xmlns:p="http://schemas.openxmlformats.org/presentationml/2006/main">
  <p:tag name="SOURCE" val="\documentclass{slides}&#10;\def\k{\kappa}&#10;\def\sn{\makebox{\,sn}}&#10;\def\cn{\makebox{\,cn}}&#10;\def\dn{\makebox{\,dn}}&#10;\def\sc{\makebox{\,sc}}&#10;\def\dc{\makebox{\,dc}}&#10;\def\nc{\makebox{\,nc}}&#10;\def\s{s}&#10;\def\ss{\hat{s}}&#10;\def\sss{\hat{s}}&#10;\def\tt{\hat{t}}&#10;\def\u{z}&#10;\def\t{t}&#10;\def\r{\vartheta_3^2}&#10;\pagestyle{empty}&#10;\begin{document}&#10;Conformal gauge constraints:&#10;$$(\partial_\t Y \pm \partial_\s Y)^2  &#10;=0.$$&#10;\end{document}&#10;"/>
  <p:tag name="EXTERNALNAME" val="txp_fig"/>
  <p:tag name="BLEND" val="Falso"/>
  <p:tag name="TRANSPARENT" val="Falso"/>
  <p:tag name="KEEPFILES" val="Falso"/>
  <p:tag name="DEBUGPAUSE" val="Falso"/>
  <p:tag name="RESOLUTION" val="1200"/>
  <p:tag name="TIMEOUT" val="(none)"/>
  <p:tag name="BOXWIDTH" val="509"/>
  <p:tag name="BOXHEIGHT" val="326"/>
  <p:tag name="BOXFONT" val="10"/>
  <p:tag name="BOXWRAP" val="Falso"/>
  <p:tag name="WORKAROUNDTRANSPARENCYBUG" val="Falso"/>
  <p:tag name="ALLOWFONTSUBSTITUTION" val="Falso"/>
  <p:tag name="BITMAPFORMAT" val="pngmono"/>
  <p:tag name="ORIGWIDTH" val="318,9606"/>
  <p:tag name="PICTUREFILESIZE" val="24936"/>
</p:tagLst>
</file>

<file path=ppt/tags/tag92.xml><?xml version="1.0" encoding="utf-8"?>
<p:tagLst xmlns:a="http://schemas.openxmlformats.org/drawingml/2006/main" xmlns:r="http://schemas.openxmlformats.org/officeDocument/2006/relationships" xmlns:p="http://schemas.openxmlformats.org/presentationml/2006/main">
  <p:tag name="SOURCE" val="\documentclass{slides}&#10;\def\k{\kappa}&#10;\def\sn{\makebox{\,sn}}&#10;\def\cn{\makebox{\,cn}}&#10;\def\dn{\makebox{\,dn}}&#10;\def\sc{\makebox{\,sc}}&#10;\def\dc{\makebox{\,dc}}&#10;\def\nc{\makebox{\,nc}}&#10;\def\s{s}&#10;\def\ss{\hat{s}}&#10;\def\sss{\hat{s}}&#10;\def\tt{\hat{t}}&#10;\def\u{z}&#10;\def\t{t}&#10;\def\r{\vartheta_3^2}&#10;\pagestyle{empty}&#10;\begin{document}&#10;String equations&#10;$$&#10; \partial^2_\t Y_i -  \partial^2_{\s} Y_i + [(\partial_\t Y)^2 -(\partial_{\s} Y)^2] Y_i = 0&#10;\label{string}&#10;$$&#10;\end{document}&#10;"/>
  <p:tag name="EXTERNALNAME" val="txp_fig"/>
  <p:tag name="BLEND" val="Falso"/>
  <p:tag name="TRANSPARENT" val="Falso"/>
  <p:tag name="KEEPFILES" val="Falso"/>
  <p:tag name="DEBUGPAUSE" val="Falso"/>
  <p:tag name="RESOLUTION" val="1200"/>
  <p:tag name="TIMEOUT" val="(none)"/>
  <p:tag name="BOXWIDTH" val="509"/>
  <p:tag name="BOXHEIGHT" val="326"/>
  <p:tag name="BOXFONT" val="10"/>
  <p:tag name="BOXWRAP" val="Falso"/>
  <p:tag name="WORKAROUNDTRANSPARENCYBUG" val="Falso"/>
  <p:tag name="ALLOWFONTSUBSTITUTION" val="Falso"/>
  <p:tag name="BITMAPFORMAT" val="pngmono"/>
  <p:tag name="ORIGWIDTH" val="417,9609"/>
  <p:tag name="PICTUREFILESIZE" val="31103"/>
</p:tagLst>
</file>

<file path=ppt/tags/tag93.xml><?xml version="1.0" encoding="utf-8"?>
<p:tagLst xmlns:a="http://schemas.openxmlformats.org/drawingml/2006/main" xmlns:r="http://schemas.openxmlformats.org/officeDocument/2006/relationships" xmlns:p="http://schemas.openxmlformats.org/presentationml/2006/main">
  <p:tag name="SOURCE" val="\documentclass{slides}&#10;\textwidth 600 pt&#10;\def\k{\kappa}&#10;\def\sn{\makebox{\,sn}}&#10;\def\cn{\makebox{\,cn}}&#10;\def\dn{\makebox{\,dn}}&#10;\def\sc{\makebox{\,sc}}&#10;\def\dc{\makebox{\,dc}}&#10;\def\nc{\makebox{\,nc}}&#10;\def\s{s}&#10;\def\ss{\hat{s}}&#10;\def\sss{\hat{s}}&#10;\def\tt{\hat{t}}&#10;\def\u{z}&#10;\def\t{t}&#10;\def\r{\vartheta_3^2}&#10;\pagestyle{empty}&#10;\begin{document}&#10;$$&#10;(t,s) \to Y^{(1)}=\left\{\begin{array}{lcl}&#10;Y_0 (t,s) &amp; = &amp;  k  \, \sn(t,k)\sn(s,k),  \cr&#10;Y_1 (t,s) &amp; = &amp; \frac{1}{k'} \dn(t,k)\dn(s,k),  \cr&#10;Y_2 (t,s) &amp; = &amp;  \frac k {k'} \cn(t,k)\cn(s,k),  \cr&#10;\end{array}\right. \label{dsads3}&#10;$$&#10;\end{document}&#10;"/>
  <p:tag name="EXTERNALNAME" val="txp_fig"/>
  <p:tag name="BLEND" val="Falso"/>
  <p:tag name="TRANSPARENT" val="Falso"/>
  <p:tag name="KEEPFILES" val="Falso"/>
  <p:tag name="DEBUGPAUSE" val="Falso"/>
  <p:tag name="RESOLUTION" val="1200"/>
  <p:tag name="TIMEOUT" val="(none)"/>
  <p:tag name="BOXWIDTH" val="509"/>
  <p:tag name="BOXHEIGHT" val="326"/>
  <p:tag name="BOXFONT" val="10"/>
  <p:tag name="BOXWRAP" val="Falso"/>
  <p:tag name="WORKAROUNDTRANSPARENCYBUG" val="Falso"/>
  <p:tag name="ALLOWFONTSUBSTITUTION" val="Falso"/>
  <p:tag name="BITMAPFORMAT" val="pngmono"/>
  <p:tag name="ORIGWIDTH" val="471,9609"/>
  <p:tag name="PICTUREFILESIZE" val="57569"/>
</p:tagLst>
</file>

<file path=ppt/tags/tag94.xml><?xml version="1.0" encoding="utf-8"?>
<p:tagLst xmlns:a="http://schemas.openxmlformats.org/drawingml/2006/main" xmlns:r="http://schemas.openxmlformats.org/officeDocument/2006/relationships" xmlns:p="http://schemas.openxmlformats.org/presentationml/2006/main">
  <p:tag name="SOURCE" val="\documentclass{slides}&#10;\textwidth 600 pt&#10;\def\k{\kappa}&#10;\def\sn{\makebox{\,sn}}&#10;\def\cn{\makebox{\,cn}}&#10;\def\dn{\makebox{\,dn}}&#10;\def\sc{\makebox{\,sc}}&#10;\def\dc{\makebox{\,dc}}&#10;\def\nc{\makebox{\,nc}}&#10;\def\s{s}&#10;\def\ss{\hat{s}}&#10;\def\sss{\hat{s}}&#10;\def\tt{\hat{t}}&#10;\def\u{z}&#10;\def\t{t}&#10;\def\r{\vartheta_3^2}&#10;\pagestyle{empty}&#10;\begin{document}&#10;&#10;A second well-known relation between theta functions  $$\xi^2 =  {\vartheta_1(\tt){}^2  \, \vartheta_3(\ss)}{}^2 + {\vartheta_2 (\tt){}^2 \, \vartheta_4(\ss)}{}^2&#10; - {\vartheta_3 (\tt) {}^2\, \vartheta_1(\ss)}{}^2 - {\vartheta_4 (\tt){}^2 \, \vartheta_2(\ss)}{}^2 = 0. \label{fund}&#10;$$&#10;\end{document}&#10;"/>
  <p:tag name="EXTERNALNAME" val="txp_fig"/>
  <p:tag name="BLEND" val="Falso"/>
  <p:tag name="TRANSPARENT" val="Falso"/>
  <p:tag name="KEEPFILES" val="Falso"/>
  <p:tag name="DEBUGPAUSE" val="Falso"/>
  <p:tag name="RESOLUTION" val="1200"/>
  <p:tag name="TIMEOUT" val="(none)"/>
  <p:tag name="BOXWIDTH" val="509"/>
  <p:tag name="BOXHEIGHT" val="326"/>
  <p:tag name="BOXFONT" val="10"/>
  <p:tag name="BOXWRAP" val="Falso"/>
  <p:tag name="WORKAROUNDTRANSPARENCYBUG" val="Falso"/>
  <p:tag name="ALLOWFONTSUBSTITUTION" val="Falso"/>
  <p:tag name="BITMAPFORMAT" val="pngmono"/>
  <p:tag name="ORIGWIDTH" val="663,9614"/>
  <p:tag name="PICTUREFILESIZE" val="63711"/>
</p:tagLst>
</file>

<file path=ppt/tags/tag95.xml><?xml version="1.0" encoding="utf-8"?>
<p:tagLst xmlns:a="http://schemas.openxmlformats.org/drawingml/2006/main" xmlns:r="http://schemas.openxmlformats.org/officeDocument/2006/relationships" xmlns:p="http://schemas.openxmlformats.org/presentationml/2006/main">
  <p:tag name="SOURCE" val="\documentclass{slides}&#10;\def\k{\kappa}&#10;\def\sn{\makebox{\,sn}}&#10;\def\cn{\makebox{\,cn}}&#10;\def\dn{\makebox{\,dn}}&#10;\def\sc{\makebox{\,sc}}&#10;\def\dc{\makebox{\,dc}}&#10;\def\nc{\makebox{\,nc}}&#10;\def\s{s}&#10;\def\ss{\hat{s}}&#10;\def\sss{\hat{s}}&#10;\def\tt{\hat{t}}&#10;\def\u{z}&#10;\def\t{t}&#10;\def\r{\vartheta_3^2}&#10;\pagestyle{empty}&#10;\begin{document}&#10;$$(\t,\s) \to \xi(\t,\s) = \left\{\begin{array}{lll}&#10;\xi_0 = {\vartheta_1 (\tt) \, \vartheta_3(\ss)}, &amp; \ \&#10;\xi_1 = {\vartheta_2 (\tt)\, \vartheta_4(\ss)}, \cr&#10;\xi_2= {\vartheta_3 (\tt)\,\vartheta_1(\ss)}  , &amp;\ \&#10;\xi_3 ={\vartheta_4(\tt)\, \vartheta_2(\ss)}.&#10;\end{array}\right. &#10;$$ \end{document}&#10;"/>
  <p:tag name="EXTERNALNAME" val="txp_fig"/>
  <p:tag name="BLEND" val="Falso"/>
  <p:tag name="TRANSPARENT" val="Falso"/>
  <p:tag name="KEEPFILES" val="Falso"/>
  <p:tag name="DEBUGPAUSE" val="Falso"/>
  <p:tag name="RESOLUTION" val="1200"/>
  <p:tag name="TIMEOUT" val="(none)"/>
  <p:tag name="BOXWIDTH" val="509"/>
  <p:tag name="BOXHEIGHT" val="326"/>
  <p:tag name="BOXFONT" val="10"/>
  <p:tag name="BOXWRAP" val="Falso"/>
  <p:tag name="WORKAROUNDTRANSPARENCYBUG" val="Falso"/>
  <p:tag name="ALLOWFONTSUBSTITUTION" val="Falso"/>
  <p:tag name="BITMAPFORMAT" val="pngmono"/>
  <p:tag name="ORIGWIDTH" val="543,9611"/>
  <p:tag name="PICTUREFILESIZE" val="47482"/>
</p:tagLst>
</file>

<file path=ppt/tags/tag96.xml><?xml version="1.0" encoding="utf-8"?>
<p:tagLst xmlns:a="http://schemas.openxmlformats.org/drawingml/2006/main" xmlns:r="http://schemas.openxmlformats.org/officeDocument/2006/relationships" xmlns:p="http://schemas.openxmlformats.org/presentationml/2006/main">
  <p:tag name="SOURCE" val="\documentclass{slides}&#10;\textwidth 600 pt&#10;\def\k{\kappa}&#10;\def\sn{\makebox{\,sn}}&#10;\def\cn{\makebox{\,cn}}&#10;\def\dn{\makebox{\,dn}}&#10;\def\sc{\makebox{\,sc}}&#10;\def\dc{\makebox{\,dc}}&#10;\def\nc{\makebox{\,nc}}&#10;\def\s{s}&#10;\def\ss{\hat{s}}&#10;\def\sss{\hat{s}}&#10;\def\tt{\hat{t}}&#10;\def\u{z}&#10;\def\t{t}&#10;\def\r{\vartheta_3^2}&#10;\pagestyle{empty}&#10;\begin{document}&#10;$$&#10;(\t, \s) \to \left\{\begin{array}{lclcl}&#10;Y_0 (\t,\s)&amp; = &amp; \frac{\xi_0}{\xi_3} &amp;=&amp; {{\rm sn} (\t,k)}\ { {\rm dc} (s,k)}&#10;, \cr&#10;Y_1 (\t,\s) &amp; = &amp; \frac{\xi_1}{\xi_3} &amp;=&amp; {{\rm cn} (\t,k)}\ { {\rm nc} (s,k)}&#10;, \cr&#10;Y_2 (\t,\s)&amp; = &amp; \frac{\xi_2}{\xi_3} &amp;=&amp; {{\rm dn} (\t,k)}\ { {\rm sc} (s,k)}&#10;\end{array}\right. \label{dsads2bis}&#10;$$\end{document}&#10;"/>
  <p:tag name="EXTERNALNAME" val="txp_fig"/>
  <p:tag name="BLEND" val="Falso"/>
  <p:tag name="TRANSPARENT" val="Falso"/>
  <p:tag name="KEEPFILES" val="Falso"/>
  <p:tag name="DEBUGPAUSE" val="Falso"/>
  <p:tag name="RESOLUTION" val="1200"/>
  <p:tag name="TIMEOUT" val="(none)"/>
  <p:tag name="BOXWIDTH" val="509"/>
  <p:tag name="BOXHEIGHT" val="326"/>
  <p:tag name="BOXFONT" val="10"/>
  <p:tag name="BOXWRAP" val="Falso"/>
  <p:tag name="WORKAROUNDTRANSPARENCYBUG" val="Falso"/>
  <p:tag name="ALLOWFONTSUBSTITUTION" val="Falso"/>
  <p:tag name="BITMAPFORMAT" val="pngmono"/>
  <p:tag name="ORIGWIDTH" val="447,9609"/>
  <p:tag name="PICTUREFILESIZE" val="59020"/>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5462</TotalTime>
  <Words>6960</Words>
  <Application>Microsoft Macintosh PowerPoint</Application>
  <PresentationFormat>On-screen Show (4:3)</PresentationFormat>
  <Paragraphs>414</Paragraphs>
  <Slides>105</Slides>
  <Notes>27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105</vt:i4>
      </vt:variant>
    </vt:vector>
  </HeadingPairs>
  <TitlesOfParts>
    <vt:vector size="107" baseType="lpstr">
      <vt:lpstr>Tema di Office</vt:lpstr>
      <vt:lpstr>Equation</vt:lpstr>
      <vt:lpstr>A SHORT HISTORY  OF THE  COSMOLOGICAL THINKING II </vt:lpstr>
      <vt:lpstr>Galileo</vt:lpstr>
      <vt:lpstr>Newton</vt:lpstr>
      <vt:lpstr>Space and time: Newton </vt:lpstr>
      <vt:lpstr>Space and time: Newton </vt:lpstr>
      <vt:lpstr>Space and time: Newton </vt:lpstr>
      <vt:lpstr>Philosophical rule III</vt:lpstr>
      <vt:lpstr>Where is absolute space?</vt:lpstr>
      <vt:lpstr>The bucket</vt:lpstr>
      <vt:lpstr>The Earth and the Heavens</vt:lpstr>
      <vt:lpstr>Projectiles and orbits</vt:lpstr>
      <vt:lpstr>But, what is gravity?</vt:lpstr>
      <vt:lpstr>Bentley and Newton’s cosmology </vt:lpstr>
      <vt:lpstr>Newton to Bentley about infinity </vt:lpstr>
      <vt:lpstr>Edmund Halley 1721</vt:lpstr>
      <vt:lpstr>A puzzle</vt:lpstr>
      <vt:lpstr>De Rerum Natura (again)</vt:lpstr>
      <vt:lpstr>Galileo about infinity</vt:lpstr>
      <vt:lpstr>Kepler: an infinite prison  (no way to escape)</vt:lpstr>
      <vt:lpstr>PowerPoint Presentation</vt:lpstr>
      <vt:lpstr>A lost world</vt:lpstr>
      <vt:lpstr>PowerPoint Presentation</vt:lpstr>
      <vt:lpstr>«Makers of Universes (G. B. Shaw) »</vt:lpstr>
      <vt:lpstr>«Makers of Universes»</vt:lpstr>
      <vt:lpstr>A valuable article</vt:lpstr>
      <vt:lpstr>Christie’s lot Description</vt:lpstr>
      <vt:lpstr>Leopold Infeld’s Tribute </vt:lpstr>
      <vt:lpstr>PowerPoint Presentation</vt:lpstr>
      <vt:lpstr>Another valuable article</vt:lpstr>
      <vt:lpstr>Lot Description</vt:lpstr>
      <vt:lpstr>Akademie Olympia</vt:lpstr>
      <vt:lpstr>Critical thinking</vt:lpstr>
      <vt:lpstr>PowerPoint Presentation</vt:lpstr>
      <vt:lpstr>PowerPoint Presentation</vt:lpstr>
      <vt:lpstr>A. Einstein. Obituary for E. Mach,  Phys. Zeitschrift, 17, 101–104, 1917</vt:lpstr>
      <vt:lpstr>PowerPoint Presentation</vt:lpstr>
      <vt:lpstr>Meta-principles of relativity</vt:lpstr>
      <vt:lpstr>Mach’s principle</vt:lpstr>
      <vt:lpstr>The Rough and Winding Road to cosmology</vt:lpstr>
      <vt:lpstr>PowerPoint Presentation</vt:lpstr>
      <vt:lpstr>The crucial question</vt:lpstr>
      <vt:lpstr>The crucial question II</vt:lpstr>
      <vt:lpstr>Difficulties of Newton’s cosmology</vt:lpstr>
      <vt:lpstr>Difficulties with Newton’s cosmology</vt:lpstr>
      <vt:lpstr>Newton’s Island Univers</vt:lpstr>
      <vt:lpstr>The crucial question </vt:lpstr>
      <vt:lpstr>Mach’s principle reloaded</vt:lpstr>
      <vt:lpstr>Cosmological principle</vt:lpstr>
      <vt:lpstr>Einstein and de Sitter debate</vt:lpstr>
      <vt:lpstr>Three possibilities (a)</vt:lpstr>
      <vt:lpstr>Three possibilities (b)</vt:lpstr>
      <vt:lpstr>Three possibilities (c)</vt:lpstr>
      <vt:lpstr>A spherical universe!</vt:lpstr>
      <vt:lpstr>Cosmological Principle</vt:lpstr>
      <vt:lpstr>The cosmological constant  (The name is the thing)</vt:lpstr>
      <vt:lpstr>Einstein’s static world</vt:lpstr>
      <vt:lpstr>A spacious castle in the air</vt:lpstr>
      <vt:lpstr>Still a boundary condition remains!</vt:lpstr>
      <vt:lpstr>Ehrenfest-de Sitter’s analogy</vt:lpstr>
      <vt:lpstr>PowerPoint Presentation</vt:lpstr>
      <vt:lpstr>Open FRW model (de Sitter 1917)</vt:lpstr>
      <vt:lpstr>A matter of taste</vt:lpstr>
      <vt:lpstr>Einstein frankly unhappy</vt:lpstr>
      <vt:lpstr>Querelle de“rest”  Static universe (de Sitter 1917</vt:lpstr>
      <vt:lpstr>Querelle de“rest”  Static universe (de Sitter 1917)</vt:lpstr>
      <vt:lpstr>Then…</vt:lpstr>
      <vt:lpstr>And then..</vt:lpstr>
      <vt:lpstr>End of the querelle: de Sitter world</vt:lpstr>
      <vt:lpstr>End of the querelle: de Sitter world</vt:lpstr>
      <vt:lpstr>First moral to the story</vt:lpstr>
      <vt:lpstr>De Sitter COORDINATES AND GEOMETRY</vt:lpstr>
      <vt:lpstr>«Makers of Universes»</vt:lpstr>
      <vt:lpstr>Cosmological Equations</vt:lpstr>
      <vt:lpstr>Spherical Universe</vt:lpstr>
      <vt:lpstr>Flat universe</vt:lpstr>
      <vt:lpstr>Hyperbolic universe</vt:lpstr>
      <vt:lpstr>Hyperbolic Universe (negative curvature)</vt:lpstr>
      <vt:lpstr>Spherical model (Lanczos)</vt:lpstr>
      <vt:lpstr>Flat model (Lemaître, 1924)</vt:lpstr>
      <vt:lpstr>Hyperbolic model (de Sitter 1917)</vt:lpstr>
      <vt:lpstr>Λ=0 </vt:lpstr>
      <vt:lpstr>Λ&lt;0 </vt:lpstr>
      <vt:lpstr>Asymtototic cone</vt:lpstr>
      <vt:lpstr>Causal structure</vt:lpstr>
      <vt:lpstr>Geodesiques</vt:lpstr>
      <vt:lpstr>Geodesics</vt:lpstr>
      <vt:lpstr>Geodesiques</vt:lpstr>
      <vt:lpstr>The asymptotic cone</vt:lpstr>
      <vt:lpstr>Causal structure</vt:lpstr>
      <vt:lpstr>Geodesics</vt:lpstr>
      <vt:lpstr>Geodesics</vt:lpstr>
      <vt:lpstr>Stringy coordinate systems  (M. Gaudin &amp; UM 2013)</vt:lpstr>
      <vt:lpstr>Finite open strings</vt:lpstr>
      <vt:lpstr>Closed (dS) strings</vt:lpstr>
      <vt:lpstr>Epilogue II </vt:lpstr>
      <vt:lpstr>Epilogue 3: Lemaitre’s  discovers Hubble’s law</vt:lpstr>
      <vt:lpstr>Lemaitre’s  discovers  Lemaitre-Hubble’s law</vt:lpstr>
      <vt:lpstr>PowerPoint Presentation</vt:lpstr>
      <vt:lpstr>Who did the cosmic censorship?</vt:lpstr>
      <vt:lpstr>PowerPoint Presentation</vt:lpstr>
      <vt:lpstr>M Livio solves the Hubble-Lemaitre affaire</vt:lpstr>
      <vt:lpstr>Two years later</vt:lpstr>
      <vt:lpstr>Epilogue III</vt:lpstr>
      <vt:lpstr>Epilogue IV  (in case you think you understood what space is.)</vt:lpstr>
      <vt:lpstr>Final Wor(l)d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naissance de la cosmologie en tant que science</dc:title>
  <dc:creator>Ug</dc:creator>
  <cp:lastModifiedBy>ugo m</cp:lastModifiedBy>
  <cp:revision>323</cp:revision>
  <dcterms:created xsi:type="dcterms:W3CDTF">2012-12-10T09:29:27Z</dcterms:created>
  <dcterms:modified xsi:type="dcterms:W3CDTF">2018-09-07T13:38:26Z</dcterms:modified>
</cp:coreProperties>
</file>