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  <p:sldMasterId id="2147483696" r:id="rId2"/>
  </p:sldMasterIdLst>
  <p:notesMasterIdLst>
    <p:notesMasterId r:id="rId33"/>
  </p:notesMasterIdLst>
  <p:sldIdLst>
    <p:sldId id="289" r:id="rId3"/>
    <p:sldId id="256" r:id="rId4"/>
    <p:sldId id="257" r:id="rId5"/>
    <p:sldId id="258" r:id="rId6"/>
    <p:sldId id="259" r:id="rId7"/>
    <p:sldId id="261" r:id="rId8"/>
    <p:sldId id="260" r:id="rId9"/>
    <p:sldId id="290" r:id="rId10"/>
    <p:sldId id="264" r:id="rId11"/>
    <p:sldId id="266" r:id="rId12"/>
    <p:sldId id="267" r:id="rId13"/>
    <p:sldId id="268" r:id="rId14"/>
    <p:sldId id="291" r:id="rId15"/>
    <p:sldId id="292" r:id="rId16"/>
    <p:sldId id="293" r:id="rId17"/>
    <p:sldId id="294" r:id="rId18"/>
    <p:sldId id="297" r:id="rId19"/>
    <p:sldId id="298" r:id="rId20"/>
    <p:sldId id="299" r:id="rId21"/>
    <p:sldId id="300" r:id="rId22"/>
    <p:sldId id="301" r:id="rId23"/>
    <p:sldId id="274" r:id="rId24"/>
    <p:sldId id="275" r:id="rId25"/>
    <p:sldId id="302" r:id="rId26"/>
    <p:sldId id="276" r:id="rId27"/>
    <p:sldId id="273" r:id="rId28"/>
    <p:sldId id="283" r:id="rId29"/>
    <p:sldId id="305" r:id="rId30"/>
    <p:sldId id="303" r:id="rId31"/>
    <p:sldId id="304" r:id="rId32"/>
  </p:sldIdLst>
  <p:sldSz cx="9144000" cy="6858000" type="screen4x3"/>
  <p:notesSz cx="6858000" cy="9144000"/>
  <p:custDataLst>
    <p:tags r:id="rId34"/>
  </p:custDataLst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3200" kern="1200">
        <a:solidFill>
          <a:schemeClr val="bg1"/>
        </a:solidFill>
        <a:latin typeface="Verdana" pitchFamily="34" charset="0"/>
        <a:ea typeface="SimSun"/>
        <a:cs typeface="SimSun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3200" kern="1200">
        <a:solidFill>
          <a:schemeClr val="bg1"/>
        </a:solidFill>
        <a:latin typeface="Verdana" pitchFamily="34" charset="0"/>
        <a:ea typeface="SimSun"/>
        <a:cs typeface="SimSun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3200" kern="1200">
        <a:solidFill>
          <a:schemeClr val="bg1"/>
        </a:solidFill>
        <a:latin typeface="Verdana" pitchFamily="34" charset="0"/>
        <a:ea typeface="SimSun"/>
        <a:cs typeface="SimSun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3200" kern="1200">
        <a:solidFill>
          <a:schemeClr val="bg1"/>
        </a:solidFill>
        <a:latin typeface="Verdana" pitchFamily="34" charset="0"/>
        <a:ea typeface="SimSun"/>
        <a:cs typeface="SimSun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3200" kern="1200">
        <a:solidFill>
          <a:schemeClr val="bg1"/>
        </a:solidFill>
        <a:latin typeface="Verdana" pitchFamily="34" charset="0"/>
        <a:ea typeface="SimSun"/>
        <a:cs typeface="SimSun"/>
      </a:defRPr>
    </a:lvl5pPr>
    <a:lvl6pPr marL="2286000" algn="l" defTabSz="914400" rtl="0" eaLnBrk="1" latinLnBrk="0" hangingPunct="1">
      <a:defRPr sz="3200" kern="1200">
        <a:solidFill>
          <a:schemeClr val="bg1"/>
        </a:solidFill>
        <a:latin typeface="Verdana" pitchFamily="34" charset="0"/>
        <a:ea typeface="SimSun"/>
        <a:cs typeface="SimSun"/>
      </a:defRPr>
    </a:lvl6pPr>
    <a:lvl7pPr marL="2743200" algn="l" defTabSz="914400" rtl="0" eaLnBrk="1" latinLnBrk="0" hangingPunct="1">
      <a:defRPr sz="3200" kern="1200">
        <a:solidFill>
          <a:schemeClr val="bg1"/>
        </a:solidFill>
        <a:latin typeface="Verdana" pitchFamily="34" charset="0"/>
        <a:ea typeface="SimSun"/>
        <a:cs typeface="SimSun"/>
      </a:defRPr>
    </a:lvl7pPr>
    <a:lvl8pPr marL="3200400" algn="l" defTabSz="914400" rtl="0" eaLnBrk="1" latinLnBrk="0" hangingPunct="1">
      <a:defRPr sz="3200" kern="1200">
        <a:solidFill>
          <a:schemeClr val="bg1"/>
        </a:solidFill>
        <a:latin typeface="Verdana" pitchFamily="34" charset="0"/>
        <a:ea typeface="SimSun"/>
        <a:cs typeface="SimSun"/>
      </a:defRPr>
    </a:lvl8pPr>
    <a:lvl9pPr marL="3657600" algn="l" defTabSz="914400" rtl="0" eaLnBrk="1" latinLnBrk="0" hangingPunct="1">
      <a:defRPr sz="3200" kern="1200">
        <a:solidFill>
          <a:schemeClr val="bg1"/>
        </a:solidFill>
        <a:latin typeface="Verdana" pitchFamily="34" charset="0"/>
        <a:ea typeface="SimSun"/>
        <a:cs typeface="SimSun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572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pt-BR" dirty="0">
              <a:latin typeface="Verdana" charset="0"/>
              <a:ea typeface="SimSun" charset="-122"/>
              <a:cs typeface="+mn-cs"/>
            </a:endParaRPr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pt-BR" dirty="0">
              <a:latin typeface="Verdana" charset="0"/>
              <a:ea typeface="SimSun" charset="-122"/>
              <a:cs typeface="+mn-cs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pt-BR" dirty="0">
              <a:latin typeface="Verdana" charset="0"/>
              <a:ea typeface="SimSun" charset="-122"/>
              <a:cs typeface="+mn-cs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pt-BR" dirty="0">
              <a:latin typeface="Verdana" charset="0"/>
              <a:ea typeface="SimSun" charset="-122"/>
              <a:cs typeface="+mn-cs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pt-BR" dirty="0">
              <a:latin typeface="Verdana" charset="0"/>
              <a:ea typeface="SimSun" charset="-122"/>
              <a:cs typeface="+mn-cs"/>
            </a:endParaRPr>
          </a:p>
        </p:txBody>
      </p:sp>
      <p:sp>
        <p:nvSpPr>
          <p:cNvPr id="38919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67238" cy="34242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9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pt-BR" dirty="0">
              <a:latin typeface="Verdana" charset="0"/>
              <a:ea typeface="SimSun" charset="-122"/>
              <a:cs typeface="+mn-cs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Arial" charset="0"/>
                <a:ea typeface="SimSun" charset="-122"/>
                <a:cs typeface="Arial Unicode MS" charset="0"/>
              </a:defRPr>
            </a:lvl1pPr>
          </a:lstStyle>
          <a:p>
            <a:pPr>
              <a:defRPr/>
            </a:pPr>
            <a:fld id="{585F04C5-69AE-4A36-A97F-586198C76707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2390685-2108-4BF7-95D8-104CF1A04CC0}" type="slidenum">
              <a:rPr lang="en-GB" smtClean="0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pPr/>
              <a:t>2</a:t>
            </a:fld>
            <a:endParaRPr lang="en-GB" smtClean="0"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993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8BCCD7B-9DF5-4634-9C85-9ACEFAFB09D3}" type="slidenum">
              <a:rPr lang="en-GB" sz="1200">
                <a:solidFill>
                  <a:srgbClr val="EAEAEA"/>
                </a:solidFill>
                <a:latin typeface="Arial" pitchFamily="34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en-GB" sz="1200">
              <a:solidFill>
                <a:srgbClr val="EAEAEA"/>
              </a:solidFill>
              <a:latin typeface="Arial" pitchFamily="34" charset="0"/>
            </a:endParaRPr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mtClean="0">
              <a:latin typeface="Arial" pitchFamily="34" charset="0"/>
              <a:ea typeface="SimSun"/>
              <a:cs typeface="SimSun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73E3995-E134-4294-B184-2D8E1BC32184}" type="slidenum">
              <a:rPr lang="en-GB" smtClean="0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pPr/>
              <a:t>12</a:t>
            </a:fld>
            <a:endParaRPr lang="en-GB" smtClean="0"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01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01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1AFAA6E-D513-4791-8BBA-C8CB2A1E2A38}" type="slidenum">
              <a:rPr lang="en-GB" smtClean="0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pPr/>
              <a:t>3</a:t>
            </a:fld>
            <a:endParaRPr lang="en-GB" smtClean="0"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C1C614D-D18A-4896-9090-6A8B07CDBE70}" type="slidenum">
              <a:rPr lang="en-GB" sz="1200">
                <a:solidFill>
                  <a:srgbClr val="EAEAEA"/>
                </a:solidFill>
                <a:latin typeface="Arial" pitchFamily="34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endParaRPr lang="en-GB" sz="1200">
              <a:solidFill>
                <a:srgbClr val="EAEAEA"/>
              </a:solidFill>
              <a:latin typeface="Arial" pitchFamily="34" charset="0"/>
            </a:endParaRPr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mtClean="0">
              <a:latin typeface="Arial" pitchFamily="34" charset="0"/>
              <a:ea typeface="SimSun"/>
              <a:cs typeface="SimSu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CC5EC13-417B-46AD-B919-B088CF924E99}" type="slidenum">
              <a:rPr lang="en-GB" smtClean="0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pPr/>
              <a:t>4</a:t>
            </a:fld>
            <a:endParaRPr lang="en-GB" smtClean="0"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9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19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AE7B8BA-602E-4DCD-B72F-0E7A4DD2F1C4}" type="slidenum">
              <a:rPr lang="en-GB" smtClean="0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pPr/>
              <a:t>5</a:t>
            </a:fld>
            <a:endParaRPr lang="en-GB" smtClean="0"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30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30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  <p:sp>
        <p:nvSpPr>
          <p:cNvPr id="43013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B3F024F1-5BD5-4F19-AE96-0A555EF71F24}" type="slidenum">
              <a:rPr lang="en-GB" sz="1200">
                <a:solidFill>
                  <a:srgbClr val="EAEAEA"/>
                </a:solidFill>
                <a:latin typeface="Arial" pitchFamily="34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</a:t>
            </a:fld>
            <a:endParaRPr lang="en-GB" sz="1200">
              <a:solidFill>
                <a:srgbClr val="EAEAEA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B8680FF-6998-4223-B13E-F1A4581516E8}" type="slidenum">
              <a:rPr lang="en-GB" smtClean="0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pPr/>
              <a:t>6</a:t>
            </a:fld>
            <a:endParaRPr lang="en-GB" smtClean="0"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403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65BDF71-EFC9-4AEE-9E19-856EC1F4BF24}" type="slidenum">
              <a:rPr lang="en-GB" sz="1200">
                <a:solidFill>
                  <a:srgbClr val="EAEAEA"/>
                </a:solidFill>
                <a:latin typeface="Arial" pitchFamily="34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endParaRPr lang="en-GB" sz="1200">
              <a:solidFill>
                <a:srgbClr val="EAEAEA"/>
              </a:solidFill>
              <a:latin typeface="Arial" pitchFamily="34" charset="0"/>
            </a:endParaRPr>
          </a:p>
        </p:txBody>
      </p:sp>
      <p:sp>
        <p:nvSpPr>
          <p:cNvPr id="440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mtClean="0">
              <a:latin typeface="Arial" pitchFamily="34" charset="0"/>
              <a:ea typeface="SimSun"/>
              <a:cs typeface="SimSun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EFFB824-0A80-40F0-8190-5EE0ABE39620}" type="slidenum">
              <a:rPr lang="en-GB" smtClean="0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pPr/>
              <a:t>7</a:t>
            </a:fld>
            <a:endParaRPr lang="en-GB" smtClean="0"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00087456-0647-43BF-8068-BC38DD679F21}" type="slidenum">
              <a:rPr lang="en-GB" sz="1200">
                <a:solidFill>
                  <a:srgbClr val="EAEAEA"/>
                </a:solidFill>
                <a:latin typeface="Arial" pitchFamily="34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7</a:t>
            </a:fld>
            <a:endParaRPr lang="en-GB" sz="1200">
              <a:solidFill>
                <a:srgbClr val="EAEAEA"/>
              </a:solidFill>
              <a:latin typeface="Arial" pitchFamily="34" charset="0"/>
            </a:endParaRPr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mtClean="0">
              <a:latin typeface="Arial" pitchFamily="34" charset="0"/>
              <a:ea typeface="SimSun"/>
              <a:cs typeface="SimSun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6F823DF-06EE-4004-A71D-E13FD832D8B7}" type="slidenum">
              <a:rPr lang="en-GB" smtClean="0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pPr/>
              <a:t>9</a:t>
            </a:fld>
            <a:endParaRPr lang="en-GB" smtClean="0"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60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60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22D4B40-46B4-403F-8547-62C3E4AD9890}" type="slidenum">
              <a:rPr lang="en-GB" smtClean="0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pPr/>
              <a:t>10</a:t>
            </a:fld>
            <a:endParaRPr lang="en-GB" smtClean="0"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81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81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F87EB58-C778-4AE2-B169-9069FDF981A9}" type="slidenum">
              <a:rPr lang="en-GB" smtClean="0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pPr/>
              <a:t>11</a:t>
            </a:fld>
            <a:endParaRPr lang="en-GB" smtClean="0"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91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91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BF21E-7E48-4408-B298-FCD64CB3BBF6}" type="datetimeFigureOut">
              <a:rPr lang="en-US"/>
              <a:pPr>
                <a:defRPr/>
              </a:pPr>
              <a:t>5/10/2011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D19C2-6A11-43DB-BAEF-3EAC936BE38A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3B43A-F624-43AF-81A7-C61D32D65742}" type="datetimeFigureOut">
              <a:rPr lang="en-US"/>
              <a:pPr>
                <a:defRPr/>
              </a:pPr>
              <a:t>5/10/2011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6451A-B598-48FD-9CF7-BEA9B2CF0D7A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25B9F-35A0-4873-988A-1C88AEF275C6}" type="datetimeFigureOut">
              <a:rPr lang="en-US"/>
              <a:pPr>
                <a:defRPr/>
              </a:pPr>
              <a:t>5/10/2011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8A721-BF62-418C-A605-186EFD26D16A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37D2E-84B5-4B3A-9C90-2AED3565AF53}" type="datetimeFigureOut">
              <a:rPr lang="en-US"/>
              <a:pPr>
                <a:defRPr/>
              </a:pPr>
              <a:t>5/10/2011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0C12B-7B7A-4593-907B-BAB932A91577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7F80B-3C7A-4110-B225-F104F1C0DA7C}" type="datetimeFigureOut">
              <a:rPr lang="en-US"/>
              <a:pPr>
                <a:defRPr/>
              </a:pPr>
              <a:t>5/10/2011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56ACA-6DF0-4242-AB84-8B7DA57154E2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64FCB-D03A-492A-B5A1-497BD478B4BE}" type="datetimeFigureOut">
              <a:rPr lang="en-US"/>
              <a:pPr>
                <a:defRPr/>
              </a:pPr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2C641-2A15-40E0-9E64-BB436B237688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45267-1914-4202-A857-E894F461DAFF}" type="datetimeFigureOut">
              <a:rPr lang="en-US"/>
              <a:pPr>
                <a:defRPr/>
              </a:pPr>
              <a:t>5/10/2011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9456F-5BC9-4549-9D4C-DC34193D8698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98074-0B9D-4F4C-B095-43D4048DFF0A}" type="datetimeFigureOut">
              <a:rPr lang="en-US"/>
              <a:pPr>
                <a:defRPr/>
              </a:pPr>
              <a:t>5/10/2011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89262-9D09-4113-ABC4-7CD7891A9D72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17415-4318-4D6D-884B-64BA7F86338D}" type="datetimeFigureOut">
              <a:rPr lang="en-US"/>
              <a:pPr>
                <a:defRPr/>
              </a:pPr>
              <a:t>5/10/2011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C349E-EF9C-4C94-8323-093E018F30B2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3109C-1F05-4F42-A411-C1945B273347}" type="datetimeFigureOut">
              <a:rPr lang="en-US"/>
              <a:pPr>
                <a:defRPr/>
              </a:pPr>
              <a:t>5/10/2011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ECCE4-B23A-4328-A843-96EA272D7A4A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962D5-199D-4E0C-A117-1E771DDE1E7A}" type="datetimeFigureOut">
              <a:rPr lang="en-US"/>
              <a:pPr>
                <a:defRPr/>
              </a:pPr>
              <a:t>5/10/2011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B66EA-C163-456F-839C-46ADA69F8711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DD4C3-DBD9-4057-BDA3-CF3A2551452A}" type="datetimeFigureOut">
              <a:rPr lang="en-US"/>
              <a:pPr>
                <a:defRPr/>
              </a:pPr>
              <a:t>5/10/2011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5CC57-1CAC-4F6F-B92D-8DC115698BA2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F00AC-44D2-470A-BCA2-74C31E504DC4}" type="datetimeFigureOut">
              <a:rPr lang="en-US"/>
              <a:pPr>
                <a:defRPr/>
              </a:pPr>
              <a:t>5/10/2011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33CEB-4C95-4D2A-A92E-46DC493ACB1E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97CDC-5B74-429D-A493-BBCAE6ACE230}" type="datetimeFigureOut">
              <a:rPr lang="en-US"/>
              <a:pPr>
                <a:defRPr/>
              </a:pPr>
              <a:t>5/10/2011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3E59B-6565-4817-A54E-275FEEEE6C9A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B0BE6-1854-4392-A062-31FC25523811}" type="datetimeFigureOut">
              <a:rPr lang="en-US"/>
              <a:pPr>
                <a:defRPr/>
              </a:pPr>
              <a:t>5/10/2011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B8179-12AA-48B0-9AE4-F3AF97476B77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A6252-7252-46E5-BF25-B5FC814B3007}" type="datetimeFigureOut">
              <a:rPr lang="en-US"/>
              <a:pPr>
                <a:defRPr/>
              </a:pPr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1C521-F881-4D9D-B77B-F0DBC61ED63B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CD088-8863-44F9-BD89-9A1AC871E5EB}" type="datetimeFigureOut">
              <a:rPr lang="en-US"/>
              <a:pPr>
                <a:defRPr/>
              </a:pPr>
              <a:t>5/10/2011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6D0D5-40BB-4307-95FE-B360FC390AEF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47563-53B0-45EA-B0B2-2766DE49F7F3}" type="datetimeFigureOut">
              <a:rPr lang="en-US"/>
              <a:pPr>
                <a:defRPr/>
              </a:pPr>
              <a:t>5/10/2011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19D33-166C-4EF7-9ED2-1ABF22B9B97A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9694F-670B-441F-8136-95C41E041E5B}" type="datetimeFigureOut">
              <a:rPr lang="en-US"/>
              <a:pPr>
                <a:defRPr/>
              </a:pPr>
              <a:t>5/10/2011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B2D69-567C-477C-9672-499518CE1232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7CA7C-5DBE-4645-BDB7-65C04E33EF78}" type="datetimeFigureOut">
              <a:rPr lang="en-US"/>
              <a:pPr>
                <a:defRPr/>
              </a:pPr>
              <a:t>5/10/2011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FB182-E1ED-4AF8-BF3E-DCC2495E47BB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1DE24-0132-4B84-BC3C-496A447A8B95}" type="datetimeFigureOut">
              <a:rPr lang="en-US"/>
              <a:pPr>
                <a:defRPr/>
              </a:pPr>
              <a:t>5/10/2011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BB26C-FF0B-4558-A331-6D442CB22B76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E3F45-A191-49D4-8D07-66D146D4601B}" type="datetimeFigureOut">
              <a:rPr lang="en-US"/>
              <a:pPr>
                <a:defRPr/>
              </a:pPr>
              <a:t>5/10/2011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66E0E-B32E-4261-9800-7957897749C7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>
                <a:solidFill>
                  <a:schemeClr val="tx1">
                    <a:shade val="50000"/>
                  </a:schemeClr>
                </a:solidFill>
                <a:latin typeface="Verdana" charset="0"/>
                <a:ea typeface="SimSun" charset="-122"/>
                <a:cs typeface="+mn-cs"/>
              </a:defRPr>
            </a:lvl1pPr>
          </a:lstStyle>
          <a:p>
            <a:pPr>
              <a:defRPr/>
            </a:pPr>
            <a:fld id="{C0E48573-82AC-474B-B4C3-40BE59F54A27}" type="datetimeFigureOut">
              <a:rPr lang="en-US"/>
              <a:pPr>
                <a:defRPr/>
              </a:pPr>
              <a:t>5/10/2011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>
                <a:solidFill>
                  <a:schemeClr val="tx1">
                    <a:shade val="50000"/>
                  </a:schemeClr>
                </a:solidFill>
                <a:latin typeface="Verdana" charset="0"/>
                <a:ea typeface="SimSun" charset="-122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>
                <a:solidFill>
                  <a:schemeClr val="tx1">
                    <a:shade val="50000"/>
                  </a:schemeClr>
                </a:solidFill>
                <a:latin typeface="Verdana" charset="0"/>
                <a:ea typeface="SimSun" charset="-122"/>
                <a:cs typeface="+mn-cs"/>
              </a:defRPr>
            </a:lvl1pPr>
          </a:lstStyle>
          <a:p>
            <a:pPr>
              <a:defRPr/>
            </a:pPr>
            <a:fld id="{96FCFE5E-FF05-460C-B3ED-0662872770BC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78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>
                <a:solidFill>
                  <a:schemeClr val="tx1">
                    <a:shade val="50000"/>
                  </a:schemeClr>
                </a:solidFill>
                <a:latin typeface="Verdana" charset="0"/>
                <a:ea typeface="SimSun" charset="-122"/>
                <a:cs typeface="+mn-cs"/>
              </a:defRPr>
            </a:lvl1pPr>
          </a:lstStyle>
          <a:p>
            <a:pPr>
              <a:defRPr/>
            </a:pPr>
            <a:fld id="{338CAF75-2598-41D4-B48D-28179EA68376}" type="datetimeFigureOut">
              <a:rPr lang="en-US"/>
              <a:pPr>
                <a:defRPr/>
              </a:pPr>
              <a:t>5/10/2011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>
                <a:solidFill>
                  <a:schemeClr val="tx1">
                    <a:shade val="50000"/>
                  </a:schemeClr>
                </a:solidFill>
                <a:latin typeface="Verdana" charset="0"/>
                <a:ea typeface="SimSun" charset="-122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>
                <a:solidFill>
                  <a:schemeClr val="tx1">
                    <a:shade val="50000"/>
                  </a:schemeClr>
                </a:solidFill>
                <a:latin typeface="Verdana" charset="0"/>
                <a:ea typeface="SimSun" charset="-122"/>
                <a:cs typeface="+mn-cs"/>
              </a:defRPr>
            </a:lvl1pPr>
          </a:lstStyle>
          <a:p>
            <a:pPr>
              <a:defRPr/>
            </a:pPr>
            <a:fld id="{150591CF-EC79-41AF-AD3B-B7207E65CAB3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1258888" y="1905000"/>
            <a:ext cx="6697662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6000">
                <a:latin typeface="Times New Roman" pitchFamily="18" charset="0"/>
                <a:cs typeface="Times New Roman" pitchFamily="18" charset="0"/>
              </a:rPr>
              <a:t>Hot topics in Modern Cosmology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492500" y="5516563"/>
            <a:ext cx="5400675" cy="587375"/>
          </a:xfrm>
          <a:prstGeom prst="rect">
            <a:avLst/>
          </a:prstGeom>
          <a:solidFill>
            <a:srgbClr val="339966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dirty="0" err="1">
                <a:solidFill>
                  <a:srgbClr val="EAEAEA"/>
                </a:solidFill>
                <a:latin typeface="Tahoma" pitchFamily="34" charset="0"/>
              </a:rPr>
              <a:t>Cargèse</a:t>
            </a:r>
            <a:r>
              <a:rPr lang="pt-BR" dirty="0">
                <a:solidFill>
                  <a:srgbClr val="EAEAEA"/>
                </a:solidFill>
                <a:latin typeface="Tahoma" pitchFamily="34" charset="0"/>
              </a:rPr>
              <a:t> - </a:t>
            </a:r>
            <a:r>
              <a:rPr lang="pt-BR" dirty="0" smtClean="0">
                <a:solidFill>
                  <a:srgbClr val="EAEAEA"/>
                </a:solidFill>
                <a:latin typeface="Tahoma" pitchFamily="34" charset="0"/>
              </a:rPr>
              <a:t>10 </a:t>
            </a:r>
            <a:r>
              <a:rPr lang="pt-BR" dirty="0">
                <a:solidFill>
                  <a:srgbClr val="EAEAEA"/>
                </a:solidFill>
                <a:latin typeface="Tahoma" pitchFamily="34" charset="0"/>
              </a:rPr>
              <a:t>Mai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467544" y="1772816"/>
            <a:ext cx="8229600" cy="742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 anchorCtr="1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b="1" noProof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SimSun" charset="-122"/>
                <a:cs typeface="+mn-cs"/>
              </a:rPr>
              <a:t>Weyl integrable geometry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475656" y="3284984"/>
            <a:ext cx="6483350" cy="825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>
                <a:solidFill>
                  <a:srgbClr val="EAEAEA"/>
                </a:solidFill>
                <a:latin typeface="Tahoma" pitchFamily="34" charset="0"/>
              </a:rPr>
              <a:t>   We have a global scalar field defined on the 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>
                <a:solidFill>
                  <a:srgbClr val="EAEAEA"/>
                </a:solidFill>
                <a:latin typeface="Tahoma" pitchFamily="34" charset="0"/>
              </a:rPr>
              <a:t>embedding manifold, such that</a:t>
            </a:r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4725144"/>
            <a:ext cx="1701800" cy="48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83568" y="404664"/>
            <a:ext cx="41008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FFC000"/>
                </a:solidFill>
              </a:rPr>
              <a:t>A particular case is</a:t>
            </a:r>
            <a:endParaRPr lang="pt-BR" dirty="0">
              <a:solidFill>
                <a:srgbClr val="FFC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779912" y="5013176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5229200"/>
            <a:ext cx="39433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214438" y="5286375"/>
            <a:ext cx="6559550" cy="1190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3600">
              <a:solidFill>
                <a:srgbClr val="EAEAEA"/>
              </a:solidFill>
              <a:latin typeface="Tahoma" pitchFamily="34" charset="0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3600">
              <a:solidFill>
                <a:srgbClr val="EAEAEA"/>
              </a:solidFill>
              <a:latin typeface="Tahoma" pitchFamily="34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115616" y="6093296"/>
            <a:ext cx="7235825" cy="577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dirty="0">
                <a:solidFill>
                  <a:srgbClr val="EAEAEA"/>
                </a:solidFill>
              </a:rPr>
              <a:t>The interesting fact here is that... 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1331640" y="3284984"/>
            <a:ext cx="6552728" cy="577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dirty="0" smtClean="0">
                <a:solidFill>
                  <a:srgbClr val="EAEAEA"/>
                </a:solidFill>
              </a:rPr>
              <a:t>Consider the</a:t>
            </a:r>
            <a:r>
              <a:rPr lang="pt-BR" dirty="0" smtClean="0">
                <a:solidFill>
                  <a:srgbClr val="FFFF00"/>
                </a:solidFill>
              </a:rPr>
              <a:t> </a:t>
            </a:r>
            <a:r>
              <a:rPr lang="pt-BR" dirty="0">
                <a:solidFill>
                  <a:srgbClr val="FFFF00"/>
                </a:solidFill>
              </a:rPr>
              <a:t>transformations </a:t>
            </a:r>
          </a:p>
        </p:txBody>
      </p:sp>
      <p:sp>
        <p:nvSpPr>
          <p:cNvPr id="10" name="CaixaDeTexto 9"/>
          <p:cNvSpPr txBox="1">
            <a:spLocks noChangeArrowheads="1"/>
          </p:cNvSpPr>
          <p:nvPr/>
        </p:nvSpPr>
        <p:spPr bwMode="auto">
          <a:xfrm>
            <a:off x="285750" y="285750"/>
            <a:ext cx="85725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/>
              <a:t>We can relate the Weyl affine connection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/>
              <a:t>with the Riemannian metric connection</a:t>
            </a:r>
            <a:endParaRPr lang="pt-BR"/>
          </a:p>
        </p:txBody>
      </p:sp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916832"/>
            <a:ext cx="7724775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6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4293096"/>
            <a:ext cx="26765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  <p:bldP spid="15366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815975" y="360363"/>
            <a:ext cx="7631113" cy="2259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dirty="0">
                <a:solidFill>
                  <a:srgbClr val="FFFF00"/>
                </a:solidFill>
              </a:rPr>
              <a:t>...geodesics are invariant under </a:t>
            </a:r>
            <a:r>
              <a:rPr lang="pt-BR" dirty="0" smtClean="0">
                <a:solidFill>
                  <a:srgbClr val="FFFF00"/>
                </a:solidFill>
              </a:rPr>
              <a:t>Weyl transformations !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720725" y="1800225"/>
            <a:ext cx="7920038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b="1" dirty="0">
                <a:solidFill>
                  <a:srgbClr val="0000FF"/>
                </a:solidFill>
              </a:rPr>
              <a:t>The concept of </a:t>
            </a:r>
            <a:r>
              <a:rPr lang="pt-BR" b="1" dirty="0">
                <a:solidFill>
                  <a:srgbClr val="FFFF00"/>
                </a:solidFill>
              </a:rPr>
              <a:t>frames</a:t>
            </a:r>
            <a:r>
              <a:rPr lang="pt-BR" b="1" dirty="0">
                <a:solidFill>
                  <a:srgbClr val="0000FF"/>
                </a:solidFill>
              </a:rPr>
              <a:t> in Weyl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b="1" dirty="0">
                <a:solidFill>
                  <a:srgbClr val="0000FF"/>
                </a:solidFill>
              </a:rPr>
              <a:t>geometry 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000250" y="4143375"/>
            <a:ext cx="4789488" cy="577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b="1">
                <a:solidFill>
                  <a:srgbClr val="EAEAEA"/>
                </a:solidFill>
              </a:rPr>
              <a:t>The Riemann  frame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928688" y="5000625"/>
            <a:ext cx="7504112" cy="1570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dirty="0">
                <a:solidFill>
                  <a:srgbClr val="FFFF00"/>
                </a:solidFill>
              </a:rPr>
              <a:t>General Relativity is formulated in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dirty="0">
                <a:solidFill>
                  <a:srgbClr val="FFFF00"/>
                </a:solidFill>
              </a:rPr>
              <a:t>a Riemann frame, i.e. in which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dirty="0">
                <a:solidFill>
                  <a:srgbClr val="FFFF00"/>
                </a:solidFill>
              </a:rPr>
              <a:t>there is no Weyl field </a:t>
            </a: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7559675" y="4859338"/>
            <a:ext cx="180975" cy="1552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>
              <a:solidFill>
                <a:srgbClr val="EAEAEA"/>
              </a:solidFill>
            </a:endParaRP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>
              <a:solidFill>
                <a:srgbClr val="EAEAEA"/>
              </a:solidFill>
            </a:endParaRP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>
              <a:solidFill>
                <a:srgbClr val="EAEAEA"/>
              </a:solidFill>
            </a:endParaRPr>
          </a:p>
        </p:txBody>
      </p:sp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3140968"/>
            <a:ext cx="23622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/>
      <p:bldP spid="16386" grpId="0"/>
      <p:bldP spid="16387" grpId="0"/>
      <p:bldP spid="1638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196752"/>
            <a:ext cx="33813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ight Arrow 3"/>
          <p:cNvSpPr/>
          <p:nvPr/>
        </p:nvSpPr>
        <p:spPr>
          <a:xfrm>
            <a:off x="3923928" y="1340768"/>
            <a:ext cx="906400" cy="576064"/>
          </a:xfrm>
          <a:prstGeom prst="rightArrow">
            <a:avLst>
              <a:gd name="adj1" fmla="val 5496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TextBox 4"/>
          <p:cNvSpPr txBox="1"/>
          <p:nvPr/>
        </p:nvSpPr>
        <p:spPr>
          <a:xfrm flipH="1">
            <a:off x="323528" y="1340768"/>
            <a:ext cx="33843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C00000"/>
                </a:solidFill>
              </a:rPr>
              <a:t>Riemann frame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2492896"/>
            <a:ext cx="85324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First question: Can we formulate General Relativity in an arbitrary frame?</a:t>
            </a:r>
            <a:endParaRPr lang="pt-BR" dirty="0"/>
          </a:p>
        </p:txBody>
      </p:sp>
      <p:sp>
        <p:nvSpPr>
          <p:cNvPr id="7" name="Down Arrow 6"/>
          <p:cNvSpPr/>
          <p:nvPr/>
        </p:nvSpPr>
        <p:spPr>
          <a:xfrm>
            <a:off x="4139952" y="371703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extBox 8"/>
          <p:cNvSpPr txBox="1"/>
          <p:nvPr/>
        </p:nvSpPr>
        <p:spPr>
          <a:xfrm>
            <a:off x="611560" y="4869160"/>
            <a:ext cx="806733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Second question: Is it possible to </a:t>
            </a:r>
          </a:p>
          <a:p>
            <a:r>
              <a:rPr lang="pt-BR" dirty="0" smtClean="0"/>
              <a:t>rewrite GR in a formalism invariant</a:t>
            </a:r>
          </a:p>
          <a:p>
            <a:r>
              <a:rPr lang="pt-BR" dirty="0" smtClean="0"/>
              <a:t>under arbitrary </a:t>
            </a:r>
            <a:r>
              <a:rPr lang="pt-BR" dirty="0" smtClean="0">
                <a:solidFill>
                  <a:srgbClr val="FFC000"/>
                </a:solidFill>
              </a:rPr>
              <a:t>Weyl transformations?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692696"/>
            <a:ext cx="44851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The answer is... </a:t>
            </a:r>
            <a:r>
              <a:rPr lang="pt-BR" dirty="0" smtClean="0">
                <a:solidFill>
                  <a:srgbClr val="FFFF00"/>
                </a:solidFill>
              </a:rPr>
              <a:t>Yes!</a:t>
            </a:r>
            <a:endParaRPr lang="pt-BR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2348880"/>
            <a:ext cx="88204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The new formalism is built through the following steps: </a:t>
            </a:r>
          </a:p>
          <a:p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861048"/>
            <a:ext cx="860444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FF00"/>
                </a:solidFill>
              </a:rPr>
              <a:t>First step</a:t>
            </a:r>
            <a:r>
              <a:rPr lang="pt-BR" dirty="0" smtClean="0"/>
              <a:t>: assume that the space-time </a:t>
            </a:r>
          </a:p>
          <a:p>
            <a:r>
              <a:rPr lang="pt-BR" dirty="0" smtClean="0"/>
              <a:t>manifold which represents the arena of physical phenomena may be described by a Weyl integrable geometry</a:t>
            </a: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Arrow 1"/>
          <p:cNvSpPr/>
          <p:nvPr/>
        </p:nvSpPr>
        <p:spPr>
          <a:xfrm>
            <a:off x="323528" y="1052736"/>
            <a:ext cx="978408" cy="484632"/>
          </a:xfrm>
          <a:prstGeom prst="rightArrow">
            <a:avLst>
              <a:gd name="adj1" fmla="val 4007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extBox 2"/>
          <p:cNvSpPr txBox="1"/>
          <p:nvPr/>
        </p:nvSpPr>
        <p:spPr>
          <a:xfrm>
            <a:off x="1619672" y="980728"/>
            <a:ext cx="696056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We need two basic geometric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fields: </a:t>
            </a:r>
            <a:r>
              <a:rPr lang="pt-BR" dirty="0">
                <a:solidFill>
                  <a:srgbClr val="FF0000"/>
                </a:solidFill>
              </a:rPr>
              <a:t>a</a:t>
            </a:r>
            <a:r>
              <a:rPr lang="pt-BR" dirty="0" smtClean="0">
                <a:solidFill>
                  <a:srgbClr val="FF0000"/>
                </a:solidFill>
              </a:rPr>
              <a:t> metric </a:t>
            </a:r>
            <a:r>
              <a:rPr lang="pt-BR" dirty="0" smtClean="0">
                <a:solidFill>
                  <a:schemeClr val="tx1"/>
                </a:solidFill>
              </a:rPr>
              <a:t>and </a:t>
            </a:r>
            <a:r>
              <a:rPr lang="pt-BR" dirty="0" smtClean="0">
                <a:solidFill>
                  <a:srgbClr val="FFFF00"/>
                </a:solidFill>
              </a:rPr>
              <a:t>a scalar field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7839" y="2636912"/>
            <a:ext cx="845616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FFFF00"/>
                </a:solidFill>
              </a:rPr>
              <a:t>Second step</a:t>
            </a:r>
            <a:r>
              <a:rPr lang="pt-BR" dirty="0" smtClean="0"/>
              <a:t>: Construct an action </a:t>
            </a:r>
            <a:r>
              <a:rPr lang="pt-BR" dirty="0" smtClean="0">
                <a:solidFill>
                  <a:srgbClr val="FF0000"/>
                </a:solidFill>
              </a:rPr>
              <a:t>S</a:t>
            </a:r>
            <a:r>
              <a:rPr lang="pt-BR" dirty="0" smtClean="0"/>
              <a:t> that</a:t>
            </a:r>
          </a:p>
          <a:p>
            <a:r>
              <a:rPr lang="pt-BR" dirty="0"/>
              <a:t>b</a:t>
            </a:r>
            <a:r>
              <a:rPr lang="pt-BR" dirty="0" smtClean="0"/>
              <a:t>e invariant under </a:t>
            </a:r>
            <a:r>
              <a:rPr lang="pt-BR" dirty="0" smtClean="0">
                <a:solidFill>
                  <a:srgbClr val="FFC000"/>
                </a:solidFill>
              </a:rPr>
              <a:t>changes of frames</a:t>
            </a:r>
            <a:endParaRPr lang="pt-BR" dirty="0">
              <a:solidFill>
                <a:srgbClr val="FFC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4221088"/>
            <a:ext cx="79928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FF00"/>
                </a:solidFill>
              </a:rPr>
              <a:t>Third step</a:t>
            </a:r>
            <a:r>
              <a:rPr lang="pt-BR" dirty="0" smtClean="0"/>
              <a:t>: </a:t>
            </a:r>
            <a:r>
              <a:rPr lang="pt-BR" dirty="0" smtClean="0">
                <a:solidFill>
                  <a:srgbClr val="FF0000"/>
                </a:solidFill>
              </a:rPr>
              <a:t>S</a:t>
            </a:r>
            <a:r>
              <a:rPr lang="pt-BR" dirty="0" smtClean="0"/>
              <a:t> must be chosen such</a:t>
            </a:r>
          </a:p>
          <a:p>
            <a:r>
              <a:rPr lang="pt-BR" dirty="0"/>
              <a:t>t</a:t>
            </a:r>
            <a:r>
              <a:rPr lang="pt-BR" dirty="0" smtClean="0"/>
              <a:t>hat there exists a unique frame in</a:t>
            </a:r>
          </a:p>
          <a:p>
            <a:r>
              <a:rPr lang="pt-BR" dirty="0"/>
              <a:t>w</a:t>
            </a:r>
            <a:r>
              <a:rPr lang="pt-BR" dirty="0" smtClean="0"/>
              <a:t>hich it reduces to the Einstein-Hilbert action</a:t>
            </a: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836712"/>
            <a:ext cx="835292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FF00"/>
                </a:solidFill>
              </a:rPr>
              <a:t>Fourth step: </a:t>
            </a:r>
            <a:r>
              <a:rPr lang="pt-BR" dirty="0" smtClean="0"/>
              <a:t>Extend Einstein’s geodesic</a:t>
            </a:r>
          </a:p>
          <a:p>
            <a:r>
              <a:rPr lang="pt-BR" dirty="0" smtClean="0"/>
              <a:t>postulate</a:t>
            </a:r>
            <a:r>
              <a:rPr lang="pt-BR" dirty="0" smtClean="0">
                <a:solidFill>
                  <a:srgbClr val="FFFF00"/>
                </a:solidFill>
              </a:rPr>
              <a:t> </a:t>
            </a:r>
            <a:r>
              <a:rPr lang="pt-BR" dirty="0" smtClean="0"/>
              <a:t>to arbitrary frames. In the Riemann frame  it should reproduce particle motion predicted by GR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3933056"/>
            <a:ext cx="870219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FFFF00"/>
                </a:solidFill>
              </a:rPr>
              <a:t>Fifth step: </a:t>
            </a:r>
            <a:r>
              <a:rPr lang="pt-BR" dirty="0" smtClean="0"/>
              <a:t>Define proper time in an </a:t>
            </a:r>
          </a:p>
          <a:p>
            <a:r>
              <a:rPr lang="pt-BR" dirty="0"/>
              <a:t>a</a:t>
            </a:r>
            <a:r>
              <a:rPr lang="pt-BR" dirty="0" smtClean="0"/>
              <a:t>rbitrary frame. This definition should</a:t>
            </a:r>
          </a:p>
          <a:p>
            <a:r>
              <a:rPr lang="pt-BR" dirty="0"/>
              <a:t>b</a:t>
            </a:r>
            <a:r>
              <a:rPr lang="pt-BR" dirty="0" smtClean="0"/>
              <a:t>e invariant under </a:t>
            </a:r>
            <a:r>
              <a:rPr lang="pt-BR" dirty="0" smtClean="0">
                <a:solidFill>
                  <a:srgbClr val="FFC000"/>
                </a:solidFill>
              </a:rPr>
              <a:t>Weyl transformations</a:t>
            </a:r>
          </a:p>
          <a:p>
            <a:r>
              <a:rPr lang="pt-BR" dirty="0"/>
              <a:t>a</a:t>
            </a:r>
            <a:r>
              <a:rPr lang="pt-BR" dirty="0" smtClean="0"/>
              <a:t>nd coincide with GR’s proper time in the</a:t>
            </a:r>
          </a:p>
          <a:p>
            <a:r>
              <a:rPr lang="pt-BR" dirty="0" smtClean="0"/>
              <a:t>Riemann frame</a:t>
            </a: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500042"/>
            <a:ext cx="711284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The simplest action that satisfies </a:t>
            </a:r>
          </a:p>
          <a:p>
            <a:r>
              <a:rPr lang="pt-BR" dirty="0" err="1" smtClean="0">
                <a:solidFill>
                  <a:schemeClr val="tx1"/>
                </a:solidFill>
              </a:rPr>
              <a:t>all</a:t>
            </a:r>
            <a:r>
              <a:rPr lang="pt-BR" dirty="0" smtClean="0">
                <a:solidFill>
                  <a:schemeClr val="tx1"/>
                </a:solidFill>
              </a:rPr>
              <a:t> previous requisites is</a:t>
            </a: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429000"/>
            <a:ext cx="766762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000240"/>
            <a:ext cx="759142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CaixaDeTexto 14"/>
          <p:cNvSpPr txBox="1"/>
          <p:nvPr/>
        </p:nvSpPr>
        <p:spPr>
          <a:xfrm>
            <a:off x="714348" y="5000636"/>
            <a:ext cx="34844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2060"/>
                </a:solidFill>
              </a:rPr>
              <a:t>Riemann frame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6" name="Seta para a direita 15"/>
          <p:cNvSpPr/>
          <p:nvPr/>
        </p:nvSpPr>
        <p:spPr>
          <a:xfrm>
            <a:off x="4429124" y="507207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CaixaDeTexto 16"/>
          <p:cNvSpPr txBox="1"/>
          <p:nvPr/>
        </p:nvSpPr>
        <p:spPr>
          <a:xfrm>
            <a:off x="5643570" y="4929198"/>
            <a:ext cx="21755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GR action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85720" y="428604"/>
            <a:ext cx="86549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 n-dimensions the action has the form </a:t>
            </a:r>
            <a:endParaRPr lang="en-GB" dirty="0"/>
          </a:p>
        </p:txBody>
      </p:sp>
      <p:sp>
        <p:nvSpPr>
          <p:cNvPr id="7" name="CaixaDeTexto 6"/>
          <p:cNvSpPr txBox="1"/>
          <p:nvPr/>
        </p:nvSpPr>
        <p:spPr>
          <a:xfrm>
            <a:off x="1142976" y="2786058"/>
            <a:ext cx="694453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What happens if we express </a:t>
            </a:r>
            <a:r>
              <a:rPr lang="en-GB" dirty="0" smtClean="0">
                <a:solidFill>
                  <a:srgbClr val="FF0000"/>
                </a:solidFill>
              </a:rPr>
              <a:t>S </a:t>
            </a:r>
            <a:r>
              <a:rPr lang="en-GB" dirty="0" smtClean="0">
                <a:solidFill>
                  <a:srgbClr val="FFFF00"/>
                </a:solidFill>
              </a:rPr>
              <a:t>in</a:t>
            </a:r>
          </a:p>
          <a:p>
            <a:pPr algn="ctr"/>
            <a:r>
              <a:rPr lang="en-GB" dirty="0" smtClean="0">
                <a:solidFill>
                  <a:srgbClr val="FFFF00"/>
                </a:solidFill>
              </a:rPr>
              <a:t>Riemannian terms ?</a:t>
            </a:r>
            <a:endParaRPr lang="en-GB" dirty="0">
              <a:solidFill>
                <a:srgbClr val="FFFF00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5643578"/>
            <a:ext cx="47053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428736"/>
            <a:ext cx="83058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4414" y="4286256"/>
            <a:ext cx="66484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428604"/>
            <a:ext cx="172402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Seta para baixo 7"/>
          <p:cNvSpPr/>
          <p:nvPr/>
        </p:nvSpPr>
        <p:spPr>
          <a:xfrm>
            <a:off x="4071934" y="1357298"/>
            <a:ext cx="484632" cy="1143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CaixaDeTexto 8"/>
          <p:cNvSpPr txBox="1"/>
          <p:nvPr/>
        </p:nvSpPr>
        <p:spPr>
          <a:xfrm>
            <a:off x="285720" y="4357694"/>
            <a:ext cx="18353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For </a:t>
            </a:r>
            <a:r>
              <a:rPr lang="en-GB" dirty="0" smtClean="0">
                <a:solidFill>
                  <a:srgbClr val="FFFF00"/>
                </a:solidFill>
              </a:rPr>
              <a:t>n=4</a:t>
            </a:r>
            <a:endParaRPr lang="en-GB" dirty="0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3000372"/>
            <a:ext cx="65246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28" y="5357826"/>
            <a:ext cx="65246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685800" y="731838"/>
            <a:ext cx="7772400" cy="2697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 anchorCtr="1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5700" noProof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SimSun" charset="-122"/>
                <a:cs typeface="+mn-cs"/>
              </a:rPr>
              <a:t>General Relativity and  Weyl </a:t>
            </a:r>
            <a:r>
              <a:rPr lang="pt-BR" sz="5700" dirty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SimSun" charset="-122"/>
                <a:cs typeface="+mn-cs"/>
              </a:rPr>
              <a:t>frames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743200" y="4143375"/>
            <a:ext cx="6400800" cy="100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spcBef>
                <a:spcPts val="900"/>
              </a:spcBef>
              <a:buSzPct val="7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3600" dirty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ea typeface="SimSun" charset="-122"/>
                <a:cs typeface="+mn-cs"/>
              </a:rPr>
              <a:t>Carlos Romero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57224" y="1000108"/>
            <a:ext cx="750558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 the vacuum case and vanishing </a:t>
            </a:r>
          </a:p>
          <a:p>
            <a:r>
              <a:rPr lang="en-GB" dirty="0" smtClean="0"/>
              <a:t>cosmological constant this reduces </a:t>
            </a:r>
          </a:p>
          <a:p>
            <a:r>
              <a:rPr lang="en-GB" dirty="0" smtClean="0"/>
              <a:t>to </a:t>
            </a:r>
            <a:r>
              <a:rPr lang="en-GB" dirty="0" err="1" smtClean="0"/>
              <a:t>Brans-Dicke</a:t>
            </a:r>
            <a:r>
              <a:rPr lang="en-GB" dirty="0" smtClean="0"/>
              <a:t> for </a:t>
            </a:r>
            <a:r>
              <a:rPr lang="en-GB" dirty="0" smtClean="0">
                <a:solidFill>
                  <a:srgbClr val="FFC000"/>
                </a:solidFill>
              </a:rPr>
              <a:t>w=-3/2</a:t>
            </a:r>
            <a:endParaRPr lang="en-GB" dirty="0"/>
          </a:p>
        </p:txBody>
      </p:sp>
      <p:sp>
        <p:nvSpPr>
          <p:cNvPr id="3" name="CaixaDeTexto 2"/>
          <p:cNvSpPr txBox="1"/>
          <p:nvPr/>
        </p:nvSpPr>
        <p:spPr>
          <a:xfrm>
            <a:off x="1000100" y="3500438"/>
            <a:ext cx="742184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However the analogy is not perfect</a:t>
            </a:r>
          </a:p>
          <a:p>
            <a:r>
              <a:rPr lang="en-GB" dirty="0" smtClean="0"/>
              <a:t>because test particles move along</a:t>
            </a:r>
          </a:p>
          <a:p>
            <a:r>
              <a:rPr lang="en-GB" dirty="0" smtClean="0"/>
              <a:t>Riemannian geodesics only in the </a:t>
            </a:r>
          </a:p>
          <a:p>
            <a:r>
              <a:rPr lang="en-GB" dirty="0" smtClean="0"/>
              <a:t>Riemann frame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57224" y="714356"/>
            <a:ext cx="786375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Proper time: we need a definition </a:t>
            </a:r>
          </a:p>
          <a:p>
            <a:r>
              <a:rPr lang="en-GB" dirty="0" smtClean="0"/>
              <a:t>invariant under </a:t>
            </a:r>
            <a:r>
              <a:rPr lang="en-GB" dirty="0" err="1" smtClean="0"/>
              <a:t>Weyl</a:t>
            </a:r>
            <a:r>
              <a:rPr lang="en-GB" dirty="0" smtClean="0"/>
              <a:t> transformations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785786" y="2214554"/>
            <a:ext cx="81772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 an arbitrary frame it should depend</a:t>
            </a:r>
          </a:p>
          <a:p>
            <a:r>
              <a:rPr lang="en-GB" dirty="0" smtClean="0"/>
              <a:t>not only on the </a:t>
            </a:r>
            <a:r>
              <a:rPr lang="en-GB" dirty="0" smtClean="0">
                <a:solidFill>
                  <a:srgbClr val="FFFF00"/>
                </a:solidFill>
              </a:rPr>
              <a:t>metric</a:t>
            </a:r>
            <a:r>
              <a:rPr lang="en-GB" dirty="0" smtClean="0"/>
              <a:t>, but also on the</a:t>
            </a:r>
          </a:p>
          <a:p>
            <a:pPr algn="ctr"/>
            <a:r>
              <a:rPr lang="en-GB" dirty="0" err="1" smtClean="0">
                <a:solidFill>
                  <a:srgbClr val="FFFF00"/>
                </a:solidFill>
              </a:rPr>
              <a:t>Weyl</a:t>
            </a:r>
            <a:r>
              <a:rPr lang="en-GB" dirty="0" smtClean="0">
                <a:solidFill>
                  <a:srgbClr val="FFFF00"/>
                </a:solidFill>
              </a:rPr>
              <a:t> field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928662" y="4357694"/>
            <a:ext cx="70342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extension is straightforward:</a:t>
            </a:r>
            <a:endParaRPr lang="en-GB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5357826"/>
            <a:ext cx="41148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 noChangeArrowheads="1"/>
          </p:cNvSpPr>
          <p:nvPr/>
        </p:nvSpPr>
        <p:spPr bwMode="auto">
          <a:xfrm>
            <a:off x="214282" y="1571612"/>
            <a:ext cx="87153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dirty="0" smtClean="0"/>
              <a:t>Under change of frames </a:t>
            </a:r>
            <a:r>
              <a:rPr lang="en-US" dirty="0" smtClean="0">
                <a:solidFill>
                  <a:srgbClr val="FFC000"/>
                </a:solidFill>
              </a:rPr>
              <a:t>null curves </a:t>
            </a:r>
            <a:r>
              <a:rPr lang="en-US" dirty="0"/>
              <a:t>are mapped into </a:t>
            </a:r>
            <a:r>
              <a:rPr lang="en-US" dirty="0">
                <a:solidFill>
                  <a:srgbClr val="FFC000"/>
                </a:solidFill>
              </a:rPr>
              <a:t>null </a:t>
            </a:r>
            <a:r>
              <a:rPr lang="en-US" dirty="0" smtClean="0">
                <a:solidFill>
                  <a:srgbClr val="FFC000"/>
                </a:solidFill>
              </a:rPr>
              <a:t>curves</a:t>
            </a:r>
            <a:endParaRPr lang="en-US" dirty="0"/>
          </a:p>
        </p:txBody>
      </p:sp>
      <p:sp>
        <p:nvSpPr>
          <p:cNvPr id="5" name="CaixaDeTexto 4"/>
          <p:cNvSpPr txBox="1"/>
          <p:nvPr/>
        </p:nvSpPr>
        <p:spPr>
          <a:xfrm>
            <a:off x="2714612" y="642918"/>
            <a:ext cx="33169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Consequences:</a:t>
            </a:r>
            <a:endParaRPr lang="en-GB" dirty="0"/>
          </a:p>
        </p:txBody>
      </p:sp>
      <p:sp>
        <p:nvSpPr>
          <p:cNvPr id="6" name="CaixaDeTexto 5"/>
          <p:cNvSpPr txBox="1"/>
          <p:nvPr/>
        </p:nvSpPr>
        <p:spPr>
          <a:xfrm>
            <a:off x="785786" y="3500438"/>
            <a:ext cx="77745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light cone structure is preserved</a:t>
            </a:r>
            <a:endParaRPr lang="en-GB" dirty="0"/>
          </a:p>
        </p:txBody>
      </p:sp>
      <p:sp>
        <p:nvSpPr>
          <p:cNvPr id="7" name="Seta para baixo 6"/>
          <p:cNvSpPr/>
          <p:nvPr/>
        </p:nvSpPr>
        <p:spPr>
          <a:xfrm>
            <a:off x="4357686" y="435769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aixaDeTexto 7"/>
          <p:cNvSpPr txBox="1"/>
          <p:nvPr/>
        </p:nvSpPr>
        <p:spPr>
          <a:xfrm>
            <a:off x="1071538" y="5429264"/>
            <a:ext cx="720261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2060"/>
                </a:solidFill>
              </a:rPr>
              <a:t>Causality is preserved under </a:t>
            </a:r>
            <a:r>
              <a:rPr lang="en-GB" dirty="0" err="1" smtClean="0">
                <a:solidFill>
                  <a:srgbClr val="002060"/>
                </a:solidFill>
              </a:rPr>
              <a:t>Weyl</a:t>
            </a:r>
            <a:endParaRPr lang="en-GB" dirty="0" smtClean="0">
              <a:solidFill>
                <a:srgbClr val="002060"/>
              </a:solidFill>
            </a:endParaRPr>
          </a:p>
          <a:p>
            <a:r>
              <a:rPr lang="en-GB" dirty="0" smtClean="0">
                <a:solidFill>
                  <a:srgbClr val="002060"/>
                </a:solidFill>
              </a:rPr>
              <a:t>transformations</a:t>
            </a:r>
            <a:endParaRPr lang="en-GB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/>
          <p:cNvSpPr txBox="1">
            <a:spLocks noChangeArrowheads="1"/>
          </p:cNvSpPr>
          <p:nvPr/>
        </p:nvSpPr>
        <p:spPr bwMode="auto">
          <a:xfrm>
            <a:off x="714348" y="928670"/>
            <a:ext cx="742950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dirty="0"/>
              <a:t>This change of perspective leads, in some cases, to new insights in the description of gravitational </a:t>
            </a:r>
            <a:r>
              <a:rPr lang="en-US" dirty="0" smtClean="0"/>
              <a:t>phenomena</a:t>
            </a:r>
            <a:endParaRPr lang="pt-BR" dirty="0"/>
          </a:p>
        </p:txBody>
      </p:sp>
      <p:sp>
        <p:nvSpPr>
          <p:cNvPr id="14" name="CaixaDeTexto 13"/>
          <p:cNvSpPr txBox="1">
            <a:spLocks noChangeArrowheads="1"/>
          </p:cNvSpPr>
          <p:nvPr/>
        </p:nvSpPr>
        <p:spPr bwMode="auto">
          <a:xfrm>
            <a:off x="1428728" y="4286256"/>
            <a:ext cx="61087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b="1" dirty="0">
                <a:solidFill>
                  <a:schemeClr val="tx1"/>
                </a:solidFill>
              </a:rPr>
              <a:t>Gravity in the </a:t>
            </a:r>
            <a:r>
              <a:rPr lang="en-US" b="1" dirty="0" err="1">
                <a:solidFill>
                  <a:schemeClr val="tx1"/>
                </a:solidFill>
              </a:rPr>
              <a:t>Weyl</a:t>
            </a:r>
            <a:r>
              <a:rPr lang="en-US" b="1" dirty="0">
                <a:solidFill>
                  <a:schemeClr val="tx1"/>
                </a:solidFill>
              </a:rPr>
              <a:t> frame</a:t>
            </a:r>
            <a:endParaRPr lang="pt-B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357422" y="285728"/>
            <a:ext cx="47003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2060"/>
                </a:solidFill>
              </a:rPr>
              <a:t>Variation Principles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57158" y="1142984"/>
            <a:ext cx="85725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 an arbitrary </a:t>
            </a:r>
            <a:r>
              <a:rPr lang="en-GB" dirty="0" err="1" smtClean="0"/>
              <a:t>Weyl</a:t>
            </a:r>
            <a:r>
              <a:rPr lang="en-GB" dirty="0" smtClean="0"/>
              <a:t> frame variations</a:t>
            </a:r>
          </a:p>
          <a:p>
            <a:r>
              <a:rPr lang="en-GB" dirty="0" err="1" smtClean="0"/>
              <a:t>shoud</a:t>
            </a:r>
            <a:r>
              <a:rPr lang="en-GB" dirty="0" smtClean="0"/>
              <a:t> be done independently  with </a:t>
            </a:r>
          </a:p>
          <a:p>
            <a:r>
              <a:rPr lang="en-GB" dirty="0" smtClean="0"/>
              <a:t>respect to the metric and the scalar field</a:t>
            </a:r>
            <a:endParaRPr lang="en-GB" dirty="0"/>
          </a:p>
        </p:txBody>
      </p:sp>
      <p:sp>
        <p:nvSpPr>
          <p:cNvPr id="4" name="CaixaDeTexto 3"/>
          <p:cNvSpPr txBox="1"/>
          <p:nvPr/>
        </p:nvSpPr>
        <p:spPr>
          <a:xfrm>
            <a:off x="428596" y="3071810"/>
            <a:ext cx="69525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 four dimensions this leads to 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4071942"/>
            <a:ext cx="778192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aixaDeTexto 5"/>
          <p:cNvSpPr txBox="1"/>
          <p:nvPr/>
        </p:nvSpPr>
        <p:spPr>
          <a:xfrm>
            <a:off x="928662" y="5929330"/>
            <a:ext cx="77812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C000"/>
                </a:solidFill>
              </a:rPr>
              <a:t>This is General Relativity in disguise!</a:t>
            </a:r>
            <a:endParaRPr lang="en-GB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 noChangeArrowheads="1"/>
          </p:cNvSpPr>
          <p:nvPr/>
        </p:nvSpPr>
        <p:spPr bwMode="auto">
          <a:xfrm>
            <a:off x="428596" y="285728"/>
            <a:ext cx="785812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dirty="0"/>
              <a:t>In this scenario the gravitational field is not associated </a:t>
            </a:r>
            <a:r>
              <a:rPr lang="en-US" dirty="0" smtClean="0"/>
              <a:t>only with the metric tensor</a:t>
            </a:r>
            <a:r>
              <a:rPr lang="en-US" dirty="0"/>
              <a:t>, but </a:t>
            </a:r>
            <a:r>
              <a:rPr lang="en-US" dirty="0" smtClean="0"/>
              <a:t>with the combination of  both the metric and the geometrical </a:t>
            </a:r>
            <a:r>
              <a:rPr lang="en-US" dirty="0"/>
              <a:t>scalar </a:t>
            </a:r>
            <a:r>
              <a:rPr lang="en-US" dirty="0" smtClean="0"/>
              <a:t>field</a:t>
            </a:r>
            <a:endParaRPr lang="pt-BR" dirty="0"/>
          </a:p>
        </p:txBody>
      </p:sp>
      <p:sp>
        <p:nvSpPr>
          <p:cNvPr id="3" name="CaixaDeTexto 2"/>
          <p:cNvSpPr txBox="1">
            <a:spLocks noChangeArrowheads="1"/>
          </p:cNvSpPr>
          <p:nvPr/>
        </p:nvSpPr>
        <p:spPr bwMode="auto">
          <a:xfrm>
            <a:off x="428596" y="3214686"/>
            <a:ext cx="828675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dirty="0"/>
              <a:t>We can get some insight on the amount of physical information carried by the scalar field by investigating its </a:t>
            </a:r>
            <a:r>
              <a:rPr lang="en-US" dirty="0" err="1"/>
              <a:t>behaviour</a:t>
            </a:r>
            <a:r>
              <a:rPr lang="en-US" dirty="0"/>
              <a:t> </a:t>
            </a:r>
            <a:r>
              <a:rPr lang="en-US" dirty="0" smtClean="0"/>
              <a:t>conformal solutions of general relativity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 noChangeArrowheads="1"/>
          </p:cNvSpPr>
          <p:nvPr/>
        </p:nvSpPr>
        <p:spPr bwMode="auto">
          <a:xfrm>
            <a:off x="428625" y="4429132"/>
            <a:ext cx="8715375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dirty="0"/>
              <a:t>In the </a:t>
            </a:r>
            <a:r>
              <a:rPr lang="en-US" dirty="0">
                <a:solidFill>
                  <a:srgbClr val="FFFF00"/>
                </a:solidFill>
              </a:rPr>
              <a:t>Riemann frame </a:t>
            </a:r>
            <a:r>
              <a:rPr lang="en-US" dirty="0"/>
              <a:t>the manifold M is endowed with a metric that leads to Riemannian curvature, while in the </a:t>
            </a:r>
            <a:r>
              <a:rPr lang="en-US" dirty="0" err="1">
                <a:solidFill>
                  <a:srgbClr val="002060"/>
                </a:solidFill>
              </a:rPr>
              <a:t>Weyl</a:t>
            </a:r>
            <a:r>
              <a:rPr lang="en-US" dirty="0">
                <a:solidFill>
                  <a:srgbClr val="002060"/>
                </a:solidFill>
              </a:rPr>
              <a:t> frame</a:t>
            </a:r>
            <a:r>
              <a:rPr lang="en-US" dirty="0"/>
              <a:t> space-time is flat</a:t>
            </a:r>
            <a:r>
              <a:rPr lang="en-US" dirty="0" smtClean="0"/>
              <a:t>. 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00034" y="571480"/>
            <a:ext cx="781778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Consider, for instance, homogeneous</a:t>
            </a:r>
          </a:p>
          <a:p>
            <a:r>
              <a:rPr lang="en-GB" dirty="0" smtClean="0"/>
              <a:t>and isotropic cosmological models</a:t>
            </a:r>
            <a:endParaRPr lang="en-GB" dirty="0"/>
          </a:p>
        </p:txBody>
      </p:sp>
      <p:sp>
        <p:nvSpPr>
          <p:cNvPr id="5" name="CaixaDeTexto 4"/>
          <p:cNvSpPr txBox="1"/>
          <p:nvPr/>
        </p:nvSpPr>
        <p:spPr>
          <a:xfrm flipH="1">
            <a:off x="500034" y="2214554"/>
            <a:ext cx="8429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These have a </a:t>
            </a:r>
            <a:r>
              <a:rPr lang="en-GB" dirty="0" err="1" smtClean="0"/>
              <a:t>conformally</a:t>
            </a:r>
            <a:r>
              <a:rPr lang="en-GB" dirty="0" smtClean="0"/>
              <a:t> flat geometry </a:t>
            </a:r>
            <a:endParaRPr lang="en-GB" dirty="0"/>
          </a:p>
        </p:txBody>
      </p:sp>
      <p:sp>
        <p:nvSpPr>
          <p:cNvPr id="6" name="CaixaDeTexto 5"/>
          <p:cNvSpPr txBox="1"/>
          <p:nvPr/>
        </p:nvSpPr>
        <p:spPr>
          <a:xfrm>
            <a:off x="500034" y="3143248"/>
            <a:ext cx="76249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There is a frame in which the </a:t>
            </a:r>
          </a:p>
          <a:p>
            <a:r>
              <a:rPr lang="en-GB" dirty="0" smtClean="0"/>
              <a:t>Geometry becomes flat (</a:t>
            </a:r>
            <a:r>
              <a:rPr lang="en-GB" dirty="0" err="1" smtClean="0"/>
              <a:t>Minkowski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14348" y="571480"/>
            <a:ext cx="79720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This leads to quite a different picture.</a:t>
            </a:r>
            <a:endParaRPr lang="en-GB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28802"/>
            <a:ext cx="8848725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CaixaDeTexto 9"/>
          <p:cNvSpPr txBox="1"/>
          <p:nvPr/>
        </p:nvSpPr>
        <p:spPr>
          <a:xfrm>
            <a:off x="2500298" y="1285860"/>
            <a:ext cx="26897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For instance</a:t>
            </a:r>
            <a:endParaRPr lang="en-GB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6000768"/>
            <a:ext cx="25717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CaixaDeTexto 12"/>
          <p:cNvSpPr txBox="1"/>
          <p:nvPr/>
        </p:nvSpPr>
        <p:spPr>
          <a:xfrm>
            <a:off x="1857356" y="5214950"/>
            <a:ext cx="64533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</a:t>
            </a:r>
            <a:r>
              <a:rPr lang="en-GB" dirty="0" err="1" smtClean="0"/>
              <a:t>Weyl</a:t>
            </a:r>
            <a:r>
              <a:rPr lang="en-GB" dirty="0" smtClean="0"/>
              <a:t> field will be given by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85720" y="1357298"/>
            <a:ext cx="857638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Another simple example is given</a:t>
            </a:r>
          </a:p>
          <a:p>
            <a:r>
              <a:rPr lang="en-GB" dirty="0" smtClean="0"/>
              <a:t>by some </a:t>
            </a:r>
            <a:r>
              <a:rPr lang="en-GB" dirty="0" err="1" smtClean="0">
                <a:solidFill>
                  <a:srgbClr val="FFFF00"/>
                </a:solidFill>
              </a:rPr>
              <a:t>Brans-Dicke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smtClean="0"/>
              <a:t>solution.</a:t>
            </a:r>
          </a:p>
          <a:p>
            <a:r>
              <a:rPr lang="en-GB" dirty="0" smtClean="0"/>
              <a:t>For </a:t>
            </a:r>
            <a:r>
              <a:rPr lang="en-GB" dirty="0" smtClean="0"/>
              <a:t>instance, consider O`Hanlon-Tupper</a:t>
            </a:r>
            <a:endParaRPr lang="en-GB" dirty="0" smtClean="0"/>
          </a:p>
          <a:p>
            <a:r>
              <a:rPr lang="en-GB" dirty="0" smtClean="0"/>
              <a:t>cosmological </a:t>
            </a:r>
            <a:r>
              <a:rPr lang="en-GB" dirty="0" smtClean="0"/>
              <a:t>model and set </a:t>
            </a:r>
            <a:r>
              <a:rPr lang="en-GB" dirty="0" smtClean="0">
                <a:solidFill>
                  <a:srgbClr val="FFC000"/>
                </a:solidFill>
              </a:rPr>
              <a:t>w=-3/2</a:t>
            </a:r>
            <a:endParaRPr lang="en-GB" dirty="0"/>
          </a:p>
        </p:txBody>
      </p:sp>
      <p:sp>
        <p:nvSpPr>
          <p:cNvPr id="4" name="CaixaDeTexto 3"/>
          <p:cNvSpPr txBox="1"/>
          <p:nvPr/>
        </p:nvSpPr>
        <p:spPr>
          <a:xfrm>
            <a:off x="1643042" y="4286256"/>
            <a:ext cx="60796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It is equivalent to </a:t>
            </a:r>
            <a:r>
              <a:rPr lang="en-GB" dirty="0" err="1" smtClean="0"/>
              <a:t>Minkowski</a:t>
            </a:r>
            <a:endParaRPr lang="en-GB" dirty="0" smtClean="0"/>
          </a:p>
          <a:p>
            <a:r>
              <a:rPr lang="en-GB" dirty="0" err="1" smtClean="0"/>
              <a:t>spacetime</a:t>
            </a:r>
            <a:r>
              <a:rPr lang="en-GB" dirty="0" smtClean="0"/>
              <a:t> in the Riemann</a:t>
            </a:r>
          </a:p>
          <a:p>
            <a:r>
              <a:rPr lang="en-GB" smtClean="0"/>
              <a:t>frame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643174" y="285728"/>
            <a:ext cx="27975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Conclusions:</a:t>
            </a:r>
            <a:endParaRPr lang="en-GB" dirty="0"/>
          </a:p>
        </p:txBody>
      </p:sp>
      <p:sp>
        <p:nvSpPr>
          <p:cNvPr id="4" name="CaixaDeTexto 3"/>
          <p:cNvSpPr txBox="1"/>
          <p:nvPr/>
        </p:nvSpPr>
        <p:spPr>
          <a:xfrm>
            <a:off x="857224" y="1071546"/>
            <a:ext cx="71537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There is no unique geometrical</a:t>
            </a:r>
          </a:p>
          <a:p>
            <a:r>
              <a:rPr lang="en-GB" dirty="0" smtClean="0"/>
              <a:t> formulation of General Relativity </a:t>
            </a:r>
            <a:endParaRPr lang="en-GB" dirty="0"/>
          </a:p>
        </p:txBody>
      </p:sp>
      <p:sp>
        <p:nvSpPr>
          <p:cNvPr id="5" name="CaixaDeTexto 4"/>
          <p:cNvSpPr txBox="1"/>
          <p:nvPr/>
        </p:nvSpPr>
        <p:spPr>
          <a:xfrm>
            <a:off x="571440" y="2357430"/>
            <a:ext cx="85725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As far as physical observations are concerned all frames are completely equivalent </a:t>
            </a:r>
            <a:endParaRPr lang="en-GB" dirty="0"/>
          </a:p>
        </p:txBody>
      </p:sp>
      <p:sp>
        <p:nvSpPr>
          <p:cNvPr id="6" name="CaixaDeTexto 5"/>
          <p:cNvSpPr txBox="1"/>
          <p:nvPr/>
        </p:nvSpPr>
        <p:spPr>
          <a:xfrm>
            <a:off x="928662" y="4214818"/>
            <a:ext cx="714630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Is this kind of invariance just a </a:t>
            </a:r>
          </a:p>
          <a:p>
            <a:r>
              <a:rPr lang="en-GB" dirty="0" smtClean="0"/>
              <a:t>mathematical curiosity or should</a:t>
            </a:r>
          </a:p>
          <a:p>
            <a:r>
              <a:rPr lang="en-GB" dirty="0" smtClean="0"/>
              <a:t>We look for a “hidden symmetry”?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785813" y="500063"/>
            <a:ext cx="7572375" cy="1325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4000" b="1">
                <a:solidFill>
                  <a:srgbClr val="EAEAEA"/>
                </a:solidFill>
                <a:latin typeface="Arial" pitchFamily="34" charset="0"/>
              </a:rPr>
              <a:t>The Principle of General Covariance</a:t>
            </a:r>
            <a:endParaRPr lang="en-US" sz="4000">
              <a:solidFill>
                <a:srgbClr val="EAEAEA"/>
              </a:solidFill>
              <a:latin typeface="Arial" pitchFamily="34" charset="0"/>
            </a:endParaRP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500188" y="2786063"/>
            <a:ext cx="6192837" cy="825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369888" indent="-366713">
              <a:buSzPct val="100000"/>
              <a:tabLst>
                <a:tab pos="369888" algn="l"/>
                <a:tab pos="817563" algn="l"/>
                <a:tab pos="1266825" algn="l"/>
                <a:tab pos="1716088" algn="l"/>
                <a:tab pos="2165350" algn="l"/>
                <a:tab pos="2614613" algn="l"/>
                <a:tab pos="3063875" algn="l"/>
                <a:tab pos="3513138" algn="l"/>
                <a:tab pos="3962400" algn="l"/>
                <a:tab pos="4411663" algn="l"/>
                <a:tab pos="4860925" algn="l"/>
                <a:tab pos="5310188" algn="l"/>
                <a:tab pos="5759450" algn="l"/>
                <a:tab pos="6208713" algn="l"/>
                <a:tab pos="6657975" algn="l"/>
                <a:tab pos="7107238" algn="l"/>
                <a:tab pos="7556500" algn="l"/>
                <a:tab pos="8005763" algn="l"/>
                <a:tab pos="8455025" algn="l"/>
                <a:tab pos="8904288" algn="l"/>
                <a:tab pos="9353550" algn="l"/>
              </a:tabLst>
            </a:pPr>
            <a:endParaRPr lang="pt-BR" sz="2400">
              <a:solidFill>
                <a:srgbClr val="EAEAEA"/>
              </a:solidFill>
              <a:latin typeface="Arial" pitchFamily="34" charset="0"/>
            </a:endParaRPr>
          </a:p>
          <a:p>
            <a:pPr marL="369888" indent="-366713">
              <a:buSzPct val="100000"/>
              <a:tabLst>
                <a:tab pos="369888" algn="l"/>
                <a:tab pos="817563" algn="l"/>
                <a:tab pos="1266825" algn="l"/>
                <a:tab pos="1716088" algn="l"/>
                <a:tab pos="2165350" algn="l"/>
                <a:tab pos="2614613" algn="l"/>
                <a:tab pos="3063875" algn="l"/>
                <a:tab pos="3513138" algn="l"/>
                <a:tab pos="3962400" algn="l"/>
                <a:tab pos="4411663" algn="l"/>
                <a:tab pos="4860925" algn="l"/>
                <a:tab pos="5310188" algn="l"/>
                <a:tab pos="5759450" algn="l"/>
                <a:tab pos="6208713" algn="l"/>
                <a:tab pos="6657975" algn="l"/>
                <a:tab pos="7107238" algn="l"/>
                <a:tab pos="7556500" algn="l"/>
                <a:tab pos="8005763" algn="l"/>
                <a:tab pos="8455025" algn="l"/>
                <a:tab pos="8904288" algn="l"/>
                <a:tab pos="9353550" algn="l"/>
              </a:tabLst>
            </a:pPr>
            <a:r>
              <a:rPr lang="pt-BR" sz="2400">
                <a:solidFill>
                  <a:srgbClr val="EAEAEA"/>
                </a:solidFill>
                <a:latin typeface="Arial" pitchFamily="34" charset="0"/>
              </a:rPr>
              <a:t>	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23850" y="5072063"/>
            <a:ext cx="8496300" cy="1079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FFFF00"/>
                </a:solidFill>
                <a:latin typeface="Arial" pitchFamily="34" charset="0"/>
              </a:rPr>
              <a:t>This principle was used by Einstein as a guide in the formulation of General Relativity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476375" y="2708275"/>
            <a:ext cx="7416800" cy="157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i="1"/>
              <a:t>The form of the physical laws must be invariant under  arbitrary coordinate transformations</a:t>
            </a:r>
            <a:endParaRPr lang="en-US" sz="2800" i="1">
              <a:solidFill>
                <a:srgbClr val="EAEAEA"/>
              </a:solidFill>
            </a:endParaRPr>
          </a:p>
        </p:txBody>
      </p:sp>
      <p:sp>
        <p:nvSpPr>
          <p:cNvPr id="7174" name="Right Arrow 5"/>
          <p:cNvSpPr>
            <a:spLocks noChangeArrowheads="1"/>
          </p:cNvSpPr>
          <p:nvPr/>
        </p:nvSpPr>
        <p:spPr bwMode="auto">
          <a:xfrm>
            <a:off x="179388" y="2708275"/>
            <a:ext cx="1122362" cy="485775"/>
          </a:xfrm>
          <a:prstGeom prst="rightArrow">
            <a:avLst>
              <a:gd name="adj1" fmla="val 50000"/>
              <a:gd name="adj2" fmla="val 4987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 noChangeArrowheads="1"/>
          </p:cNvSpPr>
          <p:nvPr/>
        </p:nvSpPr>
        <p:spPr bwMode="auto">
          <a:xfrm>
            <a:off x="2857488" y="2928934"/>
            <a:ext cx="28765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sz="3600" b="1" dirty="0">
                <a:solidFill>
                  <a:schemeClr val="tx1"/>
                </a:solidFill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539750" y="476250"/>
            <a:ext cx="7827963" cy="157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>
                <a:solidFill>
                  <a:srgbClr val="002060"/>
                </a:solidFill>
              </a:rPr>
              <a:t>One question: is there another kind of invariance of the equations of General Relativity?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539750" y="2205038"/>
            <a:ext cx="8042275" cy="255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>
                <a:solidFill>
                  <a:srgbClr val="FFFF00"/>
                </a:solidFill>
              </a:rPr>
              <a:t>One kind of invariance that has attracted the attention of theoreticians in other branches of physics is the so-called </a:t>
            </a:r>
            <a:r>
              <a:rPr lang="en-US">
                <a:solidFill>
                  <a:srgbClr val="FF0000"/>
                </a:solidFill>
              </a:rPr>
              <a:t>conformal invariance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611188" y="4868863"/>
            <a:ext cx="79216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chemeClr val="tx1"/>
                </a:solidFill>
              </a:rPr>
              <a:t>This concept first arose with H. Weyl, in 1919, in his attempt to unify gravitation and electromagnetism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539750" y="3933825"/>
            <a:ext cx="8147050" cy="1076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38138">
              <a:spcBef>
                <a:spcPts val="800"/>
              </a:spcBef>
              <a:buSzPct val="7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n-GB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ea typeface="SimSun" charset="-122"/>
                <a:cs typeface="+mn-cs"/>
              </a:rPr>
              <a:t>One of the simplest examples is    	</a:t>
            </a:r>
            <a:r>
              <a:rPr lang="en-GB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ea typeface="SimSun" charset="-122"/>
                <a:cs typeface="+mn-cs"/>
              </a:rPr>
              <a:t>Weyl</a:t>
            </a:r>
            <a:r>
              <a:rPr lang="en-GB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ea typeface="SimSun" charset="-122"/>
                <a:cs typeface="+mn-cs"/>
              </a:rPr>
              <a:t> conformal gravity:</a:t>
            </a:r>
            <a:endParaRPr lang="en-GB" b="1" dirty="0">
              <a:solidFill>
                <a:srgbClr val="FF99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charset="0"/>
              <a:ea typeface="SimSun" charset="-122"/>
              <a:cs typeface="+mn-cs"/>
            </a:endParaRP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857250" y="357188"/>
            <a:ext cx="7543800" cy="2095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 anchorCtr="1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b="1" dirty="0">
              <a:solidFill>
                <a:srgbClr val="FFFF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6" charset="0"/>
              <a:ea typeface="SimSun" charset="-122"/>
              <a:cs typeface="+mn-cs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628900" y="4797425"/>
            <a:ext cx="180975" cy="947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8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ristina" pitchFamily="64" charset="0"/>
              <a:ea typeface="SimSun" charset="-122"/>
              <a:cs typeface="+mn-cs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8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ristina" pitchFamily="64" charset="0"/>
              <a:ea typeface="SimSun" charset="-122"/>
              <a:cs typeface="+mn-cs"/>
            </a:endParaRPr>
          </a:p>
        </p:txBody>
      </p:sp>
      <p:sp>
        <p:nvSpPr>
          <p:cNvPr id="9221" name="TextBox 7"/>
          <p:cNvSpPr txBox="1">
            <a:spLocks noChangeArrowheads="1"/>
          </p:cNvSpPr>
          <p:nvPr/>
        </p:nvSpPr>
        <p:spPr bwMode="auto">
          <a:xfrm>
            <a:off x="468313" y="1989138"/>
            <a:ext cx="813593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/>
              <a:t>Interest in this new form of invariance</a:t>
            </a:r>
          </a:p>
          <a:p>
            <a:r>
              <a:rPr lang="pt-BR" dirty="0"/>
              <a:t>h</a:t>
            </a:r>
            <a:r>
              <a:rPr lang="pt-BR" dirty="0" smtClean="0"/>
              <a:t>as led </a:t>
            </a:r>
            <a:r>
              <a:rPr lang="pt-BR" dirty="0"/>
              <a:t>to the investigation of </a:t>
            </a:r>
            <a:r>
              <a:rPr lang="pt-BR" dirty="0">
                <a:solidFill>
                  <a:srgbClr val="FFFF00"/>
                </a:solidFill>
              </a:rPr>
              <a:t>conformal gravity theories</a:t>
            </a:r>
            <a:endParaRPr lang="pt-BR" dirty="0"/>
          </a:p>
        </p:txBody>
      </p:sp>
      <p:sp>
        <p:nvSpPr>
          <p:cNvPr id="9222" name="TextBox 21"/>
          <p:cNvSpPr txBox="1">
            <a:spLocks noChangeArrowheads="1"/>
          </p:cNvSpPr>
          <p:nvPr/>
        </p:nvSpPr>
        <p:spPr bwMode="auto">
          <a:xfrm>
            <a:off x="1116013" y="188913"/>
            <a:ext cx="6840537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chemeClr val="tx1"/>
                </a:solidFill>
              </a:rPr>
              <a:t>	Conformal transformation</a:t>
            </a:r>
          </a:p>
          <a:p>
            <a:endParaRPr lang="pt-BR">
              <a:solidFill>
                <a:schemeClr val="tx1"/>
              </a:solidFill>
            </a:endParaRPr>
          </a:p>
        </p:txBody>
      </p:sp>
      <p:pic>
        <p:nvPicPr>
          <p:cNvPr id="9223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675" y="981075"/>
            <a:ext cx="25336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250" y="5229225"/>
            <a:ext cx="54102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714348" y="3929066"/>
            <a:ext cx="8208962" cy="1800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38138" algn="ctr">
              <a:spcBef>
                <a:spcPts val="700"/>
              </a:spcBef>
              <a:buSzPct val="7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pt-BR" sz="2800" b="1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  <a:ea typeface="SimSun" charset="-122"/>
                <a:cs typeface="+mn-cs"/>
              </a:rPr>
              <a:t>All these gravitational theories are fundamentally different from general relativity and give predictions that are not consistent with the observational facts 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857224" y="2071678"/>
            <a:ext cx="7993062" cy="955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8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  <a:ea typeface="SimSun" charset="-122"/>
                <a:cs typeface="+mn-cs"/>
              </a:rPr>
              <a:t>Weyl conformal gravity leads to fourth order derivative in the field equations</a:t>
            </a:r>
          </a:p>
        </p:txBody>
      </p:sp>
      <p:pic>
        <p:nvPicPr>
          <p:cNvPr id="1024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476672"/>
            <a:ext cx="5457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755650" y="404813"/>
            <a:ext cx="7920038" cy="936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38138" algn="ctr">
              <a:spcBef>
                <a:spcPts val="800"/>
              </a:spcBef>
              <a:buSzPct val="7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n-US" b="1" dirty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ea typeface="SimSun" charset="-122"/>
                <a:cs typeface="+mn-cs"/>
              </a:rPr>
              <a:t>An interesting fact </a:t>
            </a:r>
            <a:r>
              <a:rPr lang="en-US" b="1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ea typeface="SimSun" charset="-122"/>
                <a:cs typeface="+mn-cs"/>
              </a:rPr>
              <a:t>is that…  </a:t>
            </a:r>
            <a:endParaRPr lang="en-US" b="1" dirty="0"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charset="0"/>
              <a:ea typeface="SimSun" charset="-122"/>
              <a:cs typeface="+mn-cs"/>
            </a:endParaRP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67544" y="2060848"/>
            <a:ext cx="7993062" cy="206428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b="1" dirty="0">
                <a:solidFill>
                  <a:srgbClr val="171717"/>
                </a:solidFill>
              </a:rPr>
              <a:t>change the geometric description of </a:t>
            </a:r>
            <a:r>
              <a:rPr lang="en-US" b="1" dirty="0" smtClean="0">
                <a:solidFill>
                  <a:srgbClr val="171717"/>
                </a:solidFill>
              </a:rPr>
              <a:t>space-time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b="1" dirty="0">
              <a:solidFill>
                <a:srgbClr val="171717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b="1" dirty="0">
                <a:solidFill>
                  <a:srgbClr val="FF0000"/>
                </a:solidFill>
              </a:rPr>
              <a:t>	     Riemann             			</a:t>
            </a:r>
            <a:r>
              <a:rPr lang="en-US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Weyl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   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3923928" y="3573016"/>
            <a:ext cx="1225550" cy="5048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1269" name="TextBox 12"/>
          <p:cNvSpPr txBox="1">
            <a:spLocks noChangeArrowheads="1"/>
          </p:cNvSpPr>
          <p:nvPr/>
        </p:nvSpPr>
        <p:spPr bwMode="auto">
          <a:xfrm>
            <a:off x="3851920" y="1196752"/>
            <a:ext cx="14398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 dirty="0">
                <a:solidFill>
                  <a:schemeClr val="tx1"/>
                </a:solidFill>
              </a:rPr>
              <a:t>if we</a:t>
            </a:r>
          </a:p>
        </p:txBody>
      </p:sp>
      <p:sp>
        <p:nvSpPr>
          <p:cNvPr id="11270" name="TextBox 14"/>
          <p:cNvSpPr txBox="1">
            <a:spLocks noChangeArrowheads="1"/>
          </p:cNvSpPr>
          <p:nvPr/>
        </p:nvSpPr>
        <p:spPr bwMode="auto">
          <a:xfrm>
            <a:off x="827584" y="4869160"/>
            <a:ext cx="792003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We have a new fundamental </a:t>
            </a:r>
            <a:r>
              <a:rPr lang="pt-BR" dirty="0">
                <a:solidFill>
                  <a:schemeClr val="tx1"/>
                </a:solidFill>
              </a:rPr>
              <a:t>group of </a:t>
            </a:r>
            <a:r>
              <a:rPr lang="pt-BR" dirty="0" smtClean="0">
                <a:solidFill>
                  <a:schemeClr val="tx1"/>
                </a:solidFill>
              </a:rPr>
              <a:t>transformations</a:t>
            </a:r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Box 11"/>
          <p:cNvSpPr txBox="1">
            <a:spLocks noChangeArrowheads="1"/>
          </p:cNvSpPr>
          <p:nvPr/>
        </p:nvSpPr>
        <p:spPr bwMode="auto">
          <a:xfrm>
            <a:off x="539552" y="1412776"/>
            <a:ext cx="813593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>
                <a:solidFill>
                  <a:srgbClr val="FFFF00"/>
                </a:solidFill>
              </a:rPr>
              <a:t>These are called </a:t>
            </a:r>
            <a:r>
              <a:rPr lang="pt-BR" dirty="0">
                <a:solidFill>
                  <a:srgbClr val="FFC000"/>
                </a:solidFill>
              </a:rPr>
              <a:t>Weyl transformations</a:t>
            </a:r>
            <a:endParaRPr lang="pt-BR" dirty="0"/>
          </a:p>
        </p:txBody>
      </p:sp>
      <p:sp>
        <p:nvSpPr>
          <p:cNvPr id="12292" name="TextBox 12"/>
          <p:cNvSpPr txBox="1">
            <a:spLocks noChangeArrowheads="1"/>
          </p:cNvSpPr>
          <p:nvPr/>
        </p:nvSpPr>
        <p:spPr bwMode="auto">
          <a:xfrm>
            <a:off x="251520" y="2852936"/>
            <a:ext cx="8383587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dirty="0"/>
              <a:t>They include the conformal group as a subgroup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91680" y="4941168"/>
            <a:ext cx="59554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FFFF00"/>
                </a:solidFill>
              </a:rPr>
              <a:t>What is Weyl geometry ?</a:t>
            </a:r>
            <a:endParaRPr lang="pt-BR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331640" y="3140968"/>
            <a:ext cx="6429375" cy="1079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solidFill>
                  <a:srgbClr val="EAEAEA"/>
                </a:solidFill>
                <a:latin typeface="Tahoma" pitchFamily="34" charset="0"/>
              </a:rPr>
              <a:t>In </a:t>
            </a:r>
            <a:r>
              <a:rPr lang="en-GB" dirty="0" err="1">
                <a:solidFill>
                  <a:srgbClr val="EAEAEA"/>
                </a:solidFill>
                <a:latin typeface="Tahoma" pitchFamily="34" charset="0"/>
              </a:rPr>
              <a:t>Weyl</a:t>
            </a:r>
            <a:r>
              <a:rPr lang="en-GB" dirty="0">
                <a:solidFill>
                  <a:srgbClr val="EAEAEA"/>
                </a:solidFill>
                <a:latin typeface="Tahoma" pitchFamily="34" charset="0"/>
              </a:rPr>
              <a:t> geometry, the manifold is 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solidFill>
                  <a:srgbClr val="EAEAEA"/>
                </a:solidFill>
                <a:latin typeface="Tahoma" pitchFamily="34" charset="0"/>
              </a:rPr>
              <a:t>endowed with a global 1-form  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835696" y="620688"/>
            <a:ext cx="4151313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solidFill>
                  <a:srgbClr val="EAEAEA"/>
                </a:solidFill>
                <a:latin typeface="Tahoma" pitchFamily="34" charset="0"/>
              </a:rPr>
              <a:t>Riemannian geometry</a:t>
            </a:r>
          </a:p>
        </p:txBody>
      </p:sp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5661248"/>
            <a:ext cx="342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1628800"/>
            <a:ext cx="253365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4581128"/>
            <a:ext cx="381419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Elbow Connector 14"/>
          <p:cNvCxnSpPr/>
          <p:nvPr/>
        </p:nvCxnSpPr>
        <p:spPr>
          <a:xfrm>
            <a:off x="4283968" y="5085184"/>
            <a:ext cx="914400" cy="9144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WINDOWS@4BIEPCWGAJHSNPD9" val="310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6508</TotalTime>
  <Words>839</Words>
  <Application>Microsoft Office PowerPoint</Application>
  <PresentationFormat>Apresentação na tela (4:3)</PresentationFormat>
  <Paragraphs>144</Paragraphs>
  <Slides>30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30</vt:i4>
      </vt:variant>
    </vt:vector>
  </HeadingPairs>
  <TitlesOfParts>
    <vt:vector size="32" baseType="lpstr">
      <vt:lpstr>Apex</vt:lpstr>
      <vt:lpstr>1_Apex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Einstein e a Teoria da Relatividade</dc:title>
  <dc:creator>Windows 2000</dc:creator>
  <cp:lastModifiedBy>Carlos</cp:lastModifiedBy>
  <cp:revision>595</cp:revision>
  <cp:lastPrinted>1601-01-01T00:00:00Z</cp:lastPrinted>
  <dcterms:created xsi:type="dcterms:W3CDTF">2005-06-15T14:27:12Z</dcterms:created>
  <dcterms:modified xsi:type="dcterms:W3CDTF">2011-05-10T09:04:23Z</dcterms:modified>
</cp:coreProperties>
</file>