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96" r:id="rId2"/>
  </p:sldMasterIdLst>
  <p:notesMasterIdLst>
    <p:notesMasterId r:id="rId33"/>
  </p:notesMasterIdLst>
  <p:sldIdLst>
    <p:sldId id="289" r:id="rId3"/>
    <p:sldId id="256" r:id="rId4"/>
    <p:sldId id="257" r:id="rId5"/>
    <p:sldId id="258" r:id="rId6"/>
    <p:sldId id="259" r:id="rId7"/>
    <p:sldId id="261" r:id="rId8"/>
    <p:sldId id="260" r:id="rId9"/>
    <p:sldId id="290" r:id="rId10"/>
    <p:sldId id="264" r:id="rId11"/>
    <p:sldId id="266" r:id="rId12"/>
    <p:sldId id="267" r:id="rId13"/>
    <p:sldId id="268" r:id="rId14"/>
    <p:sldId id="291" r:id="rId15"/>
    <p:sldId id="292" r:id="rId16"/>
    <p:sldId id="293" r:id="rId17"/>
    <p:sldId id="294" r:id="rId18"/>
    <p:sldId id="297" r:id="rId19"/>
    <p:sldId id="298" r:id="rId20"/>
    <p:sldId id="299" r:id="rId21"/>
    <p:sldId id="300" r:id="rId22"/>
    <p:sldId id="301" r:id="rId23"/>
    <p:sldId id="274" r:id="rId24"/>
    <p:sldId id="275" r:id="rId25"/>
    <p:sldId id="302" r:id="rId26"/>
    <p:sldId id="276" r:id="rId27"/>
    <p:sldId id="273" r:id="rId28"/>
    <p:sldId id="283" r:id="rId29"/>
    <p:sldId id="305" r:id="rId30"/>
    <p:sldId id="303" r:id="rId31"/>
    <p:sldId id="304" r:id="rId32"/>
  </p:sldIdLst>
  <p:sldSz cx="9144000" cy="6858000" type="screen4x3"/>
  <p:notesSz cx="6858000" cy="9144000"/>
  <p:custDataLst>
    <p:tags r:id="rId34"/>
  </p:custData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Verdana" pitchFamily="34" charset="0"/>
        <a:ea typeface="SimSun"/>
        <a:cs typeface="SimSu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7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89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t-BR" dirty="0"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585F04C5-69AE-4A36-A97F-586198C7670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390685-2108-4BF7-95D8-104CF1A04CC0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8BCCD7B-9DF5-4634-9C85-9ACEFAFB09D3}" type="slidenum">
              <a:rPr lang="en-GB" sz="1200">
                <a:solidFill>
                  <a:srgbClr val="EAEAEA"/>
                </a:solidFill>
                <a:latin typeface="Arial" pitchFamily="34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>
              <a:solidFill>
                <a:srgbClr val="EAEAEA"/>
              </a:solidFill>
              <a:latin typeface="Arial" pitchFamily="34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pitchFamily="34" charset="0"/>
              <a:ea typeface="SimSun"/>
              <a:cs typeface="SimSu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3E3995-E134-4294-B184-2D8E1BC32184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12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1AFAA6E-D513-4791-8BBA-C8CB2A1E2A38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C1C614D-D18A-4896-9090-6A8B07CDBE70}" type="slidenum">
              <a:rPr lang="en-GB" sz="1200">
                <a:solidFill>
                  <a:srgbClr val="EAEAEA"/>
                </a:solidFill>
                <a:latin typeface="Arial" pitchFamily="34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>
              <a:solidFill>
                <a:srgbClr val="EAEAEA"/>
              </a:solidFill>
              <a:latin typeface="Arial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pitchFamily="34" charset="0"/>
              <a:ea typeface="SimSun"/>
              <a:cs typeface="SimSu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CC5EC13-417B-46AD-B919-B088CF924E99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E7B8BA-602E-4DCD-B72F-0E7A4DD2F1C4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3F024F1-5BD5-4F19-AE96-0A555EF71F24}" type="slidenum">
              <a:rPr lang="en-GB" sz="1200">
                <a:solidFill>
                  <a:srgbClr val="EAEAEA"/>
                </a:solidFill>
                <a:latin typeface="Arial" pitchFamily="34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sz="1200">
              <a:solidFill>
                <a:srgbClr val="EAEAEA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B8680FF-6998-4223-B13E-F1A4581516E8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5BDF71-EFC9-4AEE-9E19-856EC1F4BF24}" type="slidenum">
              <a:rPr lang="en-GB" sz="1200">
                <a:solidFill>
                  <a:srgbClr val="EAEAEA"/>
                </a:solidFill>
                <a:latin typeface="Arial" pitchFamily="34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sz="1200">
              <a:solidFill>
                <a:srgbClr val="EAEAEA"/>
              </a:solidFill>
              <a:latin typeface="Arial" pitchFamily="34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pitchFamily="34" charset="0"/>
              <a:ea typeface="SimSun"/>
              <a:cs typeface="SimSu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FFB824-0A80-40F0-8190-5EE0ABE39620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0087456-0647-43BF-8068-BC38DD679F21}" type="slidenum">
              <a:rPr lang="en-GB" sz="1200">
                <a:solidFill>
                  <a:srgbClr val="EAEAEA"/>
                </a:solidFill>
                <a:latin typeface="Arial" pitchFamily="34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200">
              <a:solidFill>
                <a:srgbClr val="EAEAEA"/>
              </a:solidFill>
              <a:latin typeface="Arial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mtClean="0">
              <a:latin typeface="Arial" pitchFamily="34" charset="0"/>
              <a:ea typeface="SimSun"/>
              <a:cs typeface="SimSu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6F823DF-06EE-4004-A71D-E13FD832D8B7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22D4B40-46B4-403F-8547-62C3E4AD9890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87EB58-C778-4AE2-B169-9069FDF981A9}" type="slidenum">
              <a:rPr lang="en-GB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en-GB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F21E-7E48-4408-B298-FCD64CB3BBF6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D19C2-6A11-43DB-BAEF-3EAC936BE38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B43A-F624-43AF-81A7-C61D32D65742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6451A-B598-48FD-9CF7-BEA9B2CF0D7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5B9F-35A0-4873-988A-1C88AEF275C6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A721-BF62-418C-A605-186EFD26D16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7D2E-84B5-4B3A-9C90-2AED3565AF53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C12B-7B7A-4593-907B-BAB932A9157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7F80B-3C7A-4110-B225-F104F1C0DA7C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6ACA-6DF0-4242-AB84-8B7DA57154E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4FCB-D03A-492A-B5A1-497BD478B4BE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C641-2A15-40E0-9E64-BB436B237688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5267-1914-4202-A857-E894F461DAFF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456F-5BC9-4549-9D4C-DC34193D8698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8074-0B9D-4F4C-B095-43D4048DFF0A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89262-9D09-4113-ABC4-7CD7891A9D7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7415-4318-4D6D-884B-64BA7F86338D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349E-EF9C-4C94-8323-093E018F30B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109C-1F05-4F42-A411-C1945B273347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CCE4-B23A-4328-A843-96EA272D7A4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62D5-199D-4E0C-A117-1E771DDE1E7A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66EA-C163-456F-839C-46ADA69F8711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D4C3-DBD9-4057-BDA3-CF3A2551452A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CC57-1CAC-4F6F-B92D-8DC115698BA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F00AC-44D2-470A-BCA2-74C31E504DC4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3CEB-4C95-4D2A-A92E-46DC493ACB1E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7CDC-5B74-429D-A493-BBCAE6ACE230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3E59B-6565-4817-A54E-275FEEEE6C9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0BE6-1854-4392-A062-31FC25523811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B8179-12AA-48B0-9AE4-F3AF97476B7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6252-7252-46E5-BF25-B5FC814B3007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1C521-F881-4D9D-B77B-F0DBC61ED63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D088-8863-44F9-BD89-9A1AC871E5EB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D0D5-40BB-4307-95FE-B360FC390AEF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7563-53B0-45EA-B0B2-2766DE49F7F3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9D33-166C-4EF7-9ED2-1ABF22B9B97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694F-670B-441F-8136-95C41E041E5B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2D69-567C-477C-9672-499518CE123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CA7C-5DBE-4645-BDB7-65C04E33EF78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B182-E1ED-4AF8-BF3E-DCC2495E47B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DE24-0132-4B84-BC3C-496A447A8B95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B26C-FF0B-4558-A331-6D442CB22B76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3F45-A191-49D4-8D07-66D146D4601B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6E0E-B32E-4261-9800-7957897749C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C0E48573-82AC-474B-B4C3-40BE59F54A27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96FCFE5E-FF05-460C-B3ED-0662872770BC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7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338CAF75-2598-41D4-B48D-28179EA68376}" type="datetimeFigureOut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solidFill>
                  <a:schemeClr val="tx1">
                    <a:shade val="50000"/>
                  </a:schemeClr>
                </a:solidFill>
                <a:latin typeface="Verdana" charset="0"/>
                <a:ea typeface="SimSun" charset="-122"/>
                <a:cs typeface="+mn-cs"/>
              </a:defRPr>
            </a:lvl1pPr>
          </a:lstStyle>
          <a:p>
            <a:pPr>
              <a:defRPr/>
            </a:pPr>
            <a:fld id="{150591CF-EC79-41AF-AD3B-B7207E65CAB3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258888" y="1905000"/>
            <a:ext cx="66976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6000">
                <a:latin typeface="Times New Roman" pitchFamily="18" charset="0"/>
                <a:cs typeface="Times New Roman" pitchFamily="18" charset="0"/>
              </a:rPr>
              <a:t>Hot topics in Modern Cosmology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92500" y="5516563"/>
            <a:ext cx="5400675" cy="587375"/>
          </a:xfrm>
          <a:prstGeom prst="rect">
            <a:avLst/>
          </a:prstGeom>
          <a:solidFill>
            <a:srgbClr val="339966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 err="1">
                <a:solidFill>
                  <a:srgbClr val="EAEAEA"/>
                </a:solidFill>
                <a:latin typeface="Tahoma" pitchFamily="34" charset="0"/>
              </a:rPr>
              <a:t>Cargèse</a:t>
            </a:r>
            <a:r>
              <a:rPr lang="pt-BR" dirty="0">
                <a:solidFill>
                  <a:srgbClr val="EAEAEA"/>
                </a:solidFill>
                <a:latin typeface="Tahoma" pitchFamily="34" charset="0"/>
              </a:rPr>
              <a:t> - </a:t>
            </a:r>
            <a:r>
              <a:rPr lang="pt-BR" dirty="0" smtClean="0">
                <a:solidFill>
                  <a:srgbClr val="EAEAEA"/>
                </a:solidFill>
                <a:latin typeface="Tahoma" pitchFamily="34" charset="0"/>
              </a:rPr>
              <a:t>10 </a:t>
            </a:r>
            <a:r>
              <a:rPr lang="pt-BR" dirty="0">
                <a:solidFill>
                  <a:srgbClr val="EAEAEA"/>
                </a:solidFill>
                <a:latin typeface="Tahoma" pitchFamily="34" charset="0"/>
              </a:rPr>
              <a:t>Mai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67544" y="1772816"/>
            <a:ext cx="8229600" cy="74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noProof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charset="-122"/>
                <a:cs typeface="+mn-cs"/>
              </a:rPr>
              <a:t>Weyl integrable geometry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75656" y="3284984"/>
            <a:ext cx="648335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EAEAEA"/>
                </a:solidFill>
                <a:latin typeface="Tahoma" pitchFamily="34" charset="0"/>
              </a:rPr>
              <a:t>   We have a global scalar field defined on the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EAEAEA"/>
                </a:solidFill>
                <a:latin typeface="Tahoma" pitchFamily="34" charset="0"/>
              </a:rPr>
              <a:t>embedding manifold, such that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725144"/>
            <a:ext cx="1701800" cy="48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404664"/>
            <a:ext cx="4100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C000"/>
                </a:solidFill>
              </a:rPr>
              <a:t>A particular case is</a:t>
            </a:r>
            <a:endParaRPr lang="pt-BR" dirty="0">
              <a:solidFill>
                <a:srgbClr val="FFC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79912" y="50131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5229200"/>
            <a:ext cx="3943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14438" y="5286375"/>
            <a:ext cx="655955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>
              <a:solidFill>
                <a:srgbClr val="EAEAEA"/>
              </a:solidFill>
              <a:latin typeface="Tahoma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>
              <a:solidFill>
                <a:srgbClr val="EAEAEA"/>
              </a:solidFill>
              <a:latin typeface="Tahoma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15616" y="6093296"/>
            <a:ext cx="7235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EAEAEA"/>
                </a:solidFill>
              </a:rPr>
              <a:t>The interesting fact here is that...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31640" y="3284984"/>
            <a:ext cx="6552728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 smtClean="0">
                <a:solidFill>
                  <a:srgbClr val="EAEAEA"/>
                </a:solidFill>
              </a:rPr>
              <a:t>Consider the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>
                <a:solidFill>
                  <a:srgbClr val="FFFF00"/>
                </a:solidFill>
              </a:rPr>
              <a:t>transformations 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285750" y="285750"/>
            <a:ext cx="8572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/>
              <a:t>We can relate the Weyl affine connection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/>
              <a:t>with the Riemannian metric connection</a:t>
            </a:r>
            <a:endParaRPr lang="pt-BR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77247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293096"/>
            <a:ext cx="26765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815975" y="360363"/>
            <a:ext cx="7631113" cy="2259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FFFF00"/>
                </a:solidFill>
              </a:rPr>
              <a:t>...geodesics are invariant under </a:t>
            </a:r>
            <a:r>
              <a:rPr lang="pt-BR" dirty="0" smtClean="0">
                <a:solidFill>
                  <a:srgbClr val="FFFF00"/>
                </a:solidFill>
              </a:rPr>
              <a:t>Weyl transformations !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20725" y="1800225"/>
            <a:ext cx="7920038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dirty="0">
                <a:solidFill>
                  <a:srgbClr val="0000FF"/>
                </a:solidFill>
              </a:rPr>
              <a:t>The concept of </a:t>
            </a:r>
            <a:r>
              <a:rPr lang="pt-BR" b="1" dirty="0">
                <a:solidFill>
                  <a:srgbClr val="FFFF00"/>
                </a:solidFill>
              </a:rPr>
              <a:t>frames</a:t>
            </a:r>
            <a:r>
              <a:rPr lang="pt-BR" b="1" dirty="0">
                <a:solidFill>
                  <a:srgbClr val="0000FF"/>
                </a:solidFill>
              </a:rPr>
              <a:t> in Weyl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 dirty="0">
                <a:solidFill>
                  <a:srgbClr val="0000FF"/>
                </a:solidFill>
              </a:rPr>
              <a:t>geometry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00250" y="4143375"/>
            <a:ext cx="4789488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b="1">
                <a:solidFill>
                  <a:srgbClr val="EAEAEA"/>
                </a:solidFill>
              </a:rPr>
              <a:t>The Riemann  frame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28688" y="5000625"/>
            <a:ext cx="7504112" cy="157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FFFF00"/>
                </a:solidFill>
              </a:rPr>
              <a:t>General Relativity is formulated in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FFFF00"/>
                </a:solidFill>
              </a:rPr>
              <a:t>a Riemann frame, i.e. in which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>
                <a:solidFill>
                  <a:srgbClr val="FFFF00"/>
                </a:solidFill>
              </a:rPr>
              <a:t>there is no Weyl field 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559675" y="4859338"/>
            <a:ext cx="180975" cy="155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EAEAEA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EAEAEA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>
              <a:solidFill>
                <a:srgbClr val="EAEAEA"/>
              </a:solidFill>
            </a:endParaRP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140968"/>
            <a:ext cx="2362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7" grpId="0"/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196752"/>
            <a:ext cx="3381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3923928" y="1340768"/>
            <a:ext cx="906400" cy="576064"/>
          </a:xfrm>
          <a:prstGeom prst="rightArrow">
            <a:avLst>
              <a:gd name="adj1" fmla="val 549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 flipH="1">
            <a:off x="323528" y="1340768"/>
            <a:ext cx="3384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Riemann frame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532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First question: Can we formulate General Relativity in an arbitrary frame?</a:t>
            </a:r>
            <a:endParaRPr lang="pt-BR" dirty="0"/>
          </a:p>
        </p:txBody>
      </p:sp>
      <p:sp>
        <p:nvSpPr>
          <p:cNvPr id="7" name="Down Arrow 6"/>
          <p:cNvSpPr/>
          <p:nvPr/>
        </p:nvSpPr>
        <p:spPr>
          <a:xfrm>
            <a:off x="4139952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611560" y="4869160"/>
            <a:ext cx="80673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Second question: Is it possible to </a:t>
            </a:r>
          </a:p>
          <a:p>
            <a:r>
              <a:rPr lang="pt-BR" dirty="0" smtClean="0"/>
              <a:t>rewrite GR in a formalism invariant</a:t>
            </a:r>
          </a:p>
          <a:p>
            <a:r>
              <a:rPr lang="pt-BR" dirty="0" smtClean="0"/>
              <a:t>under arbitrary </a:t>
            </a:r>
            <a:r>
              <a:rPr lang="pt-BR" dirty="0" smtClean="0">
                <a:solidFill>
                  <a:srgbClr val="FFC000"/>
                </a:solidFill>
              </a:rPr>
              <a:t>Weyl transformations?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448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The answer is... </a:t>
            </a:r>
            <a:r>
              <a:rPr lang="pt-BR" dirty="0" smtClean="0">
                <a:solidFill>
                  <a:srgbClr val="FFFF00"/>
                </a:solidFill>
              </a:rPr>
              <a:t>Yes!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The new formalism is built through the following steps: 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861048"/>
            <a:ext cx="8604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First step</a:t>
            </a:r>
            <a:r>
              <a:rPr lang="pt-BR" dirty="0" smtClean="0"/>
              <a:t>: assume that the space-time </a:t>
            </a:r>
          </a:p>
          <a:p>
            <a:r>
              <a:rPr lang="pt-BR" dirty="0" smtClean="0"/>
              <a:t>manifold which represents the arena of physical phenomena may be described by a Weyl integrable geometry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23528" y="1052736"/>
            <a:ext cx="978408" cy="484632"/>
          </a:xfrm>
          <a:prstGeom prst="rightArrow">
            <a:avLst>
              <a:gd name="adj1" fmla="val 400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619672" y="980728"/>
            <a:ext cx="69605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We need two basic geometric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fields: </a:t>
            </a:r>
            <a:r>
              <a:rPr lang="pt-BR" dirty="0">
                <a:solidFill>
                  <a:srgbClr val="FF0000"/>
                </a:solidFill>
              </a:rPr>
              <a:t>a</a:t>
            </a:r>
            <a:r>
              <a:rPr lang="pt-BR" dirty="0" smtClean="0">
                <a:solidFill>
                  <a:srgbClr val="FF0000"/>
                </a:solidFill>
              </a:rPr>
              <a:t> metric </a:t>
            </a:r>
            <a:r>
              <a:rPr lang="pt-BR" dirty="0" smtClean="0">
                <a:solidFill>
                  <a:schemeClr val="tx1"/>
                </a:solidFill>
              </a:rPr>
              <a:t>and </a:t>
            </a:r>
            <a:r>
              <a:rPr lang="pt-BR" dirty="0" smtClean="0">
                <a:solidFill>
                  <a:srgbClr val="FFFF00"/>
                </a:solidFill>
              </a:rPr>
              <a:t>a scalar field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839" y="2636912"/>
            <a:ext cx="84561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Second step</a:t>
            </a:r>
            <a:r>
              <a:rPr lang="pt-BR" dirty="0" smtClean="0"/>
              <a:t>: Construct an action </a:t>
            </a: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that</a:t>
            </a:r>
          </a:p>
          <a:p>
            <a:r>
              <a:rPr lang="pt-BR" dirty="0"/>
              <a:t>b</a:t>
            </a:r>
            <a:r>
              <a:rPr lang="pt-BR" dirty="0" smtClean="0"/>
              <a:t>e invariant under </a:t>
            </a:r>
            <a:r>
              <a:rPr lang="pt-BR" dirty="0" smtClean="0">
                <a:solidFill>
                  <a:srgbClr val="FFC000"/>
                </a:solidFill>
              </a:rPr>
              <a:t>changes of frames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22108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Third step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must be chosen such</a:t>
            </a:r>
          </a:p>
          <a:p>
            <a:r>
              <a:rPr lang="pt-BR" dirty="0"/>
              <a:t>t</a:t>
            </a:r>
            <a:r>
              <a:rPr lang="pt-BR" dirty="0" smtClean="0"/>
              <a:t>hat there exists a unique frame in</a:t>
            </a:r>
          </a:p>
          <a:p>
            <a:r>
              <a:rPr lang="pt-BR" dirty="0"/>
              <a:t>w</a:t>
            </a:r>
            <a:r>
              <a:rPr lang="pt-BR" dirty="0" smtClean="0"/>
              <a:t>hich it reduces to the Einstein-Hilbert action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Fourth step: </a:t>
            </a:r>
            <a:r>
              <a:rPr lang="pt-BR" dirty="0" smtClean="0"/>
              <a:t>Extend Einstein’s geodesic</a:t>
            </a:r>
          </a:p>
          <a:p>
            <a:r>
              <a:rPr lang="pt-BR" dirty="0" smtClean="0"/>
              <a:t>postulate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to arbitrary frames. In the Riemann frame  it should reproduce particle motion predicted by GR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33056"/>
            <a:ext cx="87021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Fifth step: </a:t>
            </a:r>
            <a:r>
              <a:rPr lang="pt-BR" dirty="0" smtClean="0"/>
              <a:t>Define proper time in an </a:t>
            </a:r>
          </a:p>
          <a:p>
            <a:r>
              <a:rPr lang="pt-BR" dirty="0"/>
              <a:t>a</a:t>
            </a:r>
            <a:r>
              <a:rPr lang="pt-BR" dirty="0" smtClean="0"/>
              <a:t>rbitrary frame. This definition should</a:t>
            </a:r>
          </a:p>
          <a:p>
            <a:r>
              <a:rPr lang="pt-BR" dirty="0"/>
              <a:t>b</a:t>
            </a:r>
            <a:r>
              <a:rPr lang="pt-BR" dirty="0" smtClean="0"/>
              <a:t>e invariant under </a:t>
            </a:r>
            <a:r>
              <a:rPr lang="pt-BR" dirty="0" smtClean="0">
                <a:solidFill>
                  <a:srgbClr val="FFC000"/>
                </a:solidFill>
              </a:rPr>
              <a:t>Weyl transformations</a:t>
            </a:r>
          </a:p>
          <a:p>
            <a:r>
              <a:rPr lang="pt-BR" dirty="0"/>
              <a:t>a</a:t>
            </a:r>
            <a:r>
              <a:rPr lang="pt-BR" dirty="0" smtClean="0"/>
              <a:t>nd coincide with GR’s proper time in the</a:t>
            </a:r>
          </a:p>
          <a:p>
            <a:r>
              <a:rPr lang="pt-BR" dirty="0" smtClean="0"/>
              <a:t>Riemann frame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1128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The simplest action that satisfies 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all</a:t>
            </a:r>
            <a:r>
              <a:rPr lang="pt-BR" dirty="0" smtClean="0">
                <a:solidFill>
                  <a:schemeClr val="tx1"/>
                </a:solidFill>
              </a:rPr>
              <a:t> previous requisites is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29000"/>
            <a:ext cx="7667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5914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714348" y="5000636"/>
            <a:ext cx="348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Riemann frame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Seta para a direita 15"/>
          <p:cNvSpPr/>
          <p:nvPr/>
        </p:nvSpPr>
        <p:spPr>
          <a:xfrm>
            <a:off x="4429124" y="50720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ixaDeTexto 16"/>
          <p:cNvSpPr txBox="1"/>
          <p:nvPr/>
        </p:nvSpPr>
        <p:spPr>
          <a:xfrm>
            <a:off x="5643570" y="4929198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 action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428604"/>
            <a:ext cx="8654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n-dimensions the action has the form </a:t>
            </a:r>
            <a:endParaRPr lang="en-GB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2976" y="2786058"/>
            <a:ext cx="69445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What happens if we express </a:t>
            </a:r>
            <a:r>
              <a:rPr lang="en-GB" dirty="0" smtClean="0">
                <a:solidFill>
                  <a:srgbClr val="FF0000"/>
                </a:solidFill>
              </a:rPr>
              <a:t>S </a:t>
            </a:r>
            <a:r>
              <a:rPr lang="en-GB" dirty="0" smtClean="0">
                <a:solidFill>
                  <a:srgbClr val="FFFF00"/>
                </a:solidFill>
              </a:rPr>
              <a:t>in</a:t>
            </a:r>
          </a:p>
          <a:p>
            <a:pPr algn="ctr"/>
            <a:r>
              <a:rPr lang="en-GB" dirty="0" smtClean="0">
                <a:solidFill>
                  <a:srgbClr val="FFFF00"/>
                </a:solidFill>
              </a:rPr>
              <a:t>Riemannian terms ?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643578"/>
            <a:ext cx="4705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8305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286256"/>
            <a:ext cx="6648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17240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eta para baixo 7"/>
          <p:cNvSpPr/>
          <p:nvPr/>
        </p:nvSpPr>
        <p:spPr>
          <a:xfrm>
            <a:off x="4071934" y="1357298"/>
            <a:ext cx="48463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ixaDeTexto 8"/>
          <p:cNvSpPr txBox="1"/>
          <p:nvPr/>
        </p:nvSpPr>
        <p:spPr>
          <a:xfrm>
            <a:off x="285720" y="4357694"/>
            <a:ext cx="1835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</a:t>
            </a:r>
            <a:r>
              <a:rPr lang="en-GB" dirty="0" smtClean="0">
                <a:solidFill>
                  <a:srgbClr val="FFFF00"/>
                </a:solidFill>
              </a:rPr>
              <a:t>n=4</a:t>
            </a:r>
            <a:endParaRPr lang="en-GB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000372"/>
            <a:ext cx="65246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5357826"/>
            <a:ext cx="6524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731838"/>
            <a:ext cx="7772400" cy="2697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 anchorCtr="1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5700" noProof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charset="-122"/>
                <a:cs typeface="+mn-cs"/>
              </a:rPr>
              <a:t>General Relativity and  Weyl </a:t>
            </a:r>
            <a:r>
              <a:rPr lang="pt-BR" sz="57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charset="-122"/>
                <a:cs typeface="+mn-cs"/>
              </a:rPr>
              <a:t>frames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43200" y="4143375"/>
            <a:ext cx="6400800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900"/>
              </a:spcBef>
              <a:buSzPct val="7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360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Carlos Romero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24" y="1000108"/>
            <a:ext cx="75055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the vacuum case and vanishing </a:t>
            </a:r>
          </a:p>
          <a:p>
            <a:r>
              <a:rPr lang="en-GB" dirty="0" smtClean="0"/>
              <a:t>cosmological constant this reduces </a:t>
            </a:r>
          </a:p>
          <a:p>
            <a:r>
              <a:rPr lang="en-GB" dirty="0" smtClean="0"/>
              <a:t>to </a:t>
            </a:r>
            <a:r>
              <a:rPr lang="en-GB" dirty="0" err="1" smtClean="0"/>
              <a:t>Brans-Dicke</a:t>
            </a:r>
            <a:r>
              <a:rPr lang="en-GB" dirty="0" smtClean="0"/>
              <a:t> for </a:t>
            </a:r>
            <a:r>
              <a:rPr lang="en-GB" dirty="0" smtClean="0">
                <a:solidFill>
                  <a:srgbClr val="FFC000"/>
                </a:solidFill>
              </a:rPr>
              <a:t>w=-3/2</a:t>
            </a:r>
            <a:endParaRPr lang="en-GB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00100" y="3500438"/>
            <a:ext cx="74218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However the analogy is not perfect</a:t>
            </a:r>
          </a:p>
          <a:p>
            <a:r>
              <a:rPr lang="en-GB" dirty="0" smtClean="0"/>
              <a:t>because test particles move along</a:t>
            </a:r>
          </a:p>
          <a:p>
            <a:r>
              <a:rPr lang="en-GB" dirty="0" smtClean="0"/>
              <a:t>Riemannian geodesics only in the </a:t>
            </a:r>
          </a:p>
          <a:p>
            <a:r>
              <a:rPr lang="en-GB" dirty="0" smtClean="0"/>
              <a:t>Riemann frame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7224" y="714356"/>
            <a:ext cx="78637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Proper time: we need a definition </a:t>
            </a:r>
          </a:p>
          <a:p>
            <a:r>
              <a:rPr lang="en-GB" dirty="0" smtClean="0"/>
              <a:t>invariant under </a:t>
            </a:r>
            <a:r>
              <a:rPr lang="en-GB" dirty="0" err="1" smtClean="0"/>
              <a:t>Weyl</a:t>
            </a:r>
            <a:r>
              <a:rPr lang="en-GB" dirty="0" smtClean="0"/>
              <a:t> transformations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85786" y="2214554"/>
            <a:ext cx="81772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an arbitrary frame it should depend</a:t>
            </a:r>
          </a:p>
          <a:p>
            <a:r>
              <a:rPr lang="en-GB" dirty="0" smtClean="0"/>
              <a:t>not only on the </a:t>
            </a:r>
            <a:r>
              <a:rPr lang="en-GB" dirty="0" smtClean="0">
                <a:solidFill>
                  <a:srgbClr val="FFFF00"/>
                </a:solidFill>
              </a:rPr>
              <a:t>metric</a:t>
            </a:r>
            <a:r>
              <a:rPr lang="en-GB" dirty="0" smtClean="0"/>
              <a:t>, but also on the</a:t>
            </a:r>
          </a:p>
          <a:p>
            <a:pPr algn="ctr"/>
            <a:r>
              <a:rPr lang="en-GB" dirty="0" err="1" smtClean="0">
                <a:solidFill>
                  <a:srgbClr val="FFFF00"/>
                </a:solidFill>
              </a:rPr>
              <a:t>Weyl</a:t>
            </a:r>
            <a:r>
              <a:rPr lang="en-GB" dirty="0" smtClean="0">
                <a:solidFill>
                  <a:srgbClr val="FFFF00"/>
                </a:solidFill>
              </a:rPr>
              <a:t> field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8662" y="4357694"/>
            <a:ext cx="7034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extension is straightforward: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357826"/>
            <a:ext cx="4114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14282" y="1571612"/>
            <a:ext cx="8715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smtClean="0"/>
              <a:t>Under change of frames </a:t>
            </a:r>
            <a:r>
              <a:rPr lang="en-US" dirty="0" smtClean="0">
                <a:solidFill>
                  <a:srgbClr val="FFC000"/>
                </a:solidFill>
              </a:rPr>
              <a:t>null curves </a:t>
            </a:r>
            <a:r>
              <a:rPr lang="en-US" dirty="0"/>
              <a:t>are mapped into </a:t>
            </a:r>
            <a:r>
              <a:rPr lang="en-US" dirty="0">
                <a:solidFill>
                  <a:srgbClr val="FFC000"/>
                </a:solidFill>
              </a:rPr>
              <a:t>null </a:t>
            </a:r>
            <a:r>
              <a:rPr lang="en-US" dirty="0" smtClean="0">
                <a:solidFill>
                  <a:srgbClr val="FFC000"/>
                </a:solidFill>
              </a:rPr>
              <a:t>curves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14612" y="642918"/>
            <a:ext cx="3316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Consequences:</a:t>
            </a:r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5786" y="3500438"/>
            <a:ext cx="7774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light cone structure is preserved</a:t>
            </a:r>
            <a:endParaRPr lang="en-GB" dirty="0"/>
          </a:p>
        </p:txBody>
      </p:sp>
      <p:sp>
        <p:nvSpPr>
          <p:cNvPr id="7" name="Seta para baixo 6"/>
          <p:cNvSpPr/>
          <p:nvPr/>
        </p:nvSpPr>
        <p:spPr>
          <a:xfrm>
            <a:off x="4357686" y="435769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1071538" y="5429264"/>
            <a:ext cx="72026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Causality is preserved under </a:t>
            </a:r>
            <a:r>
              <a:rPr lang="en-GB" dirty="0" err="1" smtClean="0">
                <a:solidFill>
                  <a:srgbClr val="002060"/>
                </a:solidFill>
              </a:rPr>
              <a:t>Weyl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transformations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714348" y="928670"/>
            <a:ext cx="74295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/>
              <a:t>This change of perspective leads, in some cases, to new insights in the description of gravitational </a:t>
            </a:r>
            <a:r>
              <a:rPr lang="en-US" dirty="0" smtClean="0"/>
              <a:t>phenomena</a:t>
            </a:r>
            <a:endParaRPr lang="pt-BR" dirty="0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1428728" y="4286256"/>
            <a:ext cx="6108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solidFill>
                  <a:schemeClr val="tx1"/>
                </a:solidFill>
              </a:rPr>
              <a:t>Gravity in the </a:t>
            </a:r>
            <a:r>
              <a:rPr lang="en-US" b="1" dirty="0" err="1">
                <a:solidFill>
                  <a:schemeClr val="tx1"/>
                </a:solidFill>
              </a:rPr>
              <a:t>Weyl</a:t>
            </a:r>
            <a:r>
              <a:rPr lang="en-US" b="1" dirty="0">
                <a:solidFill>
                  <a:schemeClr val="tx1"/>
                </a:solidFill>
              </a:rPr>
              <a:t> frame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57422" y="285728"/>
            <a:ext cx="4700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Variation Principles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7158" y="1142984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an arbitrary </a:t>
            </a:r>
            <a:r>
              <a:rPr lang="en-GB" dirty="0" err="1" smtClean="0"/>
              <a:t>Weyl</a:t>
            </a:r>
            <a:r>
              <a:rPr lang="en-GB" dirty="0" smtClean="0"/>
              <a:t> frame variations</a:t>
            </a:r>
          </a:p>
          <a:p>
            <a:r>
              <a:rPr lang="en-GB" dirty="0" err="1" smtClean="0"/>
              <a:t>shoud</a:t>
            </a:r>
            <a:r>
              <a:rPr lang="en-GB" dirty="0" smtClean="0"/>
              <a:t> be done independently  with </a:t>
            </a:r>
          </a:p>
          <a:p>
            <a:r>
              <a:rPr lang="en-GB" dirty="0" smtClean="0"/>
              <a:t>respect to the metric and the scalar field</a:t>
            </a:r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596" y="3071810"/>
            <a:ext cx="6952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 four dimensions this leads to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71942"/>
            <a:ext cx="77819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928662" y="5929330"/>
            <a:ext cx="7781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This is General Relativity in disguise!</a:t>
            </a:r>
            <a:endParaRPr lang="en-GB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28596" y="285728"/>
            <a:ext cx="78581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/>
              <a:t>In this scenario the gravitational field is not associated </a:t>
            </a:r>
            <a:r>
              <a:rPr lang="en-US" dirty="0" smtClean="0"/>
              <a:t>only with the metric tensor</a:t>
            </a:r>
            <a:r>
              <a:rPr lang="en-US" dirty="0"/>
              <a:t>, but </a:t>
            </a:r>
            <a:r>
              <a:rPr lang="en-US" dirty="0" smtClean="0"/>
              <a:t>with the combination of  both the metric and the geometrical </a:t>
            </a:r>
            <a:r>
              <a:rPr lang="en-US" dirty="0"/>
              <a:t>scalar </a:t>
            </a:r>
            <a:r>
              <a:rPr lang="en-US" dirty="0" smtClean="0"/>
              <a:t>field</a:t>
            </a:r>
            <a:endParaRPr lang="pt-BR" dirty="0"/>
          </a:p>
        </p:txBody>
      </p:sp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428596" y="3214686"/>
            <a:ext cx="82867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/>
              <a:t>We can get some insight on the amount of physical information carried by the scalar field by investigating its </a:t>
            </a:r>
            <a:r>
              <a:rPr lang="en-US" dirty="0" err="1"/>
              <a:t>behaviour</a:t>
            </a:r>
            <a:r>
              <a:rPr lang="en-US" dirty="0"/>
              <a:t> </a:t>
            </a:r>
            <a:r>
              <a:rPr lang="en-US" dirty="0" smtClean="0"/>
              <a:t>conformal solutions of general relativity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428625" y="4429132"/>
            <a:ext cx="87153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/>
              <a:t>In the </a:t>
            </a:r>
            <a:r>
              <a:rPr lang="en-US" dirty="0">
                <a:solidFill>
                  <a:srgbClr val="FFFF00"/>
                </a:solidFill>
              </a:rPr>
              <a:t>Riemann frame </a:t>
            </a:r>
            <a:r>
              <a:rPr lang="en-US" dirty="0"/>
              <a:t>the manifold M is endowed with a metric that leads to Riemannian curvature, while in the </a:t>
            </a:r>
            <a:r>
              <a:rPr lang="en-US" dirty="0" err="1">
                <a:solidFill>
                  <a:srgbClr val="002060"/>
                </a:solidFill>
              </a:rPr>
              <a:t>Weyl</a:t>
            </a:r>
            <a:r>
              <a:rPr lang="en-US" dirty="0">
                <a:solidFill>
                  <a:srgbClr val="002060"/>
                </a:solidFill>
              </a:rPr>
              <a:t> frame</a:t>
            </a:r>
            <a:r>
              <a:rPr lang="en-US" dirty="0"/>
              <a:t> space-time is flat</a:t>
            </a:r>
            <a:r>
              <a:rPr lang="en-US" dirty="0" smtClean="0"/>
              <a:t>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571480"/>
            <a:ext cx="78177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Consider, for instance, homogeneous</a:t>
            </a:r>
          </a:p>
          <a:p>
            <a:r>
              <a:rPr lang="en-GB" dirty="0" smtClean="0"/>
              <a:t>and isotropic cosmological models</a:t>
            </a:r>
            <a:endParaRPr lang="en-GB" dirty="0"/>
          </a:p>
        </p:txBody>
      </p:sp>
      <p:sp>
        <p:nvSpPr>
          <p:cNvPr id="5" name="CaixaDeTexto 4"/>
          <p:cNvSpPr txBox="1"/>
          <p:nvPr/>
        </p:nvSpPr>
        <p:spPr>
          <a:xfrm flipH="1">
            <a:off x="500034" y="2214554"/>
            <a:ext cx="8429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These have a </a:t>
            </a:r>
            <a:r>
              <a:rPr lang="en-GB" dirty="0" err="1" smtClean="0"/>
              <a:t>conformally</a:t>
            </a:r>
            <a:r>
              <a:rPr lang="en-GB" dirty="0" smtClean="0"/>
              <a:t> flat geometry </a:t>
            </a:r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034" y="3143248"/>
            <a:ext cx="76249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 is a frame in which the </a:t>
            </a:r>
          </a:p>
          <a:p>
            <a:r>
              <a:rPr lang="en-GB" dirty="0" smtClean="0"/>
              <a:t>Geometry becomes flat (</a:t>
            </a:r>
            <a:r>
              <a:rPr lang="en-GB" dirty="0" err="1" smtClean="0"/>
              <a:t>Minkowski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348" y="571480"/>
            <a:ext cx="797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leads to quite a different picture.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88487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2500298" y="1285860"/>
            <a:ext cx="268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instance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6000768"/>
            <a:ext cx="2571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CaixaDeTexto 12"/>
          <p:cNvSpPr txBox="1"/>
          <p:nvPr/>
        </p:nvSpPr>
        <p:spPr>
          <a:xfrm>
            <a:off x="1857356" y="5214950"/>
            <a:ext cx="6453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Weyl</a:t>
            </a:r>
            <a:r>
              <a:rPr lang="en-GB" dirty="0" smtClean="0"/>
              <a:t> field will be given by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1357298"/>
            <a:ext cx="857638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Another simple example is given</a:t>
            </a:r>
          </a:p>
          <a:p>
            <a:r>
              <a:rPr lang="en-GB" dirty="0" smtClean="0"/>
              <a:t>by some </a:t>
            </a:r>
            <a:r>
              <a:rPr lang="en-GB" dirty="0" err="1" smtClean="0">
                <a:solidFill>
                  <a:srgbClr val="FFFF00"/>
                </a:solidFill>
              </a:rPr>
              <a:t>Brans-Dicke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solution.</a:t>
            </a:r>
          </a:p>
          <a:p>
            <a:r>
              <a:rPr lang="en-GB" dirty="0" smtClean="0"/>
              <a:t>For </a:t>
            </a:r>
            <a:r>
              <a:rPr lang="en-GB" dirty="0" smtClean="0"/>
              <a:t>instance, consider O`Hanlon-Tupper</a:t>
            </a:r>
            <a:endParaRPr lang="en-GB" dirty="0" smtClean="0"/>
          </a:p>
          <a:p>
            <a:r>
              <a:rPr lang="en-GB" dirty="0" smtClean="0"/>
              <a:t>cosmological </a:t>
            </a:r>
            <a:r>
              <a:rPr lang="en-GB" dirty="0" smtClean="0"/>
              <a:t>model and set </a:t>
            </a:r>
            <a:r>
              <a:rPr lang="en-GB" dirty="0" smtClean="0">
                <a:solidFill>
                  <a:srgbClr val="FFC000"/>
                </a:solidFill>
              </a:rPr>
              <a:t>w=-3/2</a:t>
            </a:r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43042" y="4286256"/>
            <a:ext cx="60796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It is equivalent to </a:t>
            </a:r>
            <a:r>
              <a:rPr lang="en-GB" dirty="0" err="1" smtClean="0"/>
              <a:t>Minkowski</a:t>
            </a:r>
            <a:endParaRPr lang="en-GB" dirty="0" smtClean="0"/>
          </a:p>
          <a:p>
            <a:r>
              <a:rPr lang="en-GB" dirty="0" err="1" smtClean="0"/>
              <a:t>spacetime</a:t>
            </a:r>
            <a:r>
              <a:rPr lang="en-GB" dirty="0" smtClean="0"/>
              <a:t> in the Riemann</a:t>
            </a:r>
          </a:p>
          <a:p>
            <a:r>
              <a:rPr lang="en-GB" smtClean="0"/>
              <a:t>frame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643174" y="285728"/>
            <a:ext cx="2797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Conclusions:</a:t>
            </a:r>
            <a:endParaRPr lang="en-GB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1071546"/>
            <a:ext cx="7153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no unique geometrical</a:t>
            </a:r>
          </a:p>
          <a:p>
            <a:r>
              <a:rPr lang="en-GB" dirty="0" smtClean="0"/>
              <a:t> formulation of General Relativity </a:t>
            </a:r>
            <a:endParaRPr lang="en-GB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1440" y="2357430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far as physical observations are concerned all frames are completely equivalent </a:t>
            </a:r>
            <a:endParaRPr lang="en-GB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4214818"/>
            <a:ext cx="71463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this kind of invariance just a </a:t>
            </a:r>
          </a:p>
          <a:p>
            <a:r>
              <a:rPr lang="en-GB" dirty="0" smtClean="0"/>
              <a:t>mathematical curiosity or should</a:t>
            </a:r>
          </a:p>
          <a:p>
            <a:r>
              <a:rPr lang="en-GB" dirty="0" smtClean="0"/>
              <a:t>We look for a “hidden symmetry”?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85813" y="500063"/>
            <a:ext cx="7572375" cy="1325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4000" b="1">
                <a:solidFill>
                  <a:srgbClr val="EAEAEA"/>
                </a:solidFill>
                <a:latin typeface="Arial" pitchFamily="34" charset="0"/>
              </a:rPr>
              <a:t>The Principle of General Covariance</a:t>
            </a:r>
            <a:endParaRPr lang="en-US" sz="4000">
              <a:solidFill>
                <a:srgbClr val="EAEAEA"/>
              </a:solidFill>
              <a:latin typeface="Arial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0188" y="2786063"/>
            <a:ext cx="6192837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69888" indent="-366713">
              <a:buSzPct val="100000"/>
              <a:tabLst>
                <a:tab pos="369888" algn="l"/>
                <a:tab pos="817563" algn="l"/>
                <a:tab pos="1266825" algn="l"/>
                <a:tab pos="1716088" algn="l"/>
                <a:tab pos="2165350" algn="l"/>
                <a:tab pos="2614613" algn="l"/>
                <a:tab pos="3063875" algn="l"/>
                <a:tab pos="3513138" algn="l"/>
                <a:tab pos="3962400" algn="l"/>
                <a:tab pos="4411663" algn="l"/>
                <a:tab pos="4860925" algn="l"/>
                <a:tab pos="5310188" algn="l"/>
                <a:tab pos="5759450" algn="l"/>
                <a:tab pos="6208713" algn="l"/>
                <a:tab pos="6657975" algn="l"/>
                <a:tab pos="7107238" algn="l"/>
                <a:tab pos="7556500" algn="l"/>
                <a:tab pos="8005763" algn="l"/>
                <a:tab pos="8455025" algn="l"/>
                <a:tab pos="8904288" algn="l"/>
                <a:tab pos="9353550" algn="l"/>
              </a:tabLst>
            </a:pPr>
            <a:endParaRPr lang="pt-BR" sz="2400">
              <a:solidFill>
                <a:srgbClr val="EAEAEA"/>
              </a:solidFill>
              <a:latin typeface="Arial" pitchFamily="34" charset="0"/>
            </a:endParaRPr>
          </a:p>
          <a:p>
            <a:pPr marL="369888" indent="-366713">
              <a:buSzPct val="100000"/>
              <a:tabLst>
                <a:tab pos="369888" algn="l"/>
                <a:tab pos="817563" algn="l"/>
                <a:tab pos="1266825" algn="l"/>
                <a:tab pos="1716088" algn="l"/>
                <a:tab pos="2165350" algn="l"/>
                <a:tab pos="2614613" algn="l"/>
                <a:tab pos="3063875" algn="l"/>
                <a:tab pos="3513138" algn="l"/>
                <a:tab pos="3962400" algn="l"/>
                <a:tab pos="4411663" algn="l"/>
                <a:tab pos="4860925" algn="l"/>
                <a:tab pos="5310188" algn="l"/>
                <a:tab pos="5759450" algn="l"/>
                <a:tab pos="6208713" algn="l"/>
                <a:tab pos="6657975" algn="l"/>
                <a:tab pos="7107238" algn="l"/>
                <a:tab pos="7556500" algn="l"/>
                <a:tab pos="8005763" algn="l"/>
                <a:tab pos="8455025" algn="l"/>
                <a:tab pos="8904288" algn="l"/>
                <a:tab pos="9353550" algn="l"/>
              </a:tabLst>
            </a:pPr>
            <a:r>
              <a:rPr lang="pt-BR" sz="2400">
                <a:solidFill>
                  <a:srgbClr val="EAEAEA"/>
                </a:solidFill>
                <a:latin typeface="Arial" pitchFamily="34" charset="0"/>
              </a:rPr>
              <a:t>	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5072063"/>
            <a:ext cx="84963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FFFF00"/>
                </a:solidFill>
                <a:latin typeface="Arial" pitchFamily="34" charset="0"/>
              </a:rPr>
              <a:t>This principle was used by Einstein as a guide in the formulation of General Relativity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76375" y="2708275"/>
            <a:ext cx="7416800" cy="157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i="1"/>
              <a:t>The form of the physical laws must be invariant under  arbitrary coordinate transformations</a:t>
            </a:r>
            <a:endParaRPr lang="en-US" sz="2800" i="1">
              <a:solidFill>
                <a:srgbClr val="EAEAEA"/>
              </a:solidFill>
            </a:endParaRPr>
          </a:p>
        </p:txBody>
      </p:sp>
      <p:sp>
        <p:nvSpPr>
          <p:cNvPr id="7174" name="Right Arrow 5"/>
          <p:cNvSpPr>
            <a:spLocks noChangeArrowheads="1"/>
          </p:cNvSpPr>
          <p:nvPr/>
        </p:nvSpPr>
        <p:spPr bwMode="auto">
          <a:xfrm>
            <a:off x="179388" y="2708275"/>
            <a:ext cx="1122362" cy="485775"/>
          </a:xfrm>
          <a:prstGeom prst="rightArrow">
            <a:avLst>
              <a:gd name="adj1" fmla="val 50000"/>
              <a:gd name="adj2" fmla="val 4987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2857488" y="2928934"/>
            <a:ext cx="2876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3600" b="1" dirty="0">
                <a:solidFill>
                  <a:schemeClr val="tx1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39750" y="476250"/>
            <a:ext cx="7827963" cy="157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2060"/>
                </a:solidFill>
              </a:rPr>
              <a:t>One question: is there another kind of invariance of the equations of General Relativity?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2205038"/>
            <a:ext cx="8042275" cy="255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FFFF00"/>
                </a:solidFill>
              </a:rPr>
              <a:t>One kind of invariance that has attracted the attention of theoreticians in other branches of physics is the so-called </a:t>
            </a:r>
            <a:r>
              <a:rPr lang="en-US">
                <a:solidFill>
                  <a:srgbClr val="FF0000"/>
                </a:solidFill>
              </a:rPr>
              <a:t>conformal invariance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11188" y="4868863"/>
            <a:ext cx="7921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This concept first arose with H. Weyl, in 1919, in his attempt to unify gravitation and electromagnetism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39750" y="3933825"/>
            <a:ext cx="8147050" cy="1076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8138">
              <a:spcBef>
                <a:spcPts val="800"/>
              </a:spcBef>
              <a:buSzPct val="7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GB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One of the simplest examples is    	</a:t>
            </a:r>
            <a:r>
              <a:rPr lang="en-GB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Weyl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 conformal gravity:</a:t>
            </a:r>
            <a:endParaRPr lang="en-GB" b="1" dirty="0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57250" y="357188"/>
            <a:ext cx="7543800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  <a:ea typeface="SimSun" charset="-122"/>
              <a:cs typeface="+mn-cs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628900" y="4797425"/>
            <a:ext cx="180975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istina" pitchFamily="64" charset="0"/>
              <a:ea typeface="SimSun" charset="-122"/>
              <a:cs typeface="+mn-cs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istina" pitchFamily="64" charset="0"/>
              <a:ea typeface="SimSun" charset="-122"/>
              <a:cs typeface="+mn-cs"/>
            </a:endParaRP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68313" y="1989138"/>
            <a:ext cx="81359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/>
              <a:t>Interest in this new form of invariance</a:t>
            </a:r>
          </a:p>
          <a:p>
            <a:r>
              <a:rPr lang="pt-BR" dirty="0"/>
              <a:t>h</a:t>
            </a:r>
            <a:r>
              <a:rPr lang="pt-BR" dirty="0" smtClean="0"/>
              <a:t>as led </a:t>
            </a:r>
            <a:r>
              <a:rPr lang="pt-BR" dirty="0"/>
              <a:t>to the investigation of </a:t>
            </a:r>
            <a:r>
              <a:rPr lang="pt-BR" dirty="0">
                <a:solidFill>
                  <a:srgbClr val="FFFF00"/>
                </a:solidFill>
              </a:rPr>
              <a:t>conformal gravity theories</a:t>
            </a:r>
            <a:endParaRPr lang="pt-BR" dirty="0"/>
          </a:p>
        </p:txBody>
      </p:sp>
      <p:sp>
        <p:nvSpPr>
          <p:cNvPr id="9222" name="TextBox 21"/>
          <p:cNvSpPr txBox="1">
            <a:spLocks noChangeArrowheads="1"/>
          </p:cNvSpPr>
          <p:nvPr/>
        </p:nvSpPr>
        <p:spPr bwMode="auto">
          <a:xfrm>
            <a:off x="1116013" y="188913"/>
            <a:ext cx="68405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	Conformal transformation</a:t>
            </a:r>
          </a:p>
          <a:p>
            <a:endParaRPr lang="pt-BR">
              <a:solidFill>
                <a:schemeClr val="tx1"/>
              </a:solidFill>
            </a:endParaRPr>
          </a:p>
        </p:txBody>
      </p:sp>
      <p:pic>
        <p:nvPicPr>
          <p:cNvPr id="9223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981075"/>
            <a:ext cx="25336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5229225"/>
            <a:ext cx="5410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14348" y="3929066"/>
            <a:ext cx="8208962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8138" algn="ctr">
              <a:spcBef>
                <a:spcPts val="700"/>
              </a:spcBef>
              <a:buSzPct val="7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t-BR" sz="28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SimSun" charset="-122"/>
                <a:cs typeface="+mn-cs"/>
              </a:rPr>
              <a:t>All these gravitational theories are fundamentally different from general relativity and give predictions that are not consistent with the observational facts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57224" y="2071678"/>
            <a:ext cx="7993062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  <a:ea typeface="SimSun" charset="-122"/>
                <a:cs typeface="+mn-cs"/>
              </a:rPr>
              <a:t>Weyl conformal gravity leads to fourth order derivative in the field equations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6672"/>
            <a:ext cx="5457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55650" y="404813"/>
            <a:ext cx="7920038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8138" algn="ctr">
              <a:spcBef>
                <a:spcPts val="800"/>
              </a:spcBef>
              <a:buSzPct val="7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n-US" b="1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An interesting fact </a:t>
            </a:r>
            <a:r>
              <a:rPr lang="en-US" b="1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SimSun" charset="-122"/>
                <a:cs typeface="+mn-cs"/>
              </a:rPr>
              <a:t>is that…  </a:t>
            </a:r>
            <a:endParaRPr lang="en-US" b="1" dirty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ea typeface="SimSun" charset="-122"/>
              <a:cs typeface="+mn-cs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2060848"/>
            <a:ext cx="7993062" cy="2064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b="1" dirty="0">
                <a:solidFill>
                  <a:srgbClr val="171717"/>
                </a:solidFill>
              </a:rPr>
              <a:t>change the geometric description of </a:t>
            </a:r>
            <a:r>
              <a:rPr lang="en-US" b="1" dirty="0" smtClean="0">
                <a:solidFill>
                  <a:srgbClr val="171717"/>
                </a:solidFill>
              </a:rPr>
              <a:t>space-time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171717"/>
              </a:solidFill>
            </a:endParaRP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b="1" dirty="0">
                <a:solidFill>
                  <a:srgbClr val="FF0000"/>
                </a:solidFill>
              </a:rPr>
              <a:t>	     Riemann             			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Weyl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923928" y="3573016"/>
            <a:ext cx="1225550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269" name="TextBox 12"/>
          <p:cNvSpPr txBox="1">
            <a:spLocks noChangeArrowheads="1"/>
          </p:cNvSpPr>
          <p:nvPr/>
        </p:nvSpPr>
        <p:spPr bwMode="auto">
          <a:xfrm>
            <a:off x="3851920" y="1196752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if we</a:t>
            </a:r>
          </a:p>
        </p:txBody>
      </p:sp>
      <p:sp>
        <p:nvSpPr>
          <p:cNvPr id="11270" name="TextBox 14"/>
          <p:cNvSpPr txBox="1">
            <a:spLocks noChangeArrowheads="1"/>
          </p:cNvSpPr>
          <p:nvPr/>
        </p:nvSpPr>
        <p:spPr bwMode="auto">
          <a:xfrm>
            <a:off x="827584" y="4869160"/>
            <a:ext cx="79200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We have a new fundamental </a:t>
            </a:r>
            <a:r>
              <a:rPr lang="pt-BR" dirty="0">
                <a:solidFill>
                  <a:schemeClr val="tx1"/>
                </a:solidFill>
              </a:rPr>
              <a:t>group of </a:t>
            </a:r>
            <a:r>
              <a:rPr lang="pt-BR" dirty="0" smtClean="0">
                <a:solidFill>
                  <a:schemeClr val="tx1"/>
                </a:solidFill>
              </a:rPr>
              <a:t>transformations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11"/>
          <p:cNvSpPr txBox="1">
            <a:spLocks noChangeArrowheads="1"/>
          </p:cNvSpPr>
          <p:nvPr/>
        </p:nvSpPr>
        <p:spPr bwMode="auto">
          <a:xfrm>
            <a:off x="539552" y="1412776"/>
            <a:ext cx="81359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FFFF00"/>
                </a:solidFill>
              </a:rPr>
              <a:t>These are called </a:t>
            </a:r>
            <a:r>
              <a:rPr lang="pt-BR" dirty="0">
                <a:solidFill>
                  <a:srgbClr val="FFC000"/>
                </a:solidFill>
              </a:rPr>
              <a:t>Weyl transformations</a:t>
            </a:r>
            <a:endParaRPr lang="pt-BR" dirty="0"/>
          </a:p>
        </p:txBody>
      </p:sp>
      <p:sp>
        <p:nvSpPr>
          <p:cNvPr id="12292" name="TextBox 12"/>
          <p:cNvSpPr txBox="1">
            <a:spLocks noChangeArrowheads="1"/>
          </p:cNvSpPr>
          <p:nvPr/>
        </p:nvSpPr>
        <p:spPr bwMode="auto">
          <a:xfrm>
            <a:off x="251520" y="2852936"/>
            <a:ext cx="83835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/>
              <a:t>They include the conformal group as a subgroup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4941168"/>
            <a:ext cx="5955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What is Weyl geometry ?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31640" y="3140968"/>
            <a:ext cx="6429375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EAEAEA"/>
                </a:solidFill>
                <a:latin typeface="Tahoma" pitchFamily="34" charset="0"/>
              </a:rPr>
              <a:t>In </a:t>
            </a:r>
            <a:r>
              <a:rPr lang="en-GB" dirty="0" err="1">
                <a:solidFill>
                  <a:srgbClr val="EAEAEA"/>
                </a:solidFill>
                <a:latin typeface="Tahoma" pitchFamily="34" charset="0"/>
              </a:rPr>
              <a:t>Weyl</a:t>
            </a:r>
            <a:r>
              <a:rPr lang="en-GB" dirty="0">
                <a:solidFill>
                  <a:srgbClr val="EAEAEA"/>
                </a:solidFill>
                <a:latin typeface="Tahoma" pitchFamily="34" charset="0"/>
              </a:rPr>
              <a:t> geometry, the manifold is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EAEAEA"/>
                </a:solidFill>
                <a:latin typeface="Tahoma" pitchFamily="34" charset="0"/>
              </a:rPr>
              <a:t>endowed with a global 1-form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35696" y="620688"/>
            <a:ext cx="4151313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EAEAEA"/>
                </a:solidFill>
                <a:latin typeface="Tahoma" pitchFamily="34" charset="0"/>
              </a:rPr>
              <a:t>Riemannian geometry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661248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628800"/>
            <a:ext cx="25336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581128"/>
            <a:ext cx="381419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lbow Connector 14"/>
          <p:cNvCxnSpPr/>
          <p:nvPr/>
        </p:nvCxnSpPr>
        <p:spPr>
          <a:xfrm>
            <a:off x="4283968" y="5085184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WINDOWS@4BIEPCWGAJHSNPD9" val="310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6508</TotalTime>
  <Words>839</Words>
  <Application>Microsoft Office PowerPoint</Application>
  <PresentationFormat>Apresentação na tela (4:3)</PresentationFormat>
  <Paragraphs>144</Paragraphs>
  <Slides>30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2" baseType="lpstr">
      <vt:lpstr>Apex</vt:lpstr>
      <vt:lpstr>1_Apex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 e a Teoria da Relatividade</dc:title>
  <dc:creator>Windows 2000</dc:creator>
  <cp:lastModifiedBy>Carlos</cp:lastModifiedBy>
  <cp:revision>595</cp:revision>
  <cp:lastPrinted>1601-01-01T00:00:00Z</cp:lastPrinted>
  <dcterms:created xsi:type="dcterms:W3CDTF">2005-06-15T14:27:12Z</dcterms:created>
  <dcterms:modified xsi:type="dcterms:W3CDTF">2011-05-10T09:04:23Z</dcterms:modified>
</cp:coreProperties>
</file>