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1" r:id="rId4"/>
    <p:sldMasterId id="2147483726" r:id="rId5"/>
    <p:sldMasterId id="2147483738" r:id="rId6"/>
    <p:sldMasterId id="2147483750" r:id="rId7"/>
    <p:sldMasterId id="2147483774" r:id="rId8"/>
    <p:sldMasterId id="2147483786" r:id="rId9"/>
    <p:sldMasterId id="2147483798" r:id="rId10"/>
    <p:sldMasterId id="2147483822" r:id="rId11"/>
    <p:sldMasterId id="2147483834" r:id="rId12"/>
  </p:sldMasterIdLst>
  <p:notesMasterIdLst>
    <p:notesMasterId r:id="rId92"/>
  </p:notesMasterIdLst>
  <p:sldIdLst>
    <p:sldId id="275" r:id="rId13"/>
    <p:sldId id="291" r:id="rId14"/>
    <p:sldId id="292" r:id="rId15"/>
    <p:sldId id="293" r:id="rId16"/>
    <p:sldId id="294" r:id="rId17"/>
    <p:sldId id="342" r:id="rId18"/>
    <p:sldId id="343" r:id="rId19"/>
    <p:sldId id="344" r:id="rId20"/>
    <p:sldId id="345" r:id="rId21"/>
    <p:sldId id="348" r:id="rId22"/>
    <p:sldId id="349" r:id="rId23"/>
    <p:sldId id="354" r:id="rId24"/>
    <p:sldId id="351" r:id="rId25"/>
    <p:sldId id="390" r:id="rId26"/>
    <p:sldId id="355" r:id="rId27"/>
    <p:sldId id="353" r:id="rId28"/>
    <p:sldId id="356" r:id="rId29"/>
    <p:sldId id="357" r:id="rId30"/>
    <p:sldId id="358" r:id="rId31"/>
    <p:sldId id="393" r:id="rId32"/>
    <p:sldId id="359" r:id="rId33"/>
    <p:sldId id="360" r:id="rId34"/>
    <p:sldId id="362" r:id="rId35"/>
    <p:sldId id="365" r:id="rId36"/>
    <p:sldId id="363" r:id="rId37"/>
    <p:sldId id="366" r:id="rId38"/>
    <p:sldId id="368" r:id="rId39"/>
    <p:sldId id="369" r:id="rId40"/>
    <p:sldId id="373" r:id="rId41"/>
    <p:sldId id="372" r:id="rId42"/>
    <p:sldId id="367" r:id="rId43"/>
    <p:sldId id="370" r:id="rId44"/>
    <p:sldId id="374" r:id="rId45"/>
    <p:sldId id="376" r:id="rId46"/>
    <p:sldId id="375" r:id="rId47"/>
    <p:sldId id="391" r:id="rId48"/>
    <p:sldId id="392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297" r:id="rId62"/>
    <p:sldId id="298" r:id="rId63"/>
    <p:sldId id="299" r:id="rId64"/>
    <p:sldId id="300" r:id="rId65"/>
    <p:sldId id="301" r:id="rId66"/>
    <p:sldId id="302" r:id="rId67"/>
    <p:sldId id="321" r:id="rId68"/>
    <p:sldId id="394" r:id="rId69"/>
    <p:sldId id="395" r:id="rId70"/>
    <p:sldId id="264" r:id="rId71"/>
    <p:sldId id="266" r:id="rId72"/>
    <p:sldId id="389" r:id="rId73"/>
    <p:sldId id="271" r:id="rId74"/>
    <p:sldId id="261" r:id="rId75"/>
    <p:sldId id="273" r:id="rId76"/>
    <p:sldId id="285" r:id="rId77"/>
    <p:sldId id="399" r:id="rId78"/>
    <p:sldId id="403" r:id="rId79"/>
    <p:sldId id="404" r:id="rId80"/>
    <p:sldId id="405" r:id="rId81"/>
    <p:sldId id="406" r:id="rId82"/>
    <p:sldId id="407" r:id="rId83"/>
    <p:sldId id="409" r:id="rId84"/>
    <p:sldId id="408" r:id="rId85"/>
    <p:sldId id="410" r:id="rId86"/>
    <p:sldId id="286" r:id="rId87"/>
    <p:sldId id="287" r:id="rId88"/>
    <p:sldId id="288" r:id="rId89"/>
    <p:sldId id="289" r:id="rId90"/>
    <p:sldId id="290" r:id="rId91"/>
  </p:sldIdLst>
  <p:sldSz cx="9144000" cy="6858000" type="screen4x3"/>
  <p:notesSz cx="6858000" cy="9144000"/>
  <p:defaultTextStyle>
    <a:defPPr>
      <a:defRPr lang="en-US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8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5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4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CB6"/>
    <a:srgbClr val="0461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theme" Target="theme/theme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7B85-2036-4C9A-95AB-6DC5D2ED062B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24CEB-7BE9-436C-A952-E639FED694B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5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4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F9DD4-119A-43E1-A5DD-42A4BC98A9E2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see that, we can simply look at the linearized Einstein equation.</a:t>
            </a:r>
          </a:p>
          <a:p>
            <a:r>
              <a:rPr lang="en-US"/>
              <a:t>If I omit the tensor structure for a second, the Einstein equation looks like 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1"/>
          <a:lstStyle>
            <a:lvl1pPr marL="0" marR="45700" indent="0" algn="r">
              <a:buNone/>
              <a:defRPr>
                <a:solidFill>
                  <a:schemeClr val="tx1"/>
                </a:solidFill>
              </a:defRPr>
            </a:lvl1pPr>
            <a:lvl2pPr marL="457000" indent="0" algn="ctr">
              <a:buNone/>
            </a:lvl2pPr>
            <a:lvl3pPr marL="913999" indent="0" algn="ctr">
              <a:buNone/>
            </a:lvl3pPr>
            <a:lvl4pPr marL="1370997" indent="0" algn="ctr">
              <a:buNone/>
            </a:lvl4pPr>
            <a:lvl5pPr marL="1827998" indent="0" algn="ctr">
              <a:buNone/>
            </a:lvl5pPr>
            <a:lvl6pPr marL="2284995" indent="0" algn="ctr">
              <a:buNone/>
            </a:lvl6pPr>
            <a:lvl7pPr marL="2741995" indent="0" algn="ctr">
              <a:buNone/>
            </a:lvl7pPr>
            <a:lvl8pPr marL="3198994" indent="0" algn="ctr">
              <a:buNone/>
            </a:lvl8pPr>
            <a:lvl9pPr marL="365599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0" rIns="4570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0" tIns="0" rIns="4570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59762"/>
            <a:ext cx="4041775" cy="654843"/>
          </a:xfrm>
        </p:spPr>
        <p:txBody>
          <a:bodyPr lIns="45700" tIns="0" rIns="4570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1" rIns="18281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99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99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1"/>
            <a:ext cx="2212848" cy="1582621"/>
          </a:xfrm>
        </p:spPr>
        <p:txBody>
          <a:bodyPr vert="horz" lIns="45700" tIns="45700" rIns="45700" bIns="4570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0" rIns="45700" bIns="4570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0" tIns="45700" rIns="91400" bIns="45700" anchor="t" compatLnSpc="1"/>
          <a:lstStyle/>
          <a:p>
            <a:pPr defTabSz="91399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0" tIns="45700" rIns="91400" bIns="45700" anchor="t" compatLnSpc="1"/>
          <a:lstStyle/>
          <a:p>
            <a:pPr defTabSz="913999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6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6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02" y="2130009"/>
            <a:ext cx="7771805" cy="1471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96" y="3886783"/>
            <a:ext cx="6399609" cy="1752406"/>
          </a:xfrm>
        </p:spPr>
        <p:txBody>
          <a:bodyPr/>
          <a:lstStyle>
            <a:lvl1pPr marL="0" indent="0" algn="ctr">
              <a:buNone/>
              <a:defRPr/>
            </a:lvl1pPr>
            <a:lvl2pPr marL="424682" indent="0" algn="ctr">
              <a:buNone/>
              <a:defRPr/>
            </a:lvl2pPr>
            <a:lvl3pPr marL="849361" indent="0" algn="ctr">
              <a:buNone/>
              <a:defRPr/>
            </a:lvl3pPr>
            <a:lvl4pPr marL="1274043" indent="0" algn="ctr">
              <a:buNone/>
              <a:defRPr/>
            </a:lvl4pPr>
            <a:lvl5pPr marL="1698723" indent="0" algn="ctr">
              <a:buNone/>
              <a:defRPr/>
            </a:lvl5pPr>
            <a:lvl6pPr marL="2123405" indent="0" algn="ctr">
              <a:buNone/>
              <a:defRPr/>
            </a:lvl6pPr>
            <a:lvl7pPr marL="2548085" indent="0" algn="ctr">
              <a:buNone/>
              <a:defRPr/>
            </a:lvl7pPr>
            <a:lvl8pPr marL="2972765" indent="0" algn="ctr">
              <a:buNone/>
              <a:defRPr/>
            </a:lvl8pPr>
            <a:lvl9pPr marL="33974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1" y="4407257"/>
            <a:ext cx="7773293" cy="136168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21" y="2907069"/>
            <a:ext cx="777329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24682" indent="0">
              <a:buNone/>
              <a:defRPr sz="1700"/>
            </a:lvl2pPr>
            <a:lvl3pPr marL="849361" indent="0">
              <a:buNone/>
              <a:defRPr sz="1500"/>
            </a:lvl3pPr>
            <a:lvl4pPr marL="1274043" indent="0">
              <a:buNone/>
              <a:defRPr sz="1300"/>
            </a:lvl4pPr>
            <a:lvl5pPr marL="1698723" indent="0">
              <a:buNone/>
              <a:defRPr sz="1300"/>
            </a:lvl5pPr>
            <a:lvl6pPr marL="2123405" indent="0">
              <a:buNone/>
              <a:defRPr sz="1300"/>
            </a:lvl6pPr>
            <a:lvl7pPr marL="2548085" indent="0">
              <a:buNone/>
              <a:defRPr sz="1300"/>
            </a:lvl7pPr>
            <a:lvl8pPr marL="2972765" indent="0">
              <a:buNone/>
              <a:defRPr sz="1300"/>
            </a:lvl8pPr>
            <a:lvl9pPr marL="339744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048" y="1788854"/>
            <a:ext cx="4043660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2" y="1788854"/>
            <a:ext cx="4043661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7" y="274087"/>
            <a:ext cx="823019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07" y="1535182"/>
            <a:ext cx="4040683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682" indent="0">
              <a:buNone/>
              <a:defRPr sz="1900" b="1"/>
            </a:lvl2pPr>
            <a:lvl3pPr marL="849361" indent="0">
              <a:buNone/>
              <a:defRPr sz="1700" b="1"/>
            </a:lvl3pPr>
            <a:lvl4pPr marL="1274043" indent="0">
              <a:buNone/>
              <a:defRPr sz="1500" b="1"/>
            </a:lvl4pPr>
            <a:lvl5pPr marL="1698723" indent="0">
              <a:buNone/>
              <a:defRPr sz="1500" b="1"/>
            </a:lvl5pPr>
            <a:lvl6pPr marL="2123405" indent="0">
              <a:buNone/>
              <a:defRPr sz="1500" b="1"/>
            </a:lvl6pPr>
            <a:lvl7pPr marL="2548085" indent="0">
              <a:buNone/>
              <a:defRPr sz="1500" b="1"/>
            </a:lvl7pPr>
            <a:lvl8pPr marL="2972765" indent="0">
              <a:buNone/>
              <a:defRPr sz="1500" b="1"/>
            </a:lvl8pPr>
            <a:lvl9pPr marL="339744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07" y="2175204"/>
            <a:ext cx="4040683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6" y="1535182"/>
            <a:ext cx="4042172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682" indent="0">
              <a:buNone/>
              <a:defRPr sz="1900" b="1"/>
            </a:lvl2pPr>
            <a:lvl3pPr marL="849361" indent="0">
              <a:buNone/>
              <a:defRPr sz="1700" b="1"/>
            </a:lvl3pPr>
            <a:lvl4pPr marL="1274043" indent="0">
              <a:buNone/>
              <a:defRPr sz="1500" b="1"/>
            </a:lvl4pPr>
            <a:lvl5pPr marL="1698723" indent="0">
              <a:buNone/>
              <a:defRPr sz="1500" b="1"/>
            </a:lvl5pPr>
            <a:lvl6pPr marL="2123405" indent="0">
              <a:buNone/>
              <a:defRPr sz="1500" b="1"/>
            </a:lvl6pPr>
            <a:lvl7pPr marL="2548085" indent="0">
              <a:buNone/>
              <a:defRPr sz="1500" b="1"/>
            </a:lvl7pPr>
            <a:lvl8pPr marL="2972765" indent="0">
              <a:buNone/>
              <a:defRPr sz="1500" b="1"/>
            </a:lvl8pPr>
            <a:lvl9pPr marL="339744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6" y="2175204"/>
            <a:ext cx="4042172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7" y="272634"/>
            <a:ext cx="3009305" cy="11619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6" y="272629"/>
            <a:ext cx="5112247" cy="585350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07" y="1434582"/>
            <a:ext cx="3009305" cy="4691548"/>
          </a:xfrm>
        </p:spPr>
        <p:txBody>
          <a:bodyPr/>
          <a:lstStyle>
            <a:lvl1pPr marL="0" indent="0">
              <a:buNone/>
              <a:defRPr sz="1300"/>
            </a:lvl1pPr>
            <a:lvl2pPr marL="424682" indent="0">
              <a:buNone/>
              <a:defRPr sz="1100"/>
            </a:lvl2pPr>
            <a:lvl3pPr marL="849361" indent="0">
              <a:buNone/>
              <a:defRPr sz="900"/>
            </a:lvl3pPr>
            <a:lvl4pPr marL="1274043" indent="0">
              <a:buNone/>
              <a:defRPr sz="800"/>
            </a:lvl4pPr>
            <a:lvl5pPr marL="1698723" indent="0">
              <a:buNone/>
              <a:defRPr sz="800"/>
            </a:lvl5pPr>
            <a:lvl6pPr marL="2123405" indent="0">
              <a:buNone/>
              <a:defRPr sz="800"/>
            </a:lvl6pPr>
            <a:lvl7pPr marL="2548085" indent="0">
              <a:buNone/>
              <a:defRPr sz="800"/>
            </a:lvl7pPr>
            <a:lvl8pPr marL="2972765" indent="0">
              <a:buNone/>
              <a:defRPr sz="800"/>
            </a:lvl8pPr>
            <a:lvl9pPr marL="339744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5" y="4800892"/>
            <a:ext cx="5487293" cy="56712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5" y="612326"/>
            <a:ext cx="5487293" cy="4115675"/>
          </a:xfrm>
        </p:spPr>
        <p:txBody>
          <a:bodyPr/>
          <a:lstStyle>
            <a:lvl1pPr marL="0" indent="0">
              <a:buNone/>
              <a:defRPr sz="3000"/>
            </a:lvl1pPr>
            <a:lvl2pPr marL="424682" indent="0">
              <a:buNone/>
              <a:defRPr sz="2600"/>
            </a:lvl2pPr>
            <a:lvl3pPr marL="849361" indent="0">
              <a:buNone/>
              <a:defRPr sz="2200"/>
            </a:lvl3pPr>
            <a:lvl4pPr marL="1274043" indent="0">
              <a:buNone/>
              <a:defRPr sz="1900"/>
            </a:lvl4pPr>
            <a:lvl5pPr marL="1698723" indent="0">
              <a:buNone/>
              <a:defRPr sz="1900"/>
            </a:lvl5pPr>
            <a:lvl6pPr marL="2123405" indent="0">
              <a:buNone/>
              <a:defRPr sz="1900"/>
            </a:lvl6pPr>
            <a:lvl7pPr marL="2548085" indent="0">
              <a:buNone/>
              <a:defRPr sz="1900"/>
            </a:lvl7pPr>
            <a:lvl8pPr marL="2972765" indent="0">
              <a:buNone/>
              <a:defRPr sz="1900"/>
            </a:lvl8pPr>
            <a:lvl9pPr marL="3397447" indent="0">
              <a:buNone/>
              <a:defRPr sz="1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5" y="5368022"/>
            <a:ext cx="5487293" cy="804765"/>
          </a:xfrm>
        </p:spPr>
        <p:txBody>
          <a:bodyPr/>
          <a:lstStyle>
            <a:lvl1pPr marL="0" indent="0">
              <a:buNone/>
              <a:defRPr sz="1300"/>
            </a:lvl1pPr>
            <a:lvl2pPr marL="424682" indent="0">
              <a:buNone/>
              <a:defRPr sz="1100"/>
            </a:lvl2pPr>
            <a:lvl3pPr marL="849361" indent="0">
              <a:buNone/>
              <a:defRPr sz="900"/>
            </a:lvl3pPr>
            <a:lvl4pPr marL="1274043" indent="0">
              <a:buNone/>
              <a:defRPr sz="800"/>
            </a:lvl4pPr>
            <a:lvl5pPr marL="1698723" indent="0">
              <a:buNone/>
              <a:defRPr sz="800"/>
            </a:lvl5pPr>
            <a:lvl6pPr marL="2123405" indent="0">
              <a:buNone/>
              <a:defRPr sz="800"/>
            </a:lvl6pPr>
            <a:lvl7pPr marL="2548085" indent="0">
              <a:buNone/>
              <a:defRPr sz="800"/>
            </a:lvl7pPr>
            <a:lvl8pPr marL="2972765" indent="0">
              <a:buNone/>
              <a:defRPr sz="800"/>
            </a:lvl8pPr>
            <a:lvl9pPr marL="339744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2438" y="274087"/>
            <a:ext cx="2056805" cy="6231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43" y="274087"/>
            <a:ext cx="6030516" cy="6231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6" y="228892"/>
            <a:ext cx="8539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126" y="1600787"/>
            <a:ext cx="4198441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7" y="1600787"/>
            <a:ext cx="4198442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2126" y="6245679"/>
            <a:ext cx="2288977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907" y="6245679"/>
            <a:ext cx="2896195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907" y="6245679"/>
            <a:ext cx="2288977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4EF5A1-62D9-4FB6-87D1-CA390B35A9FB}" type="slidenum">
              <a:rPr lang="en-US" sz="1900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6" y="228892"/>
            <a:ext cx="8539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2126" y="1600787"/>
            <a:ext cx="4198441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7" y="1600787"/>
            <a:ext cx="4198442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2126" y="6245679"/>
            <a:ext cx="2288977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907" y="6245679"/>
            <a:ext cx="2896195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907" y="6245679"/>
            <a:ext cx="2288977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E99FD-56F4-4A77-83D7-B3A2014E0FA9}" type="slidenum">
              <a:rPr lang="en-US" sz="1900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6" y="228892"/>
            <a:ext cx="8539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2126" y="1600787"/>
            <a:ext cx="4198441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7" y="1600788"/>
            <a:ext cx="4198442" cy="2179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7" y="3920316"/>
            <a:ext cx="4198442" cy="2179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2126" y="6245679"/>
            <a:ext cx="2288977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907" y="6245679"/>
            <a:ext cx="2896195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2907" y="6245679"/>
            <a:ext cx="2288977" cy="475278"/>
          </a:xfrm>
          <a:prstGeom prst="rect">
            <a:avLst/>
          </a:prstGeom>
        </p:spPr>
        <p:txBody>
          <a:bodyPr lIns="84936" tIns="42468" rIns="84936" bIns="4246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1B1C13-1FE5-4736-9970-E3C10155BFBB}" type="slidenum">
              <a:rPr lang="en-US" sz="1900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99" y="2130006"/>
            <a:ext cx="7771805" cy="1471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96" y="3886783"/>
            <a:ext cx="6399609" cy="1752406"/>
          </a:xfrm>
        </p:spPr>
        <p:txBody>
          <a:bodyPr/>
          <a:lstStyle>
            <a:lvl1pPr marL="0" indent="0" algn="ctr">
              <a:buNone/>
              <a:defRPr/>
            </a:lvl1pPr>
            <a:lvl2pPr marL="424793" indent="0" algn="ctr">
              <a:buNone/>
              <a:defRPr/>
            </a:lvl2pPr>
            <a:lvl3pPr marL="849585" indent="0" algn="ctr">
              <a:buNone/>
              <a:defRPr/>
            </a:lvl3pPr>
            <a:lvl4pPr marL="1274379" indent="0" algn="ctr">
              <a:buNone/>
              <a:defRPr/>
            </a:lvl4pPr>
            <a:lvl5pPr marL="1699171" indent="0" algn="ctr">
              <a:buNone/>
              <a:defRPr/>
            </a:lvl5pPr>
            <a:lvl6pPr marL="2123964" indent="0" algn="ctr">
              <a:buNone/>
              <a:defRPr/>
            </a:lvl6pPr>
            <a:lvl7pPr marL="2548757" indent="0" algn="ctr">
              <a:buNone/>
              <a:defRPr/>
            </a:lvl7pPr>
            <a:lvl8pPr marL="2973551" indent="0" algn="ctr">
              <a:buNone/>
              <a:defRPr/>
            </a:lvl8pPr>
            <a:lvl9pPr marL="3398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18" y="4407257"/>
            <a:ext cx="7773293" cy="136168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18" y="2907069"/>
            <a:ext cx="777329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24793" indent="0">
              <a:buNone/>
              <a:defRPr sz="1700"/>
            </a:lvl2pPr>
            <a:lvl3pPr marL="849585" indent="0">
              <a:buNone/>
              <a:defRPr sz="1500"/>
            </a:lvl3pPr>
            <a:lvl4pPr marL="1274379" indent="0">
              <a:buNone/>
              <a:defRPr sz="1300"/>
            </a:lvl4pPr>
            <a:lvl5pPr marL="1699171" indent="0">
              <a:buNone/>
              <a:defRPr sz="1300"/>
            </a:lvl5pPr>
            <a:lvl6pPr marL="2123964" indent="0">
              <a:buNone/>
              <a:defRPr sz="1300"/>
            </a:lvl6pPr>
            <a:lvl7pPr marL="2548757" indent="0">
              <a:buNone/>
              <a:defRPr sz="1300"/>
            </a:lvl7pPr>
            <a:lvl8pPr marL="2973551" indent="0">
              <a:buNone/>
              <a:defRPr sz="1300"/>
            </a:lvl8pPr>
            <a:lvl9pPr marL="33983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045" y="1788854"/>
            <a:ext cx="4043660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788854"/>
            <a:ext cx="4043661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4" y="274087"/>
            <a:ext cx="823019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04" y="1535179"/>
            <a:ext cx="4040683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793" indent="0">
              <a:buNone/>
              <a:defRPr sz="1900" b="1"/>
            </a:lvl2pPr>
            <a:lvl3pPr marL="849585" indent="0">
              <a:buNone/>
              <a:defRPr sz="1700" b="1"/>
            </a:lvl3pPr>
            <a:lvl4pPr marL="1274379" indent="0">
              <a:buNone/>
              <a:defRPr sz="1500" b="1"/>
            </a:lvl4pPr>
            <a:lvl5pPr marL="1699171" indent="0">
              <a:buNone/>
              <a:defRPr sz="1500" b="1"/>
            </a:lvl5pPr>
            <a:lvl6pPr marL="2123964" indent="0">
              <a:buNone/>
              <a:defRPr sz="1500" b="1"/>
            </a:lvl6pPr>
            <a:lvl7pPr marL="2548757" indent="0">
              <a:buNone/>
              <a:defRPr sz="1500" b="1"/>
            </a:lvl7pPr>
            <a:lvl8pPr marL="2973551" indent="0">
              <a:buNone/>
              <a:defRPr sz="1500" b="1"/>
            </a:lvl8pPr>
            <a:lvl9pPr marL="339834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04" y="2175201"/>
            <a:ext cx="4040683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6" y="1535179"/>
            <a:ext cx="4042172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793" indent="0">
              <a:buNone/>
              <a:defRPr sz="1900" b="1"/>
            </a:lvl2pPr>
            <a:lvl3pPr marL="849585" indent="0">
              <a:buNone/>
              <a:defRPr sz="1700" b="1"/>
            </a:lvl3pPr>
            <a:lvl4pPr marL="1274379" indent="0">
              <a:buNone/>
              <a:defRPr sz="1500" b="1"/>
            </a:lvl4pPr>
            <a:lvl5pPr marL="1699171" indent="0">
              <a:buNone/>
              <a:defRPr sz="1500" b="1"/>
            </a:lvl5pPr>
            <a:lvl6pPr marL="2123964" indent="0">
              <a:buNone/>
              <a:defRPr sz="1500" b="1"/>
            </a:lvl6pPr>
            <a:lvl7pPr marL="2548757" indent="0">
              <a:buNone/>
              <a:defRPr sz="1500" b="1"/>
            </a:lvl7pPr>
            <a:lvl8pPr marL="2973551" indent="0">
              <a:buNone/>
              <a:defRPr sz="1500" b="1"/>
            </a:lvl8pPr>
            <a:lvl9pPr marL="339834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6" y="2175201"/>
            <a:ext cx="4042172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4" y="272631"/>
            <a:ext cx="3009305" cy="11619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3" y="272629"/>
            <a:ext cx="5112247" cy="585350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04" y="1434582"/>
            <a:ext cx="3009305" cy="4691548"/>
          </a:xfrm>
        </p:spPr>
        <p:txBody>
          <a:bodyPr/>
          <a:lstStyle>
            <a:lvl1pPr marL="0" indent="0">
              <a:buNone/>
              <a:defRPr sz="1300"/>
            </a:lvl1pPr>
            <a:lvl2pPr marL="424793" indent="0">
              <a:buNone/>
              <a:defRPr sz="1100"/>
            </a:lvl2pPr>
            <a:lvl3pPr marL="849585" indent="0">
              <a:buNone/>
              <a:defRPr sz="900"/>
            </a:lvl3pPr>
            <a:lvl4pPr marL="1274379" indent="0">
              <a:buNone/>
              <a:defRPr sz="800"/>
            </a:lvl4pPr>
            <a:lvl5pPr marL="1699171" indent="0">
              <a:buNone/>
              <a:defRPr sz="800"/>
            </a:lvl5pPr>
            <a:lvl6pPr marL="2123964" indent="0">
              <a:buNone/>
              <a:defRPr sz="800"/>
            </a:lvl6pPr>
            <a:lvl7pPr marL="2548757" indent="0">
              <a:buNone/>
              <a:defRPr sz="800"/>
            </a:lvl7pPr>
            <a:lvl8pPr marL="2973551" indent="0">
              <a:buNone/>
              <a:defRPr sz="800"/>
            </a:lvl8pPr>
            <a:lvl9pPr marL="33983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2" y="4800892"/>
            <a:ext cx="5487293" cy="56712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2" y="612323"/>
            <a:ext cx="5487293" cy="4115675"/>
          </a:xfrm>
        </p:spPr>
        <p:txBody>
          <a:bodyPr/>
          <a:lstStyle>
            <a:lvl1pPr marL="0" indent="0">
              <a:buNone/>
              <a:defRPr sz="3000"/>
            </a:lvl1pPr>
            <a:lvl2pPr marL="424793" indent="0">
              <a:buNone/>
              <a:defRPr sz="2600"/>
            </a:lvl2pPr>
            <a:lvl3pPr marL="849585" indent="0">
              <a:buNone/>
              <a:defRPr sz="2200"/>
            </a:lvl3pPr>
            <a:lvl4pPr marL="1274379" indent="0">
              <a:buNone/>
              <a:defRPr sz="1900"/>
            </a:lvl4pPr>
            <a:lvl5pPr marL="1699171" indent="0">
              <a:buNone/>
              <a:defRPr sz="1900"/>
            </a:lvl5pPr>
            <a:lvl6pPr marL="2123964" indent="0">
              <a:buNone/>
              <a:defRPr sz="1900"/>
            </a:lvl6pPr>
            <a:lvl7pPr marL="2548757" indent="0">
              <a:buNone/>
              <a:defRPr sz="1900"/>
            </a:lvl7pPr>
            <a:lvl8pPr marL="2973551" indent="0">
              <a:buNone/>
              <a:defRPr sz="1900"/>
            </a:lvl8pPr>
            <a:lvl9pPr marL="3398344" indent="0">
              <a:buNone/>
              <a:defRPr sz="1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2" y="5368019"/>
            <a:ext cx="5487293" cy="804765"/>
          </a:xfrm>
        </p:spPr>
        <p:txBody>
          <a:bodyPr/>
          <a:lstStyle>
            <a:lvl1pPr marL="0" indent="0">
              <a:buNone/>
              <a:defRPr sz="1300"/>
            </a:lvl1pPr>
            <a:lvl2pPr marL="424793" indent="0">
              <a:buNone/>
              <a:defRPr sz="1100"/>
            </a:lvl2pPr>
            <a:lvl3pPr marL="849585" indent="0">
              <a:buNone/>
              <a:defRPr sz="900"/>
            </a:lvl3pPr>
            <a:lvl4pPr marL="1274379" indent="0">
              <a:buNone/>
              <a:defRPr sz="800"/>
            </a:lvl4pPr>
            <a:lvl5pPr marL="1699171" indent="0">
              <a:buNone/>
              <a:defRPr sz="800"/>
            </a:lvl5pPr>
            <a:lvl6pPr marL="2123964" indent="0">
              <a:buNone/>
              <a:defRPr sz="800"/>
            </a:lvl6pPr>
            <a:lvl7pPr marL="2548757" indent="0">
              <a:buNone/>
              <a:defRPr sz="800"/>
            </a:lvl7pPr>
            <a:lvl8pPr marL="2973551" indent="0">
              <a:buNone/>
              <a:defRPr sz="800"/>
            </a:lvl8pPr>
            <a:lvl9pPr marL="33983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2435" y="274087"/>
            <a:ext cx="2056805" cy="6231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43" y="274087"/>
            <a:ext cx="6030516" cy="6231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3" y="228892"/>
            <a:ext cx="8539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123" y="1600784"/>
            <a:ext cx="4198441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7" y="1600784"/>
            <a:ext cx="4198442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2123" y="6245679"/>
            <a:ext cx="2288977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904" y="6245679"/>
            <a:ext cx="2896195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904" y="6245679"/>
            <a:ext cx="2288977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584EF5A1-62D9-4FB6-87D1-CA390B35A9FB}" type="slidenum">
              <a:rPr lang="en-US" sz="1900" smtClean="0">
                <a:solidFill>
                  <a:srgbClr val="FFFFFF"/>
                </a:solidFill>
                <a:ea typeface="ＭＳ Ｐゴシック" pitchFamily="34" charset="-128"/>
              </a:rPr>
              <a:pPr/>
              <a:t>‹#›</a:t>
            </a:fld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3" y="228892"/>
            <a:ext cx="8539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2123" y="1600784"/>
            <a:ext cx="4198441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7" y="1600784"/>
            <a:ext cx="4198442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2123" y="6245679"/>
            <a:ext cx="2288977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904" y="6245679"/>
            <a:ext cx="2896195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904" y="6245679"/>
            <a:ext cx="2288977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477E99FD-56F4-4A77-83D7-B3A2014E0FA9}" type="slidenum">
              <a:rPr lang="en-US" sz="1900" smtClean="0">
                <a:solidFill>
                  <a:srgbClr val="FFFFFF"/>
                </a:solidFill>
                <a:ea typeface="ＭＳ Ｐゴシック" pitchFamily="34" charset="-128"/>
              </a:rPr>
              <a:pPr/>
              <a:t>‹#›</a:t>
            </a:fld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3" y="228892"/>
            <a:ext cx="8539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2123" y="1600784"/>
            <a:ext cx="4198441" cy="4499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7" y="1600785"/>
            <a:ext cx="4198442" cy="2179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7" y="3920316"/>
            <a:ext cx="4198442" cy="2179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2123" y="6245679"/>
            <a:ext cx="2288977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904" y="6245679"/>
            <a:ext cx="2896195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2904" y="6245679"/>
            <a:ext cx="2288977" cy="475278"/>
          </a:xfrm>
          <a:prstGeom prst="rect">
            <a:avLst/>
          </a:prstGeom>
        </p:spPr>
        <p:txBody>
          <a:bodyPr lIns="84959" tIns="42479" rIns="84959" bIns="42479"/>
          <a:lstStyle>
            <a:lvl1pPr defTabSz="91432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BA1B1C13-1FE5-4736-9970-E3C10155BFBB}" type="slidenum">
              <a:rPr lang="en-US" sz="1900" smtClean="0">
                <a:solidFill>
                  <a:srgbClr val="FFFFFF"/>
                </a:solidFill>
                <a:ea typeface="ＭＳ Ｐゴシック" pitchFamily="34" charset="-128"/>
              </a:rPr>
              <a:pPr/>
              <a:t>‹#›</a:t>
            </a:fld>
            <a:endParaRPr lang="en-US" sz="1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99" y="2130006"/>
            <a:ext cx="7771805" cy="1471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96" y="3886783"/>
            <a:ext cx="6399609" cy="1752406"/>
          </a:xfrm>
        </p:spPr>
        <p:txBody>
          <a:bodyPr/>
          <a:lstStyle>
            <a:lvl1pPr marL="0" indent="0" algn="ctr">
              <a:buNone/>
              <a:defRPr/>
            </a:lvl1pPr>
            <a:lvl2pPr marL="424793" indent="0" algn="ctr">
              <a:buNone/>
              <a:defRPr/>
            </a:lvl2pPr>
            <a:lvl3pPr marL="849585" indent="0" algn="ctr">
              <a:buNone/>
              <a:defRPr/>
            </a:lvl3pPr>
            <a:lvl4pPr marL="1274379" indent="0" algn="ctr">
              <a:buNone/>
              <a:defRPr/>
            </a:lvl4pPr>
            <a:lvl5pPr marL="1699171" indent="0" algn="ctr">
              <a:buNone/>
              <a:defRPr/>
            </a:lvl5pPr>
            <a:lvl6pPr marL="2123964" indent="0" algn="ctr">
              <a:buNone/>
              <a:defRPr/>
            </a:lvl6pPr>
            <a:lvl7pPr marL="2548757" indent="0" algn="ctr">
              <a:buNone/>
              <a:defRPr/>
            </a:lvl7pPr>
            <a:lvl8pPr marL="2973551" indent="0" algn="ctr">
              <a:buNone/>
              <a:defRPr/>
            </a:lvl8pPr>
            <a:lvl9pPr marL="3398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18" y="4407257"/>
            <a:ext cx="7773293" cy="136168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18" y="2907069"/>
            <a:ext cx="777329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24793" indent="0">
              <a:buNone/>
              <a:defRPr sz="1700"/>
            </a:lvl2pPr>
            <a:lvl3pPr marL="849585" indent="0">
              <a:buNone/>
              <a:defRPr sz="1500"/>
            </a:lvl3pPr>
            <a:lvl4pPr marL="1274379" indent="0">
              <a:buNone/>
              <a:defRPr sz="1300"/>
            </a:lvl4pPr>
            <a:lvl5pPr marL="1699171" indent="0">
              <a:buNone/>
              <a:defRPr sz="1300"/>
            </a:lvl5pPr>
            <a:lvl6pPr marL="2123964" indent="0">
              <a:buNone/>
              <a:defRPr sz="1300"/>
            </a:lvl6pPr>
            <a:lvl7pPr marL="2548757" indent="0">
              <a:buNone/>
              <a:defRPr sz="1300"/>
            </a:lvl7pPr>
            <a:lvl8pPr marL="2973551" indent="0">
              <a:buNone/>
              <a:defRPr sz="1300"/>
            </a:lvl8pPr>
            <a:lvl9pPr marL="33983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045" y="1788854"/>
            <a:ext cx="4043660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788854"/>
            <a:ext cx="4043661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4" y="274087"/>
            <a:ext cx="823019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04" y="1535179"/>
            <a:ext cx="4040683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793" indent="0">
              <a:buNone/>
              <a:defRPr sz="1900" b="1"/>
            </a:lvl2pPr>
            <a:lvl3pPr marL="849585" indent="0">
              <a:buNone/>
              <a:defRPr sz="1700" b="1"/>
            </a:lvl3pPr>
            <a:lvl4pPr marL="1274379" indent="0">
              <a:buNone/>
              <a:defRPr sz="1500" b="1"/>
            </a:lvl4pPr>
            <a:lvl5pPr marL="1699171" indent="0">
              <a:buNone/>
              <a:defRPr sz="1500" b="1"/>
            </a:lvl5pPr>
            <a:lvl6pPr marL="2123964" indent="0">
              <a:buNone/>
              <a:defRPr sz="1500" b="1"/>
            </a:lvl6pPr>
            <a:lvl7pPr marL="2548757" indent="0">
              <a:buNone/>
              <a:defRPr sz="1500" b="1"/>
            </a:lvl7pPr>
            <a:lvl8pPr marL="2973551" indent="0">
              <a:buNone/>
              <a:defRPr sz="1500" b="1"/>
            </a:lvl8pPr>
            <a:lvl9pPr marL="339834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04" y="2175201"/>
            <a:ext cx="4040683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6" y="1535179"/>
            <a:ext cx="4042172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793" indent="0">
              <a:buNone/>
              <a:defRPr sz="1900" b="1"/>
            </a:lvl2pPr>
            <a:lvl3pPr marL="849585" indent="0">
              <a:buNone/>
              <a:defRPr sz="1700" b="1"/>
            </a:lvl3pPr>
            <a:lvl4pPr marL="1274379" indent="0">
              <a:buNone/>
              <a:defRPr sz="1500" b="1"/>
            </a:lvl4pPr>
            <a:lvl5pPr marL="1699171" indent="0">
              <a:buNone/>
              <a:defRPr sz="1500" b="1"/>
            </a:lvl5pPr>
            <a:lvl6pPr marL="2123964" indent="0">
              <a:buNone/>
              <a:defRPr sz="1500" b="1"/>
            </a:lvl6pPr>
            <a:lvl7pPr marL="2548757" indent="0">
              <a:buNone/>
              <a:defRPr sz="1500" b="1"/>
            </a:lvl7pPr>
            <a:lvl8pPr marL="2973551" indent="0">
              <a:buNone/>
              <a:defRPr sz="1500" b="1"/>
            </a:lvl8pPr>
            <a:lvl9pPr marL="339834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6" y="2175201"/>
            <a:ext cx="4042172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4" y="272631"/>
            <a:ext cx="3009305" cy="11619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3" y="272629"/>
            <a:ext cx="5112247" cy="585350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04" y="1434582"/>
            <a:ext cx="3009305" cy="4691548"/>
          </a:xfrm>
        </p:spPr>
        <p:txBody>
          <a:bodyPr/>
          <a:lstStyle>
            <a:lvl1pPr marL="0" indent="0">
              <a:buNone/>
              <a:defRPr sz="1300"/>
            </a:lvl1pPr>
            <a:lvl2pPr marL="424793" indent="0">
              <a:buNone/>
              <a:defRPr sz="1100"/>
            </a:lvl2pPr>
            <a:lvl3pPr marL="849585" indent="0">
              <a:buNone/>
              <a:defRPr sz="900"/>
            </a:lvl3pPr>
            <a:lvl4pPr marL="1274379" indent="0">
              <a:buNone/>
              <a:defRPr sz="800"/>
            </a:lvl4pPr>
            <a:lvl5pPr marL="1699171" indent="0">
              <a:buNone/>
              <a:defRPr sz="800"/>
            </a:lvl5pPr>
            <a:lvl6pPr marL="2123964" indent="0">
              <a:buNone/>
              <a:defRPr sz="800"/>
            </a:lvl6pPr>
            <a:lvl7pPr marL="2548757" indent="0">
              <a:buNone/>
              <a:defRPr sz="800"/>
            </a:lvl7pPr>
            <a:lvl8pPr marL="2973551" indent="0">
              <a:buNone/>
              <a:defRPr sz="800"/>
            </a:lvl8pPr>
            <a:lvl9pPr marL="33983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2" y="4800892"/>
            <a:ext cx="5487293" cy="56712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2" y="612323"/>
            <a:ext cx="5487293" cy="4115675"/>
          </a:xfrm>
        </p:spPr>
        <p:txBody>
          <a:bodyPr/>
          <a:lstStyle>
            <a:lvl1pPr marL="0" indent="0">
              <a:buNone/>
              <a:defRPr sz="3000"/>
            </a:lvl1pPr>
            <a:lvl2pPr marL="424793" indent="0">
              <a:buNone/>
              <a:defRPr sz="2600"/>
            </a:lvl2pPr>
            <a:lvl3pPr marL="849585" indent="0">
              <a:buNone/>
              <a:defRPr sz="2200"/>
            </a:lvl3pPr>
            <a:lvl4pPr marL="1274379" indent="0">
              <a:buNone/>
              <a:defRPr sz="1900"/>
            </a:lvl4pPr>
            <a:lvl5pPr marL="1699171" indent="0">
              <a:buNone/>
              <a:defRPr sz="1900"/>
            </a:lvl5pPr>
            <a:lvl6pPr marL="2123964" indent="0">
              <a:buNone/>
              <a:defRPr sz="1900"/>
            </a:lvl6pPr>
            <a:lvl7pPr marL="2548757" indent="0">
              <a:buNone/>
              <a:defRPr sz="1900"/>
            </a:lvl7pPr>
            <a:lvl8pPr marL="2973551" indent="0">
              <a:buNone/>
              <a:defRPr sz="1900"/>
            </a:lvl8pPr>
            <a:lvl9pPr marL="3398344" indent="0">
              <a:buNone/>
              <a:defRPr sz="1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2" y="5368019"/>
            <a:ext cx="5487293" cy="804765"/>
          </a:xfrm>
        </p:spPr>
        <p:txBody>
          <a:bodyPr/>
          <a:lstStyle>
            <a:lvl1pPr marL="0" indent="0">
              <a:buNone/>
              <a:defRPr sz="1300"/>
            </a:lvl1pPr>
            <a:lvl2pPr marL="424793" indent="0">
              <a:buNone/>
              <a:defRPr sz="1100"/>
            </a:lvl2pPr>
            <a:lvl3pPr marL="849585" indent="0">
              <a:buNone/>
              <a:defRPr sz="900"/>
            </a:lvl3pPr>
            <a:lvl4pPr marL="1274379" indent="0">
              <a:buNone/>
              <a:defRPr sz="800"/>
            </a:lvl4pPr>
            <a:lvl5pPr marL="1699171" indent="0">
              <a:buNone/>
              <a:defRPr sz="800"/>
            </a:lvl5pPr>
            <a:lvl6pPr marL="2123964" indent="0">
              <a:buNone/>
              <a:defRPr sz="800"/>
            </a:lvl6pPr>
            <a:lvl7pPr marL="2548757" indent="0">
              <a:buNone/>
              <a:defRPr sz="800"/>
            </a:lvl7pPr>
            <a:lvl8pPr marL="2973551" indent="0">
              <a:buNone/>
              <a:defRPr sz="800"/>
            </a:lvl8pPr>
            <a:lvl9pPr marL="33983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2435" y="274087"/>
            <a:ext cx="2056805" cy="6231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43" y="274087"/>
            <a:ext cx="6030516" cy="6231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99" y="2130006"/>
            <a:ext cx="7771805" cy="1471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96" y="3886783"/>
            <a:ext cx="6399609" cy="1752406"/>
          </a:xfrm>
        </p:spPr>
        <p:txBody>
          <a:bodyPr/>
          <a:lstStyle>
            <a:lvl1pPr marL="0" indent="0" algn="ctr">
              <a:buNone/>
              <a:defRPr/>
            </a:lvl1pPr>
            <a:lvl2pPr marL="424793" indent="0" algn="ctr">
              <a:buNone/>
              <a:defRPr/>
            </a:lvl2pPr>
            <a:lvl3pPr marL="849585" indent="0" algn="ctr">
              <a:buNone/>
              <a:defRPr/>
            </a:lvl3pPr>
            <a:lvl4pPr marL="1274379" indent="0" algn="ctr">
              <a:buNone/>
              <a:defRPr/>
            </a:lvl4pPr>
            <a:lvl5pPr marL="1699171" indent="0" algn="ctr">
              <a:buNone/>
              <a:defRPr/>
            </a:lvl5pPr>
            <a:lvl6pPr marL="2123964" indent="0" algn="ctr">
              <a:buNone/>
              <a:defRPr/>
            </a:lvl6pPr>
            <a:lvl7pPr marL="2548757" indent="0" algn="ctr">
              <a:buNone/>
              <a:defRPr/>
            </a:lvl7pPr>
            <a:lvl8pPr marL="2973551" indent="0" algn="ctr">
              <a:buNone/>
              <a:defRPr/>
            </a:lvl8pPr>
            <a:lvl9pPr marL="3398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18" y="4407257"/>
            <a:ext cx="7773293" cy="136168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18" y="2907069"/>
            <a:ext cx="777329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24793" indent="0">
              <a:buNone/>
              <a:defRPr sz="1700"/>
            </a:lvl2pPr>
            <a:lvl3pPr marL="849585" indent="0">
              <a:buNone/>
              <a:defRPr sz="1500"/>
            </a:lvl3pPr>
            <a:lvl4pPr marL="1274379" indent="0">
              <a:buNone/>
              <a:defRPr sz="1300"/>
            </a:lvl4pPr>
            <a:lvl5pPr marL="1699171" indent="0">
              <a:buNone/>
              <a:defRPr sz="1300"/>
            </a:lvl5pPr>
            <a:lvl6pPr marL="2123964" indent="0">
              <a:buNone/>
              <a:defRPr sz="1300"/>
            </a:lvl6pPr>
            <a:lvl7pPr marL="2548757" indent="0">
              <a:buNone/>
              <a:defRPr sz="1300"/>
            </a:lvl7pPr>
            <a:lvl8pPr marL="2973551" indent="0">
              <a:buNone/>
              <a:defRPr sz="1300"/>
            </a:lvl8pPr>
            <a:lvl9pPr marL="33983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045" y="1788854"/>
            <a:ext cx="4043660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788854"/>
            <a:ext cx="4043661" cy="471633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4" y="274087"/>
            <a:ext cx="823019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04" y="1535179"/>
            <a:ext cx="4040683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793" indent="0">
              <a:buNone/>
              <a:defRPr sz="1900" b="1"/>
            </a:lvl2pPr>
            <a:lvl3pPr marL="849585" indent="0">
              <a:buNone/>
              <a:defRPr sz="1700" b="1"/>
            </a:lvl3pPr>
            <a:lvl4pPr marL="1274379" indent="0">
              <a:buNone/>
              <a:defRPr sz="1500" b="1"/>
            </a:lvl4pPr>
            <a:lvl5pPr marL="1699171" indent="0">
              <a:buNone/>
              <a:defRPr sz="1500" b="1"/>
            </a:lvl5pPr>
            <a:lvl6pPr marL="2123964" indent="0">
              <a:buNone/>
              <a:defRPr sz="1500" b="1"/>
            </a:lvl6pPr>
            <a:lvl7pPr marL="2548757" indent="0">
              <a:buNone/>
              <a:defRPr sz="1500" b="1"/>
            </a:lvl7pPr>
            <a:lvl8pPr marL="2973551" indent="0">
              <a:buNone/>
              <a:defRPr sz="1500" b="1"/>
            </a:lvl8pPr>
            <a:lvl9pPr marL="339834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04" y="2175201"/>
            <a:ext cx="4040683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6" y="1535179"/>
            <a:ext cx="4042172" cy="6400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793" indent="0">
              <a:buNone/>
              <a:defRPr sz="1900" b="1"/>
            </a:lvl2pPr>
            <a:lvl3pPr marL="849585" indent="0">
              <a:buNone/>
              <a:defRPr sz="1700" b="1"/>
            </a:lvl3pPr>
            <a:lvl4pPr marL="1274379" indent="0">
              <a:buNone/>
              <a:defRPr sz="1500" b="1"/>
            </a:lvl4pPr>
            <a:lvl5pPr marL="1699171" indent="0">
              <a:buNone/>
              <a:defRPr sz="1500" b="1"/>
            </a:lvl5pPr>
            <a:lvl6pPr marL="2123964" indent="0">
              <a:buNone/>
              <a:defRPr sz="1500" b="1"/>
            </a:lvl6pPr>
            <a:lvl7pPr marL="2548757" indent="0">
              <a:buNone/>
              <a:defRPr sz="1500" b="1"/>
            </a:lvl7pPr>
            <a:lvl8pPr marL="2973551" indent="0">
              <a:buNone/>
              <a:defRPr sz="1500" b="1"/>
            </a:lvl8pPr>
            <a:lvl9pPr marL="339834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6" y="2175201"/>
            <a:ext cx="4042172" cy="395093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4" y="272631"/>
            <a:ext cx="3009305" cy="11619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3" y="272629"/>
            <a:ext cx="5112247" cy="585350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04" y="1434582"/>
            <a:ext cx="3009305" cy="4691548"/>
          </a:xfrm>
        </p:spPr>
        <p:txBody>
          <a:bodyPr/>
          <a:lstStyle>
            <a:lvl1pPr marL="0" indent="0">
              <a:buNone/>
              <a:defRPr sz="1300"/>
            </a:lvl1pPr>
            <a:lvl2pPr marL="424793" indent="0">
              <a:buNone/>
              <a:defRPr sz="1100"/>
            </a:lvl2pPr>
            <a:lvl3pPr marL="849585" indent="0">
              <a:buNone/>
              <a:defRPr sz="900"/>
            </a:lvl3pPr>
            <a:lvl4pPr marL="1274379" indent="0">
              <a:buNone/>
              <a:defRPr sz="800"/>
            </a:lvl4pPr>
            <a:lvl5pPr marL="1699171" indent="0">
              <a:buNone/>
              <a:defRPr sz="800"/>
            </a:lvl5pPr>
            <a:lvl6pPr marL="2123964" indent="0">
              <a:buNone/>
              <a:defRPr sz="800"/>
            </a:lvl6pPr>
            <a:lvl7pPr marL="2548757" indent="0">
              <a:buNone/>
              <a:defRPr sz="800"/>
            </a:lvl7pPr>
            <a:lvl8pPr marL="2973551" indent="0">
              <a:buNone/>
              <a:defRPr sz="800"/>
            </a:lvl8pPr>
            <a:lvl9pPr marL="33983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2" y="4800892"/>
            <a:ext cx="5487293" cy="56712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2" y="612323"/>
            <a:ext cx="5487293" cy="4115675"/>
          </a:xfrm>
        </p:spPr>
        <p:txBody>
          <a:bodyPr/>
          <a:lstStyle>
            <a:lvl1pPr marL="0" indent="0">
              <a:buNone/>
              <a:defRPr sz="3000"/>
            </a:lvl1pPr>
            <a:lvl2pPr marL="424793" indent="0">
              <a:buNone/>
              <a:defRPr sz="2600"/>
            </a:lvl2pPr>
            <a:lvl3pPr marL="849585" indent="0">
              <a:buNone/>
              <a:defRPr sz="2200"/>
            </a:lvl3pPr>
            <a:lvl4pPr marL="1274379" indent="0">
              <a:buNone/>
              <a:defRPr sz="1900"/>
            </a:lvl4pPr>
            <a:lvl5pPr marL="1699171" indent="0">
              <a:buNone/>
              <a:defRPr sz="1900"/>
            </a:lvl5pPr>
            <a:lvl6pPr marL="2123964" indent="0">
              <a:buNone/>
              <a:defRPr sz="1900"/>
            </a:lvl6pPr>
            <a:lvl7pPr marL="2548757" indent="0">
              <a:buNone/>
              <a:defRPr sz="1900"/>
            </a:lvl7pPr>
            <a:lvl8pPr marL="2973551" indent="0">
              <a:buNone/>
              <a:defRPr sz="1900"/>
            </a:lvl8pPr>
            <a:lvl9pPr marL="3398344" indent="0">
              <a:buNone/>
              <a:defRPr sz="1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2" y="5368019"/>
            <a:ext cx="5487293" cy="804765"/>
          </a:xfrm>
        </p:spPr>
        <p:txBody>
          <a:bodyPr/>
          <a:lstStyle>
            <a:lvl1pPr marL="0" indent="0">
              <a:buNone/>
              <a:defRPr sz="1300"/>
            </a:lvl1pPr>
            <a:lvl2pPr marL="424793" indent="0">
              <a:buNone/>
              <a:defRPr sz="1100"/>
            </a:lvl2pPr>
            <a:lvl3pPr marL="849585" indent="0">
              <a:buNone/>
              <a:defRPr sz="900"/>
            </a:lvl3pPr>
            <a:lvl4pPr marL="1274379" indent="0">
              <a:buNone/>
              <a:defRPr sz="800"/>
            </a:lvl4pPr>
            <a:lvl5pPr marL="1699171" indent="0">
              <a:buNone/>
              <a:defRPr sz="800"/>
            </a:lvl5pPr>
            <a:lvl6pPr marL="2123964" indent="0">
              <a:buNone/>
              <a:defRPr sz="800"/>
            </a:lvl6pPr>
            <a:lvl7pPr marL="2548757" indent="0">
              <a:buNone/>
              <a:defRPr sz="800"/>
            </a:lvl7pPr>
            <a:lvl8pPr marL="2973551" indent="0">
              <a:buNone/>
              <a:defRPr sz="800"/>
            </a:lvl8pPr>
            <a:lvl9pPr marL="33983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2435" y="274087"/>
            <a:ext cx="2056805" cy="6231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43" y="274087"/>
            <a:ext cx="6030516" cy="6231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04" tIns="45704" rIns="45704" bIns="4570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8"/>
            <a:ext cx="2209800" cy="2179320"/>
          </a:xfrm>
        </p:spPr>
        <p:txBody>
          <a:bodyPr lIns="63986" rIns="45704" bIns="4570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3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40" indent="0" algn="ctr">
              <a:buNone/>
            </a:lvl2pPr>
            <a:lvl3pPr marL="914080" indent="0" algn="ctr">
              <a:buNone/>
            </a:lvl3pPr>
            <a:lvl4pPr marL="1371118" indent="0" algn="ctr">
              <a:buNone/>
            </a:lvl4pPr>
            <a:lvl5pPr marL="1828158" indent="0" algn="ctr">
              <a:buNone/>
            </a:lvl5pPr>
            <a:lvl6pPr marL="2285196" indent="0" algn="ctr">
              <a:buNone/>
            </a:lvl6pPr>
            <a:lvl7pPr marL="2742236" indent="0" algn="ctr">
              <a:buNone/>
            </a:lvl7pPr>
            <a:lvl8pPr marL="3199275" indent="0" algn="ctr">
              <a:buNone/>
            </a:lvl8pPr>
            <a:lvl9pPr marL="365631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/>
              <a:pPr/>
              <a:t>10/05/2012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0" tIns="45700" rIns="91400" bIns="45700" anchor="t" compatLnSpc="1"/>
          <a:lstStyle/>
          <a:p>
            <a:pPr defTabSz="91399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0" tIns="45700" rIns="91400" bIns="45700" anchor="t" compatLnSpc="1"/>
          <a:lstStyle/>
          <a:p>
            <a:pPr defTabSz="91399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0" tIns="45700" rIns="91400" bIns="4570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99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3999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3999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399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3999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199" indent="-27419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99" indent="-24678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indent="-24678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200" indent="-21022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397" indent="-21022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597" indent="-21022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397" indent="-1828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596" indent="-18280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795" indent="-1828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048" y="1788854"/>
            <a:ext cx="8230195" cy="47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Haga clic para modificar el estilo de texto del patrón</a:t>
            </a:r>
          </a:p>
          <a:p>
            <a:pPr lvl="1"/>
            <a:r>
              <a:rPr lang="en-US" smtClean="0"/>
              <a:t> Segundo nivel</a:t>
            </a:r>
          </a:p>
          <a:p>
            <a:pPr lvl="2"/>
            <a:r>
              <a:rPr lang="en-US" smtClean="0"/>
              <a:t> Tercer nivel</a:t>
            </a:r>
          </a:p>
          <a:p>
            <a:pPr lvl="3"/>
            <a:r>
              <a:rPr lang="en-US" smtClean="0"/>
              <a:t> Cuarto nivel</a:t>
            </a:r>
          </a:p>
          <a:p>
            <a:pPr lvl="4"/>
            <a:r>
              <a:rPr lang="en-US" smtClean="0"/>
              <a:t> Quinto nivel</a:t>
            </a:r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1078" y="274091"/>
            <a:ext cx="6024563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7593806" y="0"/>
            <a:ext cx="1550194" cy="1483567"/>
            <a:chOff x="3474045" y="2268855"/>
            <a:chExt cx="5643285" cy="4467225"/>
          </a:xfrm>
        </p:grpSpPr>
        <p:pic>
          <p:nvPicPr>
            <p:cNvPr id="7" name="Picture 6" descr="Universe.jpg"/>
            <p:cNvPicPr>
              <a:picLocks noChangeAspect="1"/>
            </p:cNvPicPr>
            <p:nvPr userDrawn="1"/>
          </p:nvPicPr>
          <p:blipFill>
            <a:blip r:embed="rId16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 t="12706" r="5107" b="9241"/>
            <a:stretch>
              <a:fillRect/>
            </a:stretch>
          </p:blipFill>
          <p:spPr>
            <a:xfrm>
              <a:off x="3474045" y="2509030"/>
              <a:ext cx="5315625" cy="3937490"/>
            </a:xfrm>
            <a:prstGeom prst="rect">
              <a:avLst/>
            </a:prstGeom>
          </p:spPr>
        </p:pic>
        <p:sp>
          <p:nvSpPr>
            <p:cNvPr id="8" name="Oval 7"/>
            <p:cNvSpPr/>
            <p:nvPr userDrawn="1"/>
          </p:nvSpPr>
          <p:spPr bwMode="auto">
            <a:xfrm>
              <a:off x="7246620" y="4549140"/>
              <a:ext cx="1325880" cy="1474470"/>
            </a:xfrm>
            <a:prstGeom prst="ellipse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3600450" y="586359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6496050" y="600456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rot="5400000">
              <a:off x="7528560" y="423672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rot="5400000">
              <a:off x="7740015" y="40138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 rot="5400000">
              <a:off x="7618095" y="40519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 rot="5400000">
              <a:off x="7480935" y="430339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rot="5400000">
              <a:off x="7412355" y="429196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 rot="5400000">
              <a:off x="7298055" y="457771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6875145" y="527494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7103745" y="511492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 rot="5400000">
              <a:off x="6920865" y="570928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7446645" y="4571999"/>
              <a:ext cx="1066800" cy="262891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7720965" y="226885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24682"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849361"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274043"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698723" algn="ctr" defTabSz="91424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104" indent="-342104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3193" indent="-286070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142804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599926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4pPr>
      <a:lvl5pPr marL="2057048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5pPr>
      <a:lvl6pPr marL="2481729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6pPr>
      <a:lvl7pPr marL="2906410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7pPr>
      <a:lvl8pPr marL="3331092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8pPr>
      <a:lvl9pPr marL="3755773" indent="-228562" algn="l" defTabSz="914243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682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61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043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723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405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8085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2765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7447" algn="l" defTabSz="849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045" y="1788854"/>
            <a:ext cx="8230195" cy="47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Haga clic para modificar el estilo de texto del patrón</a:t>
            </a:r>
          </a:p>
          <a:p>
            <a:pPr lvl="1"/>
            <a:r>
              <a:rPr lang="en-US" smtClean="0"/>
              <a:t> Segundo nivel</a:t>
            </a:r>
          </a:p>
          <a:p>
            <a:pPr lvl="2"/>
            <a:r>
              <a:rPr lang="en-US" smtClean="0"/>
              <a:t> Tercer nivel</a:t>
            </a:r>
          </a:p>
          <a:p>
            <a:pPr lvl="3"/>
            <a:r>
              <a:rPr lang="en-US" smtClean="0"/>
              <a:t> Cuarto nivel</a:t>
            </a:r>
          </a:p>
          <a:p>
            <a:pPr lvl="4"/>
            <a:r>
              <a:rPr lang="en-US" smtClean="0"/>
              <a:t> Quinto nivel</a:t>
            </a:r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1075" y="274088"/>
            <a:ext cx="6024563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grpSp>
        <p:nvGrpSpPr>
          <p:cNvPr id="2" name="Group 23"/>
          <p:cNvGrpSpPr/>
          <p:nvPr userDrawn="1"/>
        </p:nvGrpSpPr>
        <p:grpSpPr>
          <a:xfrm>
            <a:off x="7593806" y="0"/>
            <a:ext cx="1550194" cy="1483567"/>
            <a:chOff x="3474045" y="2268855"/>
            <a:chExt cx="5643285" cy="4467225"/>
          </a:xfrm>
        </p:grpSpPr>
        <p:pic>
          <p:nvPicPr>
            <p:cNvPr id="7" name="Picture 6" descr="Universe.jpg"/>
            <p:cNvPicPr>
              <a:picLocks noChangeAspect="1"/>
            </p:cNvPicPr>
            <p:nvPr userDrawn="1"/>
          </p:nvPicPr>
          <p:blipFill>
            <a:blip r:embed="rId16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 t="12706" r="5107" b="9241"/>
            <a:stretch>
              <a:fillRect/>
            </a:stretch>
          </p:blipFill>
          <p:spPr>
            <a:xfrm>
              <a:off x="3474045" y="2509030"/>
              <a:ext cx="5315625" cy="3937490"/>
            </a:xfrm>
            <a:prstGeom prst="rect">
              <a:avLst/>
            </a:prstGeom>
          </p:spPr>
        </p:pic>
        <p:sp>
          <p:nvSpPr>
            <p:cNvPr id="8" name="Oval 7"/>
            <p:cNvSpPr/>
            <p:nvPr userDrawn="1"/>
          </p:nvSpPr>
          <p:spPr bwMode="auto">
            <a:xfrm>
              <a:off x="7246620" y="4549140"/>
              <a:ext cx="1325880" cy="1474470"/>
            </a:xfrm>
            <a:prstGeom prst="ellipse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3600450" y="586359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6496050" y="600456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rot="5400000">
              <a:off x="7528560" y="423672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rot="5400000">
              <a:off x="7740015" y="40138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 rot="5400000">
              <a:off x="7618095" y="40519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 rot="5400000">
              <a:off x="7480935" y="430339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rot="5400000">
              <a:off x="7412355" y="429196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 rot="5400000">
              <a:off x="7298055" y="457771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6875145" y="527494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7103745" y="511492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 rot="5400000">
              <a:off x="6920865" y="570928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7446645" y="4571999"/>
              <a:ext cx="1066800" cy="262891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7720965" y="226885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24793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849585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274379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699171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194" indent="-342194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3388" indent="-286145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143106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0348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4pPr>
      <a:lvl5pPr marL="2057591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5pPr>
      <a:lvl6pPr marL="2482384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6pPr>
      <a:lvl7pPr marL="2907177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7pPr>
      <a:lvl8pPr marL="3331970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8pPr>
      <a:lvl9pPr marL="3756763" indent="-228622" algn="l" defTabSz="914484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793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585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379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171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964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8757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3551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344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045" y="1788854"/>
            <a:ext cx="8230195" cy="47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Haga clic para modificar el estilo de texto del patrón</a:t>
            </a:r>
          </a:p>
          <a:p>
            <a:pPr lvl="1"/>
            <a:r>
              <a:rPr lang="en-US" smtClean="0"/>
              <a:t> Segundo nivel</a:t>
            </a:r>
          </a:p>
          <a:p>
            <a:pPr lvl="2"/>
            <a:r>
              <a:rPr lang="en-US" smtClean="0"/>
              <a:t> Tercer nivel</a:t>
            </a:r>
          </a:p>
          <a:p>
            <a:pPr lvl="3"/>
            <a:r>
              <a:rPr lang="en-US" smtClean="0"/>
              <a:t> Cuarto nivel</a:t>
            </a:r>
          </a:p>
          <a:p>
            <a:pPr lvl="4"/>
            <a:r>
              <a:rPr lang="en-US" smtClean="0"/>
              <a:t> Quinto nivel</a:t>
            </a:r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1075" y="274088"/>
            <a:ext cx="6024563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7593806" y="0"/>
            <a:ext cx="1550194" cy="1483567"/>
            <a:chOff x="3474045" y="2268855"/>
            <a:chExt cx="5643285" cy="4467225"/>
          </a:xfrm>
        </p:grpSpPr>
        <p:pic>
          <p:nvPicPr>
            <p:cNvPr id="6" name="Picture 5" descr="Universe.jpg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 t="12706" r="5107" b="9241"/>
            <a:stretch>
              <a:fillRect/>
            </a:stretch>
          </p:blipFill>
          <p:spPr>
            <a:xfrm>
              <a:off x="3474045" y="2509030"/>
              <a:ext cx="5315625" cy="3937490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 bwMode="auto">
            <a:xfrm>
              <a:off x="7246620" y="4549140"/>
              <a:ext cx="1325880" cy="1474470"/>
            </a:xfrm>
            <a:prstGeom prst="ellipse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3600450" y="586359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6496050" y="600456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 rot="5400000">
              <a:off x="7528560" y="423672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 rot="5400000">
              <a:off x="7740015" y="40138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rot="5400000">
              <a:off x="7618095" y="40519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rot="5400000">
              <a:off x="7480935" y="430339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 rot="5400000">
              <a:off x="7412355" y="429196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 rot="5400000">
              <a:off x="7298055" y="457771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6875145" y="527494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7103745" y="511492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 rot="5400000">
              <a:off x="6920865" y="570928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7446645" y="4571999"/>
              <a:ext cx="1066800" cy="262891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7720965" y="226885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24793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849585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274379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699171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194" indent="-342194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3388" indent="-286145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</a:defRPr>
      </a:lvl2pPr>
      <a:lvl3pPr marL="1143106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3pPr>
      <a:lvl4pPr marL="1600348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4pPr>
      <a:lvl5pPr marL="2057591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5pPr>
      <a:lvl6pPr marL="2482384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6pPr>
      <a:lvl7pPr marL="2907177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7pPr>
      <a:lvl8pPr marL="3331970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8pPr>
      <a:lvl9pPr marL="3756763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793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585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379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171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964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8757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3551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344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045" y="1788854"/>
            <a:ext cx="8230195" cy="47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Haga clic para modificar el estilo de texto del patrón</a:t>
            </a:r>
          </a:p>
          <a:p>
            <a:pPr lvl="1"/>
            <a:r>
              <a:rPr lang="en-US" smtClean="0"/>
              <a:t> Segundo nivel</a:t>
            </a:r>
          </a:p>
          <a:p>
            <a:pPr lvl="2"/>
            <a:r>
              <a:rPr lang="en-US" smtClean="0"/>
              <a:t> Tercer nivel</a:t>
            </a:r>
          </a:p>
          <a:p>
            <a:pPr lvl="3"/>
            <a:r>
              <a:rPr lang="en-US" smtClean="0"/>
              <a:t> Cuarto nivel</a:t>
            </a:r>
          </a:p>
          <a:p>
            <a:pPr lvl="4"/>
            <a:r>
              <a:rPr lang="en-US" smtClean="0"/>
              <a:t> Quinto nivel</a:t>
            </a:r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1075" y="274088"/>
            <a:ext cx="6024563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7593806" y="0"/>
            <a:ext cx="1550194" cy="1483567"/>
            <a:chOff x="3474045" y="2268855"/>
            <a:chExt cx="5643285" cy="4467225"/>
          </a:xfrm>
        </p:grpSpPr>
        <p:pic>
          <p:nvPicPr>
            <p:cNvPr id="6" name="Picture 5" descr="Universe.jpg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 t="12706" r="5107" b="9241"/>
            <a:stretch>
              <a:fillRect/>
            </a:stretch>
          </p:blipFill>
          <p:spPr>
            <a:xfrm>
              <a:off x="3474045" y="2509030"/>
              <a:ext cx="5315625" cy="3937490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 bwMode="auto">
            <a:xfrm>
              <a:off x="7246620" y="4549140"/>
              <a:ext cx="1325880" cy="1474470"/>
            </a:xfrm>
            <a:prstGeom prst="ellipse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3600450" y="586359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6496050" y="600456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 rot="5400000">
              <a:off x="7528560" y="4236720"/>
              <a:ext cx="2446020" cy="73152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 rot="5400000">
              <a:off x="7740015" y="40138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rot="5400000">
              <a:off x="7618095" y="405193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rot="5400000">
              <a:off x="7480935" y="430339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 rot="5400000">
              <a:off x="7412355" y="429196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 rot="5400000">
              <a:off x="7298055" y="457771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6875145" y="527494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7103745" y="511492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 rot="5400000">
              <a:off x="6920865" y="570928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7446645" y="4571999"/>
              <a:ext cx="1066800" cy="262891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7720965" y="2268855"/>
              <a:ext cx="1066800" cy="461010"/>
            </a:xfrm>
            <a:prstGeom prst="rect">
              <a:avLst/>
            </a:prstGeom>
            <a:solidFill>
              <a:srgbClr val="0A0A28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484" fontAlgn="base">
                <a:spcBef>
                  <a:spcPct val="0"/>
                </a:spcBef>
                <a:spcAft>
                  <a:spcPct val="0"/>
                </a:spcAft>
              </a:pPr>
              <a:endParaRPr lang="en-CA" sz="19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24793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849585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274379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699171" algn="ctr" defTabSz="914484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194" indent="-342194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3388" indent="-286145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</a:defRPr>
      </a:lvl2pPr>
      <a:lvl3pPr marL="1143106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3pPr>
      <a:lvl4pPr marL="1600348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4pPr>
      <a:lvl5pPr marL="2057591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5pPr>
      <a:lvl6pPr marL="2482384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6pPr>
      <a:lvl7pPr marL="2907177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7pPr>
      <a:lvl8pPr marL="3331970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8pPr>
      <a:lvl9pPr marL="3756763" indent="-228622" algn="l" defTabSz="914484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793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585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379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171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964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8757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3551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344" algn="l" defTabSz="8495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03EC4-85C2-4108-ADB8-3C40CC4823BE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10/05/2012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2C2D6-67D0-4309-827A-6E561867B128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1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55" indent="-24680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indent="-24680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04" indent="-2102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526" indent="-2102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49" indent="-2102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66" indent="-1828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89" indent="-18281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12" indent="-1828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4.pn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8.jpe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540568" y="0"/>
            <a:ext cx="10225136" cy="7245424"/>
            <a:chOff x="-540568" y="0"/>
            <a:chExt cx="10225136" cy="7245424"/>
          </a:xfrm>
        </p:grpSpPr>
        <p:pic>
          <p:nvPicPr>
            <p:cNvPr id="13314" name="Picture 2" descr="http://upload.wikimedia.org/wikipedia/commons/4/43/2006-01-14_Surface_waves.jpg"/>
            <p:cNvPicPr>
              <a:picLocks noChangeAspect="1" noChangeArrowheads="1"/>
            </p:cNvPicPr>
            <p:nvPr/>
          </p:nvPicPr>
          <p:blipFill>
            <a:blip r:embed="rId2" cstate="print"/>
            <a:srcRect r="3926"/>
            <a:stretch>
              <a:fillRect/>
            </a:stretch>
          </p:blipFill>
          <p:spPr bwMode="auto">
            <a:xfrm>
              <a:off x="-396552" y="0"/>
              <a:ext cx="10008606" cy="7162126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 flipV="1">
              <a:off x="-540568" y="0"/>
              <a:ext cx="10225136" cy="3240360"/>
            </a:xfrm>
            <a:prstGeom prst="rect">
              <a:avLst/>
            </a:prstGeom>
            <a:gradFill>
              <a:gsLst>
                <a:gs pos="0">
                  <a:srgbClr val="002060">
                    <a:alpha val="0"/>
                  </a:srgbClr>
                </a:gs>
                <a:gs pos="50000">
                  <a:srgbClr val="002060">
                    <a:alpha val="70000"/>
                  </a:srgbClr>
                </a:gs>
                <a:gs pos="100000">
                  <a:srgbClr val="041A2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99"/>
              <a:endParaRPr lang="en-CA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40568" y="2132856"/>
              <a:ext cx="10225136" cy="5112568"/>
            </a:xfrm>
            <a:prstGeom prst="rect">
              <a:avLst/>
            </a:prstGeom>
            <a:gradFill>
              <a:gsLst>
                <a:gs pos="0">
                  <a:srgbClr val="002060">
                    <a:alpha val="0"/>
                  </a:srgbClr>
                </a:gs>
                <a:gs pos="50000">
                  <a:srgbClr val="002060">
                    <a:alpha val="70000"/>
                  </a:srgbClr>
                </a:gs>
                <a:gs pos="100000">
                  <a:srgbClr val="041A2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99"/>
              <a:endParaRPr lang="en-CA" dirty="0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images.nationalgeographic.com/wpf/media-live/photos/000/010/cache/milky-way_1090_600x450.jpg"/>
            <p:cNvPicPr>
              <a:picLocks noChangeAspect="1" noChangeArrowheads="1"/>
            </p:cNvPicPr>
            <p:nvPr/>
          </p:nvPicPr>
          <p:blipFill>
            <a:blip r:embed="rId3" cstate="print"/>
            <a:srcRect l="13440" t="15120" r="18348" b="16001"/>
            <a:stretch>
              <a:fillRect/>
            </a:stretch>
          </p:blipFill>
          <p:spPr bwMode="auto">
            <a:xfrm rot="341950">
              <a:off x="2696002" y="2996952"/>
              <a:ext cx="2092022" cy="1584176"/>
            </a:xfrm>
            <a:prstGeom prst="ellipse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-468560" y="-27382"/>
            <a:ext cx="10081120" cy="7173416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13999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1564" y="476672"/>
            <a:ext cx="7851648" cy="18288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Massive Gravity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and Cosmology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7584" y="5877272"/>
            <a:ext cx="7854696" cy="1136568"/>
          </a:xfrm>
        </p:spPr>
        <p:txBody>
          <a:bodyPr>
            <a:noAutofit/>
          </a:bodyPr>
          <a:lstStyle/>
          <a:p>
            <a:r>
              <a:rPr lang="en-CA" sz="240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Claudia de Rham</a:t>
            </a:r>
          </a:p>
          <a:p>
            <a:r>
              <a:rPr lang="en-CA" sz="240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May 9</a:t>
            </a:r>
            <a:r>
              <a:rPr lang="en-CA" sz="2400" baseline="3000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CA" sz="240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2012</a:t>
            </a:r>
          </a:p>
        </p:txBody>
      </p:sp>
      <p:pic>
        <p:nvPicPr>
          <p:cNvPr id="32772" name="Picture 4" descr="http://urbanchallenge.case.edu/images/graphics/logo_CWRU_nav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2857500" cy="1028700"/>
          </a:xfrm>
          <a:prstGeom prst="round2DiagRect">
            <a:avLst>
              <a:gd name="adj1" fmla="val 0"/>
              <a:gd name="adj2" fmla="val 5000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7744" y="6165304"/>
            <a:ext cx="2379602" cy="485891"/>
          </a:xfrm>
          <a:prstGeom prst="rect">
            <a:avLst/>
          </a:prstGeom>
          <a:noFill/>
        </p:spPr>
        <p:txBody>
          <a:bodyPr wrap="none" lIns="84951" tIns="42476" rIns="84951" bIns="42476" rtlCol="0">
            <a:spAutoFit/>
          </a:bodyPr>
          <a:lstStyle/>
          <a:p>
            <a:pPr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BE1CB6"/>
                </a:solidFill>
                <a:ea typeface="ＭＳ Ｐゴシック" pitchFamily="34" charset="-128"/>
              </a:rPr>
              <a:t>Total derivative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206"/>
          <a:stretch>
            <a:fillRect/>
          </a:stretch>
        </p:blipFill>
        <p:spPr bwMode="auto">
          <a:xfrm>
            <a:off x="251520" y="5085184"/>
            <a:ext cx="4968552" cy="119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</a:t>
            </a:r>
            <a:r>
              <a:rPr lang="fr-CH" dirty="0" smtClean="0"/>
              <a:t>ü</a:t>
            </a:r>
            <a:r>
              <a:rPr lang="en-CA" dirty="0" err="1" smtClean="0"/>
              <a:t>ckelberg</a:t>
            </a:r>
            <a:r>
              <a:rPr lang="en-CA" dirty="0" smtClean="0"/>
              <a:t> language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potential typically has higher derivatives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/>
              <a:t> </a:t>
            </a:r>
            <a:r>
              <a:rPr lang="en-CA" dirty="0" smtClean="0">
                <a:solidFill>
                  <a:schemeClr val="tx2"/>
                </a:solidFill>
                <a:ea typeface="ＭＳ Ｐゴシック" pitchFamily="34" charset="-128"/>
              </a:rPr>
              <a:t>The </a:t>
            </a:r>
            <a:r>
              <a:rPr lang="en-CA" dirty="0" err="1" smtClean="0">
                <a:solidFill>
                  <a:srgbClr val="BE1CB6"/>
                </a:solidFill>
                <a:ea typeface="ＭＳ Ｐゴシック" pitchFamily="34" charset="-128"/>
              </a:rPr>
              <a:t>Fierz</a:t>
            </a:r>
            <a:r>
              <a:rPr lang="en-CA" dirty="0" smtClean="0">
                <a:solidFill>
                  <a:srgbClr val="BE1CB6"/>
                </a:solidFill>
                <a:ea typeface="ＭＳ Ｐゴシック" pitchFamily="34" charset="-128"/>
              </a:rPr>
              <a:t>-Pauli</a:t>
            </a:r>
            <a:r>
              <a:rPr lang="en-CA" dirty="0" smtClean="0">
                <a:solidFill>
                  <a:schemeClr val="tx2"/>
                </a:solidFill>
                <a:ea typeface="ＭＳ Ｐゴシック" pitchFamily="34" charset="-128"/>
              </a:rPr>
              <a:t> mass term is special at quadratic order,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710210" y="3787924"/>
            <a:ext cx="771525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63888" y="3501008"/>
            <a:ext cx="17152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BE1CB6"/>
                </a:solidFill>
                <a:ea typeface="ＭＳ Ｐゴシック" pitchFamily="34" charset="-128"/>
              </a:rPr>
              <a:t>    ghost ... </a:t>
            </a:r>
          </a:p>
        </p:txBody>
      </p:sp>
      <p:pic>
        <p:nvPicPr>
          <p:cNvPr id="13" name="Picture 4" descr="http://3.bp.blogspot.com/_wgeIjCQ8Kfc/SrNscPuxJqI/AAAAAAAAAvA/zse42OHImFU/s320/Cute_Gho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3512">
            <a:off x="3541856" y="3529688"/>
            <a:ext cx="429227" cy="53709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92896"/>
            <a:ext cx="7757989" cy="114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36"/>
          <a:stretch>
            <a:fillRect/>
          </a:stretch>
        </p:blipFill>
        <p:spPr bwMode="auto">
          <a:xfrm>
            <a:off x="1512168" y="4294087"/>
            <a:ext cx="3131840" cy="86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 bwMode="auto">
          <a:xfrm rot="5400000">
            <a:off x="3351278" y="4503508"/>
            <a:ext cx="292166" cy="3157392"/>
          </a:xfrm>
          <a:prstGeom prst="rightBrace">
            <a:avLst>
              <a:gd name="adj1" fmla="val 105662"/>
              <a:gd name="adj2" fmla="val 50000"/>
            </a:avLst>
          </a:prstGeom>
          <a:noFill/>
          <a:ln w="38100" cap="flat" cmpd="sng" algn="ctr">
            <a:solidFill>
              <a:srgbClr val="BE1C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951" tIns="42476" rIns="84951" bIns="42476" rtlCol="0" anchor="ctr"/>
          <a:lstStyle/>
          <a:p>
            <a:pPr algn="ctr" defTabSz="849585" fontAlgn="base">
              <a:spcBef>
                <a:spcPct val="0"/>
              </a:spcBef>
              <a:spcAft>
                <a:spcPct val="0"/>
              </a:spcAft>
            </a:pPr>
            <a:endParaRPr lang="en-CA" sz="1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7744" y="6165304"/>
            <a:ext cx="2379602" cy="485891"/>
          </a:xfrm>
          <a:prstGeom prst="rect">
            <a:avLst/>
          </a:prstGeom>
          <a:noFill/>
        </p:spPr>
        <p:txBody>
          <a:bodyPr wrap="none" lIns="84951" tIns="42476" rIns="84951" bIns="42476" rtlCol="0">
            <a:spAutoFit/>
          </a:bodyPr>
          <a:lstStyle/>
          <a:p>
            <a:pPr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BE1CB6"/>
                </a:solidFill>
                <a:ea typeface="ＭＳ Ｐゴシック" pitchFamily="34" charset="-128"/>
              </a:rPr>
              <a:t>Total derivative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085184"/>
            <a:ext cx="7912497" cy="119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</a:t>
            </a:r>
            <a:r>
              <a:rPr lang="fr-CH" dirty="0" smtClean="0"/>
              <a:t>ü</a:t>
            </a:r>
            <a:r>
              <a:rPr lang="en-CA" dirty="0" err="1" smtClean="0"/>
              <a:t>ckelberg</a:t>
            </a:r>
            <a:r>
              <a:rPr lang="en-CA" dirty="0" smtClean="0"/>
              <a:t> language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potential typically has higher derivatives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/>
              <a:t> </a:t>
            </a:r>
            <a:r>
              <a:rPr lang="en-CA" dirty="0" smtClean="0">
                <a:solidFill>
                  <a:schemeClr val="tx2"/>
                </a:solidFill>
                <a:ea typeface="ＭＳ Ｐゴシック" pitchFamily="34" charset="-128"/>
              </a:rPr>
              <a:t>The </a:t>
            </a:r>
            <a:r>
              <a:rPr lang="en-CA" dirty="0" err="1" smtClean="0">
                <a:solidFill>
                  <a:srgbClr val="BE1CB6"/>
                </a:solidFill>
                <a:ea typeface="ＭＳ Ｐゴシック" pitchFamily="34" charset="-128"/>
              </a:rPr>
              <a:t>Fierz</a:t>
            </a:r>
            <a:r>
              <a:rPr lang="en-CA" dirty="0" smtClean="0">
                <a:solidFill>
                  <a:srgbClr val="BE1CB6"/>
                </a:solidFill>
                <a:ea typeface="ＭＳ Ｐゴシック" pitchFamily="34" charset="-128"/>
              </a:rPr>
              <a:t>-Pauli</a:t>
            </a:r>
            <a:r>
              <a:rPr lang="en-CA" dirty="0" smtClean="0">
                <a:solidFill>
                  <a:schemeClr val="tx2"/>
                </a:solidFill>
                <a:ea typeface="ＭＳ Ｐゴシック" pitchFamily="34" charset="-128"/>
              </a:rPr>
              <a:t> mass term is special at quadratic order,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710210" y="3787924"/>
            <a:ext cx="771525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63888" y="3501008"/>
            <a:ext cx="17152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BE1CB6"/>
                </a:solidFill>
                <a:ea typeface="ＭＳ Ｐゴシック" pitchFamily="34" charset="-128"/>
              </a:rPr>
              <a:t>    ghost ... </a:t>
            </a:r>
          </a:p>
        </p:txBody>
      </p:sp>
      <p:pic>
        <p:nvPicPr>
          <p:cNvPr id="13" name="Picture 4" descr="http://3.bp.blogspot.com/_wgeIjCQ8Kfc/SrNscPuxJqI/AAAAAAAAAvA/zse42OHImFU/s320/Cute_Gho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3512">
            <a:off x="3541856" y="3529688"/>
            <a:ext cx="429227" cy="53709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92896"/>
            <a:ext cx="7757989" cy="114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36"/>
          <a:stretch>
            <a:fillRect/>
          </a:stretch>
        </p:blipFill>
        <p:spPr bwMode="auto">
          <a:xfrm>
            <a:off x="1512168" y="4294087"/>
            <a:ext cx="3131840" cy="86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 bwMode="auto">
          <a:xfrm rot="5400000">
            <a:off x="3351278" y="4503508"/>
            <a:ext cx="292166" cy="3157392"/>
          </a:xfrm>
          <a:prstGeom prst="rightBrace">
            <a:avLst>
              <a:gd name="adj1" fmla="val 105662"/>
              <a:gd name="adj2" fmla="val 50000"/>
            </a:avLst>
          </a:prstGeom>
          <a:noFill/>
          <a:ln w="38100" cap="flat" cmpd="sng" algn="ctr">
            <a:solidFill>
              <a:srgbClr val="BE1C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951" tIns="42476" rIns="84951" bIns="42476" rtlCol="0" anchor="ctr"/>
          <a:lstStyle/>
          <a:p>
            <a:pPr algn="ctr" defTabSz="849585" fontAlgn="base">
              <a:spcBef>
                <a:spcPct val="0"/>
              </a:spcBef>
              <a:spcAft>
                <a:spcPct val="0"/>
              </a:spcAft>
            </a:pPr>
            <a:endParaRPr lang="en-CA" sz="1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 useBgFill="1">
        <p:nvSpPr>
          <p:cNvPr id="14" name="Rectangle 13"/>
          <p:cNvSpPr/>
          <p:nvPr/>
        </p:nvSpPr>
        <p:spPr>
          <a:xfrm>
            <a:off x="5292080" y="5157192"/>
            <a:ext cx="385192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5941222"/>
            <a:ext cx="3481635" cy="886001"/>
          </a:xfrm>
          <a:prstGeom prst="rect">
            <a:avLst/>
          </a:prstGeom>
          <a:noFill/>
        </p:spPr>
        <p:txBody>
          <a:bodyPr wrap="none" lIns="84951" tIns="42476" rIns="84951" bIns="42476" rtlCol="0">
            <a:spAutoFit/>
          </a:bodyPr>
          <a:lstStyle/>
          <a:p>
            <a:pPr algn="ctr"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0070C0"/>
                </a:solidFill>
                <a:ea typeface="ＭＳ Ｐゴシック" pitchFamily="34" charset="-128"/>
              </a:rPr>
              <a:t>Just need to keep going</a:t>
            </a:r>
          </a:p>
          <a:p>
            <a:pPr algn="ctr"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0070C0"/>
                </a:solidFill>
                <a:ea typeface="ＭＳ Ｐゴシック" pitchFamily="34" charset="-128"/>
              </a:rPr>
              <a:t>to all orders…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000" y="1944000"/>
            <a:ext cx="459486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CA" dirty="0" smtClean="0"/>
              <a:t>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Autofit/>
          </a:bodyPr>
          <a:lstStyle/>
          <a:p>
            <a:r>
              <a:rPr lang="en-US" dirty="0" smtClean="0"/>
              <a:t>Problem arises from non-</a:t>
            </a:r>
            <a:r>
              <a:rPr lang="en-US" dirty="0" err="1" smtClean="0"/>
              <a:t>linearities</a:t>
            </a:r>
            <a:r>
              <a:rPr lang="en-US" dirty="0" smtClean="0"/>
              <a:t> in helicity-0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5071110" cy="14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CA" dirty="0" smtClean="0"/>
              <a:t>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Autofit/>
          </a:bodyPr>
          <a:lstStyle/>
          <a:p>
            <a:r>
              <a:rPr lang="en-US" dirty="0" smtClean="0"/>
              <a:t>Problem arises from non-</a:t>
            </a:r>
            <a:r>
              <a:rPr lang="en-US" dirty="0" err="1" smtClean="0"/>
              <a:t>linearities</a:t>
            </a:r>
            <a:r>
              <a:rPr lang="en-US" dirty="0" smtClean="0"/>
              <a:t> in helicity-0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000" y="1944000"/>
            <a:ext cx="459486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24944"/>
            <a:ext cx="3741168" cy="8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5071110" cy="14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CA" dirty="0" smtClean="0"/>
              <a:t>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Autofit/>
          </a:bodyPr>
          <a:lstStyle/>
          <a:p>
            <a:r>
              <a:rPr lang="en-US" dirty="0" smtClean="0"/>
              <a:t>Problem arises from non-</a:t>
            </a:r>
            <a:r>
              <a:rPr lang="en-US" dirty="0" err="1" smtClean="0"/>
              <a:t>linearities</a:t>
            </a:r>
            <a:r>
              <a:rPr lang="en-US" dirty="0" smtClean="0"/>
              <a:t> in helicity-0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To focus on the relevant interactions, we can take the limit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24944"/>
            <a:ext cx="3741168" cy="8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013176"/>
            <a:ext cx="5165329" cy="13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5071110" cy="14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		is a total derivative, for instance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6751487" y="1196752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96" r="62360" b="34730"/>
          <a:stretch>
            <a:fillRect/>
          </a:stretch>
        </p:blipFill>
        <p:spPr bwMode="auto">
          <a:xfrm>
            <a:off x="4807271" y="1340768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852936"/>
            <a:ext cx="1661667" cy="9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02536"/>
            <a:ext cx="5093970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619672" y="3774544"/>
            <a:ext cx="5256584" cy="10081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flipV="1">
            <a:off x="3563888" y="2132856"/>
            <a:ext cx="622080" cy="62214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5071110" cy="14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		is a total derivative, for instance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Defining			           </a:t>
            </a:r>
            <a:r>
              <a:rPr lang="en-US" i="1" dirty="0" err="1" smtClean="0">
                <a:solidFill>
                  <a:srgbClr val="7030A0"/>
                </a:solidFill>
              </a:rPr>
              <a:t>ie</a:t>
            </a:r>
            <a:r>
              <a:rPr lang="en-US" i="1" dirty="0" smtClean="0">
                <a:solidFill>
                  <a:srgbClr val="7030A0"/>
                </a:solidFill>
              </a:rPr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in the decoupling limit,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6751487" y="1196752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96" r="62360" b="34730"/>
          <a:stretch>
            <a:fillRect/>
          </a:stretch>
        </p:blipFill>
        <p:spPr bwMode="auto">
          <a:xfrm>
            <a:off x="4807271" y="1340768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852936"/>
            <a:ext cx="1661667" cy="9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02536"/>
            <a:ext cx="5093970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619672" y="3774544"/>
            <a:ext cx="5256584" cy="10081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flipV="1">
            <a:off x="3563888" y="2132856"/>
            <a:ext cx="622080" cy="62214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4067" y="5157192"/>
            <a:ext cx="3838453" cy="74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6009002"/>
            <a:ext cx="2903762" cy="84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085184"/>
            <a:ext cx="2872185" cy="9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5071110" cy="14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		is a total derivative, for instance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Defining			           </a:t>
            </a:r>
            <a:r>
              <a:rPr lang="en-US" i="1" dirty="0" err="1" smtClean="0">
                <a:solidFill>
                  <a:srgbClr val="7030A0"/>
                </a:solidFill>
              </a:rPr>
              <a:t>ie</a:t>
            </a:r>
            <a:r>
              <a:rPr lang="en-US" i="1" dirty="0" smtClean="0">
                <a:solidFill>
                  <a:srgbClr val="7030A0"/>
                </a:solidFill>
              </a:rPr>
              <a:t>.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in the decoupling limit,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6751487" y="1196752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96" r="62360" b="34730"/>
          <a:stretch>
            <a:fillRect/>
          </a:stretch>
        </p:blipFill>
        <p:spPr bwMode="auto">
          <a:xfrm>
            <a:off x="4807271" y="1340768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852936"/>
            <a:ext cx="1661667" cy="9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02536"/>
            <a:ext cx="5093970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619672" y="3774544"/>
            <a:ext cx="5256584" cy="10081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flipV="1">
            <a:off x="3563888" y="2132856"/>
            <a:ext cx="622080" cy="62214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6009002"/>
            <a:ext cx="2903762" cy="84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73016"/>
            <a:ext cx="532257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4067" y="5157192"/>
            <a:ext cx="3838453" cy="74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085184"/>
            <a:ext cx="2872185" cy="9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theory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mass term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no ghosts to leading order in the decoupling limit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068960"/>
            <a:ext cx="22165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484784"/>
            <a:ext cx="532257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420888"/>
            <a:ext cx="4123410" cy="175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43489" y="6368658"/>
            <a:ext cx="4100513" cy="3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070C0"/>
                </a:solidFill>
                <a:ea typeface="ＭＳ Ｐゴシック" pitchFamily="34" charset="-128"/>
              </a:rPr>
              <a:t>CdR</a:t>
            </a:r>
            <a:r>
              <a:rPr lang="en-US" sz="1900" dirty="0" smtClean="0">
                <a:solidFill>
                  <a:srgbClr val="0070C0"/>
                </a:solidFill>
                <a:ea typeface="ＭＳ Ｐゴシック" pitchFamily="34" charset="-128"/>
              </a:rPr>
              <a:t>, Gabadadze, Tolley, 1011.1232 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509120"/>
            <a:ext cx="8492555" cy="173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43489" y="6368658"/>
            <a:ext cx="4100513" cy="3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070C0"/>
                </a:solidFill>
                <a:ea typeface="ＭＳ Ｐゴシック" pitchFamily="34" charset="-128"/>
              </a:rPr>
              <a:t>CdR</a:t>
            </a:r>
            <a:r>
              <a:rPr lang="en-US" sz="1900" dirty="0" smtClean="0">
                <a:solidFill>
                  <a:srgbClr val="0070C0"/>
                </a:solidFill>
                <a:ea typeface="ＭＳ Ｐゴシック" pitchFamily="34" charset="-128"/>
              </a:rPr>
              <a:t>, Gabadadze, 1007.0443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Massive Gravity</a:t>
            </a:r>
            <a:endParaRPr lang="en-CA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8" r="42178" b="19485"/>
          <a:stretch>
            <a:fillRect/>
          </a:stretch>
        </p:blipFill>
        <p:spPr bwMode="auto">
          <a:xfrm>
            <a:off x="1259637" y="1988840"/>
            <a:ext cx="3672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Rectangle 6"/>
          <p:cNvSpPr/>
          <p:nvPr/>
        </p:nvSpPr>
        <p:spPr>
          <a:xfrm>
            <a:off x="4355976" y="2276872"/>
            <a:ext cx="21602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I think you should be more explicit here in step two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95" b="39049"/>
          <a:stretch>
            <a:fillRect/>
          </a:stretch>
        </p:blipFill>
        <p:spPr bwMode="auto">
          <a:xfrm>
            <a:off x="2411760" y="3861048"/>
            <a:ext cx="7056784" cy="282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43081" y="6309320"/>
            <a:ext cx="3200919" cy="3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070C0"/>
                </a:solidFill>
                <a:ea typeface="ＭＳ Ｐゴシック" pitchFamily="34" charset="-128"/>
              </a:rPr>
              <a:t>CdR</a:t>
            </a:r>
            <a:r>
              <a:rPr lang="en-US" sz="1900" dirty="0" smtClean="0">
                <a:solidFill>
                  <a:srgbClr val="0070C0"/>
                </a:solidFill>
                <a:ea typeface="ＭＳ Ｐゴシック" pitchFamily="34" charset="-128"/>
              </a:rPr>
              <a:t>, Gabadadze, 1007.0443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1654" y="4221088"/>
            <a:ext cx="7769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0070C0"/>
                </a:solidFill>
              </a:rPr>
              <a:t>Only a finite number  of interactions  survive in the DL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52320" y="2852936"/>
            <a:ext cx="576064" cy="5760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 think you should be more explicit here in step two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92" t="35739" r="30612" b="50837"/>
          <a:stretch>
            <a:fillRect/>
          </a:stretch>
        </p:blipFill>
        <p:spPr bwMode="auto">
          <a:xfrm>
            <a:off x="2987824" y="3429000"/>
            <a:ext cx="2016224" cy="77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43081" y="6309320"/>
            <a:ext cx="3200919" cy="3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070C0"/>
                </a:solidFill>
                <a:ea typeface="ＭＳ Ｐゴシック" pitchFamily="34" charset="-128"/>
              </a:rPr>
              <a:t>CdR</a:t>
            </a:r>
            <a:r>
              <a:rPr lang="en-US" sz="1900" dirty="0" smtClean="0">
                <a:solidFill>
                  <a:srgbClr val="0070C0"/>
                </a:solidFill>
                <a:ea typeface="ＭＳ Ｐゴシック" pitchFamily="34" charset="-128"/>
              </a:rPr>
              <a:t>, Gabadadze, 1007.0443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1654" y="4221088"/>
            <a:ext cx="84868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0070C0"/>
                </a:solidFill>
              </a:rPr>
              <a:t>Only a finite number  of interactions  survive in the DL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</a:rPr>
              <a:t>The surviving interactions  have the </a:t>
            </a:r>
            <a:r>
              <a:rPr lang="en-CA" sz="2400" dirty="0" smtClean="0">
                <a:solidFill>
                  <a:srgbClr val="00B050"/>
                </a:solidFill>
              </a:rPr>
              <a:t>VERY specific structure </a:t>
            </a:r>
            <a:r>
              <a:rPr lang="en-CA" sz="2400" dirty="0" smtClean="0">
                <a:solidFill>
                  <a:srgbClr val="7030A0"/>
                </a:solidFill>
              </a:rPr>
              <a:t/>
            </a:r>
            <a:br>
              <a:rPr lang="en-CA" sz="2400" dirty="0" smtClean="0">
                <a:solidFill>
                  <a:srgbClr val="7030A0"/>
                </a:solidFill>
              </a:rPr>
            </a:br>
            <a:r>
              <a:rPr lang="en-CA" sz="2400" dirty="0" smtClean="0">
                <a:solidFill>
                  <a:srgbClr val="7030A0"/>
                </a:solidFill>
              </a:rPr>
              <a:t>which prevents any ghost...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52320" y="2852936"/>
            <a:ext cx="576064" cy="5760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 think you should be more explicit here in step two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92" t="35739" r="30612" b="50837"/>
          <a:stretch>
            <a:fillRect/>
          </a:stretch>
        </p:blipFill>
        <p:spPr bwMode="auto">
          <a:xfrm>
            <a:off x="2987824" y="3429000"/>
            <a:ext cx="2016224" cy="77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43081" y="6309320"/>
            <a:ext cx="3200919" cy="3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070C0"/>
                </a:solidFill>
                <a:ea typeface="ＭＳ Ｐゴシック" pitchFamily="34" charset="-128"/>
              </a:rPr>
              <a:t>CdR</a:t>
            </a:r>
            <a:r>
              <a:rPr lang="en-US" sz="1900" dirty="0" smtClean="0">
                <a:solidFill>
                  <a:srgbClr val="0070C0"/>
                </a:solidFill>
                <a:ea typeface="ＭＳ Ｐゴシック" pitchFamily="34" charset="-128"/>
              </a:rPr>
              <a:t>, Gabadadze, 1007.0443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7452320" y="2852936"/>
            <a:ext cx="576064" cy="5760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6267" y="4077072"/>
            <a:ext cx="9310267" cy="200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 think you should be more explicit here in step two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92" t="35739" r="30612" b="50837"/>
          <a:stretch>
            <a:fillRect/>
          </a:stretch>
        </p:blipFill>
        <p:spPr bwMode="auto">
          <a:xfrm>
            <a:off x="2987824" y="3429000"/>
            <a:ext cx="2016224" cy="77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1654" y="4221088"/>
            <a:ext cx="848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0070C0"/>
                </a:solidFill>
              </a:rPr>
              <a:t>Only a finite number  of interactions  survive in the DL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</a:rPr>
              <a:t>The surviving interactions  have the </a:t>
            </a:r>
            <a:r>
              <a:rPr lang="en-CA" sz="2400" dirty="0" smtClean="0">
                <a:solidFill>
                  <a:srgbClr val="00B050"/>
                </a:solidFill>
              </a:rPr>
              <a:t>VERY specific structure </a:t>
            </a:r>
            <a:r>
              <a:rPr lang="en-CA" sz="2400" dirty="0" smtClean="0">
                <a:solidFill>
                  <a:srgbClr val="7030A0"/>
                </a:solidFill>
              </a:rPr>
              <a:t/>
            </a:r>
            <a:br>
              <a:rPr lang="en-CA" sz="2400" dirty="0" smtClean="0">
                <a:solidFill>
                  <a:srgbClr val="7030A0"/>
                </a:solidFill>
              </a:rPr>
            </a:br>
            <a:r>
              <a:rPr lang="en-CA" sz="2400" dirty="0" smtClean="0">
                <a:solidFill>
                  <a:srgbClr val="7030A0"/>
                </a:solidFill>
              </a:rPr>
              <a:t>which prevents any ghost...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452320" y="2852936"/>
            <a:ext cx="576064" cy="5760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04048" y="5085184"/>
            <a:ext cx="4039791" cy="17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1007.0443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Tolley, 1011.1232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Hassan &amp; Rosen, 1106.3344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Tolley, 1107.3820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Tolley, 1108.4521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Hassan &amp; Rosen, 1111.2070 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Hassan, Schmidt-May &amp; von Strauss, 1203.5283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5301208"/>
            <a:ext cx="4606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CA" sz="2400" dirty="0" smtClean="0">
                <a:solidFill>
                  <a:srgbClr val="04617B"/>
                </a:solidFill>
              </a:rPr>
              <a:t>The absence of ghosts can be  </a:t>
            </a:r>
            <a:br>
              <a:rPr lang="en-CA" sz="2400" dirty="0" smtClean="0">
                <a:solidFill>
                  <a:srgbClr val="04617B"/>
                </a:solidFill>
              </a:rPr>
            </a:br>
            <a:r>
              <a:rPr lang="en-CA" sz="2400" dirty="0" smtClean="0">
                <a:solidFill>
                  <a:srgbClr val="04617B"/>
                </a:solidFill>
              </a:rPr>
              <a:t>shown to all orders  </a:t>
            </a:r>
            <a:br>
              <a:rPr lang="en-CA" sz="2400" dirty="0" smtClean="0">
                <a:solidFill>
                  <a:srgbClr val="04617B"/>
                </a:solidFill>
              </a:rPr>
            </a:br>
            <a:r>
              <a:rPr lang="en-CA" sz="2400" dirty="0" smtClean="0">
                <a:solidFill>
                  <a:srgbClr val="04617B"/>
                </a:solidFill>
              </a:rPr>
              <a:t>beyond the decoupling limit</a:t>
            </a:r>
          </a:p>
        </p:txBody>
      </p:sp>
      <p:pic>
        <p:nvPicPr>
          <p:cNvPr id="14" name="Picture 2" descr="I think you should be more explicit here in step two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92" t="35739" r="30612" b="50837"/>
          <a:stretch>
            <a:fillRect/>
          </a:stretch>
        </p:blipFill>
        <p:spPr bwMode="auto">
          <a:xfrm>
            <a:off x="2987824" y="3429000"/>
            <a:ext cx="2016224" cy="77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1654" y="4221088"/>
            <a:ext cx="848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0070C0"/>
                </a:solidFill>
              </a:rPr>
              <a:t>Only a finite number  of interactions  survive in the DL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</a:rPr>
              <a:t>The surviving interactions  have the </a:t>
            </a:r>
            <a:r>
              <a:rPr lang="en-CA" sz="2400" dirty="0" smtClean="0">
                <a:solidFill>
                  <a:srgbClr val="00B050"/>
                </a:solidFill>
              </a:rPr>
              <a:t>VERY specific structure </a:t>
            </a:r>
            <a:r>
              <a:rPr lang="en-CA" sz="2400" dirty="0" smtClean="0">
                <a:solidFill>
                  <a:srgbClr val="7030A0"/>
                </a:solidFill>
              </a:rPr>
              <a:t/>
            </a:r>
            <a:br>
              <a:rPr lang="en-CA" sz="2400" dirty="0" smtClean="0">
                <a:solidFill>
                  <a:srgbClr val="7030A0"/>
                </a:solidFill>
              </a:rPr>
            </a:br>
            <a:r>
              <a:rPr lang="en-CA" sz="2400" dirty="0" smtClean="0">
                <a:solidFill>
                  <a:srgbClr val="7030A0"/>
                </a:solidFill>
              </a:rPr>
              <a:t>which prevents any ghost...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452320" y="2852936"/>
            <a:ext cx="576064" cy="5760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04048" y="5085184"/>
            <a:ext cx="4039791" cy="17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1007.0443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Tolley, 1011.1232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Hassan &amp; Rosen, 1106.3344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Tolley, 1107.3820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CdR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Gabadadze, Tolley, 1108.4521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Hassan &amp; Rosen, 1111.2070 </a:t>
            </a:r>
          </a:p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Hassan, Schmidt-May &amp; von Strauss, 1203.5283</a:t>
            </a:r>
            <a:r>
              <a:rPr lang="en-CA" sz="15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5301208"/>
            <a:ext cx="4606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CA" sz="2400" dirty="0" smtClean="0">
                <a:solidFill>
                  <a:srgbClr val="04617B"/>
                </a:solidFill>
              </a:rPr>
              <a:t>The absence of ghosts can be  </a:t>
            </a:r>
            <a:br>
              <a:rPr lang="en-CA" sz="2400" dirty="0" smtClean="0">
                <a:solidFill>
                  <a:srgbClr val="04617B"/>
                </a:solidFill>
              </a:rPr>
            </a:br>
            <a:r>
              <a:rPr lang="en-CA" sz="2400" dirty="0" smtClean="0">
                <a:solidFill>
                  <a:srgbClr val="04617B"/>
                </a:solidFill>
              </a:rPr>
              <a:t>shown to all orders  </a:t>
            </a:r>
            <a:br>
              <a:rPr lang="en-CA" sz="2400" dirty="0" smtClean="0">
                <a:solidFill>
                  <a:srgbClr val="04617B"/>
                </a:solidFill>
              </a:rPr>
            </a:br>
            <a:r>
              <a:rPr lang="en-CA" sz="2400" dirty="0" smtClean="0">
                <a:solidFill>
                  <a:srgbClr val="04617B"/>
                </a:solidFill>
              </a:rPr>
              <a:t>beyond the decoupling limit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5354632"/>
            <a:ext cx="6398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CA" sz="2400" dirty="0" smtClean="0">
                <a:solidFill>
                  <a:srgbClr val="04617B"/>
                </a:solidFill>
              </a:rPr>
              <a:t>The theory is invariant under the symmetry</a:t>
            </a:r>
          </a:p>
          <a:p>
            <a:pPr marL="342900" indent="-342900">
              <a:buFont typeface="+mj-lt"/>
              <a:buAutoNum type="arabicPeriod" startAt="3"/>
            </a:pP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802754"/>
            <a:ext cx="3610174" cy="86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I think you should be more explicit here in step two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92" t="35739" r="30612" b="50837"/>
          <a:stretch>
            <a:fillRect/>
          </a:stretch>
        </p:blipFill>
        <p:spPr bwMode="auto">
          <a:xfrm>
            <a:off x="2987824" y="3429000"/>
            <a:ext cx="2016224" cy="77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80913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61654" y="4221088"/>
            <a:ext cx="848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0070C0"/>
                </a:solidFill>
              </a:rPr>
              <a:t>Only a finite number  of interactions  survive in the DL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</a:rPr>
              <a:t>The surviving interactions  have the </a:t>
            </a:r>
            <a:r>
              <a:rPr lang="en-CA" sz="2400" dirty="0" smtClean="0">
                <a:solidFill>
                  <a:srgbClr val="00B050"/>
                </a:solidFill>
              </a:rPr>
              <a:t>VERY specific structure </a:t>
            </a:r>
            <a:r>
              <a:rPr lang="en-CA" sz="2400" dirty="0" smtClean="0">
                <a:solidFill>
                  <a:srgbClr val="7030A0"/>
                </a:solidFill>
              </a:rPr>
              <a:t/>
            </a:r>
            <a:br>
              <a:rPr lang="en-CA" sz="2400" dirty="0" smtClean="0">
                <a:solidFill>
                  <a:srgbClr val="7030A0"/>
                </a:solidFill>
              </a:rPr>
            </a:br>
            <a:r>
              <a:rPr lang="en-CA" sz="2400" dirty="0" smtClean="0">
                <a:solidFill>
                  <a:srgbClr val="7030A0"/>
                </a:solidFill>
              </a:rPr>
              <a:t>which prevents any ghost....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38610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CA" sz="2400" dirty="0" smtClean="0">
                <a:solidFill>
                  <a:srgbClr val="0070C0"/>
                </a:solidFill>
              </a:rPr>
              <a:t>After </a:t>
            </a:r>
            <a:r>
              <a:rPr lang="en-CA" sz="2400" dirty="0" err="1" smtClean="0">
                <a:solidFill>
                  <a:srgbClr val="0070C0"/>
                </a:solidFill>
              </a:rPr>
              <a:t>diagonalization</a:t>
            </a:r>
            <a:r>
              <a:rPr lang="en-CA" sz="2400" dirty="0" smtClean="0">
                <a:solidFill>
                  <a:srgbClr val="0070C0"/>
                </a:solidFill>
              </a:rPr>
              <a:t>, we are left with nothing else but the </a:t>
            </a:r>
            <a:r>
              <a:rPr lang="en-CA" sz="2400" dirty="0" err="1" smtClean="0">
                <a:solidFill>
                  <a:srgbClr val="0070C0"/>
                </a:solidFill>
              </a:rPr>
              <a:t>Galileon</a:t>
            </a:r>
            <a:r>
              <a:rPr lang="en-CA" sz="2400" dirty="0" smtClean="0">
                <a:solidFill>
                  <a:srgbClr val="0070C0"/>
                </a:solidFill>
              </a:rPr>
              <a:t> type of interactions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Ghost-free decoupling limit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</a:t>
            </a:r>
            <a:r>
              <a:rPr lang="en-US" i="1" dirty="0" smtClean="0">
                <a:solidFill>
                  <a:srgbClr val="0070C0"/>
                </a:solidFill>
              </a:rPr>
              <a:t>decoupling limit  </a:t>
            </a:r>
            <a:r>
              <a:rPr lang="en-US" dirty="0" smtClean="0"/>
              <a:t>(keeping                  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5364088" y="1844824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821055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7452320" y="2852936"/>
            <a:ext cx="576064" cy="5760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5354632"/>
            <a:ext cx="6398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CA" sz="2400" dirty="0" smtClean="0">
                <a:solidFill>
                  <a:srgbClr val="04617B"/>
                </a:solidFill>
              </a:rPr>
              <a:t>The theory is invariant under the symmetry</a:t>
            </a:r>
          </a:p>
          <a:p>
            <a:pPr marL="342900" indent="-342900">
              <a:buFont typeface="+mj-lt"/>
              <a:buAutoNum type="arabicPeriod" startAt="3"/>
            </a:pP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802754"/>
            <a:ext cx="3610174" cy="86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9"/>
          <p:cNvGrpSpPr>
            <a:grpSpLocks noChangeAspect="1"/>
          </p:cNvGrpSpPr>
          <p:nvPr/>
        </p:nvGrpSpPr>
        <p:grpSpPr>
          <a:xfrm>
            <a:off x="2987824" y="1619644"/>
            <a:ext cx="2613275" cy="4123121"/>
            <a:chOff x="3401695" y="1653369"/>
            <a:chExt cx="2543175" cy="4476921"/>
          </a:xfrm>
        </p:grpSpPr>
        <p:pic>
          <p:nvPicPr>
            <p:cNvPr id="17" name="Picture 4" descr="http://ircamera.as.arizona.edu/NatSci102/NatSci102/images/galile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1695" y="3406139"/>
              <a:ext cx="2543175" cy="2724151"/>
            </a:xfrm>
            <a:prstGeom prst="rect">
              <a:avLst/>
            </a:prstGeom>
            <a:noFill/>
          </p:spPr>
        </p:pic>
        <p:pic>
          <p:nvPicPr>
            <p:cNvPr id="18" name="Picture 6" descr="http://misspinkslip.files.wordpress.com/2009/04/disguis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75380" y="3989070"/>
              <a:ext cx="1365249" cy="1174114"/>
            </a:xfrm>
            <a:prstGeom prst="rect">
              <a:avLst/>
            </a:prstGeom>
            <a:noFill/>
          </p:spPr>
        </p:pic>
        <p:pic>
          <p:nvPicPr>
            <p:cNvPr id="20" name="Picture 8" descr="http://www.dailyclipart.net/wp-content/uploads/medium/clipart0100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96568">
              <a:off x="4270004" y="1653369"/>
              <a:ext cx="1173520" cy="2415107"/>
            </a:xfrm>
            <a:prstGeom prst="rect">
              <a:avLst/>
            </a:prstGeom>
            <a:noFill/>
          </p:spPr>
        </p:pic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943081" y="6309320"/>
            <a:ext cx="3200919" cy="3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2" tIns="45696" rIns="91392" bIns="45696" numCol="1">
            <a:spAutoFit/>
          </a:bodyPr>
          <a:lstStyle/>
          <a:p>
            <a:pPr defTabSz="91440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070C0"/>
                </a:solidFill>
                <a:ea typeface="ＭＳ Ｐゴシック" pitchFamily="34" charset="-128"/>
              </a:rPr>
              <a:t>CdR</a:t>
            </a:r>
            <a:r>
              <a:rPr lang="en-US" sz="1900" dirty="0" smtClean="0">
                <a:solidFill>
                  <a:srgbClr val="0070C0"/>
                </a:solidFill>
                <a:ea typeface="ＭＳ Ｐゴシック" pitchFamily="34" charset="-128"/>
              </a:rPr>
              <a:t>, Gabadadze, 1007.0443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43993 -0.378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Playing Hide &amp; Seek</a:t>
            </a:r>
            <a:endParaRPr lang="en-CA" dirty="0"/>
          </a:p>
        </p:txBody>
      </p:sp>
      <p:pic>
        <p:nvPicPr>
          <p:cNvPr id="4" name="Picture 2" descr="http://eoimages.gsfc.nasa.gov/images/imagerecords/57000/57723/globe_west_5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7" y="2204864"/>
            <a:ext cx="2600960" cy="2600960"/>
          </a:xfrm>
          <a:prstGeom prst="rect">
            <a:avLst/>
          </a:prstGeom>
          <a:noFill/>
        </p:spPr>
      </p:pic>
      <p:pic>
        <p:nvPicPr>
          <p:cNvPr id="5" name="Picture 4" descr="http://nssdc.gsfc.nasa.gov/image/planetary/moon/gal_moon_col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40311"/>
              </a:clrFrom>
              <a:clrTo>
                <a:srgbClr val="040311">
                  <a:alpha val="0"/>
                </a:srgbClr>
              </a:clrTo>
            </a:clrChange>
          </a:blip>
          <a:srcRect l="2662" r="3298" b="12121"/>
          <a:stretch>
            <a:fillRect/>
          </a:stretch>
        </p:blipFill>
        <p:spPr bwMode="auto">
          <a:xfrm>
            <a:off x="7524328" y="2996952"/>
            <a:ext cx="1043608" cy="1008112"/>
          </a:xfrm>
          <a:prstGeom prst="ellipse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3275856" y="3356996"/>
            <a:ext cx="4302760" cy="1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48918" y="3726328"/>
            <a:ext cx="4302760" cy="1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83970" y="2852936"/>
            <a:ext cx="1876026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err="1" smtClean="0">
                <a:solidFill>
                  <a:srgbClr val="04617B"/>
                </a:solidFill>
              </a:rPr>
              <a:t>Helicity</a:t>
            </a:r>
            <a:r>
              <a:rPr lang="en-CA" sz="2800" dirty="0" smtClean="0">
                <a:solidFill>
                  <a:srgbClr val="04617B"/>
                </a:solidFill>
              </a:rPr>
              <a:t> - 2</a:t>
            </a:r>
            <a:endParaRPr lang="en-CA" sz="2800" dirty="0">
              <a:solidFill>
                <a:srgbClr val="04617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9" y="3717033"/>
            <a:ext cx="1895262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err="1" smtClean="0">
                <a:solidFill>
                  <a:srgbClr val="00B0F0"/>
                </a:solidFill>
              </a:rPr>
              <a:t>Helicity</a:t>
            </a:r>
            <a:r>
              <a:rPr lang="en-CA" sz="2800" dirty="0" smtClean="0">
                <a:solidFill>
                  <a:srgbClr val="00B0F0"/>
                </a:solidFill>
              </a:rPr>
              <a:t> - 0</a:t>
            </a:r>
            <a:endParaRPr lang="en-CA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941168"/>
            <a:ext cx="6914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But interactions for the helicity-0 mode are </a:t>
            </a:r>
            <a:br>
              <a:rPr lang="en-CA" sz="2800" dirty="0" smtClean="0">
                <a:solidFill>
                  <a:schemeClr val="tx2"/>
                </a:solidFill>
              </a:rPr>
            </a:br>
            <a:r>
              <a:rPr lang="en-CA" sz="2800" dirty="0" smtClean="0">
                <a:solidFill>
                  <a:schemeClr val="tx2"/>
                </a:solidFill>
              </a:rPr>
              <a:t>already relevant at the scale</a:t>
            </a:r>
            <a:endParaRPr lang="en-CA" sz="2800" dirty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517232"/>
            <a:ext cx="5242799" cy="1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Playing Hide &amp; Seek</a:t>
            </a:r>
            <a:endParaRPr lang="en-CA" dirty="0"/>
          </a:p>
        </p:txBody>
      </p:sp>
      <p:pic>
        <p:nvPicPr>
          <p:cNvPr id="4" name="Picture 2" descr="http://eoimages.gsfc.nasa.gov/images/imagerecords/57000/57723/globe_west_5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7" y="2204864"/>
            <a:ext cx="2600960" cy="2600960"/>
          </a:xfrm>
          <a:prstGeom prst="rect">
            <a:avLst/>
          </a:prstGeom>
          <a:noFill/>
        </p:spPr>
      </p:pic>
      <p:pic>
        <p:nvPicPr>
          <p:cNvPr id="5" name="Picture 4" descr="http://nssdc.gsfc.nasa.gov/image/planetary/moon/gal_moon_col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40311"/>
              </a:clrFrom>
              <a:clrTo>
                <a:srgbClr val="040311">
                  <a:alpha val="0"/>
                </a:srgbClr>
              </a:clrTo>
            </a:clrChange>
          </a:blip>
          <a:srcRect l="2662" r="3298" b="12121"/>
          <a:stretch>
            <a:fillRect/>
          </a:stretch>
        </p:blipFill>
        <p:spPr bwMode="auto">
          <a:xfrm>
            <a:off x="7524328" y="2996952"/>
            <a:ext cx="1043608" cy="1008112"/>
          </a:xfrm>
          <a:prstGeom prst="ellipse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3275856" y="3356996"/>
            <a:ext cx="4302760" cy="1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83970" y="2852936"/>
            <a:ext cx="1876026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err="1" smtClean="0">
                <a:solidFill>
                  <a:srgbClr val="04617B"/>
                </a:solidFill>
              </a:rPr>
              <a:t>Helicity</a:t>
            </a:r>
            <a:r>
              <a:rPr lang="en-CA" sz="2800" dirty="0" smtClean="0">
                <a:solidFill>
                  <a:srgbClr val="04617B"/>
                </a:solidFill>
              </a:rPr>
              <a:t> - 2</a:t>
            </a:r>
            <a:endParaRPr lang="en-CA" sz="2800" dirty="0">
              <a:solidFill>
                <a:srgbClr val="04617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70" y="3933056"/>
            <a:ext cx="1895262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err="1" smtClean="0">
                <a:solidFill>
                  <a:srgbClr val="00B0F0"/>
                </a:solidFill>
              </a:rPr>
              <a:t>Helicity</a:t>
            </a:r>
            <a:r>
              <a:rPr lang="en-CA" sz="2800" dirty="0" smtClean="0">
                <a:solidFill>
                  <a:srgbClr val="00B0F0"/>
                </a:solidFill>
              </a:rPr>
              <a:t> - 0</a:t>
            </a:r>
            <a:endParaRPr lang="en-CA" sz="2800" dirty="0">
              <a:solidFill>
                <a:srgbClr val="00B0F0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275856" y="3573020"/>
            <a:ext cx="4302760" cy="360041"/>
            <a:chOff x="1641376" y="5178896"/>
            <a:chExt cx="4302760" cy="914401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641376" y="51788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641376" y="53312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641376" y="54836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641376" y="56360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641376" y="57884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641376" y="59408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641376" y="6093296"/>
              <a:ext cx="4302760" cy="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043612" y="4869160"/>
            <a:ext cx="6990183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rgbClr val="04617B"/>
                </a:solidFill>
              </a:rPr>
              <a:t>Helicity-0 mode is strongly  coupled to itself</a:t>
            </a:r>
            <a:endParaRPr lang="en-CA" sz="2800" dirty="0">
              <a:solidFill>
                <a:srgbClr val="04617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8557" y="5877272"/>
            <a:ext cx="690028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rgbClr val="04617B"/>
                </a:solidFill>
              </a:rPr>
              <a:t>Makes it weakly coupled to external sources</a:t>
            </a:r>
            <a:endParaRPr lang="en-CA" sz="2800" dirty="0">
              <a:solidFill>
                <a:srgbClr val="04617B"/>
              </a:solidFill>
            </a:endParaRPr>
          </a:p>
        </p:txBody>
      </p:sp>
      <p:cxnSp>
        <p:nvCxnSpPr>
          <p:cNvPr id="22" name="Straight Arrow Connector 21"/>
          <p:cNvCxnSpPr>
            <a:stCxn id="19" idx="2"/>
            <a:endCxn id="20" idx="0"/>
          </p:cNvCxnSpPr>
          <p:nvPr/>
        </p:nvCxnSpPr>
        <p:spPr>
          <a:xfrm>
            <a:off x="4538700" y="5392380"/>
            <a:ext cx="0" cy="4848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EFT and relevant operators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Higher derivative interactions are essential for the viability of this class of models.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BE1CB6"/>
                </a:solidFill>
              </a:rPr>
              <a:t>Within the solar system,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BE1CB6"/>
                </a:solidFill>
              </a:rPr>
              <a:t> reaches the scale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BE1CB6"/>
                </a:solidFill>
              </a:rPr>
              <a:t> … </a:t>
            </a:r>
            <a:br>
              <a:rPr lang="en-US" dirty="0" smtClean="0">
                <a:solidFill>
                  <a:srgbClr val="BE1CB6"/>
                </a:solidFill>
              </a:rPr>
            </a:br>
            <a:endParaRPr lang="en-US" dirty="0" smtClean="0">
              <a:solidFill>
                <a:srgbClr val="BE1CB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724"/>
          <a:stretch>
            <a:fillRect/>
          </a:stretch>
        </p:blipFill>
        <p:spPr bwMode="auto">
          <a:xfrm>
            <a:off x="-68655" y="3284984"/>
            <a:ext cx="98252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201474"/>
            <a:ext cx="4136353" cy="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8" tIns="45684" rIns="91368" bIns="45684" numCol="1">
            <a:spAutoFit/>
          </a:bodyPr>
          <a:lstStyle/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Vainshtein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Phys.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Lett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. B 39 (1972) 393</a:t>
            </a:r>
          </a:p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CA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Babichev</a:t>
            </a:r>
            <a:r>
              <a:rPr lang="en-CA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CA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Deffayet</a:t>
            </a:r>
            <a:r>
              <a:rPr lang="en-CA" sz="1900" dirty="0" smtClean="0">
                <a:solidFill>
                  <a:schemeClr val="tx2"/>
                </a:solidFill>
                <a:ea typeface="ＭＳ Ｐゴシック" pitchFamily="34" charset="-128"/>
              </a:rPr>
              <a:t> &amp; </a:t>
            </a:r>
            <a:r>
              <a:rPr lang="en-CA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Ziour</a:t>
            </a:r>
            <a:r>
              <a:rPr lang="en-CA" sz="1900" dirty="0" smtClean="0">
                <a:solidFill>
                  <a:schemeClr val="tx2"/>
                </a:solidFill>
                <a:ea typeface="ＭＳ Ｐゴシック" pitchFamily="34" charset="-128"/>
              </a:rPr>
              <a:t>, 0901.0393 </a:t>
            </a:r>
            <a:endParaRPr lang="en-US" sz="19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76056" y="6165697"/>
            <a:ext cx="4464966" cy="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8" tIns="45684" rIns="91368" bIns="45684" numCol="1">
            <a:spAutoFit/>
          </a:bodyPr>
          <a:lstStyle/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Luty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Porrati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/0303116</a:t>
            </a:r>
          </a:p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Nicolis &amp;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/0404159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Massive Gravity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32373"/>
            <a:ext cx="8229600" cy="3309000"/>
          </a:xfrm>
        </p:spPr>
        <p:txBody>
          <a:bodyPr/>
          <a:lstStyle/>
          <a:p>
            <a:r>
              <a:rPr lang="en-CA" dirty="0" smtClean="0"/>
              <a:t>The notion of mass requires a </a:t>
            </a:r>
            <a:r>
              <a:rPr lang="en-CA" b="1" i="1" dirty="0" smtClean="0">
                <a:solidFill>
                  <a:srgbClr val="BE1CB6"/>
                </a:solidFill>
              </a:rPr>
              <a:t>reference</a:t>
            </a:r>
            <a:r>
              <a:rPr lang="en-CA" dirty="0" smtClean="0"/>
              <a:t> !</a:t>
            </a:r>
            <a:endParaRPr lang="en-CA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8" r="42178" b="19485"/>
          <a:stretch>
            <a:fillRect/>
          </a:stretch>
        </p:blipFill>
        <p:spPr bwMode="auto">
          <a:xfrm>
            <a:off x="1259637" y="1988840"/>
            <a:ext cx="3672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Rectangle 6"/>
          <p:cNvSpPr/>
          <p:nvPr/>
        </p:nvSpPr>
        <p:spPr>
          <a:xfrm>
            <a:off x="4355976" y="2276872"/>
            <a:ext cx="21602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22" t="38138" b="27961"/>
          <a:stretch>
            <a:fillRect/>
          </a:stretch>
        </p:blipFill>
        <p:spPr bwMode="auto">
          <a:xfrm>
            <a:off x="4932045" y="2276872"/>
            <a:ext cx="26788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043608" y="5877272"/>
            <a:ext cx="24482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95736" y="4221088"/>
            <a:ext cx="0" cy="22322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016914" y="4277072"/>
            <a:ext cx="2402958" cy="1600200"/>
          </a:xfrm>
          <a:custGeom>
            <a:avLst/>
            <a:gdLst>
              <a:gd name="connsiteX0" fmla="*/ 0 w 2456121"/>
              <a:gd name="connsiteY0" fmla="*/ 31898 h 1600200"/>
              <a:gd name="connsiteX1" fmla="*/ 1222744 w 2456121"/>
              <a:gd name="connsiteY1" fmla="*/ 1594884 h 1600200"/>
              <a:gd name="connsiteX2" fmla="*/ 2402958 w 2456121"/>
              <a:gd name="connsiteY2" fmla="*/ 0 h 1600200"/>
              <a:gd name="connsiteX3" fmla="*/ 2402958 w 2456121"/>
              <a:gd name="connsiteY3" fmla="*/ 0 h 1600200"/>
              <a:gd name="connsiteX4" fmla="*/ 2456121 w 2456121"/>
              <a:gd name="connsiteY4" fmla="*/ 21265 h 1600200"/>
              <a:gd name="connsiteX0" fmla="*/ 0 w 2402958"/>
              <a:gd name="connsiteY0" fmla="*/ 31898 h 1600200"/>
              <a:gd name="connsiteX1" fmla="*/ 1222744 w 2402958"/>
              <a:gd name="connsiteY1" fmla="*/ 1594884 h 1600200"/>
              <a:gd name="connsiteX2" fmla="*/ 2402958 w 2402958"/>
              <a:gd name="connsiteY2" fmla="*/ 0 h 1600200"/>
              <a:gd name="connsiteX3" fmla="*/ 2402958 w 2402958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958" h="1600200">
                <a:moveTo>
                  <a:pt x="0" y="31898"/>
                </a:moveTo>
                <a:cubicBezTo>
                  <a:pt x="411125" y="816049"/>
                  <a:pt x="822251" y="1600200"/>
                  <a:pt x="1222744" y="1594884"/>
                </a:cubicBezTo>
                <a:cubicBezTo>
                  <a:pt x="1623237" y="1589568"/>
                  <a:pt x="2402958" y="0"/>
                  <a:pt x="2402958" y="0"/>
                </a:cubicBezTo>
                <a:lnTo>
                  <a:pt x="2402958" y="0"/>
                </a:lnTo>
              </a:path>
            </a:pathLst>
          </a:custGeom>
          <a:ln w="57150">
            <a:solidFill>
              <a:srgbClr val="BE1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517234"/>
            <a:ext cx="6477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9" y="3789040"/>
            <a:ext cx="1166242" cy="7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5" y="4869160"/>
            <a:ext cx="1111002" cy="5314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1763693" y="5229200"/>
            <a:ext cx="320293" cy="469851"/>
          </a:xfrm>
          <a:custGeom>
            <a:avLst/>
            <a:gdLst>
              <a:gd name="connsiteX0" fmla="*/ 0 w 255181"/>
              <a:gd name="connsiteY0" fmla="*/ 0 h 531628"/>
              <a:gd name="connsiteX1" fmla="*/ 106326 w 255181"/>
              <a:gd name="connsiteY1" fmla="*/ 329610 h 531628"/>
              <a:gd name="connsiteX2" fmla="*/ 255181 w 255181"/>
              <a:gd name="connsiteY2" fmla="*/ 531628 h 531628"/>
              <a:gd name="connsiteX0" fmla="*/ 0 w 248285"/>
              <a:gd name="connsiteY0" fmla="*/ 0 h 469851"/>
              <a:gd name="connsiteX1" fmla="*/ 99430 w 248285"/>
              <a:gd name="connsiteY1" fmla="*/ 267833 h 469851"/>
              <a:gd name="connsiteX2" fmla="*/ 248285 w 248285"/>
              <a:gd name="connsiteY2" fmla="*/ 469851 h 469851"/>
              <a:gd name="connsiteX0" fmla="*/ 0 w 320293"/>
              <a:gd name="connsiteY0" fmla="*/ 0 h 469851"/>
              <a:gd name="connsiteX1" fmla="*/ 171438 w 320293"/>
              <a:gd name="connsiteY1" fmla="*/ 267833 h 469851"/>
              <a:gd name="connsiteX2" fmla="*/ 320293 w 320293"/>
              <a:gd name="connsiteY2" fmla="*/ 469851 h 469851"/>
              <a:gd name="connsiteX0" fmla="*/ 0 w 320293"/>
              <a:gd name="connsiteY0" fmla="*/ 0 h 469851"/>
              <a:gd name="connsiteX1" fmla="*/ 171438 w 320293"/>
              <a:gd name="connsiteY1" fmla="*/ 267833 h 469851"/>
              <a:gd name="connsiteX2" fmla="*/ 320293 w 320293"/>
              <a:gd name="connsiteY2" fmla="*/ 469851 h 4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293" h="469851">
                <a:moveTo>
                  <a:pt x="0" y="0"/>
                </a:moveTo>
                <a:cubicBezTo>
                  <a:pt x="184490" y="63565"/>
                  <a:pt x="118056" y="189525"/>
                  <a:pt x="171438" y="267833"/>
                </a:cubicBezTo>
                <a:cubicBezTo>
                  <a:pt x="224820" y="346141"/>
                  <a:pt x="267130" y="413144"/>
                  <a:pt x="320293" y="4698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58734" y="5821288"/>
            <a:ext cx="24482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10862" y="4165104"/>
            <a:ext cx="0" cy="22322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932044" y="4221088"/>
            <a:ext cx="2402958" cy="1600200"/>
          </a:xfrm>
          <a:custGeom>
            <a:avLst/>
            <a:gdLst>
              <a:gd name="connsiteX0" fmla="*/ 0 w 2456121"/>
              <a:gd name="connsiteY0" fmla="*/ 31898 h 1600200"/>
              <a:gd name="connsiteX1" fmla="*/ 1222744 w 2456121"/>
              <a:gd name="connsiteY1" fmla="*/ 1594884 h 1600200"/>
              <a:gd name="connsiteX2" fmla="*/ 2402958 w 2456121"/>
              <a:gd name="connsiteY2" fmla="*/ 0 h 1600200"/>
              <a:gd name="connsiteX3" fmla="*/ 2402958 w 2456121"/>
              <a:gd name="connsiteY3" fmla="*/ 0 h 1600200"/>
              <a:gd name="connsiteX4" fmla="*/ 2456121 w 2456121"/>
              <a:gd name="connsiteY4" fmla="*/ 21265 h 1600200"/>
              <a:gd name="connsiteX0" fmla="*/ 0 w 2402958"/>
              <a:gd name="connsiteY0" fmla="*/ 31898 h 1600200"/>
              <a:gd name="connsiteX1" fmla="*/ 1222744 w 2402958"/>
              <a:gd name="connsiteY1" fmla="*/ 1594884 h 1600200"/>
              <a:gd name="connsiteX2" fmla="*/ 2402958 w 2402958"/>
              <a:gd name="connsiteY2" fmla="*/ 0 h 1600200"/>
              <a:gd name="connsiteX3" fmla="*/ 2402958 w 2402958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958" h="1600200">
                <a:moveTo>
                  <a:pt x="0" y="31898"/>
                </a:moveTo>
                <a:cubicBezTo>
                  <a:pt x="411125" y="816049"/>
                  <a:pt x="822251" y="1600200"/>
                  <a:pt x="1222744" y="1594884"/>
                </a:cubicBezTo>
                <a:cubicBezTo>
                  <a:pt x="1623237" y="1589568"/>
                  <a:pt x="2402958" y="0"/>
                  <a:pt x="2402958" y="0"/>
                </a:cubicBezTo>
                <a:lnTo>
                  <a:pt x="2402958" y="0"/>
                </a:lnTo>
              </a:path>
            </a:pathLst>
          </a:custGeom>
          <a:ln w="57150">
            <a:solidFill>
              <a:srgbClr val="BE1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  <p:sp>
        <p:nvSpPr>
          <p:cNvPr id="23" name="Freeform 22"/>
          <p:cNvSpPr/>
          <p:nvPr/>
        </p:nvSpPr>
        <p:spPr>
          <a:xfrm>
            <a:off x="5678814" y="5173220"/>
            <a:ext cx="320293" cy="469851"/>
          </a:xfrm>
          <a:custGeom>
            <a:avLst/>
            <a:gdLst>
              <a:gd name="connsiteX0" fmla="*/ 0 w 255181"/>
              <a:gd name="connsiteY0" fmla="*/ 0 h 531628"/>
              <a:gd name="connsiteX1" fmla="*/ 106326 w 255181"/>
              <a:gd name="connsiteY1" fmla="*/ 329610 h 531628"/>
              <a:gd name="connsiteX2" fmla="*/ 255181 w 255181"/>
              <a:gd name="connsiteY2" fmla="*/ 531628 h 531628"/>
              <a:gd name="connsiteX0" fmla="*/ 0 w 248285"/>
              <a:gd name="connsiteY0" fmla="*/ 0 h 469851"/>
              <a:gd name="connsiteX1" fmla="*/ 99430 w 248285"/>
              <a:gd name="connsiteY1" fmla="*/ 267833 h 469851"/>
              <a:gd name="connsiteX2" fmla="*/ 248285 w 248285"/>
              <a:gd name="connsiteY2" fmla="*/ 469851 h 469851"/>
              <a:gd name="connsiteX0" fmla="*/ 0 w 320293"/>
              <a:gd name="connsiteY0" fmla="*/ 0 h 469851"/>
              <a:gd name="connsiteX1" fmla="*/ 171438 w 320293"/>
              <a:gd name="connsiteY1" fmla="*/ 267833 h 469851"/>
              <a:gd name="connsiteX2" fmla="*/ 320293 w 320293"/>
              <a:gd name="connsiteY2" fmla="*/ 469851 h 469851"/>
              <a:gd name="connsiteX0" fmla="*/ 0 w 320293"/>
              <a:gd name="connsiteY0" fmla="*/ 0 h 469851"/>
              <a:gd name="connsiteX1" fmla="*/ 171438 w 320293"/>
              <a:gd name="connsiteY1" fmla="*/ 267833 h 469851"/>
              <a:gd name="connsiteX2" fmla="*/ 320293 w 320293"/>
              <a:gd name="connsiteY2" fmla="*/ 469851 h 4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293" h="469851">
                <a:moveTo>
                  <a:pt x="0" y="0"/>
                </a:moveTo>
                <a:cubicBezTo>
                  <a:pt x="184490" y="63565"/>
                  <a:pt x="118056" y="189525"/>
                  <a:pt x="171438" y="267833"/>
                </a:cubicBezTo>
                <a:cubicBezTo>
                  <a:pt x="224820" y="346141"/>
                  <a:pt x="267130" y="413144"/>
                  <a:pt x="320293" y="4698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  <p:sp useBgFill="1">
        <p:nvSpPr>
          <p:cNvPr id="24" name="TextBox 23"/>
          <p:cNvSpPr txBox="1"/>
          <p:nvPr/>
        </p:nvSpPr>
        <p:spPr>
          <a:xfrm>
            <a:off x="4067944" y="4725144"/>
            <a:ext cx="1661824" cy="45869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 lIns="91400" tIns="45700" rIns="91400" bIns="45700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</a:rPr>
              <a:t>Flat Metric</a:t>
            </a:r>
            <a:endParaRPr lang="en-CA" sz="2400" dirty="0">
              <a:solidFill>
                <a:schemeClr val="tx2"/>
              </a:solidFill>
            </a:endParaRPr>
          </a:p>
        </p:txBody>
      </p:sp>
      <p:sp useBgFill="1">
        <p:nvSpPr>
          <p:cNvPr id="25" name="TextBox 24"/>
          <p:cNvSpPr txBox="1"/>
          <p:nvPr/>
        </p:nvSpPr>
        <p:spPr>
          <a:xfrm>
            <a:off x="7398540" y="5589243"/>
            <a:ext cx="1075846" cy="458695"/>
          </a:xfrm>
          <a:prstGeom prst="rect">
            <a:avLst/>
          </a:prstGeom>
          <a:ln>
            <a:noFill/>
          </a:ln>
        </p:spPr>
        <p:txBody>
          <a:bodyPr wrap="none" lIns="91400" tIns="45700" rIns="91400" bIns="45700" rtlCol="0">
            <a:spAutoFit/>
          </a:bodyPr>
          <a:lstStyle/>
          <a:p>
            <a:r>
              <a:rPr lang="en-CA" sz="2400" dirty="0" smtClean="0">
                <a:solidFill>
                  <a:srgbClr val="BE1CB6"/>
                </a:solidFill>
              </a:rPr>
              <a:t>Metric</a:t>
            </a:r>
            <a:endParaRPr lang="en-CA" sz="2400" dirty="0">
              <a:solidFill>
                <a:srgbClr val="BE1C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2" grpId="0" animBg="1"/>
      <p:bldP spid="16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EFT and relevant operators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Higher derivative interactions are essential for the viability of this class of models.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BE1CB6"/>
                </a:solidFill>
              </a:rPr>
              <a:t>Within the solar system,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BE1CB6"/>
                </a:solidFill>
              </a:rPr>
              <a:t> reaches the scale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BE1CB6"/>
                </a:solidFill>
              </a:rPr>
              <a:t> … </a:t>
            </a:r>
            <a:br>
              <a:rPr lang="en-US" dirty="0" smtClean="0">
                <a:solidFill>
                  <a:srgbClr val="BE1CB6"/>
                </a:solidFill>
              </a:rPr>
            </a:br>
            <a:endParaRPr lang="en-US" dirty="0" smtClean="0">
              <a:solidFill>
                <a:srgbClr val="BE1CB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724"/>
          <a:stretch>
            <a:fillRect/>
          </a:stretch>
        </p:blipFill>
        <p:spPr bwMode="auto">
          <a:xfrm>
            <a:off x="-68655" y="3284984"/>
            <a:ext cx="98252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201474"/>
            <a:ext cx="4136353" cy="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8" tIns="45684" rIns="91368" bIns="45684" numCol="1">
            <a:spAutoFit/>
          </a:bodyPr>
          <a:lstStyle/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Vainshtein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Phys.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Lett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. B 39 (1972) 393</a:t>
            </a:r>
          </a:p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CA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Babichev</a:t>
            </a:r>
            <a:r>
              <a:rPr lang="en-CA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CA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Deffayet</a:t>
            </a:r>
            <a:r>
              <a:rPr lang="en-CA" sz="1900" dirty="0" smtClean="0">
                <a:solidFill>
                  <a:schemeClr val="tx2"/>
                </a:solidFill>
                <a:ea typeface="ＭＳ Ｐゴシック" pitchFamily="34" charset="-128"/>
              </a:rPr>
              <a:t> &amp; </a:t>
            </a:r>
            <a:r>
              <a:rPr lang="en-CA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Ziour</a:t>
            </a:r>
            <a:r>
              <a:rPr lang="en-CA" sz="1900" dirty="0" smtClean="0">
                <a:solidFill>
                  <a:schemeClr val="tx2"/>
                </a:solidFill>
                <a:ea typeface="ＭＳ Ｐゴシック" pitchFamily="34" charset="-128"/>
              </a:rPr>
              <a:t>, 0901.0393 </a:t>
            </a:r>
            <a:endParaRPr lang="en-US" sz="19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76056" y="6165697"/>
            <a:ext cx="4464966" cy="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8" tIns="45684" rIns="91368" bIns="45684" numCol="1">
            <a:spAutoFit/>
          </a:bodyPr>
          <a:lstStyle/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Luty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Porrati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/0303116</a:t>
            </a:r>
          </a:p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Nicolis &amp;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/0404159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437112"/>
            <a:ext cx="5816477" cy="1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4575" y="4788441"/>
            <a:ext cx="4134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7030A0"/>
                </a:solidFill>
              </a:rPr>
              <a:t>+ </a:t>
            </a:r>
            <a:r>
              <a:rPr lang="en-CA" sz="3200" dirty="0" smtClean="0">
                <a:solidFill>
                  <a:srgbClr val="7030A0"/>
                </a:solidFill>
              </a:rPr>
              <a:t>quantum corrections</a:t>
            </a:r>
            <a:endParaRPr lang="en-CA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EFT and relevant operators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Higher derivative interactions are essential for the viability of this class of models.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BE1CB6"/>
                </a:solidFill>
              </a:rPr>
              <a:t>Within the solar system,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BE1CB6"/>
                </a:solidFill>
              </a:rPr>
              <a:t> reaches the scale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BE1CB6"/>
                </a:solidFill>
              </a:rPr>
              <a:t> … </a:t>
            </a:r>
            <a:br>
              <a:rPr lang="en-US" dirty="0" smtClean="0">
                <a:solidFill>
                  <a:srgbClr val="BE1CB6"/>
                </a:solidFill>
              </a:rPr>
            </a:br>
            <a:r>
              <a:rPr lang="en-US" dirty="0" smtClean="0">
                <a:solidFill>
                  <a:srgbClr val="BE1CB6"/>
                </a:solidFill>
              </a:rPr>
              <a:t>	</a:t>
            </a:r>
            <a:r>
              <a:rPr lang="en-US" i="1" dirty="0" smtClean="0">
                <a:solidFill>
                  <a:schemeClr val="tx2"/>
                </a:solidFill>
              </a:rPr>
              <a:t>How can we trust the EFT at that scale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EFT and relevant operators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Higher derivative interactions are essential for the viability of this class of models.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BE1CB6"/>
                </a:solidFill>
              </a:rPr>
              <a:t>Within the solar system,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BE1CB6"/>
                </a:solidFill>
              </a:rPr>
              <a:t> reaches the scale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BE1CB6"/>
                </a:solidFill>
              </a:rPr>
              <a:t> … </a:t>
            </a:r>
            <a:br>
              <a:rPr lang="en-US" dirty="0" smtClean="0">
                <a:solidFill>
                  <a:srgbClr val="BE1CB6"/>
                </a:solidFill>
              </a:rPr>
            </a:br>
            <a:r>
              <a:rPr lang="en-US" dirty="0" smtClean="0">
                <a:solidFill>
                  <a:srgbClr val="BE1CB6"/>
                </a:solidFill>
              </a:rPr>
              <a:t>	</a:t>
            </a:r>
            <a:r>
              <a:rPr lang="en-US" i="1" dirty="0" smtClean="0">
                <a:solidFill>
                  <a:schemeClr val="tx2"/>
                </a:solidFill>
              </a:rPr>
              <a:t>How can we trust the EFT at that scale ???</a:t>
            </a:r>
            <a:br>
              <a:rPr lang="en-US" i="1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rgbClr val="BE1CB6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The breakdown of the EFT is not measured by the standard operator	   but instead by </a:t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We can trust a regime where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as long as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1554" y="4365104"/>
            <a:ext cx="1230446" cy="7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8090" y="4437112"/>
            <a:ext cx="950214" cy="5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229200"/>
            <a:ext cx="2048256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661248"/>
            <a:ext cx="2384298" cy="6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4048" y="6165697"/>
            <a:ext cx="4464966" cy="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8" tIns="45684" rIns="91368" bIns="45684" numCol="1">
            <a:spAutoFit/>
          </a:bodyPr>
          <a:lstStyle/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Luty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Porrati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/0303116</a:t>
            </a:r>
          </a:p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Nicolis &amp;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chemeClr val="tx2"/>
                </a:solidFill>
                <a:ea typeface="ＭＳ Ｐゴシック" pitchFamily="34" charset="-128"/>
              </a:rPr>
              <a:t>/0404159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EFT and relevant operators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Higher derivative interactions are essential for the viability of this class of models.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BE1CB6"/>
                </a:solidFill>
              </a:rPr>
              <a:t>Within the solar system,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BE1CB6"/>
                </a:solidFill>
              </a:rPr>
              <a:t> reaches the scale </a:t>
            </a:r>
            <a:r>
              <a:rPr lang="en-US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BE1CB6"/>
                </a:solidFill>
              </a:rPr>
              <a:t> … </a:t>
            </a:r>
            <a:br>
              <a:rPr lang="en-US" dirty="0" smtClean="0">
                <a:solidFill>
                  <a:srgbClr val="BE1CB6"/>
                </a:solidFill>
              </a:rPr>
            </a:br>
            <a:endParaRPr lang="en-US" dirty="0" smtClean="0">
              <a:solidFill>
                <a:srgbClr val="BE1CB6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76056" y="6165697"/>
            <a:ext cx="4464966" cy="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8" tIns="45684" rIns="91368" bIns="45684" numCol="1">
            <a:spAutoFit/>
          </a:bodyPr>
          <a:lstStyle/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 smtClean="0">
                <a:solidFill>
                  <a:srgbClr val="04617B"/>
                </a:solidFill>
                <a:ea typeface="ＭＳ Ｐゴシック" pitchFamily="34" charset="-128"/>
              </a:rPr>
              <a:t>Luty</a:t>
            </a: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rgbClr val="04617B"/>
                </a:solidFill>
                <a:ea typeface="ＭＳ Ｐゴシック" pitchFamily="34" charset="-128"/>
              </a:rPr>
              <a:t>Porrati</a:t>
            </a: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rgbClr val="04617B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4617B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/0303116</a:t>
            </a:r>
          </a:p>
          <a:p>
            <a:pPr defTabSz="914163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Nicolis &amp; </a:t>
            </a:r>
            <a:r>
              <a:rPr lang="en-US" sz="1900" dirty="0" err="1" smtClean="0">
                <a:solidFill>
                  <a:srgbClr val="04617B"/>
                </a:solidFill>
                <a:ea typeface="ＭＳ Ｐゴシック" pitchFamily="34" charset="-128"/>
              </a:rPr>
              <a:t>Rattazzi</a:t>
            </a: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rgbClr val="04617B"/>
                </a:solidFill>
                <a:ea typeface="ＭＳ Ｐゴシック" pitchFamily="34" charset="-128"/>
              </a:rPr>
              <a:t>hep-th</a:t>
            </a:r>
            <a:r>
              <a:rPr lang="en-US" sz="1900" dirty="0" smtClean="0">
                <a:solidFill>
                  <a:srgbClr val="04617B"/>
                </a:solidFill>
                <a:ea typeface="ＭＳ Ｐゴシック" pitchFamily="34" charset="-128"/>
              </a:rPr>
              <a:t>/0404159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8655" y="3348879"/>
            <a:ext cx="9825231" cy="2456385"/>
            <a:chOff x="-68655" y="3924943"/>
            <a:chExt cx="9825231" cy="245638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1724"/>
            <a:stretch>
              <a:fillRect/>
            </a:stretch>
          </p:blipFill>
          <p:spPr bwMode="auto">
            <a:xfrm>
              <a:off x="-68655" y="3924943"/>
              <a:ext cx="9825231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5077071"/>
              <a:ext cx="5816477" cy="1304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4788024" y="5365103"/>
              <a:ext cx="720000" cy="720080"/>
              <a:chOff x="975792" y="5233392"/>
              <a:chExt cx="720000" cy="72008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372200" y="5365103"/>
              <a:ext cx="720000" cy="720080"/>
              <a:chOff x="975792" y="5233392"/>
              <a:chExt cx="720000" cy="72008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1840" y="5365103"/>
              <a:ext cx="720000" cy="720080"/>
              <a:chOff x="975792" y="5233392"/>
              <a:chExt cx="720000" cy="72008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7524328" y="5365103"/>
              <a:ext cx="720000" cy="720080"/>
              <a:chOff x="975792" y="5233392"/>
              <a:chExt cx="720000" cy="7200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975792" y="5233392"/>
                <a:ext cx="720000" cy="72008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Tuning...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The Vainshtein mechanism relies on a large hierarchy of scales, 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BE1CB6"/>
                </a:solidFill>
              </a:rPr>
              <a:t>Naively we expect quantum corrections to destroy that tuning		          . 	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132856"/>
            <a:ext cx="3043188" cy="10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284984"/>
            <a:ext cx="2737173" cy="11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Tuning...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The Vainshtein mechanism relies on a large hierarchy of scales, 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BE1CB6"/>
                </a:solidFill>
              </a:rPr>
              <a:t>Naively we expect quantum corrections to destroy that tuning		          . 	</a:t>
            </a:r>
            <a:r>
              <a:rPr lang="en-US" dirty="0" err="1" smtClean="0">
                <a:solidFill>
                  <a:srgbClr val="7030A0"/>
                </a:solidFill>
              </a:rPr>
              <a:t>eg</a:t>
            </a:r>
            <a:r>
              <a:rPr lang="en-US" dirty="0" smtClean="0">
                <a:solidFill>
                  <a:srgbClr val="7030A0"/>
                </a:solidFill>
              </a:rPr>
              <a:t>. interaction</a:t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132856"/>
            <a:ext cx="3043188" cy="10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284984"/>
            <a:ext cx="2737173" cy="11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5292080" y="5373216"/>
            <a:ext cx="2971800" cy="1217645"/>
            <a:chOff x="825103" y="5437414"/>
            <a:chExt cx="2971800" cy="1217645"/>
          </a:xfrm>
        </p:grpSpPr>
        <p:sp useBgFill="1">
          <p:nvSpPr>
            <p:cNvPr id="27" name="Rectangle 26"/>
            <p:cNvSpPr/>
            <p:nvPr/>
          </p:nvSpPr>
          <p:spPr bwMode="auto">
            <a:xfrm>
              <a:off x="3561159" y="5787312"/>
              <a:ext cx="235744" cy="188945"/>
            </a:xfrm>
            <a:prstGeom prst="rect">
              <a:avLst/>
            </a:prstGeom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8" tIns="45684" rIns="91368" bIns="45684" numCol="1" rtlCol="0" anchor="b" anchorCtr="0" compatLnSpc="1">
              <a:prstTxWarp prst="textNoShape">
                <a:avLst/>
              </a:prstTxWarp>
            </a:bodyPr>
            <a:lstStyle/>
            <a:p>
              <a:pPr defTabSz="91416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825103" y="6046237"/>
              <a:ext cx="1146572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>
              <a:off x="1971679" y="5678844"/>
              <a:ext cx="814388" cy="713792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8" tIns="45684" rIns="91368" bIns="45684" numCol="1" rtlCol="0" anchor="b" anchorCtr="0" compatLnSpc="1">
              <a:prstTxWarp prst="textNoShape">
                <a:avLst/>
              </a:prstTxWarp>
            </a:bodyPr>
            <a:lstStyle/>
            <a:p>
              <a:pPr defTabSz="91416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2664619" y="6263173"/>
              <a:ext cx="860822" cy="391886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2700337" y="5437414"/>
              <a:ext cx="860822" cy="391886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1918097" y="5972758"/>
              <a:ext cx="117872" cy="125963"/>
            </a:xfrm>
            <a:prstGeom prst="ellipse">
              <a:avLst/>
            </a:prstGeom>
            <a:solidFill>
              <a:srgbClr val="7030A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8" tIns="45684" rIns="91368" bIns="45684" numCol="1" rtlCol="0" anchor="b" anchorCtr="0" compatLnSpc="1">
              <a:prstTxWarp prst="textNoShape">
                <a:avLst/>
              </a:prstTxWarp>
            </a:bodyPr>
            <a:lstStyle/>
            <a:p>
              <a:pPr defTabSz="91416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661047" y="5776815"/>
              <a:ext cx="117872" cy="125963"/>
            </a:xfrm>
            <a:prstGeom prst="ellipse">
              <a:avLst/>
            </a:prstGeom>
            <a:solidFill>
              <a:srgbClr val="7030A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8" tIns="45684" rIns="91368" bIns="45684" numCol="1" rtlCol="0" anchor="b" anchorCtr="0" compatLnSpc="1">
              <a:prstTxWarp prst="textNoShape">
                <a:avLst/>
              </a:prstTxWarp>
            </a:bodyPr>
            <a:lstStyle/>
            <a:p>
              <a:pPr defTabSz="91416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661047" y="6217691"/>
              <a:ext cx="117872" cy="125963"/>
            </a:xfrm>
            <a:prstGeom prst="ellipse">
              <a:avLst/>
            </a:prstGeom>
            <a:solidFill>
              <a:srgbClr val="7030A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8" tIns="45684" rIns="91368" bIns="45684" numCol="1" rtlCol="0" anchor="b" anchorCtr="0" compatLnSpc="1">
              <a:prstTxWarp prst="textNoShape">
                <a:avLst/>
              </a:prstTxWarp>
            </a:bodyPr>
            <a:lstStyle/>
            <a:p>
              <a:pPr defTabSz="91416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55576" y="5639368"/>
            <a:ext cx="2855200" cy="885976"/>
          </a:xfrm>
          <a:prstGeom prst="rect">
            <a:avLst/>
          </a:prstGeom>
          <a:noFill/>
        </p:spPr>
        <p:txBody>
          <a:bodyPr wrap="none" lIns="84929" tIns="42464" rIns="84929" bIns="4246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0070C0"/>
                </a:solidFill>
                <a:ea typeface="ＭＳ Ｐゴシック" pitchFamily="34" charset="-128"/>
              </a:rPr>
              <a:t>Renormalizes an </a:t>
            </a:r>
            <a:br>
              <a:rPr lang="en-CA" sz="2600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CA" sz="2600" dirty="0" smtClean="0">
                <a:solidFill>
                  <a:srgbClr val="0070C0"/>
                </a:solidFill>
                <a:ea typeface="ＭＳ Ｐゴシック" pitchFamily="34" charset="-128"/>
              </a:rPr>
              <a:t>irrelevant operator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690" y="5389580"/>
            <a:ext cx="1152128" cy="8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861048"/>
            <a:ext cx="2362637" cy="13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445224"/>
            <a:ext cx="759989" cy="5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085184"/>
            <a:ext cx="759989" cy="5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6262060"/>
            <a:ext cx="759989" cy="5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 flipH="1">
            <a:off x="4499992" y="6021288"/>
            <a:ext cx="50405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724"/>
          <a:stretch>
            <a:fillRect/>
          </a:stretch>
        </p:blipFill>
        <p:spPr bwMode="auto">
          <a:xfrm>
            <a:off x="0" y="2420888"/>
            <a:ext cx="98252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Non-renormalization theorem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The Vainshtein mechanism relies on a large </a:t>
            </a:r>
            <a:r>
              <a:rPr lang="en-CA" dirty="0" smtClean="0">
                <a:solidFill>
                  <a:srgbClr val="0070C0"/>
                </a:solidFill>
              </a:rPr>
              <a:t>classical background</a:t>
            </a:r>
            <a:br>
              <a:rPr lang="en-CA" dirty="0" smtClean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err="1" smtClean="0">
                <a:solidFill>
                  <a:srgbClr val="0070C0"/>
                </a:solidFill>
              </a:rPr>
              <a:t>h</a:t>
            </a:r>
            <a:r>
              <a:rPr lang="en-CA" baseline="-25000" dirty="0" err="1" smtClean="0">
                <a:solidFill>
                  <a:srgbClr val="0070C0"/>
                </a:solidFill>
                <a:latin typeface="Symbol" pitchFamily="18" charset="2"/>
              </a:rPr>
              <a:t>mn</a:t>
            </a:r>
            <a:r>
              <a:rPr lang="en-CA" dirty="0" smtClean="0">
                <a:solidFill>
                  <a:srgbClr val="0070C0"/>
                </a:solidFill>
              </a:rPr>
              <a:t> remains linear within solar system but not </a:t>
            </a:r>
            <a:r>
              <a:rPr lang="en-CA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CA" dirty="0" smtClean="0">
                <a:solidFill>
                  <a:srgbClr val="0070C0"/>
                </a:solidFill>
              </a:rPr>
              <a:t>.</a:t>
            </a:r>
            <a:br>
              <a:rPr lang="en-CA" dirty="0" smtClean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Which creates a new effective kinetic term for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149080"/>
            <a:ext cx="2724349" cy="5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06" b="24610"/>
          <a:stretch>
            <a:fillRect/>
          </a:stretch>
        </p:blipFill>
        <p:spPr bwMode="auto">
          <a:xfrm>
            <a:off x="899592" y="5445224"/>
            <a:ext cx="75635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724"/>
          <a:stretch>
            <a:fillRect/>
          </a:stretch>
        </p:blipFill>
        <p:spPr bwMode="auto">
          <a:xfrm>
            <a:off x="0" y="2420888"/>
            <a:ext cx="98252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Non-renormalization theorem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The Vainshtein mechanism relies on a large </a:t>
            </a:r>
            <a:r>
              <a:rPr lang="en-CA" dirty="0" smtClean="0">
                <a:solidFill>
                  <a:srgbClr val="0070C0"/>
                </a:solidFill>
              </a:rPr>
              <a:t>classical background</a:t>
            </a:r>
            <a:br>
              <a:rPr lang="en-CA" dirty="0" smtClean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err="1" smtClean="0">
                <a:solidFill>
                  <a:srgbClr val="0070C0"/>
                </a:solidFill>
              </a:rPr>
              <a:t>h</a:t>
            </a:r>
            <a:r>
              <a:rPr lang="en-CA" baseline="-25000" dirty="0" err="1" smtClean="0">
                <a:solidFill>
                  <a:srgbClr val="0070C0"/>
                </a:solidFill>
                <a:latin typeface="Symbol" pitchFamily="18" charset="2"/>
              </a:rPr>
              <a:t>mn</a:t>
            </a:r>
            <a:r>
              <a:rPr lang="en-CA" dirty="0" smtClean="0">
                <a:solidFill>
                  <a:srgbClr val="0070C0"/>
                </a:solidFill>
              </a:rPr>
              <a:t> remains linear within solar system but not </a:t>
            </a:r>
            <a:r>
              <a:rPr lang="en-CA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CA" dirty="0" smtClean="0">
                <a:solidFill>
                  <a:srgbClr val="0070C0"/>
                </a:solidFill>
              </a:rPr>
              <a:t>.</a:t>
            </a:r>
            <a:br>
              <a:rPr lang="en-CA" dirty="0" smtClean="0">
                <a:solidFill>
                  <a:srgbClr val="0070C0"/>
                </a:solidFill>
              </a:rPr>
            </a:br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Which creates a new effective kinetic term for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149080"/>
            <a:ext cx="2724349" cy="5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06" b="24610"/>
          <a:stretch>
            <a:fillRect/>
          </a:stretch>
        </p:blipFill>
        <p:spPr bwMode="auto">
          <a:xfrm>
            <a:off x="899592" y="5445224"/>
            <a:ext cx="75635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2996952"/>
            <a:ext cx="685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70C0"/>
                </a:solidFill>
              </a:rPr>
              <a:t>The field should be properly </a:t>
            </a:r>
            <a:r>
              <a:rPr lang="en-CA" sz="2400" dirty="0" smtClean="0">
                <a:solidFill>
                  <a:srgbClr val="BE1CB6"/>
                </a:solidFill>
              </a:rPr>
              <a:t>canonical normalized</a:t>
            </a:r>
            <a:endParaRPr lang="en-CA" sz="2400" dirty="0">
              <a:solidFill>
                <a:srgbClr val="BE1CB6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6832"/>
            <a:ext cx="8056465" cy="139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140968"/>
            <a:ext cx="2521843" cy="15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75656" y="3356992"/>
            <a:ext cx="550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rgbClr val="0070C0"/>
                </a:solidFill>
              </a:rPr>
              <a:t>The coupling to matter is suppressed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3789040"/>
            <a:ext cx="5292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CA" sz="2400" dirty="0" smtClean="0">
                <a:solidFill>
                  <a:srgbClr val="0070C0"/>
                </a:solidFill>
              </a:rPr>
              <a:t>The field acquires an effective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221088"/>
            <a:ext cx="695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CA" sz="2400" dirty="0" smtClean="0">
                <a:solidFill>
                  <a:srgbClr val="BE1CB6"/>
                </a:solidFill>
              </a:rPr>
              <a:t>Associated Coleman-Weinberg effective potential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581128"/>
            <a:ext cx="4320480" cy="19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509120"/>
            <a:ext cx="5261801" cy="180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417 -0.5039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Tuning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To be consistent with observations, the graviton mass ought to be tuned, 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Which is the same tuning as the vacuum energy,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95"/>
          <a:stretch>
            <a:fillRect/>
          </a:stretch>
        </p:blipFill>
        <p:spPr bwMode="auto">
          <a:xfrm>
            <a:off x="1439652" y="2690597"/>
            <a:ext cx="6264696" cy="109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8" y="4365104"/>
            <a:ext cx="4930155" cy="138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Tuning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To be consistent with observations, the graviton mass ought to be tuned, 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Which is the same tuning as the vacuum energy,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rgbClr val="7030A0"/>
                </a:solidFill>
              </a:rPr>
              <a:t>One expects the graviton mass to be protected against quantum corrections</a:t>
            </a:r>
          </a:p>
          <a:p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95"/>
          <a:stretch>
            <a:fillRect/>
          </a:stretch>
        </p:blipFill>
        <p:spPr bwMode="auto">
          <a:xfrm>
            <a:off x="1439652" y="2690597"/>
            <a:ext cx="6264696" cy="109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8" y="4365104"/>
            <a:ext cx="4930155" cy="138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Massive Gravity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32373"/>
            <a:ext cx="8229600" cy="3309000"/>
          </a:xfrm>
        </p:spPr>
        <p:txBody>
          <a:bodyPr/>
          <a:lstStyle/>
          <a:p>
            <a:r>
              <a:rPr lang="en-CA" dirty="0" smtClean="0"/>
              <a:t>The notion of mass requires a </a:t>
            </a:r>
            <a:r>
              <a:rPr lang="en-CA" b="1" i="1" dirty="0" smtClean="0">
                <a:solidFill>
                  <a:srgbClr val="BE1CB6"/>
                </a:solidFill>
              </a:rPr>
              <a:t>reference</a:t>
            </a:r>
            <a:r>
              <a:rPr lang="en-CA" dirty="0" smtClean="0"/>
              <a:t> !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 Having the flat Metric as a Reference </a:t>
            </a:r>
            <a:r>
              <a:rPr lang="en-CA" dirty="0" smtClean="0">
                <a:solidFill>
                  <a:srgbClr val="BE1CB6"/>
                </a:solidFill>
              </a:rPr>
              <a:t>breaks Covariance</a:t>
            </a:r>
            <a:r>
              <a:rPr lang="en-CA" dirty="0" smtClean="0"/>
              <a:t> !!! </a:t>
            </a:r>
            <a:r>
              <a:rPr lang="en-CA" dirty="0" smtClean="0">
                <a:solidFill>
                  <a:schemeClr val="tx2"/>
                </a:solidFill>
              </a:rPr>
              <a:t>(Coordinate transformation invariance)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8" r="42178" b="19485"/>
          <a:stretch>
            <a:fillRect/>
          </a:stretch>
        </p:blipFill>
        <p:spPr bwMode="auto">
          <a:xfrm>
            <a:off x="1259637" y="1988840"/>
            <a:ext cx="3672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22" t="38138" b="27961"/>
          <a:stretch>
            <a:fillRect/>
          </a:stretch>
        </p:blipFill>
        <p:spPr bwMode="auto">
          <a:xfrm>
            <a:off x="4932045" y="2276872"/>
            <a:ext cx="26788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Tuning / Fine-Tuning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Mass renormalization</a:t>
            </a:r>
            <a:endParaRPr lang="en-CA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8874" y="3573016"/>
            <a:ext cx="1714500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ardrop 6"/>
          <p:cNvSpPr/>
          <p:nvPr/>
        </p:nvSpPr>
        <p:spPr bwMode="auto">
          <a:xfrm rot="7815909">
            <a:off x="1218510" y="2570756"/>
            <a:ext cx="744526" cy="653984"/>
          </a:xfrm>
          <a:prstGeom prst="teardrop">
            <a:avLst>
              <a:gd name="adj" fmla="val 136625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6" tIns="45688" rIns="91376" bIns="45688" numCol="1" rtlCol="0" anchor="b" anchorCtr="0" compatLnSpc="1">
            <a:prstTxWarp prst="textNoShape">
              <a:avLst/>
            </a:prstTxWarp>
          </a:bodyPr>
          <a:lstStyle/>
          <a:p>
            <a:pPr defTabSz="914243"/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98747" y="3062237"/>
            <a:ext cx="1679150" cy="0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130923"/>
            <a:ext cx="4170936" cy="1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Tuning / Fine-Tuning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Mass renormalization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 Corrections from new degrees of Freedom </a:t>
            </a:r>
            <a:endParaRPr lang="en-CA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8874" y="3573016"/>
            <a:ext cx="1714500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ardrop 6"/>
          <p:cNvSpPr/>
          <p:nvPr/>
        </p:nvSpPr>
        <p:spPr bwMode="auto">
          <a:xfrm rot="7815909">
            <a:off x="1218510" y="2570756"/>
            <a:ext cx="744526" cy="653984"/>
          </a:xfrm>
          <a:prstGeom prst="teardrop">
            <a:avLst>
              <a:gd name="adj" fmla="val 136625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6" tIns="45688" rIns="91376" bIns="45688" numCol="1" rtlCol="0" anchor="b" anchorCtr="0" compatLnSpc="1">
            <a:prstTxWarp prst="textNoShape">
              <a:avLst/>
            </a:prstTxWarp>
          </a:bodyPr>
          <a:lstStyle/>
          <a:p>
            <a:pPr defTabSz="914243"/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98747" y="3062237"/>
            <a:ext cx="1679150" cy="0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130923"/>
            <a:ext cx="4170936" cy="1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899592" y="5805264"/>
            <a:ext cx="1714500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ardrop 9"/>
          <p:cNvSpPr/>
          <p:nvPr/>
        </p:nvSpPr>
        <p:spPr bwMode="auto">
          <a:xfrm rot="7815909">
            <a:off x="1349228" y="4803004"/>
            <a:ext cx="744526" cy="653984"/>
          </a:xfrm>
          <a:prstGeom prst="teardrop">
            <a:avLst>
              <a:gd name="adj" fmla="val 136625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6" tIns="45688" rIns="91376" bIns="45688" numCol="1" rtlCol="0" anchor="b" anchorCtr="0" compatLnSpc="1">
            <a:prstTxWarp prst="textNoShape">
              <a:avLst/>
            </a:prstTxWarp>
          </a:bodyPr>
          <a:lstStyle/>
          <a:p>
            <a:pPr defTabSz="914243"/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843808" y="5373216"/>
            <a:ext cx="1679150" cy="0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99995" y="5013177"/>
            <a:ext cx="4169218" cy="83096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en-CA" sz="2400" dirty="0" smtClean="0">
                <a:solidFill>
                  <a:srgbClr val="00B0F0"/>
                </a:solidFill>
              </a:rPr>
              <a:t>They come protected by a </a:t>
            </a:r>
          </a:p>
          <a:p>
            <a:pPr defTabSz="913999"/>
            <a:r>
              <a:rPr lang="en-CA" sz="2400" dirty="0" smtClean="0">
                <a:solidFill>
                  <a:srgbClr val="00B0F0"/>
                </a:solidFill>
              </a:rPr>
              <a:t>non-renormalization theorem</a:t>
            </a:r>
            <a:endParaRPr lang="en-CA" sz="2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4" y="5949280"/>
            <a:ext cx="337829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algn="ctr" defTabSz="913999"/>
            <a:r>
              <a:rPr lang="en-CA" dirty="0" smtClean="0">
                <a:solidFill>
                  <a:prstClr val="black"/>
                </a:solidFill>
              </a:rPr>
              <a:t>( </a:t>
            </a:r>
            <a:r>
              <a:rPr lang="en-CA" dirty="0" err="1" smtClean="0">
                <a:solidFill>
                  <a:prstClr val="black"/>
                </a:solidFill>
              </a:rPr>
              <a:t>Galileon</a:t>
            </a:r>
            <a:r>
              <a:rPr lang="en-CA" dirty="0" smtClean="0">
                <a:solidFill>
                  <a:prstClr val="black"/>
                </a:solidFill>
              </a:rPr>
              <a:t> types of interactions )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" y="6453336"/>
            <a:ext cx="35809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en-CA" dirty="0" err="1" smtClean="0">
                <a:solidFill>
                  <a:prstClr val="black"/>
                </a:solidFill>
              </a:rPr>
              <a:t>CdR</a:t>
            </a:r>
            <a:r>
              <a:rPr lang="en-CA" dirty="0" smtClean="0">
                <a:solidFill>
                  <a:prstClr val="black"/>
                </a:solidFill>
              </a:rPr>
              <a:t> &amp; Heisenberg, to appear soon</a:t>
            </a:r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Now that we’ve modified gravity...</a:t>
            </a:r>
            <a:endParaRPr lang="en-CA" dirty="0"/>
          </a:p>
        </p:txBody>
      </p:sp>
      <p:pic>
        <p:nvPicPr>
          <p:cNvPr id="4" name="Picture 2" descr="C:\Users\coco\AppData\Local\Microsoft\Windows\Temporary Internet Files\Content.Outlook\6AK1NLEY\gravity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00" y="1988840"/>
            <a:ext cx="8302800" cy="409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CA" dirty="0" smtClean="0"/>
              <a:t>Implications for our current Universe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32"/>
            <a:ext cx="8229600" cy="3543672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New polarizations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of graviton </a:t>
            </a:r>
            <a:r>
              <a:rPr lang="en-CA" dirty="0" smtClean="0">
                <a:solidFill>
                  <a:srgbClr val="BE1CB6"/>
                </a:solidFill>
              </a:rPr>
              <a:t>could be 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Dark Energy </a:t>
            </a:r>
            <a:r>
              <a:rPr lang="en-CA" dirty="0" smtClean="0">
                <a:solidFill>
                  <a:schemeClr val="tx2"/>
                </a:solidFill>
              </a:rPr>
              <a:t>!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16738" name="Picture 2" descr="Evidence for Dark Energy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752528" cy="421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CA" dirty="0" smtClean="0"/>
              <a:t>Implications for our current Universe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32"/>
            <a:ext cx="8229600" cy="3543672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New polarizations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of graviton could be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Dark Energy !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16740" name="Picture 4" descr="http://yourschoolmarketing.com/wp-content/uploads/2011/12/bored-baby.jpg"/>
          <p:cNvPicPr>
            <a:picLocks noChangeAspect="1" noChangeArrowheads="1"/>
          </p:cNvPicPr>
          <p:nvPr/>
        </p:nvPicPr>
        <p:blipFill>
          <a:blip r:embed="rId2" cstate="print"/>
          <a:srcRect l="19149" t="-2042" r="4255" b="22377"/>
          <a:stretch>
            <a:fillRect/>
          </a:stretch>
        </p:blipFill>
        <p:spPr bwMode="auto">
          <a:xfrm>
            <a:off x="5652120" y="2852936"/>
            <a:ext cx="2592288" cy="2808312"/>
          </a:xfrm>
          <a:prstGeom prst="ellipse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251520" y="3717032"/>
            <a:ext cx="4248472" cy="2628872"/>
          </a:xfrm>
          <a:prstGeom prst="cloudCallout">
            <a:avLst>
              <a:gd name="adj1" fmla="val 86644"/>
              <a:gd name="adj2" fmla="val -31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13999"/>
            <a:r>
              <a:rPr lang="en-CA" sz="2400" dirty="0" smtClean="0">
                <a:solidFill>
                  <a:prstClr val="white"/>
                </a:solidFill>
              </a:rPr>
              <a:t>Not  yet again </a:t>
            </a:r>
            <a:r>
              <a:rPr lang="en-CA" sz="2800" i="1" dirty="0" smtClean="0">
                <a:solidFill>
                  <a:srgbClr val="FFC000"/>
                </a:solidFill>
              </a:rPr>
              <a:t>another new model </a:t>
            </a:r>
            <a:r>
              <a:rPr lang="en-CA" sz="2400" dirty="0" smtClean="0">
                <a:solidFill>
                  <a:prstClr val="white"/>
                </a:solidFill>
              </a:rPr>
              <a:t>for  dark energy... </a:t>
            </a:r>
            <a:endParaRPr lang="en-CA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CA" dirty="0" smtClean="0"/>
              <a:t>Implications for our current Universe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32"/>
            <a:ext cx="8229600" cy="3543672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New polarizations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of graviton </a:t>
            </a:r>
            <a:r>
              <a:rPr lang="en-CA" dirty="0" smtClean="0">
                <a:solidFill>
                  <a:srgbClr val="BE1CB6"/>
                </a:solidFill>
              </a:rPr>
              <a:t>could be 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Dark Energy </a:t>
            </a:r>
            <a:r>
              <a:rPr lang="en-CA" dirty="0" smtClean="0">
                <a:solidFill>
                  <a:schemeClr val="tx2"/>
                </a:solidFill>
              </a:rPr>
              <a:t>!</a:t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 Graviton mass could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alleviate the 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cosmological constant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problem</a:t>
            </a:r>
            <a:r>
              <a:rPr lang="en-CA" dirty="0" smtClean="0">
                <a:solidFill>
                  <a:schemeClr val="tx2"/>
                </a:solidFill>
              </a:rPr>
              <a:t> !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16738" name="Picture 2" descr="Evidence for Dark Energy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752528" cy="421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439536"/>
            <a:ext cx="8229600" cy="3941792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Could the rough estimate from particle physics be correct ? </a:t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Is there a way to </a:t>
            </a:r>
            <a:r>
              <a:rPr lang="en-CA" b="1" i="1" dirty="0" smtClean="0">
                <a:solidFill>
                  <a:srgbClr val="BE1CB6"/>
                </a:solidFill>
              </a:rPr>
              <a:t>hide </a:t>
            </a:r>
            <a:r>
              <a:rPr lang="en-CA" dirty="0" smtClean="0">
                <a:solidFill>
                  <a:schemeClr val="tx2"/>
                </a:solidFill>
              </a:rPr>
              <a:t>such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 a huge Cosmological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Constant ??? 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CA" dirty="0" smtClean="0"/>
              <a:t>Vacuum Energy from Particle Physics</a:t>
            </a:r>
            <a:endParaRPr lang="en-CA" dirty="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395540" y="980728"/>
            <a:ext cx="6024563" cy="1230474"/>
          </a:xfrm>
          <a:prstGeom prst="rect">
            <a:avLst/>
          </a:prstGeom>
        </p:spPr>
        <p:txBody>
          <a:bodyPr vert="horz" lIns="0" tIns="45700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CA" sz="5000" dirty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16" name="Picture 2" descr="autruche-tete-dans-le-s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416" y="2924948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439536"/>
            <a:ext cx="8229600" cy="3941792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Could the rough estimate from particle physics be correct ? </a:t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Is there a way to </a:t>
            </a:r>
            <a:r>
              <a:rPr lang="en-CA" b="1" i="1" dirty="0" smtClean="0">
                <a:solidFill>
                  <a:srgbClr val="BE1CB6"/>
                </a:solidFill>
              </a:rPr>
              <a:t>hide </a:t>
            </a:r>
            <a:r>
              <a:rPr lang="en-CA" dirty="0" smtClean="0">
                <a:solidFill>
                  <a:schemeClr val="tx2"/>
                </a:solidFill>
              </a:rPr>
              <a:t>such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 a huge Cosmological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Constant ??? 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NO !!! (</a:t>
            </a:r>
            <a:r>
              <a:rPr lang="en-CA" i="1" dirty="0" smtClean="0">
                <a:solidFill>
                  <a:srgbClr val="BE1CB6"/>
                </a:solidFill>
              </a:rPr>
              <a:t>not in GR</a:t>
            </a:r>
            <a:r>
              <a:rPr lang="en-CA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 But maybe in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Massive gravity </a:t>
            </a:r>
            <a:r>
              <a:rPr lang="en-CA" dirty="0" smtClean="0">
                <a:solidFill>
                  <a:schemeClr val="tx2"/>
                </a:solidFill>
              </a:rPr>
              <a:t>???</a:t>
            </a:r>
          </a:p>
          <a:p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CA" dirty="0" smtClean="0"/>
              <a:t>Vacuum Energy from Particle Physics</a:t>
            </a:r>
            <a:endParaRPr lang="en-CA" dirty="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395540" y="980728"/>
            <a:ext cx="6024563" cy="1230474"/>
          </a:xfrm>
          <a:prstGeom prst="rect">
            <a:avLst/>
          </a:prstGeom>
        </p:spPr>
        <p:txBody>
          <a:bodyPr vert="horz" lIns="0" tIns="45700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CA" sz="5000" dirty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123906" name="Picture 2" descr="autruche-tete-dans-le-s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416" y="2924948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505527" y="2527699"/>
            <a:ext cx="5504411" cy="1445827"/>
            <a:chOff x="1928794" y="642918"/>
            <a:chExt cx="4929222" cy="18000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928794" y="2285992"/>
              <a:ext cx="4929222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-5400000">
              <a:off x="1243902" y="1542124"/>
              <a:ext cx="1800000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/>
          <p:nvPr/>
        </p:nvGrpSpPr>
        <p:grpSpPr>
          <a:xfrm>
            <a:off x="1505527" y="4880348"/>
            <a:ext cx="5504411" cy="1445827"/>
            <a:chOff x="1928794" y="3571876"/>
            <a:chExt cx="4929222" cy="18000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28794" y="5214950"/>
              <a:ext cx="4929222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-5400000">
              <a:off x="1243902" y="4471082"/>
              <a:ext cx="1800000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Elbow Connector 7"/>
          <p:cNvCxnSpPr/>
          <p:nvPr/>
        </p:nvCxnSpPr>
        <p:spPr>
          <a:xfrm rot="10800000" flipV="1">
            <a:off x="1824619" y="2986840"/>
            <a:ext cx="5025766" cy="860803"/>
          </a:xfrm>
          <a:prstGeom prst="bentConnector3">
            <a:avLst>
              <a:gd name="adj1" fmla="val 85679"/>
            </a:avLst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993122" y="4397103"/>
            <a:ext cx="109892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3190" y="4689844"/>
            <a:ext cx="607486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7030A0"/>
                </a:solidFill>
              </a:rPr>
              <a:t>H</a:t>
            </a:r>
            <a:r>
              <a:rPr lang="en-CA" sz="2800" baseline="30000" dirty="0" smtClean="0">
                <a:solidFill>
                  <a:srgbClr val="7030A0"/>
                </a:solidFill>
              </a:rPr>
              <a:t>2</a:t>
            </a:r>
            <a:endParaRPr lang="en-CA" baseline="30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9938" y="6028339"/>
            <a:ext cx="908851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FFFFFF"/>
                </a:solidFill>
              </a:rPr>
              <a:t>time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9938" y="3732865"/>
            <a:ext cx="908851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FFFFFF"/>
                </a:solidFill>
              </a:rPr>
              <a:t>time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1683" y="2470355"/>
            <a:ext cx="1807494" cy="376358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dirty="0" smtClean="0">
                <a:solidFill>
                  <a:srgbClr val="FFFFFF"/>
                </a:solidFill>
              </a:rPr>
              <a:t>Phase transition</a:t>
            </a:r>
            <a:endParaRPr lang="en-CA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615341" y="2649537"/>
            <a:ext cx="253364" cy="239323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3193" y="2412968"/>
            <a:ext cx="445582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endParaRPr lang="en-CA" dirty="0">
              <a:solidFill>
                <a:srgbClr val="BE1CB6"/>
              </a:solidFill>
              <a:latin typeface="Symbol" pitchFamily="18" charset="2"/>
            </a:endParaRPr>
          </a:p>
        </p:txBody>
      </p:sp>
      <p:sp>
        <p:nvSpPr>
          <p:cNvPr id="24" name="Title 10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General Relativity</a:t>
            </a:r>
            <a:endParaRPr lang="en-CA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75656" y="6237313"/>
            <a:ext cx="5504411" cy="12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992955" y="5639565"/>
            <a:ext cx="1445827" cy="177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91680" y="6237312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55776" y="4869160"/>
            <a:ext cx="0" cy="1368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55776" y="4869160"/>
            <a:ext cx="43204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20276" y="3429000"/>
            <a:ext cx="89479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006E9A"/>
                </a:solidFill>
              </a:rPr>
              <a:t>time</a:t>
            </a:r>
            <a:endParaRPr lang="en-CA" sz="2800" dirty="0">
              <a:solidFill>
                <a:srgbClr val="006E9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0276" y="5949280"/>
            <a:ext cx="89479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006E9A"/>
                </a:solidFill>
              </a:rPr>
              <a:t>time</a:t>
            </a:r>
            <a:endParaRPr lang="en-CA" sz="2800" dirty="0">
              <a:solidFill>
                <a:srgbClr val="006E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505527" y="2527699"/>
            <a:ext cx="5504411" cy="1445827"/>
            <a:chOff x="1928794" y="642918"/>
            <a:chExt cx="4929222" cy="18000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928794" y="2285992"/>
              <a:ext cx="4929222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-5400000">
              <a:off x="1243902" y="1542124"/>
              <a:ext cx="1800000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/>
          <p:nvPr/>
        </p:nvGrpSpPr>
        <p:grpSpPr>
          <a:xfrm>
            <a:off x="1505527" y="4880348"/>
            <a:ext cx="5504411" cy="1445827"/>
            <a:chOff x="1928794" y="3571876"/>
            <a:chExt cx="4929222" cy="18000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28794" y="5214950"/>
              <a:ext cx="4929222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-5400000">
              <a:off x="1243902" y="4471082"/>
              <a:ext cx="1800000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Elbow Connector 7"/>
          <p:cNvCxnSpPr/>
          <p:nvPr/>
        </p:nvCxnSpPr>
        <p:spPr>
          <a:xfrm rot="10800000" flipV="1">
            <a:off x="1824619" y="2986840"/>
            <a:ext cx="5025766" cy="860803"/>
          </a:xfrm>
          <a:prstGeom prst="bentConnector3">
            <a:avLst>
              <a:gd name="adj1" fmla="val 85679"/>
            </a:avLst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993122" y="4397103"/>
            <a:ext cx="109892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7864" y="4797152"/>
            <a:ext cx="1009839" cy="714912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4000" dirty="0" smtClean="0">
                <a:solidFill>
                  <a:srgbClr val="7030A0"/>
                </a:solidFill>
              </a:rPr>
              <a:t>1/m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3190" y="4689844"/>
            <a:ext cx="607486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7030A0"/>
                </a:solidFill>
              </a:rPr>
              <a:t>H</a:t>
            </a:r>
            <a:r>
              <a:rPr lang="en-CA" sz="2800" baseline="30000" dirty="0" smtClean="0">
                <a:solidFill>
                  <a:srgbClr val="7030A0"/>
                </a:solidFill>
              </a:rPr>
              <a:t>2</a:t>
            </a:r>
            <a:endParaRPr lang="en-CA" baseline="30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9938" y="6028339"/>
            <a:ext cx="908851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FFFFFF"/>
                </a:solidFill>
              </a:rPr>
              <a:t>time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9938" y="3732865"/>
            <a:ext cx="908851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FFFFFF"/>
                </a:solidFill>
              </a:rPr>
              <a:t>time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1683" y="2470355"/>
            <a:ext cx="1807494" cy="376358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dirty="0" smtClean="0">
                <a:solidFill>
                  <a:srgbClr val="FFFFFF"/>
                </a:solidFill>
              </a:rPr>
              <a:t>Phase transition</a:t>
            </a:r>
            <a:endParaRPr lang="en-CA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615341" y="2649537"/>
            <a:ext cx="253364" cy="239323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3193" y="2412968"/>
            <a:ext cx="445582" cy="530246"/>
          </a:xfrm>
          <a:prstGeom prst="rect">
            <a:avLst/>
          </a:prstGeom>
          <a:noFill/>
        </p:spPr>
        <p:txBody>
          <a:bodyPr wrap="none" lIns="98364" tIns="49182" rIns="98364" bIns="49182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BE1CB6"/>
                </a:solidFill>
                <a:latin typeface="Symbol" pitchFamily="18" charset="2"/>
              </a:rPr>
              <a:t>L</a:t>
            </a:r>
            <a:endParaRPr lang="en-CA" dirty="0">
              <a:solidFill>
                <a:srgbClr val="BE1CB6"/>
              </a:solidFill>
              <a:latin typeface="Symbol" pitchFamily="18" charset="2"/>
            </a:endParaRPr>
          </a:p>
        </p:txBody>
      </p:sp>
      <p:sp>
        <p:nvSpPr>
          <p:cNvPr id="24" name="Title 10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Relaxation mechanism in MG</a:t>
            </a:r>
            <a:endParaRPr lang="en-CA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75656" y="6237313"/>
            <a:ext cx="5504411" cy="12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992955" y="5639565"/>
            <a:ext cx="1445827" cy="177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91680" y="6237312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55776" y="4869160"/>
            <a:ext cx="0" cy="1368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551818" y="4888557"/>
            <a:ext cx="4359349" cy="1339702"/>
          </a:xfrm>
          <a:custGeom>
            <a:avLst/>
            <a:gdLst>
              <a:gd name="connsiteX0" fmla="*/ 0 w 4359349"/>
              <a:gd name="connsiteY0" fmla="*/ 0 h 1339702"/>
              <a:gd name="connsiteX1" fmla="*/ 1360967 w 4359349"/>
              <a:gd name="connsiteY1" fmla="*/ 808074 h 1339702"/>
              <a:gd name="connsiteX2" fmla="*/ 4359349 w 4359349"/>
              <a:gd name="connsiteY2" fmla="*/ 1339702 h 133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9349" h="1339702">
                <a:moveTo>
                  <a:pt x="0" y="0"/>
                </a:moveTo>
                <a:cubicBezTo>
                  <a:pt x="317204" y="292395"/>
                  <a:pt x="634409" y="584790"/>
                  <a:pt x="1360967" y="808074"/>
                </a:cubicBezTo>
                <a:cubicBezTo>
                  <a:pt x="2087525" y="1031358"/>
                  <a:pt x="3223437" y="1185530"/>
                  <a:pt x="4359349" y="1339702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 rtlCol="0" anchor="ctr"/>
          <a:lstStyle/>
          <a:p>
            <a:pPr algn="ctr" defTabSz="913999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6" y="3429000"/>
            <a:ext cx="89479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006E9A"/>
                </a:solidFill>
              </a:rPr>
              <a:t>time</a:t>
            </a:r>
            <a:endParaRPr lang="en-CA" sz="2800" dirty="0">
              <a:solidFill>
                <a:srgbClr val="006E9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0276" y="5949280"/>
            <a:ext cx="89479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en-CA" sz="2800" dirty="0" smtClean="0">
                <a:solidFill>
                  <a:srgbClr val="006E9A"/>
                </a:solidFill>
              </a:rPr>
              <a:t>time</a:t>
            </a:r>
            <a:endParaRPr lang="en-CA" sz="2800" dirty="0">
              <a:solidFill>
                <a:srgbClr val="006E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Massive Gravity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32373"/>
            <a:ext cx="8229600" cy="3309000"/>
          </a:xfrm>
        </p:spPr>
        <p:txBody>
          <a:bodyPr/>
          <a:lstStyle/>
          <a:p>
            <a:r>
              <a:rPr lang="en-CA" dirty="0" smtClean="0"/>
              <a:t>The notion of mass requires a </a:t>
            </a:r>
            <a:r>
              <a:rPr lang="en-CA" b="1" i="1" dirty="0" smtClean="0">
                <a:solidFill>
                  <a:srgbClr val="BE1CB6"/>
                </a:solidFill>
              </a:rPr>
              <a:t>reference</a:t>
            </a:r>
            <a:r>
              <a:rPr lang="en-CA" dirty="0" smtClean="0"/>
              <a:t> !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 Having the flat Metric as a Reference </a:t>
            </a:r>
            <a:r>
              <a:rPr lang="en-CA" dirty="0" smtClean="0">
                <a:solidFill>
                  <a:srgbClr val="BE1CB6"/>
                </a:solidFill>
              </a:rPr>
              <a:t>breaks Covariance</a:t>
            </a:r>
            <a:r>
              <a:rPr lang="en-CA" dirty="0" smtClean="0"/>
              <a:t> !!! </a:t>
            </a:r>
            <a:r>
              <a:rPr lang="en-CA" dirty="0" smtClean="0">
                <a:solidFill>
                  <a:schemeClr val="tx2"/>
                </a:solidFill>
              </a:rPr>
              <a:t>(Coordinate transformation invariance)</a:t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The loss in symmetry generates new </a:t>
            </a:r>
            <a:r>
              <a:rPr lang="en-CA" dirty="0" err="1" smtClean="0">
                <a:solidFill>
                  <a:srgbClr val="0070C0"/>
                </a:solidFill>
              </a:rPr>
              <a:t>dof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8" r="42178" b="19485"/>
          <a:stretch>
            <a:fillRect/>
          </a:stretch>
        </p:blipFill>
        <p:spPr bwMode="auto">
          <a:xfrm>
            <a:off x="1259637" y="1988840"/>
            <a:ext cx="3672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22" t="38138" b="27961"/>
          <a:stretch>
            <a:fillRect/>
          </a:stretch>
        </p:blipFill>
        <p:spPr bwMode="auto">
          <a:xfrm>
            <a:off x="4932045" y="2276872"/>
            <a:ext cx="26788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iggs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9" y="5085184"/>
            <a:ext cx="3063547" cy="1970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Cosmology in Massive Gravity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Massive Gravity has </a:t>
            </a:r>
            <a:r>
              <a:rPr lang="en-CA" dirty="0" smtClean="0">
                <a:solidFill>
                  <a:srgbClr val="BE1CB6"/>
                </a:solidFill>
              </a:rPr>
              <a:t>flat space-time </a:t>
            </a:r>
            <a:r>
              <a:rPr lang="en-CA" dirty="0" smtClean="0">
                <a:solidFill>
                  <a:schemeClr val="tx2"/>
                </a:solidFill>
              </a:rPr>
              <a:t>as a reference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50" b="14599"/>
          <a:stretch>
            <a:fillRect/>
          </a:stretch>
        </p:blipFill>
        <p:spPr bwMode="auto">
          <a:xfrm>
            <a:off x="1763688" y="2420888"/>
            <a:ext cx="3884414" cy="23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Cosmology in Massive Gravity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Massive Gravity has </a:t>
            </a:r>
            <a:r>
              <a:rPr lang="en-CA" dirty="0" smtClean="0">
                <a:solidFill>
                  <a:srgbClr val="BE1CB6"/>
                </a:solidFill>
              </a:rPr>
              <a:t>flat space-time </a:t>
            </a:r>
            <a:r>
              <a:rPr lang="en-CA" dirty="0" smtClean="0">
                <a:solidFill>
                  <a:schemeClr val="tx2"/>
                </a:solidFill>
              </a:rPr>
              <a:t>as a reference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 Which has a fundamentally different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topology than </a:t>
            </a:r>
            <a:r>
              <a:rPr lang="en-CA" dirty="0" err="1" smtClean="0">
                <a:solidFill>
                  <a:schemeClr val="tx2"/>
                </a:solidFill>
              </a:rPr>
              <a:t>dS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50" b="14599"/>
          <a:stretch>
            <a:fillRect/>
          </a:stretch>
        </p:blipFill>
        <p:spPr bwMode="auto">
          <a:xfrm>
            <a:off x="1763688" y="2420888"/>
            <a:ext cx="3884414" cy="23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987" y="3810393"/>
            <a:ext cx="2781235" cy="30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557212" y="6224685"/>
            <a:ext cx="921544" cy="0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50210" y="5731333"/>
            <a:ext cx="4465270" cy="916762"/>
          </a:xfrm>
          <a:prstGeom prst="rect">
            <a:avLst/>
          </a:prstGeom>
          <a:noFill/>
        </p:spPr>
        <p:txBody>
          <a:bodyPr wrap="none" lIns="84936" tIns="42468" rIns="84936" bIns="42468" rtlCol="0">
            <a:spAutoFit/>
          </a:bodyPr>
          <a:lstStyle/>
          <a:p>
            <a:pPr defTabSz="913999"/>
            <a:r>
              <a:rPr lang="en-CA" sz="2600" dirty="0" smtClean="0">
                <a:solidFill>
                  <a:prstClr val="white"/>
                </a:solidFill>
              </a:rPr>
              <a:t>there is </a:t>
            </a:r>
            <a:r>
              <a:rPr lang="en-CA" sz="2600" dirty="0" smtClean="0">
                <a:solidFill>
                  <a:srgbClr val="009DD9"/>
                </a:solidFill>
              </a:rPr>
              <a:t>NO spatially flat </a:t>
            </a:r>
            <a:br>
              <a:rPr lang="en-CA" sz="2600" dirty="0" smtClean="0">
                <a:solidFill>
                  <a:srgbClr val="009DD9"/>
                </a:solidFill>
              </a:rPr>
            </a:br>
            <a:r>
              <a:rPr lang="en-CA" sz="2600" dirty="0" smtClean="0">
                <a:solidFill>
                  <a:srgbClr val="009DD9"/>
                </a:solidFill>
              </a:rPr>
              <a:t>homogeneous FRW solutions</a:t>
            </a:r>
            <a:r>
              <a:rPr lang="en-CA" sz="2600" dirty="0" smtClean="0">
                <a:solidFill>
                  <a:prstClr val="black"/>
                </a:solidFill>
              </a:rPr>
              <a:t>.</a:t>
            </a:r>
            <a:endParaRPr lang="en-CA" sz="26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Cosmology in Massive Gravity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Massive Gravity has </a:t>
            </a:r>
            <a:r>
              <a:rPr lang="en-CA" dirty="0" smtClean="0">
                <a:solidFill>
                  <a:srgbClr val="BE1CB6"/>
                </a:solidFill>
              </a:rPr>
              <a:t>flat space-time </a:t>
            </a:r>
            <a:r>
              <a:rPr lang="en-CA" dirty="0" smtClean="0">
                <a:solidFill>
                  <a:schemeClr val="tx2"/>
                </a:solidFill>
              </a:rPr>
              <a:t>as a reference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/>
            </a:r>
            <a:br>
              <a:rPr lang="en-CA" dirty="0" smtClean="0">
                <a:solidFill>
                  <a:schemeClr val="tx2"/>
                </a:solidFill>
              </a:rPr>
            </a:br>
            <a:endParaRPr lang="en-CA" dirty="0" smtClean="0">
              <a:solidFill>
                <a:schemeClr val="tx2"/>
              </a:solidFill>
            </a:endParaRPr>
          </a:p>
          <a:p>
            <a:r>
              <a:rPr lang="en-CA" dirty="0" smtClean="0">
                <a:solidFill>
                  <a:schemeClr val="tx2"/>
                </a:solidFill>
              </a:rPr>
              <a:t> Which has a fundamentally different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topology than </a:t>
            </a:r>
            <a:r>
              <a:rPr lang="en-CA" dirty="0" err="1" smtClean="0">
                <a:solidFill>
                  <a:schemeClr val="tx2"/>
                </a:solidFill>
              </a:rPr>
              <a:t>dS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50" b="14599"/>
          <a:stretch>
            <a:fillRect/>
          </a:stretch>
        </p:blipFill>
        <p:spPr bwMode="auto">
          <a:xfrm>
            <a:off x="1763688" y="2420888"/>
            <a:ext cx="3884414" cy="23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987" y="3810393"/>
            <a:ext cx="2781235" cy="30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557212" y="6224685"/>
            <a:ext cx="921544" cy="0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50209" y="5731333"/>
            <a:ext cx="4453985" cy="885985"/>
          </a:xfrm>
          <a:prstGeom prst="rect">
            <a:avLst/>
          </a:prstGeom>
          <a:noFill/>
        </p:spPr>
        <p:txBody>
          <a:bodyPr wrap="none" lIns="84936" tIns="42468" rIns="84936" bIns="42468" rtlCol="0">
            <a:spAutoFit/>
          </a:bodyPr>
          <a:lstStyle/>
          <a:p>
            <a:pPr defTabSz="913999"/>
            <a:r>
              <a:rPr lang="en-CA" sz="2600" dirty="0" smtClean="0">
                <a:solidFill>
                  <a:prstClr val="white"/>
                </a:solidFill>
              </a:rPr>
              <a:t>there is </a:t>
            </a:r>
            <a:r>
              <a:rPr lang="en-CA" sz="2600" dirty="0" smtClean="0">
                <a:solidFill>
                  <a:srgbClr val="009DD9"/>
                </a:solidFill>
              </a:rPr>
              <a:t>NO spatially flat </a:t>
            </a:r>
            <a:br>
              <a:rPr lang="en-CA" sz="2600" dirty="0" smtClean="0">
                <a:solidFill>
                  <a:srgbClr val="009DD9"/>
                </a:solidFill>
              </a:rPr>
            </a:br>
            <a:r>
              <a:rPr lang="en-CA" sz="2600" dirty="0" smtClean="0">
                <a:solidFill>
                  <a:srgbClr val="009DD9"/>
                </a:solidFill>
              </a:rPr>
              <a:t>homogeneous FRW solutions.</a:t>
            </a:r>
          </a:p>
        </p:txBody>
      </p:sp>
      <p:pic>
        <p:nvPicPr>
          <p:cNvPr id="12292" name="Picture 4" descr="http://images.paraorkut.com/img/clipart/images/h/hammer-72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508104" y="126876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Inhomogeneous Cosmology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Could our Universe be composed of Inhomogeneous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 						patches ???</a:t>
            </a:r>
            <a:endParaRPr lang="en-CA" dirty="0">
              <a:solidFill>
                <a:schemeClr val="tx2"/>
              </a:solidFill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610790" y="2561253"/>
            <a:ext cx="4243388" cy="3493726"/>
            <a:chOff x="651510" y="2788920"/>
            <a:chExt cx="4526280" cy="3804279"/>
          </a:xfrm>
        </p:grpSpPr>
        <p:grpSp>
          <p:nvGrpSpPr>
            <p:cNvPr id="5" name="Group 10"/>
            <p:cNvGrpSpPr/>
            <p:nvPr/>
          </p:nvGrpSpPr>
          <p:grpSpPr>
            <a:xfrm>
              <a:off x="651510" y="2788920"/>
              <a:ext cx="4526280" cy="3804279"/>
              <a:chOff x="2594610" y="3163957"/>
              <a:chExt cx="3312795" cy="2812021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3451860" y="3163957"/>
                <a:ext cx="1649730" cy="1287780"/>
              </a:xfrm>
              <a:prstGeom prst="ellipse">
                <a:avLst/>
              </a:prstGeom>
              <a:solidFill>
                <a:srgbClr val="BD1DE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594610" y="3669030"/>
                <a:ext cx="1417320" cy="1680210"/>
              </a:xfrm>
              <a:prstGeom prst="ellipse">
                <a:avLst/>
              </a:prstGeom>
              <a:solidFill>
                <a:srgbClr val="E39EF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 rot="4420523">
                <a:off x="4438650" y="3859529"/>
                <a:ext cx="1649730" cy="1287780"/>
              </a:xfrm>
              <a:prstGeom prst="ellipse">
                <a:avLst/>
              </a:prstGeom>
              <a:solidFill>
                <a:srgbClr val="5724E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 rot="5400000">
                <a:off x="3572438" y="4302204"/>
                <a:ext cx="1649730" cy="1697818"/>
              </a:xfrm>
              <a:prstGeom prst="ellipse">
                <a:avLst/>
              </a:prstGeom>
              <a:solidFill>
                <a:srgbClr val="BBA6F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6" name="Straight Arrow Connector 5"/>
            <p:cNvCxnSpPr>
              <a:stCxn id="14" idx="4"/>
              <a:endCxn id="14" idx="0"/>
            </p:cNvCxnSpPr>
            <p:nvPr/>
          </p:nvCxnSpPr>
          <p:spPr bwMode="auto">
            <a:xfrm>
              <a:off x="1954668" y="5477270"/>
              <a:ext cx="231973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5724E8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0310" y="5378710"/>
              <a:ext cx="1431608" cy="87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381045" y="3429000"/>
            <a:ext cx="3762959" cy="2086343"/>
          </a:xfrm>
          <a:prstGeom prst="rect">
            <a:avLst/>
          </a:prstGeom>
          <a:noFill/>
        </p:spPr>
        <p:txBody>
          <a:bodyPr wrap="none" lIns="84936" tIns="42468" rIns="84936" bIns="42468" rtlCol="0">
            <a:spAutoFit/>
          </a:bodyPr>
          <a:lstStyle/>
          <a:p>
            <a:pPr algn="ctr" defTabSz="913999"/>
            <a:r>
              <a:rPr lang="en-CA" sz="2600" dirty="0" smtClean="0">
                <a:solidFill>
                  <a:srgbClr val="BE1CB6"/>
                </a:solidFill>
              </a:rPr>
              <a:t>A priori we don’t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expect our Universe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to be homogeneous on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distances larger than the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Hubble length 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" y="6453336"/>
            <a:ext cx="8976945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defTabSz="913999"/>
            <a:r>
              <a:rPr lang="pt-BR" dirty="0" smtClean="0">
                <a:solidFill>
                  <a:prstClr val="black"/>
                </a:solidFill>
              </a:rPr>
              <a:t>D’Amico, CdR, Dubovsky, Gabadadze, </a:t>
            </a:r>
            <a:r>
              <a:rPr lang="fi-FI" dirty="0" smtClean="0">
                <a:solidFill>
                  <a:prstClr val="black"/>
                </a:solidFill>
              </a:rPr>
              <a:t>Pirtskhalava &amp; Tolley, Phys.Rev. D84 (2011) 124046 </a:t>
            </a:r>
            <a:endParaRPr lang="en-CA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Inhomogeneous Cosmology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Could our Universe be composed of Inhomogeneous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 						patches ???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3109" y="2996954"/>
            <a:ext cx="3458841" cy="3378975"/>
          </a:xfrm>
          <a:prstGeom prst="rect">
            <a:avLst/>
          </a:prstGeom>
          <a:noFill/>
        </p:spPr>
        <p:txBody>
          <a:bodyPr wrap="none" lIns="84936" tIns="42468" rIns="84936" bIns="42468" rtlCol="0">
            <a:spAutoFit/>
          </a:bodyPr>
          <a:lstStyle/>
          <a:p>
            <a:pPr algn="ctr" defTabSz="913999"/>
            <a:r>
              <a:rPr lang="en-CA" sz="2600" dirty="0" smtClean="0">
                <a:solidFill>
                  <a:srgbClr val="BE1CB6"/>
                </a:solidFill>
              </a:rPr>
              <a:t>At high densities,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/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/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/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Vainshtein mechanism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at work to “</a:t>
            </a:r>
            <a:r>
              <a:rPr lang="en-CA" sz="2600" i="1" dirty="0" smtClean="0">
                <a:solidFill>
                  <a:srgbClr val="BE1CB6"/>
                </a:solidFill>
              </a:rPr>
              <a:t>hide</a:t>
            </a:r>
            <a:r>
              <a:rPr lang="en-CA" sz="2600" dirty="0" smtClean="0">
                <a:solidFill>
                  <a:srgbClr val="BE1CB6"/>
                </a:solidFill>
              </a:rPr>
              <a:t>” the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additional helicity-0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modes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610790" y="2561253"/>
            <a:ext cx="4243388" cy="3493726"/>
            <a:chOff x="651510" y="2788920"/>
            <a:chExt cx="4526280" cy="3804279"/>
          </a:xfrm>
        </p:grpSpPr>
        <p:grpSp>
          <p:nvGrpSpPr>
            <p:cNvPr id="5" name="Group 10"/>
            <p:cNvGrpSpPr/>
            <p:nvPr/>
          </p:nvGrpSpPr>
          <p:grpSpPr>
            <a:xfrm>
              <a:off x="651510" y="2788920"/>
              <a:ext cx="4526280" cy="3804279"/>
              <a:chOff x="2594610" y="3163957"/>
              <a:chExt cx="3312795" cy="2812021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3451860" y="3163957"/>
                <a:ext cx="1649730" cy="1287780"/>
              </a:xfrm>
              <a:prstGeom prst="ellipse">
                <a:avLst/>
              </a:prstGeom>
              <a:solidFill>
                <a:srgbClr val="BD1DE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2594610" y="3669030"/>
                <a:ext cx="1417320" cy="1680210"/>
              </a:xfrm>
              <a:prstGeom prst="ellipse">
                <a:avLst/>
              </a:prstGeom>
              <a:solidFill>
                <a:srgbClr val="E39EF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 rot="4420523">
                <a:off x="4438650" y="3859529"/>
                <a:ext cx="1649730" cy="1287780"/>
              </a:xfrm>
              <a:prstGeom prst="ellipse">
                <a:avLst/>
              </a:prstGeom>
              <a:solidFill>
                <a:srgbClr val="5724E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 rot="5400000">
                <a:off x="3572438" y="4302204"/>
                <a:ext cx="1649730" cy="1697818"/>
              </a:xfrm>
              <a:prstGeom prst="ellipse">
                <a:avLst/>
              </a:prstGeom>
              <a:solidFill>
                <a:srgbClr val="BBA6F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8" name="Straight Arrow Connector 17"/>
            <p:cNvCxnSpPr>
              <a:stCxn id="26" idx="4"/>
              <a:endCxn id="26" idx="0"/>
            </p:cNvCxnSpPr>
            <p:nvPr/>
          </p:nvCxnSpPr>
          <p:spPr bwMode="auto">
            <a:xfrm>
              <a:off x="1954668" y="5477270"/>
              <a:ext cx="231973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5724E8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0310" y="5378710"/>
              <a:ext cx="1431608" cy="87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 bwMode="auto">
            <a:xfrm rot="20060343">
              <a:off x="4320540" y="4503420"/>
              <a:ext cx="491490" cy="491490"/>
            </a:xfrm>
            <a:prstGeom prst="ellipse">
              <a:avLst/>
            </a:prstGeom>
            <a:noFill/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373" tIns="49186" rIns="98373" bIns="49186" numCol="1" rtlCol="0" anchor="b" anchorCtr="0" compatLnSpc="1">
              <a:prstTxWarp prst="textNoShape">
                <a:avLst/>
              </a:prstTxWarp>
            </a:bodyPr>
            <a:lstStyle/>
            <a:p>
              <a:pPr defTabSz="914243" fontAlgn="base">
                <a:spcBef>
                  <a:spcPct val="0"/>
                </a:spcBef>
                <a:spcAft>
                  <a:spcPct val="0"/>
                </a:spcAft>
              </a:pPr>
              <a:endParaRPr lang="en-CA" sz="1900" dirty="0" smtClean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20060343">
              <a:off x="4331970" y="4629150"/>
              <a:ext cx="452835" cy="25231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09060" y="3846246"/>
              <a:ext cx="1177290" cy="859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33" b="31314"/>
          <a:stretch>
            <a:fillRect/>
          </a:stretch>
        </p:blipFill>
        <p:spPr bwMode="auto">
          <a:xfrm>
            <a:off x="5724128" y="3861048"/>
            <a:ext cx="310147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23528" y="6341262"/>
            <a:ext cx="4536504" cy="40011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3999"/>
            <a:r>
              <a:rPr lang="en-CA" sz="2000" dirty="0" smtClean="0">
                <a:solidFill>
                  <a:srgbClr val="04617B"/>
                </a:solidFill>
              </a:rPr>
              <a:t>Locally, each patch is essentially FRW</a:t>
            </a:r>
            <a:endParaRPr lang="en-CA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Inhomogeneous Cosmology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As the Universe cools down,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				the new </a:t>
            </a:r>
            <a:r>
              <a:rPr lang="en-CA" dirty="0" err="1" smtClean="0">
                <a:solidFill>
                  <a:schemeClr val="tx2"/>
                </a:solidFill>
              </a:rPr>
              <a:t>dof</a:t>
            </a:r>
            <a:r>
              <a:rPr lang="en-CA" dirty="0" smtClean="0">
                <a:solidFill>
                  <a:schemeClr val="tx2"/>
                </a:solidFill>
              </a:rPr>
              <a:t> acquire their own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>
                <a:solidFill>
                  <a:schemeClr val="tx2"/>
                </a:solidFill>
              </a:rPr>
              <a:t> 				dynamics 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80" y="3573018"/>
            <a:ext cx="3995462" cy="1686204"/>
          </a:xfrm>
          <a:prstGeom prst="rect">
            <a:avLst/>
          </a:prstGeom>
          <a:noFill/>
        </p:spPr>
        <p:txBody>
          <a:bodyPr wrap="none" lIns="84936" tIns="42468" rIns="84936" bIns="42468" rtlCol="0">
            <a:spAutoFit/>
          </a:bodyPr>
          <a:lstStyle/>
          <a:p>
            <a:pPr algn="ctr" defTabSz="913999"/>
            <a:r>
              <a:rPr lang="en-CA" sz="2600" dirty="0" smtClean="0">
                <a:solidFill>
                  <a:srgbClr val="BE1CB6"/>
                </a:solidFill>
              </a:rPr>
              <a:t>At late time the cosmology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differs significantly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from GR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528" y="6341262"/>
            <a:ext cx="4536504" cy="40011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3999"/>
            <a:r>
              <a:rPr lang="en-CA" sz="2000" dirty="0" smtClean="0">
                <a:solidFill>
                  <a:srgbClr val="04617B"/>
                </a:solidFill>
              </a:rPr>
              <a:t>Gives a bound on the graviton mass</a:t>
            </a:r>
            <a:endParaRPr lang="en-CA" dirty="0">
              <a:solidFill>
                <a:srgbClr val="04617B"/>
              </a:solidFill>
            </a:endParaRPr>
          </a:p>
        </p:txBody>
      </p:sp>
      <p:grpSp>
        <p:nvGrpSpPr>
          <p:cNvPr id="4" name="Group 36"/>
          <p:cNvGrpSpPr/>
          <p:nvPr/>
        </p:nvGrpSpPr>
        <p:grpSpPr>
          <a:xfrm>
            <a:off x="610795" y="2561253"/>
            <a:ext cx="4283600" cy="3493726"/>
            <a:chOff x="651510" y="2788920"/>
            <a:chExt cx="4569173" cy="3804279"/>
          </a:xfrm>
        </p:grpSpPr>
        <p:grpSp>
          <p:nvGrpSpPr>
            <p:cNvPr id="5" name="Group 10"/>
            <p:cNvGrpSpPr/>
            <p:nvPr/>
          </p:nvGrpSpPr>
          <p:grpSpPr>
            <a:xfrm>
              <a:off x="651510" y="2788920"/>
              <a:ext cx="4526280" cy="3804279"/>
              <a:chOff x="2594610" y="3163957"/>
              <a:chExt cx="3312795" cy="2812021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3451860" y="3163957"/>
                <a:ext cx="1649730" cy="1287780"/>
              </a:xfrm>
              <a:prstGeom prst="ellipse">
                <a:avLst/>
              </a:prstGeom>
              <a:solidFill>
                <a:srgbClr val="BD1DE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94610" y="3669030"/>
                <a:ext cx="1417320" cy="1680210"/>
              </a:xfrm>
              <a:prstGeom prst="ellipse">
                <a:avLst/>
              </a:prstGeom>
              <a:solidFill>
                <a:srgbClr val="E39EF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 rot="4420523">
                <a:off x="4438650" y="3859529"/>
                <a:ext cx="1649730" cy="1287780"/>
              </a:xfrm>
              <a:prstGeom prst="ellipse">
                <a:avLst/>
              </a:prstGeom>
              <a:solidFill>
                <a:srgbClr val="5724E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 rot="5400000">
                <a:off x="3572438" y="4302204"/>
                <a:ext cx="1649730" cy="1697818"/>
              </a:xfrm>
              <a:prstGeom prst="ellipse">
                <a:avLst/>
              </a:prstGeom>
              <a:solidFill>
                <a:srgbClr val="BBA6F8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39" idx="4"/>
              <a:endCxn id="39" idx="0"/>
            </p:cNvCxnSpPr>
            <p:nvPr/>
          </p:nvCxnSpPr>
          <p:spPr bwMode="auto">
            <a:xfrm>
              <a:off x="1954668" y="5477270"/>
              <a:ext cx="231973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5724E8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0310" y="5378710"/>
              <a:ext cx="1431608" cy="87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5"/>
            <p:cNvGrpSpPr/>
            <p:nvPr/>
          </p:nvGrpSpPr>
          <p:grpSpPr>
            <a:xfrm>
              <a:off x="3331129" y="3498721"/>
              <a:ext cx="1889554" cy="1878742"/>
              <a:chOff x="2691049" y="3487291"/>
              <a:chExt cx="1889554" cy="1878742"/>
            </a:xfrm>
          </p:grpSpPr>
          <p:sp>
            <p:nvSpPr>
              <p:cNvPr id="33" name="Oval 32"/>
              <p:cNvSpPr/>
              <p:nvPr/>
            </p:nvSpPr>
            <p:spPr bwMode="auto">
              <a:xfrm rot="19013321">
                <a:off x="2691049" y="3487291"/>
                <a:ext cx="1889554" cy="187874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8373" tIns="49186" rIns="98373" bIns="49186" numCol="1" rtlCol="0" anchor="b" anchorCtr="0" compatLnSpc="1">
                <a:prstTxWarp prst="textNoShape">
                  <a:avLst/>
                </a:prstTxWarp>
              </a:bodyPr>
              <a:lstStyle/>
              <a:p>
                <a:pPr defTabSz="91424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900" dirty="0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20552978">
                <a:off x="2746013" y="4117237"/>
                <a:ext cx="1779626" cy="6188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20390" y="3651936"/>
                <a:ext cx="1177290" cy="859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772820"/>
            <a:ext cx="1730698" cy="81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8" y="5877647"/>
            <a:ext cx="2485133" cy="98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Observational Signatures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The new </a:t>
            </a:r>
            <a:r>
              <a:rPr lang="en-CA" dirty="0" err="1" smtClean="0">
                <a:solidFill>
                  <a:schemeClr val="tx2"/>
                </a:solidFill>
              </a:rPr>
              <a:t>dofs</a:t>
            </a:r>
            <a:r>
              <a:rPr lang="en-CA" dirty="0" smtClean="0">
                <a:solidFill>
                  <a:schemeClr val="tx2"/>
                </a:solidFill>
              </a:rPr>
              <a:t> only manifests themselves in low-energy environment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00B0F0"/>
                </a:solidFill>
              </a:rPr>
              <a:t>Structure formation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7030A0"/>
                </a:solidFill>
              </a:rPr>
              <a:t>Weak </a:t>
            </a:r>
            <a:r>
              <a:rPr lang="en-CA" dirty="0" err="1" smtClean="0">
                <a:solidFill>
                  <a:srgbClr val="7030A0"/>
                </a:solidFill>
              </a:rPr>
              <a:t>Lensing</a:t>
            </a:r>
            <a:endParaRPr lang="en-CA" dirty="0" smtClean="0">
              <a:solidFill>
                <a:srgbClr val="BE1CB6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877276"/>
            <a:ext cx="5292080" cy="6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364" tIns="49182" rIns="98364" bIns="49182">
            <a:spAutoFit/>
          </a:bodyPr>
          <a:lstStyle/>
          <a:p>
            <a:pPr defTabSz="983904">
              <a:defRPr/>
            </a:pPr>
            <a:r>
              <a:rPr lang="en-US" dirty="0" smtClean="0">
                <a:solidFill>
                  <a:prstClr val="black"/>
                </a:solidFill>
              </a:rPr>
              <a:t>Mark Wyman</a:t>
            </a:r>
            <a:r>
              <a:rPr lang="en-CA" dirty="0" smtClean="0">
                <a:solidFill>
                  <a:prstClr val="black"/>
                </a:solidFill>
              </a:rPr>
              <a:t>, </a:t>
            </a:r>
            <a:r>
              <a:rPr lang="en-CA" dirty="0" err="1" smtClean="0">
                <a:solidFill>
                  <a:prstClr val="black"/>
                </a:solidFill>
              </a:rPr>
              <a:t>Phys.Rev.Lett</a:t>
            </a:r>
            <a:r>
              <a:rPr lang="en-CA" dirty="0" smtClean="0">
                <a:solidFill>
                  <a:prstClr val="black"/>
                </a:solidFill>
              </a:rPr>
              <a:t>. 106 (2011) 201102 </a:t>
            </a:r>
          </a:p>
          <a:p>
            <a:pPr defTabSz="983904">
              <a:defRPr/>
            </a:pPr>
            <a:r>
              <a:rPr lang="en-CA" dirty="0" smtClean="0">
                <a:solidFill>
                  <a:prstClr val="black"/>
                </a:solidFill>
              </a:rPr>
              <a:t>Khoury &amp; Wyman, </a:t>
            </a:r>
            <a:r>
              <a:rPr lang="en-CA" dirty="0" err="1" smtClean="0">
                <a:solidFill>
                  <a:prstClr val="black"/>
                </a:solidFill>
              </a:rPr>
              <a:t>Phys.Rev</a:t>
            </a:r>
            <a:r>
              <a:rPr lang="en-CA" dirty="0" smtClean="0">
                <a:solidFill>
                  <a:prstClr val="black"/>
                </a:solidFill>
              </a:rPr>
              <a:t>. D80 (2009) 064023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8" y="4437112"/>
            <a:ext cx="3328517" cy="22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347864" y="4221089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8" y="2492896"/>
            <a:ext cx="4097622" cy="19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923928" y="3284986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Observational Signatures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The new </a:t>
            </a:r>
            <a:r>
              <a:rPr lang="en-CA" dirty="0" err="1" smtClean="0">
                <a:solidFill>
                  <a:schemeClr val="tx2"/>
                </a:solidFill>
              </a:rPr>
              <a:t>dofs</a:t>
            </a:r>
            <a:r>
              <a:rPr lang="en-CA" dirty="0" smtClean="0">
                <a:solidFill>
                  <a:schemeClr val="tx2"/>
                </a:solidFill>
              </a:rPr>
              <a:t> only manifests themselves in low-energy environment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00B0F0"/>
                </a:solidFill>
              </a:rPr>
              <a:t>Structure formation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7030A0"/>
                </a:solidFill>
              </a:rPr>
              <a:t>Weak </a:t>
            </a:r>
            <a:r>
              <a:rPr lang="en-CA" dirty="0" err="1" smtClean="0">
                <a:solidFill>
                  <a:srgbClr val="7030A0"/>
                </a:solidFill>
              </a:rPr>
              <a:t>Lensing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BE1CB6"/>
                </a:solidFill>
              </a:rPr>
              <a:t>Through precision tests in 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 the Solar </a:t>
            </a:r>
            <a:r>
              <a:rPr lang="en-CA" dirty="0" smtClean="0">
                <a:solidFill>
                  <a:srgbClr val="BE1CB6"/>
                </a:solidFill>
              </a:rPr>
              <a:t>System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/>
              <a:t>-</a:t>
            </a:r>
            <a:r>
              <a:rPr lang="en-CA" dirty="0" smtClean="0">
                <a:solidFill>
                  <a:srgbClr val="BE1CB6"/>
                </a:solidFill>
              </a:rPr>
              <a:t>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Via Binary Pulsar Timing </a:t>
            </a:r>
            <a:endParaRPr lang="en-C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381328"/>
            <a:ext cx="5292080" cy="3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364" tIns="49182" rIns="98364" bIns="49182">
            <a:spAutoFit/>
          </a:bodyPr>
          <a:lstStyle/>
          <a:p>
            <a:pPr defTabSz="983904">
              <a:defRPr/>
            </a:pPr>
            <a:r>
              <a:rPr lang="en-CA" dirty="0" err="1" smtClean="0">
                <a:solidFill>
                  <a:prstClr val="black"/>
                </a:solidFill>
              </a:rPr>
              <a:t>CdR</a:t>
            </a:r>
            <a:r>
              <a:rPr lang="en-CA" dirty="0" smtClean="0">
                <a:solidFill>
                  <a:prstClr val="black"/>
                </a:solidFill>
              </a:rPr>
              <a:t>, Matas, Tolley, Wesley, in progress</a:t>
            </a:r>
            <a:endParaRPr lang="en-CA" dirty="0" smtClean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4008" y="494116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44008" y="350100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npl.washington.edu/eotwash/results/alpha_ti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7304"/>
            <a:ext cx="2801991" cy="2865672"/>
          </a:xfrm>
          <a:prstGeom prst="rect">
            <a:avLst/>
          </a:prstGeom>
          <a:noFill/>
        </p:spPr>
      </p:pic>
      <p:pic>
        <p:nvPicPr>
          <p:cNvPr id="15" name="Picture 10" descr="http://mcdonaldobservatory.org/images/news/gallery/d_Tele_la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76672"/>
            <a:ext cx="1835117" cy="2605866"/>
          </a:xfrm>
          <a:prstGeom prst="rect">
            <a:avLst/>
          </a:prstGeom>
          <a:noFill/>
        </p:spPr>
      </p:pic>
      <p:pic>
        <p:nvPicPr>
          <p:cNvPr id="16" name="Picture 4" descr="http://upload.wikimedia.org/wikipedia/commons/thumb/0/04/PSR_B1913%2B16_period_shift_graph.svg/2000px-PSR_B1913%2B16_period_shift_grap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937080" cy="3261641"/>
          </a:xfrm>
          <a:prstGeom prst="rect">
            <a:avLst/>
          </a:prstGeom>
          <a:noFill/>
        </p:spPr>
      </p:pic>
      <p:pic>
        <p:nvPicPr>
          <p:cNvPr id="17" name="Picture 6" descr="http://www.atnf.csiro.au/research/pulsar/array/images/BinaryPulsarThumbn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229200"/>
            <a:ext cx="2016224" cy="146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Observational Signatures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The new </a:t>
            </a:r>
            <a:r>
              <a:rPr lang="en-CA" dirty="0" err="1" smtClean="0">
                <a:solidFill>
                  <a:schemeClr val="tx2"/>
                </a:solidFill>
              </a:rPr>
              <a:t>dofs</a:t>
            </a:r>
            <a:r>
              <a:rPr lang="en-CA" dirty="0" smtClean="0">
                <a:solidFill>
                  <a:schemeClr val="tx2"/>
                </a:solidFill>
              </a:rPr>
              <a:t> only manifests themselves in low-energy environment </a:t>
            </a:r>
            <a:br>
              <a:rPr lang="en-CA" dirty="0" smtClean="0">
                <a:solidFill>
                  <a:schemeClr val="tx2"/>
                </a:solidFill>
              </a:rPr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00B0F0"/>
                </a:solidFill>
              </a:rPr>
              <a:t>Structure formation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7030A0"/>
                </a:solidFill>
              </a:rPr>
              <a:t>Weak </a:t>
            </a:r>
            <a:r>
              <a:rPr lang="en-CA" dirty="0" err="1" smtClean="0">
                <a:solidFill>
                  <a:srgbClr val="7030A0"/>
                </a:solidFill>
              </a:rPr>
              <a:t>Lensing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 </a:t>
            </a:r>
            <a:r>
              <a:rPr lang="en-CA" dirty="0" smtClean="0">
                <a:solidFill>
                  <a:srgbClr val="BE1CB6"/>
                </a:solidFill>
              </a:rPr>
              <a:t>Through precision tests in 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>
                <a:solidFill>
                  <a:srgbClr val="BE1CB6"/>
                </a:solidFill>
              </a:rPr>
              <a:t> the Solar </a:t>
            </a:r>
            <a:r>
              <a:rPr lang="en-CA" dirty="0" smtClean="0">
                <a:solidFill>
                  <a:srgbClr val="BE1CB6"/>
                </a:solidFill>
              </a:rPr>
              <a:t>System</a:t>
            </a:r>
            <a:br>
              <a:rPr lang="en-CA" dirty="0" smtClean="0">
                <a:solidFill>
                  <a:srgbClr val="BE1CB6"/>
                </a:solidFill>
              </a:rPr>
            </a:br>
            <a:r>
              <a:rPr lang="en-CA" dirty="0" smtClean="0"/>
              <a:t>-</a:t>
            </a:r>
            <a:r>
              <a:rPr lang="en-CA" dirty="0" smtClean="0">
                <a:solidFill>
                  <a:srgbClr val="BE1CB6"/>
                </a:solidFill>
              </a:rPr>
              <a:t>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Via Binary Pulsar Timing </a:t>
            </a:r>
            <a:endParaRPr lang="en-C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381328"/>
            <a:ext cx="5292080" cy="3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364" tIns="49182" rIns="98364" bIns="49182">
            <a:spAutoFit/>
          </a:bodyPr>
          <a:lstStyle/>
          <a:p>
            <a:pPr defTabSz="983904">
              <a:defRPr/>
            </a:pPr>
            <a:r>
              <a:rPr lang="en-CA" dirty="0" err="1" smtClean="0">
                <a:solidFill>
                  <a:prstClr val="black"/>
                </a:solidFill>
              </a:rPr>
              <a:t>CdR</a:t>
            </a:r>
            <a:r>
              <a:rPr lang="en-CA" dirty="0" smtClean="0">
                <a:solidFill>
                  <a:prstClr val="black"/>
                </a:solidFill>
              </a:rPr>
              <a:t>, Matas, Tolley, Wesley, in progress</a:t>
            </a:r>
            <a:endParaRPr lang="en-CA" dirty="0" smtClean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4008" y="494116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44008" y="350100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npl.washington.edu/eotwash/results/alpha_ti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2801991" cy="2865672"/>
          </a:xfrm>
          <a:prstGeom prst="rect">
            <a:avLst/>
          </a:prstGeom>
          <a:noFill/>
        </p:spPr>
      </p:pic>
      <p:pic>
        <p:nvPicPr>
          <p:cNvPr id="15" name="Picture 10" descr="http://mcdonaldobservatory.org/images/news/gallery/d_Tele_la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76672"/>
            <a:ext cx="1835117" cy="2605866"/>
          </a:xfrm>
          <a:prstGeom prst="rect">
            <a:avLst/>
          </a:prstGeom>
          <a:noFill/>
        </p:spPr>
      </p:pic>
      <p:pic>
        <p:nvPicPr>
          <p:cNvPr id="16" name="Picture 4" descr="http://upload.wikimedia.org/wikipedia/commons/thumb/0/04/PSR_B1913%2B16_period_shift_graph.svg/2000px-PSR_B1913%2B16_period_shift_grap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937080" cy="3261641"/>
          </a:xfrm>
          <a:prstGeom prst="rect">
            <a:avLst/>
          </a:prstGeom>
          <a:noFill/>
        </p:spPr>
      </p:pic>
      <p:pic>
        <p:nvPicPr>
          <p:cNvPr id="17" name="Picture 6" descr="http://www.atnf.csiro.au/research/pulsar/array/images/BinaryPulsarThumbn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229200"/>
            <a:ext cx="2016224" cy="1462246"/>
          </a:xfrm>
          <a:prstGeom prst="rect">
            <a:avLst/>
          </a:prstGeom>
          <a:noFill/>
        </p:spPr>
      </p:pic>
      <p:sp useBgFill="1">
        <p:nvSpPr>
          <p:cNvPr id="11" name="TextBox 10"/>
          <p:cNvSpPr txBox="1"/>
          <p:nvPr/>
        </p:nvSpPr>
        <p:spPr>
          <a:xfrm>
            <a:off x="1259632" y="548680"/>
            <a:ext cx="6696744" cy="2585291"/>
          </a:xfrm>
          <a:prstGeom prst="rect">
            <a:avLst/>
          </a:prstGeom>
          <a:ln>
            <a:solidFill>
              <a:srgbClr val="BE1CB6"/>
            </a:solidFill>
          </a:ln>
        </p:spPr>
        <p:txBody>
          <a:bodyPr wrap="square" lIns="91408" tIns="45704" rIns="91408" bIns="45704" rtlCol="0">
            <a:spAutoFit/>
          </a:bodyPr>
          <a:lstStyle/>
          <a:p>
            <a:pPr defTabSz="913999"/>
            <a:endParaRPr lang="en-CA" sz="2400" dirty="0" smtClean="0">
              <a:solidFill>
                <a:srgbClr val="04617B"/>
              </a:solidFill>
            </a:endParaRPr>
          </a:p>
          <a:p>
            <a:pPr defTabSz="913999"/>
            <a:endParaRPr lang="en-CA" sz="2400" dirty="0" smtClean="0">
              <a:solidFill>
                <a:srgbClr val="04617B"/>
              </a:solidFill>
            </a:endParaRPr>
          </a:p>
          <a:p>
            <a:pPr algn="ctr" defTabSz="913999"/>
            <a:r>
              <a:rPr lang="en-CA" sz="3200" dirty="0" smtClean="0">
                <a:solidFill>
                  <a:srgbClr val="BE1CB6"/>
                </a:solidFill>
              </a:rPr>
              <a:t>All manifestations of the </a:t>
            </a:r>
          </a:p>
          <a:p>
            <a:pPr algn="ctr" defTabSz="913999"/>
            <a:r>
              <a:rPr lang="en-CA" sz="3200" dirty="0" smtClean="0">
                <a:solidFill>
                  <a:srgbClr val="BE1CB6"/>
                </a:solidFill>
              </a:rPr>
              <a:t>helicity-0 (scalar) mode !</a:t>
            </a:r>
          </a:p>
          <a:p>
            <a:pPr defTabSz="913999"/>
            <a:endParaRPr lang="en-CA" sz="2400" dirty="0" smtClean="0">
              <a:solidFill>
                <a:srgbClr val="04617B"/>
              </a:solidFill>
            </a:endParaRPr>
          </a:p>
          <a:p>
            <a:pPr algn="ctr" defTabSz="913999"/>
            <a:endParaRPr lang="en-CA" sz="2400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Massless</a:t>
            </a:r>
            <a:r>
              <a:rPr lang="en-CA" dirty="0" smtClean="0"/>
              <a:t> Limit of Gravity</a:t>
            </a:r>
            <a:endParaRPr lang="en-CA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3" name="Group 27"/>
          <p:cNvGrpSpPr/>
          <p:nvPr/>
        </p:nvGrpSpPr>
        <p:grpSpPr>
          <a:xfrm>
            <a:off x="136054" y="2780932"/>
            <a:ext cx="3384376" cy="2730599"/>
            <a:chOff x="136054" y="2780928"/>
            <a:chExt cx="3384376" cy="27305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6134" y="3068960"/>
              <a:ext cx="1800200" cy="0"/>
            </a:xfrm>
            <a:prstGeom prst="line">
              <a:avLst/>
            </a:prstGeom>
            <a:ln w="571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6134" y="4581128"/>
              <a:ext cx="1800200" cy="0"/>
            </a:xfrm>
            <a:prstGeom prst="line">
              <a:avLst/>
            </a:prstGeom>
            <a:ln w="571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56134" y="3501008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56134" y="4221088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56134" y="3861048"/>
              <a:ext cx="1800200" cy="0"/>
            </a:xfrm>
            <a:prstGeom prst="line">
              <a:avLst/>
            </a:prstGeom>
            <a:ln w="571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6054" y="2780928"/>
              <a:ext cx="647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chemeClr val="tx2"/>
                  </a:solidFill>
                </a:rPr>
                <a:t>+ 2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4983" y="4201924"/>
              <a:ext cx="579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tx2"/>
                  </a:solidFill>
                </a:rPr>
                <a:t>-</a:t>
              </a:r>
              <a:r>
                <a:rPr lang="en-CA" sz="2800" dirty="0" smtClean="0">
                  <a:solidFill>
                    <a:schemeClr val="tx2"/>
                  </a:solidFill>
                </a:rPr>
                <a:t> 2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500" y="3933056"/>
              <a:ext cx="516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rgbClr val="0070C0"/>
                  </a:solidFill>
                </a:rPr>
                <a:t>-</a:t>
              </a:r>
              <a:r>
                <a:rPr lang="en-CA" sz="2800" dirty="0" smtClean="0">
                  <a:solidFill>
                    <a:srgbClr val="0070C0"/>
                  </a:solidFill>
                </a:rPr>
                <a:t>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571" y="31938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70C0"/>
                  </a:solidFill>
                </a:rPr>
                <a:t>+ 1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358" y="3573016"/>
              <a:ext cx="378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B0F0"/>
                  </a:solidFill>
                </a:rPr>
                <a:t>0</a:t>
              </a:r>
              <a:endParaRPr lang="en-CA" sz="2800" dirty="0">
                <a:solidFill>
                  <a:srgbClr val="00B0F0"/>
                </a:solidFill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2872358" y="2852936"/>
              <a:ext cx="648072" cy="1944216"/>
            </a:xfrm>
            <a:prstGeom prst="rightBrace">
              <a:avLst>
                <a:gd name="adj1" fmla="val 47709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5634" y="4797152"/>
              <a:ext cx="1790700" cy="714375"/>
            </a:xfrm>
            <a:prstGeom prst="rect">
              <a:avLst/>
            </a:prstGeom>
            <a:noFill/>
          </p:spPr>
        </p:pic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69164"/>
            <a:ext cx="1771650" cy="7143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444208" y="3140968"/>
            <a:ext cx="1800200" cy="0"/>
          </a:xfrm>
          <a:prstGeom prst="line">
            <a:avLst/>
          </a:prstGeom>
          <a:ln w="571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44208" y="4653136"/>
            <a:ext cx="1800200" cy="0"/>
          </a:xfrm>
          <a:prstGeom prst="line">
            <a:avLst/>
          </a:prstGeom>
          <a:ln w="571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8316554" y="2852936"/>
            <a:ext cx="647934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+ 2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8316556" y="4273932"/>
            <a:ext cx="578940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>
                <a:solidFill>
                  <a:schemeClr val="tx2"/>
                </a:solidFill>
              </a:rPr>
              <a:t>-</a:t>
            </a:r>
            <a:r>
              <a:rPr lang="en-CA" sz="2800" dirty="0" smtClean="0">
                <a:solidFill>
                  <a:schemeClr val="tx2"/>
                </a:solidFill>
              </a:rPr>
              <a:t> 2</a:t>
            </a:r>
            <a:endParaRPr lang="en-CA" sz="2800" dirty="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44208" y="3265820"/>
            <a:ext cx="2457763" cy="1262464"/>
            <a:chOff x="6444208" y="3265820"/>
            <a:chExt cx="2457763" cy="1262464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6444208" y="3573016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444208" y="4293096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444208" y="3933056"/>
              <a:ext cx="1800200" cy="0"/>
            </a:xfrm>
            <a:prstGeom prst="line">
              <a:avLst/>
            </a:prstGeom>
            <a:ln w="571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flipH="1">
              <a:off x="8316554" y="4005064"/>
              <a:ext cx="516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rgbClr val="0070C0"/>
                  </a:solidFill>
                </a:rPr>
                <a:t>-</a:t>
              </a:r>
              <a:r>
                <a:rPr lang="en-CA" sz="2800" dirty="0" smtClean="0">
                  <a:solidFill>
                    <a:srgbClr val="0070C0"/>
                  </a:solidFill>
                </a:rPr>
                <a:t>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8316554" y="326582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70C0"/>
                  </a:solidFill>
                </a:rPr>
                <a:t>+ 1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8316554" y="3645024"/>
              <a:ext cx="378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B0F0"/>
                  </a:solidFill>
                </a:rPr>
                <a:t>0</a:t>
              </a:r>
              <a:endParaRPr lang="en-CA" sz="28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3779912" y="3825044"/>
            <a:ext cx="1620000" cy="0"/>
          </a:xfrm>
          <a:prstGeom prst="straightConnector1">
            <a:avLst/>
          </a:prstGeom>
          <a:ln w="1270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69164"/>
            <a:ext cx="1724025" cy="71437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4207" y="5805264"/>
            <a:ext cx="8691097" cy="523220"/>
            <a:chOff x="323528" y="5805264"/>
            <a:chExt cx="8691097" cy="523220"/>
          </a:xfrm>
        </p:grpSpPr>
        <p:sp>
          <p:nvSpPr>
            <p:cNvPr id="41" name="TextBox 40"/>
            <p:cNvSpPr txBox="1"/>
            <p:nvPr/>
          </p:nvSpPr>
          <p:spPr>
            <a:xfrm>
              <a:off x="323528" y="5805264"/>
              <a:ext cx="86910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General covariance	 4 Symmetries	      only 2 </a:t>
              </a:r>
              <a:r>
                <a:rPr lang="en-CA" sz="2800" dirty="0" err="1" smtClean="0"/>
                <a:t>dof</a:t>
              </a:r>
              <a:endParaRPr lang="en-CA" sz="28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419872" y="6093296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444208" y="6093296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240912"/>
            <a:ext cx="5271542" cy="12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</a:t>
            </a:r>
            <a:r>
              <a:rPr lang="fr-CH" dirty="0" smtClean="0"/>
              <a:t>ü</a:t>
            </a:r>
            <a:r>
              <a:rPr lang="en-CA" dirty="0" err="1" smtClean="0"/>
              <a:t>ckelberg</a:t>
            </a:r>
            <a:r>
              <a:rPr lang="en-CA" dirty="0" smtClean="0"/>
              <a:t> language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BE1CB6"/>
                </a:solidFill>
              </a:rPr>
              <a:t>potential interactions </a:t>
            </a:r>
            <a:r>
              <a:rPr lang="en-US" dirty="0" smtClean="0"/>
              <a:t>for the Graviton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covariance is manifest after introduction </a:t>
            </a:r>
            <a:r>
              <a:rPr lang="en-US" dirty="0" smtClean="0">
                <a:solidFill>
                  <a:srgbClr val="BE1CB6"/>
                </a:solidFill>
              </a:rPr>
              <a:t>of four St</a:t>
            </a:r>
            <a:r>
              <a:rPr lang="fr-CH" dirty="0" smtClean="0">
                <a:solidFill>
                  <a:srgbClr val="BE1CB6"/>
                </a:solidFill>
              </a:rPr>
              <a:t>ü</a:t>
            </a:r>
            <a:r>
              <a:rPr lang="en-CA" dirty="0" err="1" smtClean="0">
                <a:solidFill>
                  <a:srgbClr val="BE1CB6"/>
                </a:solidFill>
              </a:rPr>
              <a:t>ckelberg</a:t>
            </a:r>
            <a:r>
              <a:rPr lang="en-CA" dirty="0" smtClean="0">
                <a:solidFill>
                  <a:srgbClr val="BE1CB6"/>
                </a:solidFill>
              </a:rPr>
              <a:t> fields </a:t>
            </a:r>
            <a:r>
              <a:rPr lang="en-US" dirty="0" smtClean="0">
                <a:solidFill>
                  <a:srgbClr val="BE1CB6"/>
                </a:solidFill>
              </a:rPr>
              <a:t>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964" y="2492896"/>
            <a:ext cx="5446073" cy="1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google.com/url?source=imgres&amp;ct=img&amp;q=http://www.isbnlib.com/cover/3764388773/L&amp;sa=X&amp;ei=U-F8TpKnA4_vsgbG68Uo&amp;ved=0CAQQ8wc4Ag&amp;usg=AFQjCNEqHf__0wPjIoRjR6omwaX8PYWeKA"/>
          <p:cNvPicPr>
            <a:picLocks noChangeAspect="1" noChangeArrowheads="1"/>
          </p:cNvPicPr>
          <p:nvPr/>
        </p:nvPicPr>
        <p:blipFill>
          <a:blip r:embed="rId4" cstate="print"/>
          <a:srcRect t="26357"/>
          <a:stretch>
            <a:fillRect/>
          </a:stretch>
        </p:blipFill>
        <p:spPr bwMode="auto">
          <a:xfrm>
            <a:off x="2123728" y="1844824"/>
            <a:ext cx="4512469" cy="47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0695 -0.474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Partially </a:t>
            </a:r>
            <a:r>
              <a:rPr lang="en-CA" dirty="0" err="1" smtClean="0"/>
              <a:t>Massless</a:t>
            </a:r>
            <a:r>
              <a:rPr lang="en-CA" dirty="0" smtClean="0"/>
              <a:t> Limit of Gravity</a:t>
            </a:r>
            <a:endParaRPr lang="en-CA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3" name="Group 27"/>
          <p:cNvGrpSpPr/>
          <p:nvPr/>
        </p:nvGrpSpPr>
        <p:grpSpPr>
          <a:xfrm>
            <a:off x="136054" y="2780932"/>
            <a:ext cx="3384376" cy="2730599"/>
            <a:chOff x="136054" y="2780928"/>
            <a:chExt cx="3384376" cy="27305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6134" y="3068960"/>
              <a:ext cx="1800200" cy="0"/>
            </a:xfrm>
            <a:prstGeom prst="line">
              <a:avLst/>
            </a:prstGeom>
            <a:ln w="571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6134" y="4581128"/>
              <a:ext cx="1800200" cy="0"/>
            </a:xfrm>
            <a:prstGeom prst="line">
              <a:avLst/>
            </a:prstGeom>
            <a:ln w="571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56134" y="3501008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56134" y="4221088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56134" y="3861048"/>
              <a:ext cx="1800200" cy="0"/>
            </a:xfrm>
            <a:prstGeom prst="line">
              <a:avLst/>
            </a:prstGeom>
            <a:ln w="571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6054" y="2780928"/>
              <a:ext cx="647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chemeClr val="tx2"/>
                  </a:solidFill>
                </a:rPr>
                <a:t>+ 2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4983" y="4201924"/>
              <a:ext cx="579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chemeClr val="tx2"/>
                  </a:solidFill>
                </a:rPr>
                <a:t>-</a:t>
              </a:r>
              <a:r>
                <a:rPr lang="en-CA" sz="2800" dirty="0" smtClean="0">
                  <a:solidFill>
                    <a:schemeClr val="tx2"/>
                  </a:solidFill>
                </a:rPr>
                <a:t> 2</a:t>
              </a:r>
              <a:endParaRPr lang="en-CA" sz="28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500" y="3933056"/>
              <a:ext cx="516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rgbClr val="0070C0"/>
                  </a:solidFill>
                </a:rPr>
                <a:t>-</a:t>
              </a:r>
              <a:r>
                <a:rPr lang="en-CA" sz="2800" dirty="0" smtClean="0">
                  <a:solidFill>
                    <a:srgbClr val="0070C0"/>
                  </a:solidFill>
                </a:rPr>
                <a:t>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571" y="31938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70C0"/>
                  </a:solidFill>
                </a:rPr>
                <a:t>+ 1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358" y="3573016"/>
              <a:ext cx="378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B0F0"/>
                  </a:solidFill>
                </a:rPr>
                <a:t>0</a:t>
              </a:r>
              <a:endParaRPr lang="en-CA" sz="2800" dirty="0">
                <a:solidFill>
                  <a:srgbClr val="00B0F0"/>
                </a:solidFill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2872358" y="2852936"/>
              <a:ext cx="648072" cy="1944216"/>
            </a:xfrm>
            <a:prstGeom prst="rightBrace">
              <a:avLst>
                <a:gd name="adj1" fmla="val 47709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5634" y="4797152"/>
              <a:ext cx="1790700" cy="714375"/>
            </a:xfrm>
            <a:prstGeom prst="rect">
              <a:avLst/>
            </a:prstGeom>
            <a:noFill/>
          </p:spPr>
        </p:pic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69164"/>
            <a:ext cx="1771650" cy="7143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444208" y="3140968"/>
            <a:ext cx="1800200" cy="0"/>
          </a:xfrm>
          <a:prstGeom prst="line">
            <a:avLst/>
          </a:prstGeom>
          <a:ln w="571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44208" y="4653136"/>
            <a:ext cx="1800200" cy="0"/>
          </a:xfrm>
          <a:prstGeom prst="line">
            <a:avLst/>
          </a:prstGeom>
          <a:ln w="571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8316554" y="2852936"/>
            <a:ext cx="647934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+ 2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8316556" y="4273932"/>
            <a:ext cx="578940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>
                <a:solidFill>
                  <a:schemeClr val="tx2"/>
                </a:solidFill>
              </a:rPr>
              <a:t>-</a:t>
            </a:r>
            <a:r>
              <a:rPr lang="en-CA" sz="2800" dirty="0" smtClean="0">
                <a:solidFill>
                  <a:schemeClr val="tx2"/>
                </a:solidFill>
              </a:rPr>
              <a:t> 2</a:t>
            </a:r>
            <a:endParaRPr lang="en-CA" sz="2800" dirty="0">
              <a:solidFill>
                <a:schemeClr val="tx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444208" y="3933056"/>
            <a:ext cx="1800200" cy="0"/>
          </a:xfrm>
          <a:prstGeom prst="line">
            <a:avLst/>
          </a:prstGeom>
          <a:ln w="571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444208" y="3265820"/>
            <a:ext cx="2457763" cy="1262464"/>
            <a:chOff x="6444208" y="3265820"/>
            <a:chExt cx="2457763" cy="1262464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6444208" y="3573016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444208" y="4293096"/>
              <a:ext cx="1800200" cy="0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flipH="1">
              <a:off x="8316554" y="4005064"/>
              <a:ext cx="516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rgbClr val="0070C0"/>
                  </a:solidFill>
                </a:rPr>
                <a:t>-</a:t>
              </a:r>
              <a:r>
                <a:rPr lang="en-CA" sz="2800" dirty="0" smtClean="0">
                  <a:solidFill>
                    <a:srgbClr val="0070C0"/>
                  </a:solidFill>
                </a:rPr>
                <a:t>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8316554" y="326582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0070C0"/>
                  </a:solidFill>
                </a:rPr>
                <a:t>+ 1</a:t>
              </a:r>
              <a:endParaRPr lang="en-CA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flipH="1">
            <a:off x="8316554" y="3645024"/>
            <a:ext cx="378630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rgbClr val="00B0F0"/>
                </a:solidFill>
              </a:rPr>
              <a:t>0</a:t>
            </a:r>
            <a:endParaRPr lang="en-CA" sz="2800" dirty="0">
              <a:solidFill>
                <a:srgbClr val="00B0F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779912" y="3825044"/>
            <a:ext cx="1620000" cy="0"/>
          </a:xfrm>
          <a:prstGeom prst="straightConnector1">
            <a:avLst/>
          </a:prstGeom>
          <a:ln w="1270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13187" y="5733256"/>
            <a:ext cx="7513147" cy="523220"/>
            <a:chOff x="0" y="5733256"/>
            <a:chExt cx="7513147" cy="523220"/>
          </a:xfrm>
        </p:grpSpPr>
        <p:grpSp>
          <p:nvGrpSpPr>
            <p:cNvPr id="10" name="Group 47"/>
            <p:cNvGrpSpPr/>
            <p:nvPr/>
          </p:nvGrpSpPr>
          <p:grpSpPr>
            <a:xfrm>
              <a:off x="0" y="5733256"/>
              <a:ext cx="7513147" cy="523220"/>
              <a:chOff x="323528" y="5805264"/>
              <a:chExt cx="7513147" cy="52322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23528" y="5805264"/>
                <a:ext cx="7513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/>
                  <a:t>Other  Limit	  Other  Symmetry	</a:t>
                </a:r>
                <a:r>
                  <a:rPr lang="en-CA" sz="2800" dirty="0"/>
                  <a:t> </a:t>
                </a:r>
                <a:r>
                  <a:rPr lang="en-CA" sz="2800" dirty="0" smtClean="0"/>
                  <a:t>4 </a:t>
                </a:r>
                <a:r>
                  <a:rPr lang="en-CA" sz="2800" dirty="0" err="1" smtClean="0"/>
                  <a:t>dof</a:t>
                </a:r>
                <a:endParaRPr lang="en-CA" sz="2800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2591272" y="6093296"/>
                <a:ext cx="576064" cy="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>
              <a:off x="5868144" y="6021288"/>
              <a:ext cx="57606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555776" y="6165308"/>
            <a:ext cx="4043094" cy="58477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3200" dirty="0" smtClean="0">
                <a:solidFill>
                  <a:srgbClr val="7030A0"/>
                </a:solidFill>
              </a:rPr>
              <a:t>keep graviton massive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69164"/>
            <a:ext cx="1543050" cy="71437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0196" y="1844824"/>
            <a:ext cx="2442785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smtClean="0"/>
              <a:t>Deser &amp; Waldron, 2001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Change of Ref. metric</a:t>
            </a:r>
            <a:endParaRPr lang="en-CA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3941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986917"/>
            <a:ext cx="18471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88224" y="6309320"/>
            <a:ext cx="2279277" cy="36930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smtClean="0"/>
              <a:t>Hassan &amp; Rosen, 2011</a:t>
            </a:r>
            <a:endParaRPr lang="en-CA" dirty="0"/>
          </a:p>
        </p:txBody>
      </p:sp>
      <p:sp>
        <p:nvSpPr>
          <p:cNvPr id="45" name="Content Placeholder 5"/>
          <p:cNvSpPr>
            <a:spLocks noGrp="1"/>
          </p:cNvSpPr>
          <p:nvPr>
            <p:ph idx="1"/>
          </p:nvPr>
        </p:nvSpPr>
        <p:spPr>
          <a:xfrm>
            <a:off x="457200" y="3432373"/>
            <a:ext cx="8229600" cy="3309000"/>
          </a:xfrm>
        </p:spPr>
        <p:txBody>
          <a:bodyPr/>
          <a:lstStyle/>
          <a:p>
            <a:r>
              <a:rPr lang="en-CA" dirty="0" smtClean="0"/>
              <a:t>The notion of mass requires a </a:t>
            </a:r>
            <a:r>
              <a:rPr lang="en-CA" b="1" i="1" dirty="0" smtClean="0">
                <a:solidFill>
                  <a:srgbClr val="BE1CB6"/>
                </a:solidFill>
              </a:rPr>
              <a:t>reference</a:t>
            </a:r>
            <a:r>
              <a:rPr lang="en-CA" dirty="0" smtClean="0"/>
              <a:t> !</a:t>
            </a:r>
            <a:endParaRPr lang="en-CA" dirty="0"/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8" r="42178" b="19485"/>
          <a:stretch>
            <a:fillRect/>
          </a:stretch>
        </p:blipFill>
        <p:spPr bwMode="auto">
          <a:xfrm>
            <a:off x="1259637" y="1988840"/>
            <a:ext cx="3672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9" name="Rectangle 48"/>
          <p:cNvSpPr/>
          <p:nvPr/>
        </p:nvSpPr>
        <p:spPr>
          <a:xfrm>
            <a:off x="4355976" y="2276872"/>
            <a:ext cx="21602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CA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22" t="38138" b="27961"/>
          <a:stretch>
            <a:fillRect/>
          </a:stretch>
        </p:blipFill>
        <p:spPr bwMode="auto">
          <a:xfrm>
            <a:off x="4932045" y="2276872"/>
            <a:ext cx="26788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63"/>
          <p:cNvGrpSpPr/>
          <p:nvPr/>
        </p:nvGrpSpPr>
        <p:grpSpPr>
          <a:xfrm>
            <a:off x="2771800" y="4165104"/>
            <a:ext cx="4148828" cy="2232248"/>
            <a:chOff x="4325558" y="4165104"/>
            <a:chExt cx="4148828" cy="2232248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4958734" y="5821288"/>
              <a:ext cx="244827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110862" y="4165104"/>
              <a:ext cx="0" cy="22322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4932044" y="4221088"/>
              <a:ext cx="2402958" cy="1600200"/>
            </a:xfrm>
            <a:custGeom>
              <a:avLst/>
              <a:gdLst>
                <a:gd name="connsiteX0" fmla="*/ 0 w 2456121"/>
                <a:gd name="connsiteY0" fmla="*/ 31898 h 1600200"/>
                <a:gd name="connsiteX1" fmla="*/ 1222744 w 2456121"/>
                <a:gd name="connsiteY1" fmla="*/ 1594884 h 1600200"/>
                <a:gd name="connsiteX2" fmla="*/ 2402958 w 2456121"/>
                <a:gd name="connsiteY2" fmla="*/ 0 h 1600200"/>
                <a:gd name="connsiteX3" fmla="*/ 2402958 w 2456121"/>
                <a:gd name="connsiteY3" fmla="*/ 0 h 1600200"/>
                <a:gd name="connsiteX4" fmla="*/ 2456121 w 2456121"/>
                <a:gd name="connsiteY4" fmla="*/ 21265 h 1600200"/>
                <a:gd name="connsiteX0" fmla="*/ 0 w 2402958"/>
                <a:gd name="connsiteY0" fmla="*/ 31898 h 1600200"/>
                <a:gd name="connsiteX1" fmla="*/ 1222744 w 2402958"/>
                <a:gd name="connsiteY1" fmla="*/ 1594884 h 1600200"/>
                <a:gd name="connsiteX2" fmla="*/ 2402958 w 2402958"/>
                <a:gd name="connsiteY2" fmla="*/ 0 h 1600200"/>
                <a:gd name="connsiteX3" fmla="*/ 2402958 w 2402958"/>
                <a:gd name="connsiteY3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958" h="1600200">
                  <a:moveTo>
                    <a:pt x="0" y="31898"/>
                  </a:moveTo>
                  <a:cubicBezTo>
                    <a:pt x="411125" y="816049"/>
                    <a:pt x="822251" y="1600200"/>
                    <a:pt x="1222744" y="1594884"/>
                  </a:cubicBezTo>
                  <a:cubicBezTo>
                    <a:pt x="1623237" y="1589568"/>
                    <a:pt x="2402958" y="0"/>
                    <a:pt x="2402958" y="0"/>
                  </a:cubicBezTo>
                  <a:lnTo>
                    <a:pt x="2402958" y="0"/>
                  </a:lnTo>
                </a:path>
              </a:pathLst>
            </a:custGeom>
            <a:ln w="57150">
              <a:solidFill>
                <a:srgbClr val="BE1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00" tIns="45700" rIns="91400" bIns="45700"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678814" y="5173220"/>
              <a:ext cx="320293" cy="469851"/>
            </a:xfrm>
            <a:custGeom>
              <a:avLst/>
              <a:gdLst>
                <a:gd name="connsiteX0" fmla="*/ 0 w 255181"/>
                <a:gd name="connsiteY0" fmla="*/ 0 h 531628"/>
                <a:gd name="connsiteX1" fmla="*/ 106326 w 255181"/>
                <a:gd name="connsiteY1" fmla="*/ 329610 h 531628"/>
                <a:gd name="connsiteX2" fmla="*/ 255181 w 255181"/>
                <a:gd name="connsiteY2" fmla="*/ 531628 h 531628"/>
                <a:gd name="connsiteX0" fmla="*/ 0 w 248285"/>
                <a:gd name="connsiteY0" fmla="*/ 0 h 469851"/>
                <a:gd name="connsiteX1" fmla="*/ 99430 w 248285"/>
                <a:gd name="connsiteY1" fmla="*/ 267833 h 469851"/>
                <a:gd name="connsiteX2" fmla="*/ 248285 w 248285"/>
                <a:gd name="connsiteY2" fmla="*/ 469851 h 469851"/>
                <a:gd name="connsiteX0" fmla="*/ 0 w 320293"/>
                <a:gd name="connsiteY0" fmla="*/ 0 h 469851"/>
                <a:gd name="connsiteX1" fmla="*/ 171438 w 320293"/>
                <a:gd name="connsiteY1" fmla="*/ 267833 h 469851"/>
                <a:gd name="connsiteX2" fmla="*/ 320293 w 320293"/>
                <a:gd name="connsiteY2" fmla="*/ 469851 h 469851"/>
                <a:gd name="connsiteX0" fmla="*/ 0 w 320293"/>
                <a:gd name="connsiteY0" fmla="*/ 0 h 469851"/>
                <a:gd name="connsiteX1" fmla="*/ 171438 w 320293"/>
                <a:gd name="connsiteY1" fmla="*/ 267833 h 469851"/>
                <a:gd name="connsiteX2" fmla="*/ 320293 w 320293"/>
                <a:gd name="connsiteY2" fmla="*/ 469851 h 4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293" h="469851">
                  <a:moveTo>
                    <a:pt x="0" y="0"/>
                  </a:moveTo>
                  <a:cubicBezTo>
                    <a:pt x="184490" y="63565"/>
                    <a:pt x="118056" y="189525"/>
                    <a:pt x="171438" y="267833"/>
                  </a:cubicBezTo>
                  <a:cubicBezTo>
                    <a:pt x="224820" y="346141"/>
                    <a:pt x="267130" y="413144"/>
                    <a:pt x="320293" y="469851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00" tIns="45700" rIns="91400" bIns="45700" rtlCol="0" anchor="ctr"/>
            <a:lstStyle/>
            <a:p>
              <a:pPr algn="ctr"/>
              <a:endParaRPr lang="en-CA"/>
            </a:p>
          </p:txBody>
        </p:sp>
        <p:sp useBgFill="1">
          <p:nvSpPr>
            <p:cNvPr id="62" name="TextBox 61"/>
            <p:cNvSpPr txBox="1"/>
            <p:nvPr/>
          </p:nvSpPr>
          <p:spPr>
            <a:xfrm>
              <a:off x="4325558" y="4725144"/>
              <a:ext cx="1470578" cy="4616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none" lIns="91400" tIns="45700" rIns="91400" bIns="45700" rtlCol="0">
              <a:spAutoFit/>
            </a:bodyPr>
            <a:lstStyle/>
            <a:p>
              <a:r>
                <a:rPr lang="en-CA" sz="2400" dirty="0" err="1" smtClean="0">
                  <a:solidFill>
                    <a:schemeClr val="tx2"/>
                  </a:solidFill>
                </a:rPr>
                <a:t>dS</a:t>
              </a:r>
              <a:r>
                <a:rPr lang="en-CA" sz="2400" dirty="0" smtClean="0">
                  <a:solidFill>
                    <a:schemeClr val="tx2"/>
                  </a:solidFill>
                </a:rPr>
                <a:t> Metric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sp useBgFill="1">
          <p:nvSpPr>
            <p:cNvPr id="63" name="TextBox 62"/>
            <p:cNvSpPr txBox="1"/>
            <p:nvPr/>
          </p:nvSpPr>
          <p:spPr>
            <a:xfrm>
              <a:off x="7398540" y="5589243"/>
              <a:ext cx="1075846" cy="458695"/>
            </a:xfrm>
            <a:prstGeom prst="rect">
              <a:avLst/>
            </a:prstGeom>
            <a:ln>
              <a:noFill/>
            </a:ln>
          </p:spPr>
          <p:txBody>
            <a:bodyPr wrap="none" lIns="91400" tIns="45700" rIns="91400" bIns="45700" rtlCol="0">
              <a:spAutoFit/>
            </a:bodyPr>
            <a:lstStyle/>
            <a:p>
              <a:r>
                <a:rPr lang="en-CA" sz="2400" dirty="0" smtClean="0">
                  <a:solidFill>
                    <a:srgbClr val="BE1CB6"/>
                  </a:solidFill>
                </a:rPr>
                <a:t>Metric</a:t>
              </a:r>
              <a:endParaRPr lang="en-CA" sz="2400" dirty="0">
                <a:solidFill>
                  <a:srgbClr val="BE1CB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Massi</a:t>
            </a:r>
            <a:r>
              <a:rPr lang="en-CA" dirty="0" smtClean="0">
                <a:solidFill>
                  <a:srgbClr val="04617B"/>
                </a:solidFill>
              </a:rPr>
              <a:t>v</a:t>
            </a:r>
            <a:r>
              <a:rPr lang="en-CA" dirty="0" smtClean="0"/>
              <a:t>e Gravity in de Sitter</a:t>
            </a:r>
            <a:endParaRPr lang="en-CA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6310" y="2204864"/>
            <a:ext cx="9440838" cy="17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6588224" y="3645024"/>
            <a:ext cx="864096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23720" y="1988841"/>
            <a:ext cx="2520280" cy="194421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3691" y="4437114"/>
            <a:ext cx="4790313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32"/>
            <a:ext cx="2510409" cy="10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11219" y="2988245"/>
            <a:ext cx="3577005" cy="58477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3200" dirty="0" smtClean="0">
                <a:solidFill>
                  <a:schemeClr val="tx2"/>
                </a:solidFill>
              </a:rPr>
              <a:t>Healthy scalar field</a:t>
            </a:r>
            <a:endParaRPr lang="en-CA" sz="32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645028"/>
            <a:ext cx="2326005" cy="8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2195736" y="3284984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95736" y="4077072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http://3.bp.blogspot.com/_aDBR1NQPPWs/TEu02tHWiXI/AAAAAAAAA8k/7W8YINH-jkY/s1600/casper-friendly-ghost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1191" y="2708922"/>
            <a:ext cx="2212901" cy="179339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1762" y="5016081"/>
            <a:ext cx="8577412" cy="141574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tx2"/>
                </a:solidFill>
              </a:rPr>
              <a:t>See Matteo </a:t>
            </a:r>
            <a:r>
              <a:rPr lang="en-CA" sz="3200" dirty="0" err="1" smtClean="0">
                <a:solidFill>
                  <a:schemeClr val="tx2"/>
                </a:solidFill>
              </a:rPr>
              <a:t>Fasiello’s</a:t>
            </a:r>
            <a:r>
              <a:rPr lang="en-CA" sz="3200" dirty="0" smtClean="0">
                <a:solidFill>
                  <a:schemeClr val="tx2"/>
                </a:solidFill>
              </a:rPr>
              <a:t> talk for everything you</a:t>
            </a:r>
            <a:br>
              <a:rPr lang="en-CA" sz="3200" dirty="0" smtClean="0">
                <a:solidFill>
                  <a:schemeClr val="tx2"/>
                </a:solidFill>
              </a:rPr>
            </a:br>
            <a:r>
              <a:rPr lang="en-CA" sz="3200" dirty="0" smtClean="0">
                <a:solidFill>
                  <a:schemeClr val="tx2"/>
                </a:solidFill>
              </a:rPr>
              <a:t>always dreamt to know about the Higuchi ghost</a:t>
            </a:r>
          </a:p>
          <a:p>
            <a:pPr algn="ctr"/>
            <a:r>
              <a:rPr lang="en-CA" sz="2000" dirty="0" smtClean="0">
                <a:solidFill>
                  <a:schemeClr val="tx2"/>
                </a:solidFill>
              </a:rPr>
              <a:t>...and never dare to ask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437116"/>
            <a:ext cx="5370934" cy="22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1520" y="4581132"/>
            <a:ext cx="3861570" cy="58477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3200" dirty="0" smtClean="0">
                <a:solidFill>
                  <a:schemeClr val="tx2"/>
                </a:solidFill>
              </a:rPr>
              <a:t>How about at exactly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174 -0.4284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20" grpId="0"/>
      <p:bldP spid="20" grpId="1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(Partially) </a:t>
            </a:r>
            <a:r>
              <a:rPr lang="en-CA" dirty="0" err="1" smtClean="0"/>
              <a:t>massless</a:t>
            </a:r>
            <a:r>
              <a:rPr lang="en-CA" dirty="0" smtClean="0"/>
              <a:t> limit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err="1" smtClean="0"/>
              <a:t>Massless</a:t>
            </a:r>
            <a:r>
              <a:rPr lang="en-CA" dirty="0" smtClean="0"/>
              <a:t> limit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975409" y="2545740"/>
            <a:ext cx="272202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GR + mass term </a:t>
            </a:r>
            <a:endParaRPr lang="en-CA" sz="28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2849" y="3068960"/>
            <a:ext cx="7138" cy="11329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52" y="3140972"/>
            <a:ext cx="1751838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4273932"/>
            <a:ext cx="4169796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Recover 4d diff invariance</a:t>
            </a:r>
            <a:endParaRPr lang="en-CA" sz="2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978" y="4665916"/>
            <a:ext cx="2848881" cy="8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05238" y="5282044"/>
            <a:ext cx="662361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GR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098" y="5786100"/>
            <a:ext cx="2716577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2 </a:t>
            </a:r>
            <a:r>
              <a:rPr lang="en-CA" sz="2800" dirty="0" err="1" smtClean="0">
                <a:solidFill>
                  <a:schemeClr val="tx2"/>
                </a:solidFill>
              </a:rPr>
              <a:t>dof</a:t>
            </a:r>
            <a:r>
              <a:rPr lang="en-CA" sz="2800" dirty="0" smtClean="0">
                <a:solidFill>
                  <a:schemeClr val="tx2"/>
                </a:solidFill>
              </a:rPr>
              <a:t> (</a:t>
            </a:r>
            <a:r>
              <a:rPr lang="en-CA" sz="2800" dirty="0" err="1" smtClean="0">
                <a:solidFill>
                  <a:schemeClr val="tx2"/>
                </a:solidFill>
              </a:rPr>
              <a:t>helicity</a:t>
            </a:r>
            <a:r>
              <a:rPr lang="en-CA" sz="2800" dirty="0" smtClean="0">
                <a:solidFill>
                  <a:schemeClr val="tx2"/>
                </a:solidFill>
              </a:rPr>
              <a:t> 2)</a:t>
            </a:r>
            <a:endParaRPr lang="en-C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(Partially) </a:t>
            </a:r>
            <a:r>
              <a:rPr lang="en-CA" dirty="0" err="1" smtClean="0"/>
              <a:t>massless</a:t>
            </a:r>
            <a:r>
              <a:rPr lang="en-CA" dirty="0" smtClean="0"/>
              <a:t> limit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err="1" smtClean="0"/>
              <a:t>Massless</a:t>
            </a:r>
            <a:r>
              <a:rPr lang="en-CA" dirty="0" smtClean="0"/>
              <a:t> limit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Partially </a:t>
            </a:r>
            <a:r>
              <a:rPr lang="en-CA" dirty="0" err="1" smtClean="0"/>
              <a:t>Massless</a:t>
            </a:r>
            <a:r>
              <a:rPr lang="en-CA" dirty="0" smtClean="0"/>
              <a:t> limit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975409" y="2545740"/>
            <a:ext cx="272202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GR + mass term </a:t>
            </a:r>
            <a:endParaRPr lang="en-CA" sz="28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2849" y="3068960"/>
            <a:ext cx="7138" cy="11329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52" y="3140972"/>
            <a:ext cx="1751838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4273932"/>
            <a:ext cx="4169796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Recover 4d diff invariance</a:t>
            </a:r>
            <a:endParaRPr lang="en-CA" sz="2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978" y="4665916"/>
            <a:ext cx="2848881" cy="8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05238" y="5282044"/>
            <a:ext cx="662361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GR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098" y="5786100"/>
            <a:ext cx="2716577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2 </a:t>
            </a:r>
            <a:r>
              <a:rPr lang="en-CA" sz="2800" dirty="0" err="1" smtClean="0">
                <a:solidFill>
                  <a:schemeClr val="tx2"/>
                </a:solidFill>
              </a:rPr>
              <a:t>dof</a:t>
            </a:r>
            <a:r>
              <a:rPr lang="en-CA" sz="2800" dirty="0" smtClean="0">
                <a:solidFill>
                  <a:schemeClr val="tx2"/>
                </a:solidFill>
              </a:rPr>
              <a:t> (</a:t>
            </a:r>
            <a:r>
              <a:rPr lang="en-CA" sz="2800" dirty="0" err="1" smtClean="0">
                <a:solidFill>
                  <a:schemeClr val="tx2"/>
                </a:solidFill>
              </a:rPr>
              <a:t>helicity</a:t>
            </a:r>
            <a:r>
              <a:rPr lang="en-CA" sz="2800" dirty="0" smtClean="0">
                <a:solidFill>
                  <a:schemeClr val="tx2"/>
                </a:solidFill>
              </a:rPr>
              <a:t> 2)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9183" y="2532964"/>
            <a:ext cx="2722027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GR + mass term </a:t>
            </a:r>
            <a:endParaRPr lang="en-CA" sz="2800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66623" y="3056184"/>
            <a:ext cx="7138" cy="11329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507" y="4261156"/>
            <a:ext cx="3225370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Recover 1 symmetry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3932" y="5269269"/>
            <a:ext cx="1964304" cy="52321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rgbClr val="BE1CB6"/>
                </a:solidFill>
              </a:rPr>
              <a:t>Massive GR</a:t>
            </a:r>
            <a:endParaRPr lang="en-CA" sz="2800" dirty="0">
              <a:solidFill>
                <a:srgbClr val="BE1CB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1039" y="5773325"/>
            <a:ext cx="3178241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4 </a:t>
            </a:r>
            <a:r>
              <a:rPr lang="en-CA" sz="2800" dirty="0" err="1" smtClean="0">
                <a:solidFill>
                  <a:schemeClr val="tx2"/>
                </a:solidFill>
              </a:rPr>
              <a:t>dof</a:t>
            </a:r>
            <a:r>
              <a:rPr lang="en-CA" sz="2800" dirty="0" smtClean="0">
                <a:solidFill>
                  <a:schemeClr val="tx2"/>
                </a:solidFill>
              </a:rPr>
              <a:t> (</a:t>
            </a:r>
            <a:r>
              <a:rPr lang="en-CA" sz="2800" dirty="0" err="1" smtClean="0">
                <a:solidFill>
                  <a:schemeClr val="tx2"/>
                </a:solidFill>
              </a:rPr>
              <a:t>helicity</a:t>
            </a:r>
            <a:r>
              <a:rPr lang="en-CA" sz="2800" dirty="0" smtClean="0">
                <a:solidFill>
                  <a:schemeClr val="tx2"/>
                </a:solidFill>
              </a:rPr>
              <a:t> 2 &amp;1)</a:t>
            </a:r>
            <a:endParaRPr lang="en-CA" sz="2800" dirty="0">
              <a:solidFill>
                <a:schemeClr val="tx2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140968"/>
            <a:ext cx="2388870" cy="10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6384" y="4581128"/>
            <a:ext cx="4547616" cy="8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7652" y="1208077"/>
            <a:ext cx="4168705" cy="769441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4400" dirty="0" smtClean="0">
                <a:solidFill>
                  <a:srgbClr val="002060"/>
                </a:solidFill>
              </a:rPr>
              <a:t>GR + mass term </a:t>
            </a:r>
            <a:endParaRPr lang="en-CA" sz="4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507" y="3613084"/>
            <a:ext cx="3225370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Recover 1 symmetry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5053244"/>
            <a:ext cx="3898824" cy="52322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rgbClr val="BE1CB6"/>
                </a:solidFill>
              </a:rPr>
              <a:t>Partially Massive gravity</a:t>
            </a:r>
            <a:endParaRPr lang="en-CA" sz="2800" dirty="0">
              <a:solidFill>
                <a:srgbClr val="BE1CB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1039" y="5773325"/>
            <a:ext cx="3178241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4 </a:t>
            </a:r>
            <a:r>
              <a:rPr lang="en-CA" sz="2800" dirty="0" err="1" smtClean="0">
                <a:solidFill>
                  <a:schemeClr val="tx2"/>
                </a:solidFill>
              </a:rPr>
              <a:t>dof</a:t>
            </a:r>
            <a:r>
              <a:rPr lang="en-CA" sz="2800" dirty="0" smtClean="0">
                <a:solidFill>
                  <a:schemeClr val="tx2"/>
                </a:solidFill>
              </a:rPr>
              <a:t> (</a:t>
            </a:r>
            <a:r>
              <a:rPr lang="en-CA" sz="2800" dirty="0" err="1" smtClean="0">
                <a:solidFill>
                  <a:schemeClr val="tx2"/>
                </a:solidFill>
              </a:rPr>
              <a:t>helicity</a:t>
            </a:r>
            <a:r>
              <a:rPr lang="en-CA" sz="2800" dirty="0" smtClean="0">
                <a:solidFill>
                  <a:schemeClr val="tx2"/>
                </a:solidFill>
              </a:rPr>
              <a:t> 2 &amp;1)</a:t>
            </a:r>
            <a:endParaRPr lang="en-CA" sz="2800" dirty="0">
              <a:solidFill>
                <a:schemeClr val="tx2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6384" y="4149081"/>
            <a:ext cx="4547616" cy="8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4572000" y="2060852"/>
            <a:ext cx="2232013" cy="12769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060851"/>
            <a:ext cx="2388870" cy="10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>
          <a:xfrm>
            <a:off x="4139953" y="4293096"/>
            <a:ext cx="720080" cy="2088232"/>
          </a:xfrm>
          <a:prstGeom prst="leftBrace">
            <a:avLst>
              <a:gd name="adj1" fmla="val 368750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93681" y="3487649"/>
            <a:ext cx="4737001" cy="2708401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algn="ctr"/>
            <a:r>
              <a:rPr lang="en-CA" sz="3600" dirty="0" smtClean="0"/>
              <a:t>Vainshtein mechanism</a:t>
            </a:r>
          </a:p>
          <a:p>
            <a:pPr algn="ctr"/>
            <a:r>
              <a:rPr lang="en-CA" sz="3600" dirty="0" smtClean="0"/>
              <a:t> </a:t>
            </a:r>
          </a:p>
          <a:p>
            <a:pPr algn="ctr"/>
            <a:r>
              <a:rPr lang="en-CA" sz="2400" dirty="0" smtClean="0"/>
              <a:t>Helicity-0 mode is </a:t>
            </a:r>
            <a:br>
              <a:rPr lang="en-CA" sz="2400" dirty="0" smtClean="0"/>
            </a:br>
            <a:r>
              <a:rPr lang="en-CA" sz="2400" i="1" dirty="0" smtClean="0">
                <a:solidFill>
                  <a:srgbClr val="BE1CB6"/>
                </a:solidFill>
              </a:rPr>
              <a:t>strongly coupled</a:t>
            </a:r>
            <a:r>
              <a:rPr lang="en-CA" sz="2400" dirty="0" smtClean="0"/>
              <a:t> </a:t>
            </a:r>
            <a:br>
              <a:rPr lang="en-CA" sz="2400" dirty="0" smtClean="0"/>
            </a:br>
            <a:r>
              <a:rPr lang="en-CA" sz="2400" dirty="0" smtClean="0"/>
              <a:t>in the </a:t>
            </a:r>
            <a:br>
              <a:rPr lang="en-CA" sz="2400" dirty="0" smtClean="0"/>
            </a:br>
            <a:r>
              <a:rPr lang="en-CA" sz="2400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partially </a:t>
            </a:r>
            <a:r>
              <a:rPr lang="en-CA" sz="2400" dirty="0" err="1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massless</a:t>
            </a:r>
            <a:r>
              <a:rPr lang="en-CA" sz="2400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 </a:t>
            </a:r>
            <a:endParaRPr lang="en-CA" sz="2400" dirty="0">
              <a:solidFill>
                <a:srgbClr val="BE1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" y="188640"/>
            <a:ext cx="47727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err="1" smtClean="0"/>
              <a:t>CdR</a:t>
            </a:r>
            <a:r>
              <a:rPr lang="en-CA" dirty="0" smtClean="0"/>
              <a:t> &amp; Sébastien Renaux-Petel, to appear </a:t>
            </a:r>
            <a:r>
              <a:rPr lang="en-CA" i="1" dirty="0" smtClean="0"/>
              <a:t>soon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7"/>
          <p:cNvSpPr txBox="1">
            <a:spLocks/>
          </p:cNvSpPr>
          <p:nvPr/>
        </p:nvSpPr>
        <p:spPr bwMode="auto">
          <a:xfrm>
            <a:off x="0" y="548680"/>
            <a:ext cx="8748464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algn="ctr" defTabSz="914565">
              <a:defRPr/>
            </a:pPr>
            <a:r>
              <a:rPr lang="en-CA" sz="4100" dirty="0" smtClean="0">
                <a:solidFill>
                  <a:schemeClr val="accent2">
                    <a:lumMod val="75000"/>
                  </a:schemeClr>
                </a:solidFill>
              </a:rPr>
              <a:t>Symmetries in DL around </a:t>
            </a:r>
            <a:r>
              <a:rPr lang="en-CA" sz="4100" dirty="0" err="1" smtClean="0">
                <a:solidFill>
                  <a:schemeClr val="accent2">
                    <a:lumMod val="75000"/>
                  </a:schemeClr>
                </a:solidFill>
              </a:rPr>
              <a:t>Minkowski</a:t>
            </a:r>
            <a:endParaRPr lang="en-CA" sz="4100" kern="0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1844824"/>
            <a:ext cx="5025628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In the decoupling limit</a:t>
            </a:r>
            <a:r>
              <a:rPr lang="en-CA" sz="2600" dirty="0" smtClean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204" y="2485047"/>
            <a:ext cx="878516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fixed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8945" y="2481912"/>
            <a:ext cx="820808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391" y="3735183"/>
            <a:ext cx="1760681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Covariance</a:t>
            </a:r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 bwMode="auto">
          <a:xfrm flipV="1">
            <a:off x="2304555" y="2864863"/>
            <a:ext cx="1345256" cy="476837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649811" y="2621910"/>
            <a:ext cx="3836506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err="1" smtClean="0">
                <a:solidFill>
                  <a:srgbClr val="00B0F0"/>
                </a:solidFill>
              </a:rPr>
              <a:t>Linearized</a:t>
            </a:r>
            <a:r>
              <a:rPr lang="en-CA" sz="2600" dirty="0" smtClean="0">
                <a:solidFill>
                  <a:srgbClr val="00B0F0"/>
                </a:solidFill>
              </a:rPr>
              <a:t> diff invariance</a:t>
            </a:r>
          </a:p>
        </p:txBody>
      </p:sp>
      <p:cxnSp>
        <p:nvCxnSpPr>
          <p:cNvPr id="19" name="Straight Arrow Connector 18"/>
          <p:cNvCxnSpPr>
            <a:endCxn id="20" idx="1"/>
          </p:cNvCxnSpPr>
          <p:nvPr/>
        </p:nvCxnSpPr>
        <p:spPr bwMode="auto">
          <a:xfrm>
            <a:off x="2315689" y="3363512"/>
            <a:ext cx="1334122" cy="415631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649811" y="3536190"/>
            <a:ext cx="4750217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rgbClr val="0070C0"/>
                </a:solidFill>
              </a:rPr>
              <a:t>2 Accidental Global Symmetries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474" y="4077072"/>
            <a:ext cx="3906974" cy="88601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pPr algn="ctr"/>
            <a:r>
              <a:rPr lang="en-CA" sz="2600" dirty="0" smtClean="0">
                <a:solidFill>
                  <a:srgbClr val="BE1CB6"/>
                </a:solidFill>
              </a:rPr>
              <a:t>Space-time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Global Lorentz Invariance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6472" y="4077072"/>
            <a:ext cx="3906974" cy="88601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pPr algn="ctr"/>
            <a:r>
              <a:rPr lang="en-CA" sz="2600" dirty="0" smtClean="0">
                <a:solidFill>
                  <a:srgbClr val="7030A0"/>
                </a:solidFill>
              </a:rPr>
              <a:t>Internal </a:t>
            </a:r>
            <a:br>
              <a:rPr lang="en-CA" sz="2600" dirty="0" smtClean="0">
                <a:solidFill>
                  <a:srgbClr val="7030A0"/>
                </a:solidFill>
              </a:rPr>
            </a:br>
            <a:r>
              <a:rPr lang="en-CA" sz="2600" dirty="0" smtClean="0">
                <a:solidFill>
                  <a:srgbClr val="7030A0"/>
                </a:solidFill>
              </a:rPr>
              <a:t>Global Lorentz Invariance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09" t="16318" b="40169"/>
          <a:stretch>
            <a:fillRect/>
          </a:stretch>
        </p:blipFill>
        <p:spPr bwMode="auto">
          <a:xfrm>
            <a:off x="6047656" y="1700808"/>
            <a:ext cx="1636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96" r="62360" b="34730"/>
          <a:stretch>
            <a:fillRect/>
          </a:stretch>
        </p:blipFill>
        <p:spPr bwMode="auto">
          <a:xfrm>
            <a:off x="4103440" y="1844824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31337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1919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27584" y="1844824"/>
            <a:ext cx="7776864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If we work in the representation of the single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204" y="2485047"/>
            <a:ext cx="878516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fixed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8945" y="2481912"/>
            <a:ext cx="820808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391" y="3735183"/>
            <a:ext cx="1760681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Covariance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474" y="4077072"/>
            <a:ext cx="3906974" cy="88601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pPr algn="ctr"/>
            <a:r>
              <a:rPr lang="en-CA" sz="2600" dirty="0" smtClean="0">
                <a:solidFill>
                  <a:srgbClr val="BE1CB6"/>
                </a:solidFill>
              </a:rPr>
              <a:t>Space-time </a:t>
            </a:r>
            <a:br>
              <a:rPr lang="en-CA" sz="2600" dirty="0" smtClean="0">
                <a:solidFill>
                  <a:srgbClr val="BE1CB6"/>
                </a:solidFill>
              </a:rPr>
            </a:br>
            <a:r>
              <a:rPr lang="en-CA" sz="2600" dirty="0" smtClean="0">
                <a:solidFill>
                  <a:srgbClr val="BE1CB6"/>
                </a:solidFill>
              </a:rPr>
              <a:t>Global Lorentz Invariance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6472" y="4077072"/>
            <a:ext cx="3906974" cy="88601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pPr algn="ctr"/>
            <a:r>
              <a:rPr lang="en-CA" sz="2600" dirty="0" smtClean="0">
                <a:solidFill>
                  <a:srgbClr val="7030A0"/>
                </a:solidFill>
              </a:rPr>
              <a:t>Internal </a:t>
            </a:r>
            <a:br>
              <a:rPr lang="en-CA" sz="2600" dirty="0" smtClean="0">
                <a:solidFill>
                  <a:srgbClr val="7030A0"/>
                </a:solidFill>
              </a:rPr>
            </a:br>
            <a:r>
              <a:rPr lang="en-CA" sz="2600" dirty="0" smtClean="0">
                <a:solidFill>
                  <a:srgbClr val="7030A0"/>
                </a:solidFill>
              </a:rPr>
              <a:t>Global Lorentz Invariance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31337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1919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276872"/>
            <a:ext cx="2365648" cy="139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139952" y="5445224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AND</a:t>
            </a:r>
            <a:endParaRPr lang="en-CA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3501008"/>
            <a:ext cx="7056784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ehaves as a vector under this Global Symmetry</a:t>
            </a:r>
            <a:endParaRPr lang="en-CA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356992"/>
            <a:ext cx="924163" cy="7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7"/>
          <p:cNvSpPr txBox="1">
            <a:spLocks/>
          </p:cNvSpPr>
          <p:nvPr/>
        </p:nvSpPr>
        <p:spPr bwMode="auto">
          <a:xfrm>
            <a:off x="0" y="548680"/>
            <a:ext cx="8748464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algn="ctr" defTabSz="914565">
              <a:defRPr/>
            </a:pPr>
            <a:r>
              <a:rPr lang="en-CA" sz="4100" dirty="0" smtClean="0">
                <a:solidFill>
                  <a:schemeClr val="accent2">
                    <a:lumMod val="75000"/>
                  </a:schemeClr>
                </a:solidFill>
              </a:rPr>
              <a:t>Symmetries in DL around </a:t>
            </a:r>
            <a:r>
              <a:rPr lang="en-CA" sz="4100" dirty="0" err="1" smtClean="0">
                <a:solidFill>
                  <a:schemeClr val="accent2">
                    <a:lumMod val="75000"/>
                  </a:schemeClr>
                </a:solidFill>
              </a:rPr>
              <a:t>Minkowski</a:t>
            </a:r>
            <a:endParaRPr lang="en-CA" sz="4100" kern="0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27584" y="1844824"/>
            <a:ext cx="7776864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If we work in the representation of the single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204" y="2485047"/>
            <a:ext cx="878516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fixed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8945" y="2481912"/>
            <a:ext cx="820808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391" y="3735183"/>
            <a:ext cx="1760681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Covariance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276872"/>
            <a:ext cx="2365648" cy="139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547664" y="3501008"/>
            <a:ext cx="7056784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ehaves as a vector under this Global Symmetry</a:t>
            </a:r>
            <a:endParaRPr lang="en-CA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356992"/>
            <a:ext cx="924163" cy="7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4293096"/>
            <a:ext cx="7056784" cy="88601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rgbClr val="7030A0"/>
                </a:solidFill>
              </a:rPr>
              <a:t>It makes sense to use a SVT decomposition </a:t>
            </a:r>
            <a:br>
              <a:rPr lang="en-CA" sz="2600" dirty="0" smtClean="0">
                <a:solidFill>
                  <a:srgbClr val="7030A0"/>
                </a:solidFill>
              </a:rPr>
            </a:br>
            <a:r>
              <a:rPr lang="en-CA" sz="2600" dirty="0" smtClean="0">
                <a:solidFill>
                  <a:srgbClr val="7030A0"/>
                </a:solidFill>
              </a:rPr>
              <a:t>under this representation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509120"/>
            <a:ext cx="4275212" cy="8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5301208"/>
            <a:ext cx="7056784" cy="88601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pPr lvl="1"/>
            <a:r>
              <a:rPr lang="en-CA" sz="2600" dirty="0" smtClean="0">
                <a:solidFill>
                  <a:srgbClr val="BE1CB6"/>
                </a:solidFill>
              </a:rPr>
              <a:t>behaves as a scalar in the </a:t>
            </a:r>
            <a:r>
              <a:rPr lang="en-CA" sz="2600" dirty="0" err="1" smtClean="0">
                <a:solidFill>
                  <a:srgbClr val="BE1CB6"/>
                </a:solidFill>
              </a:rPr>
              <a:t>dec</a:t>
            </a:r>
            <a:r>
              <a:rPr lang="en-CA" sz="2600" dirty="0" smtClean="0">
                <a:solidFill>
                  <a:srgbClr val="BE1CB6"/>
                </a:solidFill>
              </a:rPr>
              <a:t>. limit and captures the physics of the  helicity-0 mode</a:t>
            </a:r>
            <a:endParaRPr lang="en-CA" sz="2600" dirty="0" smtClean="0">
              <a:solidFill>
                <a:srgbClr val="BE1CB6"/>
              </a:solidFill>
            </a:endParaRPr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157192"/>
            <a:ext cx="830387" cy="7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7"/>
          <p:cNvSpPr txBox="1">
            <a:spLocks/>
          </p:cNvSpPr>
          <p:nvPr/>
        </p:nvSpPr>
        <p:spPr bwMode="auto">
          <a:xfrm>
            <a:off x="0" y="548680"/>
            <a:ext cx="8748464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algn="ctr" defTabSz="914565">
              <a:defRPr/>
            </a:pPr>
            <a:r>
              <a:rPr lang="en-CA" sz="4100" dirty="0" smtClean="0">
                <a:solidFill>
                  <a:schemeClr val="accent2">
                    <a:lumMod val="75000"/>
                  </a:schemeClr>
                </a:solidFill>
              </a:rPr>
              <a:t>Symmetries in DL around </a:t>
            </a:r>
            <a:r>
              <a:rPr lang="en-CA" sz="4100" dirty="0" err="1" smtClean="0">
                <a:solidFill>
                  <a:schemeClr val="accent2">
                    <a:lumMod val="75000"/>
                  </a:schemeClr>
                </a:solidFill>
              </a:rPr>
              <a:t>Minkowski</a:t>
            </a:r>
            <a:endParaRPr lang="en-CA" sz="4100" kern="0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27584" y="1844824"/>
            <a:ext cx="7776864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If we work in the representation of the single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204" y="2485047"/>
            <a:ext cx="878516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fixed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8945" y="2481912"/>
            <a:ext cx="820808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391" y="3735183"/>
            <a:ext cx="1760681" cy="48590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bg1"/>
                </a:solidFill>
              </a:rPr>
              <a:t>Covariance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276872"/>
            <a:ext cx="2365648" cy="139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547664" y="3501008"/>
            <a:ext cx="7056784" cy="48590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</a:rPr>
              <a:t>ehaves as a vector under this Global Symmetry</a:t>
            </a:r>
            <a:endParaRPr lang="en-CA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356992"/>
            <a:ext cx="924163" cy="7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4293096"/>
            <a:ext cx="7056784" cy="88601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r>
              <a:rPr lang="en-CA" sz="2600" dirty="0" smtClean="0">
                <a:solidFill>
                  <a:srgbClr val="7030A0"/>
                </a:solidFill>
              </a:rPr>
              <a:t>It makes sense to use a SVT decomposition </a:t>
            </a:r>
            <a:br>
              <a:rPr lang="en-CA" sz="2600" dirty="0" smtClean="0">
                <a:solidFill>
                  <a:srgbClr val="7030A0"/>
                </a:solidFill>
              </a:rPr>
            </a:br>
            <a:r>
              <a:rPr lang="en-CA" sz="2600" dirty="0" smtClean="0">
                <a:solidFill>
                  <a:srgbClr val="7030A0"/>
                </a:solidFill>
              </a:rPr>
              <a:t>under this representation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509120"/>
            <a:ext cx="4275212" cy="8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5301208"/>
            <a:ext cx="7056784" cy="886015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pPr lvl="1"/>
            <a:r>
              <a:rPr lang="en-CA" sz="2600" dirty="0" smtClean="0">
                <a:solidFill>
                  <a:srgbClr val="BE1CB6"/>
                </a:solidFill>
              </a:rPr>
              <a:t>behaves as a scalar in the </a:t>
            </a:r>
            <a:r>
              <a:rPr lang="en-CA" sz="2600" dirty="0" err="1" smtClean="0">
                <a:solidFill>
                  <a:srgbClr val="BE1CB6"/>
                </a:solidFill>
              </a:rPr>
              <a:t>dec</a:t>
            </a:r>
            <a:r>
              <a:rPr lang="en-CA" sz="2600" dirty="0" smtClean="0">
                <a:solidFill>
                  <a:srgbClr val="BE1CB6"/>
                </a:solidFill>
              </a:rPr>
              <a:t>. limit and captures the physics of the  helicity-0 mode</a:t>
            </a:r>
            <a:endParaRPr lang="en-CA" sz="2600" dirty="0" smtClean="0">
              <a:solidFill>
                <a:srgbClr val="BE1CB6"/>
              </a:solidFill>
            </a:endParaRPr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157192"/>
            <a:ext cx="830387" cy="7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467544" y="1772816"/>
            <a:ext cx="806489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sz="3600" dirty="0" smtClean="0">
              <a:solidFill>
                <a:prstClr val="white"/>
              </a:solidFill>
            </a:endParaRPr>
          </a:p>
          <a:p>
            <a:pPr lvl="0" algn="ctr"/>
            <a:r>
              <a:rPr lang="en-CA" sz="3600" dirty="0" smtClean="0">
                <a:solidFill>
                  <a:prstClr val="white"/>
                </a:solidFill>
              </a:rPr>
              <a:t>This is no longer true if we use </a:t>
            </a:r>
          </a:p>
          <a:p>
            <a:pPr lvl="0" algn="ctr"/>
            <a:r>
              <a:rPr lang="en-CA" sz="3600" dirty="0" smtClean="0">
                <a:solidFill>
                  <a:prstClr val="white"/>
                </a:solidFill>
              </a:rPr>
              <a:t>another reference metric ... </a:t>
            </a:r>
          </a:p>
          <a:p>
            <a:pPr lvl="0" algn="ctr"/>
            <a:endParaRPr lang="en-CA" sz="3600" dirty="0" smtClean="0">
              <a:solidFill>
                <a:prstClr val="black"/>
              </a:solidFill>
            </a:endParaRPr>
          </a:p>
          <a:p>
            <a:pPr algn="ctr"/>
            <a:endParaRPr lang="en-CA" dirty="0"/>
          </a:p>
        </p:txBody>
      </p:sp>
      <p:sp>
        <p:nvSpPr>
          <p:cNvPr id="22" name="Title 7"/>
          <p:cNvSpPr txBox="1">
            <a:spLocks/>
          </p:cNvSpPr>
          <p:nvPr/>
        </p:nvSpPr>
        <p:spPr bwMode="auto">
          <a:xfrm>
            <a:off x="0" y="548680"/>
            <a:ext cx="8748464" cy="1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algn="ctr" defTabSz="914565">
              <a:defRPr/>
            </a:pPr>
            <a:r>
              <a:rPr lang="en-CA" sz="4100" dirty="0" smtClean="0">
                <a:solidFill>
                  <a:schemeClr val="accent2">
                    <a:lumMod val="75000"/>
                  </a:schemeClr>
                </a:solidFill>
              </a:rPr>
              <a:t>Symmetries in DL around </a:t>
            </a:r>
            <a:r>
              <a:rPr lang="en-CA" sz="4100" dirty="0" err="1" smtClean="0">
                <a:solidFill>
                  <a:schemeClr val="accent2">
                    <a:lumMod val="75000"/>
                  </a:schemeClr>
                </a:solidFill>
              </a:rPr>
              <a:t>Minkowski</a:t>
            </a:r>
            <a:endParaRPr lang="en-CA" sz="4100" kern="0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</a:t>
            </a:r>
            <a:r>
              <a:rPr lang="fr-CH" dirty="0" smtClean="0"/>
              <a:t>ü</a:t>
            </a:r>
            <a:r>
              <a:rPr lang="en-CA" dirty="0" err="1" smtClean="0"/>
              <a:t>ckelberg</a:t>
            </a:r>
            <a:r>
              <a:rPr lang="en-CA" dirty="0" smtClean="0"/>
              <a:t> language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BE1CB6"/>
                </a:solidFill>
              </a:rPr>
              <a:t>potential interactions </a:t>
            </a:r>
            <a:r>
              <a:rPr lang="en-US" dirty="0" smtClean="0"/>
              <a:t>for the Graviton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covariance is manifest after introduction </a:t>
            </a:r>
            <a:r>
              <a:rPr lang="en-US" dirty="0" smtClean="0">
                <a:solidFill>
                  <a:srgbClr val="BE1CB6"/>
                </a:solidFill>
              </a:rPr>
              <a:t>of four St</a:t>
            </a:r>
            <a:r>
              <a:rPr lang="fr-CH" dirty="0" smtClean="0">
                <a:solidFill>
                  <a:srgbClr val="BE1CB6"/>
                </a:solidFill>
              </a:rPr>
              <a:t>ü</a:t>
            </a:r>
            <a:r>
              <a:rPr lang="en-CA" dirty="0" err="1" smtClean="0">
                <a:solidFill>
                  <a:srgbClr val="BE1CB6"/>
                </a:solidFill>
              </a:rPr>
              <a:t>ckelberg</a:t>
            </a:r>
            <a:r>
              <a:rPr lang="en-CA" dirty="0" smtClean="0">
                <a:solidFill>
                  <a:srgbClr val="BE1CB6"/>
                </a:solidFill>
              </a:rPr>
              <a:t> fields </a:t>
            </a:r>
            <a:r>
              <a:rPr lang="en-US" dirty="0" smtClean="0">
                <a:solidFill>
                  <a:srgbClr val="BE1CB6"/>
                </a:solidFill>
              </a:rPr>
              <a:t>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964" y="2492896"/>
            <a:ext cx="5446073" cy="1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240912"/>
            <a:ext cx="5271542" cy="12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3165376" cy="16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Helicity-0 on </a:t>
            </a:r>
            <a:r>
              <a:rPr lang="en-CA" sz="5400" dirty="0" err="1" smtClean="0">
                <a:solidFill>
                  <a:schemeClr val="accent2">
                    <a:lumMod val="75000"/>
                  </a:schemeClr>
                </a:solidFill>
              </a:rPr>
              <a:t>dS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24" name="Content Placeholder 2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en-CA" dirty="0" smtClean="0"/>
              <a:t>To identify the helicity-0 mode </a:t>
            </a:r>
            <a:r>
              <a:rPr lang="en-CA" i="1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de Sitter</a:t>
            </a:r>
            <a:r>
              <a:rPr lang="en-CA" dirty="0" smtClean="0"/>
              <a:t>, we copy the procedure </a:t>
            </a:r>
            <a:r>
              <a:rPr lang="en-CA" i="1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CA" i="1" dirty="0" err="1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Minkowski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Can embed 4d </a:t>
            </a:r>
            <a:r>
              <a:rPr lang="en-CA" dirty="0" err="1" smtClean="0"/>
              <a:t>dS</a:t>
            </a:r>
            <a:r>
              <a:rPr lang="en-CA" dirty="0" smtClean="0"/>
              <a:t> into 5d </a:t>
            </a:r>
            <a:r>
              <a:rPr lang="en-CA" dirty="0" err="1" smtClean="0"/>
              <a:t>Minkowski</a:t>
            </a:r>
            <a:r>
              <a:rPr lang="en-CA" dirty="0" smtClean="0"/>
              <a:t>:</a:t>
            </a:r>
            <a:endParaRPr lang="en-CA" dirty="0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789040"/>
            <a:ext cx="4971883" cy="163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lowchart: Data 27"/>
          <p:cNvSpPr/>
          <p:nvPr/>
        </p:nvSpPr>
        <p:spPr>
          <a:xfrm rot="16200000" flipH="1">
            <a:off x="-180528" y="4365104"/>
            <a:ext cx="2232248" cy="79208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71600" y="472514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" y="188640"/>
            <a:ext cx="47727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err="1" smtClean="0"/>
              <a:t>CdR</a:t>
            </a:r>
            <a:r>
              <a:rPr lang="en-CA" dirty="0" smtClean="0"/>
              <a:t> &amp; Sébastien Renaux-Petel, to appear </a:t>
            </a:r>
            <a:r>
              <a:rPr lang="en-CA" i="1" dirty="0" smtClean="0"/>
              <a:t>soon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Helicity-0 on </a:t>
            </a:r>
            <a:r>
              <a:rPr lang="en-CA" sz="5400" dirty="0" err="1" smtClean="0">
                <a:solidFill>
                  <a:schemeClr val="accent2">
                    <a:lumMod val="75000"/>
                  </a:schemeClr>
                </a:solidFill>
              </a:rPr>
              <a:t>dS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24" name="Content Placeholder 2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en-CA" dirty="0" smtClean="0"/>
              <a:t>To identify the helicity-0 mode </a:t>
            </a:r>
            <a:r>
              <a:rPr lang="en-CA" i="1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de Sitter</a:t>
            </a:r>
            <a:r>
              <a:rPr lang="en-CA" dirty="0" smtClean="0"/>
              <a:t>, we copy the procedure </a:t>
            </a:r>
            <a:r>
              <a:rPr lang="en-CA" i="1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CA" i="1" dirty="0" err="1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Minkowski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Can embed 4d </a:t>
            </a:r>
            <a:r>
              <a:rPr lang="en-CA" dirty="0" err="1" smtClean="0"/>
              <a:t>dS</a:t>
            </a:r>
            <a:r>
              <a:rPr lang="en-CA" dirty="0" smtClean="0"/>
              <a:t> into 5d </a:t>
            </a:r>
            <a:r>
              <a:rPr lang="en-CA" dirty="0" err="1" smtClean="0"/>
              <a:t>Minkowski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25" name="Flowchart: Data 24"/>
          <p:cNvSpPr/>
          <p:nvPr/>
        </p:nvSpPr>
        <p:spPr>
          <a:xfrm rot="16200000" flipH="1">
            <a:off x="-180528" y="4365104"/>
            <a:ext cx="2232248" cy="79208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71600" y="472514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789040"/>
            <a:ext cx="4971883" cy="163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97" y="5624885"/>
            <a:ext cx="8855199" cy="11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96952"/>
            <a:ext cx="3939158" cy="158148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347864" y="6309320"/>
            <a:ext cx="504056" cy="54868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699792" y="6309320"/>
            <a:ext cx="504056" cy="54868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2951820" y="4149080"/>
            <a:ext cx="468052" cy="21602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3419872" y="4149080"/>
            <a:ext cx="180020" cy="21602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725144"/>
            <a:ext cx="830387" cy="7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8" name="Rectangle 17"/>
          <p:cNvSpPr/>
          <p:nvPr/>
        </p:nvSpPr>
        <p:spPr>
          <a:xfrm>
            <a:off x="4499992" y="5733256"/>
            <a:ext cx="464400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4427984" y="4869160"/>
            <a:ext cx="4536504" cy="1686234"/>
          </a:xfrm>
          <a:prstGeom prst="rect">
            <a:avLst/>
          </a:prstGeom>
          <a:noFill/>
        </p:spPr>
        <p:txBody>
          <a:bodyPr wrap="square" lIns="84966" tIns="42483" rIns="84966" bIns="42483" rtlCol="0">
            <a:spAutoFit/>
          </a:bodyPr>
          <a:lstStyle/>
          <a:p>
            <a:pPr lvl="1"/>
            <a:r>
              <a:rPr lang="en-CA" sz="2600" dirty="0" smtClean="0">
                <a:solidFill>
                  <a:srgbClr val="BE1CB6"/>
                </a:solidFill>
              </a:rPr>
              <a:t>behaves as a scalar in the </a:t>
            </a:r>
            <a:r>
              <a:rPr lang="en-CA" sz="2600" dirty="0" err="1" smtClean="0">
                <a:solidFill>
                  <a:srgbClr val="BE1CB6"/>
                </a:solidFill>
              </a:rPr>
              <a:t>dec</a:t>
            </a:r>
            <a:r>
              <a:rPr lang="en-CA" sz="2600" dirty="0" smtClean="0">
                <a:solidFill>
                  <a:srgbClr val="BE1CB6"/>
                </a:solidFill>
              </a:rPr>
              <a:t>. limit and captures the physics of the  helicity-0 mode</a:t>
            </a:r>
            <a:endParaRPr lang="en-CA" sz="2600" dirty="0" smtClean="0">
              <a:solidFill>
                <a:srgbClr val="BE1CB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" y="188640"/>
            <a:ext cx="47727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err="1" smtClean="0"/>
              <a:t>CdR</a:t>
            </a:r>
            <a:r>
              <a:rPr lang="en-CA" dirty="0" smtClean="0"/>
              <a:t> &amp; Sébastien Renaux-Petel, to appear </a:t>
            </a:r>
            <a:r>
              <a:rPr lang="en-CA" i="1" dirty="0" smtClean="0"/>
              <a:t>soon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Decoupling limit 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CA" sz="5400" dirty="0" err="1" smtClean="0">
                <a:solidFill>
                  <a:schemeClr val="accent2">
                    <a:lumMod val="75000"/>
                  </a:schemeClr>
                </a:solidFill>
              </a:rPr>
              <a:t>dS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24" name="Content Placeholder 2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Using the properly identified helicity-0 mode, we can derive the decoupling limit on </a:t>
            </a:r>
            <a:r>
              <a:rPr lang="en-CA" dirty="0" err="1" smtClean="0">
                <a:solidFill>
                  <a:srgbClr val="0070C0"/>
                </a:solidFill>
              </a:rPr>
              <a:t>dS</a:t>
            </a: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7030A0"/>
                </a:solidFill>
              </a:rPr>
              <a:t>Since we need to satisfy the Higuchi bound,</a:t>
            </a:r>
            <a:br>
              <a:rPr lang="en-CA" dirty="0" smtClean="0">
                <a:solidFill>
                  <a:srgbClr val="7030A0"/>
                </a:solidFill>
              </a:rPr>
            </a:b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endParaRPr lang="en-CA" dirty="0" smtClean="0">
              <a:solidFill>
                <a:srgbClr val="7030A0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5328592" cy="10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" y="188640"/>
            <a:ext cx="47727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err="1" smtClean="0"/>
              <a:t>CdR</a:t>
            </a:r>
            <a:r>
              <a:rPr lang="en-CA" dirty="0" smtClean="0"/>
              <a:t> &amp; Sébastien Renaux-Petel, to appear </a:t>
            </a:r>
            <a:r>
              <a:rPr lang="en-CA" i="1" dirty="0" smtClean="0"/>
              <a:t>soon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Decoupling limit 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CA" sz="5400" dirty="0" err="1" smtClean="0">
                <a:solidFill>
                  <a:schemeClr val="accent2">
                    <a:lumMod val="75000"/>
                  </a:schemeClr>
                </a:solidFill>
              </a:rPr>
              <a:t>dS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24" name="Content Placeholder 2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Using the properly identified helicity-0 mode, we can derive the decoupling limit on </a:t>
            </a:r>
            <a:r>
              <a:rPr lang="en-CA" dirty="0" err="1" smtClean="0">
                <a:solidFill>
                  <a:srgbClr val="0070C0"/>
                </a:solidFill>
              </a:rPr>
              <a:t>dS</a:t>
            </a: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7030A0"/>
                </a:solidFill>
              </a:rPr>
              <a:t>Since we need to satisfy the Higuchi bound,</a:t>
            </a:r>
            <a:br>
              <a:rPr lang="en-CA" dirty="0" smtClean="0">
                <a:solidFill>
                  <a:srgbClr val="7030A0"/>
                </a:solidFill>
              </a:rPr>
            </a:b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endParaRPr lang="en-CA" dirty="0" smtClean="0">
              <a:solidFill>
                <a:srgbClr val="7030A0"/>
              </a:solidFill>
            </a:endParaRPr>
          </a:p>
          <a:p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>
                <a:solidFill>
                  <a:srgbClr val="7030A0"/>
                </a:solidFill>
              </a:rPr>
              <a:t>The resulting DL resembles a </a:t>
            </a:r>
            <a:r>
              <a:rPr lang="en-CA" dirty="0" err="1" smtClean="0">
                <a:solidFill>
                  <a:srgbClr val="7030A0"/>
                </a:solidFill>
              </a:rPr>
              <a:t>Galileon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endParaRPr lang="en-CA" dirty="0">
              <a:solidFill>
                <a:srgbClr val="7030A0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5328592" cy="10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797" y="5013176"/>
            <a:ext cx="8138651" cy="15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" y="188640"/>
            <a:ext cx="47727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err="1" smtClean="0"/>
              <a:t>CdR</a:t>
            </a:r>
            <a:r>
              <a:rPr lang="en-CA" dirty="0" smtClean="0"/>
              <a:t> &amp; Sébastien Renaux-Petel, to appear </a:t>
            </a:r>
            <a:r>
              <a:rPr lang="en-CA" i="1" dirty="0" smtClean="0"/>
              <a:t>soon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Decoupling limit 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CA" sz="5400" dirty="0" err="1" smtClean="0">
                <a:solidFill>
                  <a:schemeClr val="accent2">
                    <a:lumMod val="75000"/>
                  </a:schemeClr>
                </a:solidFill>
              </a:rPr>
              <a:t>dS</a:t>
            </a:r>
            <a:r>
              <a:rPr lang="en-CA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/>
          </a:p>
        </p:txBody>
      </p:sp>
      <p:sp>
        <p:nvSpPr>
          <p:cNvPr id="24" name="Content Placeholder 2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Using the properly identified helicity-0 mode, we can derive the decoupling limit on </a:t>
            </a:r>
            <a:r>
              <a:rPr lang="en-CA" dirty="0" err="1" smtClean="0">
                <a:solidFill>
                  <a:srgbClr val="0070C0"/>
                </a:solidFill>
              </a:rPr>
              <a:t>dS</a:t>
            </a:r>
            <a:endParaRPr lang="en-CA" dirty="0" smtClean="0">
              <a:solidFill>
                <a:srgbClr val="0070C0"/>
              </a:solidFill>
            </a:endParaRP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7030A0"/>
                </a:solidFill>
              </a:rPr>
              <a:t>Since we need to satisfy the Higuchi bound,</a:t>
            </a:r>
            <a:br>
              <a:rPr lang="en-CA" dirty="0" smtClean="0">
                <a:solidFill>
                  <a:srgbClr val="7030A0"/>
                </a:solidFill>
              </a:rPr>
            </a:b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endParaRPr lang="en-CA" dirty="0" smtClean="0">
              <a:solidFill>
                <a:srgbClr val="7030A0"/>
              </a:solidFill>
            </a:endParaRPr>
          </a:p>
          <a:p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>
                <a:solidFill>
                  <a:srgbClr val="7030A0"/>
                </a:solidFill>
              </a:rPr>
              <a:t>The resulting DL resembles a </a:t>
            </a:r>
            <a:r>
              <a:rPr lang="en-CA" dirty="0" err="1" smtClean="0">
                <a:solidFill>
                  <a:srgbClr val="7030A0"/>
                </a:solidFill>
              </a:rPr>
              <a:t>Galileon</a:t>
            </a:r>
            <a:r>
              <a:rPr lang="en-CA" dirty="0" smtClean="0">
                <a:solidFill>
                  <a:srgbClr val="7030A0"/>
                </a:solidFill>
              </a:rPr>
              <a:t/>
            </a:r>
            <a:br>
              <a:rPr lang="en-CA" dirty="0" smtClean="0">
                <a:solidFill>
                  <a:srgbClr val="7030A0"/>
                </a:solidFill>
              </a:rPr>
            </a:br>
            <a:endParaRPr lang="en-CA" dirty="0" smtClean="0">
              <a:solidFill>
                <a:srgbClr val="7030A0"/>
              </a:solidFill>
            </a:endParaRPr>
          </a:p>
          <a:p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>
                <a:solidFill>
                  <a:srgbClr val="BE1CB6"/>
                </a:solidFill>
              </a:rPr>
              <a:t>The Vainshtein mechanism that decouples </a:t>
            </a:r>
            <a:r>
              <a:rPr lang="en-CA" dirty="0" smtClean="0">
                <a:solidFill>
                  <a:srgbClr val="BE1CB6"/>
                </a:solidFill>
                <a:latin typeface="Symbol" pitchFamily="18" charset="2"/>
              </a:rPr>
              <a:t>p</a:t>
            </a:r>
            <a:r>
              <a:rPr lang="en-CA" dirty="0" smtClean="0">
                <a:solidFill>
                  <a:srgbClr val="BE1CB6"/>
                </a:solidFill>
              </a:rPr>
              <a:t> works in the DL in the limit  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5328592" cy="10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661248"/>
            <a:ext cx="1838896" cy="70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" y="188640"/>
            <a:ext cx="4772717" cy="36933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CA" dirty="0" err="1" smtClean="0"/>
              <a:t>CdR</a:t>
            </a:r>
            <a:r>
              <a:rPr lang="en-CA" dirty="0" smtClean="0"/>
              <a:t> &amp; Sébastien Renaux-Petel, to appear </a:t>
            </a:r>
            <a:r>
              <a:rPr lang="en-CA" i="1" dirty="0" smtClean="0"/>
              <a:t>soon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72" y="2132856"/>
            <a:ext cx="2286139" cy="390873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6 = 5+1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B050"/>
                </a:solidFill>
              </a:rPr>
              <a:t>5=2+2+1</a:t>
            </a:r>
          </a:p>
          <a:p>
            <a:endParaRPr lang="en-US" sz="4800" dirty="0" smtClean="0">
              <a:solidFill>
                <a:srgbClr val="BE1CB6"/>
              </a:solidFill>
            </a:endParaRPr>
          </a:p>
          <a:p>
            <a:r>
              <a:rPr lang="en-US" sz="4800" dirty="0" smtClean="0">
                <a:solidFill>
                  <a:srgbClr val="BE1CB6"/>
                </a:solidFill>
              </a:rPr>
              <a:t>5= 4+1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72" y="2132856"/>
            <a:ext cx="2286139" cy="390873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6 = 5+1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B050"/>
                </a:solidFill>
              </a:rPr>
              <a:t>5=2+2+1</a:t>
            </a:r>
          </a:p>
          <a:p>
            <a:endParaRPr lang="en-US" sz="4800" dirty="0" smtClean="0">
              <a:solidFill>
                <a:srgbClr val="BE1CB6"/>
              </a:solidFill>
            </a:endParaRPr>
          </a:p>
          <a:p>
            <a:r>
              <a:rPr lang="en-US" sz="4800" dirty="0" smtClean="0">
                <a:solidFill>
                  <a:srgbClr val="BE1CB6"/>
                </a:solidFill>
              </a:rPr>
              <a:t>5= 4+1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420892"/>
            <a:ext cx="5161606" cy="646331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dirty="0" smtClean="0"/>
              <a:t>GW could in principle have up to 6 polarizations, </a:t>
            </a:r>
            <a:br>
              <a:rPr lang="en-US" dirty="0" smtClean="0"/>
            </a:br>
            <a:r>
              <a:rPr lang="en-US" dirty="0" smtClean="0"/>
              <a:t>one of them being a ghost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72" y="2132856"/>
            <a:ext cx="2286139" cy="390873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6 = 5+1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B050"/>
                </a:solidFill>
              </a:rPr>
              <a:t>5=2+2+1</a:t>
            </a:r>
          </a:p>
          <a:p>
            <a:endParaRPr lang="en-US" sz="4800" dirty="0" smtClean="0">
              <a:solidFill>
                <a:srgbClr val="BE1CB6"/>
              </a:solidFill>
            </a:endParaRPr>
          </a:p>
          <a:p>
            <a:r>
              <a:rPr lang="en-US" sz="4800" dirty="0" smtClean="0">
                <a:solidFill>
                  <a:srgbClr val="BE1CB6"/>
                </a:solidFill>
              </a:rPr>
              <a:t>5= 4+1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420892"/>
            <a:ext cx="5161606" cy="646331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dirty="0" smtClean="0"/>
              <a:t>GW could in principle have up to 6 polarizations, </a:t>
            </a:r>
            <a:br>
              <a:rPr lang="en-US" dirty="0" smtClean="0"/>
            </a:br>
            <a:r>
              <a:rPr lang="en-US" dirty="0" smtClean="0"/>
              <a:t>one of them being a ghost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2195736" y="2395736"/>
            <a:ext cx="457200" cy="457200"/>
            <a:chOff x="4072136" y="3793232"/>
            <a:chExt cx="457200" cy="457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>
            <a:off x="971600" y="2924946"/>
            <a:ext cx="86409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1883" y="3059669"/>
            <a:ext cx="4881757" cy="45869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Massive Gravity has 5 polarizations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72" y="2132856"/>
            <a:ext cx="2286139" cy="390873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6 = 5+1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B050"/>
                </a:solidFill>
              </a:rPr>
              <a:t>5=2+2+1</a:t>
            </a:r>
          </a:p>
          <a:p>
            <a:endParaRPr lang="en-US" sz="4800" dirty="0" smtClean="0">
              <a:solidFill>
                <a:srgbClr val="BE1CB6"/>
              </a:solidFill>
            </a:endParaRPr>
          </a:p>
          <a:p>
            <a:r>
              <a:rPr lang="en-US" sz="4800" dirty="0" smtClean="0">
                <a:solidFill>
                  <a:srgbClr val="BE1CB6"/>
                </a:solidFill>
              </a:rPr>
              <a:t>5= 4+1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420892"/>
            <a:ext cx="5161606" cy="646331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dirty="0" smtClean="0"/>
              <a:t>GW could in principle have up to 6 polarizations, </a:t>
            </a:r>
            <a:br>
              <a:rPr lang="en-US" dirty="0" smtClean="0"/>
            </a:br>
            <a:r>
              <a:rPr lang="en-US" dirty="0" smtClean="0"/>
              <a:t>one of them being a ghost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2195736" y="2395736"/>
            <a:ext cx="457200" cy="457200"/>
            <a:chOff x="4072136" y="3793232"/>
            <a:chExt cx="457200" cy="457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>
            <a:off x="971600" y="2924946"/>
            <a:ext cx="86409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2051720" y="3861048"/>
            <a:ext cx="864096" cy="457200"/>
            <a:chOff x="4072136" y="3793232"/>
            <a:chExt cx="457200" cy="45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491881" y="3573018"/>
            <a:ext cx="4808816" cy="123107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3</a:t>
            </a:r>
            <a:r>
              <a:rPr lang="en-US" sz="3200" dirty="0" smtClean="0">
                <a:solidFill>
                  <a:srgbClr val="00B050"/>
                </a:solidFill>
              </a:rPr>
              <a:t> of them decouple in the </a:t>
            </a:r>
          </a:p>
          <a:p>
            <a:r>
              <a:rPr lang="en-US" sz="32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massless</a:t>
            </a:r>
            <a:r>
              <a:rPr lang="en-US" sz="3200" dirty="0" smtClean="0">
                <a:solidFill>
                  <a:srgbClr val="00B050"/>
                </a:solidFill>
              </a:rPr>
              <a:t> limit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3" y="3059669"/>
            <a:ext cx="4881757" cy="45869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Massive Gravity has 5 polarizations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72" y="2132856"/>
            <a:ext cx="2286139" cy="3908730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6 = 5+1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B050"/>
                </a:solidFill>
              </a:rPr>
              <a:t>5=2+2+1</a:t>
            </a:r>
          </a:p>
          <a:p>
            <a:endParaRPr lang="en-US" sz="4800" dirty="0" smtClean="0">
              <a:solidFill>
                <a:srgbClr val="BE1CB6"/>
              </a:solidFill>
            </a:endParaRPr>
          </a:p>
          <a:p>
            <a:r>
              <a:rPr lang="en-US" sz="4800" dirty="0" smtClean="0">
                <a:solidFill>
                  <a:srgbClr val="BE1CB6"/>
                </a:solidFill>
              </a:rPr>
              <a:t>5= 4+1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420892"/>
            <a:ext cx="5161606" cy="646331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dirty="0" smtClean="0"/>
              <a:t>GW could in principle have up to 6 polarizations, </a:t>
            </a:r>
            <a:br>
              <a:rPr lang="en-US" dirty="0" smtClean="0"/>
            </a:br>
            <a:r>
              <a:rPr lang="en-US" dirty="0" smtClean="0"/>
              <a:t>one of them being a ghost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2195736" y="2395736"/>
            <a:ext cx="457200" cy="457200"/>
            <a:chOff x="4072136" y="3793232"/>
            <a:chExt cx="457200" cy="457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>
            <a:off x="971600" y="2924946"/>
            <a:ext cx="86409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2051720" y="3861048"/>
            <a:ext cx="864096" cy="457200"/>
            <a:chOff x="4072136" y="3793232"/>
            <a:chExt cx="457200" cy="45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491881" y="5085186"/>
            <a:ext cx="4903778" cy="123107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000" dirty="0" smtClean="0">
                <a:solidFill>
                  <a:srgbClr val="BE1CB6"/>
                </a:solidFill>
              </a:rPr>
              <a:t>1</a:t>
            </a:r>
            <a:r>
              <a:rPr lang="en-US" sz="3200" dirty="0" smtClean="0">
                <a:solidFill>
                  <a:srgbClr val="BE1CB6"/>
                </a:solidFill>
              </a:rPr>
              <a:t> of them decouples in the </a:t>
            </a:r>
          </a:p>
          <a:p>
            <a:r>
              <a:rPr lang="en-US" sz="3200" i="1" dirty="0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partially </a:t>
            </a:r>
            <a:r>
              <a:rPr lang="en-US" sz="3200" i="1" dirty="0" err="1" smtClean="0">
                <a:solidFill>
                  <a:srgbClr val="BE1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massless</a:t>
            </a:r>
            <a:r>
              <a:rPr lang="en-US" sz="3200" dirty="0" smtClean="0">
                <a:solidFill>
                  <a:srgbClr val="BE1CB6"/>
                </a:solidFill>
              </a:rPr>
              <a:t> limit</a:t>
            </a:r>
            <a:endParaRPr lang="en-US" sz="3200" dirty="0">
              <a:solidFill>
                <a:srgbClr val="BE1CB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1" y="3573018"/>
            <a:ext cx="4808816" cy="123107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3</a:t>
            </a:r>
            <a:r>
              <a:rPr lang="en-US" sz="3200" dirty="0" smtClean="0">
                <a:solidFill>
                  <a:srgbClr val="00B050"/>
                </a:solidFill>
              </a:rPr>
              <a:t> of them decouple in the </a:t>
            </a:r>
          </a:p>
          <a:p>
            <a:r>
              <a:rPr lang="en-US" sz="32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massless</a:t>
            </a:r>
            <a:r>
              <a:rPr lang="en-US" sz="3200" dirty="0" smtClean="0">
                <a:solidFill>
                  <a:srgbClr val="00B050"/>
                </a:solidFill>
              </a:rPr>
              <a:t> limit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1979712" y="5301208"/>
            <a:ext cx="576064" cy="457200"/>
            <a:chOff x="4072136" y="3793232"/>
            <a:chExt cx="457200" cy="457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072136" y="3793232"/>
              <a:ext cx="4572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491883" y="3059669"/>
            <a:ext cx="4881757" cy="45869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Massive Gravity has 5 polarizations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</a:t>
            </a:r>
            <a:r>
              <a:rPr lang="fr-CH" dirty="0" smtClean="0"/>
              <a:t>ü</a:t>
            </a:r>
            <a:r>
              <a:rPr lang="en-CA" dirty="0" err="1" smtClean="0"/>
              <a:t>ckelberg</a:t>
            </a:r>
            <a:r>
              <a:rPr lang="en-CA" dirty="0" smtClean="0"/>
              <a:t> language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BE1CB6"/>
                </a:solidFill>
              </a:rPr>
              <a:t>potential interactions </a:t>
            </a:r>
            <a:r>
              <a:rPr lang="en-US" dirty="0" smtClean="0"/>
              <a:t>for the Graviton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covariance is manifest after introduction </a:t>
            </a:r>
            <a:r>
              <a:rPr lang="en-US" dirty="0" smtClean="0">
                <a:solidFill>
                  <a:srgbClr val="BE1CB6"/>
                </a:solidFill>
              </a:rPr>
              <a:t>of four St</a:t>
            </a:r>
            <a:r>
              <a:rPr lang="fr-CH" dirty="0" smtClean="0">
                <a:solidFill>
                  <a:srgbClr val="BE1CB6"/>
                </a:solidFill>
              </a:rPr>
              <a:t>ü</a:t>
            </a:r>
            <a:r>
              <a:rPr lang="en-CA" dirty="0" err="1" smtClean="0">
                <a:solidFill>
                  <a:srgbClr val="BE1CB6"/>
                </a:solidFill>
              </a:rPr>
              <a:t>ckelberg</a:t>
            </a:r>
            <a:r>
              <a:rPr lang="en-CA" dirty="0" smtClean="0">
                <a:solidFill>
                  <a:srgbClr val="BE1CB6"/>
                </a:solidFill>
              </a:rPr>
              <a:t> fields </a:t>
            </a:r>
            <a:r>
              <a:rPr lang="en-US" dirty="0" smtClean="0">
                <a:solidFill>
                  <a:srgbClr val="BE1CB6"/>
                </a:solidFill>
              </a:rPr>
              <a:t>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964" y="2492896"/>
            <a:ext cx="5446073" cy="1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240912"/>
            <a:ext cx="5271542" cy="12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9160"/>
            <a:ext cx="3165376" cy="16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2339752" y="5589240"/>
            <a:ext cx="576064" cy="57606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373216"/>
            <a:ext cx="4538886" cy="91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3807" y="6248559"/>
            <a:ext cx="1820193" cy="6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</a:t>
            </a:r>
            <a:r>
              <a:rPr lang="fr-CH" dirty="0" smtClean="0"/>
              <a:t>ü</a:t>
            </a:r>
            <a:r>
              <a:rPr lang="en-CA" dirty="0" err="1" smtClean="0"/>
              <a:t>ckelberg</a:t>
            </a:r>
            <a:r>
              <a:rPr lang="en-CA" dirty="0" smtClean="0"/>
              <a:t> language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potential typically has higher derivatives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710210" y="3787924"/>
            <a:ext cx="771525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63888" y="3501008"/>
            <a:ext cx="17152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9585" fontAlgn="base">
              <a:spcBef>
                <a:spcPct val="0"/>
              </a:spcBef>
              <a:spcAft>
                <a:spcPct val="0"/>
              </a:spcAft>
            </a:pPr>
            <a:r>
              <a:rPr lang="en-CA" sz="2600" dirty="0" smtClean="0">
                <a:solidFill>
                  <a:srgbClr val="BE1CB6"/>
                </a:solidFill>
                <a:ea typeface="ＭＳ Ｐゴシック" pitchFamily="34" charset="-128"/>
              </a:rPr>
              <a:t>    ghost ... </a:t>
            </a:r>
          </a:p>
        </p:txBody>
      </p:sp>
      <p:pic>
        <p:nvPicPr>
          <p:cNvPr id="13" name="Picture 4" descr="http://3.bp.blogspot.com/_wgeIjCQ8Kfc/SrNscPuxJqI/AAAAAAAAAvA/zse42OHImFU/s320/Cute_Gho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3512">
            <a:off x="3541856" y="3529688"/>
            <a:ext cx="429227" cy="53709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92896"/>
            <a:ext cx="7757989" cy="114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373216"/>
            <a:ext cx="4538886" cy="91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3807" y="6248559"/>
            <a:ext cx="1820193" cy="6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8373" tIns="49186" rIns="98373" bIns="49186" numCol="1" rtlCol="0" anchor="b" anchorCtr="0" compatLnSpc="1">
        <a:prstTxWarp prst="textNoShape">
          <a:avLst/>
        </a:prstTxWarp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8373" tIns="49186" rIns="98373" bIns="49186" numCol="1" rtlCol="0" anchor="b" anchorCtr="0" compatLnSpc="1">
        <a:prstTxWarp prst="textNoShape">
          <a:avLst/>
        </a:prstTxWarp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8373" tIns="49186" rIns="98373" bIns="49186" numCol="1" rtlCol="0" anchor="b" anchorCtr="0" compatLnSpc="1">
        <a:prstTxWarp prst="textNoShape">
          <a:avLst/>
        </a:prstTxWarp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8373" tIns="49186" rIns="98373" bIns="49186" numCol="1" rtlCol="0" anchor="b" anchorCtr="0" compatLnSpc="1">
        <a:prstTxWarp prst="textNoShape">
          <a:avLst/>
        </a:prstTxWarp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785</TotalTime>
  <Words>2279</Words>
  <Application>Microsoft Office PowerPoint</Application>
  <PresentationFormat>On-screen Show (4:3)</PresentationFormat>
  <Paragraphs>462</Paragraphs>
  <Slides>79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Flow</vt:lpstr>
      <vt:lpstr>1_Flow</vt:lpstr>
      <vt:lpstr>104_Diseño predeterminado</vt:lpstr>
      <vt:lpstr>105_Diseño predeterminado</vt:lpstr>
      <vt:lpstr>Diseño predeterminado</vt:lpstr>
      <vt:lpstr>106_Diseño predeterminado</vt:lpstr>
      <vt:lpstr>3_Flow</vt:lpstr>
      <vt:lpstr>5_Flow</vt:lpstr>
      <vt:lpstr>4_Flow</vt:lpstr>
      <vt:lpstr>6_Flow</vt:lpstr>
      <vt:lpstr>8_Flow</vt:lpstr>
      <vt:lpstr>7_Flow</vt:lpstr>
      <vt:lpstr>Massive Gravity  and Cosmology</vt:lpstr>
      <vt:lpstr>Massive Gravity</vt:lpstr>
      <vt:lpstr>Massive Gravity</vt:lpstr>
      <vt:lpstr>Massive Gravity</vt:lpstr>
      <vt:lpstr>Massive Gravity</vt:lpstr>
      <vt:lpstr>Stückelberg language</vt:lpstr>
      <vt:lpstr>Stückelberg language</vt:lpstr>
      <vt:lpstr>Stückelberg language</vt:lpstr>
      <vt:lpstr>Stückelberg language</vt:lpstr>
      <vt:lpstr>Stückelberg language</vt:lpstr>
      <vt:lpstr>Stückelberg language</vt:lpstr>
      <vt:lpstr>Decoupling limit</vt:lpstr>
      <vt:lpstr>Decoupling limit</vt:lpstr>
      <vt:lpstr>Decoupling limit</vt:lpstr>
      <vt:lpstr>Decoupling limit</vt:lpstr>
      <vt:lpstr>Decoupling limit</vt:lpstr>
      <vt:lpstr>Decoupling limit</vt:lpstr>
      <vt:lpstr>Ghost-free theory</vt:lpstr>
      <vt:lpstr>Ghost-free decoupling limit</vt:lpstr>
      <vt:lpstr>Ghost-free decoupling limit</vt:lpstr>
      <vt:lpstr>Ghost-free decoupling limit</vt:lpstr>
      <vt:lpstr>Ghost-free decoupling limit</vt:lpstr>
      <vt:lpstr>Ghost-free decoupling limit</vt:lpstr>
      <vt:lpstr>Ghost-free decoupling limit</vt:lpstr>
      <vt:lpstr>Ghost-free decoupling limit</vt:lpstr>
      <vt:lpstr>Ghost-free decoupling limit</vt:lpstr>
      <vt:lpstr>Playing Hide &amp; Seek</vt:lpstr>
      <vt:lpstr>Playing Hide &amp; Seek</vt:lpstr>
      <vt:lpstr>EFT and relevant operators</vt:lpstr>
      <vt:lpstr>EFT and relevant operators</vt:lpstr>
      <vt:lpstr>EFT and relevant operators</vt:lpstr>
      <vt:lpstr>EFT and relevant operators</vt:lpstr>
      <vt:lpstr>EFT and relevant operators</vt:lpstr>
      <vt:lpstr>Tuning...</vt:lpstr>
      <vt:lpstr>Tuning...</vt:lpstr>
      <vt:lpstr>Non-renormalization theorem</vt:lpstr>
      <vt:lpstr>Non-renormalization theorem</vt:lpstr>
      <vt:lpstr>Tuning</vt:lpstr>
      <vt:lpstr>Tuning</vt:lpstr>
      <vt:lpstr>Tuning / Fine-Tuning</vt:lpstr>
      <vt:lpstr>Tuning / Fine-Tuning</vt:lpstr>
      <vt:lpstr>Now that we’ve modified gravity...</vt:lpstr>
      <vt:lpstr>Implications for our current Universe</vt:lpstr>
      <vt:lpstr>Implications for our current Universe</vt:lpstr>
      <vt:lpstr>Implications for our current Universe</vt:lpstr>
      <vt:lpstr>Vacuum Energy from Particle Physics</vt:lpstr>
      <vt:lpstr>Vacuum Energy from Particle Physics</vt:lpstr>
      <vt:lpstr>General Relativity</vt:lpstr>
      <vt:lpstr>Relaxation mechanism in MG</vt:lpstr>
      <vt:lpstr>Cosmology in Massive Gravity</vt:lpstr>
      <vt:lpstr>Cosmology in Massive Gravity</vt:lpstr>
      <vt:lpstr>Cosmology in Massive Gravity</vt:lpstr>
      <vt:lpstr>Inhomogeneous Cosmology</vt:lpstr>
      <vt:lpstr>Inhomogeneous Cosmology</vt:lpstr>
      <vt:lpstr>Inhomogeneous Cosmology</vt:lpstr>
      <vt:lpstr>Observational Signatures</vt:lpstr>
      <vt:lpstr>Observational Signatures</vt:lpstr>
      <vt:lpstr>Observational Signatures</vt:lpstr>
      <vt:lpstr>Massless Limit of Gravity</vt:lpstr>
      <vt:lpstr>Partially Massless Limit of Gravity</vt:lpstr>
      <vt:lpstr>Change of Ref. metric</vt:lpstr>
      <vt:lpstr>Massive Gravity in de Sitter</vt:lpstr>
      <vt:lpstr>(Partially) massless limit</vt:lpstr>
      <vt:lpstr>(Partially) massless limit</vt:lpstr>
      <vt:lpstr>Slide 65</vt:lpstr>
      <vt:lpstr>Slide 66</vt:lpstr>
      <vt:lpstr>Slide 67</vt:lpstr>
      <vt:lpstr>Slide 68</vt:lpstr>
      <vt:lpstr>Slide 69</vt:lpstr>
      <vt:lpstr>Helicity-0 on dS </vt:lpstr>
      <vt:lpstr>Helicity-0 on dS </vt:lpstr>
      <vt:lpstr>Decoupling limit on dS </vt:lpstr>
      <vt:lpstr>Decoupling limit on dS </vt:lpstr>
      <vt:lpstr>Decoupling limit on dS </vt:lpstr>
      <vt:lpstr>To conclude…</vt:lpstr>
      <vt:lpstr>To conclude…</vt:lpstr>
      <vt:lpstr>To conclude…</vt:lpstr>
      <vt:lpstr>To conclude…</vt:lpstr>
      <vt:lpstr>To conclude…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Gravity  on de Sitter</dc:title>
  <dc:creator>coco</dc:creator>
  <cp:lastModifiedBy>coco</cp:lastModifiedBy>
  <cp:revision>131</cp:revision>
  <dcterms:created xsi:type="dcterms:W3CDTF">2012-04-20T21:06:12Z</dcterms:created>
  <dcterms:modified xsi:type="dcterms:W3CDTF">2012-05-10T11:52:36Z</dcterms:modified>
</cp:coreProperties>
</file>