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52" r:id="rId2"/>
    <p:sldId id="453" r:id="rId3"/>
    <p:sldId id="445" r:id="rId4"/>
    <p:sldId id="454" r:id="rId5"/>
    <p:sldId id="296" r:id="rId6"/>
    <p:sldId id="309" r:id="rId7"/>
    <p:sldId id="455" r:id="rId8"/>
    <p:sldId id="456" r:id="rId9"/>
    <p:sldId id="299" r:id="rId10"/>
    <p:sldId id="300" r:id="rId11"/>
    <p:sldId id="441" r:id="rId12"/>
    <p:sldId id="446" r:id="rId13"/>
    <p:sldId id="447" r:id="rId14"/>
    <p:sldId id="448" r:id="rId15"/>
    <p:sldId id="449" r:id="rId16"/>
    <p:sldId id="303" r:id="rId17"/>
    <p:sldId id="304" r:id="rId18"/>
    <p:sldId id="305" r:id="rId19"/>
    <p:sldId id="450" r:id="rId20"/>
    <p:sldId id="440" r:id="rId21"/>
    <p:sldId id="462" r:id="rId22"/>
    <p:sldId id="463" r:id="rId23"/>
    <p:sldId id="464" r:id="rId24"/>
    <p:sldId id="465" r:id="rId25"/>
    <p:sldId id="469" r:id="rId26"/>
    <p:sldId id="47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66" r:id="rId41"/>
    <p:sldId id="467" r:id="rId42"/>
    <p:sldId id="451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9" r:id="rId51"/>
    <p:sldId id="436" r:id="rId52"/>
    <p:sldId id="437" r:id="rId53"/>
    <p:sldId id="468" r:id="rId54"/>
    <p:sldId id="42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2B"/>
    <a:srgbClr val="FF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6AFF-BF76-6C4E-9A28-649C61811E89}" type="datetimeFigureOut">
              <a:rPr lang="en-US"/>
              <a:pPr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F260A-8471-9847-B4D5-B448BC7321A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5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0E2D-FC50-6E46-959D-AA49B836D6AE}" type="datetimeFigureOut">
              <a:rPr lang="en-US"/>
              <a:pPr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11B8-1392-254B-94A4-1DA6D6C218A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33D7-CB3F-A14A-9B94-D8526C5403EC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2E3-A2ED-6F4F-A08F-3E6A0C821750}" type="datetime1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F4E4-5795-D74F-951B-AC9D18D1EA89}" type="datetime1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59E-7FFE-BA4B-9927-BD76D477F330}" type="datetime1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A3A-13CF-1541-A4A3-0954A03BE44E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7190-04C0-D043-B6E9-5BFF400296BE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BFD8-EEAC-E940-A59F-F6E259A326E1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4E90-96FB-A647-AD6B-EEE61EAFE904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6F2-4F3E-E347-A03C-FAB114D4C518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E56A-C3CF-DB4D-8CC9-A1F360394048}" type="datetime1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A571-D4CB-0642-BCF5-2E765CCE88DE}" type="datetime1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F483-6BCB-1D45-BEBB-519326653372}" type="datetime1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8E4E-ADE6-E34F-8DF9-4C0A335C06EB}" type="datetime1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191-11BF-BA42-B8BA-3F8F982EF3C0}" type="datetime1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fld id="{C24CE53D-E52C-EA41-8821-B4B932CAF6E9}" type="datetime1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9834"/>
            <a:ext cx="9144000" cy="2052429"/>
          </a:xfrm>
        </p:spPr>
        <p:txBody>
          <a:bodyPr/>
          <a:lstStyle/>
          <a:p>
            <a:r>
              <a:rPr lang="en-US" sz="6400">
                <a:latin typeface="Papyrus"/>
                <a:cs typeface="Papyrus"/>
              </a:rPr>
              <a:t>The </a:t>
            </a:r>
            <a:r>
              <a:rPr lang="en-US" sz="6400">
                <a:solidFill>
                  <a:srgbClr val="FFFF00"/>
                </a:solidFill>
                <a:latin typeface="Papyrus"/>
                <a:cs typeface="Papyrus"/>
              </a:rPr>
              <a:t>Cosmology </a:t>
            </a:r>
            <a:r>
              <a:rPr lang="en-US" sz="6400">
                <a:latin typeface="Papyrus"/>
                <a:cs typeface="Papyrus"/>
              </a:rPr>
              <a:t>of</a:t>
            </a:r>
            <a:br>
              <a:rPr lang="en-US" sz="6400">
                <a:latin typeface="Papyrus"/>
                <a:cs typeface="Papyrus"/>
              </a:rPr>
            </a:br>
            <a:r>
              <a:rPr lang="en-US" sz="6400">
                <a:solidFill>
                  <a:srgbClr val="FF6600"/>
                </a:solidFill>
                <a:latin typeface="Papyrus"/>
                <a:cs typeface="Papyrus"/>
              </a:rPr>
              <a:t>Massive (Bi)gravity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1398"/>
            <a:ext cx="9143999" cy="4067201"/>
          </a:xfrm>
        </p:spPr>
        <p:txBody>
          <a:bodyPr>
            <a:normAutofit lnSpcReduction="10000"/>
          </a:bodyPr>
          <a:lstStyle/>
          <a:p>
            <a:endParaRPr lang="en-US" sz="3200" dirty="0">
              <a:cs typeface="Avenir Book"/>
            </a:endParaRPr>
          </a:p>
          <a:p>
            <a:r>
              <a:rPr lang="en-US" sz="3600" dirty="0">
                <a:cs typeface="Avenir Book"/>
              </a:rPr>
              <a:t>Adam R. Solomon</a:t>
            </a:r>
          </a:p>
          <a:p>
            <a:r>
              <a:rPr lang="en-US" sz="3600" dirty="0" smtClean="0">
                <a:cs typeface="Avenir Book"/>
              </a:rPr>
              <a:t>Center for Particle Cosmology,</a:t>
            </a:r>
            <a:br>
              <a:rPr lang="en-US" sz="3600" dirty="0" smtClean="0">
                <a:cs typeface="Avenir Book"/>
              </a:rPr>
            </a:br>
            <a:r>
              <a:rPr lang="en-US" sz="3600" dirty="0" smtClean="0">
                <a:cs typeface="Avenir Book"/>
              </a:rPr>
              <a:t>University of Pennsylvania</a:t>
            </a:r>
            <a:r>
              <a:rPr lang="en-US" sz="3600" dirty="0">
                <a:cs typeface="Avenir Book"/>
              </a:rPr>
              <a:t/>
            </a:r>
            <a:br>
              <a:rPr lang="en-US" sz="3600" dirty="0">
                <a:cs typeface="Avenir Book"/>
              </a:rPr>
            </a:br>
            <a:r>
              <a:rPr lang="en-US" sz="4000" dirty="0">
                <a:cs typeface="Avenir Book"/>
              </a:rPr>
              <a:t> </a:t>
            </a:r>
            <a:r>
              <a:rPr lang="en-US" sz="2800" dirty="0">
                <a:cs typeface="Avenir Book"/>
              </a:rPr>
              <a:t/>
            </a:r>
            <a:br>
              <a:rPr lang="en-US" sz="2800" dirty="0">
                <a:cs typeface="Avenir Book"/>
              </a:rPr>
            </a:br>
            <a:r>
              <a:rPr lang="en-US" sz="2800" dirty="0">
                <a:cs typeface="Avenir Book"/>
              </a:rPr>
              <a:t>Spontaneous Workshop X</a:t>
            </a:r>
            <a:br>
              <a:rPr lang="en-US" sz="2800" dirty="0">
                <a:cs typeface="Avenir Book"/>
              </a:rPr>
            </a:br>
            <a:r>
              <a:rPr lang="en-US" sz="2800" dirty="0">
                <a:cs typeface="Avenir Book"/>
              </a:rPr>
              <a:t>Cargèse</a:t>
            </a:r>
            <a:br>
              <a:rPr lang="en-US" sz="2800" dirty="0">
                <a:cs typeface="Avenir Book"/>
              </a:rPr>
            </a:br>
            <a:r>
              <a:rPr lang="en-US" sz="2800" dirty="0" smtClean="0">
                <a:cs typeface="Avenir Book"/>
              </a:rPr>
              <a:t>May 9</a:t>
            </a:r>
            <a:r>
              <a:rPr lang="en-US" sz="2800" baseline="30000" dirty="0" smtClean="0">
                <a:cs typeface="Avenir Book"/>
              </a:rPr>
              <a:t>th</a:t>
            </a:r>
            <a:r>
              <a:rPr lang="en-US" sz="2800" dirty="0">
                <a:cs typeface="Avenir Book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00294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dated_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/>
              <a:t>Another path: degrees of freedom</a:t>
            </a:r>
            <a:br>
              <a:rPr lang="en-US"/>
            </a:br>
            <a:r>
              <a:rPr lang="en-US"/>
              <a:t>(</a:t>
            </a:r>
            <a:r>
              <a:rPr lang="en-US" i="1"/>
              <a:t>or,</a:t>
            </a:r>
            <a:r>
              <a:rPr lang="en-US"/>
              <a:t> Lovelock or Weinberg?)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4771"/>
            <a:ext cx="7770813" cy="4257022"/>
          </a:xfrm>
        </p:spPr>
        <p:txBody>
          <a:bodyPr>
            <a:noAutofit/>
          </a:bodyPr>
          <a:lstStyle/>
          <a:p>
            <a:r>
              <a:rPr lang="en-US" sz="3000" b="1"/>
              <a:t>GR is unique</a:t>
            </a:r>
            <a:r>
              <a:rPr lang="en-US" sz="3000" b="1" smtClean="0"/>
              <a:t>.</a:t>
            </a:r>
          </a:p>
          <a:p>
            <a:r>
              <a:rPr lang="en-US" sz="3000"/>
              <a:t>But instead of thinking about that uniqueness through Lovelock’s theorem, we can also remember that (Weinberg, others, 1960s)…</a:t>
            </a:r>
          </a:p>
          <a:p>
            <a:pPr marL="0" indent="0" algn="ctr">
              <a:buNone/>
            </a:pPr>
            <a:r>
              <a:rPr lang="en-US" sz="3400" b="1"/>
              <a:t>GR = massless spin-2</a:t>
            </a:r>
            <a:endParaRPr lang="en-US" sz="3400"/>
          </a:p>
          <a:p>
            <a:r>
              <a:rPr lang="en-US" sz="3000">
                <a:solidFill>
                  <a:srgbClr val="FFFF00"/>
                </a:solidFill>
              </a:rPr>
              <a:t>A natural way to modify GR</a:t>
            </a:r>
            <a:r>
              <a:rPr lang="en-US" sz="3000"/>
              <a:t>: give the graviton mass</a:t>
            </a:r>
            <a:r>
              <a:rPr lang="en-US" sz="3000" smtClean="0"/>
              <a:t>!</a:t>
            </a:r>
            <a:endParaRPr lang="en-US" sz="3000" b="1" smtClean="0"/>
          </a:p>
          <a:p>
            <a:endParaRPr lang="en-US" sz="3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(hand-wavy, historical)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Technical naturalness</a:t>
            </a:r>
            <a:r>
              <a:rPr lang="en-US" sz="2400"/>
              <a:t>: small graviton mass expected to be natural because diff invariance restored in limit m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0</a:t>
            </a:r>
          </a:p>
          <a:p>
            <a:r>
              <a:rPr lang="en-US" sz="2400">
                <a:solidFill>
                  <a:srgbClr val="FFFF00"/>
                </a:solidFill>
              </a:rPr>
              <a:t>Degravitation</a:t>
            </a:r>
            <a:r>
              <a:rPr lang="en-US" sz="2400"/>
              <a:t>: Yukawa force may weaken response to long-wavelength sources (e.g., </a:t>
            </a:r>
            <a:r>
              <a:rPr lang="el-GR" sz="2400">
                <a:latin typeface="Times New Roman"/>
                <a:cs typeface="Times New Roman"/>
              </a:rPr>
              <a:t>Λ</a:t>
            </a:r>
            <a:r>
              <a:rPr lang="en-US" sz="2400"/>
              <a:t>) à la </a:t>
            </a:r>
            <a:r>
              <a:rPr lang="en-US" sz="2400" i="1"/>
              <a:t>high-pass filter</a:t>
            </a:r>
            <a:endParaRPr lang="en-US" sz="2400"/>
          </a:p>
          <a:p>
            <a:r>
              <a:rPr lang="en-US" sz="2400">
                <a:solidFill>
                  <a:srgbClr val="FFFF00"/>
                </a:solidFill>
              </a:rPr>
              <a:t>Cosmic acceleration</a:t>
            </a:r>
            <a:r>
              <a:rPr lang="en-US" sz="2400"/>
              <a:t>: weaker gravity at large distances may lead to late-time acceleration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build a massive graviton</a:t>
            </a:r>
            <a:br>
              <a:rPr lang="en-US" sz="3600"/>
            </a:br>
            <a:r>
              <a:rPr lang="en-US" sz="3600"/>
              <a:t>Step 1: Go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16100"/>
            <a:ext cx="8229600" cy="4310063"/>
          </a:xfrm>
        </p:spPr>
        <p:txBody>
          <a:bodyPr>
            <a:normAutofit/>
          </a:bodyPr>
          <a:lstStyle/>
          <a:p>
            <a:r>
              <a:rPr lang="en-US" sz="2400"/>
              <a:t>Consider a linearized metric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The Einstein-Hilbert action at quadratic order is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with the </a:t>
            </a:r>
            <a:r>
              <a:rPr lang="en-US" sz="2400">
                <a:solidFill>
                  <a:srgbClr val="FFFF00"/>
                </a:solidFill>
              </a:rPr>
              <a:t>Lichnerowicz operator</a:t>
            </a:r>
            <a:r>
              <a:rPr lang="en-US" sz="2400"/>
              <a:t> defined by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This action is invariant under </a:t>
            </a:r>
            <a:r>
              <a:rPr lang="en-US" sz="2400">
                <a:solidFill>
                  <a:srgbClr val="FFFF00"/>
                </a:solidFill>
              </a:rPr>
              <a:t>linearized diffeomorphisms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05" y="2248985"/>
            <a:ext cx="2580640" cy="653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1" y="4508500"/>
            <a:ext cx="3787140" cy="60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25" y="5709602"/>
            <a:ext cx="2674620" cy="354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1" y="3407809"/>
            <a:ext cx="4089399" cy="6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build a massive graviton</a:t>
            </a:r>
            <a:br>
              <a:rPr lang="en-US" sz="3600"/>
            </a:br>
            <a:r>
              <a:rPr lang="en-US" sz="3600"/>
              <a:t>Step 1: Go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161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/>
              <a:t>Unique healthy (ghost-free) mass term</a:t>
            </a:r>
            <a:br>
              <a:rPr lang="en-US" sz="2400"/>
            </a:br>
            <a:r>
              <a:rPr lang="en-US" sz="2400"/>
              <a:t>(Fierz and Pauli, 1939):</a:t>
            </a:r>
            <a:br>
              <a:rPr lang="en-US" sz="2400"/>
            </a:br>
            <a:endParaRPr lang="en-US" sz="2400"/>
          </a:p>
          <a:p>
            <a:endParaRPr lang="en-US" sz="2400"/>
          </a:p>
          <a:p>
            <a:r>
              <a:rPr lang="en-US" sz="2400"/>
              <a:t>This massive graviton contains </a:t>
            </a:r>
            <a:r>
              <a:rPr lang="en-US" sz="2400">
                <a:solidFill>
                  <a:srgbClr val="FFFF00"/>
                </a:solidFill>
              </a:rPr>
              <a:t>five</a:t>
            </a:r>
            <a:r>
              <a:rPr lang="en-US" sz="2400"/>
              <a:t> polarizations:</a:t>
            </a:r>
          </a:p>
          <a:p>
            <a:pPr lvl="1"/>
            <a:r>
              <a:rPr lang="en-US"/>
              <a:t>2 x tensor</a:t>
            </a:r>
          </a:p>
          <a:p>
            <a:pPr lvl="1"/>
            <a:r>
              <a:rPr lang="en-US"/>
              <a:t>2 x vector</a:t>
            </a:r>
          </a:p>
          <a:p>
            <a:pPr lvl="1"/>
            <a:r>
              <a:rPr lang="en-US"/>
              <a:t>1 x scalar</a:t>
            </a:r>
          </a:p>
          <a:p>
            <a:r>
              <a:rPr lang="en-US">
                <a:solidFill>
                  <a:srgbClr val="FFFF00"/>
                </a:solidFill>
              </a:rPr>
              <a:t>Fierz-Pauli tuning: </a:t>
            </a:r>
            <a:r>
              <a:rPr lang="en-US"/>
              <a:t>Any other coefficient between             and      leads to a </a:t>
            </a:r>
            <a:r>
              <a:rPr lang="en-US">
                <a:solidFill>
                  <a:srgbClr val="FFFF00"/>
                </a:solidFill>
              </a:rPr>
              <a:t>ghostly</a:t>
            </a:r>
            <a:r>
              <a:rPr lang="en-US"/>
              <a:t> sixth degree of freedom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8" y="2869883"/>
            <a:ext cx="7371715" cy="6851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49705" y="2654300"/>
            <a:ext cx="3100295" cy="1140462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5638800"/>
            <a:ext cx="860056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56007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build a massive graviton</a:t>
            </a:r>
            <a:br>
              <a:rPr lang="en-US" sz="3600"/>
            </a:br>
            <a:r>
              <a:rPr lang="en-US" sz="3600"/>
              <a:t>Step 2: Go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161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/>
              <a:t>Gravity can’t be described by a linear theory</a:t>
            </a:r>
          </a:p>
          <a:p>
            <a:pPr lvl="1"/>
            <a:r>
              <a:rPr lang="en-US"/>
              <a:t>Stress-energy conservation broken by matter-graviton coupling</a:t>
            </a:r>
          </a:p>
          <a:p>
            <a:r>
              <a:rPr lang="en-US" sz="2400"/>
              <a:t>Q: What is nonlinear completion of Fierz-Pauli?</a:t>
            </a:r>
          </a:p>
          <a:p>
            <a:pPr lvl="1"/>
            <a:r>
              <a:rPr lang="en-US"/>
              <a:t>Analogous to how GR completes linearized massless gravity</a:t>
            </a:r>
          </a:p>
          <a:p>
            <a:r>
              <a:rPr lang="en-US" sz="2400"/>
              <a:t>Problem: ghosts!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Boulware-Deser ghost</a:t>
            </a:r>
            <a:r>
              <a:rPr lang="en-US"/>
              <a:t>: Fierz-Pauli tuning generally fails at cubic and higher orders</a:t>
            </a:r>
          </a:p>
          <a:p>
            <a:r>
              <a:rPr lang="en-US"/>
              <a:t>Ghost-free nonlinear completion only found in </a:t>
            </a:r>
            <a:r>
              <a:rPr lang="en-US">
                <a:solidFill>
                  <a:srgbClr val="FFFF00"/>
                </a:solidFill>
              </a:rPr>
              <a:t>2010</a:t>
            </a:r>
            <a:r>
              <a:rPr lang="en-US"/>
              <a:t/>
            </a:r>
            <a:br>
              <a:rPr lang="en-US"/>
            </a:br>
            <a:r>
              <a:rPr lang="en-US"/>
              <a:t>(de Rham, Gabadadze, Tolley – dRGT)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43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/>
              <a:t>dRGT Massive Gravity in a Nutshell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56722" y="1391526"/>
            <a:ext cx="8742028" cy="5349949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The </a:t>
            </a:r>
            <a:r>
              <a:rPr lang="en-US" sz="2400">
                <a:solidFill>
                  <a:srgbClr val="FFFF00"/>
                </a:solidFill>
              </a:rPr>
              <a:t>unique</a:t>
            </a:r>
            <a:r>
              <a:rPr lang="en-US" sz="2400"/>
              <a:t> non-linear action for a single massive spin-2 graviton is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where f</a:t>
            </a:r>
            <a:r>
              <a:rPr lang="en-US" sz="2400" baseline="-15000">
                <a:latin typeface="Times New Roman"/>
                <a:cs typeface="Times New Roman"/>
              </a:rPr>
              <a:t>μν</a:t>
            </a:r>
            <a:r>
              <a:rPr lang="en-US" sz="2400"/>
              <a:t> is a </a:t>
            </a:r>
            <a:r>
              <a:rPr lang="en-US" sz="2400">
                <a:solidFill>
                  <a:srgbClr val="FFFF00"/>
                </a:solidFill>
              </a:rPr>
              <a:t>reference metric</a:t>
            </a:r>
            <a:r>
              <a:rPr lang="en-US" sz="2400"/>
              <a:t> which must be chosen at the start</a:t>
            </a:r>
          </a:p>
          <a:p>
            <a:r>
              <a:rPr lang="en-US" sz="2400">
                <a:latin typeface="Times New Roman"/>
                <a:cs typeface="Times New Roman"/>
              </a:rPr>
              <a:t>β</a:t>
            </a:r>
            <a:r>
              <a:rPr lang="en-US" sz="2400" baseline="-25000"/>
              <a:t>n</a:t>
            </a:r>
            <a:r>
              <a:rPr lang="en-US" sz="2400"/>
              <a:t> are the free parameters; the graviton mass is ~m</a:t>
            </a:r>
            <a:r>
              <a:rPr lang="en-US" sz="2400" baseline="30000"/>
              <a:t>2</a:t>
            </a:r>
            <a:r>
              <a:rPr lang="en-US" sz="2400">
                <a:latin typeface="Times New Roman"/>
                <a:cs typeface="Times New Roman"/>
              </a:rPr>
              <a:t>β</a:t>
            </a:r>
            <a:r>
              <a:rPr lang="en-US" sz="2400" baseline="-25000"/>
              <a:t>n</a:t>
            </a:r>
          </a:p>
          <a:p>
            <a:r>
              <a:rPr lang="en-US" sz="2400"/>
              <a:t>The e</a:t>
            </a:r>
            <a:r>
              <a:rPr lang="en-US" sz="2400" baseline="-25000"/>
              <a:t>n</a:t>
            </a:r>
            <a:r>
              <a:rPr lang="en-US" sz="2400"/>
              <a:t> are elementary symmetric polynomials given by…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99" y="2173320"/>
            <a:ext cx="7374454" cy="21069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" y="296015"/>
            <a:ext cx="8823099" cy="84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4" y="2667984"/>
            <a:ext cx="7688122" cy="37810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32450"/>
            <a:ext cx="9144000" cy="75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/>
              <a:t>For a matrix X, the elementary symmetric polynomials are ([] = trace)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Much ado about a reference metric?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7770813" cy="4969527"/>
          </a:xfrm>
        </p:spPr>
        <p:txBody>
          <a:bodyPr>
            <a:normAutofit fontScale="92500"/>
          </a:bodyPr>
          <a:lstStyle/>
          <a:p>
            <a:r>
              <a:rPr lang="en-US" sz="2400"/>
              <a:t>There is a simple (heuristic) reason that massive gravity needs a second metric: you can’t construct a non-trivial interaction term from one metric alone: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We need to introduce a second metric to construct interaction terms.</a:t>
            </a:r>
          </a:p>
          <a:p>
            <a:r>
              <a:rPr lang="en-US" sz="2400"/>
              <a:t>Can be Minkowski, (A)dS, FRW, etc., or even dynamical</a:t>
            </a:r>
          </a:p>
          <a:p>
            <a:r>
              <a:rPr lang="en-US" sz="2400"/>
              <a:t>This points the way to </a:t>
            </a:r>
            <a:r>
              <a:rPr lang="en-US" sz="2400">
                <a:solidFill>
                  <a:srgbClr val="FFFF00"/>
                </a:solidFill>
              </a:rPr>
              <a:t>a large family of theories with a massive graviton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105792"/>
            <a:ext cx="7112000" cy="660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23"/>
            <a:ext cx="8293100" cy="1429871"/>
          </a:xfrm>
        </p:spPr>
        <p:txBody>
          <a:bodyPr>
            <a:normAutofit fontScale="90000"/>
          </a:bodyPr>
          <a:lstStyle/>
          <a:p>
            <a:r>
              <a:rPr lang="en-US"/>
              <a:t>Theories of a massive graviton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98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Examples of this family of massive gravity theories:</a:t>
            </a:r>
          </a:p>
          <a:p>
            <a:r>
              <a:rPr lang="en-US" sz="2400"/>
              <a:t>g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 dynamical: </a:t>
            </a:r>
            <a:r>
              <a:rPr lang="en-US" sz="2400">
                <a:solidFill>
                  <a:srgbClr val="FFFF00"/>
                </a:solidFill>
              </a:rPr>
              <a:t>bigravity</a:t>
            </a:r>
            <a:r>
              <a:rPr lang="en-US" sz="2000"/>
              <a:t> (Hassan, Rosen: 1109.3515)</a:t>
            </a:r>
          </a:p>
          <a:p>
            <a:pPr lvl="1"/>
            <a:r>
              <a:rPr lang="en-US"/>
              <a:t>One massive graviton, one massless</a:t>
            </a:r>
          </a:p>
          <a:p>
            <a:r>
              <a:rPr lang="en-US" sz="2400"/>
              <a:t>g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1,μ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2,μ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</a:t>
            </a:r>
            <a:r>
              <a:rPr lang="is-IS" sz="2400"/>
              <a:t>…, </a:t>
            </a:r>
            <a:r>
              <a:rPr lang="en-US" sz="2400"/>
              <a:t>f</a:t>
            </a:r>
            <a:r>
              <a:rPr lang="en-US" sz="2400" baseline="-25000">
                <a:latin typeface="Times New Roman"/>
                <a:cs typeface="Times New Roman"/>
              </a:rPr>
              <a:t>n,μ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with various pairs coupling à la dRGT: </a:t>
            </a:r>
            <a:r>
              <a:rPr lang="en-US" sz="2400">
                <a:solidFill>
                  <a:srgbClr val="FFFF00"/>
                </a:solidFill>
              </a:rPr>
              <a:t>multigravity</a:t>
            </a:r>
            <a:r>
              <a:rPr lang="en-US" sz="2000"/>
              <a:t> (Hinterbichler, Rosen</a:t>
            </a:r>
            <a:r>
              <a:rPr lang="nb-NO" sz="2000"/>
              <a:t>: 1203.5783</a:t>
            </a:r>
            <a:r>
              <a:rPr lang="en-US" sz="2000"/>
              <a:t>)</a:t>
            </a:r>
            <a:endParaRPr lang="en-US" sz="2000">
              <a:solidFill>
                <a:srgbClr val="FFFF00"/>
              </a:solidFill>
            </a:endParaRPr>
          </a:p>
          <a:p>
            <a:pPr lvl="1"/>
            <a:r>
              <a:rPr lang="en-US"/>
              <a:t>One massive graviton, n massless</a:t>
            </a:r>
          </a:p>
          <a:p>
            <a:r>
              <a:rPr lang="en-US" sz="2400"/>
              <a:t>Massive graviton coupled to a scalar (e.g., </a:t>
            </a:r>
            <a:r>
              <a:rPr lang="en-US" sz="2400">
                <a:solidFill>
                  <a:srgbClr val="FFFF00"/>
                </a:solidFill>
              </a:rPr>
              <a:t>quasidilaton</a:t>
            </a:r>
            <a:r>
              <a:rPr lang="en-US" sz="2400"/>
              <a:t>, </a:t>
            </a:r>
            <a:r>
              <a:rPr lang="en-US" sz="2400">
                <a:solidFill>
                  <a:srgbClr val="FFFF00"/>
                </a:solidFill>
              </a:rPr>
              <a:t>mass-varying</a:t>
            </a:r>
            <a:r>
              <a:rPr lang="en-US" sz="240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338395"/>
            <a:ext cx="3669789" cy="58821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mtClean="0"/>
              <a:t>Collaborators</a:t>
            </a:r>
            <a:r>
              <a:rPr lang="en-US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090" y="913239"/>
            <a:ext cx="8549262" cy="370305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FFFF00"/>
                </a:solidFill>
              </a:rPr>
              <a:t>Heidelberg</a:t>
            </a:r>
            <a:r>
              <a:rPr lang="en-US"/>
              <a:t>:</a:t>
            </a:r>
            <a:br>
              <a:rPr lang="en-US"/>
            </a:br>
            <a:r>
              <a:rPr lang="en-US"/>
              <a:t>Yashar </a:t>
            </a:r>
            <a:r>
              <a:rPr lang="en-US" smtClean="0"/>
              <a:t>Akrami</a:t>
            </a:r>
            <a:br>
              <a:rPr lang="en-US" smtClean="0"/>
            </a:br>
            <a:r>
              <a:rPr lang="en-US" smtClean="0"/>
              <a:t>Luca </a:t>
            </a:r>
            <a:r>
              <a:rPr lang="en-US"/>
              <a:t>Amendola</a:t>
            </a:r>
            <a:br>
              <a:rPr lang="en-US"/>
            </a:br>
            <a:r>
              <a:rPr lang="en-US"/>
              <a:t>Frank </a:t>
            </a:r>
            <a:r>
              <a:rPr lang="en-US" smtClean="0"/>
              <a:t>Könnig</a:t>
            </a:r>
            <a:br>
              <a:rPr lang="en-US" smtClean="0"/>
            </a:br>
            <a:endParaRPr lang="en-US" smtClean="0"/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Geneva</a:t>
            </a:r>
            <a:r>
              <a:rPr lang="en-US"/>
              <a:t>:</a:t>
            </a:r>
            <a:br>
              <a:rPr lang="en-US"/>
            </a:br>
            <a:r>
              <a:rPr lang="en-US"/>
              <a:t>Mariele Motta</a:t>
            </a:r>
          </a:p>
          <a:p>
            <a:pPr marL="0" indent="0">
              <a:buFontTx/>
              <a:buNone/>
            </a:pPr>
            <a:endParaRPr lang="en-US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Stockholm</a:t>
            </a:r>
            <a:r>
              <a:rPr lang="en-US">
                <a:solidFill>
                  <a:srgbClr val="FFFF00"/>
                </a:solidFill>
              </a:rPr>
              <a:t>/Nordita</a:t>
            </a:r>
            <a:r>
              <a:rPr lang="en-US"/>
              <a:t>:</a:t>
            </a:r>
            <a:br>
              <a:rPr lang="en-US"/>
            </a:br>
            <a:r>
              <a:rPr lang="en-US"/>
              <a:t>Jonas Enander</a:t>
            </a:r>
            <a:br>
              <a:rPr lang="en-US"/>
            </a:br>
            <a:r>
              <a:rPr lang="en-US"/>
              <a:t>Fawad Hassan</a:t>
            </a:r>
            <a:br>
              <a:rPr lang="en-US"/>
            </a:br>
            <a:r>
              <a:rPr lang="en-US"/>
              <a:t>Tomi Koivisto</a:t>
            </a:r>
            <a:br>
              <a:rPr lang="en-US"/>
            </a:br>
            <a:r>
              <a:rPr lang="en-US"/>
              <a:t>Edvard Mörtsell</a:t>
            </a:r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Zürich</a:t>
            </a:r>
            <a:r>
              <a:rPr lang="en-US"/>
              <a:t>:</a:t>
            </a:r>
            <a:br>
              <a:rPr lang="en-US"/>
            </a:br>
            <a:r>
              <a:rPr lang="en-US"/>
              <a:t>Angnis Schmidt-May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090" y="3927795"/>
            <a:ext cx="4971871" cy="58821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/>
              <a:t>Based on: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03700" y="3927795"/>
            <a:ext cx="7232284" cy="218423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1404.4061 </a:t>
            </a:r>
            <a:r>
              <a:rPr lang="en-US" sz="1800" dirty="0"/>
              <a:t>ARS, </a:t>
            </a:r>
            <a:r>
              <a:rPr lang="en-US" sz="1800" dirty="0" err="1"/>
              <a:t>Akrami</a:t>
            </a:r>
            <a:r>
              <a:rPr lang="en-US" sz="1800" dirty="0"/>
              <a:t>, &amp; </a:t>
            </a:r>
            <a:r>
              <a:rPr lang="en-US" sz="1800" dirty="0" err="1"/>
              <a:t>Koivisto</a:t>
            </a:r>
            <a:r>
              <a:rPr lang="en-US" sz="1800" dirty="0"/>
              <a:t> (JCAP)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1407.4331 </a:t>
            </a:r>
            <a:r>
              <a:rPr lang="en-US" sz="1800" dirty="0" err="1"/>
              <a:t>Könnig</a:t>
            </a:r>
            <a:r>
              <a:rPr lang="en-US" sz="1800" dirty="0"/>
              <a:t>, </a:t>
            </a:r>
            <a:r>
              <a:rPr lang="en-US" sz="1800" dirty="0" err="1"/>
              <a:t>Amendola</a:t>
            </a:r>
            <a:r>
              <a:rPr lang="en-US" sz="1800" dirty="0"/>
              <a:t>, </a:t>
            </a:r>
            <a:r>
              <a:rPr lang="en-US" sz="1800" dirty="0" err="1"/>
              <a:t>Akrami</a:t>
            </a:r>
            <a:r>
              <a:rPr lang="en-US" sz="1800" dirty="0"/>
              <a:t>, Motta, &amp; ARS (PRD)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1409.2860 </a:t>
            </a:r>
            <a:r>
              <a:rPr lang="en-US" sz="1800" dirty="0" err="1"/>
              <a:t>Enander</a:t>
            </a:r>
            <a:r>
              <a:rPr lang="en-US" sz="1800" dirty="0"/>
              <a:t>, ARS, </a:t>
            </a:r>
            <a:r>
              <a:rPr lang="en-US" sz="1800" dirty="0" err="1"/>
              <a:t>Akrami</a:t>
            </a:r>
            <a:r>
              <a:rPr lang="en-US" sz="1800" dirty="0"/>
              <a:t>, &amp; </a:t>
            </a:r>
            <a:r>
              <a:rPr lang="en-US" sz="1800" dirty="0" err="1"/>
              <a:t>Mörtsell</a:t>
            </a:r>
            <a:r>
              <a:rPr lang="en-US" sz="1800" dirty="0"/>
              <a:t> (JCAP)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1409.8300 </a:t>
            </a:r>
            <a:r>
              <a:rPr lang="en-US" sz="1800" dirty="0"/>
              <a:t>ARS, </a:t>
            </a:r>
            <a:r>
              <a:rPr lang="en-US" sz="1800" err="1"/>
              <a:t>Enander</a:t>
            </a:r>
            <a:r>
              <a:rPr lang="en-US" sz="1800" smtClean="0"/>
              <a:t>, et al. </a:t>
            </a:r>
            <a:r>
              <a:rPr lang="en-US" sz="1800" dirty="0"/>
              <a:t>(</a:t>
            </a:r>
            <a:r>
              <a:rPr lang="en-US" sz="1800" dirty="0" smtClean="0"/>
              <a:t>JCAP)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mtClean="0"/>
              <a:t>1503.07521</a:t>
            </a:r>
            <a:r>
              <a:rPr lang="en-US" sz="1800" smtClean="0"/>
              <a:t> </a:t>
            </a:r>
            <a:r>
              <a:rPr lang="en-US" sz="1800" dirty="0" err="1" smtClean="0"/>
              <a:t>Akrami</a:t>
            </a:r>
            <a:r>
              <a:rPr lang="en-US" sz="1800" dirty="0" smtClean="0"/>
              <a:t>, Hassan</a:t>
            </a:r>
            <a:r>
              <a:rPr lang="en-US" sz="1800" smtClean="0"/>
              <a:t>, Könnig, Schmidt-May, &amp; ARS </a:t>
            </a:r>
            <a:r>
              <a:rPr lang="en-US" sz="1800" dirty="0" smtClean="0"/>
              <a:t>(PLB)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522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search for viable</a:t>
            </a:r>
            <a:br>
              <a:rPr lang="en-US"/>
            </a:br>
            <a:r>
              <a:rPr lang="en-US">
                <a:solidFill>
                  <a:srgbClr val="FFFF00"/>
                </a:solidFill>
              </a:rPr>
              <a:t>massive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No stable FLRW solutions in dRGT massive gravity</a:t>
            </a:r>
          </a:p>
          <a:p>
            <a:r>
              <a:rPr lang="en-US" sz="2400"/>
              <a:t>Way out #1: large-scale inhomogeneites</a:t>
            </a:r>
          </a:p>
          <a:p>
            <a:r>
              <a:rPr lang="en-US" sz="2400"/>
              <a:t>Way out #2: generalize dRGT</a:t>
            </a:r>
          </a:p>
          <a:p>
            <a:pPr lvl="1"/>
            <a:r>
              <a:rPr lang="en-US" sz="2200"/>
              <a:t>Break translation invariance</a:t>
            </a:r>
            <a:r>
              <a:rPr lang="en-US" sz="1800"/>
              <a:t> (de Rham+: 1410.0960)</a:t>
            </a:r>
          </a:p>
          <a:p>
            <a:pPr lvl="1"/>
            <a:r>
              <a:rPr lang="en-US" sz="2200"/>
              <a:t>Generalize matter coupling</a:t>
            </a:r>
            <a:r>
              <a:rPr lang="en-US" sz="1800"/>
              <a:t> (de Rham+: 1408.1678)</a:t>
            </a:r>
          </a:p>
          <a:p>
            <a:r>
              <a:rPr lang="en-US" sz="2400"/>
              <a:t>Way out #3: new degrees of freedom</a:t>
            </a:r>
          </a:p>
          <a:p>
            <a:pPr lvl="1"/>
            <a:r>
              <a:rPr lang="en-US" sz="2200"/>
              <a:t>Scalar (</a:t>
            </a:r>
            <a:r>
              <a:rPr lang="en-US" sz="2200">
                <a:solidFill>
                  <a:srgbClr val="FFFF00"/>
                </a:solidFill>
              </a:rPr>
              <a:t>mass-varying, f(R), quasidilaton, etc.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Tensor (</a:t>
            </a:r>
            <a:r>
              <a:rPr lang="en-US" sz="2200">
                <a:solidFill>
                  <a:srgbClr val="FFFF00"/>
                </a:solidFill>
              </a:rPr>
              <a:t>bi/multigravity</a:t>
            </a:r>
            <a:r>
              <a:rPr lang="en-US" sz="2200"/>
              <a:t>)</a:t>
            </a:r>
            <a:r>
              <a:rPr lang="en-US" sz="1800"/>
              <a:t> (Hassan/Rosen: 1109.3515)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Cosmology in bigravity:</a:t>
            </a:r>
            <a:br>
              <a:rPr lang="en-US"/>
            </a:br>
            <a:r>
              <a:rPr lang="en-US"/>
              <a:t>the situation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Self-accelerating solutions exist, agree with background observations (SNe, BAO, CMB)</a:t>
            </a:r>
          </a:p>
          <a:p>
            <a:pPr lvl="1"/>
            <a:r>
              <a:rPr lang="en-US" sz="2200"/>
              <a:t>Akrami, Koivisto, &amp; Sandstad 1209.0457 (JHEP)</a:t>
            </a:r>
          </a:p>
          <a:p>
            <a:r>
              <a:rPr lang="en-US" sz="2400" i="1"/>
              <a:t>But</a:t>
            </a:r>
            <a:r>
              <a:rPr lang="en-US" sz="2400"/>
              <a:t>, they are plagued by </a:t>
            </a:r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instabilities</a:t>
            </a:r>
            <a:r>
              <a:rPr lang="en-US" sz="2400"/>
              <a:t>!</a:t>
            </a:r>
          </a:p>
          <a:p>
            <a:pPr lvl="1"/>
            <a:r>
              <a:rPr lang="en-US" sz="2200"/>
              <a:t>Crisostomi, Comelli, &amp; Pilo 1202.1986 (JHEP)</a:t>
            </a:r>
          </a:p>
          <a:p>
            <a:pPr lvl="1"/>
            <a:r>
              <a:rPr lang="en-US" sz="2200"/>
              <a:t>Könnig, Akrami, Amendola, Motta, &amp; </a:t>
            </a:r>
            <a:r>
              <a:rPr lang="en-US" sz="2200" b="1"/>
              <a:t>ARS</a:t>
            </a:r>
            <a:r>
              <a:rPr lang="en-US" sz="2200"/>
              <a:t> 1407.4331 (PRD)</a:t>
            </a:r>
          </a:p>
          <a:p>
            <a:pPr lvl="1"/>
            <a:r>
              <a:rPr lang="en-US" sz="2200"/>
              <a:t>Lagos and Ferreira 1410.0207 (JCAP)</a:t>
            </a:r>
            <a:endParaRPr lang="en-US" sz="2200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Is all lost?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(Spoiler alert: Maybe not!)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</p:spTree>
    <p:extLst>
      <p:ext uri="{BB962C8B-B14F-4D97-AF65-F5344CB8AC3E}">
        <p14:creationId xmlns:p14="http://schemas.microsoft.com/office/powerpoint/2010/main" val="251749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Bigravity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3108"/>
            <a:ext cx="7770813" cy="540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action for bigravity for </a:t>
            </a:r>
            <a:r>
              <a:rPr lang="en-US" sz="2400">
                <a:solidFill>
                  <a:srgbClr val="FFFF00"/>
                </a:solidFill>
              </a:rPr>
              <a:t>metrics g</a:t>
            </a:r>
            <a:r>
              <a:rPr lang="en-US" sz="2400" baseline="-15000">
                <a:solidFill>
                  <a:srgbClr val="FFFF00"/>
                </a:solidFill>
                <a:latin typeface="Times New Roman"/>
                <a:cs typeface="Times New Roman"/>
              </a:rPr>
              <a:t>μ</a:t>
            </a:r>
            <a:r>
              <a:rPr lang="en-US" sz="2400" baseline="-15000">
                <a:solidFill>
                  <a:srgbClr val="FFFF00"/>
                </a:solidFill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>
                <a:solidFill>
                  <a:srgbClr val="FFFF00"/>
                </a:solidFill>
              </a:rPr>
              <a:t> and f</a:t>
            </a:r>
            <a:r>
              <a:rPr lang="en-US" sz="2400" baseline="-15000">
                <a:solidFill>
                  <a:srgbClr val="FFFF00"/>
                </a:solidFill>
                <a:latin typeface="Times New Roman"/>
                <a:cs typeface="Times New Roman"/>
              </a:rPr>
              <a:t>μ</a:t>
            </a:r>
            <a:r>
              <a:rPr lang="en-US" sz="2400" baseline="-15000">
                <a:solidFill>
                  <a:srgbClr val="FFFF00"/>
                </a:solidFill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/>
              <a:t>is</a:t>
            </a:r>
            <a:r>
              <a:rPr lang="en-US" sz="2400">
                <a:solidFill>
                  <a:srgbClr val="FFFF00"/>
                </a:solidFill>
              </a:rPr>
              <a:t/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/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/>
            </a:r>
            <a:br>
              <a:rPr lang="en-US" sz="2400">
                <a:solidFill>
                  <a:srgbClr val="FFFF00"/>
                </a:solidFill>
              </a:rPr>
            </a:br>
            <a:endParaRPr lang="en-US" sz="2400">
              <a:solidFill>
                <a:srgbClr val="FFFF00"/>
              </a:solidFill>
            </a:endParaRPr>
          </a:p>
          <a:p>
            <a:endParaRPr lang="en-US" sz="2400">
              <a:solidFill>
                <a:srgbClr val="FFFF00"/>
              </a:solidFill>
            </a:endParaRPr>
          </a:p>
          <a:p>
            <a:endParaRPr lang="en-US" sz="240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FF6600"/>
                </a:solidFill>
              </a:rPr>
              <a:t>V</a:t>
            </a:r>
            <a:r>
              <a:rPr lang="en-US" sz="2400">
                <a:solidFill>
                  <a:srgbClr val="FFFFFF"/>
                </a:solidFill>
              </a:rPr>
              <a:t>: </a:t>
            </a:r>
            <a:r>
              <a:rPr lang="en-US" sz="2400">
                <a:solidFill>
                  <a:srgbClr val="FFFF00"/>
                </a:solidFill>
              </a:rPr>
              <a:t>interaction potential </a:t>
            </a:r>
            <a:r>
              <a:rPr lang="en-US" sz="2400">
                <a:solidFill>
                  <a:srgbClr val="FFFFFF"/>
                </a:solidFill>
              </a:rPr>
              <a:t>built out of the matrix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6600"/>
                </a:solidFill>
              </a:rPr>
              <a:t>m</a:t>
            </a:r>
            <a:r>
              <a:rPr lang="en-US" sz="2400">
                <a:solidFill>
                  <a:srgbClr val="FFFFFF"/>
                </a:solidFill>
              </a:rPr>
              <a:t>: interaction scale/”</a:t>
            </a:r>
            <a:r>
              <a:rPr lang="en-US" sz="2400">
                <a:solidFill>
                  <a:srgbClr val="FFFF00"/>
                </a:solidFill>
              </a:rPr>
              <a:t>graviton mass</a:t>
            </a:r>
            <a:r>
              <a:rPr lang="en-US" sz="2400">
                <a:solidFill>
                  <a:srgbClr val="FFFFFF"/>
                </a:solidFill>
              </a:rPr>
              <a:t>”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6600"/>
                </a:solidFill>
              </a:rPr>
              <a:t>M</a:t>
            </a:r>
            <a:r>
              <a:rPr lang="en-US" sz="2400" b="1" baseline="-15000">
                <a:solidFill>
                  <a:srgbClr val="FF6600"/>
                </a:solidFill>
              </a:rPr>
              <a:t>pl</a:t>
            </a:r>
            <a:r>
              <a:rPr lang="en-US" sz="2400" b="1">
                <a:solidFill>
                  <a:srgbClr val="FF6600"/>
                </a:solidFill>
              </a:rPr>
              <a:t>, M</a:t>
            </a:r>
            <a:r>
              <a:rPr lang="en-US" sz="2400" b="1" baseline="-15000">
                <a:solidFill>
                  <a:srgbClr val="FF6600"/>
                </a:solidFill>
              </a:rPr>
              <a:t>f</a:t>
            </a:r>
            <a:r>
              <a:rPr lang="en-US" sz="2400"/>
              <a:t>: </a:t>
            </a:r>
            <a:r>
              <a:rPr lang="en-US" sz="2400">
                <a:solidFill>
                  <a:srgbClr val="FFFF00"/>
                </a:solidFill>
              </a:rPr>
              <a:t>Planck masses </a:t>
            </a:r>
            <a:r>
              <a:rPr lang="en-US" sz="2400"/>
              <a:t>for g</a:t>
            </a:r>
            <a:r>
              <a:rPr lang="en-US" sz="2400" baseline="-15000">
                <a:latin typeface="Times New Roman"/>
                <a:cs typeface="Times New Roman"/>
              </a:rPr>
              <a:t>μ</a:t>
            </a:r>
            <a:r>
              <a:rPr lang="en-US" sz="2400" baseline="-1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 and f</a:t>
            </a:r>
            <a:r>
              <a:rPr lang="en-US" sz="2400" baseline="-15000">
                <a:latin typeface="Times New Roman"/>
                <a:cs typeface="Times New Roman"/>
              </a:rPr>
              <a:t>μ</a:t>
            </a:r>
            <a:r>
              <a:rPr lang="en-US" sz="2400" baseline="-15000">
                <a:latin typeface="Times New Roman"/>
                <a:ea typeface="Lucida Grande"/>
                <a:cs typeface="Times New Roman"/>
              </a:rPr>
              <a:t>ν</a:t>
            </a:r>
          </a:p>
          <a:p>
            <a:pPr marL="0" indent="0">
              <a:buNone/>
            </a:pPr>
            <a:r>
              <a:rPr lang="en-US" sz="2400"/>
              <a:t>g</a:t>
            </a:r>
            <a:r>
              <a:rPr lang="en-US" sz="2400" baseline="-15000">
                <a:latin typeface="Times New Roman"/>
                <a:cs typeface="Times New Roman"/>
              </a:rPr>
              <a:t>μ</a:t>
            </a:r>
            <a:r>
              <a:rPr lang="en-US" sz="2400" baseline="-1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>
                <a:solidFill>
                  <a:srgbClr val="FFFFFF"/>
                </a:solidFill>
              </a:rPr>
              <a:t>: physical (spacetime) metric;</a:t>
            </a:r>
            <a:r>
              <a:rPr lang="en-US" sz="2400"/>
              <a:t> f</a:t>
            </a:r>
            <a:r>
              <a:rPr lang="en-US" sz="2400" baseline="-15000">
                <a:latin typeface="Times New Roman"/>
                <a:cs typeface="Times New Roman"/>
              </a:rPr>
              <a:t>μ</a:t>
            </a:r>
            <a:r>
              <a:rPr lang="en-US" sz="2400" baseline="-1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>
                <a:solidFill>
                  <a:srgbClr val="FFFFFF"/>
                </a:solidFill>
              </a:rPr>
              <a:t>: modifies gravity</a:t>
            </a:r>
            <a:endParaRPr lang="en-US" sz="2400" baseline="-15000">
              <a:latin typeface="Times New Roman"/>
              <a:ea typeface="Lucida Grande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96" y="4450902"/>
            <a:ext cx="904922" cy="36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9" y="2319227"/>
            <a:ext cx="8005414" cy="15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3535"/>
            <a:ext cx="8458200" cy="428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Three things to keep in mind…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V has restricted form to avoid ghosts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de Rham, Gabadadze, and Tolley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Hassan and Rosen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Self-acceleration requires m ~ H</a:t>
            </a:r>
            <a:r>
              <a:rPr lang="en-US" sz="2400" baseline="-15000">
                <a:solidFill>
                  <a:srgbClr val="FFFFFF"/>
                </a:solidFill>
              </a:rPr>
              <a:t>0</a:t>
            </a:r>
            <a:r>
              <a:rPr lang="en-US" sz="2400">
                <a:solidFill>
                  <a:srgbClr val="FFFFFF"/>
                </a:solidFill>
              </a:rPr>
              <a:t> ~ 10</a:t>
            </a:r>
            <a:r>
              <a:rPr lang="en-US" sz="2400" baseline="30000">
                <a:solidFill>
                  <a:srgbClr val="FFFFFF"/>
                </a:solidFill>
              </a:rPr>
              <a:t>-33</a:t>
            </a:r>
            <a:r>
              <a:rPr lang="en-US" sz="2400">
                <a:solidFill>
                  <a:srgbClr val="FFFFFF"/>
                </a:solidFill>
              </a:rPr>
              <a:t> eV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Diffeomorphism invariance broken by g</a:t>
            </a:r>
            <a:r>
              <a:rPr lang="en-US" sz="2400" baseline="30000">
                <a:solidFill>
                  <a:srgbClr val="FFFFFF"/>
                </a:solidFill>
              </a:rPr>
              <a:t>-1</a:t>
            </a:r>
            <a:r>
              <a:rPr lang="en-US" sz="2400">
                <a:solidFill>
                  <a:srgbClr val="FFFFFF"/>
                </a:solidFill>
              </a:rPr>
              <a:t>f</a:t>
            </a:r>
            <a:r>
              <a:rPr lang="en-US" sz="2400"/>
              <a:t/>
            </a:r>
            <a:br>
              <a:rPr lang="en-US" sz="2400"/>
            </a:br>
            <a:r>
              <a:rPr lang="en-US" sz="2400" i="1"/>
              <a:t>Recovered </a:t>
            </a:r>
            <a:r>
              <a:rPr lang="en-US" sz="2400"/>
              <a:t>when m=0</a:t>
            </a:r>
            <a:br>
              <a:rPr lang="en-US" sz="2400"/>
            </a:br>
            <a:r>
              <a:rPr lang="en-US" sz="2400"/>
              <a:t>Small m – </a:t>
            </a:r>
            <a:r>
              <a:rPr lang="en-US" sz="2400">
                <a:solidFill>
                  <a:srgbClr val="FFFF00"/>
                </a:solidFill>
              </a:rPr>
              <a:t>protected from quantum corrections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 i="1"/>
              <a:t>(Contrast this with </a:t>
            </a:r>
            <a:r>
              <a:rPr lang="en-US" sz="2400" i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i="1"/>
              <a:t>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9" y="274152"/>
            <a:ext cx="8005414" cy="15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4" y="2667984"/>
            <a:ext cx="7688122" cy="37810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32450"/>
            <a:ext cx="9144000" cy="75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/>
              <a:t>For a matrix X, the elementary symmetric polynomials are ([] = trace)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11" y="109355"/>
            <a:ext cx="6088685" cy="1323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9903" y="2661760"/>
            <a:ext cx="564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CFFCC"/>
                </a:solidFill>
                <a:latin typeface="Avenir Book"/>
                <a:cs typeface="Avenir Book"/>
              </a:rPr>
              <a:t>Cosmological constant for g</a:t>
            </a:r>
            <a:r>
              <a:rPr lang="en-US" sz="2000" baseline="-15000">
                <a:solidFill>
                  <a:srgbClr val="CCFFCC"/>
                </a:solidFill>
                <a:latin typeface="Times New Roman"/>
                <a:cs typeface="Times New Roman"/>
              </a:rPr>
              <a:t>μν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3985" y="5956240"/>
            <a:ext cx="452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CFFCC"/>
                </a:solidFill>
                <a:latin typeface="Avenir Book"/>
                <a:cs typeface="Avenir Book"/>
              </a:rPr>
              <a:t>Cosmological constant for f</a:t>
            </a:r>
            <a:r>
              <a:rPr lang="en-US" sz="2000" baseline="-15000">
                <a:solidFill>
                  <a:srgbClr val="CCFFCC"/>
                </a:solidFill>
                <a:latin typeface="Times New Roman"/>
                <a:cs typeface="Times New Roman"/>
              </a:rPr>
              <a:t>μν</a:t>
            </a:r>
          </a:p>
        </p:txBody>
      </p:sp>
    </p:spTree>
    <p:extLst>
      <p:ext uri="{BB962C8B-B14F-4D97-AF65-F5344CB8AC3E}">
        <p14:creationId xmlns:p14="http://schemas.microsoft.com/office/powerpoint/2010/main" val="47155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32450"/>
            <a:ext cx="9144000" cy="75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/>
              <a:t>The elementary symmetric polynomials can be nicely rewritten 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11" y="109355"/>
            <a:ext cx="6088685" cy="1323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559050"/>
            <a:ext cx="7264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32450"/>
            <a:ext cx="9144000" cy="756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/>
              <a:t>Or, in terms of vielbeins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11" y="109355"/>
            <a:ext cx="6088685" cy="1323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1500558"/>
            <a:ext cx="4610100" cy="40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660650"/>
            <a:ext cx="5486400" cy="360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816" y="2103928"/>
            <a:ext cx="431341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5344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80" y="2051446"/>
            <a:ext cx="8755535" cy="4731181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3000"/>
              <a:t>Consider FRW solutions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en-US" sz="3000"/>
              <a:t>NB: g = physical metric (matter couples to it)</a:t>
            </a:r>
          </a:p>
          <a:p>
            <a:pPr marL="0" indent="0">
              <a:buNone/>
            </a:pPr>
            <a:r>
              <a:rPr lang="en-US" sz="3000"/>
              <a:t>Bianchi identity </a:t>
            </a:r>
            <a:r>
              <a:rPr lang="en-US" sz="3000">
                <a:solidFill>
                  <a:srgbClr val="FFFF00"/>
                </a:solidFill>
              </a:rPr>
              <a:t>fixes X</a:t>
            </a:r>
          </a:p>
          <a:p>
            <a:pPr marL="0" indent="0">
              <a:buNone/>
            </a:pPr>
            <a:r>
              <a:rPr lang="en-US" sz="3000"/>
              <a:t>New dynamics are entirely controlled by </a:t>
            </a:r>
            <a:r>
              <a:rPr lang="en-US" sz="3000">
                <a:solidFill>
                  <a:srgbClr val="FFFF00"/>
                </a:solidFill>
              </a:rPr>
              <a:t>y = Y/a</a:t>
            </a: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endParaRPr lang="en-US" sz="3000">
              <a:latin typeface="Lucida Grande"/>
              <a:cs typeface="Lucida Gran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24" y="2754062"/>
            <a:ext cx="4460425" cy="13216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80" y="1550894"/>
            <a:ext cx="8755535" cy="5307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The Friedmann equation for g is</a:t>
            </a:r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marL="0" indent="0">
              <a:buNone/>
            </a:pPr>
            <a:r>
              <a:rPr lang="en-US" sz="2400"/>
              <a:t>The Friedmann equation for f becomes </a:t>
            </a:r>
            <a:r>
              <a:rPr lang="en-US" sz="2400">
                <a:solidFill>
                  <a:srgbClr val="FFFF00"/>
                </a:solidFill>
              </a:rPr>
              <a:t>algebraic</a:t>
            </a:r>
            <a:r>
              <a:rPr lang="en-US" sz="2400"/>
              <a:t> after applying the Bianchi constraint: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0" y="2426963"/>
            <a:ext cx="7153311" cy="9375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4526280"/>
            <a:ext cx="5676789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80" y="1550894"/>
            <a:ext cx="8755535" cy="53071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At late times, </a:t>
            </a:r>
            <a:r>
              <a:rPr lang="en-US" sz="2400">
                <a:latin typeface="Times New Roman"/>
                <a:ea typeface="Lucida Grande"/>
                <a:cs typeface="Times New Roman"/>
              </a:rPr>
              <a:t>ρ</a:t>
            </a:r>
            <a:r>
              <a:rPr lang="en-US" sz="240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 0 and so y 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 const.</a:t>
            </a:r>
          </a:p>
          <a:p>
            <a:pPr marL="0" indent="0">
              <a:buNone/>
            </a:pPr>
            <a:r>
              <a:rPr lang="en-US" sz="2400"/>
              <a:t>The mass term in the Friedmann equation approaches a constant – </a:t>
            </a:r>
            <a:r>
              <a:rPr lang="en-US" sz="2400">
                <a:solidFill>
                  <a:srgbClr val="FFFF00"/>
                </a:solidFill>
              </a:rPr>
              <a:t>dynamical dark energy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0" y="1659324"/>
            <a:ext cx="7153311" cy="9375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2770632"/>
            <a:ext cx="5676789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 massive graviton?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GR is an important theory – its boundaries need to be pushed!</a:t>
            </a:r>
          </a:p>
          <a:p>
            <a:pPr lvl="1"/>
            <a:r>
              <a:rPr lang="en-US"/>
              <a:t>Tests of gravity improve by the year</a:t>
            </a:r>
          </a:p>
          <a:p>
            <a:r>
              <a:rPr lang="en-US" sz="2400"/>
              <a:t>Field theory – how to construct spin-2 interactions?</a:t>
            </a:r>
          </a:p>
          <a:p>
            <a:r>
              <a:rPr lang="en-US" sz="2400">
                <a:solidFill>
                  <a:srgbClr val="FFFF00"/>
                </a:solidFill>
              </a:rPr>
              <a:t>Cosmology </a:t>
            </a:r>
            <a:r>
              <a:rPr lang="en-US" sz="2400"/>
              <a:t>– the accelerating Universe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07828"/>
            <a:ext cx="8748892" cy="453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15496" y="3367046"/>
            <a:ext cx="8536060" cy="1747730"/>
            <a:chOff x="215496" y="2545366"/>
            <a:chExt cx="8536060" cy="174773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15496" y="2545366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15496" y="2790697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5496" y="4024602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18588" y="4293096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107503" y="1504449"/>
            <a:ext cx="8924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venir Book"/>
                <a:cs typeface="Avenir Book"/>
              </a:rPr>
              <a:t>Y. Akrami, T. </a:t>
            </a:r>
            <a:r>
              <a:rPr lang="en-US" sz="1500" b="1" dirty="0" err="1" smtClean="0">
                <a:latin typeface="Avenir Book"/>
                <a:cs typeface="Avenir Book"/>
              </a:rPr>
              <a:t>Koivisto</a:t>
            </a:r>
            <a:r>
              <a:rPr lang="en-US" sz="1500" b="1" dirty="0" smtClean="0">
                <a:latin typeface="Avenir Book"/>
                <a:cs typeface="Avenir Book"/>
              </a:rPr>
              <a:t>, and M. </a:t>
            </a:r>
            <a:r>
              <a:rPr lang="en-US" sz="1500" b="1" dirty="0" err="1" smtClean="0">
                <a:latin typeface="Avenir Book"/>
                <a:cs typeface="Avenir Book"/>
              </a:rPr>
              <a:t>Sandstad</a:t>
            </a:r>
            <a:r>
              <a:rPr lang="en-US" sz="1500" b="1" dirty="0" smtClean="0">
                <a:latin typeface="Avenir Book"/>
                <a:cs typeface="Avenir Book"/>
              </a:rPr>
              <a:t> </a:t>
            </a:r>
            <a:r>
              <a:rPr lang="en-US" sz="1500" b="1" dirty="0">
                <a:latin typeface="Avenir Book"/>
                <a:cs typeface="Avenir Book"/>
              </a:rPr>
              <a:t>[arXiv:1209.0457]</a:t>
            </a:r>
          </a:p>
          <a:p>
            <a:r>
              <a:rPr lang="en-US" sz="1500" b="1" dirty="0">
                <a:latin typeface="Avenir Book"/>
                <a:cs typeface="Avenir Book"/>
              </a:rPr>
              <a:t>See also F. </a:t>
            </a:r>
            <a:r>
              <a:rPr lang="en-US" sz="1500" b="1" dirty="0" err="1">
                <a:latin typeface="Avenir Book"/>
                <a:cs typeface="Avenir Book"/>
              </a:rPr>
              <a:t>Könnig, A. Patil, and</a:t>
            </a:r>
            <a:r>
              <a:rPr lang="en-US" sz="1500" b="1" dirty="0">
                <a:latin typeface="Avenir Book"/>
                <a:cs typeface="Avenir Book"/>
              </a:rPr>
              <a:t> L. </a:t>
            </a:r>
            <a:r>
              <a:rPr lang="en-US" sz="1500" b="1" dirty="0" err="1">
                <a:latin typeface="Avenir Book"/>
                <a:cs typeface="Avenir Book"/>
              </a:rPr>
              <a:t>Amendola</a:t>
            </a:r>
            <a:r>
              <a:rPr lang="en-US" sz="1500" b="1" dirty="0">
                <a:latin typeface="Avenir Book"/>
                <a:cs typeface="Avenir Book"/>
              </a:rPr>
              <a:t> [arXiv:1312.3208];</a:t>
            </a:r>
            <a:br>
              <a:rPr lang="en-US" sz="1500" b="1" dirty="0">
                <a:latin typeface="Avenir Book"/>
                <a:cs typeface="Avenir Book"/>
              </a:rPr>
            </a:br>
            <a:r>
              <a:rPr lang="en-US" sz="1500" b="1" dirty="0">
                <a:latin typeface="Avenir Book"/>
                <a:cs typeface="Avenir Book"/>
              </a:rPr>
              <a:t>              </a:t>
            </a:r>
            <a:r>
              <a:rPr lang="en-US" sz="1500" dirty="0">
                <a:latin typeface="Avenir Book"/>
                <a:cs typeface="Avenir Book"/>
              </a:rPr>
              <a:t>ARS</a:t>
            </a:r>
            <a:r>
              <a:rPr lang="en-US" sz="1500" b="1" dirty="0">
                <a:latin typeface="Avenir Book"/>
                <a:cs typeface="Avenir Book"/>
              </a:rPr>
              <a:t>, Y. Akrami, and T. Koivisto [arXiv:1404.4061]</a:t>
            </a:r>
          </a:p>
          <a:p>
            <a:endParaRPr lang="en-US" sz="1500" b="1" dirty="0">
              <a:latin typeface="Avenir Book"/>
              <a:cs typeface="Avenir Book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15496" y="4354055"/>
            <a:ext cx="8532968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/>
          </a:bodyPr>
          <a:lstStyle/>
          <a:p>
            <a:r>
              <a:rPr lang="en-US"/>
              <a:t>Massive bigravity vs. </a:t>
            </a:r>
            <a:r>
              <a:rPr lang="en-US">
                <a:latin typeface="Lucida Grande"/>
                <a:cs typeface="Lucida Grande"/>
              </a:rPr>
              <a:t>Λ</a:t>
            </a:r>
            <a:r>
              <a:rPr lang="en-US"/>
              <a:t>CDM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76" y="1439740"/>
            <a:ext cx="1532420" cy="81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32" y="1577111"/>
            <a:ext cx="2304111" cy="4448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219456" y="6097087"/>
            <a:ext cx="8532968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Beyond the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2376"/>
            <a:ext cx="8245387" cy="486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Cosmological perturbation theory in massive bigravity is a huge cottage industry and the source of many PhD degrees (yay). See: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Cristosomi, Comelli, and Pilo, 1202.1986</a:t>
            </a:r>
            <a:br>
              <a:rPr lang="en-US" sz="2400"/>
            </a:br>
            <a:r>
              <a:rPr lang="en-US" sz="2400" b="1"/>
              <a:t>ARS</a:t>
            </a:r>
            <a:r>
              <a:rPr lang="en-US" sz="2400"/>
              <a:t>, Akrami, and Koivisto, 1404.4061</a:t>
            </a:r>
            <a:br>
              <a:rPr lang="en-US" sz="2400"/>
            </a:br>
            <a:r>
              <a:rPr lang="en-US" sz="2400"/>
              <a:t>Könnig, Akrami, Amendola, Motta, and </a:t>
            </a:r>
            <a:r>
              <a:rPr lang="en-US" sz="2400" b="1"/>
              <a:t>ARS</a:t>
            </a:r>
            <a:r>
              <a:rPr lang="en-US" sz="2400"/>
              <a:t>, 1407.4331</a:t>
            </a:r>
            <a:br>
              <a:rPr lang="en-US" sz="2400"/>
            </a:br>
            <a:r>
              <a:rPr lang="en-US" sz="2400"/>
              <a:t>Könnig and Amendola, 1402.1988</a:t>
            </a:r>
            <a:br>
              <a:rPr lang="en-US" sz="2400"/>
            </a:br>
            <a:r>
              <a:rPr lang="en-US" sz="2400"/>
              <a:t>Lagos and Ferreira, 1410.0207</a:t>
            </a:r>
            <a:br>
              <a:rPr lang="en-US" sz="2400"/>
            </a:br>
            <a:r>
              <a:rPr lang="en-US" sz="2400"/>
              <a:t>Cusin, Durrer, Guarato, and Motta, 1412.5979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and many more for more general matter couplings!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perturbations in massive bigravity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2376"/>
            <a:ext cx="8245387" cy="4865393"/>
          </a:xfrm>
        </p:spPr>
        <p:txBody>
          <a:bodyPr>
            <a:normAutofit/>
          </a:bodyPr>
          <a:lstStyle/>
          <a:p>
            <a:r>
              <a:rPr lang="en-US" sz="2400"/>
              <a:t>Approach of ARS and friends (esp. Frank Könnig):</a:t>
            </a:r>
            <a:br>
              <a:rPr lang="en-US" sz="2400"/>
            </a:br>
            <a:r>
              <a:rPr lang="en-US" sz="2400"/>
              <a:t>1407.4331 and 1404.4061</a:t>
            </a:r>
          </a:p>
          <a:p>
            <a:r>
              <a:rPr lang="en-US" sz="2400"/>
              <a:t>Linearize metrics around FRW backgrounds, restrict to scalar perturbations {E</a:t>
            </a:r>
            <a:r>
              <a:rPr lang="en-US" sz="2400" baseline="-25000"/>
              <a:t>g,f</a:t>
            </a:r>
            <a:r>
              <a:rPr lang="en-US" sz="2400"/>
              <a:t>, A</a:t>
            </a:r>
            <a:r>
              <a:rPr lang="en-US" sz="2400" baseline="-25000"/>
              <a:t>g,f</a:t>
            </a:r>
            <a:r>
              <a:rPr lang="en-US" sz="2400"/>
              <a:t>, F</a:t>
            </a:r>
            <a:r>
              <a:rPr lang="en-US" sz="2400" baseline="-25000"/>
              <a:t>g,f</a:t>
            </a:r>
            <a:r>
              <a:rPr lang="en-US" sz="2400"/>
              <a:t>, and B</a:t>
            </a:r>
            <a:r>
              <a:rPr lang="en-US" sz="2400" baseline="-25000"/>
              <a:t>g,f</a:t>
            </a:r>
            <a:r>
              <a:rPr lang="en-US" sz="2400"/>
              <a:t>}: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Full linearized Einstein equations (in cosmic or conformal time) can be found in </a:t>
            </a:r>
            <a:r>
              <a:rPr lang="en-US" sz="2400" b="1"/>
              <a:t>ARS</a:t>
            </a:r>
            <a:r>
              <a:rPr lang="en-US" sz="2400"/>
              <a:t>, Akrami, and Koivisto, arXiv:1404.4061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0" y="3758923"/>
            <a:ext cx="8707907" cy="8034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7770813" cy="4401637"/>
          </a:xfrm>
        </p:spPr>
        <p:txBody>
          <a:bodyPr>
            <a:normAutofit/>
          </a:bodyPr>
          <a:lstStyle/>
          <a:p>
            <a:r>
              <a:rPr lang="en-US" sz="2400"/>
              <a:t>Usual story: solve perturbed Einstein equations in </a:t>
            </a:r>
            <a:r>
              <a:rPr lang="en-US" sz="2400">
                <a:solidFill>
                  <a:srgbClr val="FFFF00"/>
                </a:solidFill>
              </a:rPr>
              <a:t>subhorizon, quasistatic limit:</a:t>
            </a:r>
          </a:p>
          <a:p>
            <a:r>
              <a:rPr lang="en-US" sz="2400">
                <a:solidFill>
                  <a:srgbClr val="FFFFFF"/>
                </a:solidFill>
              </a:rPr>
              <a:t>This is valid </a:t>
            </a:r>
            <a:r>
              <a:rPr lang="en-US" sz="2400">
                <a:solidFill>
                  <a:srgbClr val="FFFF00"/>
                </a:solidFill>
              </a:rPr>
              <a:t>only</a:t>
            </a:r>
            <a:r>
              <a:rPr lang="en-US" sz="2400">
                <a:solidFill>
                  <a:srgbClr val="FFFFFF"/>
                </a:solidFill>
              </a:rPr>
              <a:t> if perturbations vary on Hubble timescales</a:t>
            </a:r>
          </a:p>
          <a:p>
            <a:r>
              <a:rPr lang="en-US" sz="2400">
                <a:solidFill>
                  <a:srgbClr val="FFFFFF"/>
                </a:solidFill>
              </a:rPr>
              <a:t>Cannot trust quasistatic limit if perturbations are </a:t>
            </a:r>
            <a:r>
              <a:rPr lang="en-US" sz="2400">
                <a:solidFill>
                  <a:srgbClr val="FFFF00"/>
                </a:solidFill>
              </a:rPr>
              <a:t>unstable</a:t>
            </a:r>
          </a:p>
          <a:p>
            <a:r>
              <a:rPr lang="en-US" sz="2400"/>
              <a:t>Check for instability by solving </a:t>
            </a:r>
            <a:r>
              <a:rPr lang="en-US" sz="2400">
                <a:solidFill>
                  <a:srgbClr val="FFFF00"/>
                </a:solidFill>
              </a:rPr>
              <a:t>full system of perturbation equations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34" y="2160231"/>
            <a:ext cx="3332279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/>
              <a:t>Degree of freedom count: </a:t>
            </a:r>
            <a:r>
              <a:rPr lang="en-US" sz="2400">
                <a:solidFill>
                  <a:srgbClr val="FFFF00"/>
                </a:solidFill>
              </a:rPr>
              <a:t>nine </a:t>
            </a:r>
            <a:r>
              <a:rPr lang="en-US" sz="2400"/>
              <a:t>total variables</a:t>
            </a:r>
          </a:p>
          <a:p>
            <a:pPr lvl="1"/>
            <a:r>
              <a:rPr lang="en-US"/>
              <a:t>Four g</a:t>
            </a:r>
            <a:r>
              <a:rPr lang="en-US" baseline="-25000">
                <a:latin typeface="Times New Roman"/>
                <a:cs typeface="Times New Roman"/>
              </a:rPr>
              <a:t>μν</a:t>
            </a:r>
            <a:r>
              <a:rPr lang="en-US"/>
              <a:t> perturbations: E</a:t>
            </a:r>
            <a:r>
              <a:rPr lang="en-US" baseline="-15000"/>
              <a:t>g</a:t>
            </a:r>
            <a:r>
              <a:rPr lang="en-US"/>
              <a:t>, A</a:t>
            </a:r>
            <a:r>
              <a:rPr lang="en-US" baseline="-15000"/>
              <a:t>g</a:t>
            </a:r>
            <a:r>
              <a:rPr lang="en-US"/>
              <a:t>, B</a:t>
            </a:r>
            <a:r>
              <a:rPr lang="en-US" baseline="-15000"/>
              <a:t>g</a:t>
            </a:r>
            <a:r>
              <a:rPr lang="en-US"/>
              <a:t>, F</a:t>
            </a:r>
            <a:r>
              <a:rPr lang="en-US" baseline="-15000"/>
              <a:t>g</a:t>
            </a:r>
          </a:p>
          <a:p>
            <a:pPr lvl="1"/>
            <a:r>
              <a:rPr lang="en-US"/>
              <a:t>Four f</a:t>
            </a:r>
            <a:r>
              <a:rPr lang="en-US" baseline="-25000">
                <a:latin typeface="Times New Roman"/>
                <a:cs typeface="Times New Roman"/>
              </a:rPr>
              <a:t>μν</a:t>
            </a:r>
            <a:r>
              <a:rPr lang="en-US"/>
              <a:t> perturbations: E</a:t>
            </a:r>
            <a:r>
              <a:rPr lang="en-US" baseline="-15000"/>
              <a:t>f</a:t>
            </a:r>
            <a:r>
              <a:rPr lang="en-US"/>
              <a:t>, A</a:t>
            </a:r>
            <a:r>
              <a:rPr lang="en-US" baseline="-15000"/>
              <a:t>f</a:t>
            </a:r>
            <a:r>
              <a:rPr lang="en-US"/>
              <a:t>, B</a:t>
            </a:r>
            <a:r>
              <a:rPr lang="en-US" baseline="-15000"/>
              <a:t>f</a:t>
            </a:r>
            <a:r>
              <a:rPr lang="en-US"/>
              <a:t>, F</a:t>
            </a:r>
            <a:r>
              <a:rPr lang="en-US" baseline="-15000"/>
              <a:t>f</a:t>
            </a:r>
            <a:endParaRPr lang="en-US"/>
          </a:p>
          <a:p>
            <a:pPr lvl="1"/>
            <a:r>
              <a:rPr lang="en-US"/>
              <a:t>One perfect fluid perturbation: </a:t>
            </a:r>
            <a:r>
              <a:rPr lang="en-US">
                <a:latin typeface="Times New Roman"/>
                <a:ea typeface="Lucida Grande"/>
                <a:cs typeface="Times New Roman"/>
              </a:rPr>
              <a:t>χ</a:t>
            </a:r>
          </a:p>
          <a:p>
            <a:r>
              <a:rPr lang="en-US" sz="2400">
                <a:solidFill>
                  <a:srgbClr val="FFFF00"/>
                </a:solidFill>
              </a:rPr>
              <a:t>Seven </a:t>
            </a:r>
            <a:r>
              <a:rPr lang="en-US" sz="2400"/>
              <a:t>are redundant:</a:t>
            </a:r>
          </a:p>
          <a:p>
            <a:pPr lvl="1"/>
            <a:r>
              <a:rPr lang="en-US"/>
              <a:t>Four of these are </a:t>
            </a:r>
            <a:r>
              <a:rPr lang="en-US">
                <a:solidFill>
                  <a:srgbClr val="FFFF00"/>
                </a:solidFill>
              </a:rPr>
              <a:t>nondynamical</a:t>
            </a:r>
            <a:r>
              <a:rPr lang="en-US"/>
              <a:t>/auxiliary (E</a:t>
            </a:r>
            <a:r>
              <a:rPr lang="en-US" baseline="-15000"/>
              <a:t>g</a:t>
            </a:r>
            <a:r>
              <a:rPr lang="en-US"/>
              <a:t>, F</a:t>
            </a:r>
            <a:r>
              <a:rPr lang="en-US" baseline="-15000"/>
              <a:t>g</a:t>
            </a:r>
            <a:r>
              <a:rPr lang="en-US"/>
              <a:t>, E</a:t>
            </a:r>
            <a:r>
              <a:rPr lang="en-US" baseline="-15000"/>
              <a:t>f</a:t>
            </a:r>
            <a:r>
              <a:rPr lang="en-US"/>
              <a:t>, F</a:t>
            </a:r>
            <a:r>
              <a:rPr lang="en-US" baseline="-15000"/>
              <a:t>f</a:t>
            </a:r>
            <a:r>
              <a:rPr lang="en-US"/>
              <a:t>)</a:t>
            </a:r>
          </a:p>
          <a:p>
            <a:pPr lvl="1"/>
            <a:r>
              <a:rPr lang="en-US">
                <a:cs typeface="Avenir Book"/>
              </a:rPr>
              <a:t>Two can be gauged away</a:t>
            </a:r>
          </a:p>
          <a:p>
            <a:pPr lvl="1"/>
            <a:r>
              <a:rPr lang="en-US">
                <a:cs typeface="Avenir Book"/>
              </a:rPr>
              <a:t>After integrating out auxiliary variables, one of the dynamical variables </a:t>
            </a:r>
            <a:r>
              <a:rPr lang="en-US">
                <a:solidFill>
                  <a:srgbClr val="FFFF00"/>
                </a:solidFill>
                <a:cs typeface="Avenir Book"/>
              </a:rPr>
              <a:t>becomes</a:t>
            </a:r>
            <a:r>
              <a:rPr lang="en-US">
                <a:cs typeface="Avenir Book"/>
              </a:rPr>
              <a:t> auxiliary – related to absence of ghost!</a:t>
            </a:r>
          </a:p>
          <a:p>
            <a:r>
              <a:rPr lang="en-US">
                <a:cs typeface="Avenir Book"/>
              </a:rPr>
              <a:t>End result: only </a:t>
            </a:r>
            <a:r>
              <a:rPr lang="en-US">
                <a:solidFill>
                  <a:srgbClr val="FFFF00"/>
                </a:solidFill>
                <a:cs typeface="Avenir Book"/>
              </a:rPr>
              <a:t>two</a:t>
            </a:r>
            <a:r>
              <a:rPr lang="en-US">
                <a:cs typeface="Avenir Book"/>
              </a:rPr>
              <a:t> independent degrees of freedom</a:t>
            </a:r>
          </a:p>
          <a:p>
            <a:r>
              <a:rPr lang="en-US">
                <a:cs typeface="Avenir Book"/>
              </a:rPr>
              <a:t>NB: This story is deeply indebted to </a:t>
            </a:r>
            <a:r>
              <a:rPr lang="en-US">
                <a:solidFill>
                  <a:srgbClr val="FFFF00"/>
                </a:solidFill>
                <a:cs typeface="Avenir Book"/>
              </a:rPr>
              <a:t>Lagos and Ferreira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/>
              <a:t>Choose g-metric Bardeen variables: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cs typeface="Avenir Book"/>
              </a:rPr>
              <a:t>Then </a:t>
            </a:r>
            <a:r>
              <a:rPr lang="en-US" sz="2400" i="1">
                <a:cs typeface="Avenir Book"/>
              </a:rPr>
              <a:t>entire</a:t>
            </a:r>
            <a:r>
              <a:rPr lang="en-US" sz="2400">
                <a:cs typeface="Avenir Book"/>
              </a:rPr>
              <a:t> system of 10 perturbed Einstein/fluid equations can be reduced to two coupled equations: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where</a:t>
            </a:r>
            <a:endParaRPr lang="en-US">
              <a:cs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66" y="2235198"/>
            <a:ext cx="6090651" cy="122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76" y="4527882"/>
            <a:ext cx="4628147" cy="554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5594684"/>
            <a:ext cx="2406984" cy="4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Ten perturbed Einstein/fluid equations can be reduced to two coupled equations: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where</a:t>
            </a:r>
          </a:p>
          <a:p>
            <a:endParaRPr lang="en-US" sz="2400">
              <a:cs typeface="Avenir Book"/>
            </a:endParaRPr>
          </a:p>
          <a:p>
            <a:r>
              <a:rPr lang="en-US" sz="2400">
                <a:cs typeface="Avenir Book"/>
              </a:rPr>
              <a:t>Under assumption (WKB) that F</a:t>
            </a:r>
            <a:r>
              <a:rPr lang="en-US" sz="2400" baseline="-15000">
                <a:cs typeface="Avenir Book"/>
              </a:rPr>
              <a:t>ij</a:t>
            </a:r>
            <a:r>
              <a:rPr lang="en-US" sz="2400">
                <a:cs typeface="Avenir Book"/>
              </a:rPr>
              <a:t>, S</a:t>
            </a:r>
            <a:r>
              <a:rPr lang="en-US" sz="2400" baseline="-15000">
                <a:cs typeface="Avenir Book"/>
              </a:rPr>
              <a:t>ij</a:t>
            </a:r>
            <a:r>
              <a:rPr lang="en-US" sz="2400">
                <a:cs typeface="Avenir Book"/>
              </a:rPr>
              <a:t> vary slowly, this is solved by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with N = ln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76" y="2683040"/>
            <a:ext cx="4628147" cy="554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749842"/>
            <a:ext cx="2406984" cy="48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5329992"/>
            <a:ext cx="2692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B</a:t>
            </a:r>
            <a:r>
              <a:rPr lang="en-US" sz="2400" baseline="-25000">
                <a:cs typeface="Avenir Book"/>
              </a:rPr>
              <a:t>1</a:t>
            </a:r>
            <a:r>
              <a:rPr lang="en-US" sz="2400">
                <a:cs typeface="Avenir Book"/>
              </a:rPr>
              <a:t>-only model – simplest allowed by background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solidFill>
                  <a:srgbClr val="FFFF00"/>
                </a:solidFill>
                <a:cs typeface="Avenir Book"/>
              </a:rPr>
              <a:t>Unstable</a:t>
            </a:r>
            <a:r>
              <a:rPr lang="en-US" sz="2400">
                <a:cs typeface="Avenir Book"/>
              </a:rPr>
              <a:t> for small y (early times)</a:t>
            </a:r>
          </a:p>
          <a:p>
            <a:r>
              <a:rPr lang="en-US" sz="2400">
                <a:cs typeface="Avenir Book"/>
              </a:rPr>
              <a:t>NB: Gradient instability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4" y="2302050"/>
            <a:ext cx="4426284" cy="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-1"/>
            <a:ext cx="824678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-598423" y="6898965"/>
            <a:ext cx="3531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= -\[Beta]1 + 3/\[Beta]1;y[a_] := (1/6) a^-3 (-A + Sqrt[12 a^6 + A^2])ParametricPlot[{1/a - 1, y[a]} /. \[Beta]1 -&gt; 1.38, {a, 1/6, 1},  AspectRatio -&gt; .8, PlotTheme -&gt; "Detailed", FrameLabel -&gt; {z, y},  PlotLegends -&gt; None, ImageSize -&gt; Large,  LabelStyle -&gt; {FontFamily -&gt; "Latin Modern Roman", FontSize -&gt; 20,    FontColor -&gt; RGBColor[0, 0.01, 0]}]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B</a:t>
            </a:r>
            <a:r>
              <a:rPr lang="en-US" sz="2400" baseline="-25000">
                <a:cs typeface="Avenir Book"/>
              </a:rPr>
              <a:t>1</a:t>
            </a:r>
            <a:r>
              <a:rPr lang="en-US" sz="2400">
                <a:cs typeface="Avenir Book"/>
              </a:rPr>
              <a:t>-only model – simplest allowed by background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solidFill>
                  <a:srgbClr val="FFFF00"/>
                </a:solidFill>
                <a:cs typeface="Avenir Book"/>
              </a:rPr>
              <a:t>Unstable</a:t>
            </a:r>
            <a:r>
              <a:rPr lang="en-US" sz="2400">
                <a:cs typeface="Avenir Book"/>
              </a:rPr>
              <a:t> for small y (early times)</a:t>
            </a:r>
          </a:p>
          <a:p>
            <a:r>
              <a:rPr lang="en-US" sz="2400">
                <a:cs typeface="Avenir Book"/>
              </a:rPr>
              <a:t>For realistic parameters, model is only (linearly) stable for </a:t>
            </a:r>
            <a:r>
              <a:rPr lang="en-US" sz="2400">
                <a:solidFill>
                  <a:srgbClr val="FFFF00"/>
                </a:solidFill>
                <a:cs typeface="Avenir Book"/>
              </a:rPr>
              <a:t>z &lt;~ 0.5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4" y="2302050"/>
            <a:ext cx="4426284" cy="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bimetric gravity?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0695"/>
            <a:ext cx="7770813" cy="46956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/>
              <a:t>Old CC problem: why isn’t </a:t>
            </a:r>
            <a:r>
              <a:rPr lang="en-US" sz="3200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3200"/>
              <a:t> huge?</a:t>
            </a:r>
            <a:br>
              <a:rPr lang="en-US" sz="3200"/>
            </a:br>
            <a:r>
              <a:rPr lang="en-US" sz="3200"/>
              <a:t>New CC problem: why is </a:t>
            </a:r>
            <a:r>
              <a:rPr lang="en-US" sz="3200">
                <a:latin typeface="Times New Roman"/>
                <a:ea typeface="Lucida Grande"/>
                <a:cs typeface="Times New Roman"/>
              </a:rPr>
              <a:t>Λ </a:t>
            </a:r>
            <a:r>
              <a:rPr lang="en-US" sz="3200"/>
              <a:t>nonzero?</a:t>
            </a:r>
            <a:br>
              <a:rPr lang="en-US" sz="3200"/>
            </a:br>
            <a:r>
              <a:rPr lang="en-US" sz="1700"/>
              <a:t>    </a:t>
            </a:r>
          </a:p>
          <a:p>
            <a:pPr>
              <a:buFont typeface="Symbol" charset="0"/>
              <a:buChar char=""/>
            </a:pPr>
            <a:r>
              <a:rPr lang="en-US" sz="3000"/>
              <a:t>  Try modifying GR</a:t>
            </a:r>
          </a:p>
          <a:p>
            <a:pPr>
              <a:buFont typeface="Symbol" charset="0"/>
              <a:buChar char=""/>
            </a:pPr>
            <a:r>
              <a:rPr lang="en-US" sz="3000"/>
              <a:t>  Conceptually simple modification:</a:t>
            </a:r>
            <a:br>
              <a:rPr lang="en-US" sz="3000"/>
            </a:br>
            <a:r>
              <a:rPr lang="en-US" sz="3000"/>
              <a:t>  give the graviton a small mass</a:t>
            </a:r>
          </a:p>
          <a:p>
            <a:pPr marL="0" indent="0">
              <a:buNone/>
            </a:pPr>
            <a:r>
              <a:rPr lang="en-US" sz="3000"/>
              <a:t/>
            </a:r>
            <a:br>
              <a:rPr lang="en-US" sz="3000"/>
            </a:br>
            <a:r>
              <a:rPr lang="en-US" sz="3000"/>
              <a:t>This leads naturally to a theory with </a:t>
            </a:r>
            <a:r>
              <a:rPr lang="en-US" sz="3000">
                <a:solidFill>
                  <a:srgbClr val="FFFF00"/>
                </a:solidFill>
              </a:rPr>
              <a:t>two</a:t>
            </a:r>
            <a:r>
              <a:rPr lang="en-US" sz="3000"/>
              <a:t> metrics</a:t>
            </a:r>
          </a:p>
          <a:p>
            <a:pPr marL="0" indent="0">
              <a:buNone/>
            </a:pPr>
            <a:r>
              <a:rPr lang="en-US" sz="2800"/>
              <a:t>Also: field theory motivation:</a:t>
            </a:r>
            <a:br>
              <a:rPr lang="en-US" sz="2800"/>
            </a:br>
            <a:r>
              <a:rPr lang="en-US" sz="2800"/>
              <a:t>how to construct </a:t>
            </a:r>
            <a:r>
              <a:rPr lang="en-US" sz="2800">
                <a:solidFill>
                  <a:srgbClr val="FFFF00"/>
                </a:solidFill>
              </a:rPr>
              <a:t>interacting spin-2 fields</a:t>
            </a:r>
            <a:r>
              <a:rPr lang="en-US" sz="280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</p:spTree>
    <p:extLst>
      <p:ext uri="{BB962C8B-B14F-4D97-AF65-F5344CB8AC3E}">
        <p14:creationId xmlns:p14="http://schemas.microsoft.com/office/powerpoint/2010/main" val="319428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good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Every single bigravity model (i.e., parameter choice) has </a:t>
            </a:r>
            <a:r>
              <a:rPr lang="en-US" sz="2400">
                <a:solidFill>
                  <a:srgbClr val="FFFF00"/>
                </a:solidFill>
              </a:rPr>
              <a:t>at least one </a:t>
            </a:r>
            <a:r>
              <a:rPr lang="en-US" sz="2400"/>
              <a:t>of:</a:t>
            </a:r>
          </a:p>
          <a:p>
            <a:pPr lvl="1"/>
            <a:r>
              <a:rPr lang="en-US" sz="2200"/>
              <a:t>Gradient instability</a:t>
            </a:r>
          </a:p>
          <a:p>
            <a:pPr lvl="1"/>
            <a:r>
              <a:rPr lang="en-US" sz="2200"/>
              <a:t>Ghost instability</a:t>
            </a:r>
          </a:p>
          <a:p>
            <a:pPr lvl="1"/>
            <a:r>
              <a:rPr lang="en-US" sz="2200"/>
              <a:t>Nonviable background evolution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</p:spTree>
    <p:extLst>
      <p:ext uri="{BB962C8B-B14F-4D97-AF65-F5344CB8AC3E}">
        <p14:creationId xmlns:p14="http://schemas.microsoft.com/office/powerpoint/2010/main" val="32081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Gradient instability </a:t>
            </a:r>
            <a:r>
              <a:rPr lang="en-US">
                <a:solidFill>
                  <a:srgbClr val="FFFF00"/>
                </a:solidFill>
              </a:rPr>
              <a:t>does not </a:t>
            </a:r>
            <a:r>
              <a:rPr lang="en-US"/>
              <a:t>rule models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Instability </a:t>
            </a:r>
            <a:r>
              <a:rPr lang="en-US">
                <a:sym typeface="Wingdings"/>
              </a:rPr>
              <a:t></a:t>
            </a:r>
            <a:r>
              <a:rPr lang="en-US"/>
              <a:t> breakdown of linear perturbation theory</a:t>
            </a:r>
          </a:p>
          <a:p>
            <a:pPr lvl="1"/>
            <a:r>
              <a:rPr lang="en-US"/>
              <a:t>Nothing more</a:t>
            </a:r>
          </a:p>
          <a:p>
            <a:pPr lvl="1"/>
            <a:r>
              <a:rPr lang="en-US"/>
              <a:t>Nothing less</a:t>
            </a:r>
          </a:p>
          <a:p>
            <a:r>
              <a:rPr lang="en-US"/>
              <a:t>Cannot take quasistatic limit for unstable models</a:t>
            </a:r>
          </a:p>
          <a:p>
            <a:r>
              <a:rPr lang="en-US"/>
              <a:t>Need </a:t>
            </a:r>
            <a:r>
              <a:rPr lang="en-US">
                <a:solidFill>
                  <a:srgbClr val="FFFF00"/>
                </a:solidFill>
              </a:rPr>
              <a:t>nonlinear techniques </a:t>
            </a:r>
            <a:r>
              <a:rPr lang="en-US"/>
              <a:t>to make structure formation predictions</a:t>
            </a:r>
          </a:p>
          <a:p>
            <a:pPr lvl="1"/>
            <a:r>
              <a:rPr lang="en-US"/>
              <a:t>See me if you’re interested!</a:t>
            </a:r>
          </a:p>
          <a:p>
            <a:r>
              <a:rPr lang="en-US"/>
              <a:t>Simplest model (</a:t>
            </a:r>
            <a:r>
              <a:rPr lang="en-US">
                <a:latin typeface="Times New Roman"/>
                <a:ea typeface="Lucida Grande"/>
                <a:cs typeface="Times New Roman"/>
              </a:rPr>
              <a:t>β</a:t>
            </a:r>
            <a:r>
              <a:rPr lang="en-US" baseline="-25000"/>
              <a:t>1</a:t>
            </a:r>
            <a:r>
              <a:rPr lang="en-US"/>
              <a:t>) has no Higuchi ghost!</a:t>
            </a:r>
            <a:br>
              <a:rPr lang="en-US"/>
            </a:br>
            <a:r>
              <a:rPr lang="en-US"/>
              <a:t>Fasiello and Tolley, 1308.1647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Solomon – UPenn</a:t>
            </a:r>
          </a:p>
        </p:txBody>
      </p:sp>
    </p:spTree>
    <p:extLst>
      <p:ext uri="{BB962C8B-B14F-4D97-AF65-F5344CB8AC3E}">
        <p14:creationId xmlns:p14="http://schemas.microsoft.com/office/powerpoint/2010/main" val="401935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Do nonlinearities save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575269"/>
          </a:xfrm>
        </p:spPr>
        <p:txBody>
          <a:bodyPr>
            <a:normAutofit/>
          </a:bodyPr>
          <a:lstStyle/>
          <a:p>
            <a:r>
              <a:rPr lang="en-US" sz="2400" smtClean="0"/>
              <a:t>Helicity-0 mode of the massive graviton has nonlinear derivative terms (cf. </a:t>
            </a:r>
            <a:r>
              <a:rPr lang="en-US" sz="2400" smtClean="0">
                <a:solidFill>
                  <a:srgbClr val="FFFF00"/>
                </a:solidFill>
              </a:rPr>
              <a:t>galileons</a:t>
            </a:r>
            <a:r>
              <a:rPr lang="en-US" sz="2400" smtClean="0"/>
              <a:t>)</a:t>
            </a:r>
          </a:p>
          <a:p>
            <a:r>
              <a:rPr lang="en-US" sz="2400"/>
              <a:t>Linear perturbation theory misses these</a:t>
            </a:r>
          </a:p>
          <a:p>
            <a:r>
              <a:rPr lang="en-US" sz="2400" smtClean="0"/>
              <a:t>Some evidence </a:t>
            </a:r>
            <a:r>
              <a:rPr lang="is-IS" sz="2400"/>
              <a:t>that the gradient instability is cured by these nonlinearities!</a:t>
            </a:r>
            <a:r>
              <a:rPr lang="en-US" sz="2000"/>
              <a:t> (Aoki, Maeda, Namba </a:t>
            </a:r>
            <a:r>
              <a:rPr lang="is-IS" sz="2000"/>
              <a:t>1506.04543) </a:t>
            </a:r>
          </a:p>
          <a:p>
            <a:pPr lvl="1"/>
            <a:r>
              <a:rPr lang="is-IS" sz="1800"/>
              <a:t>Morally related to the </a:t>
            </a:r>
            <a:r>
              <a:rPr lang="is-IS" sz="1800">
                <a:solidFill>
                  <a:srgbClr val="FFFF00"/>
                </a:solidFill>
              </a:rPr>
              <a:t>Vainshtein mechanism</a:t>
            </a:r>
          </a:p>
          <a:p>
            <a:r>
              <a:rPr lang="is-IS" sz="2400"/>
              <a:t>Deeper look into this (status of instability, predictions for structure formation) in progress!</a:t>
            </a: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3-28 at 6.14.08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7937" cy="6857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633" y="115449"/>
            <a:ext cx="68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venir Black"/>
                <a:cs typeface="Avenir Black"/>
              </a:rPr>
              <a:t>A way out? </a:t>
            </a:r>
            <a:r>
              <a:rPr lang="en-US" b="1" smtClean="0">
                <a:solidFill>
                  <a:srgbClr val="008000"/>
                </a:solidFill>
                <a:latin typeface="Avenir Black"/>
                <a:cs typeface="Avenir Black"/>
              </a:rPr>
              <a:t>arXiv:1503.07521</a:t>
            </a:r>
            <a:endParaRPr lang="en-US" b="1">
              <a:solidFill>
                <a:srgbClr val="008000"/>
              </a:solidFill>
              <a:latin typeface="Avenir Black"/>
              <a:cs typeface="Avenir Blac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4421"/>
            <a:ext cx="7935411" cy="589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There is nothing stable in the world; uproar's your only music.</a:t>
            </a:r>
            <a:br>
              <a:rPr lang="en-US" sz="2000"/>
            </a:br>
            <a:r>
              <a:rPr lang="en-US" sz="2000" i="1"/>
              <a:t>John Keats</a:t>
            </a:r>
          </a:p>
          <a:p>
            <a:r>
              <a:rPr lang="en-US"/>
              <a:t>Most FLRW solutions have </a:t>
            </a:r>
            <a:r>
              <a:rPr lang="en-US">
                <a:solidFill>
                  <a:srgbClr val="FFFF00"/>
                </a:solidFill>
              </a:rPr>
              <a:t>gradient instability</a:t>
            </a:r>
            <a:endParaRPr lang="en-US"/>
          </a:p>
          <a:p>
            <a:r>
              <a:rPr lang="en-US"/>
              <a:t>Subhorizon scalar perturbations grow exponentially from t=0 until recently (~acceleration era)</a:t>
            </a:r>
          </a:p>
          <a:p>
            <a:pPr marL="349250" lvl="1" indent="0">
              <a:buNone/>
            </a:pPr>
            <a:r>
              <a:rPr lang="en-US"/>
              <a:t>Until z~0.5 in the simplest model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9250" lvl="1" indent="0">
              <a:buNone/>
            </a:pPr>
            <a:r>
              <a:rPr lang="en-US">
                <a:solidFill>
                  <a:srgbClr val="FFFF00"/>
                </a:solidFill>
              </a:rPr>
              <a:t>Our goal: push back instability without losing acceleration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2551" y="4015070"/>
            <a:ext cx="7935411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4095697" y="907198"/>
            <a:ext cx="416993" cy="6991904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8000720" y="3994080"/>
            <a:ext cx="416993" cy="818141"/>
          </a:xfrm>
          <a:prstGeom prst="leftBrace">
            <a:avLst/>
          </a:prstGeom>
          <a:ln w="317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810267" y="4714269"/>
            <a:ext cx="991769" cy="994055"/>
          </a:xfrm>
          <a:prstGeom prst="smileyFace">
            <a:avLst>
              <a:gd name="adj" fmla="val -4653"/>
            </a:avLst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7710338" y="4714269"/>
            <a:ext cx="991769" cy="994055"/>
          </a:xfrm>
          <a:prstGeom prst="smileyFace">
            <a:avLst>
              <a:gd name="adj" fmla="val 4653"/>
            </a:avLst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38969" y="3527617"/>
            <a:ext cx="0" cy="307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5214" y="3189063"/>
            <a:ext cx="5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z=0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00143" y="3527617"/>
            <a:ext cx="0" cy="307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6582" y="3189063"/>
            <a:ext cx="782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z=0.5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37683" y="3527617"/>
            <a:ext cx="0" cy="307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6966" y="3189063"/>
            <a:ext cx="121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Big Bang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0832" y="3827931"/>
            <a:ext cx="388083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8306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 limit of bigravity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2581"/>
            <a:ext cx="7770813" cy="485233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field equations are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/>
              <a:t>Limit M</a:t>
            </a:r>
            <a:r>
              <a:rPr lang="en-US" baseline="-15000"/>
              <a:t>f 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/>
              <a:t> 0: </a:t>
            </a:r>
            <a:r>
              <a:rPr lang="en-US">
                <a:solidFill>
                  <a:srgbClr val="FFFF00"/>
                </a:solidFill>
              </a:rPr>
              <a:t>bigravity becomes GR</a:t>
            </a:r>
          </a:p>
          <a:p>
            <a:pPr marL="349250" lvl="1" indent="0">
              <a:buNone/>
            </a:pPr>
            <a:r>
              <a:rPr lang="en-US"/>
              <a:t>f equation:                fixes f in terms of g algebraically</a:t>
            </a:r>
          </a:p>
          <a:p>
            <a:pPr marL="349250" lvl="1" indent="0">
              <a:buNone/>
            </a:pPr>
            <a:r>
              <a:rPr lang="en-US"/>
              <a:t>This implies</a:t>
            </a:r>
          </a:p>
          <a:p>
            <a:pPr marL="349250" lvl="1" indent="0">
              <a:buNone/>
            </a:pPr>
            <a:r>
              <a:rPr lang="en-US"/>
              <a:t>The metric interactions leave behind an </a:t>
            </a:r>
            <a:r>
              <a:rPr lang="en-US">
                <a:solidFill>
                  <a:srgbClr val="FFFF00"/>
                </a:solidFill>
              </a:rPr>
              <a:t>effective cosmological constant</a:t>
            </a:r>
            <a:r>
              <a:rPr lang="en-US"/>
              <a:t>!</a:t>
            </a:r>
          </a:p>
          <a:p>
            <a:pPr marL="0" indent="0">
              <a:buNone/>
            </a:pPr>
            <a:r>
              <a:rPr lang="en-US"/>
              <a:t>NB In this limit, fluctuations of g become massless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31" y="4303439"/>
            <a:ext cx="975156" cy="39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111" y="4703093"/>
            <a:ext cx="1600785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111" y="2075802"/>
            <a:ext cx="4209321" cy="16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Exorcising the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0426"/>
            <a:ext cx="7770813" cy="4675923"/>
          </a:xfrm>
        </p:spPr>
        <p:txBody>
          <a:bodyPr>
            <a:normAutofit/>
          </a:bodyPr>
          <a:lstStyle/>
          <a:p>
            <a:r>
              <a:rPr lang="en-US" i="1"/>
              <a:t>Question</a:t>
            </a:r>
            <a:r>
              <a:rPr lang="en-US"/>
              <a:t>: what happens to the instability in the GR limit?</a:t>
            </a:r>
          </a:p>
          <a:p>
            <a:r>
              <a:rPr lang="en-US" i="1"/>
              <a:t>Answer</a:t>
            </a:r>
            <a:r>
              <a:rPr lang="en-US"/>
              <a:t>: it never vanishes, but ends at </a:t>
            </a:r>
            <a:r>
              <a:rPr lang="en-US">
                <a:solidFill>
                  <a:srgbClr val="FFFF00"/>
                </a:solidFill>
              </a:rPr>
              <a:t>earlier and earlier </a:t>
            </a:r>
            <a:r>
              <a:rPr lang="en-US"/>
              <a:t>times</a:t>
            </a:r>
            <a:endParaRPr lang="en-US">
              <a:sym typeface="Zapf Dingbats"/>
            </a:endParaRPr>
          </a:p>
          <a:p>
            <a:r>
              <a:rPr lang="en-US">
                <a:solidFill>
                  <a:srgbClr val="FFFF00"/>
                </a:solidFill>
                <a:sym typeface="Zapf Dingbats"/>
              </a:rPr>
              <a:t>By making f-metric Planck mass very small, instability can be unobservable or beyond cutoff of the EFT</a:t>
            </a:r>
          </a:p>
          <a:p>
            <a:r>
              <a:rPr lang="en-US"/>
              <a:t>Perturbations stable after H = H</a:t>
            </a:r>
            <a:r>
              <a:rPr lang="en-US" baseline="-1500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>
                <a:sym typeface="Zapf Dingbats"/>
              </a:rPr>
              <a:t>, with</a:t>
            </a:r>
            <a:br>
              <a:rPr lang="en-US">
                <a:sym typeface="Zapf Dingbats"/>
              </a:rPr>
            </a:br>
            <a:r>
              <a:rPr lang="en-US">
                <a:sym typeface="Zapf Dingbats"/>
              </a:rPr>
              <a:t/>
            </a:r>
            <a:br>
              <a:rPr lang="en-US">
                <a:sym typeface="Zapf Dingbats"/>
              </a:rPr>
            </a:br>
            <a:endParaRPr lang="en-US">
              <a:solidFill>
                <a:srgbClr val="FFFF00"/>
              </a:solidFill>
              <a:sym typeface="Zapf Dingbats"/>
            </a:endParaRPr>
          </a:p>
          <a:p>
            <a:r>
              <a:rPr lang="en-US">
                <a:sym typeface="Zapf Dingbats"/>
              </a:rPr>
              <a:t>Ex: instability absent after BBN requires </a:t>
            </a:r>
            <a:r>
              <a:rPr lang="en-US">
                <a:solidFill>
                  <a:srgbClr val="FFFF00"/>
                </a:solidFill>
                <a:sym typeface="Zapf Dingbats"/>
              </a:rPr>
              <a:t>M</a:t>
            </a:r>
            <a:r>
              <a:rPr lang="en-US" baseline="-15000">
                <a:solidFill>
                  <a:srgbClr val="FFFF00"/>
                </a:solidFill>
                <a:sym typeface="Zapf Dingbats"/>
              </a:rPr>
              <a:t>f</a:t>
            </a:r>
            <a:r>
              <a:rPr lang="en-US">
                <a:solidFill>
                  <a:srgbClr val="FFFF00"/>
                </a:solidFill>
                <a:sym typeface="Zapf Dingbats"/>
              </a:rPr>
              <a:t> ~ 100 GeV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32" y="4591333"/>
            <a:ext cx="1829788" cy="7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6142"/>
            <a:ext cx="7770813" cy="5920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Doesn’t the GR limit make the theory </a:t>
            </a:r>
            <a:r>
              <a:rPr lang="en-US">
                <a:solidFill>
                  <a:srgbClr val="FFFF00"/>
                </a:solidFill>
              </a:rPr>
              <a:t>boring</a:t>
            </a:r>
            <a:r>
              <a:rPr lang="en-US"/>
              <a:t>?</a:t>
            </a:r>
            <a:br>
              <a:rPr lang="en-US"/>
            </a:br>
            <a:r>
              <a:rPr lang="en-US"/>
              <a:t>Don’t we lose self-acceleration?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FF00"/>
                </a:solidFill>
              </a:rPr>
              <a:t>No!</a:t>
            </a:r>
          </a:p>
          <a:p>
            <a:pPr marL="0" indent="0">
              <a:buNone/>
            </a:pPr>
            <a:r>
              <a:rPr lang="en-US"/>
              <a:t>Consider (example) the interaction potential</a:t>
            </a:r>
            <a:br>
              <a:rPr lang="en-US"/>
            </a:b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The effective cosmological constant is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We still have self-acceleration </a:t>
            </a:r>
            <a:r>
              <a:rPr lang="en-US">
                <a:solidFill>
                  <a:srgbClr val="FFFF00"/>
                </a:solidFill>
              </a:rPr>
              <a:t>and</a:t>
            </a:r>
            <a:r>
              <a:rPr lang="en-US"/>
              <a:t> automatic consistency with observations!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5" y="2529441"/>
            <a:ext cx="8616875" cy="813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483" y="4021440"/>
            <a:ext cx="4144038" cy="12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7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8969"/>
            <a:ext cx="7770813" cy="541328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Taking M</a:t>
            </a:r>
            <a:r>
              <a:rPr lang="en-US" baseline="-15000"/>
              <a:t>f </a:t>
            </a:r>
            <a:r>
              <a:rPr lang="en-US"/>
              <a:t>/ M</a:t>
            </a:r>
            <a:r>
              <a:rPr lang="en-US" baseline="-15000"/>
              <a:t>pl</a:t>
            </a:r>
            <a:r>
              <a:rPr lang="en-US">
                <a:latin typeface="Lucida Grande"/>
                <a:ea typeface="Lucida Grande"/>
                <a:cs typeface="Lucida Grande"/>
              </a:rPr>
              <a:t> </a:t>
            </a:r>
            <a:r>
              <a:rPr lang="en-US"/>
              <a:t>small (&lt;~10</a:t>
            </a:r>
            <a:r>
              <a:rPr lang="en-US" baseline="30000"/>
              <a:t>-17</a:t>
            </a:r>
            <a:r>
              <a:rPr lang="en-US"/>
              <a:t>) we find</a:t>
            </a:r>
            <a:br>
              <a:rPr lang="en-US"/>
            </a:br>
            <a:endParaRPr lang="en-US"/>
          </a:p>
          <a:p>
            <a:pPr marL="0" indent="0" algn="ctr">
              <a:buNone/>
            </a:pPr>
            <a:r>
              <a:rPr lang="en-US" sz="3600"/>
              <a:t>Bigravity = </a:t>
            </a:r>
            <a:r>
              <a:rPr lang="en-US" sz="3600">
                <a:latin typeface="Lucida Grande"/>
                <a:ea typeface="Lucida Grande"/>
                <a:cs typeface="Lucida Grande"/>
              </a:rPr>
              <a:t>GR</a:t>
            </a:r>
            <a:r>
              <a:rPr lang="en-US" sz="3600"/>
              <a:t>+ O(</a:t>
            </a:r>
            <a:r>
              <a:rPr lang="en-US" sz="3600">
                <a:latin typeface="Lucida Grande"/>
                <a:ea typeface="Lucida Grande"/>
                <a:cs typeface="Lucida Grande"/>
              </a:rPr>
              <a:t>M</a:t>
            </a:r>
            <a:r>
              <a:rPr lang="en-US" sz="3600" baseline="-15000">
                <a:latin typeface="Lucida Grande"/>
                <a:ea typeface="Lucida Grande"/>
                <a:cs typeface="Lucida Grande"/>
              </a:rPr>
              <a:t>f</a:t>
            </a:r>
            <a:r>
              <a:rPr lang="en-US" sz="3600" baseline="30000">
                <a:latin typeface="Lucida Grande"/>
                <a:ea typeface="Lucida Grande"/>
                <a:cs typeface="Lucida Grande"/>
              </a:rPr>
              <a:t>2</a:t>
            </a:r>
            <a:r>
              <a:rPr lang="en-US" sz="3600">
                <a:latin typeface="Lucida Grande"/>
                <a:ea typeface="Lucida Grande"/>
                <a:cs typeface="Lucida Grande"/>
              </a:rPr>
              <a:t>/M</a:t>
            </a:r>
            <a:r>
              <a:rPr lang="en-US" sz="3600" baseline="-15000">
                <a:latin typeface="Lucida Grande"/>
                <a:ea typeface="Lucida Grande"/>
                <a:cs typeface="Lucida Grande"/>
              </a:rPr>
              <a:t>pl</a:t>
            </a:r>
            <a:r>
              <a:rPr lang="en-US" sz="3600" baseline="30000">
                <a:latin typeface="Lucida Grande"/>
                <a:ea typeface="Lucida Grande"/>
                <a:cs typeface="Lucida Grande"/>
              </a:rPr>
              <a:t>2</a:t>
            </a:r>
            <a:r>
              <a:rPr lang="en-US" sz="3600"/>
              <a:t>)</a:t>
            </a:r>
          </a:p>
          <a:p>
            <a:pPr marL="0" indent="0">
              <a:buNone/>
            </a:pP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Bad news:</a:t>
            </a:r>
            <a:r>
              <a:rPr lang="en-US" sz="2400"/>
              <a:t> difficult to distinguish from GR</a:t>
            </a:r>
          </a:p>
          <a:p>
            <a:pPr marL="0" indent="0">
              <a:buNone/>
            </a:pPr>
            <a:r>
              <a:rPr lang="en-US" sz="2400" b="1"/>
              <a:t>Good news:</a:t>
            </a:r>
            <a:r>
              <a:rPr lang="en-US" sz="2400"/>
              <a:t> small CC is </a:t>
            </a:r>
            <a:r>
              <a:rPr lang="en-US" sz="2400">
                <a:solidFill>
                  <a:srgbClr val="FFFF00"/>
                </a:solidFill>
              </a:rPr>
              <a:t>technically natural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HUGE improvement over standard </a:t>
            </a:r>
            <a:r>
              <a:rPr lang="en-US" sz="2400"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/>
              <a:t>CDM</a:t>
            </a:r>
          </a:p>
          <a:p>
            <a:pPr marL="0" indent="0">
              <a:buNone/>
            </a:pPr>
            <a:r>
              <a:rPr lang="en-US" sz="2400"/>
              <a:t>(More good news: agrees with observations as well as GR does)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2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429871"/>
          </a:xfrm>
        </p:spPr>
        <p:txBody>
          <a:bodyPr/>
          <a:lstStyle/>
          <a:p>
            <a:r>
              <a:rPr lang="en-US"/>
              <a:t>How was this missed?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9943"/>
            <a:ext cx="7770813" cy="5086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</a:t>
            </a:r>
            <a:r>
              <a:rPr lang="en-US" baseline="-15000"/>
              <a:t>f</a:t>
            </a:r>
            <a:r>
              <a:rPr lang="en-US"/>
              <a:t> is usually seen as a redundant parameter. The rescaling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leaves the action unchanged.</a:t>
            </a:r>
          </a:p>
          <a:p>
            <a:pPr marL="0" indent="0">
              <a:buNone/>
            </a:pPr>
            <a:r>
              <a:rPr lang="en-US"/>
              <a:t>Common practice in bigravity: set M</a:t>
            </a:r>
            <a:r>
              <a:rPr lang="en-US" baseline="-15000"/>
              <a:t>f </a:t>
            </a:r>
            <a:r>
              <a:rPr lang="en-US"/>
              <a:t>= M</a:t>
            </a:r>
            <a:r>
              <a:rPr lang="en-US" baseline="-15000"/>
              <a:t>pl</a:t>
            </a:r>
            <a:r>
              <a:rPr lang="en-US"/>
              <a:t> from the start!</a:t>
            </a:r>
          </a:p>
          <a:p>
            <a:pPr marL="0" indent="0">
              <a:buNone/>
            </a:pPr>
            <a:r>
              <a:rPr lang="en-US"/>
              <a:t>In this language, the GR limit is</a:t>
            </a:r>
          </a:p>
          <a:p>
            <a:pPr marL="0" indent="0" algn="ctr">
              <a:buNone/>
            </a:pPr>
            <a:r>
              <a:rPr lang="en-US">
                <a:latin typeface="Lucida Grande"/>
                <a:ea typeface="Lucida Grande"/>
                <a:cs typeface="Lucida Grande"/>
              </a:rPr>
              <a:t>β</a:t>
            </a:r>
            <a:r>
              <a:rPr lang="en-US" baseline="-15000"/>
              <a:t>1</a:t>
            </a:r>
            <a:r>
              <a:rPr lang="en-US"/>
              <a:t> ~ 10</a:t>
            </a:r>
            <a:r>
              <a:rPr lang="en-US" baseline="30000"/>
              <a:t>17</a:t>
            </a:r>
            <a:r>
              <a:rPr lang="en-US"/>
              <a:t/>
            </a:r>
            <a:br>
              <a:rPr lang="en-US"/>
            </a:br>
            <a:r>
              <a:rPr lang="en-US">
                <a:latin typeface="Lucida Grande"/>
                <a:ea typeface="Lucida Grande"/>
                <a:cs typeface="Lucida Grande"/>
              </a:rPr>
              <a:t>β</a:t>
            </a:r>
            <a:r>
              <a:rPr lang="en-US" baseline="-15000"/>
              <a:t>2</a:t>
            </a:r>
            <a:r>
              <a:rPr lang="en-US"/>
              <a:t> ~ 10</a:t>
            </a:r>
            <a:r>
              <a:rPr lang="en-US" baseline="30000"/>
              <a:t>34</a:t>
            </a:r>
            <a:br>
              <a:rPr lang="en-US" baseline="30000"/>
            </a:br>
            <a:r>
              <a:rPr lang="en-US"/>
              <a:t>etc.</a:t>
            </a:r>
          </a:p>
          <a:p>
            <a:pPr marL="0" indent="0">
              <a:buNone/>
            </a:pPr>
            <a:r>
              <a:rPr lang="en-US"/>
              <a:t>which looks </a:t>
            </a:r>
            <a:r>
              <a:rPr lang="en-US" i="1">
                <a:solidFill>
                  <a:srgbClr val="FFFF00"/>
                </a:solidFill>
              </a:rPr>
              <a:t>weird</a:t>
            </a:r>
            <a:r>
              <a:rPr lang="en-US"/>
              <a:t> and highly </a:t>
            </a:r>
            <a:r>
              <a:rPr lang="en-US">
                <a:solidFill>
                  <a:srgbClr val="FFFF00"/>
                </a:solidFill>
              </a:rPr>
              <a:t>unnatural</a:t>
            </a:r>
            <a:r>
              <a:rPr lang="en-US"/>
              <a:t>!</a:t>
            </a:r>
          </a:p>
          <a:p>
            <a:pPr marL="0" indent="0">
              <a:buNone/>
            </a:pPr>
            <a:r>
              <a:rPr lang="en-US"/>
              <a:t>Also: need more than one </a:t>
            </a:r>
            <a:r>
              <a:rPr lang="en-US">
                <a:latin typeface="Lucida Grande"/>
                <a:ea typeface="Lucida Grande"/>
                <a:cs typeface="Lucida Grande"/>
              </a:rPr>
              <a:t>β</a:t>
            </a:r>
            <a:r>
              <a:rPr lang="en-US" baseline="-15000"/>
              <a:t>n</a:t>
            </a:r>
            <a:r>
              <a:rPr lang="en-US"/>
              <a:t> nonzero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0" y="1771203"/>
            <a:ext cx="8731837" cy="4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932755"/>
          </a:xfrm>
        </p:spPr>
        <p:txBody>
          <a:bodyPr>
            <a:normAutofit/>
          </a:bodyPr>
          <a:lstStyle/>
          <a:p>
            <a:r>
              <a:rPr lang="en-US" sz="4400"/>
              <a:t>Dark energy or modified gravity?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799408"/>
            <a:ext cx="4889500" cy="10033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6721" y="4138817"/>
            <a:ext cx="8620424" cy="22175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/>
              <a:t>What went wrong?? Two possibilities:</a:t>
            </a:r>
          </a:p>
          <a:p>
            <a:r>
              <a:rPr lang="en-US" sz="2400" i="1"/>
              <a:t>Dark energy:</a:t>
            </a:r>
            <a:r>
              <a:rPr lang="en-US" sz="2400"/>
              <a:t> Do we need to include new “stuff” on the RHS?</a:t>
            </a:r>
          </a:p>
          <a:p>
            <a:r>
              <a:rPr lang="en-US" sz="2400" i="1"/>
              <a:t>Modified gravity:</a:t>
            </a:r>
            <a:r>
              <a:rPr lang="en-US" sz="2400"/>
              <a:t> Are we using the wrong equation to describe gravity at cosmological distances?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6721" y="1297278"/>
            <a:ext cx="8772824" cy="1242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Avenir Book"/>
              </a:rPr>
              <a:t>Einstein’s equation + the Standard Model + dark matter predict a decelerating universe, but this contradicts observations. The expansion of the Universe is accelerating!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429871"/>
          </a:xfrm>
        </p:spPr>
        <p:txBody>
          <a:bodyPr/>
          <a:lstStyle/>
          <a:p>
            <a:r>
              <a:rPr lang="en-US"/>
              <a:t>A way forward?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60"/>
            <a:ext cx="7770813" cy="4913740"/>
          </a:xfrm>
        </p:spPr>
        <p:txBody>
          <a:bodyPr>
            <a:normAutofit/>
          </a:bodyPr>
          <a:lstStyle/>
          <a:p>
            <a:r>
              <a:rPr lang="en-US"/>
              <a:t>By taking </a:t>
            </a:r>
            <a:r>
              <a:rPr lang="en-US">
                <a:solidFill>
                  <a:srgbClr val="FFFF00"/>
                </a:solidFill>
              </a:rPr>
              <a:t>second-metric Planck mass to be small</a:t>
            </a:r>
            <a:r>
              <a:rPr lang="en-US"/>
              <a:t>, bigravity cosmologies become stable</a:t>
            </a:r>
          </a:p>
          <a:p>
            <a:pPr lvl="1"/>
            <a:r>
              <a:rPr lang="en-US"/>
              <a:t>Instability still exists, but at unobservably early times</a:t>
            </a:r>
          </a:p>
          <a:p>
            <a:r>
              <a:rPr lang="en-US"/>
              <a:t>Cosmologies </a:t>
            </a:r>
            <a:r>
              <a:rPr lang="en-US">
                <a:solidFill>
                  <a:srgbClr val="FFFF00"/>
                </a:solidFill>
              </a:rPr>
              <a:t>extremely close to </a:t>
            </a:r>
            <a:r>
              <a:rPr lang="en-US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>
                <a:solidFill>
                  <a:srgbClr val="FFFF00"/>
                </a:solidFill>
              </a:rPr>
              <a:t>CDM</a:t>
            </a:r>
            <a:r>
              <a:rPr lang="en-US"/>
              <a:t> at late times</a:t>
            </a:r>
          </a:p>
          <a:p>
            <a:r>
              <a:rPr lang="en-US"/>
              <a:t>GR limit only valid when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This is also the condition for absence of instability!</a:t>
            </a:r>
            <a:br>
              <a:rPr lang="en-US"/>
            </a:b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/>
              <a:t> Possible </a:t>
            </a:r>
            <a:r>
              <a:rPr lang="en-US">
                <a:solidFill>
                  <a:srgbClr val="FFFF00"/>
                </a:solidFill>
              </a:rPr>
              <a:t>early-time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64" y="3815550"/>
            <a:ext cx="3694062" cy="14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66" y="107252"/>
            <a:ext cx="5710632" cy="5767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57" y="5984889"/>
            <a:ext cx="830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venir Book"/>
                <a:cs typeface="Avenir Book"/>
              </a:rPr>
              <a:t>http://espressoontherocks.deviantart.com/art/1265-Massive-Gravity-503189237</a:t>
            </a:r>
          </a:p>
        </p:txBody>
      </p:sp>
    </p:spTree>
    <p:extLst>
      <p:ext uri="{BB962C8B-B14F-4D97-AF65-F5344CB8AC3E}">
        <p14:creationId xmlns:p14="http://schemas.microsoft.com/office/powerpoint/2010/main" val="3833439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823"/>
            <a:ext cx="7770813" cy="1009277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85801" cy="5598111"/>
          </a:xfrm>
        </p:spPr>
        <p:txBody>
          <a:bodyPr>
            <a:normAutofit/>
          </a:bodyPr>
          <a:lstStyle/>
          <a:p>
            <a:r>
              <a:rPr lang="en-US" sz="2600"/>
              <a:t>Massive gravity is a promising approach to solving cosmic acceleration</a:t>
            </a:r>
          </a:p>
          <a:p>
            <a:r>
              <a:rPr lang="en-US" sz="2600"/>
              <a:t>Bimetric massive gravity has cosmological backgrounds competitive with </a:t>
            </a:r>
            <a:r>
              <a:rPr lang="el-GR" sz="2800">
                <a:latin typeface="Times New Roman"/>
                <a:cs typeface="Times New Roman"/>
              </a:rPr>
              <a:t>Λ</a:t>
            </a:r>
            <a:r>
              <a:rPr lang="en-US" sz="2600"/>
              <a:t>CDM</a:t>
            </a:r>
          </a:p>
          <a:p>
            <a:r>
              <a:rPr lang="en-US" sz="2600"/>
              <a:t>These models have linear instabilities</a:t>
            </a:r>
          </a:p>
          <a:p>
            <a:r>
              <a:rPr lang="en-US" sz="2600"/>
              <a:t>Is the gradient instability cured nonlinearly?</a:t>
            </a:r>
          </a:p>
          <a:p>
            <a:r>
              <a:rPr lang="en-US" sz="2600"/>
              <a:t>Another </a:t>
            </a:r>
            <a:r>
              <a:rPr lang="en-US" sz="2600" smtClean="0"/>
              <a:t>option: take </a:t>
            </a:r>
            <a:r>
              <a:rPr lang="en-US" sz="2600"/>
              <a:t>small f-metric Planck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338395"/>
            <a:ext cx="3669789" cy="58821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mtClean="0"/>
              <a:t>Collaborators</a:t>
            </a:r>
            <a:r>
              <a:rPr lang="en-US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090" y="913239"/>
            <a:ext cx="8549262" cy="370305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FFFF00"/>
                </a:solidFill>
              </a:rPr>
              <a:t>Heidelberg</a:t>
            </a:r>
            <a:r>
              <a:rPr lang="en-US"/>
              <a:t>:</a:t>
            </a:r>
            <a:br>
              <a:rPr lang="en-US"/>
            </a:br>
            <a:r>
              <a:rPr lang="en-US"/>
              <a:t>Yashar </a:t>
            </a:r>
            <a:r>
              <a:rPr lang="en-US" smtClean="0"/>
              <a:t>Akrami</a:t>
            </a:r>
            <a:br>
              <a:rPr lang="en-US" smtClean="0"/>
            </a:br>
            <a:r>
              <a:rPr lang="en-US" smtClean="0"/>
              <a:t>Luca </a:t>
            </a:r>
            <a:r>
              <a:rPr lang="en-US"/>
              <a:t>Amendola</a:t>
            </a:r>
            <a:br>
              <a:rPr lang="en-US"/>
            </a:br>
            <a:r>
              <a:rPr lang="en-US"/>
              <a:t>Frank </a:t>
            </a:r>
            <a:r>
              <a:rPr lang="en-US" smtClean="0"/>
              <a:t>Könnig</a:t>
            </a:r>
            <a:br>
              <a:rPr lang="en-US" smtClean="0"/>
            </a:br>
            <a:endParaRPr lang="en-US" smtClean="0"/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Geneva</a:t>
            </a:r>
            <a:r>
              <a:rPr lang="en-US"/>
              <a:t>:</a:t>
            </a:r>
            <a:br>
              <a:rPr lang="en-US"/>
            </a:br>
            <a:r>
              <a:rPr lang="en-US"/>
              <a:t>Mariele Motta</a:t>
            </a:r>
          </a:p>
          <a:p>
            <a:pPr marL="0" indent="0">
              <a:buFontTx/>
              <a:buNone/>
            </a:pPr>
            <a:endParaRPr lang="en-US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Stockholm</a:t>
            </a:r>
            <a:r>
              <a:rPr lang="en-US">
                <a:solidFill>
                  <a:srgbClr val="FFFF00"/>
                </a:solidFill>
              </a:rPr>
              <a:t>/Nordita</a:t>
            </a:r>
            <a:r>
              <a:rPr lang="en-US"/>
              <a:t>:</a:t>
            </a:r>
            <a:br>
              <a:rPr lang="en-US"/>
            </a:br>
            <a:r>
              <a:rPr lang="en-US"/>
              <a:t>Jonas Enander</a:t>
            </a:r>
            <a:br>
              <a:rPr lang="en-US"/>
            </a:br>
            <a:r>
              <a:rPr lang="en-US"/>
              <a:t>Fawad Hassan</a:t>
            </a:r>
            <a:br>
              <a:rPr lang="en-US"/>
            </a:br>
            <a:r>
              <a:rPr lang="en-US"/>
              <a:t>Tomi Koivisto</a:t>
            </a:r>
            <a:br>
              <a:rPr lang="en-US"/>
            </a:br>
            <a:r>
              <a:rPr lang="en-US"/>
              <a:t>Edvard Mörtsell</a:t>
            </a:r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Zürich</a:t>
            </a:r>
            <a:r>
              <a:rPr lang="en-US"/>
              <a:t>:</a:t>
            </a:r>
            <a:br>
              <a:rPr lang="en-US"/>
            </a:br>
            <a:r>
              <a:rPr lang="en-US"/>
              <a:t>Angnis Schmidt-May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090" y="3927795"/>
            <a:ext cx="4971871" cy="58821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/>
              <a:t>Based on: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03700" y="3927795"/>
            <a:ext cx="7232284" cy="218423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1404.4061 </a:t>
            </a:r>
            <a:r>
              <a:rPr lang="en-US" sz="1800" dirty="0"/>
              <a:t>ARS, </a:t>
            </a:r>
            <a:r>
              <a:rPr lang="en-US" sz="1800" dirty="0" err="1"/>
              <a:t>Akrami</a:t>
            </a:r>
            <a:r>
              <a:rPr lang="en-US" sz="1800" dirty="0"/>
              <a:t>, &amp; </a:t>
            </a:r>
            <a:r>
              <a:rPr lang="en-US" sz="1800" dirty="0" err="1"/>
              <a:t>Koivisto</a:t>
            </a:r>
            <a:r>
              <a:rPr lang="en-US" sz="1800" dirty="0"/>
              <a:t> (JCAP)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1407.4331 </a:t>
            </a:r>
            <a:r>
              <a:rPr lang="en-US" sz="1800" dirty="0" err="1"/>
              <a:t>Könnig</a:t>
            </a:r>
            <a:r>
              <a:rPr lang="en-US" sz="1800" dirty="0"/>
              <a:t>, </a:t>
            </a:r>
            <a:r>
              <a:rPr lang="en-US" sz="1800" dirty="0" err="1"/>
              <a:t>Amendola</a:t>
            </a:r>
            <a:r>
              <a:rPr lang="en-US" sz="1800" dirty="0"/>
              <a:t>, </a:t>
            </a:r>
            <a:r>
              <a:rPr lang="en-US" sz="1800" dirty="0" err="1"/>
              <a:t>Akrami</a:t>
            </a:r>
            <a:r>
              <a:rPr lang="en-US" sz="1800" dirty="0"/>
              <a:t>, Motta, &amp; ARS (PRD)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1409.2860 </a:t>
            </a:r>
            <a:r>
              <a:rPr lang="en-US" sz="1800" dirty="0" err="1"/>
              <a:t>Enander</a:t>
            </a:r>
            <a:r>
              <a:rPr lang="en-US" sz="1800" dirty="0"/>
              <a:t>, ARS, </a:t>
            </a:r>
            <a:r>
              <a:rPr lang="en-US" sz="1800" dirty="0" err="1"/>
              <a:t>Akrami</a:t>
            </a:r>
            <a:r>
              <a:rPr lang="en-US" sz="1800" dirty="0"/>
              <a:t>, &amp; </a:t>
            </a:r>
            <a:r>
              <a:rPr lang="en-US" sz="1800" dirty="0" err="1"/>
              <a:t>Mörtsell</a:t>
            </a:r>
            <a:r>
              <a:rPr lang="en-US" sz="1800" dirty="0"/>
              <a:t> (JCAP)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1409.8300 </a:t>
            </a:r>
            <a:r>
              <a:rPr lang="en-US" sz="1800" dirty="0"/>
              <a:t>ARS, </a:t>
            </a:r>
            <a:r>
              <a:rPr lang="en-US" sz="1800" err="1"/>
              <a:t>Enander</a:t>
            </a:r>
            <a:r>
              <a:rPr lang="en-US" sz="1800" smtClean="0"/>
              <a:t>, et al. </a:t>
            </a:r>
            <a:r>
              <a:rPr lang="en-US" sz="1800" dirty="0"/>
              <a:t>(</a:t>
            </a:r>
            <a:r>
              <a:rPr lang="en-US" sz="1800" dirty="0" smtClean="0"/>
              <a:t>JCAP)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mtClean="0"/>
              <a:t>1503.07521</a:t>
            </a:r>
            <a:r>
              <a:rPr lang="en-US" sz="1800" smtClean="0"/>
              <a:t> </a:t>
            </a:r>
            <a:r>
              <a:rPr lang="en-US" sz="1800" dirty="0" err="1" smtClean="0"/>
              <a:t>Akrami</a:t>
            </a:r>
            <a:r>
              <a:rPr lang="en-US" sz="1800" dirty="0" smtClean="0"/>
              <a:t>, Hassan</a:t>
            </a:r>
            <a:r>
              <a:rPr lang="en-US" sz="1800" smtClean="0"/>
              <a:t>, Könnig, Schmidt-May, &amp; ARS </a:t>
            </a:r>
            <a:r>
              <a:rPr lang="en-US" sz="1800" dirty="0" smtClean="0"/>
              <a:t>(PLB)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841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M</a:t>
            </a:r>
            <a:r>
              <a:rPr lang="en-US" baseline="-15000"/>
              <a:t>f</a:t>
            </a:r>
            <a:r>
              <a:rPr lang="en-US"/>
              <a:t>: is there a strong-coupling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8265855" cy="457526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 &lt;&lt; M</a:t>
            </a:r>
            <a:r>
              <a:rPr lang="en-US" baseline="-15000"/>
              <a:t>f</a:t>
            </a:r>
            <a:r>
              <a:rPr lang="en-US"/>
              <a:t> &lt;&lt; M</a:t>
            </a:r>
            <a:r>
              <a:rPr lang="en-US" baseline="-15000"/>
              <a:t>pl</a:t>
            </a:r>
          </a:p>
          <a:p>
            <a:r>
              <a:rPr lang="en-US"/>
              <a:t>Do perturbations of </a:t>
            </a:r>
            <a:r>
              <a:rPr lang="en-US" sz="2000"/>
              <a:t>f</a:t>
            </a:r>
            <a:r>
              <a:rPr lang="en-US" sz="2000" baseline="-15000">
                <a:latin typeface="Times New Roman"/>
                <a:cs typeface="Times New Roman"/>
              </a:rPr>
              <a:t>μ</a:t>
            </a:r>
            <a:r>
              <a:rPr lang="en-US" sz="2000" baseline="-1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/>
              <a:t>become strongly-coupled for k~M</a:t>
            </a:r>
            <a:r>
              <a:rPr lang="en-US" baseline="-15000"/>
              <a:t>f</a:t>
            </a:r>
            <a:r>
              <a:rPr lang="en-US"/>
              <a:t>?</a:t>
            </a:r>
          </a:p>
          <a:p>
            <a:pPr lvl="1"/>
            <a:r>
              <a:rPr lang="en-US"/>
              <a:t>This ignores potential: when M</a:t>
            </a:r>
            <a:r>
              <a:rPr lang="en-US" baseline="-15000"/>
              <a:t>f </a:t>
            </a:r>
            <a:r>
              <a:rPr lang="en-US"/>
              <a:t>= 0, f</a:t>
            </a:r>
            <a:r>
              <a:rPr lang="en-US" baseline="-15000">
                <a:latin typeface="Times New Roman"/>
                <a:cs typeface="Times New Roman"/>
              </a:rPr>
              <a:t>μ</a:t>
            </a:r>
            <a:r>
              <a:rPr lang="en-US" baseline="-15000">
                <a:latin typeface="Times New Roman"/>
                <a:ea typeface="Lucida Grande"/>
                <a:cs typeface="Times New Roman"/>
              </a:rPr>
              <a:t>ν </a:t>
            </a:r>
            <a:r>
              <a:rPr lang="en-US"/>
              <a:t>is set by g</a:t>
            </a:r>
            <a:r>
              <a:rPr lang="en-US" baseline="-15000">
                <a:latin typeface="Times New Roman"/>
                <a:cs typeface="Times New Roman"/>
              </a:rPr>
              <a:t>μ</a:t>
            </a:r>
            <a:r>
              <a:rPr lang="en-US" baseline="-15000">
                <a:latin typeface="Times New Roman"/>
                <a:ea typeface="Lucida Grande"/>
                <a:cs typeface="Times New Roman"/>
              </a:rPr>
              <a:t>ν</a:t>
            </a:r>
            <a:endParaRPr lang="en-US"/>
          </a:p>
          <a:p>
            <a:pPr lvl="1"/>
            <a:r>
              <a:rPr lang="en-US"/>
              <a:t>All relevant cosmological perturbations satisfy k/M</a:t>
            </a:r>
            <a:r>
              <a:rPr lang="en-US" baseline="-15000"/>
              <a:t>f</a:t>
            </a:r>
            <a:r>
              <a:rPr lang="en-US"/>
              <a:t> &lt;&lt; 1</a:t>
            </a:r>
          </a:p>
          <a:p>
            <a:r>
              <a:rPr lang="en-US"/>
              <a:t>Doesn’t this lower the massive-gravity cutoff </a:t>
            </a:r>
            <a:r>
              <a:rPr lang="en-US">
                <a:latin typeface="Times New Roman"/>
                <a:ea typeface="Lucida Grande"/>
                <a:cs typeface="Times New Roman"/>
              </a:rPr>
              <a:t>Λ</a:t>
            </a:r>
            <a:r>
              <a:rPr lang="en-US" baseline="-15000"/>
              <a:t>3</a:t>
            </a:r>
            <a:r>
              <a:rPr lang="en-US"/>
              <a:t>=(m</a:t>
            </a:r>
            <a:r>
              <a:rPr lang="en-US" baseline="30000"/>
              <a:t>2</a:t>
            </a:r>
            <a:r>
              <a:rPr lang="en-US"/>
              <a:t>M</a:t>
            </a:r>
            <a:r>
              <a:rPr lang="en-US" baseline="-15000"/>
              <a:t>pl</a:t>
            </a:r>
            <a:r>
              <a:rPr lang="en-US"/>
              <a:t>)</a:t>
            </a:r>
            <a:r>
              <a:rPr lang="en-US" baseline="30000"/>
              <a:t>1/3</a:t>
            </a:r>
            <a:r>
              <a:rPr lang="en-US"/>
              <a:t>?</a:t>
            </a:r>
          </a:p>
          <a:p>
            <a:pPr lvl="1"/>
            <a:r>
              <a:rPr lang="en-US"/>
              <a:t>The analogous scale is not (m</a:t>
            </a:r>
            <a:r>
              <a:rPr lang="en-US" baseline="30000"/>
              <a:t>2</a:t>
            </a:r>
            <a:r>
              <a:rPr lang="en-US"/>
              <a:t>M</a:t>
            </a:r>
            <a:r>
              <a:rPr lang="en-US" baseline="-15000"/>
              <a:t>f</a:t>
            </a:r>
            <a:r>
              <a:rPr lang="en-US"/>
              <a:t>)</a:t>
            </a:r>
            <a:r>
              <a:rPr lang="en-US" baseline="30000"/>
              <a:t>1/3 </a:t>
            </a:r>
            <a:r>
              <a:rPr lang="en-US"/>
              <a:t>but actually (m</a:t>
            </a:r>
            <a:r>
              <a:rPr lang="en-US" baseline="30000"/>
              <a:t>2</a:t>
            </a:r>
            <a:r>
              <a:rPr lang="en-US"/>
              <a:t>M</a:t>
            </a:r>
            <a:r>
              <a:rPr lang="en-US" baseline="-15000"/>
              <a:t>pl</a:t>
            </a:r>
            <a:r>
              <a:rPr lang="en-US" baseline="30000"/>
              <a:t>2</a:t>
            </a:r>
            <a:r>
              <a:rPr lang="en-US"/>
              <a:t>/M</a:t>
            </a:r>
            <a:r>
              <a:rPr lang="en-US" baseline="-15000"/>
              <a:t>f</a:t>
            </a:r>
            <a:r>
              <a:rPr lang="en-US"/>
              <a:t>)</a:t>
            </a:r>
            <a:r>
              <a:rPr lang="en-US" baseline="30000"/>
              <a:t>1/3</a:t>
            </a:r>
          </a:p>
          <a:p>
            <a:pPr lvl="1"/>
            <a:r>
              <a:rPr lang="en-US"/>
              <a:t>Raises the cutoff, rather than lowering it!</a:t>
            </a:r>
          </a:p>
          <a:p>
            <a:pPr lvl="1"/>
            <a:r>
              <a:rPr lang="en-US"/>
              <a:t>This is because we are working with the GR limit of bigravity, which is </a:t>
            </a:r>
            <a:r>
              <a:rPr lang="en-US">
                <a:solidFill>
                  <a:srgbClr val="FFFF00"/>
                </a:solidFill>
              </a:rPr>
              <a:t>not</a:t>
            </a:r>
            <a:r>
              <a:rPr lang="en-US"/>
              <a:t> like massive gravity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8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29" y="229103"/>
            <a:ext cx="8456717" cy="1429871"/>
          </a:xfrm>
        </p:spPr>
        <p:txBody>
          <a:bodyPr>
            <a:noAutofit/>
          </a:bodyPr>
          <a:lstStyle/>
          <a:p>
            <a:r>
              <a:rPr lang="en-US" sz="3200"/>
              <a:t>Cosmic acceleration has theoretical problems which modified gravity might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7221"/>
            <a:ext cx="7770813" cy="4257022"/>
          </a:xfrm>
        </p:spPr>
        <p:txBody>
          <a:bodyPr>
            <a:normAutofit/>
          </a:bodyPr>
          <a:lstStyle/>
          <a:p>
            <a:r>
              <a:rPr lang="en-US" sz="2400" b="1"/>
              <a:t>Technically natural self-</a:t>
            </a:r>
            <a:r>
              <a:rPr lang="en-US" sz="2400" b="1" smtClean="0"/>
              <a:t>acceleration </a:t>
            </a:r>
            <a:r>
              <a:rPr lang="en-US" sz="2400" smtClean="0"/>
              <a:t>(new problem): Late-time acceleration due to modified gravity may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not get destabilized by quantum corrections</a:t>
            </a:r>
            <a:r>
              <a:rPr lang="en-US" sz="2400"/>
              <a:t>.</a:t>
            </a:r>
          </a:p>
          <a:p>
            <a:pPr lvl="1"/>
            <a:r>
              <a:rPr lang="en-US" sz="2200" smtClean="0"/>
              <a:t>THE </a:t>
            </a:r>
            <a:r>
              <a:rPr lang="en-US" sz="2200"/>
              <a:t>major problem with a simple cosmological </a:t>
            </a:r>
            <a:r>
              <a:rPr lang="en-US" sz="2200" smtClean="0"/>
              <a:t>constant</a:t>
            </a:r>
            <a:endParaRPr lang="en-US" sz="2200"/>
          </a:p>
          <a:p>
            <a:r>
              <a:rPr lang="en-US" sz="2400" b="1" smtClean="0"/>
              <a:t>Degravitation</a:t>
            </a:r>
            <a:r>
              <a:rPr lang="en-US" sz="2400" smtClean="0"/>
              <a:t> (old problem): Perhaps </a:t>
            </a:r>
            <a:r>
              <a:rPr lang="en-US" sz="2400"/>
              <a:t>an IR modification of gravity makes </a:t>
            </a:r>
            <a:r>
              <a:rPr lang="en-US" sz="2400" smtClean="0"/>
              <a:t>a large </a:t>
            </a:r>
            <a:r>
              <a:rPr lang="en-US" sz="2400"/>
              <a:t>CC </a:t>
            </a:r>
            <a:r>
              <a:rPr lang="en-US" sz="2400">
                <a:solidFill>
                  <a:srgbClr val="FFFF00"/>
                </a:solidFill>
              </a:rPr>
              <a:t>invisible to gravity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/>
              <a:t>What would gravity be beyond GR?</a:t>
            </a:r>
            <a:br>
              <a:rPr lang="en-US"/>
            </a:br>
            <a:r>
              <a:rPr lang="en-US" sz="4200"/>
              <a:t>Some famous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Brans-Dicke (1961): make </a:t>
            </a:r>
            <a:r>
              <a:rPr lang="en-US">
                <a:solidFill>
                  <a:srgbClr val="FFFF00"/>
                </a:solidFill>
              </a:rPr>
              <a:t>Newton’s constant dynamical</a:t>
            </a:r>
            <a:r>
              <a:rPr lang="en-US"/>
              <a:t>:</a:t>
            </a:r>
            <a:br>
              <a:rPr lang="en-US"/>
            </a:br>
            <a:r>
              <a:rPr lang="en-US"/>
              <a:t>G</a:t>
            </a:r>
            <a:r>
              <a:rPr lang="en-US" baseline="-25000"/>
              <a:t>N</a:t>
            </a:r>
            <a:r>
              <a:rPr lang="en-US"/>
              <a:t> = 1/</a:t>
            </a:r>
            <a:r>
              <a:rPr lang="en-US">
                <a:latin typeface="Times New Roman"/>
                <a:cs typeface="Times New Roman"/>
              </a:rPr>
              <a:t>ϕ</a:t>
            </a:r>
            <a:r>
              <a:rPr lang="en-US"/>
              <a:t>, gravity couples non-minimally to </a:t>
            </a:r>
            <a:r>
              <a:rPr lang="en-US">
                <a:latin typeface="Times New Roman"/>
                <a:cs typeface="Times New Roman"/>
              </a:rPr>
              <a:t>ϕ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f(R) (2000s): replace Einstein-Hilbert term with a </a:t>
            </a:r>
            <a:r>
              <a:rPr lang="en-US">
                <a:solidFill>
                  <a:srgbClr val="FFFF00"/>
                </a:solidFill>
              </a:rPr>
              <a:t>general function </a:t>
            </a:r>
            <a:r>
              <a:rPr lang="en-US"/>
              <a:t>f(R) of the Ricci scalar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797791"/>
            <a:ext cx="6477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83" y="4822666"/>
            <a:ext cx="3390900" cy="91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5898"/>
            <a:ext cx="7770813" cy="4910265"/>
          </a:xfrm>
        </p:spPr>
        <p:txBody>
          <a:bodyPr>
            <a:normAutofit/>
          </a:bodyPr>
          <a:lstStyle/>
          <a:p>
            <a:r>
              <a:rPr lang="en-US" sz="2400"/>
              <a:t>These theories are generally </a:t>
            </a:r>
            <a:r>
              <a:rPr lang="en-US" sz="2400" i="1"/>
              <a:t>not simple</a:t>
            </a:r>
            <a:endParaRPr lang="en-US" sz="2400"/>
          </a:p>
          <a:p>
            <a:pPr lvl="1"/>
            <a:r>
              <a:rPr lang="en-US" sz="2200"/>
              <a:t>Even f(R) looks elegant in the action, but from a </a:t>
            </a:r>
            <a:r>
              <a:rPr lang="en-US" sz="2200" i="1"/>
              <a:t>degrees of freedom</a:t>
            </a:r>
            <a:r>
              <a:rPr lang="en-US" sz="2200"/>
              <a:t> standpoint it is a theory of </a:t>
            </a:r>
            <a:r>
              <a:rPr lang="en-US" sz="2200">
                <a:solidFill>
                  <a:srgbClr val="FFFF00"/>
                </a:solidFill>
              </a:rPr>
              <a:t>a scalar field non-minimally coupled to the metric</a:t>
            </a:r>
            <a:r>
              <a:rPr lang="en-US" sz="2200"/>
              <a:t>, just like Brans-Dicke, Galileons, Horndeski, 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1023"/>
            <a:ext cx="9144000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venir Book"/>
              </a:rPr>
              <a:t>What would gravity be beyond GR?</a:t>
            </a:r>
            <a:br>
              <a:rPr lang="en-US">
                <a:latin typeface="Avenir Book"/>
              </a:rPr>
            </a:br>
            <a:r>
              <a:rPr lang="en-US" sz="4200">
                <a:latin typeface="Avenir Book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5898"/>
            <a:ext cx="7770813" cy="5376969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Most attempts at modifying GR are guided by </a:t>
            </a:r>
            <a:r>
              <a:rPr lang="en-US" sz="2400" i="1">
                <a:solidFill>
                  <a:srgbClr val="FFFF00"/>
                </a:solidFill>
              </a:rPr>
              <a:t>Lovelock’s theorem</a:t>
            </a:r>
            <a:r>
              <a:rPr lang="en-US" sz="2400"/>
              <a:t> (Lovelock, 1971):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The game of modifying gravity is usually played by breaking one or more of these assumptions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1023"/>
            <a:ext cx="9144000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venir Book"/>
              </a:rPr>
              <a:t>How can we do gravity beyond GR?</a:t>
            </a:r>
            <a:br>
              <a:rPr lang="en-US">
                <a:latin typeface="Avenir Book"/>
              </a:rPr>
            </a:br>
            <a:r>
              <a:rPr lang="en-US" sz="4200">
                <a:latin typeface="Avenir Book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26496"/>
            <a:ext cx="7770813" cy="3485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>
                <a:latin typeface="Avenir Book"/>
              </a:rPr>
              <a:t>GR is the </a:t>
            </a:r>
            <a:r>
              <a:rPr lang="en-US" sz="3000" b="1">
                <a:latin typeface="Avenir Book"/>
              </a:rPr>
              <a:t>unique</a:t>
            </a:r>
            <a:r>
              <a:rPr lang="en-US" sz="3000">
                <a:latin typeface="Avenir Book"/>
              </a:rPr>
              <a:t> theory of gravity which</a:t>
            </a:r>
          </a:p>
          <a:p>
            <a:r>
              <a:rPr lang="en-US" sz="3000">
                <a:latin typeface="Avenir Book"/>
              </a:rPr>
              <a:t>Only involves a rank-2 tensor</a:t>
            </a:r>
          </a:p>
          <a:p>
            <a:r>
              <a:rPr lang="en-US" sz="3000">
                <a:latin typeface="Avenir Book"/>
              </a:rPr>
              <a:t>Has second-order equations of motion</a:t>
            </a:r>
          </a:p>
          <a:p>
            <a:r>
              <a:rPr lang="en-US" sz="3000">
                <a:latin typeface="Avenir Book"/>
              </a:rPr>
              <a:t>Is in 4D</a:t>
            </a:r>
          </a:p>
          <a:p>
            <a:r>
              <a:rPr lang="en-US" sz="3000">
                <a:latin typeface="Avenir Book"/>
              </a:rPr>
              <a:t>Is local and Lorentz invariant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8664</TotalTime>
  <Words>2333</Words>
  <Application>Microsoft Macintosh PowerPoint</Application>
  <PresentationFormat>On-screen Show (4:3)</PresentationFormat>
  <Paragraphs>343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Story</vt:lpstr>
      <vt:lpstr>The Cosmology of Massive (Bi)gravity</vt:lpstr>
      <vt:lpstr>PowerPoint Presentation</vt:lpstr>
      <vt:lpstr>Why a massive graviton?</vt:lpstr>
      <vt:lpstr>Why bimetric gravity?</vt:lpstr>
      <vt:lpstr>Dark energy or modified gravity?</vt:lpstr>
      <vt:lpstr>Cosmic acceleration has theoretical problems which modified gravity might solve</vt:lpstr>
      <vt:lpstr>What would gravity be beyond GR? Some famous examples</vt:lpstr>
      <vt:lpstr>PowerPoint Presentation</vt:lpstr>
      <vt:lpstr>PowerPoint Presentation</vt:lpstr>
      <vt:lpstr>PowerPoint Presentation</vt:lpstr>
      <vt:lpstr>Another path: degrees of freedom (or, Lovelock or Weinberg?)</vt:lpstr>
      <vt:lpstr>Some (hand-wavy, historical) motivation</vt:lpstr>
      <vt:lpstr>How to build a massive graviton Step 1: Go linear</vt:lpstr>
      <vt:lpstr>How to build a massive graviton Step 1: Go linear</vt:lpstr>
      <vt:lpstr>How to build a massive graviton Step 2: Go nonlinear</vt:lpstr>
      <vt:lpstr>dRGT Massive Gravity in a Nutshell</vt:lpstr>
      <vt:lpstr>PowerPoint Presentation</vt:lpstr>
      <vt:lpstr>Much ado about a reference metric?</vt:lpstr>
      <vt:lpstr>Theories of a massive graviton</vt:lpstr>
      <vt:lpstr>The search for viable massive cosmologies</vt:lpstr>
      <vt:lpstr>Cosmology in bigravity: the situation to date</vt:lpstr>
      <vt:lpstr>Bigravity in a nutshell</vt:lpstr>
      <vt:lpstr>PowerPoint Presentation</vt:lpstr>
      <vt:lpstr>PowerPoint Presentation</vt:lpstr>
      <vt:lpstr>PowerPoint Presentation</vt:lpstr>
      <vt:lpstr>PowerPoint Presentation</vt:lpstr>
      <vt:lpstr>Massive bigravity has self-accelerating cosmologies</vt:lpstr>
      <vt:lpstr>Massive bigravity has self-accelerating cosmologies</vt:lpstr>
      <vt:lpstr>Massive bigravity has self-accelerating cosmologies</vt:lpstr>
      <vt:lpstr>Massive bigravity vs. ΛCDM</vt:lpstr>
      <vt:lpstr>Beyond the background</vt:lpstr>
      <vt:lpstr>Scalar perturbations in massive bigravity</vt:lpstr>
      <vt:lpstr>Scalar fluctuations can suffer from instabilities</vt:lpstr>
      <vt:lpstr>Scalar fluctuations can suffer from instabilities</vt:lpstr>
      <vt:lpstr>Scalar fluctuations can suffer from instabilities</vt:lpstr>
      <vt:lpstr>Scalar fluctuations can suffer from instabilities</vt:lpstr>
      <vt:lpstr>Scalar fluctuations can suffer from instabilities</vt:lpstr>
      <vt:lpstr>PowerPoint Presentation</vt:lpstr>
      <vt:lpstr>Scalar fluctuations can suffer from instabilities</vt:lpstr>
      <vt:lpstr>No good models?</vt:lpstr>
      <vt:lpstr>Gradient instability does not rule models out</vt:lpstr>
      <vt:lpstr>Do nonlinearities save us?</vt:lpstr>
      <vt:lpstr>PowerPoint Presentation</vt:lpstr>
      <vt:lpstr>PowerPoint Presentation</vt:lpstr>
      <vt:lpstr>The GR limit of bigravity</vt:lpstr>
      <vt:lpstr>Exorcising the instability</vt:lpstr>
      <vt:lpstr>PowerPoint Presentation</vt:lpstr>
      <vt:lpstr>PowerPoint Presentation</vt:lpstr>
      <vt:lpstr>How was this missed?</vt:lpstr>
      <vt:lpstr>A way forward?</vt:lpstr>
      <vt:lpstr>PowerPoint Presentation</vt:lpstr>
      <vt:lpstr>Summary</vt:lpstr>
      <vt:lpstr>PowerPoint Presentation</vt:lpstr>
      <vt:lpstr>Small Mf: is there a strong-coupling problem?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Two Metrics Better than One? The Cosmology of Massive Bigravity</dc:title>
  <dc:creator>Adam Solomon</dc:creator>
  <cp:lastModifiedBy>Adam Solomon</cp:lastModifiedBy>
  <cp:revision>597</cp:revision>
  <dcterms:created xsi:type="dcterms:W3CDTF">2014-11-27T16:33:48Z</dcterms:created>
  <dcterms:modified xsi:type="dcterms:W3CDTF">2016-05-09T13:52:57Z</dcterms:modified>
</cp:coreProperties>
</file>