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2.jpeg" ContentType="image/jpeg"/>
  <Override PartName="/ppt/media/image3.jpeg" ContentType="image/jpeg"/>
  <Override PartName="/ppt/media/image4.jpeg" ContentType="image/jpeg"/>
  <Override PartName="/ppt/notesSlides/notesSlide2.xml" ContentType="application/vnd.openxmlformats-officedocument.presentationml.notesSlide+xml"/>
  <Override PartName="/ppt/media/image5.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6.jpe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7.jpeg" ContentType="image/jpeg"/>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media/image8.jpeg" ContentType="image/jpeg"/>
  <Override PartName="/ppt/media/image9.jpeg" ContentType="image/jpeg"/>
  <Override PartName="/ppt/media/image10.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b="def" i="def"/>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b="def" i="def"/>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b="def" i="def"/>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p:nvPr>
            <p:ph type="sldImg"/>
          </p:nvPr>
        </p:nvSpPr>
        <p:spPr>
          <a:xfrm>
            <a:off x="1143000" y="685800"/>
            <a:ext cx="4572000" cy="3429000"/>
          </a:xfrm>
          <a:prstGeom prst="rect">
            <a:avLst/>
          </a:prstGeom>
        </p:spPr>
        <p:txBody>
          <a:bodyPr/>
          <a:lstStyle/>
          <a:p>
            <a:pPr/>
          </a:p>
        </p:txBody>
      </p:sp>
      <p:sp>
        <p:nvSpPr>
          <p:cNvPr id="131" name="Shape 13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6.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7.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8.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9.xml.rels><?xml version="1.0" encoding="UTF-8" standalone="yes"?><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standalone="yes"?><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1.xml.rels><?xml version="1.0" encoding="UTF-8" standalone="yes"?><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2.xml.rels><?xml version="1.0" encoding="UTF-8" standalone="yes"?><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3.xml.rels><?xml version="1.0" encoding="UTF-8" standalone="yes"?><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4.xml.rels><?xml version="1.0" encoding="UTF-8" standalone="yes"?><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5.xml.rels><?xml version="1.0" encoding="UTF-8" standalone="yes"?><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26.xml.rels><?xml version="1.0" encoding="UTF-8" standalone="yes"?><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27.xml.rels><?xml version="1.0" encoding="UTF-8" standalone="yes"?><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28.xml.rels><?xml version="1.0" encoding="UTF-8" standalone="yes"?><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hape 141"/>
          <p:cNvSpPr/>
          <p:nvPr>
            <p:ph type="sldImg"/>
          </p:nvPr>
        </p:nvSpPr>
        <p:spPr>
          <a:prstGeom prst="rect">
            <a:avLst/>
          </a:prstGeom>
        </p:spPr>
        <p:txBody>
          <a:bodyPr/>
          <a:lstStyle/>
          <a:p>
            <a:pPr/>
          </a:p>
        </p:txBody>
      </p:sp>
      <p:sp>
        <p:nvSpPr>
          <p:cNvPr id="142" name="Shape 142"/>
          <p:cNvSpPr/>
          <p:nvPr>
            <p:ph type="body" sz="quarter" idx="1"/>
          </p:nvPr>
        </p:nvSpPr>
        <p:spPr>
          <a:prstGeom prst="rect">
            <a:avLst/>
          </a:prstGeom>
        </p:spPr>
        <p:txBody>
          <a:bodyPr/>
          <a:lstStyle>
            <a:lvl1pPr marL="287161" indent="-287161">
              <a:buSzPct val="75000"/>
              <a:buChar char="•"/>
              <a:defRPr sz="2100"/>
            </a:lvl1pPr>
          </a:lstStyle>
          <a:p>
            <a:pPr/>
            <a:r>
              <a:t>Good morning, mi name is Andres navarro, I am phd student in the universidad industrial de Santander. Today, I will talk about my doctoral research.</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Shape 197"/>
          <p:cNvSpPr/>
          <p:nvPr>
            <p:ph type="sldImg"/>
          </p:nvPr>
        </p:nvSpPr>
        <p:spPr>
          <a:prstGeom prst="rect">
            <a:avLst/>
          </a:prstGeom>
        </p:spPr>
        <p:txBody>
          <a:bodyPr/>
          <a:lstStyle/>
          <a:p>
            <a:pPr/>
          </a:p>
        </p:txBody>
      </p:sp>
      <p:sp>
        <p:nvSpPr>
          <p:cNvPr id="198" name="Shape 198"/>
          <p:cNvSpPr/>
          <p:nvPr>
            <p:ph type="body" sz="quarter" idx="1"/>
          </p:nvPr>
        </p:nvSpPr>
        <p:spPr>
          <a:prstGeom prst="rect">
            <a:avLst/>
          </a:prstGeom>
        </p:spPr>
        <p:txBody>
          <a:bodyPr/>
          <a:lstStyle>
            <a:lvl1pPr marL="287161" indent="-287161">
              <a:buSzPct val="75000"/>
              <a:buChar char="•"/>
            </a:lvl1pPr>
          </a:lstStyle>
          <a:p>
            <a:pPr/>
            <a:r>
              <a:t>Finally, make previous steps, we found: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3" name="Shape 203"/>
          <p:cNvSpPr/>
          <p:nvPr>
            <p:ph type="sldImg"/>
          </p:nvPr>
        </p:nvSpPr>
        <p:spPr>
          <a:prstGeom prst="rect">
            <a:avLst/>
          </a:prstGeom>
        </p:spPr>
        <p:txBody>
          <a:bodyPr/>
          <a:lstStyle/>
          <a:p>
            <a:pPr/>
          </a:p>
        </p:txBody>
      </p:sp>
      <p:sp>
        <p:nvSpPr>
          <p:cNvPr id="204" name="Shape 204"/>
          <p:cNvSpPr/>
          <p:nvPr>
            <p:ph type="body" sz="quarter" idx="1"/>
          </p:nvPr>
        </p:nvSpPr>
        <p:spPr>
          <a:prstGeom prst="rect">
            <a:avLst/>
          </a:prstGeom>
        </p:spPr>
        <p:txBody>
          <a:bodyPr/>
          <a:lstStyle/>
          <a:p>
            <a:pPr marL="287161" indent="-287161">
              <a:buSzPct val="75000"/>
              <a:buChar char="•"/>
              <a:defRPr sz="2000"/>
            </a:pPr>
            <a:r>
              <a:t>Identify all the possible Lorentz-invariant terms built from contractions of vector fields (without SU(2) group indices) and first-order space-time derivatives with the primitive invariants of the Lorentz group (SO(3,1)):  metric tensors and, at most, one Levi-Civita tensor.</a:t>
            </a:r>
          </a:p>
          <a:p>
            <a:pPr marL="287161" indent="-287161">
              <a:buSzPct val="75000"/>
              <a:buChar char="•"/>
              <a:defRPr sz="2000"/>
            </a:pPr>
            <a:r>
              <a:t>Group together all these Lorentz-SU(2) invariant terms in general linear combinations.</a:t>
            </a:r>
          </a:p>
          <a:p>
            <a:pPr marL="287161" indent="-287161">
              <a:buSzPct val="75000"/>
              <a:buChar char="•"/>
              <a:defRPr sz="2000"/>
            </a:pPr>
            <a:r>
              <a:t>Establish relations among the coefficients in the linear combinations so that no more than three degrees of freedom propagate.</a:t>
            </a:r>
          </a:p>
          <a:p>
            <a:pPr marL="287161" indent="-287161">
              <a:buSzPct val="75000"/>
              <a:buChar char="•"/>
              <a:defRPr sz="2000"/>
            </a:pPr>
            <a:r>
              <a:t>Go to the scalar limit case and remove all those terms whose resultant action does not correspond to that of multi-scalar Galileons in the three-dimensional representation of SU(2).</a:t>
            </a:r>
          </a:p>
          <a:p>
            <a:pPr marL="287161" indent="-287161">
              <a:buSzPct val="75000"/>
              <a:buChar char="•"/>
              <a:defRPr sz="2000"/>
            </a:pPr>
            <a:r>
              <a:t>Generalize the obtained action to curved spacetime and add the necessary counterterms to keep the order of the evolution equations.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Shape 213"/>
          <p:cNvSpPr/>
          <p:nvPr>
            <p:ph type="sldImg"/>
          </p:nvPr>
        </p:nvSpPr>
        <p:spPr>
          <a:prstGeom prst="rect">
            <a:avLst/>
          </a:prstGeom>
        </p:spPr>
        <p:txBody>
          <a:bodyPr/>
          <a:lstStyle/>
          <a:p>
            <a:pPr/>
          </a:p>
        </p:txBody>
      </p:sp>
      <p:sp>
        <p:nvSpPr>
          <p:cNvPr id="214" name="Shape 214"/>
          <p:cNvSpPr/>
          <p:nvPr>
            <p:ph type="body" sz="quarter" idx="1"/>
          </p:nvPr>
        </p:nvSpPr>
        <p:spPr>
          <a:prstGeom prst="rect">
            <a:avLst/>
          </a:prstGeom>
        </p:spPr>
        <p:txBody>
          <a:bodyPr/>
          <a:lstStyle/>
          <a:p>
            <a:pPr marL="287161" indent="-287161">
              <a:buSzPct val="75000"/>
              <a:buChar char="•"/>
            </a:pPr>
            <a:r>
              <a:t>Theories invariant under continuous local transformations, Abelian or non Abelian, are built from the gauge field strength tensor F_{\mu\nu} , its Hodge dual tilde{F_{\mu\nu}}, and (if the symmetry is spontaneously broken) from the gauge field A_{\mu}.</a:t>
            </a:r>
          </a:p>
          <a:p>
            <a:pPr marL="287161" indent="-287161">
              <a:buSzPct val="75000"/>
              <a:buChar char="•"/>
            </a:pPr>
            <a:r>
              <a:t>Theories that don’t invoke gauge symmetries cam be built from the symmetric version S_{\mu\nu} of the gauge field strength tensor: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9" name="Shape 249"/>
          <p:cNvSpPr/>
          <p:nvPr>
            <p:ph type="sldImg"/>
          </p:nvPr>
        </p:nvSpPr>
        <p:spPr>
          <a:prstGeom prst="rect">
            <a:avLst/>
          </a:prstGeom>
        </p:spPr>
        <p:txBody>
          <a:bodyPr/>
          <a:lstStyle/>
          <a:p>
            <a:pPr/>
          </a:p>
        </p:txBody>
      </p:sp>
      <p:sp>
        <p:nvSpPr>
          <p:cNvPr id="250" name="Shape 250"/>
          <p:cNvSpPr/>
          <p:nvPr>
            <p:ph type="body" sz="quarter" idx="1"/>
          </p:nvPr>
        </p:nvSpPr>
        <p:spPr>
          <a:prstGeom prst="rect">
            <a:avLst/>
          </a:prstGeom>
        </p:spPr>
        <p:txBody>
          <a:bodyPr/>
          <a:lstStyle/>
          <a:p>
            <a:pPr/>
            <a:r>
              <a:t>For example, gauge-flation and chromo natural inflation.</a:t>
            </a:r>
          </a:p>
          <a:p>
            <a:pPr/>
          </a:p>
          <a:p>
            <a:pPr/>
            <a:r>
              <a:t>But nobody had studied the cosmological implications of S-term.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5" name="Shape 265"/>
          <p:cNvSpPr/>
          <p:nvPr>
            <p:ph type="sldImg"/>
          </p:nvPr>
        </p:nvSpPr>
        <p:spPr>
          <a:prstGeom prst="rect">
            <a:avLst/>
          </a:prstGeom>
        </p:spPr>
        <p:txBody>
          <a:bodyPr/>
          <a:lstStyle/>
          <a:p>
            <a:pPr/>
          </a:p>
        </p:txBody>
      </p:sp>
      <p:sp>
        <p:nvSpPr>
          <p:cNvPr id="266" name="Shape 266"/>
          <p:cNvSpPr/>
          <p:nvPr>
            <p:ph type="body" sz="quarter" idx="1"/>
          </p:nvPr>
        </p:nvSpPr>
        <p:spPr>
          <a:prstGeom prst="rect">
            <a:avLst/>
          </a:prstGeom>
        </p:spPr>
        <p:txBody>
          <a:bodyPr/>
          <a:lstStyle/>
          <a:p>
            <a:pPr marL="287161" indent="-287161">
              <a:buSzPct val="75000"/>
              <a:buChar char="•"/>
            </a:pPr>
            <a:r>
              <a:t>Let’s split artificially our vector field fluid into two components:  one corresponding to the Yang-Mills term and the other corresponding to the S term.</a:t>
            </a:r>
          </a:p>
          <a:p>
            <a:pPr marL="287161" indent="-287161">
              <a:buSzPct val="75000"/>
              <a:buChar char="•"/>
            </a:pPr>
            <a:r>
              <a:t>What would happen if:</a:t>
            </a:r>
          </a:p>
          <a:p>
            <a:pPr marL="287161" indent="-287161">
              <a:buSzPct val="75000"/>
              <a:buChar char="•"/>
            </a:pPr>
            <a:r>
              <a:t>That means a singularity in the energy-momentum tensor should be avoided.</a:t>
            </a:r>
          </a:p>
          <a:p>
            <a:pPr marL="287161" indent="-287161">
              <a:buSzPct val="75000"/>
              <a:buChar char="•"/>
            </a:pPr>
            <a:r>
              <a:t>How</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4" name="Shape 274"/>
          <p:cNvSpPr/>
          <p:nvPr>
            <p:ph type="sldImg"/>
          </p:nvPr>
        </p:nvSpPr>
        <p:spPr>
          <a:prstGeom prst="rect">
            <a:avLst/>
          </a:prstGeom>
        </p:spPr>
        <p:txBody>
          <a:bodyPr/>
          <a:lstStyle/>
          <a:p>
            <a:pPr/>
          </a:p>
        </p:txBody>
      </p:sp>
      <p:sp>
        <p:nvSpPr>
          <p:cNvPr id="275" name="Shape 275"/>
          <p:cNvSpPr/>
          <p:nvPr>
            <p:ph type="body" sz="quarter" idx="1"/>
          </p:nvPr>
        </p:nvSpPr>
        <p:spPr>
          <a:prstGeom prst="rect">
            <a:avLst/>
          </a:prstGeom>
        </p:spPr>
        <p:txBody>
          <a:bodyPr/>
          <a:lstStyle/>
          <a:p>
            <a:pPr marL="287161" indent="-287161">
              <a:buSzPct val="75000"/>
              <a:buChar char="•"/>
            </a:pPr>
            <a:r>
              <a:t>READ</a:t>
            </a:r>
          </a:p>
          <a:p>
            <a:pPr marL="287161" indent="-287161">
              <a:buSzPct val="75000"/>
              <a:buChar char="•"/>
            </a:pPr>
            <a:r>
              <a:t>The only possible consistent way to do this is if the S-term fluid behaves as radiation. This means that, the S-term behaves like a radiation fluid with negative energy density and pressure.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1" name="Shape 281"/>
          <p:cNvSpPr/>
          <p:nvPr>
            <p:ph type="sldImg"/>
          </p:nvPr>
        </p:nvSpPr>
        <p:spPr>
          <a:prstGeom prst="rect">
            <a:avLst/>
          </a:prstGeom>
        </p:spPr>
        <p:txBody>
          <a:bodyPr/>
          <a:lstStyle/>
          <a:p>
            <a:pPr/>
          </a:p>
        </p:txBody>
      </p:sp>
      <p:sp>
        <p:nvSpPr>
          <p:cNvPr id="282" name="Shape 282"/>
          <p:cNvSpPr/>
          <p:nvPr>
            <p:ph type="body" sz="quarter" idx="1"/>
          </p:nvPr>
        </p:nvSpPr>
        <p:spPr>
          <a:prstGeom prst="rect">
            <a:avLst/>
          </a:prstGeom>
        </p:spPr>
        <p:txBody>
          <a:bodyPr/>
          <a:lstStyle/>
          <a:p>
            <a:pPr marL="287161" indent="-287161">
              <a:buSzPct val="75000"/>
              <a:buChar char="•"/>
            </a:pPr>
            <a:r>
              <a:t>READ</a:t>
            </a:r>
          </a:p>
          <a:p>
            <a:pPr marL="287161" indent="-287161">
              <a:buSzPct val="75000"/>
              <a:buChar char="•"/>
            </a:pPr>
            <a:r>
              <a:t>The actual value of the equation of state parameter depends on the specificities of the model.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7" name="Shape 287"/>
          <p:cNvSpPr/>
          <p:nvPr>
            <p:ph type="sldImg"/>
          </p:nvPr>
        </p:nvSpPr>
        <p:spPr>
          <a:prstGeom prst="rect">
            <a:avLst/>
          </a:prstGeom>
        </p:spPr>
        <p:txBody>
          <a:bodyPr/>
          <a:lstStyle/>
          <a:p>
            <a:pPr/>
          </a:p>
        </p:txBody>
      </p:sp>
      <p:sp>
        <p:nvSpPr>
          <p:cNvPr id="288" name="Shape 288"/>
          <p:cNvSpPr/>
          <p:nvPr>
            <p:ph type="body" sz="quarter" idx="1"/>
          </p:nvPr>
        </p:nvSpPr>
        <p:spPr>
          <a:prstGeom prst="rect">
            <a:avLst/>
          </a:prstGeom>
        </p:spPr>
        <p:txBody>
          <a:bodyPr/>
          <a:lstStyle/>
          <a:p>
            <a:pPr marL="287161" indent="-287161">
              <a:buSzPct val="75000"/>
              <a:buChar char="•"/>
            </a:pPr>
            <a:r>
              <a:t>We want to describe our observable universe.  Therefore, we employ the Friedmann-Lemaitre-Robertson-Walker metric at the background level.</a:t>
            </a:r>
          </a:p>
          <a:p>
            <a:pPr marL="287161" indent="-287161">
              <a:buSzPct val="75000"/>
              <a:buChar char="•"/>
            </a:pPr>
            <a:r>
              <a:t>this means that, that each vector is oriented in a spatial direction and have the same magnitude.</a:t>
            </a:r>
          </a:p>
          <a:p>
            <a:pPr marL="287161" indent="-287161">
              <a:buSzPct val="75000"/>
              <a:buChar char="•"/>
            </a:pPr>
            <a:r>
              <a:t>READ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3" name="Shape 293"/>
          <p:cNvSpPr/>
          <p:nvPr>
            <p:ph type="sldImg"/>
          </p:nvPr>
        </p:nvSpPr>
        <p:spPr>
          <a:prstGeom prst="rect">
            <a:avLst/>
          </a:prstGeom>
        </p:spPr>
        <p:txBody>
          <a:bodyPr/>
          <a:lstStyle/>
          <a:p>
            <a:pPr/>
          </a:p>
        </p:txBody>
      </p:sp>
      <p:sp>
        <p:nvSpPr>
          <p:cNvPr id="294" name="Shape 294"/>
          <p:cNvSpPr/>
          <p:nvPr>
            <p:ph type="body" sz="quarter" idx="1"/>
          </p:nvPr>
        </p:nvSpPr>
        <p:spPr>
          <a:prstGeom prst="rect">
            <a:avLst/>
          </a:prstGeom>
        </p:spPr>
        <p:txBody>
          <a:bodyPr/>
          <a:lstStyle>
            <a:lvl1pPr marL="287161" indent="-287161">
              <a:buSzPct val="75000"/>
              <a:buChar char="•"/>
            </a:lvl1pPr>
          </a:lstStyle>
          <a:p>
            <a:pPr/>
            <a:r>
              <a:t>The autonomous system is defined from these dimensionless variables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4" name="Shape 304"/>
          <p:cNvSpPr/>
          <p:nvPr>
            <p:ph type="sldImg"/>
          </p:nvPr>
        </p:nvSpPr>
        <p:spPr>
          <a:prstGeom prst="rect">
            <a:avLst/>
          </a:prstGeom>
        </p:spPr>
        <p:txBody>
          <a:bodyPr/>
          <a:lstStyle/>
          <a:p>
            <a:pPr/>
          </a:p>
        </p:txBody>
      </p:sp>
      <p:sp>
        <p:nvSpPr>
          <p:cNvPr id="305" name="Shape 305"/>
          <p:cNvSpPr/>
          <p:nvPr>
            <p:ph type="body" sz="quarter" idx="1"/>
          </p:nvPr>
        </p:nvSpPr>
        <p:spPr>
          <a:prstGeom prst="rect">
            <a:avLst/>
          </a:prstGeom>
        </p:spPr>
        <p:txBody>
          <a:bodyPr/>
          <a:lstStyle/>
          <a:p>
            <a:pPr marL="287161" indent="-287161">
              <a:buSzPct val="75000"/>
              <a:buChar char="•"/>
            </a:pPr>
            <a:r>
              <a:t>In this way, the field equations of this models are:</a:t>
            </a:r>
          </a:p>
          <a:p>
            <a:pPr marL="287161" indent="-287161">
              <a:buSzPct val="75000"/>
              <a:buChar char="•"/>
            </a:pPr>
            <a:r>
              <a:t>in term of the dimensionless variables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Shape 147"/>
          <p:cNvSpPr/>
          <p:nvPr>
            <p:ph type="sldImg"/>
          </p:nvPr>
        </p:nvSpPr>
        <p:spPr>
          <a:prstGeom prst="rect">
            <a:avLst/>
          </a:prstGeom>
        </p:spPr>
        <p:txBody>
          <a:bodyPr/>
          <a:lstStyle/>
          <a:p>
            <a:pPr/>
          </a:p>
        </p:txBody>
      </p:sp>
      <p:sp>
        <p:nvSpPr>
          <p:cNvPr id="148" name="Shape 148"/>
          <p:cNvSpPr/>
          <p:nvPr>
            <p:ph type="body" sz="quarter" idx="1"/>
          </p:nvPr>
        </p:nvSpPr>
        <p:spPr>
          <a:prstGeom prst="rect">
            <a:avLst/>
          </a:prstGeom>
        </p:spPr>
        <p:txBody>
          <a:bodyPr/>
          <a:lstStyle/>
          <a:p>
            <a:pPr marL="300835" indent="-300835">
              <a:buSzPct val="75000"/>
              <a:buChar char="•"/>
            </a:pPr>
            <a:r>
              <a:t>let me start with the next question: </a:t>
            </a:r>
          </a:p>
          <a:p>
            <a:pPr/>
          </a:p>
          <a:p>
            <a:pPr/>
            <a:r>
              <a:t>Did Nature have any option at defining the action that describes the natural phenomena?</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1" name="Shape 311"/>
          <p:cNvSpPr/>
          <p:nvPr>
            <p:ph type="sldImg"/>
          </p:nvPr>
        </p:nvSpPr>
        <p:spPr>
          <a:prstGeom prst="rect">
            <a:avLst/>
          </a:prstGeom>
        </p:spPr>
        <p:txBody>
          <a:bodyPr/>
          <a:lstStyle/>
          <a:p>
            <a:pPr/>
          </a:p>
        </p:txBody>
      </p:sp>
      <p:sp>
        <p:nvSpPr>
          <p:cNvPr id="312" name="Shape 312"/>
          <p:cNvSpPr/>
          <p:nvPr>
            <p:ph type="body" sz="quarter" idx="1"/>
          </p:nvPr>
        </p:nvSpPr>
        <p:spPr>
          <a:prstGeom prst="rect">
            <a:avLst/>
          </a:prstGeom>
        </p:spPr>
        <p:txBody>
          <a:bodyPr/>
          <a:lstStyle>
            <a:lvl1pPr marL="287161" indent="-287161">
              <a:buSzPct val="75000"/>
              <a:buChar char="•"/>
            </a:lvl1pPr>
          </a:lstStyle>
          <a:p>
            <a:pPr/>
            <a:r>
              <a:t>finally, these are the equations that define the autonomous dynamic system</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0" name="Shape 320"/>
          <p:cNvSpPr/>
          <p:nvPr>
            <p:ph type="sldImg"/>
          </p:nvPr>
        </p:nvSpPr>
        <p:spPr>
          <a:prstGeom prst="rect">
            <a:avLst/>
          </a:prstGeom>
        </p:spPr>
        <p:txBody>
          <a:bodyPr/>
          <a:lstStyle/>
          <a:p>
            <a:pPr/>
          </a:p>
        </p:txBody>
      </p:sp>
      <p:sp>
        <p:nvSpPr>
          <p:cNvPr id="321" name="Shape 321"/>
          <p:cNvSpPr/>
          <p:nvPr>
            <p:ph type="body" sz="quarter" idx="1"/>
          </p:nvPr>
        </p:nvSpPr>
        <p:spPr>
          <a:prstGeom prst="rect">
            <a:avLst/>
          </a:prstGeom>
        </p:spPr>
        <p:txBody>
          <a:bodyPr/>
          <a:lstStyle>
            <a:lvl1pPr marL="287161" indent="-287161">
              <a:buSzPct val="75000"/>
              <a:buChar char="•"/>
            </a:lvl1pPr>
          </a:lstStyle>
          <a:p>
            <a:pPr/>
            <a:r>
              <a:t>This dynamical system exhibits an interesting asymptotic behaviour for an ample spectrum of initial conditions: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6" name="Shape 326"/>
          <p:cNvSpPr/>
          <p:nvPr>
            <p:ph type="sldImg"/>
          </p:nvPr>
        </p:nvSpPr>
        <p:spPr>
          <a:prstGeom prst="rect">
            <a:avLst/>
          </a:prstGeom>
        </p:spPr>
        <p:txBody>
          <a:bodyPr/>
          <a:lstStyle/>
          <a:p>
            <a:pPr/>
          </a:p>
        </p:txBody>
      </p:sp>
      <p:sp>
        <p:nvSpPr>
          <p:cNvPr id="327" name="Shape 327"/>
          <p:cNvSpPr/>
          <p:nvPr>
            <p:ph type="body" sz="quarter" idx="1"/>
          </p:nvPr>
        </p:nvSpPr>
        <p:spPr>
          <a:prstGeom prst="rect">
            <a:avLst/>
          </a:prstGeom>
        </p:spPr>
        <p:txBody>
          <a:bodyPr/>
          <a:lstStyle/>
          <a:p>
            <a:pPr/>
            <a:r>
              <a:t>Same as before but with a second set of initial conditions.</a:t>
            </a:r>
          </a:p>
          <a:p>
            <a:pPr/>
          </a:p>
          <a:p>
            <a:pPr/>
            <a:r>
              <a:t>Negative values of  alpha do not give place to the asymptotic behaviour.  In contrast, positive and negative values for </a:t>
            </a:r>
            <a:r>
              <a:rPr b="1"/>
              <a:t>g </a:t>
            </a:r>
            <a:r>
              <a:t>are allowed.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8" name="Shape 348"/>
          <p:cNvSpPr/>
          <p:nvPr>
            <p:ph type="sldImg"/>
          </p:nvPr>
        </p:nvSpPr>
        <p:spPr>
          <a:prstGeom prst="rect">
            <a:avLst/>
          </a:prstGeom>
        </p:spPr>
        <p:txBody>
          <a:bodyPr/>
          <a:lstStyle/>
          <a:p>
            <a:pPr/>
          </a:p>
        </p:txBody>
      </p:sp>
      <p:sp>
        <p:nvSpPr>
          <p:cNvPr id="349" name="Shape 349"/>
          <p:cNvSpPr/>
          <p:nvPr>
            <p:ph type="body" sz="quarter" idx="1"/>
          </p:nvPr>
        </p:nvSpPr>
        <p:spPr>
          <a:prstGeom prst="rect">
            <a:avLst/>
          </a:prstGeom>
        </p:spPr>
        <p:txBody>
          <a:bodyPr/>
          <a:lstStyle>
            <a:lvl1pPr marL="287161" indent="-287161">
              <a:buSzPct val="75000"/>
              <a:buChar char="•"/>
            </a:lvl1pPr>
          </a:lstStyle>
          <a:p>
            <a:pPr/>
            <a:r>
              <a:t>What is the consequence of this asymptotic behavior?. As observed in the figures, the apparent breakdown of the classical regime due to the exponential growth of the absolute values of the energy densities is disproved by the good behaviour of H</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4" name="Shape 354"/>
          <p:cNvSpPr/>
          <p:nvPr>
            <p:ph type="sldImg"/>
          </p:nvPr>
        </p:nvSpPr>
        <p:spPr>
          <a:prstGeom prst="rect">
            <a:avLst/>
          </a:prstGeom>
        </p:spPr>
        <p:txBody>
          <a:bodyPr/>
          <a:lstStyle/>
          <a:p>
            <a:pPr/>
          </a:p>
        </p:txBody>
      </p:sp>
      <p:sp>
        <p:nvSpPr>
          <p:cNvPr id="355" name="Shape 355"/>
          <p:cNvSpPr/>
          <p:nvPr>
            <p:ph type="body" sz="quarter" idx="1"/>
          </p:nvPr>
        </p:nvSpPr>
        <p:spPr>
          <a:prstGeom prst="rect">
            <a:avLst/>
          </a:prstGeom>
        </p:spPr>
        <p:txBody>
          <a:bodyPr/>
          <a:lstStyle/>
          <a:p>
            <a:pPr marL="287161" indent="-287161">
              <a:buSzPct val="75000"/>
              <a:buChar char="•"/>
            </a:pPr>
            <a:r>
              <a:t>As expected, the equation of state parameter for the S-term fluid is that of a radiation fluid.</a:t>
            </a:r>
          </a:p>
          <a:p>
            <a:pPr marL="287161" indent="-287161">
              <a:buSzPct val="75000"/>
              <a:buChar char="•"/>
            </a:pPr>
          </a:p>
          <a:p>
            <a:pPr marL="287161" indent="-287161">
              <a:buSzPct val="75000"/>
              <a:buChar char="•"/>
            </a:pPr>
            <a:r>
              <a:t>In contrast, the equation of state parameter for the whole fluid, Yang-Mills plus S term, is that of a cosmological constant.  This model is an excellent candidate to explain the dark energy!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1" name="Shape 371"/>
          <p:cNvSpPr/>
          <p:nvPr>
            <p:ph type="sldImg"/>
          </p:nvPr>
        </p:nvSpPr>
        <p:spPr>
          <a:prstGeom prst="rect">
            <a:avLst/>
          </a:prstGeom>
        </p:spPr>
        <p:txBody>
          <a:bodyPr/>
          <a:lstStyle/>
          <a:p>
            <a:pPr/>
          </a:p>
        </p:txBody>
      </p:sp>
      <p:sp>
        <p:nvSpPr>
          <p:cNvPr id="372" name="Shape 372"/>
          <p:cNvSpPr/>
          <p:nvPr>
            <p:ph type="body" sz="quarter" idx="1"/>
          </p:nvPr>
        </p:nvSpPr>
        <p:spPr>
          <a:prstGeom prst="rect">
            <a:avLst/>
          </a:prstGeom>
        </p:spPr>
        <p:txBody>
          <a:bodyPr/>
          <a:lstStyle>
            <a:lvl1pPr marL="287161" indent="-287161">
              <a:buSzPct val="75000"/>
              <a:buChar char="•"/>
            </a:lvl1pPr>
          </a:lstStyle>
          <a:p>
            <a:pPr/>
            <a:r>
              <a:t>This is a saddle point, which means the inflationary period has an end.  Indeed, the S-term fluid becomes negligible and the inflationary period ends with a transition to the radiation dominated epoch (Yang-Mills fluid dominating).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7" name="Shape 377"/>
          <p:cNvSpPr/>
          <p:nvPr>
            <p:ph type="sldImg"/>
          </p:nvPr>
        </p:nvSpPr>
        <p:spPr>
          <a:prstGeom prst="rect">
            <a:avLst/>
          </a:prstGeom>
        </p:spPr>
        <p:txBody>
          <a:bodyPr/>
          <a:lstStyle/>
          <a:p>
            <a:pPr/>
          </a:p>
        </p:txBody>
      </p:sp>
      <p:sp>
        <p:nvSpPr>
          <p:cNvPr id="378" name="Shape 378"/>
          <p:cNvSpPr/>
          <p:nvPr>
            <p:ph type="body" sz="quarter" idx="1"/>
          </p:nvPr>
        </p:nvSpPr>
        <p:spPr>
          <a:prstGeom prst="rect">
            <a:avLst/>
          </a:prstGeom>
        </p:spPr>
        <p:txBody>
          <a:bodyPr/>
          <a:lstStyle/>
          <a:p>
            <a:pPr/>
            <a:r>
              <a:t>As observed in the plots, the inflationary period is of the slow-roll variety and is long enough to solve the classical problems of the standard cosmology.</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3" name="Shape 383"/>
          <p:cNvSpPr/>
          <p:nvPr>
            <p:ph type="sldImg"/>
          </p:nvPr>
        </p:nvSpPr>
        <p:spPr>
          <a:prstGeom prst="rect">
            <a:avLst/>
          </a:prstGeom>
        </p:spPr>
        <p:txBody>
          <a:bodyPr/>
          <a:lstStyle/>
          <a:p>
            <a:pPr/>
          </a:p>
        </p:txBody>
      </p:sp>
      <p:sp>
        <p:nvSpPr>
          <p:cNvPr id="384" name="Shape 384"/>
          <p:cNvSpPr/>
          <p:nvPr>
            <p:ph type="body" sz="quarter" idx="1"/>
          </p:nvPr>
        </p:nvSpPr>
        <p:spPr>
          <a:prstGeom prst="rect">
            <a:avLst/>
          </a:prstGeom>
        </p:spPr>
        <p:txBody>
          <a:bodyPr/>
          <a:lstStyle/>
          <a:p>
            <a:pPr/>
            <a:r>
              <a:t>As observed in the plots, implying a period of slow-roll inflation long enough to solve the classical problems of the standard cosmology;.</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9" name="Shape 389"/>
          <p:cNvSpPr/>
          <p:nvPr>
            <p:ph type="sldImg"/>
          </p:nvPr>
        </p:nvSpPr>
        <p:spPr>
          <a:prstGeom prst="rect">
            <a:avLst/>
          </a:prstGeom>
        </p:spPr>
        <p:txBody>
          <a:bodyPr/>
          <a:lstStyle/>
          <a:p>
            <a:pPr/>
          </a:p>
        </p:txBody>
      </p:sp>
      <p:sp>
        <p:nvSpPr>
          <p:cNvPr id="390" name="Shape 390"/>
          <p:cNvSpPr/>
          <p:nvPr>
            <p:ph type="body" sz="quarter" idx="1"/>
          </p:nvPr>
        </p:nvSpPr>
        <p:spPr>
          <a:prstGeom prst="rect">
            <a:avLst/>
          </a:prstGeom>
        </p:spPr>
        <p:txBody>
          <a:bodyPr/>
          <a:lstStyle/>
          <a:p>
            <a:pPr marL="287161" indent="-287161">
              <a:buSzPct val="75000"/>
              <a:buChar char="•"/>
            </a:pPr>
            <a:r>
              <a:t>During inflation, the S-term contributes with a negative energy density which is neither dominating nor negligible; but, becomes negligible by the end of this period.</a:t>
            </a:r>
          </a:p>
          <a:p>
            <a:pPr/>
          </a:p>
          <a:p>
            <a:pPr marL="287161" indent="-287161">
              <a:buSzPct val="75000"/>
              <a:buChar char="•"/>
            </a:pPr>
            <a:r>
              <a:t>However, the S term contributes with a dominating negative pressure during inflation that becomes negligible by the end of this period.  This lets the Yang-Mills term dominate and produce the radiation dominated epoch.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ph type="sldImg"/>
          </p:nvPr>
        </p:nvSpPr>
        <p:spPr>
          <a:prstGeom prst="rect">
            <a:avLst/>
          </a:prstGeom>
        </p:spPr>
        <p:txBody>
          <a:bodyPr/>
          <a:lstStyle/>
          <a:p>
            <a:pPr/>
          </a:p>
        </p:txBody>
      </p:sp>
      <p:sp>
        <p:nvSpPr>
          <p:cNvPr id="153" name="Shape 153"/>
          <p:cNvSpPr/>
          <p:nvPr>
            <p:ph type="body" sz="quarter" idx="1"/>
          </p:nvPr>
        </p:nvSpPr>
        <p:spPr>
          <a:prstGeom prst="rect">
            <a:avLst/>
          </a:prstGeom>
        </p:spPr>
        <p:txBody>
          <a:bodyPr/>
          <a:lstStyle/>
          <a:p>
            <a:pPr/>
            <a:r>
              <a:t>Why is limited, well:</a:t>
            </a:r>
          </a:p>
          <a:p>
            <a:pPr marL="287161" indent="-287161">
              <a:buSzPct val="75000"/>
              <a:buChar char="•"/>
            </a:pPr>
            <a:r>
              <a:t>we need to define the content of fields.</a:t>
            </a:r>
          </a:p>
          <a:p>
            <a:pPr marL="287161" indent="-287161">
              <a:buSzPct val="75000"/>
              <a:buChar char="•"/>
            </a:pPr>
            <a:r>
              <a:t>it is also necessary to define symmetries associated with the action. </a:t>
            </a:r>
          </a:p>
          <a:p>
            <a:pPr marL="287161" indent="-287161">
              <a:buSzPct val="75000"/>
              <a:buChar char="•"/>
            </a:pPr>
            <a:r>
              <a:t>Is really important that the Hamiltonian is bounded from below</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sldImg"/>
          </p:nvPr>
        </p:nvSpPr>
        <p:spPr>
          <a:prstGeom prst="rect">
            <a:avLst/>
          </a:prstGeom>
        </p:spPr>
        <p:txBody>
          <a:bodyPr/>
          <a:lstStyle/>
          <a:p>
            <a:pPr/>
          </a:p>
        </p:txBody>
      </p:sp>
      <p:sp>
        <p:nvSpPr>
          <p:cNvPr id="159" name="Shape 159"/>
          <p:cNvSpPr/>
          <p:nvPr>
            <p:ph type="body" sz="quarter" idx="1"/>
          </p:nvPr>
        </p:nvSpPr>
        <p:spPr>
          <a:prstGeom prst="rect">
            <a:avLst/>
          </a:prstGeom>
        </p:spPr>
        <p:txBody>
          <a:bodyPr/>
          <a:lstStyle/>
          <a:p>
            <a:pPr/>
            <a:r>
              <a:t>You will end up suffering:</a:t>
            </a:r>
          </a:p>
          <a:p>
            <a:pPr marL="287161" indent="-287161">
              <a:buSzPct val="75000"/>
              <a:buChar char="•"/>
            </a:pPr>
            <a:r>
              <a:t>Your theory will be severely unstable at the classical level and even more at the quantum level! .</a:t>
            </a:r>
          </a:p>
          <a:p>
            <a:pPr marL="287161" indent="-287161">
              <a:buSzPct val="75000"/>
              <a:buChar char="•"/>
            </a:pPr>
            <a:r>
              <a:t>This is the Ostrogradski’s instability.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sldImg"/>
          </p:nvPr>
        </p:nvSpPr>
        <p:spPr>
          <a:prstGeom prst="rect">
            <a:avLst/>
          </a:prstGeom>
        </p:spPr>
        <p:txBody>
          <a:bodyPr/>
          <a:lstStyle/>
          <a:p>
            <a:pPr/>
          </a:p>
        </p:txBody>
      </p:sp>
      <p:sp>
        <p:nvSpPr>
          <p:cNvPr id="165" name="Shape 165"/>
          <p:cNvSpPr/>
          <p:nvPr>
            <p:ph type="body" sz="quarter" idx="1"/>
          </p:nvPr>
        </p:nvSpPr>
        <p:spPr>
          <a:prstGeom prst="rect">
            <a:avLst/>
          </a:prstGeom>
        </p:spPr>
        <p:txBody>
          <a:bodyPr/>
          <a:lstStyle/>
          <a:p>
            <a:pPr marL="287161" indent="-287161">
              <a:buSzPct val="75000"/>
              <a:buChar char="•"/>
            </a:pPr>
            <a:r>
              <a:t>The equations of evolution must be, at most, second order in space-time derivatives.</a:t>
            </a:r>
          </a:p>
          <a:p>
            <a:pPr marL="287161" indent="-287161">
              <a:buSzPct val="75000"/>
              <a:buChar char="•"/>
            </a:pPr>
            <a:r>
              <a:t>This is not enough but it is a necessary condition.</a:t>
            </a:r>
          </a:p>
          <a:p>
            <a:pPr marL="287161" indent="-287161">
              <a:buSzPct val="75000"/>
              <a:buChar char="•"/>
            </a:pPr>
            <a:r>
              <a:t>One possibility to avoid these problems is the study of Horndeski theories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sldImg"/>
          </p:nvPr>
        </p:nvSpPr>
        <p:spPr>
          <a:prstGeom prst="rect">
            <a:avLst/>
          </a:prstGeom>
        </p:spPr>
        <p:txBody>
          <a:bodyPr/>
          <a:lstStyle/>
          <a:p>
            <a:pPr/>
          </a:p>
        </p:txBody>
      </p:sp>
      <p:sp>
        <p:nvSpPr>
          <p:cNvPr id="170" name="Shape 170"/>
          <p:cNvSpPr/>
          <p:nvPr>
            <p:ph type="body" sz="quarter" idx="1"/>
          </p:nvPr>
        </p:nvSpPr>
        <p:spPr>
          <a:prstGeom prst="rect">
            <a:avLst/>
          </a:prstGeom>
        </p:spPr>
        <p:txBody>
          <a:bodyPr/>
          <a:lstStyle/>
          <a:p>
            <a:pPr/>
            <a:r>
              <a:t>how is the road to this theory:</a:t>
            </a:r>
          </a:p>
          <a:p>
            <a:pPr marL="287161" indent="-287161">
              <a:buSzPct val="75000"/>
              <a:buChar char="•"/>
            </a:pPr>
            <a:r>
              <a:t>Horndeski in 1974 built the most general scalar-tensor theory </a:t>
            </a:r>
          </a:p>
          <a:p>
            <a:pPr marL="287161" indent="-287161">
              <a:buSzPct val="75000"/>
              <a:buChar char="•"/>
            </a:pPr>
            <a:r>
              <a:t>and 2 year after built the most general vector-tensor theory with an Abelian gauge symmetry</a:t>
            </a:r>
          </a:p>
          <a:p>
            <a:pPr marL="287161" indent="-287161">
              <a:buSzPct val="75000"/>
              <a:buChar char="•"/>
            </a:pPr>
            <a:r>
              <a:t>Horndeski theories were rediscovered 33 years later and called Galileon theories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ph type="sldImg"/>
          </p:nvPr>
        </p:nvSpPr>
        <p:spPr>
          <a:prstGeom prst="rect">
            <a:avLst/>
          </a:prstGeom>
        </p:spPr>
        <p:txBody>
          <a:bodyPr/>
          <a:lstStyle/>
          <a:p>
            <a:pPr/>
          </a:p>
        </p:txBody>
      </p:sp>
      <p:sp>
        <p:nvSpPr>
          <p:cNvPr id="175" name="Shape 175"/>
          <p:cNvSpPr/>
          <p:nvPr>
            <p:ph type="body" sz="quarter" idx="1"/>
          </p:nvPr>
        </p:nvSpPr>
        <p:spPr>
          <a:prstGeom prst="rect">
            <a:avLst/>
          </a:prstGeom>
        </p:spPr>
        <p:txBody>
          <a:bodyPr/>
          <a:lstStyle/>
          <a:p>
            <a:pPr marL="287161" indent="-287161">
              <a:buSzPct val="75000"/>
              <a:buChar char="•"/>
            </a:pPr>
            <a:r>
              <a:t>Heisenberg (JCAP 2014) and Tasinato (JHEP 2014) built the most general vector-tensor theory without gauge invariance, we found the generalized Proca action for an Abelian vector field or vector Galileon theory.</a:t>
            </a:r>
          </a:p>
          <a:p>
            <a:pPr marL="287161" indent="-287161">
              <a:buSzPct val="75000"/>
              <a:buChar char="•"/>
            </a:pPr>
            <a:r>
              <a:t>READ</a:t>
            </a:r>
          </a:p>
          <a:p>
            <a:pPr marL="287161" indent="-287161">
              <a:buSzPct val="75000"/>
              <a:buChar char="•"/>
            </a:pPr>
            <a:r>
              <a:t>But, Allys built the vector Galileon theory with a global SU(2) symmetry, that is, found the generalized SU(2) Proca theory.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Shape 179"/>
          <p:cNvSpPr/>
          <p:nvPr>
            <p:ph type="sldImg"/>
          </p:nvPr>
        </p:nvSpPr>
        <p:spPr>
          <a:prstGeom prst="rect">
            <a:avLst/>
          </a:prstGeom>
        </p:spPr>
        <p:txBody>
          <a:bodyPr/>
          <a:lstStyle/>
          <a:p>
            <a:pPr/>
          </a:p>
        </p:txBody>
      </p:sp>
      <p:sp>
        <p:nvSpPr>
          <p:cNvPr id="180" name="Shape 180"/>
          <p:cNvSpPr/>
          <p:nvPr>
            <p:ph type="body" sz="quarter" idx="1"/>
          </p:nvPr>
        </p:nvSpPr>
        <p:spPr>
          <a:prstGeom prst="rect">
            <a:avLst/>
          </a:prstGeom>
        </p:spPr>
        <p:txBody>
          <a:bodyPr/>
          <a:lstStyle/>
          <a:p>
            <a:pPr marL="287161" indent="-287161">
              <a:buSzPct val="75000"/>
              <a:buChar char="•"/>
            </a:pPr>
            <a:r>
              <a:t>READ</a:t>
            </a:r>
          </a:p>
          <a:p>
            <a:pPr marL="287161" indent="-287161">
              <a:buSzPct val="75000"/>
              <a:buChar char="•"/>
            </a:pPr>
            <a:r>
              <a:t>U(1) global symmetry in the context of what is called “the Peccei-Quinn mechanism” solves the strong CP problem.</a:t>
            </a:r>
          </a:p>
          <a:p>
            <a:pPr marL="287161" indent="-287161">
              <a:buSzPct val="75000"/>
              <a:buChar char="•"/>
            </a:pPr>
            <a:r>
              <a:t>one vector field generates too much anisotropy;  however, a triad of vector fields under SU(2) can be consistent with a homogenous and isotropic universe.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hape 185"/>
          <p:cNvSpPr/>
          <p:nvPr>
            <p:ph type="sldImg"/>
          </p:nvPr>
        </p:nvSpPr>
        <p:spPr>
          <a:prstGeom prst="rect">
            <a:avLst/>
          </a:prstGeom>
        </p:spPr>
        <p:txBody>
          <a:bodyPr/>
          <a:lstStyle/>
          <a:p>
            <a:pPr/>
          </a:p>
        </p:txBody>
      </p:sp>
      <p:sp>
        <p:nvSpPr>
          <p:cNvPr id="186" name="Shape 186"/>
          <p:cNvSpPr/>
          <p:nvPr>
            <p:ph type="body" sz="quarter" idx="1"/>
          </p:nvPr>
        </p:nvSpPr>
        <p:spPr>
          <a:prstGeom prst="rect">
            <a:avLst/>
          </a:prstGeom>
        </p:spPr>
        <p:txBody>
          <a:bodyPr/>
          <a:lstStyle/>
          <a:p>
            <a:pPr marL="287161" indent="-287161">
              <a:buSzPct val="75000"/>
              <a:buChar char="•"/>
              <a:defRPr sz="2100"/>
            </a:pPr>
            <a:r>
              <a:t>Identify all the possible Lorentz-invariant terms built from contractions of first-order and second-order space-time derivatives with metric tensors.</a:t>
            </a:r>
          </a:p>
          <a:p>
            <a:pPr marL="287161" indent="-287161">
              <a:buSzPct val="75000"/>
              <a:buChar char="•"/>
              <a:defRPr sz="2100"/>
            </a:pPr>
            <a:r>
              <a:t>Group together all these Lorentz-invariant terms in general linear combinations.</a:t>
            </a:r>
          </a:p>
          <a:p>
            <a:pPr marL="287161" indent="-287161">
              <a:buSzPct val="75000"/>
              <a:buChar char="•"/>
              <a:defRPr sz="2100"/>
            </a:pPr>
            <a:r>
              <a:t>Establish relations between these coefficients in the linear combinations so that the higher than second-order contributions produced in the Euler-Lagrange equations vanish.</a:t>
            </a:r>
          </a:p>
          <a:p>
            <a:pPr marL="287161" indent="-287161">
              <a:buSzPct val="75000"/>
              <a:buChar char="•"/>
              <a:defRPr sz="2100"/>
            </a:pPr>
            <a:r>
              <a:t>Generalize the obtained action to curved spacetime and add the necessary counter-terms to maintain the order of the evolution equations.</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amp; Subtitle">
    <p:spTree>
      <p:nvGrpSpPr>
        <p:cNvPr id="1" name=""/>
        <p:cNvGrpSpPr/>
        <p:nvPr/>
      </p:nvGrpSpPr>
      <p:grpSpPr>
        <a:xfrm>
          <a:off x="0" y="0"/>
          <a:ext cx="0" cy="0"/>
          <a:chOff x="0" y="0"/>
          <a:chExt cx="0" cy="0"/>
        </a:xfrm>
      </p:grpSpPr>
      <p:sp>
        <p:nvSpPr>
          <p:cNvPr id="13" name="Línea"/>
          <p:cNvSpPr/>
          <p:nvPr/>
        </p:nvSpPr>
        <p:spPr>
          <a:xfrm>
            <a:off x="508000" y="659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4" name="Línea"/>
          <p:cNvSpPr/>
          <p:nvPr/>
        </p:nvSpPr>
        <p:spPr>
          <a:xfrm>
            <a:off x="508000" y="408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5" name="Línea"/>
          <p:cNvSpPr/>
          <p:nvPr/>
        </p:nvSpPr>
        <p:spPr>
          <a:xfrm flipV="1">
            <a:off x="7994302" y="45262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6" name="Lorem Ipsum Dolor"/>
          <p:cNvSpPr txBox="1"/>
          <p:nvPr>
            <p:ph type="body" sz="quarter" idx="13"/>
          </p:nvPr>
        </p:nvSpPr>
        <p:spPr>
          <a:xfrm>
            <a:off x="508000" y="3505200"/>
            <a:ext cx="7200900" cy="508000"/>
          </a:xfrm>
          <a:prstGeom prst="rect">
            <a:avLst/>
          </a:prstGeom>
        </p:spPr>
        <p:txBody>
          <a:bodyPr>
            <a:spAutoFit/>
          </a:bodyPr>
          <a:lstStyle>
            <a:lvl1pPr marL="0" indent="0">
              <a:lnSpc>
                <a:spcPct val="110000"/>
              </a:lnSpc>
              <a:spcBef>
                <a:spcPts val="0"/>
              </a:spcBef>
              <a:buClrTx/>
              <a:buSzTx/>
              <a:buFontTx/>
              <a:buNone/>
              <a:defRPr i="1" sz="2400"/>
            </a:lvl1pPr>
          </a:lstStyle>
          <a:p>
            <a:pPr/>
            <a:r>
              <a:t>Lorem Ipsum Dolor</a:t>
            </a:r>
          </a:p>
        </p:txBody>
      </p:sp>
      <p:sp>
        <p:nvSpPr>
          <p:cNvPr id="17" name="Texto del título"/>
          <p:cNvSpPr txBox="1"/>
          <p:nvPr>
            <p:ph type="title"/>
          </p:nvPr>
        </p:nvSpPr>
        <p:spPr>
          <a:xfrm>
            <a:off x="508000" y="4140200"/>
            <a:ext cx="7200900" cy="2413000"/>
          </a:xfrm>
          <a:prstGeom prst="rect">
            <a:avLst/>
          </a:prstGeom>
        </p:spPr>
        <p:txBody>
          <a:bodyPr/>
          <a:lstStyle>
            <a:lvl1pPr algn="l"/>
          </a:lstStyle>
          <a:p>
            <a:pPr/>
            <a:r>
              <a:t>Texto del título</a:t>
            </a:r>
          </a:p>
        </p:txBody>
      </p:sp>
      <p:sp>
        <p:nvSpPr>
          <p:cNvPr id="18" name="Nivel de texto 1…"/>
          <p:cNvSpPr txBox="1"/>
          <p:nvPr>
            <p:ph type="body" sz="quarter" idx="1"/>
          </p:nvPr>
        </p:nvSpPr>
        <p:spPr>
          <a:xfrm>
            <a:off x="8280400" y="414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a:r>
              <a:t>Nivel de texto 1</a:t>
            </a:r>
          </a:p>
          <a:p>
            <a:pPr lvl="1"/>
            <a:r>
              <a:t>Nivel de texto 2</a:t>
            </a:r>
          </a:p>
          <a:p>
            <a:pPr lvl="2"/>
            <a:r>
              <a:t>Nivel de texto 3</a:t>
            </a:r>
          </a:p>
          <a:p>
            <a:pPr lvl="3"/>
            <a:r>
              <a:t>Nivel de texto 4</a:t>
            </a:r>
          </a:p>
          <a:p>
            <a:pPr lvl="4"/>
            <a:r>
              <a:t>Nivel de texto 5</a:t>
            </a:r>
          </a:p>
        </p:txBody>
      </p:sp>
      <p:sp>
        <p:nvSpPr>
          <p:cNvPr id="19"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Quote">
    <p:spTree>
      <p:nvGrpSpPr>
        <p:cNvPr id="1" name=""/>
        <p:cNvGrpSpPr/>
        <p:nvPr/>
      </p:nvGrpSpPr>
      <p:grpSpPr>
        <a:xfrm>
          <a:off x="0" y="0"/>
          <a:ext cx="0" cy="0"/>
          <a:chOff x="0" y="0"/>
          <a:chExt cx="0" cy="0"/>
        </a:xfrm>
      </p:grpSpPr>
      <p:sp>
        <p:nvSpPr>
          <p:cNvPr id="107" name="–Johnny Appleseed"/>
          <p:cNvSpPr txBox="1"/>
          <p:nvPr>
            <p:ph type="body" sz="quarter" idx="13"/>
          </p:nvPr>
        </p:nvSpPr>
        <p:spPr>
          <a:xfrm>
            <a:off x="533400" y="5969000"/>
            <a:ext cx="11938000" cy="609600"/>
          </a:xfrm>
          <a:prstGeom prst="rect">
            <a:avLst/>
          </a:prstGeom>
        </p:spPr>
        <p:txBody>
          <a:bodyPr anchor="t">
            <a:spAutoFit/>
          </a:bodyPr>
          <a:lstStyle>
            <a:lvl1pPr marL="0" indent="0" algn="ctr">
              <a:spcBef>
                <a:spcPts val="1200"/>
              </a:spcBef>
              <a:buClrTx/>
              <a:buSzTx/>
              <a:buFontTx/>
              <a:buNone/>
              <a:defRPr i="1" sz="3000"/>
            </a:lvl1pPr>
          </a:lstStyle>
          <a:p>
            <a:pPr/>
            <a:r>
              <a:t>–Johnny Appleseed</a:t>
            </a:r>
          </a:p>
        </p:txBody>
      </p:sp>
      <p:sp>
        <p:nvSpPr>
          <p:cNvPr id="108" name="“Type a quote here.”"/>
          <p:cNvSpPr txBox="1"/>
          <p:nvPr>
            <p:ph type="body" sz="quarter" idx="14"/>
          </p:nvPr>
        </p:nvSpPr>
        <p:spPr>
          <a:xfrm>
            <a:off x="1270000" y="4254500"/>
            <a:ext cx="10464800" cy="711200"/>
          </a:xfrm>
          <a:prstGeom prst="rect">
            <a:avLst/>
          </a:prstGeom>
        </p:spPr>
        <p:txBody>
          <a:bodyPr>
            <a:spAutoFit/>
          </a:bodyPr>
          <a:lstStyle>
            <a:lvl1pPr marL="0" indent="0" algn="ctr">
              <a:spcBef>
                <a:spcPts val="0"/>
              </a:spcBef>
              <a:buClrTx/>
              <a:buSzTx/>
              <a:buFontTx/>
              <a:buNone/>
            </a:lvl1pPr>
          </a:lstStyle>
          <a:p>
            <a:pPr/>
            <a:r>
              <a:t>“Type a quote here.” </a:t>
            </a:r>
          </a:p>
        </p:txBody>
      </p:sp>
      <p:sp>
        <p:nvSpPr>
          <p:cNvPr id="109"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p:spTree>
      <p:nvGrpSpPr>
        <p:cNvPr id="1" name=""/>
        <p:cNvGrpSpPr/>
        <p:nvPr/>
      </p:nvGrpSpPr>
      <p:grpSpPr>
        <a:xfrm>
          <a:off x="0" y="0"/>
          <a:ext cx="0" cy="0"/>
          <a:chOff x="0" y="0"/>
          <a:chExt cx="0" cy="0"/>
        </a:xfrm>
      </p:grpSpPr>
      <p:sp>
        <p:nvSpPr>
          <p:cNvPr id="116" name="Imagen"/>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1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
        <p:nvSpPr>
          <p:cNvPr id="12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spTree>
      <p:nvGrpSpPr>
        <p:cNvPr id="1" name=""/>
        <p:cNvGrpSpPr/>
        <p:nvPr/>
      </p:nvGrpSpPr>
      <p:grpSpPr>
        <a:xfrm>
          <a:off x="0" y="0"/>
          <a:ext cx="0" cy="0"/>
          <a:chOff x="0" y="0"/>
          <a:chExt cx="0" cy="0"/>
        </a:xfrm>
      </p:grpSpPr>
      <p:sp>
        <p:nvSpPr>
          <p:cNvPr id="26" name="Línea"/>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7" name="Línea"/>
          <p:cNvSpPr/>
          <p:nvPr/>
        </p:nvSpPr>
        <p:spPr>
          <a:xfrm>
            <a:off x="508000" y="913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8" name="Línea"/>
          <p:cNvSpPr/>
          <p:nvPr/>
        </p:nvSpPr>
        <p:spPr>
          <a:xfrm>
            <a:off x="508000" y="662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9" name="Línea"/>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0" name="Lorem Ipsum Dolor"/>
          <p:cNvSpPr txBox="1"/>
          <p:nvPr>
            <p:ph type="body" sz="quarter" idx="13"/>
          </p:nvPr>
        </p:nvSpPr>
        <p:spPr>
          <a:xfrm>
            <a:off x="508000" y="6096000"/>
            <a:ext cx="7200900" cy="508000"/>
          </a:xfrm>
          <a:prstGeom prst="rect">
            <a:avLst/>
          </a:prstGeom>
        </p:spPr>
        <p:txBody>
          <a:bodyPr>
            <a:spAutoFit/>
          </a:bodyPr>
          <a:lstStyle>
            <a:lvl1pPr marL="0" indent="0">
              <a:lnSpc>
                <a:spcPct val="110000"/>
              </a:lnSpc>
              <a:spcBef>
                <a:spcPts val="0"/>
              </a:spcBef>
              <a:buClrTx/>
              <a:buSzTx/>
              <a:buFontTx/>
              <a:buNone/>
              <a:defRPr i="1" sz="2400"/>
            </a:lvl1pPr>
          </a:lstStyle>
          <a:p>
            <a:pPr/>
            <a:r>
              <a:t>Lorem Ipsum Dolor</a:t>
            </a:r>
          </a:p>
        </p:txBody>
      </p:sp>
      <p:sp>
        <p:nvSpPr>
          <p:cNvPr id="31" name="Imagen"/>
          <p:cNvSpPr/>
          <p:nvPr>
            <p:ph type="pic" idx="14"/>
          </p:nvPr>
        </p:nvSpPr>
        <p:spPr>
          <a:xfrm>
            <a:off x="596900" y="633461"/>
            <a:ext cx="11811000" cy="5207001"/>
          </a:xfrm>
          <a:prstGeom prst="rect">
            <a:avLst/>
          </a:prstGeom>
          <a:ln w="9525">
            <a:round/>
          </a:ln>
        </p:spPr>
        <p:txBody>
          <a:bodyPr lIns="91439" tIns="45719" rIns="91439" bIns="45719" anchor="t">
            <a:noAutofit/>
          </a:bodyPr>
          <a:lstStyle/>
          <a:p>
            <a:pPr/>
          </a:p>
        </p:txBody>
      </p:sp>
      <p:sp>
        <p:nvSpPr>
          <p:cNvPr id="32" name="Texto del título"/>
          <p:cNvSpPr txBox="1"/>
          <p:nvPr>
            <p:ph type="title"/>
          </p:nvPr>
        </p:nvSpPr>
        <p:spPr>
          <a:xfrm>
            <a:off x="508000" y="6680200"/>
            <a:ext cx="7200900" cy="2413000"/>
          </a:xfrm>
          <a:prstGeom prst="rect">
            <a:avLst/>
          </a:prstGeom>
        </p:spPr>
        <p:txBody>
          <a:bodyPr/>
          <a:lstStyle>
            <a:lvl1pPr algn="l"/>
          </a:lstStyle>
          <a:p>
            <a:pPr/>
            <a:r>
              <a:t>Texto del título</a:t>
            </a:r>
          </a:p>
        </p:txBody>
      </p:sp>
      <p:sp>
        <p:nvSpPr>
          <p:cNvPr id="33" name="Nivel de texto 1…"/>
          <p:cNvSpPr txBox="1"/>
          <p:nvPr>
            <p:ph type="body" sz="quarter"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a:r>
              <a:t>Nivel de texto 1</a:t>
            </a:r>
          </a:p>
          <a:p>
            <a:pPr lvl="1"/>
            <a:r>
              <a:t>Nivel de texto 2</a:t>
            </a:r>
          </a:p>
          <a:p>
            <a:pPr lvl="2"/>
            <a:r>
              <a:t>Nivel de texto 3</a:t>
            </a:r>
          </a:p>
          <a:p>
            <a:pPr lvl="3"/>
            <a:r>
              <a:t>Nivel de texto 4</a:t>
            </a:r>
          </a:p>
          <a:p>
            <a:pPr lvl="4"/>
            <a:r>
              <a:t>Nivel de texto 5</a:t>
            </a:r>
          </a:p>
        </p:txBody>
      </p:sp>
      <p:sp>
        <p:nvSpPr>
          <p:cNvPr id="3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spTree>
      <p:nvGrpSpPr>
        <p:cNvPr id="1" name=""/>
        <p:cNvGrpSpPr/>
        <p:nvPr/>
      </p:nvGrpSpPr>
      <p:grpSpPr>
        <a:xfrm>
          <a:off x="0" y="0"/>
          <a:ext cx="0" cy="0"/>
          <a:chOff x="0" y="0"/>
          <a:chExt cx="0" cy="0"/>
        </a:xfrm>
      </p:grpSpPr>
      <p:sp>
        <p:nvSpPr>
          <p:cNvPr id="41" name="Texto del título"/>
          <p:cNvSpPr txBox="1"/>
          <p:nvPr>
            <p:ph type="title"/>
          </p:nvPr>
        </p:nvSpPr>
        <p:spPr>
          <a:xfrm>
            <a:off x="508000" y="3670300"/>
            <a:ext cx="11988800" cy="2413000"/>
          </a:xfrm>
          <a:prstGeom prst="rect">
            <a:avLst/>
          </a:prstGeom>
        </p:spPr>
        <p:txBody>
          <a:bodyPr/>
          <a:lstStyle/>
          <a:p>
            <a:pPr/>
            <a:r>
              <a:t>Texto del título</a:t>
            </a:r>
          </a:p>
        </p:txBody>
      </p:sp>
      <p:sp>
        <p:nvSpPr>
          <p:cNvPr id="4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spTree>
      <p:nvGrpSpPr>
        <p:cNvPr id="1" name=""/>
        <p:cNvGrpSpPr/>
        <p:nvPr/>
      </p:nvGrpSpPr>
      <p:grpSpPr>
        <a:xfrm>
          <a:off x="0" y="0"/>
          <a:ext cx="0" cy="0"/>
          <a:chOff x="0" y="0"/>
          <a:chExt cx="0" cy="0"/>
        </a:xfrm>
      </p:grpSpPr>
      <p:sp>
        <p:nvSpPr>
          <p:cNvPr id="49" name="Línea"/>
          <p:cNvSpPr/>
          <p:nvPr/>
        </p:nvSpPr>
        <p:spPr>
          <a:xfrm>
            <a:off x="508000" y="4876800"/>
            <a:ext cx="5676374"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50" name="Línea"/>
          <p:cNvSpPr/>
          <p:nvPr/>
        </p:nvSpPr>
        <p:spPr>
          <a:xfrm>
            <a:off x="508000" y="2768600"/>
            <a:ext cx="5676316"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51" name="Lorem Ipsum Dolor"/>
          <p:cNvSpPr txBox="1"/>
          <p:nvPr>
            <p:ph type="body" sz="quarter" idx="13"/>
          </p:nvPr>
        </p:nvSpPr>
        <p:spPr>
          <a:xfrm>
            <a:off x="508000" y="2171700"/>
            <a:ext cx="5676900" cy="508000"/>
          </a:xfrm>
          <a:prstGeom prst="rect">
            <a:avLst/>
          </a:prstGeom>
        </p:spPr>
        <p:txBody>
          <a:bodyPr anchor="b">
            <a:spAutoFit/>
          </a:bodyPr>
          <a:lstStyle>
            <a:lvl1pPr marL="0" indent="0">
              <a:lnSpc>
                <a:spcPct val="110000"/>
              </a:lnSpc>
              <a:spcBef>
                <a:spcPts val="0"/>
              </a:spcBef>
              <a:buClrTx/>
              <a:buSzTx/>
              <a:buFontTx/>
              <a:buNone/>
              <a:defRPr i="1" sz="2400"/>
            </a:lvl1pPr>
          </a:lstStyle>
          <a:p>
            <a:pPr/>
            <a:r>
              <a:t>Lorem Ipsum Dolor</a:t>
            </a:r>
          </a:p>
        </p:txBody>
      </p:sp>
      <p:sp>
        <p:nvSpPr>
          <p:cNvPr id="52" name="Imagen"/>
          <p:cNvSpPr/>
          <p:nvPr>
            <p:ph type="pic" sz="half" idx="14"/>
          </p:nvPr>
        </p:nvSpPr>
        <p:spPr>
          <a:xfrm>
            <a:off x="6818219" y="647699"/>
            <a:ext cx="5588001" cy="8331201"/>
          </a:xfrm>
          <a:prstGeom prst="rect">
            <a:avLst/>
          </a:prstGeom>
          <a:ln w="9525">
            <a:round/>
          </a:ln>
        </p:spPr>
        <p:txBody>
          <a:bodyPr lIns="91439" tIns="45719" rIns="91439" bIns="45719" anchor="t">
            <a:noAutofit/>
          </a:bodyPr>
          <a:lstStyle/>
          <a:p>
            <a:pPr/>
          </a:p>
        </p:txBody>
      </p:sp>
      <p:sp>
        <p:nvSpPr>
          <p:cNvPr id="53" name="Texto del título"/>
          <p:cNvSpPr txBox="1"/>
          <p:nvPr>
            <p:ph type="title"/>
          </p:nvPr>
        </p:nvSpPr>
        <p:spPr>
          <a:xfrm>
            <a:off x="508000" y="2806700"/>
            <a:ext cx="5676900" cy="2032000"/>
          </a:xfrm>
          <a:prstGeom prst="rect">
            <a:avLst/>
          </a:prstGeom>
        </p:spPr>
        <p:txBody>
          <a:bodyPr/>
          <a:lstStyle>
            <a:lvl1pPr algn="l">
              <a:defRPr sz="5600"/>
            </a:lvl1pPr>
          </a:lstStyle>
          <a:p>
            <a:pPr/>
            <a:r>
              <a:t>Texto del título</a:t>
            </a:r>
          </a:p>
        </p:txBody>
      </p:sp>
      <p:sp>
        <p:nvSpPr>
          <p:cNvPr id="54" name="Nivel de texto 1…"/>
          <p:cNvSpPr txBox="1"/>
          <p:nvPr>
            <p:ph type="body" sz="quarter"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a:r>
              <a:t>Nivel de texto 1</a:t>
            </a:r>
          </a:p>
          <a:p>
            <a:pPr lvl="1"/>
            <a:r>
              <a:t>Nivel de texto 2</a:t>
            </a:r>
          </a:p>
          <a:p>
            <a:pPr lvl="2"/>
            <a:r>
              <a:t>Nivel de texto 3</a:t>
            </a:r>
          </a:p>
          <a:p>
            <a:pPr lvl="3"/>
            <a:r>
              <a:t>Nivel de texto 4</a:t>
            </a:r>
          </a:p>
          <a:p>
            <a:pPr lvl="4"/>
            <a:r>
              <a:t>Nivel de texto 5</a:t>
            </a:r>
          </a:p>
        </p:txBody>
      </p:sp>
      <p:sp>
        <p:nvSpPr>
          <p:cNvPr id="5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62" name="Texto del título"/>
          <p:cNvSpPr txBox="1"/>
          <p:nvPr>
            <p:ph type="title"/>
          </p:nvPr>
        </p:nvSpPr>
        <p:spPr>
          <a:prstGeom prst="rect">
            <a:avLst/>
          </a:prstGeom>
        </p:spPr>
        <p:txBody>
          <a:bodyPr/>
          <a:lstStyle/>
          <a:p>
            <a:pPr/>
            <a:r>
              <a:t>Texto del título</a:t>
            </a:r>
          </a:p>
        </p:txBody>
      </p:sp>
      <p:sp>
        <p:nvSpPr>
          <p:cNvPr id="6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70" name="Texto del título"/>
          <p:cNvSpPr txBox="1"/>
          <p:nvPr>
            <p:ph type="title"/>
          </p:nvPr>
        </p:nvSpPr>
        <p:spPr>
          <a:prstGeom prst="rect">
            <a:avLst/>
          </a:prstGeom>
        </p:spPr>
        <p:txBody>
          <a:bodyPr/>
          <a:lstStyle/>
          <a:p>
            <a:pPr/>
            <a:r>
              <a:t>Texto del título</a:t>
            </a:r>
          </a:p>
        </p:txBody>
      </p:sp>
      <p:sp>
        <p:nvSpPr>
          <p:cNvPr id="71" name="Nivel de texto 1…"/>
          <p:cNvSpPr txBox="1"/>
          <p:nvPr>
            <p:ph type="body" idx="1"/>
          </p:nvPr>
        </p:nvSpPr>
        <p:spPr>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7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79" name="Imagen"/>
          <p:cNvSpPr/>
          <p:nvPr>
            <p:ph type="pic" sz="half" idx="13"/>
          </p:nvPr>
        </p:nvSpPr>
        <p:spPr>
          <a:xfrm>
            <a:off x="6819900" y="2654300"/>
            <a:ext cx="5588000" cy="6350000"/>
          </a:xfrm>
          <a:prstGeom prst="rect">
            <a:avLst/>
          </a:prstGeom>
          <a:ln w="9525">
            <a:round/>
          </a:ln>
        </p:spPr>
        <p:txBody>
          <a:bodyPr lIns="91439" tIns="45719" rIns="91439" bIns="45719" anchor="t">
            <a:noAutofit/>
          </a:bodyPr>
          <a:lstStyle/>
          <a:p>
            <a:pPr/>
          </a:p>
        </p:txBody>
      </p:sp>
      <p:sp>
        <p:nvSpPr>
          <p:cNvPr id="80" name="Texto del título"/>
          <p:cNvSpPr txBox="1"/>
          <p:nvPr>
            <p:ph type="title"/>
          </p:nvPr>
        </p:nvSpPr>
        <p:spPr>
          <a:prstGeom prst="rect">
            <a:avLst/>
          </a:prstGeom>
        </p:spPr>
        <p:txBody>
          <a:bodyPr/>
          <a:lstStyle/>
          <a:p>
            <a:pPr/>
            <a:r>
              <a:t>Texto del título</a:t>
            </a:r>
          </a:p>
        </p:txBody>
      </p:sp>
      <p:sp>
        <p:nvSpPr>
          <p:cNvPr id="81" name="Nivel de texto 1…"/>
          <p:cNvSpPr txBox="1"/>
          <p:nvPr>
            <p:ph type="body" sz="half"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pPr/>
            <a:r>
              <a:t>Nivel de texto 1</a:t>
            </a:r>
          </a:p>
          <a:p>
            <a:pPr lvl="1"/>
            <a:r>
              <a:t>Nivel de texto 2</a:t>
            </a:r>
          </a:p>
          <a:p>
            <a:pPr lvl="2"/>
            <a:r>
              <a:t>Nivel de texto 3</a:t>
            </a:r>
          </a:p>
          <a:p>
            <a:pPr lvl="3"/>
            <a:r>
              <a:t>Nivel de texto 4</a:t>
            </a:r>
          </a:p>
          <a:p>
            <a:pPr lvl="4"/>
            <a:r>
              <a:t>Nivel de texto 5</a:t>
            </a:r>
          </a:p>
        </p:txBody>
      </p:sp>
      <p:sp>
        <p:nvSpPr>
          <p:cNvPr id="8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Bullets">
    <p:spTree>
      <p:nvGrpSpPr>
        <p:cNvPr id="1" name=""/>
        <p:cNvGrpSpPr/>
        <p:nvPr/>
      </p:nvGrpSpPr>
      <p:grpSpPr>
        <a:xfrm>
          <a:off x="0" y="0"/>
          <a:ext cx="0" cy="0"/>
          <a:chOff x="0" y="0"/>
          <a:chExt cx="0" cy="0"/>
        </a:xfrm>
      </p:grpSpPr>
      <p:sp>
        <p:nvSpPr>
          <p:cNvPr id="89" name="Nivel de texto 1…"/>
          <p:cNvSpPr txBox="1"/>
          <p:nvPr>
            <p:ph type="body" idx="1"/>
          </p:nvPr>
        </p:nvSpPr>
        <p:spPr>
          <a:xfrm>
            <a:off x="508000" y="1270000"/>
            <a:ext cx="11988800" cy="7213600"/>
          </a:xfrm>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9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hoto - 3 Up">
    <p:spTree>
      <p:nvGrpSpPr>
        <p:cNvPr id="1" name=""/>
        <p:cNvGrpSpPr/>
        <p:nvPr/>
      </p:nvGrpSpPr>
      <p:grpSpPr>
        <a:xfrm>
          <a:off x="0" y="0"/>
          <a:ext cx="0" cy="0"/>
          <a:chOff x="0" y="0"/>
          <a:chExt cx="0" cy="0"/>
        </a:xfrm>
      </p:grpSpPr>
      <p:sp>
        <p:nvSpPr>
          <p:cNvPr id="97" name="Imagen"/>
          <p:cNvSpPr/>
          <p:nvPr>
            <p:ph type="pic" sz="quarter" idx="13"/>
          </p:nvPr>
        </p:nvSpPr>
        <p:spPr>
          <a:xfrm>
            <a:off x="6856319" y="4772799"/>
            <a:ext cx="5499101" cy="4229101"/>
          </a:xfrm>
          <a:prstGeom prst="rect">
            <a:avLst/>
          </a:prstGeom>
          <a:ln w="9525">
            <a:round/>
          </a:ln>
        </p:spPr>
        <p:txBody>
          <a:bodyPr lIns="91439" tIns="45719" rIns="91439" bIns="45719" anchor="t">
            <a:noAutofit/>
          </a:bodyPr>
          <a:lstStyle/>
          <a:p>
            <a:pPr/>
          </a:p>
        </p:txBody>
      </p:sp>
      <p:sp>
        <p:nvSpPr>
          <p:cNvPr id="98" name="Imagen"/>
          <p:cNvSpPr/>
          <p:nvPr>
            <p:ph type="pic" sz="quarter" idx="14"/>
          </p:nvPr>
        </p:nvSpPr>
        <p:spPr>
          <a:xfrm>
            <a:off x="6860562" y="609600"/>
            <a:ext cx="5499101" cy="3530600"/>
          </a:xfrm>
          <a:prstGeom prst="rect">
            <a:avLst/>
          </a:prstGeom>
          <a:ln w="9525">
            <a:round/>
          </a:ln>
        </p:spPr>
        <p:txBody>
          <a:bodyPr lIns="91439" tIns="45719" rIns="91439" bIns="45719" anchor="t">
            <a:noAutofit/>
          </a:bodyPr>
          <a:lstStyle/>
          <a:p>
            <a:pPr/>
          </a:p>
        </p:txBody>
      </p:sp>
      <p:sp>
        <p:nvSpPr>
          <p:cNvPr id="99" name="Imagen"/>
          <p:cNvSpPr/>
          <p:nvPr>
            <p:ph type="pic" sz="half" idx="15"/>
          </p:nvPr>
        </p:nvSpPr>
        <p:spPr>
          <a:xfrm>
            <a:off x="557119" y="609599"/>
            <a:ext cx="5588001" cy="8394701"/>
          </a:xfrm>
          <a:prstGeom prst="rect">
            <a:avLst/>
          </a:prstGeom>
          <a:ln w="9525">
            <a:round/>
          </a:ln>
        </p:spPr>
        <p:txBody>
          <a:bodyPr lIns="91439" tIns="45719" rIns="91439" bIns="45719" anchor="t">
            <a:noAutofit/>
          </a:bodyPr>
          <a:lstStyle/>
          <a:p>
            <a:pPr/>
          </a:p>
        </p:txBody>
      </p:sp>
      <p:sp>
        <p:nvSpPr>
          <p:cNvPr id="10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Línea"/>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 name="Línea"/>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 name="Texto del título"/>
          <p:cNvSpPr txBox="1"/>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Texto del título</a:t>
            </a:r>
          </a:p>
        </p:txBody>
      </p:sp>
      <p:sp>
        <p:nvSpPr>
          <p:cNvPr id="5" name="Nivel de texto 1…"/>
          <p:cNvSpPr txBox="1"/>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6" name="Número de diapositiva"/>
          <p:cNvSpPr txBox="1"/>
          <p:nvPr>
            <p:ph type="sldNum" sz="quarter" idx="2"/>
          </p:nvPr>
        </p:nvSpPr>
        <p:spPr>
          <a:xfrm>
            <a:off x="6324599" y="9258300"/>
            <a:ext cx="342901" cy="406400"/>
          </a:xfrm>
          <a:prstGeom prst="rect">
            <a:avLst/>
          </a:prstGeom>
          <a:ln w="12700">
            <a:miter lim="400000"/>
          </a:ln>
        </p:spPr>
        <p:txBody>
          <a:bodyPr wrap="none" lIns="50800" tIns="50800" rIns="50800" bIns="50800">
            <a:spAutoFit/>
          </a:bodyPr>
          <a:lstStyle>
            <a:lvl1pPr>
              <a:defRPr sz="1800">
                <a:solidFill>
                  <a:srgbClr val="4C4946"/>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mn-lt"/>
          <a:ea typeface="+mn-ea"/>
          <a:cs typeface="+mn-cs"/>
          <a:sym typeface="Bodoni SvtyTwo ITC TT-Book"/>
        </a:defRPr>
      </a:lvl1pPr>
      <a:lvl2pPr marL="0" marR="0" indent="22860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mn-lt"/>
          <a:ea typeface="+mn-ea"/>
          <a:cs typeface="+mn-cs"/>
          <a:sym typeface="Bodoni SvtyTwo ITC TT-Book"/>
        </a:defRPr>
      </a:lvl2pPr>
      <a:lvl3pPr marL="0" marR="0" indent="45720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mn-lt"/>
          <a:ea typeface="+mn-ea"/>
          <a:cs typeface="+mn-cs"/>
          <a:sym typeface="Bodoni SvtyTwo ITC TT-Book"/>
        </a:defRPr>
      </a:lvl3pPr>
      <a:lvl4pPr marL="0" marR="0" indent="68580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mn-lt"/>
          <a:ea typeface="+mn-ea"/>
          <a:cs typeface="+mn-cs"/>
          <a:sym typeface="Bodoni SvtyTwo ITC TT-Book"/>
        </a:defRPr>
      </a:lvl4pPr>
      <a:lvl5pPr marL="0" marR="0" indent="91440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mn-lt"/>
          <a:ea typeface="+mn-ea"/>
          <a:cs typeface="+mn-cs"/>
          <a:sym typeface="Bodoni SvtyTwo ITC TT-Book"/>
        </a:defRPr>
      </a:lvl5pPr>
      <a:lvl6pPr marL="0" marR="0" indent="114300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mn-lt"/>
          <a:ea typeface="+mn-ea"/>
          <a:cs typeface="+mn-cs"/>
          <a:sym typeface="Bodoni SvtyTwo ITC TT-Book"/>
        </a:defRPr>
      </a:lvl6pPr>
      <a:lvl7pPr marL="0" marR="0" indent="137160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mn-lt"/>
          <a:ea typeface="+mn-ea"/>
          <a:cs typeface="+mn-cs"/>
          <a:sym typeface="Bodoni SvtyTwo ITC TT-Book"/>
        </a:defRPr>
      </a:lvl7pPr>
      <a:lvl8pPr marL="0" marR="0" indent="160020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mn-lt"/>
          <a:ea typeface="+mn-ea"/>
          <a:cs typeface="+mn-cs"/>
          <a:sym typeface="Bodoni SvtyTwo ITC TT-Book"/>
        </a:defRPr>
      </a:lvl8pPr>
      <a:lvl9pPr marL="0" marR="0" indent="1828800" algn="ctr" defTabSz="584200" rtl="0" latinLnBrk="0">
        <a:lnSpc>
          <a:spcPct val="90000"/>
        </a:lnSpc>
        <a:spcBef>
          <a:spcPts val="1600"/>
        </a:spcBef>
        <a:spcAft>
          <a:spcPts val="0"/>
        </a:spcAft>
        <a:buClrTx/>
        <a:buSzTx/>
        <a:buFontTx/>
        <a:buNone/>
        <a:tabLst/>
        <a:defRPr b="0" baseline="0" cap="none" i="0" spc="0" strike="noStrike" sz="7000" u="none">
          <a:ln>
            <a:noFill/>
          </a:ln>
          <a:solidFill>
            <a:srgbClr val="D93E2B"/>
          </a:solidFill>
          <a:uFillTx/>
          <a:latin typeface="+mn-lt"/>
          <a:ea typeface="+mn-ea"/>
          <a:cs typeface="+mn-cs"/>
          <a:sym typeface="Bodoni SvtyTwo ITC TT-Book"/>
        </a:defRPr>
      </a:lvl9pPr>
    </p:titleStyle>
    <p:body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ln>
            <a:noFill/>
          </a:ln>
          <a:solidFill>
            <a:srgbClr val="414141"/>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2.png"/><Relationship Id="rId6" Type="http://schemas.openxmlformats.org/officeDocument/2006/relationships/image" Target="../media/image4.jpeg"/><Relationship Id="rId7" Type="http://schemas.openxmlformats.org/officeDocument/2006/relationships/image" Target="../media/image3.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1.png"/><Relationship Id="rId10" Type="http://schemas.openxmlformats.org/officeDocument/2006/relationships/image" Target="../media/image26.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7.jpe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8.png"/><Relationship Id="rId7" Type="http://schemas.openxmlformats.org/officeDocument/2006/relationships/image" Target="../media/image34.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png"/><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47.png"/><Relationship Id="rId4" Type="http://schemas.openxmlformats.org/officeDocument/2006/relationships/image" Target="../media/image48.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49.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50.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55.png"/><Relationship Id="rId8" Type="http://schemas.openxmlformats.org/officeDocument/2006/relationships/image" Target="../media/image56.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57.png"/><Relationship Id="rId4" Type="http://schemas.openxmlformats.org/officeDocument/2006/relationships/image" Target="../media/image58.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63.png"/><Relationship Id="rId4" Type="http://schemas.openxmlformats.org/officeDocument/2006/relationships/image" Target="../media/image64.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png"/><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66.png"/><Relationship Id="rId6" Type="http://schemas.openxmlformats.org/officeDocument/2006/relationships/image" Target="../media/image67.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8.png"/><Relationship Id="rId3" Type="http://schemas.openxmlformats.org/officeDocument/2006/relationships/image" Target="../media/image69.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image" Target="../media/image72.png"/><Relationship Id="rId6" Type="http://schemas.openxmlformats.org/officeDocument/2006/relationships/image" Target="../media/image73.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74.png"/><Relationship Id="rId4" Type="http://schemas.openxmlformats.org/officeDocument/2006/relationships/image" Target="../media/image75.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6.png"/><Relationship Id="rId3" Type="http://schemas.openxmlformats.org/officeDocument/2006/relationships/image" Target="../media/image77.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8.png"/><Relationship Id="rId3" Type="http://schemas.openxmlformats.org/officeDocument/2006/relationships/image" Target="../media/image79.png"/><Relationship Id="rId4" Type="http://schemas.openxmlformats.org/officeDocument/2006/relationships/image" Target="../media/image80.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81.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82.png"/><Relationship Id="rId4" Type="http://schemas.openxmlformats.org/officeDocument/2006/relationships/image" Target="../media/image83.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84.png"/><Relationship Id="rId4" Type="http://schemas.openxmlformats.org/officeDocument/2006/relationships/image" Target="../media/image85.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86.png"/><Relationship Id="rId4" Type="http://schemas.openxmlformats.org/officeDocument/2006/relationships/image" Target="../media/image87.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8.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9.png"/><Relationship Id="rId3" Type="http://schemas.openxmlformats.org/officeDocument/2006/relationships/image" Target="../media/image9.jpeg"/><Relationship Id="rId4" Type="http://schemas.openxmlformats.org/officeDocument/2006/relationships/image" Target="../media/image90.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Based on Physics of the Dark Universe 19 (2018) 129"/>
          <p:cNvSpPr txBox="1"/>
          <p:nvPr>
            <p:ph type="body" idx="13"/>
          </p:nvPr>
        </p:nvSpPr>
        <p:spPr>
          <a:prstGeom prst="rect">
            <a:avLst/>
          </a:prstGeom>
        </p:spPr>
        <p:txBody>
          <a:bodyPr/>
          <a:lstStyle/>
          <a:p>
            <a:pPr/>
            <a:r>
              <a:t>Based on Physics of the Dark Universe 19 (2018) 129</a:t>
            </a:r>
          </a:p>
        </p:txBody>
      </p:sp>
      <p:pic>
        <p:nvPicPr>
          <p:cNvPr id="134" name="energetic-effects-of-daylight-savings.jpg" descr="energetic-effects-of-daylight-savings.jpg"/>
          <p:cNvPicPr>
            <a:picLocks noChangeAspect="1"/>
          </p:cNvPicPr>
          <p:nvPr/>
        </p:nvPicPr>
        <p:blipFill>
          <a:blip r:embed="rId3">
            <a:extLst/>
          </a:blip>
          <a:stretch>
            <a:fillRect/>
          </a:stretch>
        </p:blipFill>
        <p:spPr>
          <a:xfrm>
            <a:off x="1920825" y="-10716"/>
            <a:ext cx="9162983" cy="6108656"/>
          </a:xfrm>
          <a:prstGeom prst="rect">
            <a:avLst/>
          </a:prstGeom>
          <a:ln w="12700">
            <a:miter lim="400000"/>
          </a:ln>
        </p:spPr>
      </p:pic>
      <p:sp>
        <p:nvSpPr>
          <p:cNvPr id="135" name="Non-Abelian S-term dark energy and inflation"/>
          <p:cNvSpPr txBox="1"/>
          <p:nvPr>
            <p:ph type="title"/>
          </p:nvPr>
        </p:nvSpPr>
        <p:spPr>
          <a:xfrm>
            <a:off x="507305" y="6358466"/>
            <a:ext cx="7200901" cy="2413001"/>
          </a:xfrm>
          <a:prstGeom prst="rect">
            <a:avLst/>
          </a:prstGeom>
        </p:spPr>
        <p:txBody>
          <a:bodyPr/>
          <a:lstStyle>
            <a:lvl1pPr defTabSz="496570">
              <a:spcBef>
                <a:spcPts val="1300"/>
              </a:spcBef>
              <a:defRPr sz="5950">
                <a:solidFill>
                  <a:srgbClr val="D2593D"/>
                </a:solidFill>
              </a:defRPr>
            </a:lvl1pPr>
          </a:lstStyle>
          <a:p>
            <a:pPr/>
            <a:r>
              <a:t>Non-Abelian S-term dark energy and inflation</a:t>
            </a:r>
          </a:p>
        </p:txBody>
      </p:sp>
      <p:sp>
        <p:nvSpPr>
          <p:cNvPr id="136" name="Andrés A. Navarro…"/>
          <p:cNvSpPr txBox="1"/>
          <p:nvPr>
            <p:ph type="body" sz="quarter" idx="1"/>
          </p:nvPr>
        </p:nvSpPr>
        <p:spPr>
          <a:xfrm>
            <a:off x="8280400" y="6358466"/>
            <a:ext cx="4241800" cy="2413001"/>
          </a:xfrm>
          <a:prstGeom prst="rect">
            <a:avLst/>
          </a:prstGeom>
        </p:spPr>
        <p:txBody>
          <a:bodyPr/>
          <a:lstStyle/>
          <a:p>
            <a:pPr>
              <a:defRPr sz="3000"/>
            </a:pPr>
            <a:r>
              <a:t>Andrés A. Navarro</a:t>
            </a:r>
          </a:p>
          <a:p>
            <a:pPr>
              <a:defRPr sz="3000"/>
            </a:pPr>
            <a:r>
              <a:t>Yeinzon Rodríguez </a:t>
            </a:r>
          </a:p>
        </p:txBody>
      </p:sp>
      <p:pic>
        <p:nvPicPr>
          <p:cNvPr id="137" name="logouan_378.jpg" descr="logouan_378.jpg"/>
          <p:cNvPicPr>
            <a:picLocks noChangeAspect="1"/>
          </p:cNvPicPr>
          <p:nvPr/>
        </p:nvPicPr>
        <p:blipFill>
          <a:blip r:embed="rId4">
            <a:extLst/>
          </a:blip>
          <a:stretch>
            <a:fillRect/>
          </a:stretch>
        </p:blipFill>
        <p:spPr>
          <a:xfrm>
            <a:off x="55033" y="8676538"/>
            <a:ext cx="2381486" cy="1026938"/>
          </a:xfrm>
          <a:prstGeom prst="rect">
            <a:avLst/>
          </a:prstGeom>
          <a:ln w="12700">
            <a:miter lim="400000"/>
          </a:ln>
        </p:spPr>
      </p:pic>
      <p:pic>
        <p:nvPicPr>
          <p:cNvPr id="138" name="UIS logo(1).png" descr="UIS logo(1).png"/>
          <p:cNvPicPr>
            <a:picLocks noChangeAspect="1"/>
          </p:cNvPicPr>
          <p:nvPr/>
        </p:nvPicPr>
        <p:blipFill>
          <a:blip r:embed="rId5">
            <a:extLst/>
          </a:blip>
          <a:stretch>
            <a:fillRect/>
          </a:stretch>
        </p:blipFill>
        <p:spPr>
          <a:xfrm>
            <a:off x="2499955" y="8702552"/>
            <a:ext cx="2245675" cy="1026938"/>
          </a:xfrm>
          <a:prstGeom prst="rect">
            <a:avLst/>
          </a:prstGeom>
          <a:ln w="12700">
            <a:miter lim="400000"/>
          </a:ln>
        </p:spPr>
      </p:pic>
      <p:pic>
        <p:nvPicPr>
          <p:cNvPr id="139" name="logo-universidad-santo-tomas.png.jpeg" descr="logo-universidad-santo-tomas.png.jpeg"/>
          <p:cNvPicPr>
            <a:picLocks noChangeAspect="1"/>
          </p:cNvPicPr>
          <p:nvPr/>
        </p:nvPicPr>
        <p:blipFill>
          <a:blip r:embed="rId6">
            <a:extLst/>
          </a:blip>
          <a:stretch>
            <a:fillRect/>
          </a:stretch>
        </p:blipFill>
        <p:spPr>
          <a:xfrm>
            <a:off x="8567610" y="8702552"/>
            <a:ext cx="4446313" cy="974910"/>
          </a:xfrm>
          <a:prstGeom prst="rect">
            <a:avLst/>
          </a:prstGeom>
          <a:ln w="12700">
            <a:miter lim="400000"/>
          </a:ln>
        </p:spPr>
      </p:pic>
      <p:pic>
        <p:nvPicPr>
          <p:cNvPr id="140" name="ictp_head_logo.png" descr="ictp_head_logo.png"/>
          <p:cNvPicPr>
            <a:picLocks noChangeAspect="1"/>
          </p:cNvPicPr>
          <p:nvPr/>
        </p:nvPicPr>
        <p:blipFill>
          <a:blip r:embed="rId7">
            <a:extLst/>
          </a:blip>
          <a:stretch>
            <a:fillRect/>
          </a:stretch>
        </p:blipFill>
        <p:spPr>
          <a:xfrm>
            <a:off x="4809066" y="8603687"/>
            <a:ext cx="3833745" cy="1224669"/>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The scalar Galileon action"/>
          <p:cNvSpPr txBox="1"/>
          <p:nvPr>
            <p:ph type="title"/>
          </p:nvPr>
        </p:nvSpPr>
        <p:spPr>
          <a:prstGeom prst="rect">
            <a:avLst/>
          </a:prstGeom>
        </p:spPr>
        <p:txBody>
          <a:bodyPr/>
          <a:lstStyle/>
          <a:p>
            <a:pPr/>
            <a:r>
              <a:t>The scalar Galileon action</a:t>
            </a:r>
          </a:p>
        </p:txBody>
      </p:sp>
      <p:pic>
        <p:nvPicPr>
          <p:cNvPr id="189" name="Imagen" descr="Imagen"/>
          <p:cNvPicPr>
            <a:picLocks noChangeAspect="1"/>
          </p:cNvPicPr>
          <p:nvPr/>
        </p:nvPicPr>
        <p:blipFill>
          <a:blip r:embed="rId3">
            <a:extLst/>
          </a:blip>
          <a:stretch>
            <a:fillRect/>
          </a:stretch>
        </p:blipFill>
        <p:spPr>
          <a:xfrm>
            <a:off x="929216" y="4029240"/>
            <a:ext cx="7150101" cy="596901"/>
          </a:xfrm>
          <a:prstGeom prst="rect">
            <a:avLst/>
          </a:prstGeom>
          <a:ln w="12700">
            <a:miter lim="400000"/>
          </a:ln>
        </p:spPr>
      </p:pic>
      <p:pic>
        <p:nvPicPr>
          <p:cNvPr id="190" name="Imagen" descr="Imagen"/>
          <p:cNvPicPr>
            <a:picLocks noChangeAspect="1"/>
          </p:cNvPicPr>
          <p:nvPr/>
        </p:nvPicPr>
        <p:blipFill>
          <a:blip r:embed="rId4">
            <a:extLst/>
          </a:blip>
          <a:stretch>
            <a:fillRect/>
          </a:stretch>
        </p:blipFill>
        <p:spPr>
          <a:xfrm>
            <a:off x="919691" y="5036939"/>
            <a:ext cx="3479801" cy="596901"/>
          </a:xfrm>
          <a:prstGeom prst="rect">
            <a:avLst/>
          </a:prstGeom>
          <a:ln w="12700">
            <a:miter lim="400000"/>
          </a:ln>
        </p:spPr>
      </p:pic>
      <p:pic>
        <p:nvPicPr>
          <p:cNvPr id="191" name="Imagen" descr="Imagen"/>
          <p:cNvPicPr>
            <a:picLocks noChangeAspect="1"/>
          </p:cNvPicPr>
          <p:nvPr/>
        </p:nvPicPr>
        <p:blipFill>
          <a:blip r:embed="rId5">
            <a:extLst/>
          </a:blip>
          <a:stretch>
            <a:fillRect/>
          </a:stretch>
        </p:blipFill>
        <p:spPr>
          <a:xfrm>
            <a:off x="877622" y="5948197"/>
            <a:ext cx="4267201" cy="596901"/>
          </a:xfrm>
          <a:prstGeom prst="rect">
            <a:avLst/>
          </a:prstGeom>
          <a:ln w="12700">
            <a:miter lim="400000"/>
          </a:ln>
        </p:spPr>
      </p:pic>
      <p:pic>
        <p:nvPicPr>
          <p:cNvPr id="192" name="Imagen" descr="Imagen"/>
          <p:cNvPicPr>
            <a:picLocks noChangeAspect="1"/>
          </p:cNvPicPr>
          <p:nvPr/>
        </p:nvPicPr>
        <p:blipFill>
          <a:blip r:embed="rId6">
            <a:extLst/>
          </a:blip>
          <a:stretch>
            <a:fillRect/>
          </a:stretch>
        </p:blipFill>
        <p:spPr>
          <a:xfrm>
            <a:off x="876300" y="6901920"/>
            <a:ext cx="11252200" cy="596901"/>
          </a:xfrm>
          <a:prstGeom prst="rect">
            <a:avLst/>
          </a:prstGeom>
          <a:ln w="12700">
            <a:miter lim="400000"/>
          </a:ln>
        </p:spPr>
      </p:pic>
      <p:pic>
        <p:nvPicPr>
          <p:cNvPr id="193" name="Imagen" descr="Imagen"/>
          <p:cNvPicPr>
            <a:picLocks noChangeAspect="1"/>
          </p:cNvPicPr>
          <p:nvPr/>
        </p:nvPicPr>
        <p:blipFill>
          <a:blip r:embed="rId7">
            <a:extLst/>
          </a:blip>
          <a:stretch>
            <a:fillRect/>
          </a:stretch>
        </p:blipFill>
        <p:spPr>
          <a:xfrm>
            <a:off x="860292" y="7697324"/>
            <a:ext cx="5943601" cy="596901"/>
          </a:xfrm>
          <a:prstGeom prst="rect">
            <a:avLst/>
          </a:prstGeom>
          <a:ln w="12700">
            <a:miter lim="400000"/>
          </a:ln>
        </p:spPr>
      </p:pic>
      <p:pic>
        <p:nvPicPr>
          <p:cNvPr id="194" name="Imagen" descr="Imagen"/>
          <p:cNvPicPr>
            <a:picLocks noChangeAspect="1"/>
          </p:cNvPicPr>
          <p:nvPr/>
        </p:nvPicPr>
        <p:blipFill>
          <a:blip r:embed="rId8">
            <a:extLst/>
          </a:blip>
          <a:stretch>
            <a:fillRect/>
          </a:stretch>
        </p:blipFill>
        <p:spPr>
          <a:xfrm>
            <a:off x="1625600" y="8492728"/>
            <a:ext cx="11252200" cy="713508"/>
          </a:xfrm>
          <a:prstGeom prst="rect">
            <a:avLst/>
          </a:prstGeom>
          <a:ln w="12700">
            <a:miter lim="400000"/>
          </a:ln>
        </p:spPr>
      </p:pic>
      <p:pic>
        <p:nvPicPr>
          <p:cNvPr id="195" name="Imagen" descr="Imagen"/>
          <p:cNvPicPr>
            <a:picLocks noChangeAspect="1"/>
          </p:cNvPicPr>
          <p:nvPr/>
        </p:nvPicPr>
        <p:blipFill>
          <a:blip r:embed="rId9">
            <a:extLst/>
          </a:blip>
          <a:stretch>
            <a:fillRect/>
          </a:stretch>
        </p:blipFill>
        <p:spPr>
          <a:xfrm>
            <a:off x="10420829" y="1767152"/>
            <a:ext cx="2211079" cy="345766"/>
          </a:xfrm>
          <a:prstGeom prst="rect">
            <a:avLst/>
          </a:prstGeom>
          <a:ln w="12700">
            <a:miter lim="400000"/>
          </a:ln>
        </p:spPr>
      </p:pic>
      <p:pic>
        <p:nvPicPr>
          <p:cNvPr id="196" name="Imagen" descr="Imagen"/>
          <p:cNvPicPr>
            <a:picLocks noChangeAspect="1"/>
          </p:cNvPicPr>
          <p:nvPr/>
        </p:nvPicPr>
        <p:blipFill>
          <a:blip r:embed="rId10">
            <a:extLst/>
          </a:blip>
          <a:srcRect l="0" t="0" r="0" b="0"/>
          <a:stretch>
            <a:fillRect/>
          </a:stretch>
        </p:blipFill>
        <p:spPr>
          <a:xfrm>
            <a:off x="1217483" y="2304289"/>
            <a:ext cx="8022368" cy="147460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The recipe to build non-Abelian vector Galileons"/>
          <p:cNvSpPr txBox="1"/>
          <p:nvPr>
            <p:ph type="title"/>
          </p:nvPr>
        </p:nvSpPr>
        <p:spPr>
          <a:prstGeom prst="rect">
            <a:avLst/>
          </a:prstGeom>
        </p:spPr>
        <p:txBody>
          <a:bodyPr/>
          <a:lstStyle/>
          <a:p>
            <a:pPr defTabSz="426466">
              <a:spcBef>
                <a:spcPts val="1100"/>
              </a:spcBef>
              <a:defRPr sz="5110"/>
            </a:pPr>
            <a:r>
              <a:t>The recipe to build </a:t>
            </a:r>
            <a:r>
              <a:rPr>
                <a:solidFill>
                  <a:srgbClr val="0433FF"/>
                </a:solidFill>
              </a:rPr>
              <a:t>non-Abelian vector</a:t>
            </a:r>
            <a:r>
              <a:t> Galileons</a:t>
            </a:r>
          </a:p>
        </p:txBody>
      </p:sp>
      <p:sp>
        <p:nvSpPr>
          <p:cNvPr id="201" name="Identify all the possible Lorentz-invariant terms built from contractions of vector fields.…"/>
          <p:cNvSpPr txBox="1"/>
          <p:nvPr>
            <p:ph type="body" sz="half" idx="1"/>
          </p:nvPr>
        </p:nvSpPr>
        <p:spPr>
          <a:prstGeom prst="rect">
            <a:avLst/>
          </a:prstGeom>
        </p:spPr>
        <p:txBody>
          <a:bodyPr/>
          <a:lstStyle/>
          <a:p>
            <a:pPr/>
            <a:r>
              <a:t>Identify all the possible Lorentz-invariant terms built from contractions of vector fields.</a:t>
            </a:r>
          </a:p>
          <a:p>
            <a:pPr/>
            <a:r>
              <a:t>Group together all these Lorentz-SU(2) invariant term.</a:t>
            </a:r>
          </a:p>
          <a:p>
            <a:pPr/>
            <a:r>
              <a:t>Establish relations.</a:t>
            </a:r>
          </a:p>
          <a:p>
            <a:pPr/>
            <a:r>
              <a:t>The scalar limit.</a:t>
            </a:r>
          </a:p>
          <a:p>
            <a:pPr/>
            <a:r>
              <a:t>Generalizde to curved spacetime.</a:t>
            </a:r>
          </a:p>
        </p:txBody>
      </p:sp>
      <p:pic>
        <p:nvPicPr>
          <p:cNvPr id="202" name="Suggestions-images-of-witches-cauldron-clipart-3.png" descr="Suggestions-images-of-witches-cauldron-clipart-3.png"/>
          <p:cNvPicPr>
            <a:picLocks noChangeAspect="1"/>
          </p:cNvPicPr>
          <p:nvPr/>
        </p:nvPicPr>
        <p:blipFill>
          <a:blip r:embed="rId3">
            <a:extLst/>
          </a:blip>
          <a:stretch>
            <a:fillRect/>
          </a:stretch>
        </p:blipFill>
        <p:spPr>
          <a:xfrm>
            <a:off x="7259349" y="2515470"/>
            <a:ext cx="5447002" cy="678006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6" name="What have we learned?"/>
          <p:cNvSpPr txBox="1"/>
          <p:nvPr>
            <p:ph type="title"/>
          </p:nvPr>
        </p:nvSpPr>
        <p:spPr>
          <a:prstGeom prst="rect">
            <a:avLst/>
          </a:prstGeom>
        </p:spPr>
        <p:txBody>
          <a:bodyPr/>
          <a:lstStyle>
            <a:lvl1pPr>
              <a:defRPr>
                <a:solidFill>
                  <a:srgbClr val="0433FF"/>
                </a:solidFill>
              </a:defRPr>
            </a:lvl1pPr>
          </a:lstStyle>
          <a:p>
            <a:pPr/>
            <a:r>
              <a:t>What have we learned?</a:t>
            </a:r>
          </a:p>
        </p:txBody>
      </p:sp>
      <p:sp>
        <p:nvSpPr>
          <p:cNvPr id="207" name="Theories are built from the gauge field strength tensor        its Hodge dual        or…"/>
          <p:cNvSpPr txBox="1"/>
          <p:nvPr>
            <p:ph type="body" idx="1"/>
          </p:nvPr>
        </p:nvSpPr>
        <p:spPr>
          <a:prstGeom prst="rect">
            <a:avLst/>
          </a:prstGeom>
        </p:spPr>
        <p:txBody>
          <a:bodyPr/>
          <a:lstStyle/>
          <a:p>
            <a:pPr/>
            <a:r>
              <a:t>Theories are built from the gauge field strength tensor        its Hodge dual        or</a:t>
            </a:r>
          </a:p>
          <a:p>
            <a:pPr/>
            <a:r>
              <a:t>Theories that don’t invoke gauge symmetries cam be built from the symmetric version        of the gauge field strength tensor:</a:t>
            </a:r>
          </a:p>
        </p:txBody>
      </p:sp>
      <p:pic>
        <p:nvPicPr>
          <p:cNvPr id="208" name="Imagen" descr="Imagen"/>
          <p:cNvPicPr>
            <a:picLocks noChangeAspect="1"/>
          </p:cNvPicPr>
          <p:nvPr/>
        </p:nvPicPr>
        <p:blipFill>
          <a:blip r:embed="rId3">
            <a:extLst/>
          </a:blip>
          <a:stretch>
            <a:fillRect/>
          </a:stretch>
        </p:blipFill>
        <p:spPr>
          <a:xfrm>
            <a:off x="3751799" y="8392979"/>
            <a:ext cx="5501202" cy="622461"/>
          </a:xfrm>
          <a:prstGeom prst="rect">
            <a:avLst/>
          </a:prstGeom>
          <a:ln w="12700">
            <a:miter lim="400000"/>
          </a:ln>
        </p:spPr>
      </p:pic>
      <p:pic>
        <p:nvPicPr>
          <p:cNvPr id="209" name="Imagen" descr="Imagen"/>
          <p:cNvPicPr>
            <a:picLocks noChangeAspect="1"/>
          </p:cNvPicPr>
          <p:nvPr/>
        </p:nvPicPr>
        <p:blipFill>
          <a:blip r:embed="rId4">
            <a:extLst/>
          </a:blip>
          <a:stretch>
            <a:fillRect/>
          </a:stretch>
        </p:blipFill>
        <p:spPr>
          <a:xfrm>
            <a:off x="12023907" y="4174302"/>
            <a:ext cx="698501" cy="457201"/>
          </a:xfrm>
          <a:prstGeom prst="rect">
            <a:avLst/>
          </a:prstGeom>
          <a:ln w="12700">
            <a:miter lim="400000"/>
          </a:ln>
        </p:spPr>
      </p:pic>
      <p:pic>
        <p:nvPicPr>
          <p:cNvPr id="210" name="Imagen" descr="Imagen"/>
          <p:cNvPicPr>
            <a:picLocks noChangeAspect="1"/>
          </p:cNvPicPr>
          <p:nvPr/>
        </p:nvPicPr>
        <p:blipFill>
          <a:blip r:embed="rId5">
            <a:extLst/>
          </a:blip>
          <a:stretch>
            <a:fillRect/>
          </a:stretch>
        </p:blipFill>
        <p:spPr>
          <a:xfrm>
            <a:off x="4125004" y="4659236"/>
            <a:ext cx="698501" cy="571501"/>
          </a:xfrm>
          <a:prstGeom prst="rect">
            <a:avLst/>
          </a:prstGeom>
          <a:ln w="12700">
            <a:miter lim="400000"/>
          </a:ln>
        </p:spPr>
      </p:pic>
      <p:pic>
        <p:nvPicPr>
          <p:cNvPr id="211" name="Imagen" descr="Imagen"/>
          <p:cNvPicPr>
            <a:picLocks noChangeAspect="1"/>
          </p:cNvPicPr>
          <p:nvPr/>
        </p:nvPicPr>
        <p:blipFill>
          <a:blip r:embed="rId6">
            <a:extLst/>
          </a:blip>
          <a:stretch>
            <a:fillRect/>
          </a:stretch>
        </p:blipFill>
        <p:spPr>
          <a:xfrm>
            <a:off x="5438276" y="4786236"/>
            <a:ext cx="546101" cy="469901"/>
          </a:xfrm>
          <a:prstGeom prst="rect">
            <a:avLst/>
          </a:prstGeom>
          <a:ln w="12700">
            <a:miter lim="400000"/>
          </a:ln>
        </p:spPr>
      </p:pic>
      <p:pic>
        <p:nvPicPr>
          <p:cNvPr id="212" name="Imagen" descr="Imagen"/>
          <p:cNvPicPr>
            <a:picLocks noChangeAspect="1"/>
          </p:cNvPicPr>
          <p:nvPr/>
        </p:nvPicPr>
        <p:blipFill>
          <a:blip r:embed="rId7">
            <a:extLst/>
          </a:blip>
          <a:stretch>
            <a:fillRect/>
          </a:stretch>
        </p:blipFill>
        <p:spPr>
          <a:xfrm>
            <a:off x="7819533" y="6295785"/>
            <a:ext cx="673101" cy="4699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switch dir="l"/>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The non-Abelian vector Galileon action"/>
          <p:cNvSpPr txBox="1"/>
          <p:nvPr>
            <p:ph type="title"/>
          </p:nvPr>
        </p:nvSpPr>
        <p:spPr>
          <a:prstGeom prst="rect">
            <a:avLst/>
          </a:prstGeom>
        </p:spPr>
        <p:txBody>
          <a:bodyPr/>
          <a:lstStyle/>
          <a:p>
            <a:pPr defTabSz="525779">
              <a:spcBef>
                <a:spcPts val="1400"/>
              </a:spcBef>
              <a:defRPr sz="6300"/>
            </a:pPr>
            <a:r>
              <a:t>The </a:t>
            </a:r>
            <a:r>
              <a:rPr>
                <a:solidFill>
                  <a:srgbClr val="0433FF"/>
                </a:solidFill>
              </a:rPr>
              <a:t>non-Abelian vector</a:t>
            </a:r>
            <a:r>
              <a:t> Galileon action</a:t>
            </a:r>
          </a:p>
        </p:txBody>
      </p:sp>
      <p:pic>
        <p:nvPicPr>
          <p:cNvPr id="217" name="Imagen" descr="Imagen"/>
          <p:cNvPicPr>
            <a:picLocks noChangeAspect="1"/>
          </p:cNvPicPr>
          <p:nvPr/>
        </p:nvPicPr>
        <p:blipFill>
          <a:blip r:embed="rId2">
            <a:extLst/>
          </a:blip>
          <a:stretch>
            <a:fillRect/>
          </a:stretch>
        </p:blipFill>
        <p:spPr>
          <a:xfrm>
            <a:off x="1046625" y="3806758"/>
            <a:ext cx="5842001" cy="596901"/>
          </a:xfrm>
          <a:prstGeom prst="rect">
            <a:avLst/>
          </a:prstGeom>
          <a:ln w="12700">
            <a:miter lim="400000"/>
          </a:ln>
        </p:spPr>
      </p:pic>
      <p:pic>
        <p:nvPicPr>
          <p:cNvPr id="218" name="Imagen" descr="Imagen"/>
          <p:cNvPicPr>
            <a:picLocks noChangeAspect="1"/>
          </p:cNvPicPr>
          <p:nvPr/>
        </p:nvPicPr>
        <p:blipFill>
          <a:blip r:embed="rId3">
            <a:extLst/>
          </a:blip>
          <a:stretch>
            <a:fillRect/>
          </a:stretch>
        </p:blipFill>
        <p:spPr>
          <a:xfrm>
            <a:off x="1068652" y="4733974"/>
            <a:ext cx="6642101" cy="596901"/>
          </a:xfrm>
          <a:prstGeom prst="rect">
            <a:avLst/>
          </a:prstGeom>
          <a:ln w="12700">
            <a:miter lim="400000"/>
          </a:ln>
        </p:spPr>
      </p:pic>
      <p:pic>
        <p:nvPicPr>
          <p:cNvPr id="219" name="Imagen" descr="Imagen"/>
          <p:cNvPicPr>
            <a:picLocks noChangeAspect="1"/>
          </p:cNvPicPr>
          <p:nvPr/>
        </p:nvPicPr>
        <p:blipFill>
          <a:blip r:embed="rId4">
            <a:extLst/>
          </a:blip>
          <a:stretch>
            <a:fillRect/>
          </a:stretch>
        </p:blipFill>
        <p:spPr>
          <a:xfrm>
            <a:off x="1047485" y="5623089"/>
            <a:ext cx="8039101" cy="596901"/>
          </a:xfrm>
          <a:prstGeom prst="rect">
            <a:avLst/>
          </a:prstGeom>
          <a:ln w="12700">
            <a:miter lim="400000"/>
          </a:ln>
        </p:spPr>
      </p:pic>
      <p:pic>
        <p:nvPicPr>
          <p:cNvPr id="220" name="Imagen" descr="Imagen"/>
          <p:cNvPicPr>
            <a:picLocks noChangeAspect="1"/>
          </p:cNvPicPr>
          <p:nvPr/>
        </p:nvPicPr>
        <p:blipFill>
          <a:blip r:embed="rId5">
            <a:extLst/>
          </a:blip>
          <a:stretch>
            <a:fillRect/>
          </a:stretch>
        </p:blipFill>
        <p:spPr>
          <a:xfrm>
            <a:off x="1060185" y="6494297"/>
            <a:ext cx="7505701" cy="596901"/>
          </a:xfrm>
          <a:prstGeom prst="rect">
            <a:avLst/>
          </a:prstGeom>
          <a:ln w="12700">
            <a:miter lim="400000"/>
          </a:ln>
        </p:spPr>
      </p:pic>
      <p:pic>
        <p:nvPicPr>
          <p:cNvPr id="221" name="Imagen" descr="Imagen"/>
          <p:cNvPicPr>
            <a:picLocks noChangeAspect="1"/>
          </p:cNvPicPr>
          <p:nvPr/>
        </p:nvPicPr>
        <p:blipFill>
          <a:blip r:embed="rId6">
            <a:extLst/>
          </a:blip>
          <a:stretch>
            <a:fillRect/>
          </a:stretch>
        </p:blipFill>
        <p:spPr>
          <a:xfrm>
            <a:off x="1101989" y="7416303"/>
            <a:ext cx="4927601" cy="609601"/>
          </a:xfrm>
          <a:prstGeom prst="rect">
            <a:avLst/>
          </a:prstGeom>
          <a:ln w="12700">
            <a:miter lim="400000"/>
          </a:ln>
        </p:spPr>
      </p:pic>
      <p:pic>
        <p:nvPicPr>
          <p:cNvPr id="222" name="Imagen" descr="Imagen"/>
          <p:cNvPicPr>
            <a:picLocks noChangeAspect="1"/>
          </p:cNvPicPr>
          <p:nvPr/>
        </p:nvPicPr>
        <p:blipFill>
          <a:blip r:embed="rId7">
            <a:extLst/>
          </a:blip>
          <a:stretch>
            <a:fillRect/>
          </a:stretch>
        </p:blipFill>
        <p:spPr>
          <a:xfrm>
            <a:off x="1096697" y="8311488"/>
            <a:ext cx="1905001" cy="596901"/>
          </a:xfrm>
          <a:prstGeom prst="rect">
            <a:avLst/>
          </a:prstGeom>
          <a:ln w="12700">
            <a:miter lim="400000"/>
          </a:ln>
        </p:spPr>
      </p:pic>
      <p:sp>
        <p:nvSpPr>
          <p:cNvPr id="223" name="up to six contracted Lorentz indices"/>
          <p:cNvSpPr txBox="1"/>
          <p:nvPr/>
        </p:nvSpPr>
        <p:spPr>
          <a:xfrm>
            <a:off x="7668236" y="1676399"/>
            <a:ext cx="4915794"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up to six contracted Lorentz indices</a:t>
            </a:r>
          </a:p>
        </p:txBody>
      </p:sp>
      <p:pic>
        <p:nvPicPr>
          <p:cNvPr id="224" name="Imagen" descr="Imagen"/>
          <p:cNvPicPr>
            <a:picLocks noChangeAspect="1"/>
          </p:cNvPicPr>
          <p:nvPr/>
        </p:nvPicPr>
        <p:blipFill>
          <a:blip r:embed="rId8">
            <a:extLst/>
          </a:blip>
          <a:stretch>
            <a:fillRect/>
          </a:stretch>
        </p:blipFill>
        <p:spPr>
          <a:xfrm>
            <a:off x="7590629" y="8488427"/>
            <a:ext cx="4737500" cy="796762"/>
          </a:xfrm>
          <a:prstGeom prst="rect">
            <a:avLst/>
          </a:prstGeom>
          <a:ln w="12700">
            <a:miter lim="400000"/>
          </a:ln>
        </p:spPr>
      </p:pic>
      <p:pic>
        <p:nvPicPr>
          <p:cNvPr id="225" name="Imagen" descr="Imagen"/>
          <p:cNvPicPr>
            <a:picLocks noChangeAspect="1"/>
          </p:cNvPicPr>
          <p:nvPr/>
        </p:nvPicPr>
        <p:blipFill>
          <a:blip r:embed="rId9">
            <a:extLst/>
          </a:blip>
          <a:stretch>
            <a:fillRect/>
          </a:stretch>
        </p:blipFill>
        <p:spPr>
          <a:xfrm>
            <a:off x="552373" y="2324100"/>
            <a:ext cx="11952854" cy="114789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The non-Abelian vector Galileon action"/>
          <p:cNvSpPr txBox="1"/>
          <p:nvPr>
            <p:ph type="title"/>
          </p:nvPr>
        </p:nvSpPr>
        <p:spPr>
          <a:prstGeom prst="rect">
            <a:avLst/>
          </a:prstGeom>
        </p:spPr>
        <p:txBody>
          <a:bodyPr/>
          <a:lstStyle/>
          <a:p>
            <a:pPr defTabSz="525779">
              <a:spcBef>
                <a:spcPts val="1400"/>
              </a:spcBef>
              <a:defRPr sz="6300"/>
            </a:pPr>
            <a:r>
              <a:t>The </a:t>
            </a:r>
            <a:r>
              <a:rPr>
                <a:solidFill>
                  <a:srgbClr val="0433FF"/>
                </a:solidFill>
              </a:rPr>
              <a:t>non-Abelian vector</a:t>
            </a:r>
            <a:r>
              <a:t> Galileon action</a:t>
            </a:r>
          </a:p>
        </p:txBody>
      </p:sp>
      <p:sp>
        <p:nvSpPr>
          <p:cNvPr id="228" name="up to six contracted Lorentz indices"/>
          <p:cNvSpPr txBox="1"/>
          <p:nvPr/>
        </p:nvSpPr>
        <p:spPr>
          <a:xfrm>
            <a:off x="7668236" y="1676399"/>
            <a:ext cx="4915794"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up to six contracted Lorentz indices</a:t>
            </a:r>
          </a:p>
        </p:txBody>
      </p:sp>
      <p:pic>
        <p:nvPicPr>
          <p:cNvPr id="229" name="Imagen" descr="Imagen"/>
          <p:cNvPicPr>
            <a:picLocks noChangeAspect="1"/>
          </p:cNvPicPr>
          <p:nvPr/>
        </p:nvPicPr>
        <p:blipFill>
          <a:blip r:embed="rId2">
            <a:extLst/>
          </a:blip>
          <a:stretch>
            <a:fillRect/>
          </a:stretch>
        </p:blipFill>
        <p:spPr>
          <a:xfrm>
            <a:off x="984316" y="3460750"/>
            <a:ext cx="9398001" cy="939800"/>
          </a:xfrm>
          <a:prstGeom prst="rect">
            <a:avLst/>
          </a:prstGeom>
          <a:ln w="12700">
            <a:miter lim="400000"/>
          </a:ln>
        </p:spPr>
      </p:pic>
      <p:pic>
        <p:nvPicPr>
          <p:cNvPr id="230" name="Imagen" descr="Imagen"/>
          <p:cNvPicPr>
            <a:picLocks noChangeAspect="1"/>
          </p:cNvPicPr>
          <p:nvPr/>
        </p:nvPicPr>
        <p:blipFill>
          <a:blip r:embed="rId3">
            <a:extLst/>
          </a:blip>
          <a:stretch>
            <a:fillRect/>
          </a:stretch>
        </p:blipFill>
        <p:spPr>
          <a:xfrm>
            <a:off x="1936750" y="4443148"/>
            <a:ext cx="9131300" cy="939801"/>
          </a:xfrm>
          <a:prstGeom prst="rect">
            <a:avLst/>
          </a:prstGeom>
          <a:ln w="12700">
            <a:miter lim="400000"/>
          </a:ln>
        </p:spPr>
      </p:pic>
      <p:pic>
        <p:nvPicPr>
          <p:cNvPr id="231" name="Imagen" descr="Imagen"/>
          <p:cNvPicPr>
            <a:picLocks noChangeAspect="1"/>
          </p:cNvPicPr>
          <p:nvPr/>
        </p:nvPicPr>
        <p:blipFill>
          <a:blip r:embed="rId4">
            <a:extLst/>
          </a:blip>
          <a:stretch>
            <a:fillRect/>
          </a:stretch>
        </p:blipFill>
        <p:spPr>
          <a:xfrm>
            <a:off x="1009716" y="5867400"/>
            <a:ext cx="9347201" cy="939800"/>
          </a:xfrm>
          <a:prstGeom prst="rect">
            <a:avLst/>
          </a:prstGeom>
          <a:ln w="12700">
            <a:miter lim="400000"/>
          </a:ln>
        </p:spPr>
      </p:pic>
      <p:pic>
        <p:nvPicPr>
          <p:cNvPr id="232" name="Imagen" descr="Imagen"/>
          <p:cNvPicPr>
            <a:picLocks noChangeAspect="1"/>
          </p:cNvPicPr>
          <p:nvPr/>
        </p:nvPicPr>
        <p:blipFill>
          <a:blip r:embed="rId5">
            <a:extLst/>
          </a:blip>
          <a:stretch>
            <a:fillRect/>
          </a:stretch>
        </p:blipFill>
        <p:spPr>
          <a:xfrm>
            <a:off x="1955800" y="6820759"/>
            <a:ext cx="9334500" cy="939801"/>
          </a:xfrm>
          <a:prstGeom prst="rect">
            <a:avLst/>
          </a:prstGeom>
          <a:ln w="12700">
            <a:miter lim="400000"/>
          </a:ln>
        </p:spPr>
      </p:pic>
      <p:pic>
        <p:nvPicPr>
          <p:cNvPr id="233" name="Imagen" descr="Imagen"/>
          <p:cNvPicPr>
            <a:picLocks noChangeAspect="1"/>
          </p:cNvPicPr>
          <p:nvPr/>
        </p:nvPicPr>
        <p:blipFill>
          <a:blip r:embed="rId6">
            <a:extLst/>
          </a:blip>
          <a:stretch>
            <a:fillRect/>
          </a:stretch>
        </p:blipFill>
        <p:spPr>
          <a:xfrm>
            <a:off x="1956659" y="7694149"/>
            <a:ext cx="8382001" cy="838201"/>
          </a:xfrm>
          <a:prstGeom prst="rect">
            <a:avLst/>
          </a:prstGeom>
          <a:ln w="12700">
            <a:miter lim="400000"/>
          </a:ln>
        </p:spPr>
      </p:pic>
      <p:pic>
        <p:nvPicPr>
          <p:cNvPr id="234" name="Imagen" descr="Imagen"/>
          <p:cNvPicPr>
            <a:picLocks noChangeAspect="1"/>
          </p:cNvPicPr>
          <p:nvPr/>
        </p:nvPicPr>
        <p:blipFill>
          <a:blip r:embed="rId7">
            <a:extLst/>
          </a:blip>
          <a:stretch>
            <a:fillRect/>
          </a:stretch>
        </p:blipFill>
        <p:spPr>
          <a:xfrm>
            <a:off x="1076060" y="8874720"/>
            <a:ext cx="4178301" cy="609601"/>
          </a:xfrm>
          <a:prstGeom prst="rect">
            <a:avLst/>
          </a:prstGeom>
          <a:ln w="12700">
            <a:miter lim="400000"/>
          </a:ln>
        </p:spPr>
      </p:pic>
      <p:pic>
        <p:nvPicPr>
          <p:cNvPr id="235" name="Imagen" descr="Imagen"/>
          <p:cNvPicPr>
            <a:picLocks noChangeAspect="1"/>
          </p:cNvPicPr>
          <p:nvPr/>
        </p:nvPicPr>
        <p:blipFill>
          <a:blip r:embed="rId8">
            <a:extLst/>
          </a:blip>
          <a:stretch>
            <a:fillRect/>
          </a:stretch>
        </p:blipFill>
        <p:spPr>
          <a:xfrm>
            <a:off x="7789796" y="8957601"/>
            <a:ext cx="4305301" cy="520701"/>
          </a:xfrm>
          <a:prstGeom prst="rect">
            <a:avLst/>
          </a:prstGeom>
          <a:ln w="12700">
            <a:miter lim="400000"/>
          </a:ln>
        </p:spPr>
      </p:pic>
      <p:sp>
        <p:nvSpPr>
          <p:cNvPr id="236" name="Flecha"/>
          <p:cNvSpPr/>
          <p:nvPr/>
        </p:nvSpPr>
        <p:spPr>
          <a:xfrm>
            <a:off x="5403320" y="8849320"/>
            <a:ext cx="2276146" cy="686462"/>
          </a:xfrm>
          <a:prstGeom prst="rightArrow">
            <a:avLst>
              <a:gd name="adj1" fmla="val 32000"/>
              <a:gd name="adj2" fmla="val 118404"/>
            </a:avLst>
          </a:prstGeom>
          <a:blipFill>
            <a:blip r:embed="rId9"/>
          </a:blipFill>
          <a:ln w="12700">
            <a:miter lim="400000"/>
          </a:ln>
        </p:spPr>
        <p:txBody>
          <a:bodyPr lIns="50800" tIns="50800" rIns="50800" bIns="50800" anchor="ctr"/>
          <a:lstStyle/>
          <a:p>
            <a:pPr>
              <a:defRPr sz="3200">
                <a:solidFill>
                  <a:srgbClr val="FFFFFF"/>
                </a:solidFill>
                <a:effectLst>
                  <a:outerShdw sx="100000" sy="100000" kx="0" ky="0" algn="b" rotWithShape="0" blurRad="25400" dist="33948" dir="2700000">
                    <a:srgbClr val="3B3936"/>
                  </a:outerShdw>
                </a:effectLst>
              </a:defRPr>
            </a:pPr>
          </a:p>
        </p:txBody>
      </p:sp>
      <p:grpSp>
        <p:nvGrpSpPr>
          <p:cNvPr id="239" name="Grupo"/>
          <p:cNvGrpSpPr/>
          <p:nvPr/>
        </p:nvGrpSpPr>
        <p:grpSpPr>
          <a:xfrm>
            <a:off x="11490457" y="3143249"/>
            <a:ext cx="1270001" cy="5689601"/>
            <a:chOff x="0" y="0"/>
            <a:chExt cx="1270000" cy="5689600"/>
          </a:xfrm>
        </p:grpSpPr>
        <p:sp>
          <p:nvSpPr>
            <p:cNvPr id="237" name="T…"/>
            <p:cNvSpPr txBox="1"/>
            <p:nvPr/>
          </p:nvSpPr>
          <p:spPr>
            <a:xfrm>
              <a:off x="93802" y="-1"/>
              <a:ext cx="1082395" cy="568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3000">
                  <a:solidFill>
                    <a:srgbClr val="FF2600"/>
                  </a:solidFill>
                </a:defRPr>
              </a:pPr>
              <a:r>
                <a:t>T</a:t>
              </a:r>
            </a:p>
            <a:p>
              <a:pPr>
                <a:defRPr sz="3000">
                  <a:solidFill>
                    <a:srgbClr val="FF2600"/>
                  </a:solidFill>
                </a:defRPr>
              </a:pPr>
              <a:r>
                <a:t>h</a:t>
              </a:r>
            </a:p>
            <a:p>
              <a:pPr>
                <a:defRPr sz="3000">
                  <a:solidFill>
                    <a:srgbClr val="FF2600"/>
                  </a:solidFill>
                </a:defRPr>
              </a:pPr>
              <a:r>
                <a:t>e</a:t>
              </a:r>
            </a:p>
            <a:p>
              <a:pPr>
                <a:defRPr sz="3000">
                  <a:solidFill>
                    <a:srgbClr val="FF2600"/>
                  </a:solidFill>
                </a:defRPr>
              </a:pPr>
            </a:p>
            <a:p>
              <a:pPr>
                <a:defRPr sz="3000">
                  <a:solidFill>
                    <a:srgbClr val="FF2600"/>
                  </a:solidFill>
                </a:defRPr>
              </a:pPr>
              <a:r>
                <a:t>S</a:t>
              </a:r>
            </a:p>
            <a:p>
              <a:pPr>
                <a:defRPr sz="3000">
                  <a:solidFill>
                    <a:srgbClr val="FF2600"/>
                  </a:solidFill>
                </a:defRPr>
              </a:pPr>
            </a:p>
            <a:p>
              <a:pPr>
                <a:defRPr sz="3000">
                  <a:solidFill>
                    <a:srgbClr val="FF2600"/>
                  </a:solidFill>
                </a:defRPr>
              </a:pPr>
              <a:r>
                <a:t>t</a:t>
              </a:r>
            </a:p>
            <a:p>
              <a:pPr>
                <a:defRPr sz="3000">
                  <a:solidFill>
                    <a:srgbClr val="FF2600"/>
                  </a:solidFill>
                </a:defRPr>
              </a:pPr>
              <a:r>
                <a:t>e</a:t>
              </a:r>
            </a:p>
            <a:p>
              <a:pPr>
                <a:defRPr sz="3000">
                  <a:solidFill>
                    <a:srgbClr val="FF2600"/>
                  </a:solidFill>
                </a:defRPr>
              </a:pPr>
              <a:r>
                <a:t>r</a:t>
              </a:r>
            </a:p>
            <a:p>
              <a:pPr>
                <a:defRPr sz="3000">
                  <a:solidFill>
                    <a:srgbClr val="FF2600"/>
                  </a:solidFill>
                </a:defRPr>
              </a:pPr>
              <a:r>
                <a:t>m</a:t>
              </a:r>
            </a:p>
            <a:p>
              <a:pPr>
                <a:defRPr sz="3000">
                  <a:solidFill>
                    <a:srgbClr val="FF2600"/>
                  </a:solidFill>
                </a:defRPr>
              </a:pPr>
              <a:r>
                <a:t>s</a:t>
              </a:r>
            </a:p>
          </p:txBody>
        </p:sp>
        <p:sp>
          <p:nvSpPr>
            <p:cNvPr id="238" name="Rectángulo redondeado"/>
            <p:cNvSpPr/>
            <p:nvPr/>
          </p:nvSpPr>
          <p:spPr>
            <a:xfrm>
              <a:off x="0" y="12700"/>
              <a:ext cx="1270000" cy="5664201"/>
            </a:xfrm>
            <a:prstGeom prst="roundRect">
              <a:avLst>
                <a:gd name="adj" fmla="val 15000"/>
              </a:avLst>
            </a:prstGeom>
            <a:noFill/>
            <a:ln w="25400" cap="flat">
              <a:solidFill>
                <a:srgbClr val="66635F"/>
              </a:solidFill>
              <a:prstDash val="solid"/>
              <a:miter lim="400000"/>
            </a:ln>
            <a:effectLst/>
          </p:spPr>
          <p:txBody>
            <a:bodyPr wrap="square" lIns="50800" tIns="50800" rIns="50800" bIns="50800" numCol="1" anchor="ctr">
              <a:noAutofit/>
            </a:bodyPr>
            <a:lstStyle/>
            <a:p>
              <a:pPr>
                <a:defRPr sz="3200"/>
              </a:pPr>
            </a:p>
          </p:txBody>
        </p:sp>
      </p:grpSp>
      <p:pic>
        <p:nvPicPr>
          <p:cNvPr id="240" name="Imagen" descr="Imagen"/>
          <p:cNvPicPr>
            <a:picLocks noChangeAspect="1"/>
          </p:cNvPicPr>
          <p:nvPr/>
        </p:nvPicPr>
        <p:blipFill>
          <a:blip r:embed="rId10">
            <a:extLst/>
          </a:blip>
          <a:stretch>
            <a:fillRect/>
          </a:stretch>
        </p:blipFill>
        <p:spPr>
          <a:xfrm>
            <a:off x="552373" y="2324100"/>
            <a:ext cx="11952854" cy="114789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circle/>
      </p:transition>
    </mc:Choice>
    <mc:Fallback>
      <p:transition spd="fast">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2" name="Cosmological implications?"/>
          <p:cNvSpPr txBox="1"/>
          <p:nvPr>
            <p:ph type="title"/>
          </p:nvPr>
        </p:nvSpPr>
        <p:spPr>
          <a:prstGeom prst="rect">
            <a:avLst/>
          </a:prstGeom>
        </p:spPr>
        <p:txBody>
          <a:bodyPr/>
          <a:lstStyle/>
          <a:p>
            <a:pPr/>
            <a:r>
              <a:t>Cosmological implications?</a:t>
            </a:r>
          </a:p>
        </p:txBody>
      </p:sp>
      <p:sp>
        <p:nvSpPr>
          <p:cNvPr id="243" name="The cosmological implications of          ,         , and       had been well investigated.…"/>
          <p:cNvSpPr txBox="1"/>
          <p:nvPr>
            <p:ph type="body" sz="half" idx="1"/>
          </p:nvPr>
        </p:nvSpPr>
        <p:spPr>
          <a:prstGeom prst="rect">
            <a:avLst/>
          </a:prstGeom>
        </p:spPr>
        <p:txBody>
          <a:bodyPr/>
          <a:lstStyle/>
          <a:p>
            <a:pPr/>
            <a:r>
              <a:t>The cosmological implications of          ,         , and       had been well investigated.</a:t>
            </a:r>
          </a:p>
          <a:p>
            <a:pPr/>
          </a:p>
          <a:p>
            <a:pPr/>
            <a:r>
              <a:t>But nobody had studied the cosmological implications       of           !!</a:t>
            </a:r>
          </a:p>
        </p:txBody>
      </p:sp>
      <p:pic>
        <p:nvPicPr>
          <p:cNvPr id="244" name="images.jpeg" descr="images.jpeg"/>
          <p:cNvPicPr>
            <a:picLocks noChangeAspect="1"/>
          </p:cNvPicPr>
          <p:nvPr/>
        </p:nvPicPr>
        <p:blipFill>
          <a:blip r:embed="rId3">
            <a:extLst/>
          </a:blip>
          <a:stretch>
            <a:fillRect/>
          </a:stretch>
        </p:blipFill>
        <p:spPr>
          <a:xfrm>
            <a:off x="6695016" y="2781300"/>
            <a:ext cx="6165458" cy="6248400"/>
          </a:xfrm>
          <a:prstGeom prst="rect">
            <a:avLst/>
          </a:prstGeom>
          <a:ln w="12700">
            <a:miter lim="400000"/>
          </a:ln>
        </p:spPr>
      </p:pic>
      <p:pic>
        <p:nvPicPr>
          <p:cNvPr id="245" name="Imagen" descr="Imagen"/>
          <p:cNvPicPr>
            <a:picLocks noChangeAspect="1"/>
          </p:cNvPicPr>
          <p:nvPr/>
        </p:nvPicPr>
        <p:blipFill>
          <a:blip r:embed="rId4">
            <a:extLst/>
          </a:blip>
          <a:stretch>
            <a:fillRect/>
          </a:stretch>
        </p:blipFill>
        <p:spPr>
          <a:xfrm>
            <a:off x="1472141" y="4545707"/>
            <a:ext cx="698501" cy="457201"/>
          </a:xfrm>
          <a:prstGeom prst="rect">
            <a:avLst/>
          </a:prstGeom>
          <a:ln w="12700">
            <a:miter lim="400000"/>
          </a:ln>
        </p:spPr>
      </p:pic>
      <p:pic>
        <p:nvPicPr>
          <p:cNvPr id="246" name="Imagen" descr="Imagen"/>
          <p:cNvPicPr>
            <a:picLocks noChangeAspect="1"/>
          </p:cNvPicPr>
          <p:nvPr/>
        </p:nvPicPr>
        <p:blipFill>
          <a:blip r:embed="rId5">
            <a:extLst/>
          </a:blip>
          <a:stretch>
            <a:fillRect/>
          </a:stretch>
        </p:blipFill>
        <p:spPr>
          <a:xfrm>
            <a:off x="2364316" y="4437757"/>
            <a:ext cx="698501" cy="571501"/>
          </a:xfrm>
          <a:prstGeom prst="rect">
            <a:avLst/>
          </a:prstGeom>
          <a:ln w="12700">
            <a:miter lim="400000"/>
          </a:ln>
        </p:spPr>
      </p:pic>
      <p:pic>
        <p:nvPicPr>
          <p:cNvPr id="247" name="Imagen" descr="Imagen"/>
          <p:cNvPicPr>
            <a:picLocks noChangeAspect="1"/>
          </p:cNvPicPr>
          <p:nvPr/>
        </p:nvPicPr>
        <p:blipFill>
          <a:blip r:embed="rId6">
            <a:extLst/>
          </a:blip>
          <a:stretch>
            <a:fillRect/>
          </a:stretch>
        </p:blipFill>
        <p:spPr>
          <a:xfrm>
            <a:off x="1484841" y="7459464"/>
            <a:ext cx="673101" cy="469901"/>
          </a:xfrm>
          <a:prstGeom prst="rect">
            <a:avLst/>
          </a:prstGeom>
          <a:ln w="12700">
            <a:miter lim="400000"/>
          </a:ln>
        </p:spPr>
      </p:pic>
      <p:pic>
        <p:nvPicPr>
          <p:cNvPr id="248" name="Imagen" descr="Imagen"/>
          <p:cNvPicPr>
            <a:picLocks noChangeAspect="1"/>
          </p:cNvPicPr>
          <p:nvPr/>
        </p:nvPicPr>
        <p:blipFill>
          <a:blip r:embed="rId7">
            <a:extLst/>
          </a:blip>
          <a:stretch>
            <a:fillRect/>
          </a:stretch>
        </p:blipFill>
        <p:spPr>
          <a:xfrm>
            <a:off x="4094228" y="4539357"/>
            <a:ext cx="546101" cy="4699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2" name="The model to study:  the S term in"/>
          <p:cNvSpPr txBox="1"/>
          <p:nvPr>
            <p:ph type="title"/>
          </p:nvPr>
        </p:nvSpPr>
        <p:spPr>
          <a:xfrm>
            <a:off x="396610" y="800100"/>
            <a:ext cx="12100190" cy="1219200"/>
          </a:xfrm>
          <a:prstGeom prst="rect">
            <a:avLst/>
          </a:prstGeom>
        </p:spPr>
        <p:txBody>
          <a:bodyPr/>
          <a:lstStyle>
            <a:lvl1pPr algn="l"/>
          </a:lstStyle>
          <a:p>
            <a:pPr/>
            <a:r>
              <a:t>The model to study:  the S term in         </a:t>
            </a:r>
          </a:p>
        </p:txBody>
      </p:sp>
      <p:sp>
        <p:nvSpPr>
          <p:cNvPr id="253" name="Cuerpo"/>
          <p:cNvSpPr txBox="1"/>
          <p:nvPr>
            <p:ph type="body" idx="1"/>
          </p:nvPr>
        </p:nvSpPr>
        <p:spPr>
          <a:prstGeom prst="rect">
            <a:avLst/>
          </a:prstGeom>
        </p:spPr>
        <p:txBody>
          <a:bodyPr/>
          <a:lstStyle/>
          <a:p>
            <a:pPr/>
          </a:p>
        </p:txBody>
      </p:sp>
      <p:pic>
        <p:nvPicPr>
          <p:cNvPr id="254" name="Imagen" descr="Imagen"/>
          <p:cNvPicPr>
            <a:picLocks noChangeAspect="1"/>
          </p:cNvPicPr>
          <p:nvPr/>
        </p:nvPicPr>
        <p:blipFill>
          <a:blip r:embed="rId2">
            <a:extLst/>
          </a:blip>
          <a:stretch>
            <a:fillRect/>
          </a:stretch>
        </p:blipFill>
        <p:spPr>
          <a:xfrm>
            <a:off x="11804952" y="1089102"/>
            <a:ext cx="720886" cy="777798"/>
          </a:xfrm>
          <a:prstGeom prst="rect">
            <a:avLst/>
          </a:prstGeom>
          <a:ln w="12700">
            <a:miter lim="400000"/>
          </a:ln>
        </p:spPr>
      </p:pic>
      <p:pic>
        <p:nvPicPr>
          <p:cNvPr id="255" name="Imagen" descr="Imagen"/>
          <p:cNvPicPr>
            <a:picLocks noChangeAspect="1"/>
          </p:cNvPicPr>
          <p:nvPr/>
        </p:nvPicPr>
        <p:blipFill>
          <a:blip r:embed="rId3">
            <a:extLst/>
          </a:blip>
          <a:stretch>
            <a:fillRect/>
          </a:stretch>
        </p:blipFill>
        <p:spPr>
          <a:xfrm>
            <a:off x="1708150" y="3416035"/>
            <a:ext cx="9588500" cy="1016001"/>
          </a:xfrm>
          <a:prstGeom prst="rect">
            <a:avLst/>
          </a:prstGeom>
          <a:ln w="12700">
            <a:miter lim="400000"/>
          </a:ln>
        </p:spPr>
      </p:pic>
      <p:pic>
        <p:nvPicPr>
          <p:cNvPr id="256" name="Imagen" descr="Imagen"/>
          <p:cNvPicPr>
            <a:picLocks noChangeAspect="1"/>
          </p:cNvPicPr>
          <p:nvPr/>
        </p:nvPicPr>
        <p:blipFill>
          <a:blip r:embed="rId4">
            <a:extLst/>
          </a:blip>
          <a:stretch>
            <a:fillRect/>
          </a:stretch>
        </p:blipFill>
        <p:spPr>
          <a:xfrm>
            <a:off x="4533900" y="4994605"/>
            <a:ext cx="3937000" cy="939801"/>
          </a:xfrm>
          <a:prstGeom prst="rect">
            <a:avLst/>
          </a:prstGeom>
          <a:ln w="12700">
            <a:miter lim="400000"/>
          </a:ln>
        </p:spPr>
      </p:pic>
      <p:pic>
        <p:nvPicPr>
          <p:cNvPr id="257" name="Imagen" descr="Imagen"/>
          <p:cNvPicPr>
            <a:picLocks noChangeAspect="1"/>
          </p:cNvPicPr>
          <p:nvPr/>
        </p:nvPicPr>
        <p:blipFill>
          <a:blip r:embed="rId5">
            <a:extLst/>
          </a:blip>
          <a:stretch>
            <a:fillRect/>
          </a:stretch>
        </p:blipFill>
        <p:spPr>
          <a:xfrm>
            <a:off x="2933700" y="6864284"/>
            <a:ext cx="7137400" cy="609601"/>
          </a:xfrm>
          <a:prstGeom prst="rect">
            <a:avLst/>
          </a:prstGeom>
          <a:ln w="12700">
            <a:miter lim="400000"/>
          </a:ln>
        </p:spPr>
      </p:pic>
      <p:pic>
        <p:nvPicPr>
          <p:cNvPr id="258" name="Imagen" descr="Imagen"/>
          <p:cNvPicPr>
            <a:picLocks noChangeAspect="1"/>
          </p:cNvPicPr>
          <p:nvPr/>
        </p:nvPicPr>
        <p:blipFill>
          <a:blip r:embed="rId6">
            <a:extLst/>
          </a:blip>
          <a:stretch>
            <a:fillRect/>
          </a:stretch>
        </p:blipFill>
        <p:spPr>
          <a:xfrm>
            <a:off x="4286250" y="8403762"/>
            <a:ext cx="4432300" cy="5207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0" name="A novel mechanism to explain the dark energy"/>
          <p:cNvSpPr txBox="1"/>
          <p:nvPr>
            <p:ph type="title"/>
          </p:nvPr>
        </p:nvSpPr>
        <p:spPr>
          <a:prstGeom prst="rect">
            <a:avLst/>
          </a:prstGeom>
        </p:spPr>
        <p:txBody>
          <a:bodyPr/>
          <a:lstStyle>
            <a:lvl1pPr defTabSz="455675">
              <a:spcBef>
                <a:spcPts val="1200"/>
              </a:spcBef>
              <a:defRPr sz="5460"/>
            </a:lvl1pPr>
          </a:lstStyle>
          <a:p>
            <a:pPr/>
            <a:r>
              <a:t>A novel mechanism to explain the dark energy</a:t>
            </a:r>
          </a:p>
        </p:txBody>
      </p:sp>
      <p:sp>
        <p:nvSpPr>
          <p:cNvPr id="261" name="Two components:  one corresponding to the Yang-Mills term and the other corresponding to the S term.…"/>
          <p:cNvSpPr txBox="1"/>
          <p:nvPr>
            <p:ph type="body" idx="1"/>
          </p:nvPr>
        </p:nvSpPr>
        <p:spPr>
          <a:prstGeom prst="rect">
            <a:avLst/>
          </a:prstGeom>
        </p:spPr>
        <p:txBody>
          <a:bodyPr/>
          <a:lstStyle/>
          <a:p>
            <a:pPr/>
            <a:r>
              <a:t>Two components:  one corresponding to the Yang-Mills term and the other corresponding to the S term.</a:t>
            </a:r>
          </a:p>
          <a:p>
            <a:pPr/>
            <a:r>
              <a:t>What would happen if:                        ?</a:t>
            </a:r>
          </a:p>
          <a:p>
            <a:pPr/>
            <a:r>
              <a:t>That means a singularity in the energy-momentum tensor should be avoided.  </a:t>
            </a:r>
          </a:p>
          <a:p>
            <a:pPr/>
            <a:r>
              <a:t>How?:                      so that                           .  Fine tuning?  Yes, but the system could </a:t>
            </a:r>
            <a:r>
              <a:rPr b="1">
                <a:solidFill>
                  <a:srgbClr val="0433FF"/>
                </a:solidFill>
              </a:rPr>
              <a:t>“self tune”</a:t>
            </a:r>
            <a:r>
              <a:t>.  </a:t>
            </a:r>
          </a:p>
        </p:txBody>
      </p:sp>
      <p:pic>
        <p:nvPicPr>
          <p:cNvPr id="262" name="Imagen" descr="Imagen"/>
          <p:cNvPicPr>
            <a:picLocks noChangeAspect="1"/>
          </p:cNvPicPr>
          <p:nvPr/>
        </p:nvPicPr>
        <p:blipFill>
          <a:blip r:embed="rId3">
            <a:extLst/>
          </a:blip>
          <a:stretch>
            <a:fillRect/>
          </a:stretch>
        </p:blipFill>
        <p:spPr>
          <a:xfrm>
            <a:off x="5876899" y="4759840"/>
            <a:ext cx="2485568" cy="411720"/>
          </a:xfrm>
          <a:prstGeom prst="rect">
            <a:avLst/>
          </a:prstGeom>
          <a:ln w="12700">
            <a:miter lim="400000"/>
          </a:ln>
        </p:spPr>
      </p:pic>
      <p:pic>
        <p:nvPicPr>
          <p:cNvPr id="263" name="Imagen" descr="Imagen"/>
          <p:cNvPicPr>
            <a:picLocks noChangeAspect="1"/>
          </p:cNvPicPr>
          <p:nvPr/>
        </p:nvPicPr>
        <p:blipFill>
          <a:blip r:embed="rId4">
            <a:extLst/>
          </a:blip>
          <a:stretch>
            <a:fillRect/>
          </a:stretch>
        </p:blipFill>
        <p:spPr>
          <a:xfrm>
            <a:off x="2494548" y="7186300"/>
            <a:ext cx="2256746" cy="390592"/>
          </a:xfrm>
          <a:prstGeom prst="rect">
            <a:avLst/>
          </a:prstGeom>
          <a:ln w="12700">
            <a:miter lim="400000"/>
          </a:ln>
        </p:spPr>
      </p:pic>
      <p:pic>
        <p:nvPicPr>
          <p:cNvPr id="264" name="Imagen" descr="Imagen"/>
          <p:cNvPicPr>
            <a:picLocks noChangeAspect="1"/>
          </p:cNvPicPr>
          <p:nvPr/>
        </p:nvPicPr>
        <p:blipFill>
          <a:blip r:embed="rId5">
            <a:extLst/>
          </a:blip>
          <a:stretch>
            <a:fillRect/>
          </a:stretch>
        </p:blipFill>
        <p:spPr>
          <a:xfrm>
            <a:off x="6411266" y="7146645"/>
            <a:ext cx="2908301" cy="4699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prism dir="r" isContent="0" isInverted="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8" name="A novel mechanism to explain the dark energy"/>
          <p:cNvSpPr txBox="1"/>
          <p:nvPr>
            <p:ph type="title"/>
          </p:nvPr>
        </p:nvSpPr>
        <p:spPr>
          <a:prstGeom prst="rect">
            <a:avLst/>
          </a:prstGeom>
        </p:spPr>
        <p:txBody>
          <a:bodyPr/>
          <a:lstStyle>
            <a:lvl1pPr defTabSz="455675">
              <a:spcBef>
                <a:spcPts val="1200"/>
              </a:spcBef>
              <a:defRPr sz="5460"/>
            </a:lvl1pPr>
          </a:lstStyle>
          <a:p>
            <a:pPr/>
            <a:r>
              <a:t>A novel mechanism to explain the dark energy</a:t>
            </a:r>
          </a:p>
        </p:txBody>
      </p:sp>
      <p:sp>
        <p:nvSpPr>
          <p:cNvPr id="269" name="What about the pressure?:  Since                          , we have again a singularity in the energy-momentum tensor unless                     , i.e.,                            .…"/>
          <p:cNvSpPr txBox="1"/>
          <p:nvPr>
            <p:ph type="body" idx="1"/>
          </p:nvPr>
        </p:nvSpPr>
        <p:spPr>
          <a:xfrm>
            <a:off x="508000" y="2628900"/>
            <a:ext cx="11988800" cy="5423237"/>
          </a:xfrm>
          <a:prstGeom prst="rect">
            <a:avLst/>
          </a:prstGeom>
        </p:spPr>
        <p:txBody>
          <a:bodyPr/>
          <a:lstStyle/>
          <a:p>
            <a:pPr/>
            <a:r>
              <a:t>What about the pressure?:  Since                          , we have again a singularity in the energy-momentum tensor unless                     , i.e.,                            .  </a:t>
            </a:r>
          </a:p>
          <a:p>
            <a:pPr/>
            <a:r>
              <a:t>The S-term fluid behaves as radiation:                  . </a:t>
            </a:r>
          </a:p>
        </p:txBody>
      </p:sp>
      <p:pic>
        <p:nvPicPr>
          <p:cNvPr id="270" name="Imagen" descr="Imagen"/>
          <p:cNvPicPr>
            <a:picLocks noChangeAspect="1"/>
          </p:cNvPicPr>
          <p:nvPr/>
        </p:nvPicPr>
        <p:blipFill>
          <a:blip r:embed="rId3">
            <a:extLst/>
          </a:blip>
          <a:stretch>
            <a:fillRect/>
          </a:stretch>
        </p:blipFill>
        <p:spPr>
          <a:xfrm>
            <a:off x="7775557" y="3470617"/>
            <a:ext cx="2578101" cy="850901"/>
          </a:xfrm>
          <a:prstGeom prst="rect">
            <a:avLst/>
          </a:prstGeom>
          <a:ln w="12700">
            <a:miter lim="400000"/>
          </a:ln>
        </p:spPr>
      </p:pic>
      <p:pic>
        <p:nvPicPr>
          <p:cNvPr id="271" name="Imagen" descr="Imagen"/>
          <p:cNvPicPr>
            <a:picLocks noChangeAspect="1"/>
          </p:cNvPicPr>
          <p:nvPr/>
        </p:nvPicPr>
        <p:blipFill>
          <a:blip r:embed="rId4">
            <a:extLst/>
          </a:blip>
          <a:stretch>
            <a:fillRect/>
          </a:stretch>
        </p:blipFill>
        <p:spPr>
          <a:xfrm>
            <a:off x="3915088" y="4893017"/>
            <a:ext cx="2032001" cy="393701"/>
          </a:xfrm>
          <a:prstGeom prst="rect">
            <a:avLst/>
          </a:prstGeom>
          <a:ln w="12700">
            <a:miter lim="400000"/>
          </a:ln>
        </p:spPr>
      </p:pic>
      <p:pic>
        <p:nvPicPr>
          <p:cNvPr id="272" name="Imagen" descr="Imagen"/>
          <p:cNvPicPr>
            <a:picLocks noChangeAspect="1"/>
          </p:cNvPicPr>
          <p:nvPr/>
        </p:nvPicPr>
        <p:blipFill>
          <a:blip r:embed="rId5">
            <a:extLst/>
          </a:blip>
          <a:stretch>
            <a:fillRect/>
          </a:stretch>
        </p:blipFill>
        <p:spPr>
          <a:xfrm>
            <a:off x="8932193" y="5657850"/>
            <a:ext cx="1701801" cy="850900"/>
          </a:xfrm>
          <a:prstGeom prst="rect">
            <a:avLst/>
          </a:prstGeom>
          <a:ln w="12700">
            <a:miter lim="400000"/>
          </a:ln>
        </p:spPr>
      </p:pic>
      <p:pic>
        <p:nvPicPr>
          <p:cNvPr id="273" name="Imagen" descr="Imagen"/>
          <p:cNvPicPr>
            <a:picLocks noChangeAspect="1"/>
          </p:cNvPicPr>
          <p:nvPr/>
        </p:nvPicPr>
        <p:blipFill>
          <a:blip r:embed="rId6">
            <a:extLst/>
          </a:blip>
          <a:stretch>
            <a:fillRect/>
          </a:stretch>
        </p:blipFill>
        <p:spPr>
          <a:xfrm>
            <a:off x="7112776" y="4893017"/>
            <a:ext cx="3022601" cy="4699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warp dir="in"/>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7" name="A novel mechanism to explain the dark energy"/>
          <p:cNvSpPr txBox="1"/>
          <p:nvPr>
            <p:ph type="title"/>
          </p:nvPr>
        </p:nvSpPr>
        <p:spPr>
          <a:prstGeom prst="rect">
            <a:avLst/>
          </a:prstGeom>
        </p:spPr>
        <p:txBody>
          <a:bodyPr/>
          <a:lstStyle>
            <a:lvl1pPr defTabSz="455675">
              <a:spcBef>
                <a:spcPts val="1200"/>
              </a:spcBef>
              <a:defRPr sz="5460"/>
            </a:lvl1pPr>
          </a:lstStyle>
          <a:p>
            <a:pPr/>
            <a:r>
              <a:t>A novel mechanism to explain the dark energy</a:t>
            </a:r>
          </a:p>
        </p:txBody>
      </p:sp>
      <p:sp>
        <p:nvSpPr>
          <p:cNvPr id="278" name="If the two fluids behave as radiation, could we say that the actual total fluid also behaves as radiation?…"/>
          <p:cNvSpPr txBox="1"/>
          <p:nvPr>
            <p:ph type="body" idx="1"/>
          </p:nvPr>
        </p:nvSpPr>
        <p:spPr>
          <a:prstGeom prst="rect">
            <a:avLst/>
          </a:prstGeom>
        </p:spPr>
        <p:txBody>
          <a:bodyPr/>
          <a:lstStyle/>
          <a:p>
            <a:pPr/>
            <a:r>
              <a:t>If the two fluids behave as radiation, could we say that the actual total fluid also behaves as radiation?</a:t>
            </a:r>
          </a:p>
          <a:p>
            <a:pPr/>
            <a:r>
              <a:t>No.  0 divided by 0 could be anything:              </a:t>
            </a:r>
          </a:p>
          <a:p>
            <a:pPr/>
          </a:p>
          <a:p>
            <a:pPr/>
          </a:p>
          <a:p>
            <a:pPr/>
            <a:r>
              <a:t>A realization of this scenario, with                and </a:t>
            </a:r>
            <a:r>
              <a:rPr b="1">
                <a:solidFill>
                  <a:srgbClr val="0433FF"/>
                </a:solidFill>
              </a:rPr>
              <a:t>self tuning</a:t>
            </a:r>
            <a:r>
              <a:t> will be presented in the following. </a:t>
            </a:r>
          </a:p>
        </p:txBody>
      </p:sp>
      <p:pic>
        <p:nvPicPr>
          <p:cNvPr id="279" name="Imagen" descr="Imagen"/>
          <p:cNvPicPr>
            <a:picLocks noChangeAspect="1"/>
          </p:cNvPicPr>
          <p:nvPr/>
        </p:nvPicPr>
        <p:blipFill>
          <a:blip r:embed="rId3">
            <a:extLst/>
          </a:blip>
          <a:stretch>
            <a:fillRect/>
          </a:stretch>
        </p:blipFill>
        <p:spPr>
          <a:xfrm>
            <a:off x="8111413" y="7384360"/>
            <a:ext cx="1460501" cy="330201"/>
          </a:xfrm>
          <a:prstGeom prst="rect">
            <a:avLst/>
          </a:prstGeom>
          <a:ln w="12700">
            <a:miter lim="400000"/>
          </a:ln>
        </p:spPr>
      </p:pic>
      <p:pic>
        <p:nvPicPr>
          <p:cNvPr id="280" name="Imagen" descr="Imagen"/>
          <p:cNvPicPr>
            <a:picLocks noChangeAspect="1"/>
          </p:cNvPicPr>
          <p:nvPr/>
        </p:nvPicPr>
        <p:blipFill>
          <a:blip r:embed="rId4">
            <a:extLst/>
          </a:blip>
          <a:stretch>
            <a:fillRect/>
          </a:stretch>
        </p:blipFill>
        <p:spPr>
          <a:xfrm>
            <a:off x="4972050" y="5476517"/>
            <a:ext cx="3060700" cy="10414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let's start with the next question:"/>
          <p:cNvSpPr txBox="1"/>
          <p:nvPr>
            <p:ph type="title"/>
          </p:nvPr>
        </p:nvSpPr>
        <p:spPr>
          <a:prstGeom prst="rect">
            <a:avLst/>
          </a:prstGeom>
        </p:spPr>
        <p:txBody>
          <a:bodyPr/>
          <a:lstStyle>
            <a:lvl1pPr>
              <a:defRPr>
                <a:solidFill>
                  <a:srgbClr val="1A1ED9"/>
                </a:solidFill>
              </a:defRPr>
            </a:lvl1pPr>
          </a:lstStyle>
          <a:p>
            <a:pPr/>
            <a:r>
              <a:t>let's start with the next question:</a:t>
            </a:r>
          </a:p>
        </p:txBody>
      </p:sp>
      <p:sp>
        <p:nvSpPr>
          <p:cNvPr id="145" name="Did Nature have any option at defining the action that describes the natural phenomena?"/>
          <p:cNvSpPr txBox="1"/>
          <p:nvPr>
            <p:ph type="body" sz="half" idx="1"/>
          </p:nvPr>
        </p:nvSpPr>
        <p:spPr>
          <a:prstGeom prst="rect">
            <a:avLst/>
          </a:prstGeom>
        </p:spPr>
        <p:txBody>
          <a:bodyPr/>
          <a:lstStyle>
            <a:lvl1pPr marL="204723" indent="-204723" defTabSz="303783">
              <a:spcBef>
                <a:spcPts val="900"/>
              </a:spcBef>
              <a:defRPr b="1" sz="5200">
                <a:solidFill>
                  <a:srgbClr val="F0320F"/>
                </a:solidFill>
              </a:defRPr>
            </a:lvl1pPr>
          </a:lstStyle>
          <a:p>
            <a:pPr/>
            <a:r>
              <a:t>Did Nature have any option at defining the action that describes the natural phenomena?</a:t>
            </a:r>
          </a:p>
        </p:txBody>
      </p:sp>
      <p:pic>
        <p:nvPicPr>
          <p:cNvPr id="146" name="DOQ8kziX4AA3uXZ.jpg" descr="DOQ8kziX4AA3uXZ.jpg"/>
          <p:cNvPicPr>
            <a:picLocks noChangeAspect="1"/>
          </p:cNvPicPr>
          <p:nvPr/>
        </p:nvPicPr>
        <p:blipFill>
          <a:blip r:embed="rId3">
            <a:extLst/>
          </a:blip>
          <a:stretch>
            <a:fillRect/>
          </a:stretch>
        </p:blipFill>
        <p:spPr>
          <a:xfrm>
            <a:off x="6287113" y="2730500"/>
            <a:ext cx="6350001" cy="6350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circl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4" name="The ingredients of the model"/>
          <p:cNvSpPr txBox="1"/>
          <p:nvPr>
            <p:ph type="title"/>
          </p:nvPr>
        </p:nvSpPr>
        <p:spPr>
          <a:prstGeom prst="rect">
            <a:avLst/>
          </a:prstGeom>
        </p:spPr>
        <p:txBody>
          <a:bodyPr/>
          <a:lstStyle/>
          <a:p>
            <a:pPr/>
            <a:r>
              <a:t>The ingredients of the model</a:t>
            </a:r>
          </a:p>
        </p:txBody>
      </p:sp>
      <p:sp>
        <p:nvSpPr>
          <p:cNvPr id="285" name="We want to describe our observable universe.  Therefore, we employ the Friedmann-Lemaitre-Robertson-Walker metric at the background level.…"/>
          <p:cNvSpPr txBox="1"/>
          <p:nvPr>
            <p:ph type="body" idx="1"/>
          </p:nvPr>
        </p:nvSpPr>
        <p:spPr>
          <a:prstGeom prst="rect">
            <a:avLst/>
          </a:prstGeom>
        </p:spPr>
        <p:txBody>
          <a:bodyPr/>
          <a:lstStyle/>
          <a:p>
            <a:pPr marL="446404" indent="-446404" defTabSz="554990">
              <a:spcBef>
                <a:spcPts val="2200"/>
              </a:spcBef>
              <a:defRPr sz="3420"/>
            </a:pPr>
            <a:r>
              <a:t>We want to describe our observable universe.  Therefore, we employ the Friedmann-Lemaitre-Robertson-Walker metric at the background level.</a:t>
            </a:r>
          </a:p>
          <a:p>
            <a:pPr marL="446404" indent="-446404" defTabSz="554990">
              <a:spcBef>
                <a:spcPts val="2200"/>
              </a:spcBef>
              <a:defRPr sz="3420"/>
            </a:pPr>
            <a:r>
              <a:t>This is only possible if the field configuration is a “cosmic triad”:</a:t>
            </a:r>
          </a:p>
          <a:p>
            <a:pPr marL="446404" indent="-446404" defTabSz="554990">
              <a:spcBef>
                <a:spcPts val="2200"/>
              </a:spcBef>
              <a:defRPr sz="3420"/>
            </a:pPr>
          </a:p>
          <a:p>
            <a:pPr marL="446404" indent="-446404" defTabSz="554990">
              <a:spcBef>
                <a:spcPts val="2200"/>
              </a:spcBef>
              <a:defRPr sz="3420"/>
            </a:pPr>
            <a:r>
              <a:t>This configuration is invariant both under SU(2), for the field space, and SO(3), for the physical space, in agreement with the homomorphism between the two groups.</a:t>
            </a:r>
          </a:p>
        </p:txBody>
      </p:sp>
      <p:pic>
        <p:nvPicPr>
          <p:cNvPr id="286" name="Imagen" descr="Imagen"/>
          <p:cNvPicPr>
            <a:picLocks noChangeAspect="1"/>
          </p:cNvPicPr>
          <p:nvPr/>
        </p:nvPicPr>
        <p:blipFill>
          <a:blip r:embed="rId3">
            <a:extLst/>
          </a:blip>
          <a:stretch>
            <a:fillRect/>
          </a:stretch>
        </p:blipFill>
        <p:spPr>
          <a:xfrm>
            <a:off x="4264042" y="5776165"/>
            <a:ext cx="4476716" cy="98680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0" name="The autonomous dynamical system"/>
          <p:cNvSpPr txBox="1"/>
          <p:nvPr>
            <p:ph type="title"/>
          </p:nvPr>
        </p:nvSpPr>
        <p:spPr>
          <a:prstGeom prst="rect">
            <a:avLst/>
          </a:prstGeom>
        </p:spPr>
        <p:txBody>
          <a:bodyPr/>
          <a:lstStyle>
            <a:lvl1pPr>
              <a:defRPr>
                <a:solidFill>
                  <a:srgbClr val="0433FF"/>
                </a:solidFill>
              </a:defRPr>
            </a:lvl1pPr>
          </a:lstStyle>
          <a:p>
            <a:pPr/>
            <a:r>
              <a:t>The autonomous dynamical system</a:t>
            </a:r>
          </a:p>
        </p:txBody>
      </p:sp>
      <p:sp>
        <p:nvSpPr>
          <p:cNvPr id="291" name="Main dimensionless variables:"/>
          <p:cNvSpPr txBox="1"/>
          <p:nvPr>
            <p:ph type="body" idx="1"/>
          </p:nvPr>
        </p:nvSpPr>
        <p:spPr>
          <a:prstGeom prst="rect">
            <a:avLst/>
          </a:prstGeom>
        </p:spPr>
        <p:txBody>
          <a:bodyPr/>
          <a:lstStyle/>
          <a:p>
            <a:pPr/>
            <a:r>
              <a:t>Main dimensionless variables:</a:t>
            </a:r>
          </a:p>
        </p:txBody>
      </p:sp>
      <p:pic>
        <p:nvPicPr>
          <p:cNvPr id="292" name="Imagen" descr="Imagen"/>
          <p:cNvPicPr>
            <a:picLocks noChangeAspect="1"/>
          </p:cNvPicPr>
          <p:nvPr/>
        </p:nvPicPr>
        <p:blipFill>
          <a:blip r:embed="rId3">
            <a:extLst/>
          </a:blip>
          <a:stretch>
            <a:fillRect/>
          </a:stretch>
        </p:blipFill>
        <p:spPr>
          <a:xfrm>
            <a:off x="7933266" y="3352370"/>
            <a:ext cx="3660932" cy="464906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6" name="The autonomous dynamical system"/>
          <p:cNvSpPr txBox="1"/>
          <p:nvPr>
            <p:ph type="title"/>
          </p:nvPr>
        </p:nvSpPr>
        <p:spPr>
          <a:prstGeom prst="rect">
            <a:avLst/>
          </a:prstGeom>
        </p:spPr>
        <p:txBody>
          <a:bodyPr/>
          <a:lstStyle>
            <a:lvl1pPr>
              <a:defRPr>
                <a:solidFill>
                  <a:srgbClr val="0433FF"/>
                </a:solidFill>
              </a:defRPr>
            </a:lvl1pPr>
          </a:lstStyle>
          <a:p>
            <a:pPr/>
            <a:r>
              <a:t>The autonomous dynamical system</a:t>
            </a:r>
          </a:p>
        </p:txBody>
      </p:sp>
      <p:sp>
        <p:nvSpPr>
          <p:cNvPr id="297" name="Constraint (Friedmann) equation:…"/>
          <p:cNvSpPr txBox="1"/>
          <p:nvPr>
            <p:ph type="body" idx="1"/>
          </p:nvPr>
        </p:nvSpPr>
        <p:spPr>
          <a:prstGeom prst="rect">
            <a:avLst/>
          </a:prstGeom>
        </p:spPr>
        <p:txBody>
          <a:bodyPr/>
          <a:lstStyle/>
          <a:p>
            <a:pPr marL="465201" indent="-465201" defTabSz="578358">
              <a:spcBef>
                <a:spcPts val="2300"/>
              </a:spcBef>
              <a:defRPr sz="3564"/>
            </a:pPr>
            <a:r>
              <a:t>Constraint (Friedmann) equation:</a:t>
            </a:r>
          </a:p>
          <a:p>
            <a:pPr marL="465201" indent="-465201" defTabSz="578358">
              <a:spcBef>
                <a:spcPts val="2300"/>
              </a:spcBef>
              <a:defRPr sz="3564"/>
            </a:pPr>
          </a:p>
          <a:p>
            <a:pPr marL="465201" indent="-465201" defTabSz="578358">
              <a:spcBef>
                <a:spcPts val="2300"/>
              </a:spcBef>
              <a:defRPr sz="3564"/>
            </a:pPr>
            <a:r>
              <a:t>Field equations:</a:t>
            </a:r>
          </a:p>
          <a:p>
            <a:pPr marL="465201" indent="-465201" defTabSz="578358">
              <a:spcBef>
                <a:spcPts val="2300"/>
              </a:spcBef>
              <a:defRPr sz="3564"/>
            </a:pPr>
          </a:p>
          <a:p>
            <a:pPr marL="465201" indent="-465201" defTabSz="578358">
              <a:spcBef>
                <a:spcPts val="2300"/>
              </a:spcBef>
              <a:defRPr sz="3564"/>
            </a:pPr>
          </a:p>
          <a:p>
            <a:pPr marL="465201" indent="-465201" defTabSz="578358">
              <a:spcBef>
                <a:spcPts val="2300"/>
              </a:spcBef>
              <a:defRPr sz="3564"/>
            </a:pPr>
          </a:p>
          <a:p>
            <a:pPr marL="465201" indent="-465201" defTabSz="578358">
              <a:spcBef>
                <a:spcPts val="2300"/>
              </a:spcBef>
              <a:defRPr sz="3564"/>
            </a:pPr>
            <a:r>
              <a:t>Auxiliary dimensionless quantities:</a:t>
            </a:r>
          </a:p>
        </p:txBody>
      </p:sp>
      <p:pic>
        <p:nvPicPr>
          <p:cNvPr id="298" name="Imagen" descr="Imagen"/>
          <p:cNvPicPr>
            <a:picLocks noChangeAspect="1"/>
          </p:cNvPicPr>
          <p:nvPr/>
        </p:nvPicPr>
        <p:blipFill>
          <a:blip r:embed="rId3">
            <a:extLst/>
          </a:blip>
          <a:stretch>
            <a:fillRect/>
          </a:stretch>
        </p:blipFill>
        <p:spPr>
          <a:xfrm>
            <a:off x="1024313" y="3615729"/>
            <a:ext cx="11734801" cy="520701"/>
          </a:xfrm>
          <a:prstGeom prst="rect">
            <a:avLst/>
          </a:prstGeom>
          <a:ln w="12700">
            <a:miter lim="400000"/>
          </a:ln>
        </p:spPr>
      </p:pic>
      <p:pic>
        <p:nvPicPr>
          <p:cNvPr id="299" name="Imagen" descr="Imagen"/>
          <p:cNvPicPr>
            <a:picLocks noChangeAspect="1"/>
          </p:cNvPicPr>
          <p:nvPr/>
        </p:nvPicPr>
        <p:blipFill>
          <a:blip r:embed="rId4">
            <a:extLst/>
          </a:blip>
          <a:stretch>
            <a:fillRect/>
          </a:stretch>
        </p:blipFill>
        <p:spPr>
          <a:xfrm>
            <a:off x="989475" y="5180409"/>
            <a:ext cx="3888947" cy="452204"/>
          </a:xfrm>
          <a:prstGeom prst="rect">
            <a:avLst/>
          </a:prstGeom>
          <a:ln w="12700">
            <a:miter lim="400000"/>
          </a:ln>
        </p:spPr>
      </p:pic>
      <p:pic>
        <p:nvPicPr>
          <p:cNvPr id="300" name="Imagen" descr="Imagen"/>
          <p:cNvPicPr>
            <a:picLocks noChangeAspect="1"/>
          </p:cNvPicPr>
          <p:nvPr/>
        </p:nvPicPr>
        <p:blipFill>
          <a:blip r:embed="rId5">
            <a:extLst/>
          </a:blip>
          <a:stretch>
            <a:fillRect/>
          </a:stretch>
        </p:blipFill>
        <p:spPr>
          <a:xfrm>
            <a:off x="832577" y="5835770"/>
            <a:ext cx="11881207" cy="488425"/>
          </a:xfrm>
          <a:prstGeom prst="rect">
            <a:avLst/>
          </a:prstGeom>
          <a:ln w="12700">
            <a:miter lim="400000"/>
          </a:ln>
        </p:spPr>
      </p:pic>
      <p:pic>
        <p:nvPicPr>
          <p:cNvPr id="301" name="Imagen" descr="Imagen"/>
          <p:cNvPicPr>
            <a:picLocks noChangeAspect="1"/>
          </p:cNvPicPr>
          <p:nvPr/>
        </p:nvPicPr>
        <p:blipFill>
          <a:blip r:embed="rId6">
            <a:extLst/>
          </a:blip>
          <a:stretch>
            <a:fillRect/>
          </a:stretch>
        </p:blipFill>
        <p:spPr>
          <a:xfrm>
            <a:off x="815954" y="6705152"/>
            <a:ext cx="11881207" cy="813656"/>
          </a:xfrm>
          <a:prstGeom prst="rect">
            <a:avLst/>
          </a:prstGeom>
          <a:ln w="12700">
            <a:miter lim="400000"/>
          </a:ln>
        </p:spPr>
      </p:pic>
      <p:pic>
        <p:nvPicPr>
          <p:cNvPr id="302" name="Imagen" descr="Imagen"/>
          <p:cNvPicPr>
            <a:picLocks noChangeAspect="1"/>
          </p:cNvPicPr>
          <p:nvPr/>
        </p:nvPicPr>
        <p:blipFill>
          <a:blip r:embed="rId7">
            <a:extLst/>
          </a:blip>
          <a:stretch>
            <a:fillRect/>
          </a:stretch>
        </p:blipFill>
        <p:spPr>
          <a:xfrm>
            <a:off x="8264590" y="7899765"/>
            <a:ext cx="2032001" cy="927427"/>
          </a:xfrm>
          <a:prstGeom prst="rect">
            <a:avLst/>
          </a:prstGeom>
          <a:ln w="12700">
            <a:miter lim="400000"/>
          </a:ln>
        </p:spPr>
      </p:pic>
      <p:pic>
        <p:nvPicPr>
          <p:cNvPr id="303" name="Imagen" descr="Imagen"/>
          <p:cNvPicPr>
            <a:picLocks noChangeAspect="1"/>
          </p:cNvPicPr>
          <p:nvPr/>
        </p:nvPicPr>
        <p:blipFill>
          <a:blip r:embed="rId8">
            <a:extLst/>
          </a:blip>
          <a:stretch>
            <a:fillRect/>
          </a:stretch>
        </p:blipFill>
        <p:spPr>
          <a:xfrm>
            <a:off x="10615810" y="7899928"/>
            <a:ext cx="1678704" cy="87082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7" name="The autonomous dynamical system"/>
          <p:cNvSpPr txBox="1"/>
          <p:nvPr>
            <p:ph type="title"/>
          </p:nvPr>
        </p:nvSpPr>
        <p:spPr>
          <a:prstGeom prst="rect">
            <a:avLst/>
          </a:prstGeom>
        </p:spPr>
        <p:txBody>
          <a:bodyPr/>
          <a:lstStyle>
            <a:lvl1pPr>
              <a:defRPr>
                <a:solidFill>
                  <a:srgbClr val="0433FF"/>
                </a:solidFill>
              </a:defRPr>
            </a:lvl1pPr>
          </a:lstStyle>
          <a:p>
            <a:pPr/>
            <a:r>
              <a:t>The autonomous dynamical system</a:t>
            </a:r>
          </a:p>
        </p:txBody>
      </p:sp>
      <p:sp>
        <p:nvSpPr>
          <p:cNvPr id="308" name="Evolution equations for the main dimensionless quantities:…"/>
          <p:cNvSpPr txBox="1"/>
          <p:nvPr>
            <p:ph type="body" idx="1"/>
          </p:nvPr>
        </p:nvSpPr>
        <p:spPr>
          <a:prstGeom prst="rect">
            <a:avLst/>
          </a:prstGeom>
        </p:spPr>
        <p:txBody>
          <a:bodyPr/>
          <a:lstStyle/>
          <a:p>
            <a:pPr marL="451104" indent="-451104" defTabSz="560831">
              <a:spcBef>
                <a:spcPts val="2300"/>
              </a:spcBef>
              <a:defRPr sz="3455"/>
            </a:pPr>
            <a:r>
              <a:t>Evolution equations for the main dimensionless quantities:</a:t>
            </a:r>
          </a:p>
          <a:p>
            <a:pPr marL="451104" indent="-451104" defTabSz="560831">
              <a:spcBef>
                <a:spcPts val="2300"/>
              </a:spcBef>
              <a:defRPr sz="3455"/>
            </a:pPr>
          </a:p>
          <a:p>
            <a:pPr marL="451104" indent="-451104" defTabSz="560831">
              <a:spcBef>
                <a:spcPts val="2300"/>
              </a:spcBef>
              <a:defRPr sz="3455"/>
            </a:pPr>
          </a:p>
          <a:p>
            <a:pPr marL="451104" indent="-451104" defTabSz="560831">
              <a:spcBef>
                <a:spcPts val="2300"/>
              </a:spcBef>
              <a:defRPr sz="3455"/>
            </a:pPr>
          </a:p>
          <a:p>
            <a:pPr marL="451104" indent="-451104" defTabSz="560831">
              <a:spcBef>
                <a:spcPts val="2300"/>
              </a:spcBef>
              <a:defRPr sz="3455"/>
            </a:pPr>
          </a:p>
          <a:p>
            <a:pPr marL="451104" indent="-451104" defTabSz="560831">
              <a:spcBef>
                <a:spcPts val="2300"/>
              </a:spcBef>
              <a:defRPr sz="3455"/>
            </a:pPr>
            <a:r>
              <a:t>The time evolution will be parametrized by the number of e-folds:</a:t>
            </a:r>
          </a:p>
        </p:txBody>
      </p:sp>
      <p:pic>
        <p:nvPicPr>
          <p:cNvPr id="309" name="Imagen" descr="Imagen"/>
          <p:cNvPicPr>
            <a:picLocks noChangeAspect="1"/>
          </p:cNvPicPr>
          <p:nvPr/>
        </p:nvPicPr>
        <p:blipFill>
          <a:blip r:embed="rId3">
            <a:extLst/>
          </a:blip>
          <a:stretch>
            <a:fillRect/>
          </a:stretch>
        </p:blipFill>
        <p:spPr>
          <a:xfrm>
            <a:off x="4442382" y="3633942"/>
            <a:ext cx="4120036" cy="3527116"/>
          </a:xfrm>
          <a:prstGeom prst="rect">
            <a:avLst/>
          </a:prstGeom>
          <a:ln w="12700">
            <a:miter lim="400000"/>
          </a:ln>
        </p:spPr>
      </p:pic>
      <p:pic>
        <p:nvPicPr>
          <p:cNvPr id="310" name="Imagen" descr="Imagen"/>
          <p:cNvPicPr>
            <a:picLocks noChangeAspect="1"/>
          </p:cNvPicPr>
          <p:nvPr/>
        </p:nvPicPr>
        <p:blipFill>
          <a:blip r:embed="rId4">
            <a:extLst/>
          </a:blip>
          <a:stretch>
            <a:fillRect/>
          </a:stretch>
        </p:blipFill>
        <p:spPr>
          <a:xfrm>
            <a:off x="2993826" y="7841390"/>
            <a:ext cx="2349501" cy="10160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push dir="l"/>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4" name="Asymptotic behaviour"/>
          <p:cNvSpPr txBox="1"/>
          <p:nvPr>
            <p:ph type="title"/>
          </p:nvPr>
        </p:nvSpPr>
        <p:spPr>
          <a:prstGeom prst="rect">
            <a:avLst/>
          </a:prstGeom>
        </p:spPr>
        <p:txBody>
          <a:bodyPr/>
          <a:lstStyle/>
          <a:p>
            <a:pPr/>
            <a:r>
              <a:t>Asymptotic behaviour</a:t>
            </a:r>
          </a:p>
        </p:txBody>
      </p:sp>
      <p:sp>
        <p:nvSpPr>
          <p:cNvPr id="315" name="Cuerpo"/>
          <p:cNvSpPr txBox="1"/>
          <p:nvPr>
            <p:ph type="body" sz="quarter" idx="1"/>
          </p:nvPr>
        </p:nvSpPr>
        <p:spPr>
          <a:xfrm>
            <a:off x="508000" y="5151010"/>
            <a:ext cx="5816600" cy="3942190"/>
          </a:xfrm>
          <a:prstGeom prst="rect">
            <a:avLst/>
          </a:prstGeom>
        </p:spPr>
        <p:txBody>
          <a:bodyPr/>
          <a:lstStyle/>
          <a:p>
            <a:pPr marL="307085" indent="-307085" defTabSz="455675">
              <a:spcBef>
                <a:spcPts val="1400"/>
              </a:spcBef>
              <a:defRPr sz="2340"/>
            </a:pPr>
          </a:p>
          <a:p>
            <a:pPr marL="307085" indent="-307085" defTabSz="455675">
              <a:spcBef>
                <a:spcPts val="1400"/>
              </a:spcBef>
              <a:defRPr sz="2340"/>
            </a:pPr>
          </a:p>
          <a:p>
            <a:pPr marL="307085" indent="-307085" defTabSz="455675">
              <a:spcBef>
                <a:spcPts val="1400"/>
              </a:spcBef>
              <a:defRPr sz="2340"/>
            </a:pPr>
          </a:p>
          <a:p>
            <a:pPr marL="307085" indent="-307085" defTabSz="455675">
              <a:spcBef>
                <a:spcPts val="1400"/>
              </a:spcBef>
              <a:defRPr sz="2340"/>
            </a:pPr>
          </a:p>
          <a:p>
            <a:pPr marL="307085" indent="-307085" defTabSz="455675">
              <a:spcBef>
                <a:spcPts val="1400"/>
              </a:spcBef>
              <a:defRPr sz="2340"/>
            </a:pPr>
          </a:p>
          <a:p>
            <a:pPr marL="307085" indent="-307085" defTabSz="455675">
              <a:spcBef>
                <a:spcPts val="1400"/>
              </a:spcBef>
              <a:defRPr sz="2340"/>
            </a:pPr>
          </a:p>
        </p:txBody>
      </p:sp>
      <p:pic>
        <p:nvPicPr>
          <p:cNvPr id="316" name="Imagen" descr="Imagen"/>
          <p:cNvPicPr>
            <a:picLocks noChangeAspect="1"/>
          </p:cNvPicPr>
          <p:nvPr/>
        </p:nvPicPr>
        <p:blipFill>
          <a:blip r:embed="rId3">
            <a:extLst/>
          </a:blip>
          <a:stretch>
            <a:fillRect/>
          </a:stretch>
        </p:blipFill>
        <p:spPr>
          <a:xfrm>
            <a:off x="1892300" y="3182642"/>
            <a:ext cx="3048000" cy="2463801"/>
          </a:xfrm>
          <a:prstGeom prst="rect">
            <a:avLst/>
          </a:prstGeom>
          <a:ln w="12700">
            <a:miter lim="400000"/>
          </a:ln>
        </p:spPr>
      </p:pic>
      <p:pic>
        <p:nvPicPr>
          <p:cNvPr id="317" name="Imagen" descr="Imagen"/>
          <p:cNvPicPr>
            <a:picLocks noChangeAspect="1"/>
          </p:cNvPicPr>
          <p:nvPr/>
        </p:nvPicPr>
        <p:blipFill>
          <a:blip r:embed="rId4">
            <a:extLst/>
          </a:blip>
          <a:stretch>
            <a:fillRect/>
          </a:stretch>
        </p:blipFill>
        <p:spPr>
          <a:xfrm>
            <a:off x="2032000" y="6139157"/>
            <a:ext cx="2768600" cy="431801"/>
          </a:xfrm>
          <a:prstGeom prst="rect">
            <a:avLst/>
          </a:prstGeom>
          <a:ln w="12700">
            <a:miter lim="400000"/>
          </a:ln>
        </p:spPr>
      </p:pic>
      <p:pic>
        <p:nvPicPr>
          <p:cNvPr id="318" name="yvsx1.pdf" descr="yvsx1.pdf"/>
          <p:cNvPicPr>
            <a:picLocks noChangeAspect="1"/>
          </p:cNvPicPr>
          <p:nvPr/>
        </p:nvPicPr>
        <p:blipFill>
          <a:blip r:embed="rId5">
            <a:extLst/>
          </a:blip>
          <a:stretch>
            <a:fillRect/>
          </a:stretch>
        </p:blipFill>
        <p:spPr>
          <a:xfrm>
            <a:off x="6868642" y="2178050"/>
            <a:ext cx="5490516" cy="3942190"/>
          </a:xfrm>
          <a:prstGeom prst="rect">
            <a:avLst/>
          </a:prstGeom>
          <a:ln w="12700">
            <a:miter lim="400000"/>
          </a:ln>
        </p:spPr>
      </p:pic>
      <p:pic>
        <p:nvPicPr>
          <p:cNvPr id="319" name="zvsx1.pdf" descr="zvsx1.pdf"/>
          <p:cNvPicPr>
            <a:picLocks noChangeAspect="1"/>
          </p:cNvPicPr>
          <p:nvPr/>
        </p:nvPicPr>
        <p:blipFill>
          <a:blip r:embed="rId6">
            <a:extLst/>
          </a:blip>
          <a:stretch>
            <a:fillRect/>
          </a:stretch>
        </p:blipFill>
        <p:spPr>
          <a:xfrm>
            <a:off x="6868642" y="5945716"/>
            <a:ext cx="5490516" cy="374453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push dir="l"/>
      </p:transition>
    </mc:Choice>
    <mc:Fallback>
      <p:transition spd="fast">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3" name="Asymptotic behaviour"/>
          <p:cNvSpPr txBox="1"/>
          <p:nvPr>
            <p:ph type="title"/>
          </p:nvPr>
        </p:nvSpPr>
        <p:spPr>
          <a:prstGeom prst="rect">
            <a:avLst/>
          </a:prstGeom>
        </p:spPr>
        <p:txBody>
          <a:bodyPr/>
          <a:lstStyle/>
          <a:p>
            <a:pPr/>
            <a:r>
              <a:t>Asymptotic behaviour</a:t>
            </a:r>
          </a:p>
        </p:txBody>
      </p:sp>
      <p:pic>
        <p:nvPicPr>
          <p:cNvPr id="324" name="yvsx2.pdf" descr="yvsx2.pdf"/>
          <p:cNvPicPr>
            <a:picLocks noChangeAspect="1"/>
          </p:cNvPicPr>
          <p:nvPr/>
        </p:nvPicPr>
        <p:blipFill>
          <a:blip r:embed="rId3">
            <a:extLst/>
          </a:blip>
          <a:stretch>
            <a:fillRect/>
          </a:stretch>
        </p:blipFill>
        <p:spPr>
          <a:xfrm>
            <a:off x="3757142" y="2178050"/>
            <a:ext cx="5490516" cy="3931209"/>
          </a:xfrm>
          <a:prstGeom prst="rect">
            <a:avLst/>
          </a:prstGeom>
          <a:ln w="12700">
            <a:miter lim="400000"/>
          </a:ln>
        </p:spPr>
      </p:pic>
      <p:pic>
        <p:nvPicPr>
          <p:cNvPr id="325" name="zvsx2.pdf" descr="zvsx2.pdf"/>
          <p:cNvPicPr>
            <a:picLocks noChangeAspect="1"/>
          </p:cNvPicPr>
          <p:nvPr/>
        </p:nvPicPr>
        <p:blipFill>
          <a:blip r:embed="rId4">
            <a:extLst/>
          </a:blip>
          <a:stretch>
            <a:fillRect/>
          </a:stretch>
        </p:blipFill>
        <p:spPr>
          <a:xfrm>
            <a:off x="3757142" y="5999139"/>
            <a:ext cx="5490516" cy="384336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9" name="Asymptotic behaviour"/>
          <p:cNvSpPr txBox="1"/>
          <p:nvPr>
            <p:ph type="title"/>
          </p:nvPr>
        </p:nvSpPr>
        <p:spPr>
          <a:prstGeom prst="rect">
            <a:avLst/>
          </a:prstGeom>
        </p:spPr>
        <p:txBody>
          <a:bodyPr/>
          <a:lstStyle/>
          <a:p>
            <a:pPr/>
            <a:r>
              <a:t>Asymptotic behaviour</a:t>
            </a:r>
          </a:p>
        </p:txBody>
      </p:sp>
      <p:sp>
        <p:nvSpPr>
          <p:cNvPr id="330" name="In the asymptotic limit,…"/>
          <p:cNvSpPr txBox="1"/>
          <p:nvPr>
            <p:ph type="body" sz="half" idx="1"/>
          </p:nvPr>
        </p:nvSpPr>
        <p:spPr>
          <a:prstGeom prst="rect">
            <a:avLst/>
          </a:prstGeom>
        </p:spPr>
        <p:txBody>
          <a:bodyPr/>
          <a:lstStyle/>
          <a:p>
            <a:pPr/>
            <a:r>
              <a:t>In the asymptotic limit,</a:t>
            </a:r>
          </a:p>
          <a:p>
            <a:pPr/>
          </a:p>
          <a:p>
            <a:pPr/>
          </a:p>
          <a:p>
            <a:pPr/>
            <a:r>
              <a:t>However,                              while                              in an exponential way.  </a:t>
            </a:r>
            <a:r>
              <a:rPr b="1">
                <a:solidFill>
                  <a:srgbClr val="000000"/>
                </a:solidFill>
              </a:rPr>
              <a:t>Dynamical fine-tuning mechanism in action!!</a:t>
            </a:r>
          </a:p>
        </p:txBody>
      </p:sp>
      <p:pic>
        <p:nvPicPr>
          <p:cNvPr id="331" name="Imagen" descr="Imagen"/>
          <p:cNvPicPr>
            <a:picLocks noChangeAspect="1"/>
          </p:cNvPicPr>
          <p:nvPr/>
        </p:nvPicPr>
        <p:blipFill>
          <a:blip r:embed="rId2">
            <a:extLst/>
          </a:blip>
          <a:stretch>
            <a:fillRect/>
          </a:stretch>
        </p:blipFill>
        <p:spPr>
          <a:xfrm>
            <a:off x="974667" y="4172082"/>
            <a:ext cx="2791999" cy="390591"/>
          </a:xfrm>
          <a:prstGeom prst="rect">
            <a:avLst/>
          </a:prstGeom>
          <a:ln w="12700">
            <a:miter lim="400000"/>
          </a:ln>
        </p:spPr>
      </p:pic>
      <p:pic>
        <p:nvPicPr>
          <p:cNvPr id="332" name="Imagen" descr="Imagen"/>
          <p:cNvPicPr>
            <a:picLocks noChangeAspect="1"/>
          </p:cNvPicPr>
          <p:nvPr/>
        </p:nvPicPr>
        <p:blipFill>
          <a:blip r:embed="rId3">
            <a:extLst/>
          </a:blip>
          <a:stretch>
            <a:fillRect/>
          </a:stretch>
        </p:blipFill>
        <p:spPr>
          <a:xfrm>
            <a:off x="2797373" y="5880046"/>
            <a:ext cx="2231983" cy="369716"/>
          </a:xfrm>
          <a:prstGeom prst="rect">
            <a:avLst/>
          </a:prstGeom>
          <a:ln w="12700">
            <a:miter lim="400000"/>
          </a:ln>
        </p:spPr>
      </p:pic>
      <p:pic>
        <p:nvPicPr>
          <p:cNvPr id="333" name="Imagen" descr="Imagen"/>
          <p:cNvPicPr>
            <a:picLocks noChangeAspect="1"/>
          </p:cNvPicPr>
          <p:nvPr/>
        </p:nvPicPr>
        <p:blipFill>
          <a:blip r:embed="rId4">
            <a:extLst/>
          </a:blip>
          <a:stretch>
            <a:fillRect/>
          </a:stretch>
        </p:blipFill>
        <p:spPr>
          <a:xfrm>
            <a:off x="2135527" y="6389940"/>
            <a:ext cx="2256746" cy="390591"/>
          </a:xfrm>
          <a:prstGeom prst="rect">
            <a:avLst/>
          </a:prstGeom>
          <a:ln w="12700">
            <a:miter lim="400000"/>
          </a:ln>
        </p:spPr>
      </p:pic>
      <p:pic>
        <p:nvPicPr>
          <p:cNvPr id="334" name="rhoavsrhoym1.pdf" descr="rhoavsrhoym1.pdf"/>
          <p:cNvPicPr>
            <a:picLocks noChangeAspect="1"/>
          </p:cNvPicPr>
          <p:nvPr/>
        </p:nvPicPr>
        <p:blipFill>
          <a:blip r:embed="rId5">
            <a:extLst/>
          </a:blip>
          <a:stretch>
            <a:fillRect/>
          </a:stretch>
        </p:blipFill>
        <p:spPr>
          <a:xfrm>
            <a:off x="6868642" y="2178050"/>
            <a:ext cx="5490516" cy="3843361"/>
          </a:xfrm>
          <a:prstGeom prst="rect">
            <a:avLst/>
          </a:prstGeom>
          <a:ln w="12700">
            <a:miter lim="400000"/>
          </a:ln>
        </p:spPr>
      </p:pic>
      <p:pic>
        <p:nvPicPr>
          <p:cNvPr id="335" name="omegasvsomegatot1.pdf" descr="omegasvsomegatot1.pdf"/>
          <p:cNvPicPr>
            <a:picLocks noChangeAspect="1"/>
          </p:cNvPicPr>
          <p:nvPr/>
        </p:nvPicPr>
        <p:blipFill>
          <a:blip r:embed="rId6">
            <a:extLst/>
          </a:blip>
          <a:stretch>
            <a:fillRect/>
          </a:stretch>
        </p:blipFill>
        <p:spPr>
          <a:xfrm>
            <a:off x="6611274" y="5941768"/>
            <a:ext cx="6005252" cy="384336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flip dir="r"/>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7" name="Asymptotic behaviour"/>
          <p:cNvSpPr txBox="1"/>
          <p:nvPr>
            <p:ph type="title"/>
          </p:nvPr>
        </p:nvSpPr>
        <p:spPr>
          <a:prstGeom prst="rect">
            <a:avLst/>
          </a:prstGeom>
        </p:spPr>
        <p:txBody>
          <a:bodyPr/>
          <a:lstStyle/>
          <a:p>
            <a:pPr/>
            <a:r>
              <a:t>Asymptotic behaviour</a:t>
            </a:r>
          </a:p>
        </p:txBody>
      </p:sp>
      <p:sp>
        <p:nvSpPr>
          <p:cNvPr id="338" name="Same as before with the second set of initial conditions."/>
          <p:cNvSpPr txBox="1"/>
          <p:nvPr>
            <p:ph type="body" sz="half" idx="1"/>
          </p:nvPr>
        </p:nvSpPr>
        <p:spPr>
          <a:prstGeom prst="rect">
            <a:avLst/>
          </a:prstGeom>
        </p:spPr>
        <p:txBody>
          <a:bodyPr/>
          <a:lstStyle/>
          <a:p>
            <a:pPr/>
            <a:r>
              <a:t>Same as before with the second set of initial conditions.</a:t>
            </a:r>
          </a:p>
        </p:txBody>
      </p:sp>
      <p:pic>
        <p:nvPicPr>
          <p:cNvPr id="339" name="rhoavsrhoym2.pdf" descr="rhoavsrhoym2.pdf"/>
          <p:cNvPicPr>
            <a:picLocks noChangeAspect="1"/>
          </p:cNvPicPr>
          <p:nvPr/>
        </p:nvPicPr>
        <p:blipFill>
          <a:blip r:embed="rId2">
            <a:extLst/>
          </a:blip>
          <a:stretch>
            <a:fillRect/>
          </a:stretch>
        </p:blipFill>
        <p:spPr>
          <a:xfrm>
            <a:off x="6868641" y="2178050"/>
            <a:ext cx="5490517" cy="3843361"/>
          </a:xfrm>
          <a:prstGeom prst="rect">
            <a:avLst/>
          </a:prstGeom>
          <a:ln w="12700">
            <a:miter lim="400000"/>
          </a:ln>
        </p:spPr>
      </p:pic>
      <p:pic>
        <p:nvPicPr>
          <p:cNvPr id="340" name="omegasvsomegatot2.pdf" descr="omegasvsomegatot2.pdf"/>
          <p:cNvPicPr>
            <a:picLocks noChangeAspect="1"/>
          </p:cNvPicPr>
          <p:nvPr/>
        </p:nvPicPr>
        <p:blipFill>
          <a:blip r:embed="rId3">
            <a:extLst/>
          </a:blip>
          <a:stretch>
            <a:fillRect/>
          </a:stretch>
        </p:blipFill>
        <p:spPr>
          <a:xfrm>
            <a:off x="6563614" y="5975350"/>
            <a:ext cx="6100573" cy="384336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prism dir="r" isContent="1" isInverted="0"/>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2" name="Asymptotic behaviour"/>
          <p:cNvSpPr txBox="1"/>
          <p:nvPr>
            <p:ph type="title"/>
          </p:nvPr>
        </p:nvSpPr>
        <p:spPr>
          <a:prstGeom prst="rect">
            <a:avLst/>
          </a:prstGeom>
        </p:spPr>
        <p:txBody>
          <a:bodyPr/>
          <a:lstStyle/>
          <a:p>
            <a:pPr/>
            <a:r>
              <a:t>Asymptotic behaviour</a:t>
            </a:r>
          </a:p>
        </p:txBody>
      </p:sp>
      <p:sp>
        <p:nvSpPr>
          <p:cNvPr id="343" name="The total energy density keeps finite and under control (the Hubble parameter it's much smaller the Planck mass).…"/>
          <p:cNvSpPr txBox="1"/>
          <p:nvPr>
            <p:ph type="body" sz="half" idx="1"/>
          </p:nvPr>
        </p:nvSpPr>
        <p:spPr>
          <a:prstGeom prst="rect">
            <a:avLst/>
          </a:prstGeom>
        </p:spPr>
        <p:txBody>
          <a:bodyPr/>
          <a:lstStyle/>
          <a:p>
            <a:pPr marL="326770" indent="-326770" defTabSz="484886">
              <a:spcBef>
                <a:spcPts val="1400"/>
              </a:spcBef>
              <a:defRPr sz="2490"/>
            </a:pPr>
            <a:r>
              <a:t>The total energy density keeps finite and under control (the Hubble parameter it's much smaller the Planck mass).</a:t>
            </a:r>
          </a:p>
          <a:p>
            <a:pPr marL="326770" indent="-326770" defTabSz="484886">
              <a:spcBef>
                <a:spcPts val="1400"/>
              </a:spcBef>
              <a:defRPr sz="2490"/>
            </a:pPr>
          </a:p>
          <a:p>
            <a:pPr marL="326770" indent="-326770" defTabSz="484886">
              <a:spcBef>
                <a:spcPts val="1400"/>
              </a:spcBef>
              <a:defRPr sz="2490"/>
            </a:pPr>
            <a:r>
              <a:t>The plots presented correspond to the two sets of initial conditions.</a:t>
            </a:r>
          </a:p>
          <a:p>
            <a:pPr marL="326770" indent="-326770" defTabSz="484886">
              <a:spcBef>
                <a:spcPts val="1400"/>
              </a:spcBef>
              <a:defRPr sz="2490"/>
            </a:pPr>
          </a:p>
          <a:p>
            <a:pPr marL="326770" indent="-326770" defTabSz="484886">
              <a:spcBef>
                <a:spcPts val="1400"/>
              </a:spcBef>
              <a:defRPr sz="2490"/>
            </a:pPr>
            <a:r>
              <a:t>The free parameters in the action,    and     , can be chosen so that the asymptotic value of the Hubble parameter corresponds to its present  observable value.</a:t>
            </a:r>
          </a:p>
        </p:txBody>
      </p:sp>
      <p:pic>
        <p:nvPicPr>
          <p:cNvPr id="344" name="H1.pdf" descr="H1.pdf"/>
          <p:cNvPicPr>
            <a:picLocks noChangeAspect="1"/>
          </p:cNvPicPr>
          <p:nvPr/>
        </p:nvPicPr>
        <p:blipFill>
          <a:blip r:embed="rId3">
            <a:extLst/>
          </a:blip>
          <a:stretch>
            <a:fillRect/>
          </a:stretch>
        </p:blipFill>
        <p:spPr>
          <a:xfrm>
            <a:off x="6922702" y="2324100"/>
            <a:ext cx="5382397" cy="3724619"/>
          </a:xfrm>
          <a:prstGeom prst="rect">
            <a:avLst/>
          </a:prstGeom>
          <a:ln w="12700">
            <a:miter lim="400000"/>
          </a:ln>
        </p:spPr>
      </p:pic>
      <p:pic>
        <p:nvPicPr>
          <p:cNvPr id="345" name="H2.pdf" descr="H2.pdf"/>
          <p:cNvPicPr>
            <a:picLocks noChangeAspect="1"/>
          </p:cNvPicPr>
          <p:nvPr/>
        </p:nvPicPr>
        <p:blipFill>
          <a:blip r:embed="rId4">
            <a:extLst/>
          </a:blip>
          <a:stretch>
            <a:fillRect/>
          </a:stretch>
        </p:blipFill>
        <p:spPr>
          <a:xfrm>
            <a:off x="6827202" y="5943377"/>
            <a:ext cx="5573396" cy="3856790"/>
          </a:xfrm>
          <a:prstGeom prst="rect">
            <a:avLst/>
          </a:prstGeom>
          <a:ln w="12700">
            <a:miter lim="400000"/>
          </a:ln>
        </p:spPr>
      </p:pic>
      <p:pic>
        <p:nvPicPr>
          <p:cNvPr id="346" name="Imagen" descr="Imagen"/>
          <p:cNvPicPr>
            <a:picLocks noChangeAspect="1"/>
          </p:cNvPicPr>
          <p:nvPr/>
        </p:nvPicPr>
        <p:blipFill>
          <a:blip r:embed="rId5">
            <a:extLst/>
          </a:blip>
          <a:stretch>
            <a:fillRect/>
          </a:stretch>
        </p:blipFill>
        <p:spPr>
          <a:xfrm>
            <a:off x="5638006" y="6999816"/>
            <a:ext cx="279401" cy="215901"/>
          </a:xfrm>
          <a:prstGeom prst="rect">
            <a:avLst/>
          </a:prstGeom>
          <a:ln w="12700">
            <a:miter lim="400000"/>
          </a:ln>
        </p:spPr>
      </p:pic>
      <p:pic>
        <p:nvPicPr>
          <p:cNvPr id="347" name="Imagen" descr="Imagen"/>
          <p:cNvPicPr>
            <a:picLocks noChangeAspect="1"/>
          </p:cNvPicPr>
          <p:nvPr/>
        </p:nvPicPr>
        <p:blipFill>
          <a:blip r:embed="rId6">
            <a:extLst/>
          </a:blip>
          <a:stretch>
            <a:fillRect/>
          </a:stretch>
        </p:blipFill>
        <p:spPr>
          <a:xfrm>
            <a:off x="1475250" y="7398014"/>
            <a:ext cx="279401" cy="37253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switch dir="l"/>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1" name="Asymptotic behaviour"/>
          <p:cNvSpPr txBox="1"/>
          <p:nvPr>
            <p:ph type="title"/>
          </p:nvPr>
        </p:nvSpPr>
        <p:spPr>
          <a:prstGeom prst="rect">
            <a:avLst/>
          </a:prstGeom>
        </p:spPr>
        <p:txBody>
          <a:bodyPr/>
          <a:lstStyle/>
          <a:p>
            <a:pPr/>
            <a:r>
              <a:t>Asymptotic behaviour</a:t>
            </a:r>
          </a:p>
        </p:txBody>
      </p:sp>
      <p:pic>
        <p:nvPicPr>
          <p:cNvPr id="352" name="omegaa1.pdf" descr="omegaa1.pdf"/>
          <p:cNvPicPr>
            <a:picLocks noChangeAspect="1"/>
          </p:cNvPicPr>
          <p:nvPr/>
        </p:nvPicPr>
        <p:blipFill>
          <a:blip r:embed="rId3">
            <a:extLst/>
          </a:blip>
          <a:stretch>
            <a:fillRect/>
          </a:stretch>
        </p:blipFill>
        <p:spPr>
          <a:xfrm>
            <a:off x="3809112" y="2178050"/>
            <a:ext cx="5386577" cy="3856790"/>
          </a:xfrm>
          <a:prstGeom prst="rect">
            <a:avLst/>
          </a:prstGeom>
          <a:ln w="12700">
            <a:miter lim="400000"/>
          </a:ln>
        </p:spPr>
      </p:pic>
      <p:pic>
        <p:nvPicPr>
          <p:cNvPr id="353" name="omegatot1.pdf" descr="omegatot1.pdf"/>
          <p:cNvPicPr>
            <a:picLocks noChangeAspect="1"/>
          </p:cNvPicPr>
          <p:nvPr/>
        </p:nvPicPr>
        <p:blipFill>
          <a:blip r:embed="rId4">
            <a:extLst/>
          </a:blip>
          <a:stretch>
            <a:fillRect/>
          </a:stretch>
        </p:blipFill>
        <p:spPr>
          <a:xfrm>
            <a:off x="3747550" y="5939366"/>
            <a:ext cx="5509700" cy="385679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warp dir="in"/>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The answer is yes, but it is quite limited:"/>
          <p:cNvSpPr txBox="1"/>
          <p:nvPr>
            <p:ph type="title"/>
          </p:nvPr>
        </p:nvSpPr>
        <p:spPr>
          <a:prstGeom prst="rect">
            <a:avLst/>
          </a:prstGeom>
        </p:spPr>
        <p:txBody>
          <a:bodyPr/>
          <a:lstStyle>
            <a:lvl1pPr defTabSz="519937">
              <a:spcBef>
                <a:spcPts val="1400"/>
              </a:spcBef>
              <a:defRPr sz="6230">
                <a:solidFill>
                  <a:srgbClr val="1D32DF"/>
                </a:solidFill>
              </a:defRPr>
            </a:lvl1pPr>
          </a:lstStyle>
          <a:p>
            <a:pPr/>
            <a:r>
              <a:t>The answer is yes, but it is quite limited:</a:t>
            </a:r>
          </a:p>
        </p:txBody>
      </p:sp>
      <p:sp>
        <p:nvSpPr>
          <p:cNvPr id="151" name="Define the field content.…"/>
          <p:cNvSpPr txBox="1"/>
          <p:nvPr>
            <p:ph type="body" idx="1"/>
          </p:nvPr>
        </p:nvSpPr>
        <p:spPr>
          <a:prstGeom prst="rect">
            <a:avLst/>
          </a:prstGeom>
        </p:spPr>
        <p:txBody>
          <a:bodyPr/>
          <a:lstStyle/>
          <a:p>
            <a:pPr>
              <a:defRPr sz="4200">
                <a:solidFill>
                  <a:srgbClr val="008000"/>
                </a:solidFill>
              </a:defRPr>
            </a:pPr>
            <a:r>
              <a:t>Define the field content.</a:t>
            </a:r>
          </a:p>
          <a:p>
            <a:pPr>
              <a:defRPr sz="4200">
                <a:solidFill>
                  <a:srgbClr val="008000"/>
                </a:solidFill>
              </a:defRPr>
            </a:pPr>
            <a:r>
              <a:t>Define the symmetries enjoyed by the action.</a:t>
            </a:r>
          </a:p>
          <a:p>
            <a:pPr>
              <a:defRPr b="1" sz="5200">
                <a:solidFill>
                  <a:srgbClr val="FF2600"/>
                </a:solidFill>
              </a:defRPr>
            </a:pPr>
            <a:r>
              <a:t>Be sure, please, that the Hamiltonian is bounded from below!  Otherwise…</a:t>
            </a:r>
          </a:p>
        </p:txBody>
      </p:sp>
    </p:spTree>
  </p:cSld>
  <p:clrMapOvr>
    <a:masterClrMapping/>
  </p:clrMapOvr>
  <mc:AlternateContent xmlns:mc="http://schemas.openxmlformats.org/markup-compatibility/2006">
    <mc:Choice xmlns:p14="http://schemas.microsoft.com/office/powerpoint/2010/main" Requires="p14">
      <p:transition spd="slow" advClick="1" p14:dur="1500">
        <p14:flip dir="r"/>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7" name="Asymptotic behaviour"/>
          <p:cNvSpPr txBox="1"/>
          <p:nvPr>
            <p:ph type="title"/>
          </p:nvPr>
        </p:nvSpPr>
        <p:spPr>
          <a:prstGeom prst="rect">
            <a:avLst/>
          </a:prstGeom>
        </p:spPr>
        <p:txBody>
          <a:bodyPr/>
          <a:lstStyle/>
          <a:p>
            <a:pPr/>
            <a:r>
              <a:t>Asymptotic behaviour</a:t>
            </a:r>
          </a:p>
        </p:txBody>
      </p:sp>
      <p:sp>
        <p:nvSpPr>
          <p:cNvPr id="358" name="Same as before but with the second set of initial conditions."/>
          <p:cNvSpPr txBox="1"/>
          <p:nvPr>
            <p:ph type="body" sz="half" idx="1"/>
          </p:nvPr>
        </p:nvSpPr>
        <p:spPr>
          <a:prstGeom prst="rect">
            <a:avLst/>
          </a:prstGeom>
        </p:spPr>
        <p:txBody>
          <a:bodyPr/>
          <a:lstStyle/>
          <a:p>
            <a:pPr/>
            <a:r>
              <a:t>Same as before but with the second set of initial conditions.</a:t>
            </a:r>
          </a:p>
        </p:txBody>
      </p:sp>
      <p:pic>
        <p:nvPicPr>
          <p:cNvPr id="359" name="omegaa2.pdf" descr="omegaa2.pdf"/>
          <p:cNvPicPr>
            <a:picLocks noChangeAspect="1"/>
          </p:cNvPicPr>
          <p:nvPr/>
        </p:nvPicPr>
        <p:blipFill>
          <a:blip r:embed="rId2">
            <a:extLst/>
          </a:blip>
          <a:stretch>
            <a:fillRect/>
          </a:stretch>
        </p:blipFill>
        <p:spPr>
          <a:xfrm>
            <a:off x="6938702" y="2178050"/>
            <a:ext cx="5350395" cy="3841584"/>
          </a:xfrm>
          <a:prstGeom prst="rect">
            <a:avLst/>
          </a:prstGeom>
          <a:ln w="12700">
            <a:miter lim="400000"/>
          </a:ln>
        </p:spPr>
      </p:pic>
      <p:pic>
        <p:nvPicPr>
          <p:cNvPr id="360" name="omegatot2.pdf" descr="omegatot2.pdf"/>
          <p:cNvPicPr>
            <a:picLocks noChangeAspect="1"/>
          </p:cNvPicPr>
          <p:nvPr/>
        </p:nvPicPr>
        <p:blipFill>
          <a:blip r:embed="rId3">
            <a:extLst/>
          </a:blip>
          <a:stretch>
            <a:fillRect/>
          </a:stretch>
        </p:blipFill>
        <p:spPr>
          <a:xfrm>
            <a:off x="6905367" y="5907450"/>
            <a:ext cx="5417065" cy="391112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cover dir="d"/>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2" name="Primordial inflation"/>
          <p:cNvSpPr txBox="1"/>
          <p:nvPr>
            <p:ph type="title"/>
          </p:nvPr>
        </p:nvSpPr>
        <p:spPr>
          <a:prstGeom prst="rect">
            <a:avLst/>
          </a:prstGeom>
        </p:spPr>
        <p:txBody>
          <a:bodyPr/>
          <a:lstStyle/>
          <a:p>
            <a:pPr/>
            <a:r>
              <a:t>Primordial inflation</a:t>
            </a:r>
          </a:p>
        </p:txBody>
      </p:sp>
      <p:sp>
        <p:nvSpPr>
          <p:cNvPr id="363" name="There exists 112 critical points of the autonomous dynamical system.…"/>
          <p:cNvSpPr txBox="1"/>
          <p:nvPr>
            <p:ph type="body" idx="1"/>
          </p:nvPr>
        </p:nvSpPr>
        <p:spPr>
          <a:prstGeom prst="rect">
            <a:avLst/>
          </a:prstGeom>
        </p:spPr>
        <p:txBody>
          <a:bodyPr/>
          <a:lstStyle/>
          <a:p>
            <a:pPr marL="465201" indent="-465201" defTabSz="578358">
              <a:spcBef>
                <a:spcPts val="2300"/>
              </a:spcBef>
              <a:defRPr sz="3564"/>
            </a:pPr>
            <a:r>
              <a:t>There exists 112 critical points of the autonomous dynamical system.</a:t>
            </a:r>
          </a:p>
          <a:p>
            <a:pPr marL="465201" indent="-465201" defTabSz="578358">
              <a:spcBef>
                <a:spcPts val="2300"/>
              </a:spcBef>
              <a:defRPr sz="3564"/>
            </a:pPr>
            <a:r>
              <a:t>51 of them are unrealistic as they correspond either to complex values for </a:t>
            </a:r>
            <a:r>
              <a:rPr b="1" i="1"/>
              <a:t>y</a:t>
            </a:r>
            <a:r>
              <a:t> or </a:t>
            </a:r>
            <a:r>
              <a:rPr b="1" i="1"/>
              <a:t>z</a:t>
            </a:r>
            <a:r>
              <a:t> or to real values for the same variables but with different signs.</a:t>
            </a:r>
          </a:p>
          <a:p>
            <a:pPr marL="465201" indent="-465201" defTabSz="578358">
              <a:spcBef>
                <a:spcPts val="2300"/>
              </a:spcBef>
              <a:defRPr sz="3564"/>
            </a:pPr>
            <a:r>
              <a:t>Other 38 lead to            .</a:t>
            </a:r>
          </a:p>
          <a:p>
            <a:pPr marL="465201" indent="-465201" defTabSz="578358">
              <a:spcBef>
                <a:spcPts val="2300"/>
              </a:spcBef>
              <a:defRPr sz="3564"/>
            </a:pPr>
            <a:r>
              <a:t>Other 6 lead to             .</a:t>
            </a:r>
          </a:p>
          <a:p>
            <a:pPr marL="465201" indent="-465201" defTabSz="578358">
              <a:spcBef>
                <a:spcPts val="2300"/>
              </a:spcBef>
              <a:defRPr sz="3564"/>
            </a:pPr>
            <a:r>
              <a:t>The other 17 lead to                   .   </a:t>
            </a:r>
          </a:p>
        </p:txBody>
      </p:sp>
      <p:pic>
        <p:nvPicPr>
          <p:cNvPr id="364" name="Imagen" descr="Imagen"/>
          <p:cNvPicPr>
            <a:picLocks noChangeAspect="1"/>
          </p:cNvPicPr>
          <p:nvPr/>
        </p:nvPicPr>
        <p:blipFill>
          <a:blip r:embed="rId2">
            <a:extLst/>
          </a:blip>
          <a:stretch>
            <a:fillRect/>
          </a:stretch>
        </p:blipFill>
        <p:spPr>
          <a:xfrm>
            <a:off x="4423568" y="6414812"/>
            <a:ext cx="990601" cy="373084"/>
          </a:xfrm>
          <a:prstGeom prst="rect">
            <a:avLst/>
          </a:prstGeom>
          <a:ln w="12700">
            <a:miter lim="400000"/>
          </a:ln>
        </p:spPr>
      </p:pic>
      <p:pic>
        <p:nvPicPr>
          <p:cNvPr id="365" name="Imagen" descr="Imagen"/>
          <p:cNvPicPr>
            <a:picLocks noChangeAspect="1"/>
          </p:cNvPicPr>
          <p:nvPr/>
        </p:nvPicPr>
        <p:blipFill>
          <a:blip r:embed="rId3">
            <a:extLst/>
          </a:blip>
          <a:stretch>
            <a:fillRect/>
          </a:stretch>
        </p:blipFill>
        <p:spPr>
          <a:xfrm>
            <a:off x="4223874" y="7327304"/>
            <a:ext cx="990601" cy="342901"/>
          </a:xfrm>
          <a:prstGeom prst="rect">
            <a:avLst/>
          </a:prstGeom>
          <a:ln w="12700">
            <a:miter lim="400000"/>
          </a:ln>
        </p:spPr>
      </p:pic>
      <p:pic>
        <p:nvPicPr>
          <p:cNvPr id="366" name="Imagen" descr="Imagen"/>
          <p:cNvPicPr>
            <a:picLocks noChangeAspect="1"/>
          </p:cNvPicPr>
          <p:nvPr/>
        </p:nvPicPr>
        <p:blipFill>
          <a:blip r:embed="rId4">
            <a:extLst/>
          </a:blip>
          <a:stretch>
            <a:fillRect/>
          </a:stretch>
        </p:blipFill>
        <p:spPr>
          <a:xfrm>
            <a:off x="5180541" y="8209613"/>
            <a:ext cx="1816101" cy="3683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cover dir="l"/>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8" name="Primordial inflation"/>
          <p:cNvSpPr txBox="1"/>
          <p:nvPr>
            <p:ph type="title"/>
          </p:nvPr>
        </p:nvSpPr>
        <p:spPr>
          <a:prstGeom prst="rect">
            <a:avLst/>
          </a:prstGeom>
        </p:spPr>
        <p:txBody>
          <a:bodyPr/>
          <a:lstStyle/>
          <a:p>
            <a:pPr/>
            <a:r>
              <a:t>Primordial inflation</a:t>
            </a:r>
          </a:p>
        </p:txBody>
      </p:sp>
      <p:sp>
        <p:nvSpPr>
          <p:cNvPr id="369" name="Among the 17 survivals, 8 are unrealistic too because the inflationary period is given only for                .…"/>
          <p:cNvSpPr txBox="1"/>
          <p:nvPr>
            <p:ph type="body" idx="1"/>
          </p:nvPr>
        </p:nvSpPr>
        <p:spPr>
          <a:prstGeom prst="rect">
            <a:avLst/>
          </a:prstGeom>
        </p:spPr>
        <p:txBody>
          <a:bodyPr/>
          <a:lstStyle/>
          <a:p>
            <a:pPr/>
            <a:r>
              <a:t>Among the 17 survivals, 8 are unrealistic too because the inflationary period is given only for                . </a:t>
            </a:r>
          </a:p>
          <a:p>
            <a:pPr/>
            <a:r>
              <a:t>From the remaining 9 points, only 1 gives long enough inflation.</a:t>
            </a:r>
          </a:p>
        </p:txBody>
      </p:sp>
      <p:pic>
        <p:nvPicPr>
          <p:cNvPr id="370" name="Imagen" descr="Imagen"/>
          <p:cNvPicPr>
            <a:picLocks noChangeAspect="1"/>
          </p:cNvPicPr>
          <p:nvPr/>
        </p:nvPicPr>
        <p:blipFill>
          <a:blip r:embed="rId3">
            <a:extLst/>
          </a:blip>
          <a:stretch>
            <a:fillRect/>
          </a:stretch>
        </p:blipFill>
        <p:spPr>
          <a:xfrm>
            <a:off x="9194190" y="4635500"/>
            <a:ext cx="1549401" cy="3302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flip dir="r"/>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4" name="Primordial inflation"/>
          <p:cNvSpPr txBox="1"/>
          <p:nvPr>
            <p:ph type="title"/>
          </p:nvPr>
        </p:nvSpPr>
        <p:spPr>
          <a:prstGeom prst="rect">
            <a:avLst/>
          </a:prstGeom>
        </p:spPr>
        <p:txBody>
          <a:bodyPr/>
          <a:lstStyle/>
          <a:p>
            <a:pPr/>
            <a:r>
              <a:t>Primordial inflation</a:t>
            </a:r>
          </a:p>
        </p:txBody>
      </p:sp>
      <p:pic>
        <p:nvPicPr>
          <p:cNvPr id="375" name="PC17-phi.pdf" descr="PC17-phi.pdf"/>
          <p:cNvPicPr>
            <a:picLocks noChangeAspect="1"/>
          </p:cNvPicPr>
          <p:nvPr/>
        </p:nvPicPr>
        <p:blipFill>
          <a:blip r:embed="rId3">
            <a:extLst/>
          </a:blip>
          <a:stretch>
            <a:fillRect/>
          </a:stretch>
        </p:blipFill>
        <p:spPr>
          <a:xfrm>
            <a:off x="3663506" y="2324100"/>
            <a:ext cx="5677788" cy="3747340"/>
          </a:xfrm>
          <a:prstGeom prst="rect">
            <a:avLst/>
          </a:prstGeom>
          <a:ln w="12700">
            <a:miter lim="400000"/>
          </a:ln>
        </p:spPr>
      </p:pic>
      <p:pic>
        <p:nvPicPr>
          <p:cNvPr id="376" name="PC17-phidot.pdf" descr="PC17-phidot.pdf"/>
          <p:cNvPicPr>
            <a:picLocks noChangeAspect="1"/>
          </p:cNvPicPr>
          <p:nvPr/>
        </p:nvPicPr>
        <p:blipFill>
          <a:blip r:embed="rId4">
            <a:extLst/>
          </a:blip>
          <a:stretch>
            <a:fillRect/>
          </a:stretch>
        </p:blipFill>
        <p:spPr>
          <a:xfrm>
            <a:off x="3481848" y="6093883"/>
            <a:ext cx="6041104" cy="361258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flip dir="r"/>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0" name="Primordial inflation"/>
          <p:cNvSpPr txBox="1"/>
          <p:nvPr>
            <p:ph type="title"/>
          </p:nvPr>
        </p:nvSpPr>
        <p:spPr>
          <a:prstGeom prst="rect">
            <a:avLst/>
          </a:prstGeom>
        </p:spPr>
        <p:txBody>
          <a:bodyPr/>
          <a:lstStyle/>
          <a:p>
            <a:pPr/>
            <a:r>
              <a:t>Primordial inflation</a:t>
            </a:r>
          </a:p>
        </p:txBody>
      </p:sp>
      <p:pic>
        <p:nvPicPr>
          <p:cNvPr id="381" name="PC17-epsiloneta.pdf" descr="PC17-epsiloneta.pdf"/>
          <p:cNvPicPr>
            <a:picLocks noChangeAspect="1"/>
          </p:cNvPicPr>
          <p:nvPr/>
        </p:nvPicPr>
        <p:blipFill>
          <a:blip r:embed="rId3">
            <a:extLst/>
          </a:blip>
          <a:stretch>
            <a:fillRect/>
          </a:stretch>
        </p:blipFill>
        <p:spPr>
          <a:xfrm>
            <a:off x="3970769" y="2324099"/>
            <a:ext cx="5357004" cy="3792760"/>
          </a:xfrm>
          <a:prstGeom prst="rect">
            <a:avLst/>
          </a:prstGeom>
          <a:ln w="12700">
            <a:miter lim="400000"/>
          </a:ln>
        </p:spPr>
      </p:pic>
      <p:pic>
        <p:nvPicPr>
          <p:cNvPr id="382" name="PC17-H.pdf" descr="PC17-H.pdf"/>
          <p:cNvPicPr>
            <a:picLocks noChangeAspect="1"/>
          </p:cNvPicPr>
          <p:nvPr/>
        </p:nvPicPr>
        <p:blipFill>
          <a:blip r:embed="rId4">
            <a:extLst/>
          </a:blip>
          <a:stretch>
            <a:fillRect/>
          </a:stretch>
        </p:blipFill>
        <p:spPr>
          <a:xfrm>
            <a:off x="3677027" y="6125633"/>
            <a:ext cx="5650746" cy="359387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6" name="Primordial inflation"/>
          <p:cNvSpPr txBox="1"/>
          <p:nvPr>
            <p:ph type="title"/>
          </p:nvPr>
        </p:nvSpPr>
        <p:spPr>
          <a:prstGeom prst="rect">
            <a:avLst/>
          </a:prstGeom>
        </p:spPr>
        <p:txBody>
          <a:bodyPr/>
          <a:lstStyle/>
          <a:p>
            <a:pPr/>
            <a:r>
              <a:t>Primordial inflation</a:t>
            </a:r>
          </a:p>
        </p:txBody>
      </p:sp>
      <p:pic>
        <p:nvPicPr>
          <p:cNvPr id="387" name="PC17-omegaavsomegatot.pdf" descr="PC17-omegaavsomegatot.pdf"/>
          <p:cNvPicPr>
            <a:picLocks noChangeAspect="1"/>
          </p:cNvPicPr>
          <p:nvPr/>
        </p:nvPicPr>
        <p:blipFill>
          <a:blip r:embed="rId3">
            <a:extLst/>
          </a:blip>
          <a:stretch>
            <a:fillRect/>
          </a:stretch>
        </p:blipFill>
        <p:spPr>
          <a:xfrm>
            <a:off x="3594099" y="2324100"/>
            <a:ext cx="5816601" cy="3815690"/>
          </a:xfrm>
          <a:prstGeom prst="rect">
            <a:avLst/>
          </a:prstGeom>
          <a:ln w="12700">
            <a:miter lim="400000"/>
          </a:ln>
        </p:spPr>
      </p:pic>
      <p:pic>
        <p:nvPicPr>
          <p:cNvPr id="388" name="PC17-PavsPym.pdf" descr="PC17-PavsPym.pdf"/>
          <p:cNvPicPr>
            <a:picLocks noChangeAspect="1"/>
          </p:cNvPicPr>
          <p:nvPr/>
        </p:nvPicPr>
        <p:blipFill>
          <a:blip r:embed="rId4">
            <a:extLst/>
          </a:blip>
          <a:stretch>
            <a:fillRect/>
          </a:stretch>
        </p:blipFill>
        <p:spPr>
          <a:xfrm>
            <a:off x="3657757" y="6081183"/>
            <a:ext cx="5689287" cy="369803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2000">
        <p14:prism dir="r"/>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2" name="Primordial inflation"/>
          <p:cNvSpPr txBox="1"/>
          <p:nvPr>
            <p:ph type="title"/>
          </p:nvPr>
        </p:nvSpPr>
        <p:spPr>
          <a:prstGeom prst="rect">
            <a:avLst/>
          </a:prstGeom>
        </p:spPr>
        <p:txBody>
          <a:bodyPr/>
          <a:lstStyle/>
          <a:p>
            <a:pPr/>
            <a:r>
              <a:t>Primordial inflation</a:t>
            </a:r>
          </a:p>
        </p:txBody>
      </p:sp>
      <p:sp>
        <p:nvSpPr>
          <p:cNvPr id="393" name="Unfortunately, and in contrast to the dark energy scenario, the primordial inflation in this model is strongly sensitive to the initial conditions and coupling constant      ."/>
          <p:cNvSpPr txBox="1"/>
          <p:nvPr>
            <p:ph type="body" idx="1"/>
          </p:nvPr>
        </p:nvSpPr>
        <p:spPr>
          <a:prstGeom prst="rect">
            <a:avLst/>
          </a:prstGeom>
        </p:spPr>
        <p:txBody>
          <a:bodyPr/>
          <a:lstStyle/>
          <a:p>
            <a:pPr/>
            <a:r>
              <a:t>Unfortunately, and in contrast to the dark energy scenario, the primordial inflation in this model is strongly sensitive to the initial conditions and coupling constant      . </a:t>
            </a:r>
          </a:p>
        </p:txBody>
      </p:sp>
      <p:pic>
        <p:nvPicPr>
          <p:cNvPr id="394" name="Imagen" descr="Imagen"/>
          <p:cNvPicPr>
            <a:picLocks noChangeAspect="1"/>
          </p:cNvPicPr>
          <p:nvPr/>
        </p:nvPicPr>
        <p:blipFill>
          <a:blip r:embed="rId2">
            <a:extLst/>
          </a:blip>
          <a:stretch>
            <a:fillRect/>
          </a:stretch>
        </p:blipFill>
        <p:spPr>
          <a:xfrm>
            <a:off x="2967465" y="6540996"/>
            <a:ext cx="340819" cy="26336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push dir="l"/>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6" name="Further exploration of the model"/>
          <p:cNvSpPr txBox="1"/>
          <p:nvPr>
            <p:ph type="title"/>
          </p:nvPr>
        </p:nvSpPr>
        <p:spPr>
          <a:prstGeom prst="rect">
            <a:avLst/>
          </a:prstGeom>
        </p:spPr>
        <p:txBody>
          <a:bodyPr/>
          <a:lstStyle>
            <a:lvl1pPr>
              <a:defRPr>
                <a:solidFill>
                  <a:srgbClr val="0433FF"/>
                </a:solidFill>
              </a:defRPr>
            </a:lvl1pPr>
          </a:lstStyle>
          <a:p>
            <a:pPr/>
            <a:r>
              <a:t>Further exploration of the model</a:t>
            </a:r>
          </a:p>
        </p:txBody>
      </p:sp>
      <p:sp>
        <p:nvSpPr>
          <p:cNvPr id="397" name="To investigate whether the Hamiltonian is actually bounded from below.…"/>
          <p:cNvSpPr txBox="1"/>
          <p:nvPr>
            <p:ph type="body" sz="half" idx="1"/>
          </p:nvPr>
        </p:nvSpPr>
        <p:spPr>
          <a:prstGeom prst="rect">
            <a:avLst/>
          </a:prstGeom>
        </p:spPr>
        <p:txBody>
          <a:bodyPr/>
          <a:lstStyle/>
          <a:p>
            <a:pPr marL="326770" indent="-326770" defTabSz="484886">
              <a:spcBef>
                <a:spcPts val="1400"/>
              </a:spcBef>
              <a:defRPr sz="2490"/>
            </a:pPr>
            <a:r>
              <a:t>To investigate whether the Hamiltonian is actually bounded from below.</a:t>
            </a:r>
          </a:p>
          <a:p>
            <a:pPr marL="326770" indent="-326770" defTabSz="484886">
              <a:spcBef>
                <a:spcPts val="1400"/>
              </a:spcBef>
              <a:defRPr sz="2490"/>
            </a:pPr>
            <a:r>
              <a:t>Establish if the model does not have Laplacian and phantom instabilities..</a:t>
            </a:r>
          </a:p>
          <a:p>
            <a:pPr marL="326770" indent="-326770" defTabSz="484886">
              <a:spcBef>
                <a:spcPts val="1400"/>
              </a:spcBef>
              <a:defRPr sz="2490"/>
            </a:pPr>
            <a:r>
              <a:t>To check the perturbative stability of the isotropic solution.</a:t>
            </a:r>
          </a:p>
          <a:p>
            <a:pPr marL="326770" indent="-326770" defTabSz="484886">
              <a:spcBef>
                <a:spcPts val="1400"/>
              </a:spcBef>
              <a:defRPr sz="2490"/>
            </a:pPr>
            <a:r>
              <a:t>To calculate the sound speed which is a distinctive feature of any dark energy model.</a:t>
            </a:r>
          </a:p>
          <a:p>
            <a:pPr marL="326770" indent="-326770" defTabSz="484886">
              <a:spcBef>
                <a:spcPts val="1400"/>
              </a:spcBef>
              <a:defRPr sz="2490"/>
            </a:pPr>
            <a:r>
              <a:t>To investigate the possible attractor nature of the triad configuration in a more general anisotropic background.</a:t>
            </a:r>
          </a:p>
        </p:txBody>
      </p:sp>
      <p:pic>
        <p:nvPicPr>
          <p:cNvPr id="398" name="180553-004-3B0AAC2B.jpg" descr="180553-004-3B0AAC2B.jpg"/>
          <p:cNvPicPr>
            <a:picLocks noChangeAspect="1"/>
          </p:cNvPicPr>
          <p:nvPr/>
        </p:nvPicPr>
        <p:blipFill>
          <a:blip r:embed="rId2">
            <a:extLst/>
          </a:blip>
          <a:stretch>
            <a:fillRect/>
          </a:stretch>
        </p:blipFill>
        <p:spPr>
          <a:xfrm>
            <a:off x="7116543" y="2415406"/>
            <a:ext cx="4994713" cy="6980188"/>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fallOver"/>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0" name="Further exploration of the model"/>
          <p:cNvSpPr txBox="1"/>
          <p:nvPr>
            <p:ph type="title"/>
          </p:nvPr>
        </p:nvSpPr>
        <p:spPr>
          <a:prstGeom prst="rect">
            <a:avLst/>
          </a:prstGeom>
        </p:spPr>
        <p:txBody>
          <a:bodyPr/>
          <a:lstStyle>
            <a:lvl1pPr>
              <a:defRPr>
                <a:solidFill>
                  <a:srgbClr val="0433FF"/>
                </a:solidFill>
              </a:defRPr>
            </a:lvl1pPr>
          </a:lstStyle>
          <a:p>
            <a:pPr/>
            <a:r>
              <a:t>Further exploration of the model</a:t>
            </a:r>
          </a:p>
        </p:txBody>
      </p:sp>
      <p:sp>
        <p:nvSpPr>
          <p:cNvPr id="401" name="is, apparently, ruled out by the detection of the gravitational wave signal GW170817 and its electromagnetic counterpart GRB 170817A.  It, apparently, produces an anomalous gravity waves speed.…"/>
          <p:cNvSpPr txBox="1"/>
          <p:nvPr>
            <p:ph type="body" sz="half" idx="1"/>
          </p:nvPr>
        </p:nvSpPr>
        <p:spPr>
          <a:prstGeom prst="rect">
            <a:avLst/>
          </a:prstGeom>
        </p:spPr>
        <p:txBody>
          <a:bodyPr/>
          <a:lstStyle/>
          <a:p>
            <a:pPr marL="326770" indent="-326770" defTabSz="484886">
              <a:spcBef>
                <a:spcPts val="1400"/>
              </a:spcBef>
              <a:defRPr b="1" sz="2490">
                <a:solidFill>
                  <a:srgbClr val="FF2600"/>
                </a:solidFill>
              </a:defRPr>
            </a:pPr>
            <a:r>
              <a:t>           </a:t>
            </a:r>
            <a:r>
              <a:rPr>
                <a:solidFill>
                  <a:srgbClr val="FF40FF"/>
                </a:solidFill>
              </a:rPr>
              <a:t>is, apparently, ruled out by the detection of the gravitational wave signal GW170817 and its electromagnetic counterpart GRB 170817A.  </a:t>
            </a:r>
            <a:r>
              <a:rPr>
                <a:solidFill>
                  <a:srgbClr val="805B33"/>
                </a:solidFill>
              </a:rPr>
              <a:t>It, apparently, produces an anomalous gravity waves speed.</a:t>
            </a:r>
            <a:endParaRPr>
              <a:solidFill>
                <a:srgbClr val="FF40FF"/>
              </a:solidFill>
            </a:endParaRPr>
          </a:p>
          <a:p>
            <a:pPr marL="326770" indent="-326770" defTabSz="484886">
              <a:spcBef>
                <a:spcPts val="1400"/>
              </a:spcBef>
              <a:defRPr b="1" sz="2490">
                <a:solidFill>
                  <a:srgbClr val="FF2600"/>
                </a:solidFill>
              </a:defRPr>
            </a:pPr>
            <a:r>
              <a:t>Urgent and necessary:   </a:t>
            </a:r>
            <a:r>
              <a:rPr>
                <a:solidFill>
                  <a:srgbClr val="414142"/>
                </a:solidFill>
              </a:rPr>
              <a:t>to investigate whether the addition of            can evade these strong gravity waves speed constraints.</a:t>
            </a:r>
            <a:endParaRPr>
              <a:solidFill>
                <a:srgbClr val="414142"/>
              </a:solidFill>
            </a:endParaRPr>
          </a:p>
          <a:p>
            <a:pPr marL="326770" indent="-326770" defTabSz="484886">
              <a:spcBef>
                <a:spcPts val="1400"/>
              </a:spcBef>
              <a:defRPr b="1" sz="2490">
                <a:solidFill>
                  <a:srgbClr val="FF2600"/>
                </a:solidFill>
              </a:defRPr>
            </a:pPr>
            <a:r>
              <a:rPr>
                <a:solidFill>
                  <a:srgbClr val="414142"/>
                </a:solidFill>
              </a:rPr>
              <a:t>There are some hints that indicate that the non-minimal coupling to the Riemann tensor in             could be the salvation. </a:t>
            </a:r>
          </a:p>
        </p:txBody>
      </p:sp>
      <p:pic>
        <p:nvPicPr>
          <p:cNvPr id="402" name="Imagen" descr="Imagen"/>
          <p:cNvPicPr>
            <a:picLocks noChangeAspect="1"/>
          </p:cNvPicPr>
          <p:nvPr/>
        </p:nvPicPr>
        <p:blipFill>
          <a:blip r:embed="rId2">
            <a:extLst/>
          </a:blip>
          <a:stretch>
            <a:fillRect/>
          </a:stretch>
        </p:blipFill>
        <p:spPr>
          <a:xfrm>
            <a:off x="4468283" y="5885914"/>
            <a:ext cx="619453" cy="445572"/>
          </a:xfrm>
          <a:prstGeom prst="rect">
            <a:avLst/>
          </a:prstGeom>
          <a:ln w="12700">
            <a:miter lim="400000"/>
          </a:ln>
        </p:spPr>
      </p:pic>
      <p:pic>
        <p:nvPicPr>
          <p:cNvPr id="403" name="Imagen" descr="Imagen"/>
          <p:cNvPicPr>
            <a:picLocks noChangeAspect="1"/>
          </p:cNvPicPr>
          <p:nvPr/>
        </p:nvPicPr>
        <p:blipFill>
          <a:blip r:embed="rId2">
            <a:extLst/>
          </a:blip>
          <a:stretch>
            <a:fillRect/>
          </a:stretch>
        </p:blipFill>
        <p:spPr>
          <a:xfrm>
            <a:off x="3782483" y="8092016"/>
            <a:ext cx="619453" cy="445572"/>
          </a:xfrm>
          <a:prstGeom prst="rect">
            <a:avLst/>
          </a:prstGeom>
          <a:ln w="12700">
            <a:miter lim="400000"/>
          </a:ln>
        </p:spPr>
      </p:pic>
      <p:pic>
        <p:nvPicPr>
          <p:cNvPr id="404" name="salvation.jpg" descr="salvation.jpg"/>
          <p:cNvPicPr>
            <a:picLocks noChangeAspect="1"/>
          </p:cNvPicPr>
          <p:nvPr/>
        </p:nvPicPr>
        <p:blipFill>
          <a:blip r:embed="rId3">
            <a:extLst/>
          </a:blip>
          <a:stretch>
            <a:fillRect/>
          </a:stretch>
        </p:blipFill>
        <p:spPr>
          <a:xfrm>
            <a:off x="6330745" y="3702050"/>
            <a:ext cx="6566310" cy="4387056"/>
          </a:xfrm>
          <a:prstGeom prst="rect">
            <a:avLst/>
          </a:prstGeom>
          <a:ln w="12700">
            <a:miter lim="400000"/>
          </a:ln>
        </p:spPr>
      </p:pic>
      <p:pic>
        <p:nvPicPr>
          <p:cNvPr id="405" name="Imagen" descr="Imagen"/>
          <p:cNvPicPr>
            <a:picLocks noChangeAspect="1"/>
          </p:cNvPicPr>
          <p:nvPr/>
        </p:nvPicPr>
        <p:blipFill>
          <a:blip r:embed="rId4">
            <a:extLst/>
          </a:blip>
          <a:stretch>
            <a:fillRect/>
          </a:stretch>
        </p:blipFill>
        <p:spPr>
          <a:xfrm>
            <a:off x="967052" y="2843080"/>
            <a:ext cx="619453" cy="41635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rippl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7" name="Thanks a lot"/>
          <p:cNvSpPr txBox="1"/>
          <p:nvPr>
            <p:ph type="title"/>
          </p:nvPr>
        </p:nvSpPr>
        <p:spPr>
          <a:prstGeom prst="rect">
            <a:avLst/>
          </a:prstGeom>
        </p:spPr>
        <p:txBody>
          <a:bodyPr/>
          <a:lstStyle>
            <a:lvl1pPr>
              <a:defRPr sz="8000">
                <a:solidFill>
                  <a:srgbClr val="FF2600"/>
                </a:solidFill>
              </a:defRPr>
            </a:lvl1pPr>
          </a:lstStyle>
          <a:p>
            <a:pPr/>
            <a:r>
              <a:t>Thanks a lot</a:t>
            </a:r>
          </a:p>
        </p:txBody>
      </p:sp>
    </p:spTree>
  </p:cSld>
  <p:clrMapOvr>
    <a:masterClrMapping/>
  </p:clrMapOvr>
  <mc:AlternateContent xmlns:mc="http://schemas.openxmlformats.org/markup-compatibility/2006">
    <mc:Choice xmlns:p14="http://schemas.microsoft.com/office/powerpoint/2010/main" Requires="p14">
      <p:transition spd="fast" advClick="1" p14:dur="750">
        <p:circle/>
      </p:transition>
    </mc:Choice>
    <mc:Fallback>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You will end up suffering!!:"/>
          <p:cNvSpPr txBox="1"/>
          <p:nvPr>
            <p:ph type="title"/>
          </p:nvPr>
        </p:nvSpPr>
        <p:spPr>
          <a:prstGeom prst="rect">
            <a:avLst/>
          </a:prstGeom>
        </p:spPr>
        <p:txBody>
          <a:bodyPr/>
          <a:lstStyle/>
          <a:p>
            <a:pPr/>
            <a:r>
              <a:t>You will end up suffering!!:</a:t>
            </a:r>
          </a:p>
        </p:txBody>
      </p:sp>
      <p:sp>
        <p:nvSpPr>
          <p:cNvPr id="156" name="Unstable at the classical and quantum level.…"/>
          <p:cNvSpPr txBox="1"/>
          <p:nvPr>
            <p:ph type="body" sz="half" idx="1"/>
          </p:nvPr>
        </p:nvSpPr>
        <p:spPr>
          <a:xfrm>
            <a:off x="495300" y="2743200"/>
            <a:ext cx="5816600" cy="6350000"/>
          </a:xfrm>
          <a:prstGeom prst="rect">
            <a:avLst/>
          </a:prstGeom>
        </p:spPr>
        <p:txBody>
          <a:bodyPr/>
          <a:lstStyle/>
          <a:p>
            <a:pPr marL="313266" indent="-313266">
              <a:buSzPct val="60000"/>
              <a:defRPr sz="4000"/>
            </a:pPr>
            <a:r>
              <a:t>Unstable at the classical and quantum level.</a:t>
            </a:r>
          </a:p>
          <a:p>
            <a:pPr marL="313266" indent="-313266">
              <a:buSzPct val="60000"/>
              <a:defRPr sz="4000"/>
            </a:pPr>
          </a:p>
          <a:p>
            <a:pPr marL="313266" indent="-313266">
              <a:buSzPct val="60000"/>
              <a:defRPr sz="4000"/>
            </a:pPr>
            <a:r>
              <a:t>This is the Ostrogradski’s instability.</a:t>
            </a:r>
          </a:p>
        </p:txBody>
      </p:sp>
      <p:pic>
        <p:nvPicPr>
          <p:cNvPr id="157" name="a12934.png" descr="a12934.png"/>
          <p:cNvPicPr>
            <a:picLocks noChangeAspect="1"/>
          </p:cNvPicPr>
          <p:nvPr/>
        </p:nvPicPr>
        <p:blipFill>
          <a:blip r:embed="rId3">
            <a:extLst/>
          </a:blip>
          <a:srcRect l="55341" t="22594" r="0" b="0"/>
          <a:stretch>
            <a:fillRect/>
          </a:stretch>
        </p:blipFill>
        <p:spPr>
          <a:xfrm>
            <a:off x="6719887" y="3689945"/>
            <a:ext cx="5788044" cy="443095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9" name="–Darth Vader"/>
          <p:cNvSpPr txBox="1"/>
          <p:nvPr>
            <p:ph type="body" idx="13"/>
          </p:nvPr>
        </p:nvSpPr>
        <p:spPr>
          <a:xfrm>
            <a:off x="533400" y="8627533"/>
            <a:ext cx="11938000" cy="609601"/>
          </a:xfrm>
          <a:prstGeom prst="rect">
            <a:avLst/>
          </a:prstGeom>
        </p:spPr>
        <p:txBody>
          <a:bodyPr/>
          <a:lstStyle/>
          <a:p>
            <a:pPr/>
            <a:r>
              <a:t>–Darth Vader</a:t>
            </a:r>
          </a:p>
        </p:txBody>
      </p:sp>
      <p:sp>
        <p:nvSpPr>
          <p:cNvPr id="410" name="“You don’t know the power of the dark side.”"/>
          <p:cNvSpPr txBox="1"/>
          <p:nvPr>
            <p:ph type="body" idx="14"/>
          </p:nvPr>
        </p:nvSpPr>
        <p:spPr>
          <a:xfrm>
            <a:off x="1270000" y="7675033"/>
            <a:ext cx="10464800" cy="711201"/>
          </a:xfrm>
          <a:prstGeom prst="rect">
            <a:avLst/>
          </a:prstGeom>
        </p:spPr>
        <p:txBody>
          <a:bodyPr/>
          <a:lstStyle/>
          <a:p>
            <a:pPr/>
            <a:r>
              <a:t>“You don’t know the power of the dark side.” </a:t>
            </a:r>
          </a:p>
        </p:txBody>
      </p:sp>
      <p:pic>
        <p:nvPicPr>
          <p:cNvPr id="411" name="Vojna-zvezd-Darth-Vader.jpg" descr="Vojna-zvezd-Darth-Vader.jpg"/>
          <p:cNvPicPr>
            <a:picLocks noChangeAspect="1"/>
          </p:cNvPicPr>
          <p:nvPr/>
        </p:nvPicPr>
        <p:blipFill>
          <a:blip r:embed="rId2">
            <a:extLst/>
          </a:blip>
          <a:stretch>
            <a:fillRect/>
          </a:stretch>
        </p:blipFill>
        <p:spPr>
          <a:xfrm>
            <a:off x="-1" y="0"/>
            <a:ext cx="13004801" cy="73152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And how can we avoid these problems?"/>
          <p:cNvSpPr txBox="1"/>
          <p:nvPr>
            <p:ph type="title"/>
          </p:nvPr>
        </p:nvSpPr>
        <p:spPr>
          <a:prstGeom prst="rect">
            <a:avLst/>
          </a:prstGeom>
        </p:spPr>
        <p:txBody>
          <a:bodyPr/>
          <a:lstStyle>
            <a:lvl1pPr defTabSz="537463">
              <a:spcBef>
                <a:spcPts val="1400"/>
              </a:spcBef>
              <a:defRPr sz="6440"/>
            </a:lvl1pPr>
          </a:lstStyle>
          <a:p>
            <a:pPr/>
            <a:r>
              <a:t>And how can we avoid these problems?</a:t>
            </a:r>
          </a:p>
        </p:txBody>
      </p:sp>
      <p:sp>
        <p:nvSpPr>
          <p:cNvPr id="162" name="The equations of evolution second order.…"/>
          <p:cNvSpPr txBox="1"/>
          <p:nvPr>
            <p:ph type="body" sz="half" idx="1"/>
          </p:nvPr>
        </p:nvSpPr>
        <p:spPr>
          <a:xfrm>
            <a:off x="508000" y="2730500"/>
            <a:ext cx="5380104" cy="6350000"/>
          </a:xfrm>
          <a:prstGeom prst="rect">
            <a:avLst/>
          </a:prstGeom>
        </p:spPr>
        <p:txBody>
          <a:bodyPr/>
          <a:lstStyle/>
          <a:p>
            <a:pPr>
              <a:defRPr sz="3400"/>
            </a:pPr>
            <a:r>
              <a:t>The equations of evolution second order.</a:t>
            </a:r>
          </a:p>
          <a:p>
            <a:pPr>
              <a:defRPr sz="3400"/>
            </a:pPr>
            <a:r>
              <a:t>This is not enough but it is a necessary condition.</a:t>
            </a:r>
          </a:p>
          <a:p>
            <a:pPr>
              <a:defRPr sz="3400"/>
            </a:pPr>
            <a:r>
              <a:t>The road to heaven is the Galileon/Horndeski theories.</a:t>
            </a:r>
          </a:p>
        </p:txBody>
      </p:sp>
      <p:pic>
        <p:nvPicPr>
          <p:cNvPr id="163" name="going-to-heaven-21.jpg" descr="going-to-heaven-21.jpg"/>
          <p:cNvPicPr>
            <a:picLocks noChangeAspect="1"/>
          </p:cNvPicPr>
          <p:nvPr/>
        </p:nvPicPr>
        <p:blipFill>
          <a:blip r:embed="rId3">
            <a:extLst/>
          </a:blip>
          <a:stretch>
            <a:fillRect/>
          </a:stretch>
        </p:blipFill>
        <p:spPr>
          <a:xfrm>
            <a:off x="5962848" y="3702050"/>
            <a:ext cx="6923419" cy="422328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warp dir="in"/>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Road to heaven (leading to, at most, second-order field equations)"/>
          <p:cNvSpPr txBox="1"/>
          <p:nvPr>
            <p:ph type="title"/>
          </p:nvPr>
        </p:nvSpPr>
        <p:spPr>
          <a:xfrm>
            <a:off x="508000" y="484716"/>
            <a:ext cx="11988800" cy="1824568"/>
          </a:xfrm>
          <a:prstGeom prst="rect">
            <a:avLst/>
          </a:prstGeom>
        </p:spPr>
        <p:txBody>
          <a:bodyPr/>
          <a:lstStyle/>
          <a:p>
            <a:pPr defTabSz="432308">
              <a:spcBef>
                <a:spcPts val="1100"/>
              </a:spcBef>
              <a:defRPr sz="5920">
                <a:solidFill>
                  <a:srgbClr val="1428D1"/>
                </a:solidFill>
              </a:defRPr>
            </a:pPr>
            <a:r>
              <a:t>Road to heaven </a:t>
            </a:r>
            <a:r>
              <a:rPr>
                <a:solidFill>
                  <a:srgbClr val="00A100"/>
                </a:solidFill>
              </a:rPr>
              <a:t>(leading to, at most, second-order field equations)</a:t>
            </a:r>
          </a:p>
        </p:txBody>
      </p:sp>
      <p:sp>
        <p:nvSpPr>
          <p:cNvPr id="168" name="Horndeski (Int. J. Theor. Phys. 1974): scalar field + gravity.…"/>
          <p:cNvSpPr txBox="1"/>
          <p:nvPr>
            <p:ph type="body" idx="1"/>
          </p:nvPr>
        </p:nvSpPr>
        <p:spPr>
          <a:prstGeom prst="rect">
            <a:avLst/>
          </a:prstGeom>
        </p:spPr>
        <p:txBody>
          <a:bodyPr/>
          <a:lstStyle/>
          <a:p>
            <a:pPr/>
            <a:r>
              <a:t>Horndeski (Int. J. Theor. Phys. 1974): </a:t>
            </a:r>
            <a:r>
              <a:rPr b="1">
                <a:solidFill>
                  <a:srgbClr val="000000"/>
                </a:solidFill>
              </a:rPr>
              <a:t>scalar field + gravity</a:t>
            </a:r>
            <a:r>
              <a:t>.</a:t>
            </a:r>
          </a:p>
          <a:p>
            <a:pPr/>
            <a:r>
              <a:t>Horndeski (J. Math. Phys. 1976): </a:t>
            </a:r>
            <a:r>
              <a:rPr b="1">
                <a:solidFill>
                  <a:srgbClr val="000000"/>
                </a:solidFill>
              </a:rPr>
              <a:t>vector field + gravity</a:t>
            </a:r>
            <a:r>
              <a:t>.</a:t>
            </a:r>
          </a:p>
          <a:p>
            <a:pPr/>
            <a:r>
              <a:t>Nicolis et. al., Phys. Rev. D 2009; Deffayet et. al., several Phys. Rev. D within 2009-2011. </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The road to heaven (leading to, at most, second-order field equations)"/>
          <p:cNvSpPr txBox="1"/>
          <p:nvPr>
            <p:ph type="title"/>
          </p:nvPr>
        </p:nvSpPr>
        <p:spPr>
          <a:xfrm>
            <a:off x="508000" y="484716"/>
            <a:ext cx="11988800" cy="1824568"/>
          </a:xfrm>
          <a:prstGeom prst="rect">
            <a:avLst/>
          </a:prstGeom>
        </p:spPr>
        <p:txBody>
          <a:bodyPr/>
          <a:lstStyle/>
          <a:p>
            <a:pPr defTabSz="432308">
              <a:spcBef>
                <a:spcPts val="1100"/>
              </a:spcBef>
              <a:defRPr sz="5920">
                <a:solidFill>
                  <a:srgbClr val="1428D1"/>
                </a:solidFill>
              </a:defRPr>
            </a:pPr>
            <a:r>
              <a:t>The road to heaven </a:t>
            </a:r>
            <a:r>
              <a:rPr>
                <a:solidFill>
                  <a:srgbClr val="00A100"/>
                </a:solidFill>
              </a:rPr>
              <a:t>(leading to, at most, second-order field equations)</a:t>
            </a:r>
          </a:p>
        </p:txBody>
      </p:sp>
      <p:sp>
        <p:nvSpPr>
          <p:cNvPr id="173" name="Heisenberg (JCAP 2014) and Tasinato (JHEP 2014):  vector Galileon theory.…"/>
          <p:cNvSpPr txBox="1"/>
          <p:nvPr>
            <p:ph type="body" idx="1"/>
          </p:nvPr>
        </p:nvSpPr>
        <p:spPr>
          <a:prstGeom prst="rect">
            <a:avLst/>
          </a:prstGeom>
        </p:spPr>
        <p:txBody>
          <a:bodyPr/>
          <a:lstStyle/>
          <a:p>
            <a:pPr/>
            <a:r>
              <a:t>Heisenberg (JCAP 2014) and Tasinato (JHEP 2014):  vector Galileon theory.</a:t>
            </a:r>
          </a:p>
          <a:p>
            <a:pPr/>
            <a:r>
              <a:t>Allys et. al. (JCAP 2016) and Heisenberg et. al. (Phys. Lett. B 2016) formulate the complete vector Galileon theory.</a:t>
            </a:r>
          </a:p>
          <a:p>
            <a:pPr/>
            <a:r>
              <a:t>Allys et. al. (Phys. Rev. D 2016): Generalized SU(2) Proca theory.  </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The road to heaven (leading to, at most, second-order field equations)"/>
          <p:cNvSpPr txBox="1"/>
          <p:nvPr>
            <p:ph type="title"/>
          </p:nvPr>
        </p:nvSpPr>
        <p:spPr>
          <a:xfrm>
            <a:off x="508000" y="484716"/>
            <a:ext cx="11988800" cy="1824568"/>
          </a:xfrm>
          <a:prstGeom prst="rect">
            <a:avLst/>
          </a:prstGeom>
        </p:spPr>
        <p:txBody>
          <a:bodyPr/>
          <a:lstStyle/>
          <a:p>
            <a:pPr defTabSz="432308">
              <a:spcBef>
                <a:spcPts val="1100"/>
              </a:spcBef>
              <a:defRPr sz="5920">
                <a:solidFill>
                  <a:srgbClr val="1428D1"/>
                </a:solidFill>
              </a:defRPr>
            </a:pPr>
            <a:r>
              <a:t>The road to heaven </a:t>
            </a:r>
            <a:r>
              <a:rPr>
                <a:solidFill>
                  <a:srgbClr val="00A100"/>
                </a:solidFill>
              </a:rPr>
              <a:t>(leading to, at most, second-order field equations)</a:t>
            </a:r>
          </a:p>
        </p:txBody>
      </p:sp>
      <p:sp>
        <p:nvSpPr>
          <p:cNvPr id="178" name="What’s the purpose of involving global symmetries??…"/>
          <p:cNvSpPr txBox="1"/>
          <p:nvPr>
            <p:ph type="body" idx="1"/>
          </p:nvPr>
        </p:nvSpPr>
        <p:spPr>
          <a:xfrm>
            <a:off x="508000" y="2641600"/>
            <a:ext cx="11988800" cy="6096000"/>
          </a:xfrm>
          <a:prstGeom prst="rect">
            <a:avLst/>
          </a:prstGeom>
        </p:spPr>
        <p:txBody>
          <a:bodyPr/>
          <a:lstStyle/>
          <a:p>
            <a:pPr>
              <a:defRPr b="1">
                <a:solidFill>
                  <a:srgbClr val="000000"/>
                </a:solidFill>
              </a:defRPr>
            </a:pPr>
            <a:r>
              <a:t>What’s the purpose of involving global symmetries??</a:t>
            </a:r>
          </a:p>
          <a:p>
            <a:pPr>
              <a:defRPr b="1">
                <a:solidFill>
                  <a:srgbClr val="000000"/>
                </a:solidFill>
              </a:defRPr>
            </a:pPr>
          </a:p>
          <a:p>
            <a:pPr/>
            <a:r>
              <a:rPr b="1">
                <a:solidFill>
                  <a:srgbClr val="0433FF"/>
                </a:solidFill>
              </a:rPr>
              <a:t>Applications in particle physics!</a:t>
            </a:r>
          </a:p>
          <a:p>
            <a:pPr/>
          </a:p>
          <a:p>
            <a:pPr/>
            <a:r>
              <a:rPr b="1">
                <a:solidFill>
                  <a:srgbClr val="0433FF"/>
                </a:solidFill>
              </a:rPr>
              <a:t>Applications in cosmology!</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fallOver"/>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The recipe to build scalar Galileons"/>
          <p:cNvSpPr txBox="1"/>
          <p:nvPr>
            <p:ph type="title"/>
          </p:nvPr>
        </p:nvSpPr>
        <p:spPr>
          <a:prstGeom prst="rect">
            <a:avLst/>
          </a:prstGeom>
        </p:spPr>
        <p:txBody>
          <a:bodyPr/>
          <a:lstStyle/>
          <a:p>
            <a:pPr/>
            <a:r>
              <a:t>The recipe to build </a:t>
            </a:r>
            <a:r>
              <a:rPr>
                <a:solidFill>
                  <a:srgbClr val="0433FF"/>
                </a:solidFill>
              </a:rPr>
              <a:t>scalar</a:t>
            </a:r>
            <a:r>
              <a:t> Galileons</a:t>
            </a:r>
          </a:p>
        </p:txBody>
      </p:sp>
      <p:sp>
        <p:nvSpPr>
          <p:cNvPr id="183" name="Lorentz-invariant terms.…"/>
          <p:cNvSpPr txBox="1"/>
          <p:nvPr>
            <p:ph type="body" sz="half" idx="1"/>
          </p:nvPr>
        </p:nvSpPr>
        <p:spPr>
          <a:xfrm>
            <a:off x="508000" y="2625210"/>
            <a:ext cx="6905025" cy="6455290"/>
          </a:xfrm>
          <a:prstGeom prst="rect">
            <a:avLst/>
          </a:prstGeom>
        </p:spPr>
        <p:txBody>
          <a:bodyPr/>
          <a:lstStyle/>
          <a:p>
            <a:pPr/>
            <a:r>
              <a:t>Lorentz-invariant terms.</a:t>
            </a:r>
          </a:p>
          <a:p>
            <a:pPr/>
            <a:r>
              <a:t>Group Lorentz-invariant terms</a:t>
            </a:r>
          </a:p>
          <a:p>
            <a:pPr/>
            <a:r>
              <a:t>Establish relations.</a:t>
            </a:r>
          </a:p>
          <a:p>
            <a:pPr/>
            <a:r>
              <a:t>Add counter-terms. </a:t>
            </a:r>
          </a:p>
        </p:txBody>
      </p:sp>
      <p:pic>
        <p:nvPicPr>
          <p:cNvPr id="184" name="Suggestions-images-of-witches-cauldron-clipart-3.png" descr="Suggestions-images-of-witches-cauldron-clipart-3.png"/>
          <p:cNvPicPr>
            <a:picLocks noChangeAspect="1"/>
          </p:cNvPicPr>
          <p:nvPr/>
        </p:nvPicPr>
        <p:blipFill>
          <a:blip r:embed="rId3">
            <a:extLst/>
          </a:blip>
          <a:stretch>
            <a:fillRect/>
          </a:stretch>
        </p:blipFill>
        <p:spPr>
          <a:xfrm>
            <a:off x="7698700" y="2974713"/>
            <a:ext cx="4709103" cy="586157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2000">
        <p14:flip dir="r"/>
      </p:transition>
    </mc:Choice>
    <mc:Fallback>
      <p:transition spd="slow">
        <p:fade/>
      </p:transition>
    </mc:Fallback>
  </mc:AlternateContent>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33948" dir="270000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33948" dir="270000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