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2" r:id="rId4"/>
    <p:sldId id="275" r:id="rId5"/>
    <p:sldId id="264" r:id="rId6"/>
    <p:sldId id="274" r:id="rId7"/>
    <p:sldId id="273" r:id="rId8"/>
    <p:sldId id="292" r:id="rId9"/>
    <p:sldId id="268" r:id="rId10"/>
    <p:sldId id="271" r:id="rId11"/>
    <p:sldId id="278" r:id="rId12"/>
    <p:sldId id="281" r:id="rId13"/>
    <p:sldId id="287" r:id="rId14"/>
    <p:sldId id="285" r:id="rId15"/>
    <p:sldId id="289" r:id="rId16"/>
    <p:sldId id="286" r:id="rId17"/>
    <p:sldId id="280" r:id="rId18"/>
    <p:sldId id="288" r:id="rId19"/>
    <p:sldId id="290" r:id="rId20"/>
    <p:sldId id="291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4871-E5F6-490B-B42D-FBC6FF1E1A5F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2CF-7997-4113-9892-FBA9D1F82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81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4871-E5F6-490B-B42D-FBC6FF1E1A5F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2CF-7997-4113-9892-FBA9D1F82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24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4871-E5F6-490B-B42D-FBC6FF1E1A5F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2CF-7997-4113-9892-FBA9D1F82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020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103632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9200" y="3941763"/>
            <a:ext cx="103632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43835-5E07-488F-A6D1-746523F7AE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00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4871-E5F6-490B-B42D-FBC6FF1E1A5F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2CF-7997-4113-9892-FBA9D1F82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35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4871-E5F6-490B-B42D-FBC6FF1E1A5F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2CF-7997-4113-9892-FBA9D1F82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62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4871-E5F6-490B-B42D-FBC6FF1E1A5F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2CF-7997-4113-9892-FBA9D1F82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33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4871-E5F6-490B-B42D-FBC6FF1E1A5F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2CF-7997-4113-9892-FBA9D1F82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83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4871-E5F6-490B-B42D-FBC6FF1E1A5F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2CF-7997-4113-9892-FBA9D1F82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09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4871-E5F6-490B-B42D-FBC6FF1E1A5F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2CF-7997-4113-9892-FBA9D1F82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74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4871-E5F6-490B-B42D-FBC6FF1E1A5F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2CF-7997-4113-9892-FBA9D1F82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04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4871-E5F6-490B-B42D-FBC6FF1E1A5F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72CF-7997-4113-9892-FBA9D1F82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89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4871-E5F6-490B-B42D-FBC6FF1E1A5F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072CF-7997-4113-9892-FBA9D1F82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92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39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30.xml"/><Relationship Id="rId7" Type="http://schemas.openxmlformats.org/officeDocument/2006/relationships/image" Target="../media/image42.emf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9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36.xml"/><Relationship Id="rId7" Type="http://schemas.openxmlformats.org/officeDocument/2006/relationships/image" Target="../media/image5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61.png"/><Relationship Id="rId5" Type="http://schemas.openxmlformats.org/officeDocument/2006/relationships/tags" Target="../tags/tag41.xml"/><Relationship Id="rId10" Type="http://schemas.openxmlformats.org/officeDocument/2006/relationships/image" Target="../media/image60.png"/><Relationship Id="rId4" Type="http://schemas.openxmlformats.org/officeDocument/2006/relationships/tags" Target="../tags/tag40.xml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14.png"/><Relationship Id="rId5" Type="http://schemas.openxmlformats.org/officeDocument/2006/relationships/tags" Target="../tags/tag8.xml"/><Relationship Id="rId10" Type="http://schemas.openxmlformats.org/officeDocument/2006/relationships/image" Target="../media/image13.png"/><Relationship Id="rId4" Type="http://schemas.openxmlformats.org/officeDocument/2006/relationships/tags" Target="../tags/tag7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4.xml"/><Relationship Id="rId7" Type="http://schemas.openxmlformats.org/officeDocument/2006/relationships/image" Target="../media/image2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5.png"/><Relationship Id="rId5" Type="http://schemas.openxmlformats.org/officeDocument/2006/relationships/tags" Target="../tags/tag16.xml"/><Relationship Id="rId10" Type="http://schemas.openxmlformats.org/officeDocument/2006/relationships/image" Target="../media/image24.png"/><Relationship Id="rId4" Type="http://schemas.openxmlformats.org/officeDocument/2006/relationships/tags" Target="../tags/tag15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3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293819"/>
            <a:ext cx="9144000" cy="23876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Direct detection of </a:t>
            </a:r>
            <a:r>
              <a:rPr lang="en-GB" sz="3200" b="1" smtClean="0"/>
              <a:t>dark energy? </a:t>
            </a:r>
            <a:endParaRPr lang="fr-FR" sz="1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5600" y="4745579"/>
            <a:ext cx="6400800" cy="1340238"/>
          </a:xfrm>
        </p:spPr>
        <p:txBody>
          <a:bodyPr>
            <a:normAutofit lnSpcReduction="10000"/>
          </a:bodyPr>
          <a:lstStyle/>
          <a:p>
            <a:r>
              <a:rPr lang="en-GB" sz="1600" dirty="0"/>
              <a:t>Philippe </a:t>
            </a:r>
            <a:r>
              <a:rPr lang="en-GB" sz="1600" dirty="0" err="1"/>
              <a:t>Brax</a:t>
            </a:r>
            <a:endParaRPr lang="en-GB" sz="1600" dirty="0"/>
          </a:p>
          <a:p>
            <a:r>
              <a:rPr lang="en-GB" sz="1600" dirty="0" err="1" smtClean="0"/>
              <a:t>Institut</a:t>
            </a:r>
            <a:r>
              <a:rPr lang="en-GB" sz="1600" dirty="0" smtClean="0"/>
              <a:t> de Physique </a:t>
            </a:r>
            <a:r>
              <a:rPr lang="en-GB" sz="1600" dirty="0" err="1" smtClean="0"/>
              <a:t>Théorique</a:t>
            </a:r>
            <a:r>
              <a:rPr lang="en-GB" sz="1600" dirty="0" smtClean="0"/>
              <a:t> </a:t>
            </a:r>
          </a:p>
          <a:p>
            <a:r>
              <a:rPr lang="en-GB" sz="1600" dirty="0" smtClean="0"/>
              <a:t> </a:t>
            </a:r>
            <a:r>
              <a:rPr lang="en-GB" sz="1600" dirty="0" err="1" smtClean="0"/>
              <a:t>Université</a:t>
            </a:r>
            <a:r>
              <a:rPr lang="en-GB" sz="1600" dirty="0" smtClean="0"/>
              <a:t> Paris-</a:t>
            </a:r>
            <a:r>
              <a:rPr lang="en-GB" sz="1600" dirty="0" err="1" smtClean="0"/>
              <a:t>Saclay</a:t>
            </a:r>
            <a:endParaRPr lang="en-GB" sz="1600" dirty="0"/>
          </a:p>
          <a:p>
            <a:r>
              <a:rPr lang="en-GB" sz="1600" dirty="0"/>
              <a:t> </a:t>
            </a:r>
            <a:endParaRPr lang="fr-FR" sz="1600" dirty="0"/>
          </a:p>
        </p:txBody>
      </p:sp>
      <p:pic>
        <p:nvPicPr>
          <p:cNvPr id="1026" name="Picture 2" descr="list_cea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1" y="332656"/>
            <a:ext cx="1392089" cy="7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1" y="97067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88" y="5924550"/>
            <a:ext cx="1320081" cy="9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591" y="5974804"/>
            <a:ext cx="885547" cy="8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45" y="1399360"/>
            <a:ext cx="981710" cy="1028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766" y="4745579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Based on 2103.15834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8168640" y="4607881"/>
            <a:ext cx="425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Collaboration with S. </a:t>
            </a:r>
            <a:r>
              <a:rPr lang="en-GB" dirty="0" err="1" smtClean="0"/>
              <a:t>Vagnozzi</a:t>
            </a:r>
            <a:r>
              <a:rPr lang="en-GB" dirty="0" smtClean="0"/>
              <a:t>, </a:t>
            </a:r>
            <a:r>
              <a:rPr lang="en-GB" dirty="0" smtClean="0"/>
              <a:t>L. </a:t>
            </a:r>
            <a:r>
              <a:rPr lang="en-GB" dirty="0" err="1" smtClean="0"/>
              <a:t>Visinelli</a:t>
            </a:r>
            <a:r>
              <a:rPr lang="en-GB" dirty="0" smtClean="0"/>
              <a:t>, </a:t>
            </a:r>
            <a:endParaRPr lang="en-GB" dirty="0" smtClean="0"/>
          </a:p>
          <a:p>
            <a:r>
              <a:rPr lang="en-GB" dirty="0" smtClean="0"/>
              <a:t>A</a:t>
            </a:r>
            <a:r>
              <a:rPr lang="en-GB" dirty="0" smtClean="0"/>
              <a:t>. Davis and J. </a:t>
            </a:r>
            <a:r>
              <a:rPr lang="en-GB" dirty="0" err="1" smtClean="0"/>
              <a:t>Sakstein</a:t>
            </a:r>
            <a:r>
              <a:rPr lang="en-GB" dirty="0" smtClean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99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63976" y="1710633"/>
            <a:ext cx="4248150" cy="647700"/>
          </a:xfrm>
          <a:prstGeom prst="rect">
            <a:avLst/>
          </a:prstGeom>
          <a:solidFill>
            <a:srgbClr val="B9F8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780325" y="0"/>
            <a:ext cx="821925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 smtClean="0">
                <a:latin typeface="+mn-lt"/>
              </a:rPr>
              <a:t>Chameleon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800" b="1" dirty="0" smtClean="0">
                <a:latin typeface="+mn-lt"/>
              </a:rPr>
              <a:t>Screening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fr-F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80325" y="1188257"/>
            <a:ext cx="10415451" cy="2187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/>
              <a:t> When coupled to matter, </a:t>
            </a:r>
            <a:r>
              <a:rPr lang="en-GB" sz="1800" dirty="0" smtClean="0"/>
              <a:t>scalar  </a:t>
            </a:r>
            <a:r>
              <a:rPr lang="en-GB" sz="1800" dirty="0"/>
              <a:t>fields  have  a </a:t>
            </a:r>
            <a:r>
              <a:rPr lang="en-GB" sz="1800" b="1" i="1" dirty="0"/>
              <a:t>matter dependent effective potential</a:t>
            </a:r>
          </a:p>
          <a:p>
            <a:pPr eaLnBrk="1" hangingPunct="1">
              <a:lnSpc>
                <a:spcPct val="80000"/>
              </a:lnSpc>
            </a:pPr>
            <a:endParaRPr lang="en-GB" sz="1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1800" dirty="0"/>
          </a:p>
          <a:p>
            <a:pPr eaLnBrk="1" hangingPunct="1">
              <a:lnSpc>
                <a:spcPct val="80000"/>
              </a:lnSpc>
            </a:pPr>
            <a:endParaRPr lang="en-GB" sz="1800" dirty="0"/>
          </a:p>
          <a:p>
            <a:pPr eaLnBrk="1" hangingPunct="1">
              <a:lnSpc>
                <a:spcPct val="80000"/>
              </a:lnSpc>
            </a:pPr>
            <a:endParaRPr lang="en-GB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800" dirty="0"/>
          </a:p>
        </p:txBody>
      </p:sp>
      <p:pic>
        <p:nvPicPr>
          <p:cNvPr id="18437" name="Picture 5" descr="poteff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02804" y="2970711"/>
            <a:ext cx="2770435" cy="3081494"/>
          </a:xfrm>
          <a:noFill/>
        </p:spPr>
      </p:pic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2315369" y="2403590"/>
            <a:ext cx="16557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Environment dependent minimum</a:t>
            </a:r>
            <a:endParaRPr lang="fr-FR" sz="140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2751908" y="3098885"/>
            <a:ext cx="26150" cy="1094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0322" y="2772922"/>
            <a:ext cx="2951026" cy="24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ZoneTexte 11"/>
          <p:cNvSpPr txBox="1">
            <a:spLocks noChangeArrowheads="1"/>
          </p:cNvSpPr>
          <p:nvPr/>
        </p:nvSpPr>
        <p:spPr bwMode="auto">
          <a:xfrm>
            <a:off x="6332310" y="5232110"/>
            <a:ext cx="4980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field</a:t>
            </a:r>
            <a:r>
              <a:rPr lang="fr-FR" dirty="0"/>
              <a:t> </a:t>
            </a:r>
            <a:r>
              <a:rPr lang="fr-FR" dirty="0" err="1"/>
              <a:t>generated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deep</a:t>
            </a:r>
            <a:r>
              <a:rPr lang="fr-FR" dirty="0"/>
              <a:t> </a:t>
            </a:r>
            <a:r>
              <a:rPr lang="fr-FR" dirty="0" err="1"/>
              <a:t>inside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Yukawa</a:t>
            </a:r>
            <a:r>
              <a:rPr lang="fr-FR" dirty="0"/>
              <a:t> </a:t>
            </a:r>
            <a:r>
              <a:rPr lang="fr-FR" dirty="0" err="1"/>
              <a:t>suppressed</a:t>
            </a:r>
            <a:r>
              <a:rPr lang="fr-FR" dirty="0"/>
              <a:t>. </a:t>
            </a:r>
            <a:r>
              <a:rPr lang="fr-FR" dirty="0" err="1"/>
              <a:t>Only</a:t>
            </a:r>
            <a:r>
              <a:rPr lang="fr-FR" dirty="0"/>
              <a:t> a </a:t>
            </a:r>
            <a:r>
              <a:rPr lang="fr-FR" i="1" dirty="0" err="1"/>
              <a:t>thin</a:t>
            </a:r>
            <a:r>
              <a:rPr lang="fr-FR" i="1" dirty="0"/>
              <a:t> </a:t>
            </a:r>
            <a:r>
              <a:rPr lang="fr-FR" i="1" dirty="0" err="1"/>
              <a:t>shell</a:t>
            </a:r>
            <a:r>
              <a:rPr lang="fr-FR" i="1" dirty="0"/>
              <a:t> </a:t>
            </a:r>
            <a:r>
              <a:rPr lang="fr-FR" dirty="0" err="1"/>
              <a:t>radiates</a:t>
            </a:r>
            <a:r>
              <a:rPr lang="fr-FR" dirty="0"/>
              <a:t> </a:t>
            </a:r>
            <a:r>
              <a:rPr lang="fr-FR" dirty="0" err="1"/>
              <a:t>outside</a:t>
            </a:r>
            <a:r>
              <a:rPr lang="fr-FR" dirty="0"/>
              <a:t> the body. </a:t>
            </a:r>
            <a:r>
              <a:rPr lang="fr-FR" dirty="0" err="1"/>
              <a:t>Hence</a:t>
            </a:r>
            <a:r>
              <a:rPr lang="fr-FR" dirty="0"/>
              <a:t> </a:t>
            </a:r>
            <a:r>
              <a:rPr lang="fr-FR" dirty="0" err="1"/>
              <a:t>suppressed</a:t>
            </a:r>
            <a:r>
              <a:rPr lang="fr-FR" dirty="0"/>
              <a:t> </a:t>
            </a:r>
            <a:r>
              <a:rPr lang="fr-FR" dirty="0" err="1"/>
              <a:t>scalar</a:t>
            </a:r>
            <a:r>
              <a:rPr lang="fr-FR" dirty="0"/>
              <a:t> contribution to the </a:t>
            </a:r>
            <a:r>
              <a:rPr lang="fr-FR" dirty="0" err="1"/>
              <a:t>fifth</a:t>
            </a:r>
            <a:r>
              <a:rPr lang="fr-FR" dirty="0"/>
              <a:t> force.</a:t>
            </a:r>
          </a:p>
        </p:txBody>
      </p:sp>
      <p:pic>
        <p:nvPicPr>
          <p:cNvPr id="2" name="Imag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50" y="1872334"/>
            <a:ext cx="381396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8551817" y="3257006"/>
            <a:ext cx="1628503" cy="78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310949" y="2970711"/>
            <a:ext cx="1793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Large mass inside object</a:t>
            </a: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795" y="3867937"/>
            <a:ext cx="1091048" cy="21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 flipH="1">
            <a:off x="4468116" y="3859877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4990758" y="5053331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642891" y="3769788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Value of the field far away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6279137" y="544726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Newtonian potential at the surface of the body. </a:t>
            </a:r>
            <a:endParaRPr lang="fr-FR" sz="1200" dirty="0"/>
          </a:p>
        </p:txBody>
      </p:sp>
      <p:sp>
        <p:nvSpPr>
          <p:cNvPr id="2" name="Ellipse 1"/>
          <p:cNvSpPr/>
          <p:nvPr/>
        </p:nvSpPr>
        <p:spPr>
          <a:xfrm>
            <a:off x="2639616" y="2741137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6747189" y="2943466"/>
            <a:ext cx="504056" cy="5095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938831" y="301358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759015" y="3013586"/>
            <a:ext cx="17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B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3554016" y="3198337"/>
            <a:ext cx="3190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229383" y="2836309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Gravity + scalar force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872126" y="256829"/>
            <a:ext cx="976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Due to the scalar interaction, within the Compton wavelength of the scalar field, the inertial and gravitational masses differ for screened objects:</a:t>
            </a:r>
            <a:endParaRPr lang="fr-FR" dirty="0"/>
          </a:p>
        </p:txBody>
      </p:sp>
      <p:pic>
        <p:nvPicPr>
          <p:cNvPr id="20" name="Image 1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40" y="4356777"/>
            <a:ext cx="255058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Picture 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32" y="1549873"/>
            <a:ext cx="3091809" cy="2895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10" name="ZoneTexte 9"/>
          <p:cNvSpPr txBox="1"/>
          <p:nvPr/>
        </p:nvSpPr>
        <p:spPr>
          <a:xfrm>
            <a:off x="1701821" y="5734268"/>
            <a:ext cx="4524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Massive bodies with differ scalar charges fall differently. Hence a violation of the strong equivalence principle. </a:t>
            </a:r>
            <a:endParaRPr lang="fr-FR" dirty="0"/>
          </a:p>
        </p:txBody>
      </p:sp>
      <p:pic>
        <p:nvPicPr>
          <p:cNvPr id="18" name="Image 17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170" y="4435941"/>
            <a:ext cx="1800000" cy="396000"/>
          </a:xfrm>
          <a:prstGeom prst="rect">
            <a:avLst/>
          </a:prstGeom>
          <a:solidFill>
            <a:srgbClr val="FFC000"/>
          </a:solidFill>
          <a:extLst/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897189" y="1839397"/>
            <a:ext cx="1625810" cy="503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34697" y="2159726"/>
            <a:ext cx="281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Interaction rate depending on the objects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8522999" y="5234221"/>
            <a:ext cx="3326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Screening criterion for compact objects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6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349" y="600891"/>
            <a:ext cx="715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typical example: </a:t>
            </a:r>
            <a:r>
              <a:rPr lang="en-GB" b="1" i="1" dirty="0" smtClean="0"/>
              <a:t>the </a:t>
            </a:r>
            <a:r>
              <a:rPr lang="en-GB" b="1" i="1" dirty="0" err="1" smtClean="0"/>
              <a:t>Ratra</a:t>
            </a:r>
            <a:r>
              <a:rPr lang="en-GB" b="1" i="1" dirty="0" smtClean="0"/>
              <a:t> Peebles chameleon</a:t>
            </a:r>
            <a:endParaRPr lang="fr-FR" b="1" i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77" y="1747521"/>
            <a:ext cx="1504457" cy="271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60" y="1579291"/>
            <a:ext cx="2686478" cy="60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729" y="2964590"/>
            <a:ext cx="4101547" cy="3521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24" y="4498533"/>
            <a:ext cx="953143" cy="4539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59634" y="3753393"/>
            <a:ext cx="3788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these models the cosmic acceleration is mostly due to the constant term in the potential and the environmental dependence is via the inverse power law.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4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354" y="600891"/>
            <a:ext cx="846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chameleon field is associated to a particle: 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1872344" y="2124892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Could we detect the effects of a chameleon particle? </a:t>
            </a:r>
            <a:endParaRPr lang="fr-F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61806" y="3605349"/>
            <a:ext cx="739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Questions: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4728754" y="4319451"/>
            <a:ext cx="600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Where</a:t>
            </a:r>
            <a:r>
              <a:rPr lang="en-GB" dirty="0" smtClean="0"/>
              <a:t> could it be produced and how?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4728754" y="5207726"/>
            <a:ext cx="554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How</a:t>
            </a:r>
            <a:r>
              <a:rPr lang="en-GB" dirty="0" smtClean="0"/>
              <a:t> could it be detected? 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3902835"/>
            <a:ext cx="1674223" cy="1674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478" y="3902835"/>
            <a:ext cx="2732381" cy="18242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223" y="6026331"/>
            <a:ext cx="234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Dark matter detector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10493829" y="6024587"/>
            <a:ext cx="123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7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02" y="2815601"/>
            <a:ext cx="3013656" cy="2289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384" y="2676171"/>
            <a:ext cx="2781837" cy="2568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023" y="496389"/>
            <a:ext cx="6879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Chameleon production:</a:t>
            </a:r>
            <a:endParaRPr lang="fr-F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3177" y="1471329"/>
            <a:ext cx="777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Quantum processes induce a coupling to photons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125" y="1127459"/>
            <a:ext cx="5048518" cy="1057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92" y="3539735"/>
            <a:ext cx="3520457" cy="563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79349" y="5468983"/>
            <a:ext cx="395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Chameleons are produced in the strong magnetic field of the </a:t>
            </a:r>
            <a:r>
              <a:rPr lang="en-GB" dirty="0" err="1" smtClean="0"/>
              <a:t>tachocline</a:t>
            </a:r>
            <a:r>
              <a:rPr lang="en-GB" dirty="0" smtClean="0"/>
              <a:t> B=30T.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383177" y="5433132"/>
            <a:ext cx="480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Flux of chameleons received on Earth from Sun </a:t>
            </a:r>
            <a:endParaRPr lang="fr-FR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606" y="6340024"/>
            <a:ext cx="1503086" cy="20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434" y="618309"/>
            <a:ext cx="5599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Screened production:</a:t>
            </a:r>
            <a:endParaRPr lang="fr-FR" sz="2800" b="1" dirty="0"/>
          </a:p>
        </p:txBody>
      </p:sp>
      <p:sp>
        <p:nvSpPr>
          <p:cNvPr id="3" name="AutoShape 2" descr="Primakoff process for photon (γ)-photon (γ)-axion (a) production . |  Download Scientific Diagram"/>
          <p:cNvSpPr>
            <a:spLocks noChangeAspect="1" noChangeArrowheads="1"/>
          </p:cNvSpPr>
          <p:nvPr/>
        </p:nvSpPr>
        <p:spPr bwMode="auto">
          <a:xfrm>
            <a:off x="155575" y="-8763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Primakoff process for photon (γ)-photon (γ)-axion (a) production . |  Download Scientific Diagram"/>
          <p:cNvSpPr>
            <a:spLocks noChangeAspect="1" noChangeArrowheads="1"/>
          </p:cNvSpPr>
          <p:nvPr/>
        </p:nvSpPr>
        <p:spPr bwMode="auto">
          <a:xfrm>
            <a:off x="307975" y="-7239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3" y="1840638"/>
            <a:ext cx="4371975" cy="3228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8501" y="5367178"/>
            <a:ext cx="347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Chameleon are coupled to photons in a way similar to </a:t>
            </a:r>
            <a:r>
              <a:rPr lang="en-GB" dirty="0" err="1" smtClean="0"/>
              <a:t>axions</a:t>
            </a:r>
            <a:r>
              <a:rPr lang="en-GB" dirty="0" smtClean="0"/>
              <a:t> </a:t>
            </a: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246" y="2289288"/>
            <a:ext cx="4417674" cy="2343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91" y="1835543"/>
            <a:ext cx="778971" cy="22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6888480" y="618309"/>
            <a:ext cx="3788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dense regions, contrary to </a:t>
            </a:r>
            <a:r>
              <a:rPr lang="en-GB" dirty="0" err="1" smtClean="0"/>
              <a:t>axions</a:t>
            </a:r>
            <a:r>
              <a:rPr lang="en-GB" dirty="0" smtClean="0"/>
              <a:t>, chameleon production is </a:t>
            </a:r>
            <a:r>
              <a:rPr lang="en-GB" dirty="0" err="1" smtClean="0"/>
              <a:t>kinematically</a:t>
            </a:r>
            <a:r>
              <a:rPr lang="en-GB" dirty="0" smtClean="0"/>
              <a:t> forbidden: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6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7977" y="600891"/>
            <a:ext cx="503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Chameleon detection: </a:t>
            </a:r>
            <a:endParaRPr lang="fr-F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7977" y="5364481"/>
            <a:ext cx="476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Chameleon interaction with bound electrons. 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129" y="2628923"/>
            <a:ext cx="2962141" cy="2140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9245" y="1480457"/>
            <a:ext cx="4406537" cy="38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Chameleons interact with matter as: </a:t>
            </a: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18" y="2628924"/>
            <a:ext cx="3992229" cy="5636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938" y="4401741"/>
            <a:ext cx="1087542" cy="595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18" y="4401741"/>
            <a:ext cx="1173943" cy="5952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7611292" y="3368846"/>
            <a:ext cx="827314" cy="901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736183" y="3264205"/>
            <a:ext cx="609599" cy="985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23018" y="5805509"/>
            <a:ext cx="408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Dominated by </a:t>
            </a:r>
            <a:r>
              <a:rPr lang="en-GB" dirty="0" err="1" smtClean="0"/>
              <a:t>disformal</a:t>
            </a:r>
            <a:r>
              <a:rPr lang="en-GB" dirty="0" smtClean="0"/>
              <a:t> interaction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12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1403" y="2599277"/>
            <a:ext cx="5214539" cy="3840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434" y="661851"/>
            <a:ext cx="6017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event rate in the detector is given by: </a:t>
            </a:r>
            <a:endParaRPr lang="fr-FR" sz="20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19" y="1466750"/>
            <a:ext cx="1920838" cy="6668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923314" y="1254034"/>
            <a:ext cx="783772" cy="546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02880" y="949234"/>
            <a:ext cx="231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Chameleon flux</a:t>
            </a:r>
            <a:endParaRPr lang="fr-FR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852160" y="574766"/>
            <a:ext cx="330926" cy="891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87589" y="278674"/>
            <a:ext cx="243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Number of electrons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261257" y="2630055"/>
            <a:ext cx="3048000" cy="38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effective parameter: </a:t>
            </a:r>
            <a:endParaRPr lang="fr-FR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16" y="3954427"/>
            <a:ext cx="1592229" cy="503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cxnSp>
        <p:nvCxnSpPr>
          <p:cNvPr id="17" name="Straight Arrow Connector 16"/>
          <p:cNvCxnSpPr/>
          <p:nvPr/>
        </p:nvCxnSpPr>
        <p:spPr>
          <a:xfrm flipV="1">
            <a:off x="1889652" y="4841966"/>
            <a:ext cx="1071751" cy="1288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4766" y="6266431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Posterior distribution </a:t>
            </a:r>
            <a:endParaRPr lang="fr-FR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74" y="6356530"/>
            <a:ext cx="1959771" cy="229029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6183086" y="3161211"/>
            <a:ext cx="2717074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056914" y="2855882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Peaked around -4.5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8262371" y="3840480"/>
            <a:ext cx="332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Template: </a:t>
            </a:r>
            <a:endParaRPr lang="fr-FR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43" y="4556278"/>
            <a:ext cx="2771657" cy="26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43" y="5155822"/>
            <a:ext cx="973714" cy="212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61" y="5091402"/>
            <a:ext cx="833829" cy="244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4434" y="6255601"/>
            <a:ext cx="392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Preferred at 2</a:t>
            </a:r>
            <a:r>
              <a:rPr lang="el-GR" dirty="0" smtClean="0"/>
              <a:t>σ</a:t>
            </a:r>
            <a:r>
              <a:rPr lang="en-GB" dirty="0" smtClean="0"/>
              <a:t> over background.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8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0" y="514350"/>
            <a:ext cx="869442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302" y="2507189"/>
            <a:ext cx="3806535" cy="1916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063" y="896983"/>
            <a:ext cx="516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Forecast for future experiments: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16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157" y="2713230"/>
            <a:ext cx="7263685" cy="3190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440" y="644434"/>
            <a:ext cx="650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Relatively strong evidence in favour of </a:t>
            </a:r>
            <a:r>
              <a:rPr lang="en-GB" b="1" dirty="0" smtClean="0"/>
              <a:t>acceleration of expansion</a:t>
            </a:r>
            <a:r>
              <a:rPr lang="en-GB" dirty="0" smtClean="0"/>
              <a:t>: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239289" y="1755457"/>
            <a:ext cx="568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00000"/>
                </a:solidFill>
              </a:rPr>
              <a:t>Phenomenologically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described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by a fluid of pressure: 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03" y="2281543"/>
            <a:ext cx="1673143" cy="200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0812" y="6052457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Hubble diagram</a:t>
            </a:r>
            <a:endParaRPr lang="fr-FR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911703" y="6060656"/>
            <a:ext cx="401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Equation of state vs matter fraction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8088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609600"/>
            <a:ext cx="727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Conclusion:</a:t>
            </a:r>
            <a:endParaRPr lang="fr-F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804160" y="2063931"/>
            <a:ext cx="584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Screened dark energy </a:t>
            </a:r>
            <a:r>
              <a:rPr lang="en-GB" dirty="0" smtClean="0"/>
              <a:t>has many features: 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4598126" y="3004457"/>
            <a:ext cx="6069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Acts on cosmic scales but hardly locally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Tiny effects can be tested in the laboratory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be produced in the Sun and detected on Earth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Testable by future direct detection experiments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59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489" y="1538822"/>
            <a:ext cx="7946134" cy="3956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177" y="409303"/>
            <a:ext cx="8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Future large scale galaxy surveys will test the evolution of the </a:t>
            </a:r>
            <a:r>
              <a:rPr lang="en-GB" b="1" i="1" dirty="0" smtClean="0"/>
              <a:t>background cosmology</a:t>
            </a:r>
            <a:r>
              <a:rPr lang="en-GB" dirty="0" smtClean="0"/>
              <a:t>.</a:t>
            </a: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" y="2632517"/>
            <a:ext cx="3451430" cy="988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28" y="5819854"/>
            <a:ext cx="1951543" cy="22902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561806" y="5425440"/>
            <a:ext cx="2072640" cy="757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65120" y="6183086"/>
            <a:ext cx="2229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2% level</a:t>
            </a:r>
            <a:endParaRPr lang="fr-FR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0537370" y="5634446"/>
            <a:ext cx="1567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LSST collaboration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769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757646"/>
            <a:ext cx="841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The dark energy recipe book: </a:t>
            </a:r>
            <a:endParaRPr lang="fr-F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564674" y="2199697"/>
            <a:ext cx="474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Long range field  </a:t>
            </a:r>
            <a:endParaRPr lang="fr-F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64674" y="3907657"/>
            <a:ext cx="476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Coupled to matter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3198" y="3826790"/>
            <a:ext cx="2060620" cy="2795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84" y="6498395"/>
            <a:ext cx="264686" cy="229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02" y="6498395"/>
            <a:ext cx="120686" cy="204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03" y="3104628"/>
            <a:ext cx="2851199" cy="2674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02" y="3932794"/>
            <a:ext cx="139886" cy="204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41" y="3932794"/>
            <a:ext cx="139886" cy="2043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80103" y="5064526"/>
            <a:ext cx="2022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Coupling strength </a:t>
            </a:r>
            <a:r>
              <a:rPr lang="el-GR" dirty="0"/>
              <a:t>β</a:t>
            </a:r>
            <a:endParaRPr lang="fr-FR" dirty="0"/>
          </a:p>
          <a:p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1" y="4971301"/>
            <a:ext cx="1105371" cy="506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87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197721"/>
            <a:ext cx="6169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Deviations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Newton’s</a:t>
            </a:r>
            <a:r>
              <a:rPr lang="fr-FR" dirty="0"/>
              <a:t> </a:t>
            </a:r>
            <a:r>
              <a:rPr lang="fr-FR" dirty="0" err="1"/>
              <a:t>law</a:t>
            </a:r>
            <a:r>
              <a:rPr lang="fr-FR" dirty="0"/>
              <a:t> are </a:t>
            </a:r>
            <a:r>
              <a:rPr lang="fr-FR" dirty="0" err="1"/>
              <a:t>parametrised</a:t>
            </a:r>
            <a:r>
              <a:rPr lang="fr-FR" dirty="0"/>
              <a:t> by:</a:t>
            </a:r>
          </a:p>
          <a:p>
            <a:pPr>
              <a:buFont typeface="Arial" charset="0"/>
              <a:buChar char="•"/>
            </a:pPr>
            <a:endParaRPr lang="fr-FR" dirty="0"/>
          </a:p>
          <a:p>
            <a:pPr>
              <a:buFont typeface="Arial" charset="0"/>
              <a:buChar char="•"/>
            </a:pPr>
            <a:endParaRPr lang="fr-FR" dirty="0"/>
          </a:p>
          <a:p>
            <a:pPr>
              <a:buFont typeface="Wingdings" pitchFamily="2" charset="2"/>
              <a:buNone/>
            </a:pPr>
            <a:endParaRPr lang="fr-FR" dirty="0"/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endParaRPr lang="fr-FR" dirty="0"/>
          </a:p>
          <a:p>
            <a:pPr>
              <a:buFont typeface="Wingdings" pitchFamily="2" charset="2"/>
              <a:buNone/>
            </a:pPr>
            <a:r>
              <a:rPr lang="fr-FR" dirty="0"/>
              <a:t>For </a:t>
            </a:r>
            <a:r>
              <a:rPr lang="fr-FR" dirty="0" smtClean="0"/>
              <a:t>long </a:t>
            </a:r>
            <a:r>
              <a:rPr lang="fr-FR" dirty="0"/>
              <a:t>range forces </a:t>
            </a:r>
            <a:r>
              <a:rPr lang="fr-FR" dirty="0" err="1"/>
              <a:t>with</a:t>
            </a:r>
            <a:r>
              <a:rPr lang="fr-FR" dirty="0"/>
              <a:t> large </a:t>
            </a:r>
            <a:r>
              <a:rPr lang="el-GR" dirty="0"/>
              <a:t>λ</a:t>
            </a:r>
            <a:r>
              <a:rPr lang="fr-FR" dirty="0"/>
              <a:t>, the </a:t>
            </a:r>
            <a:r>
              <a:rPr lang="fr-FR" dirty="0" err="1"/>
              <a:t>tightest</a:t>
            </a:r>
            <a:r>
              <a:rPr lang="fr-FR" dirty="0"/>
              <a:t> </a:t>
            </a:r>
            <a:r>
              <a:rPr lang="fr-FR" dirty="0" err="1"/>
              <a:t>constraint</a:t>
            </a:r>
            <a:r>
              <a:rPr lang="fr-FR" dirty="0"/>
              <a:t> on the </a:t>
            </a:r>
            <a:r>
              <a:rPr lang="fr-FR" dirty="0" err="1"/>
              <a:t>coupling</a:t>
            </a:r>
            <a:r>
              <a:rPr lang="fr-FR" dirty="0"/>
              <a:t>  </a:t>
            </a:r>
            <a:r>
              <a:rPr lang="el-GR" dirty="0">
                <a:ea typeface="Cambria Math" pitchFamily="18" charset="0"/>
                <a:cs typeface="Cambria Math" pitchFamily="18" charset="0"/>
              </a:rPr>
              <a:t>β</a:t>
            </a:r>
            <a:r>
              <a:rPr lang="en-GB" dirty="0">
                <a:ea typeface="Cambria Math" pitchFamily="18" charset="0"/>
                <a:cs typeface="Cambria Math" pitchFamily="18" charset="0"/>
              </a:rPr>
              <a:t> comes from the Cassini probe measuring  the Shapiro  effect (time delay): </a:t>
            </a:r>
          </a:p>
          <a:p>
            <a:pPr>
              <a:buFont typeface="Wingdings" pitchFamily="2" charset="2"/>
              <a:buNone/>
            </a:pPr>
            <a:endParaRPr lang="en-GB" dirty="0">
              <a:latin typeface="Comic Sans MS" pitchFamily="66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84" y="2155775"/>
            <a:ext cx="3062698" cy="491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8" name="Image 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84" y="4572436"/>
            <a:ext cx="1512000" cy="3240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7" y="332656"/>
            <a:ext cx="2124075" cy="2857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464153" y="3573017"/>
            <a:ext cx="1980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/>
              <a:t>Bertotti</a:t>
            </a:r>
            <a:r>
              <a:rPr lang="en-GB" sz="1000" dirty="0"/>
              <a:t> et al. (2004)</a:t>
            </a:r>
            <a:endParaRPr lang="fr-FR" sz="1000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60333" y="4139754"/>
            <a:ext cx="2466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33780" y="518371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10147149" y="44479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714103" y="435429"/>
            <a:ext cx="489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Solar system tests of gravity:</a:t>
            </a:r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4103" y="5477691"/>
            <a:ext cx="606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Fine tuning issue?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06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080" y="539934"/>
            <a:ext cx="771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archetypical example: f(R) gravity </a:t>
            </a:r>
            <a:endParaRPr lang="fr-FR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70560" y="1712497"/>
            <a:ext cx="711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Models with the action 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54" y="2365829"/>
            <a:ext cx="2335543" cy="5060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670560" y="3439886"/>
            <a:ext cx="4537166" cy="38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odify gravity when 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94" y="3518264"/>
            <a:ext cx="1057524" cy="254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268" y="4218143"/>
            <a:ext cx="718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models are equivalent to scalar-tensor models using the mapping 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69" y="4904939"/>
            <a:ext cx="1755428" cy="52876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7036526" y="4685211"/>
            <a:ext cx="1280160" cy="484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77646" y="4531322"/>
            <a:ext cx="2560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Links the curvature to the scalar</a:t>
            </a:r>
            <a:endParaRPr lang="fr-FR" sz="1400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57" y="2382235"/>
            <a:ext cx="1990095" cy="33828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0258697" y="1089873"/>
            <a:ext cx="165463" cy="1113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926285" y="692613"/>
            <a:ext cx="2830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Metric in the Einstein frame</a:t>
            </a:r>
            <a:endParaRPr lang="fr-FR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0560" y="5632766"/>
            <a:ext cx="749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scalar tensor model is determined by the coupling function: 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69" y="6397178"/>
            <a:ext cx="1884952" cy="30171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8662757" y="2720521"/>
            <a:ext cx="150317" cy="797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38308" y="3574030"/>
            <a:ext cx="331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Jordan metric coupled to matter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59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72" y="1608183"/>
            <a:ext cx="856381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740229" y="714103"/>
            <a:ext cx="857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coupling between the scalar and matter is fixed and equal to: 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740229" y="2847703"/>
            <a:ext cx="694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PROBLEM: </a:t>
            </a:r>
            <a:r>
              <a:rPr lang="en-GB" dirty="0" smtClean="0"/>
              <a:t>too big!! Would be excluded by Cassini experiment.</a:t>
            </a:r>
            <a:endParaRPr lang="fr-F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0229" y="3763785"/>
            <a:ext cx="642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Solution</a:t>
            </a:r>
            <a:r>
              <a:rPr lang="en-GB" dirty="0" smtClean="0"/>
              <a:t>: Chameleon screening</a:t>
            </a: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35" y="4981303"/>
            <a:ext cx="2381714" cy="63085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1060" y="3679803"/>
            <a:ext cx="5507763" cy="307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354285" y="4063210"/>
            <a:ext cx="2242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Effective potential </a:t>
            </a:r>
            <a:endParaRPr lang="fr-FR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43154" y="4403321"/>
            <a:ext cx="657906" cy="673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215154" y="2525486"/>
            <a:ext cx="357052" cy="3431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32573" y="2140214"/>
            <a:ext cx="1922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Effective minimum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241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45" y="2696559"/>
            <a:ext cx="5271697" cy="581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879566" y="687977"/>
            <a:ext cx="5599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SCREENING:</a:t>
            </a:r>
            <a:endParaRPr lang="fr-FR" sz="40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593874" y="1395863"/>
            <a:ext cx="766355" cy="1300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71042" y="1175657"/>
            <a:ext cx="307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Crucial coupling between scalar and matter.</a:t>
            </a:r>
            <a:endParaRPr lang="fr-FR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82537" y="3277761"/>
            <a:ext cx="1184366" cy="1300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" y="4753748"/>
            <a:ext cx="5661257" cy="53348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2238103" y="5287234"/>
            <a:ext cx="235131" cy="71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37211" y="6000206"/>
            <a:ext cx="156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Vainshtein</a:t>
            </a:r>
            <a:r>
              <a:rPr lang="en-GB" dirty="0" smtClean="0"/>
              <a:t> for </a:t>
            </a:r>
            <a:r>
              <a:rPr lang="en-GB" dirty="0" err="1" smtClean="0"/>
              <a:t>Galileons</a:t>
            </a:r>
            <a:endParaRPr lang="fr-FR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425440" y="5287234"/>
            <a:ext cx="409753" cy="791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25440" y="6244046"/>
            <a:ext cx="228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Vainshtein</a:t>
            </a:r>
            <a:r>
              <a:rPr lang="en-GB" dirty="0" smtClean="0"/>
              <a:t> for massive gravity</a:t>
            </a:r>
            <a:endParaRPr lang="fr-FR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936274" y="5381897"/>
            <a:ext cx="130629" cy="696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34422" y="6244046"/>
            <a:ext cx="152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K-</a:t>
            </a:r>
            <a:r>
              <a:rPr lang="en-GB" dirty="0" err="1" smtClean="0"/>
              <a:t>mouflage</a:t>
            </a:r>
            <a:endParaRPr lang="fr-FR" dirty="0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53" y="3778512"/>
            <a:ext cx="5724434" cy="437486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7123611" y="4415246"/>
            <a:ext cx="1515292" cy="73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8264435" y="4275909"/>
            <a:ext cx="374468" cy="870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0633508" y="4215998"/>
            <a:ext cx="374468" cy="870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9492684" y="4355335"/>
            <a:ext cx="1515292" cy="73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977051" y="5146766"/>
            <a:ext cx="1515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conformal</a:t>
            </a:r>
            <a:endParaRPr lang="fr-FR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0780761" y="5086855"/>
            <a:ext cx="1271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disformal</a:t>
            </a:r>
            <a:endParaRPr lang="fr-FR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26422" y="2696559"/>
            <a:ext cx="265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a recent review: 2201.10817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48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5272757" y="2729635"/>
            <a:ext cx="1008112" cy="705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47" y="2798531"/>
            <a:ext cx="5155755" cy="636201"/>
          </a:xfrm>
          <a:prstGeom prst="rect">
            <a:avLst/>
          </a:prstGeom>
          <a:noFill/>
        </p:spPr>
      </p:pic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J0AfAMBIgACEQEDEQH/xAAcAAABBAMBAAAAAAAAAAAAAAAFBAYHCAACAwH/xABKEAABAwIDAwcHBwgJBQAAAAABAgMEABEFEiEGEzEUIjJBUWFxB0JygZGxwRUjJDNSU6E0NWJzgqLR4RclQ1WUstLw8TZEdJKz/8QAGQEAAgMBAAAAAAAAAAAAAAAAAwQBAgUA/8QAKREAAgIBAwMDBAMBAAAAAAAAAAECEQMSITEEQXETIjJCQ1FhM4HBI//aAAwDAQACEQMRAD8AnGsrK8rjjxVBp39rRlVBZq0c6gZuA2HkByRz0+quLY/rlj9YKUyukn0RW0WMpeKJd8xtWZSupNqylBzmkjRclGDbGPjOGyJu0ElEdPRSlSvcBp1mtU7IYhLjNdFvjzVXB9lqktbHKG1fJrbaFZuc9lFrjv7qB4viLUBGR2W6/KT0t2kISPWQaeXSwirkxddTkm6ghuw8Cmws6FNZkKzJSrwp1YEPmV/rDTROOrC+fJfZ/SUm49dqOYBjUcIS1LkNZlK5ruYBKz49tJZOlipasbsP603HTNUOVofSF/rB8KQYv0Gv/Jb99qINj55XpIpBjX1Povt/5hVa9jKJ+5G2yp/LEeZytf42NOkGmzgUJ+OuU66UpS4/vE5uywHq1Bo9ypr7zN6OvurR6aaWNWKZo3N0cI0ta8Sfa8xKv4UVoBBP9cSul0vO8BR+m1wLmtZWXrKsceKpvT/rlU4TQDEG1b1VKdUtkM9PyIFMqkSUo6PNH/NL5UflymoTHNj9J5zrsOIHeeFdILHneflCfCl0ZSfnVo+1l9lT02LTHU+WR1GTU9K7Df2ixDctcghI3aG+bzdLAdQpoFverzKVmXRPbDE+QyH+Sw3ZSk/WKQNE93eaH4cWsQjcqYUpBV0kqTY+yh5tTdj3TaYxoTvQmneZTe2hw0sw5G6VzFp/HqNODFpAhraZYjvSJLnRCBf2mhGIy5Ja5JiEcNOZuA86gqMovUFnKMlpN/JptmtK/krEnMwzDdqc83qy391SiFIdWpX6X+zVc2nFwMckLRmypVm5qu3u7KsZgS2peFsO5U2cbCvG/XRM+NJ3HuIwls0+xpJlMsozvOpT6SgPfXGPizYVvWbveikke2tdoIjW6aVu0/WfZ7xXbCY6UwWOb5tZ8pzUtKGUo6LYqwd7f4i67ly5ldHs0pxU3sKGXEn/AEvgKcNbmO9Eb/Blz+ToY7XlFhK+tw+Wj1A/GlKPKBgqumZDfpNH4UTcwJlf9gz/AOtqSPbLxl/9q1+NLP10NV07N0ba7PucZ4T6SSKxWM4JK+rxeKP2hSB7Y+MvjESPRNCXtkIXWyU+w0OeXL9SQSOLF9MmOZnEYy2LxX23sqsuZBBF6VwlKZiPqV0sxV+FNvB8Oagw5TUYKAUje5rcFC9OaO6lcFS9ecpXV6tO6mcM9UExfLDTJkX7R4fikichaJCGElzM8kqH1Z1tfqP8qRRnpLD0pxpCtwiyR46jwv4U6MTa3+JKQtP/AAO2k03cuQkxGZDaXEuFxwgcBbmj38KDLfY0IKqvuNhYkYk26ESN08tOZpeYWSdBrfq4+2uT0WaEJjy3t6Utgpc06YBzW7uyjOCRUymX0Gxv0bjsuL0knp3KHUeclJoTk4qqC+mm7RG2MLyYi6n7Vs3sqwfk7bdb2TgB7p7v8OqonhYIzir8XelOeXLQ0O3KCFL/AHb1PbaEttpbbTlSEgJSnzQNAKLkyKUUvwZ8oOMm33B2PD6O1+sT7011wsfQGPR/jXPHfydP6xPvFdMK/IGPR+JrPf8AK/AX7S8m2HfnR/0vgKPUBw/86v8ApfAUerax/FeDPfyZlqysJrKIVPDQSWijhoRLHPpfOrQbC6YIjSExnkJV5yct+riaMQ91ultIHR+cy8QM1z/P102pvBPo/E0Xw6X8+00ogoW3luOo9V/xpTpsv0MazQpahs4s4tqW6759BYi4a1fSnEr49ftFOPG2Dvn7Jzcf+ab7sWO0UoUwno24ddWT3G4NSSOLUoIk/R3UknopvrbqFJ8eOZDrv2k++u5ZYDqXW0pTbnDTo0PxSQZERQy8922WhyaugjdBPYXAFvyo2KPKs1HF2W/tLVxV6kkDxqVLU0diYq4uDNtvNFl3S4zlVv4eFPA1WLbk7EMrtqgVjn5Mn0h7xXTDPyBv1+815jY+jp9L+Fb4X+QN+v3mgNf9X4LfaXkzDvzo/wCl8BR6gOHfnR/0vgKPVtY/ivBnv5Mw1leGsohQ9oTNPPVRUmhE48+gZ+A+HkbmIeb6PxNc1yn4s/CmmklQmSW2Uad2ZZPcEj3UqltBxtJVzUJQpSj3C5P4UMcxNxia04hBWmK4FsDrUkCy0+JTZXsFZ2DHU9cuBvNl9ulci7EpJQ8oBINl2UDxtTZlTFokKXkI8RT/AJ2HRcTQmSypI3iLhxHBd9RTacjoYf3MtoJUnmqvTU8cov8AR2LKpLbkaeIS3HGfm21qUOlpauuzjLSMUj/KoyiQCyxm6O80NvHLejq4glvbphIsrTh/vSkvlMjswMDhRWxd4OhSAniMoJUb+JA9dD9PUmy2TK40n3Hu02lslKR0bUUNR9sXtlGxNHI8RfbbxBNhzjYOgcFeJ99SAFAi4II7RQscWm7A5HdA3HPyZPpVvhh+gN+v3mtMcP0P9qvcMP0Fv9v/ADGgy/lfgL9peTfDvzo/6XwFHjQHDvzq/wCl8BR41tY/ijPl8mamsvXCVJaitbyQ4hCB5yjTIx7yk4fh5yRilZ15yu6iJN8ApTUR8PyGmGi6+4EIT2m1N3FcUYcYUqO7Zw5QlRGgBIur1AmoV2o2+mYs8Gw84WyuwQkfDrrm3iWKz5C3llbjDxBkKGibpAKlAcb2uQkdlqFmhKi2Kdjycx9+csSXFrQhiS/Hyq5qVodQA2rvBUMvfQZvFXkSHW2oy3nXNUXUQEltPSSTobZVeNIEYkqFKyT2GeTvARihLpCnWgeaUo80jiO+9GHEiI25EcKVYbHZIbU2BcnXNnvqFnN66Vey3DJ77D32ExflDCoTqSh1BKkNnzdeej1HUdxpyYlh7U1vOEAO9vbUb7CSy9tEy+P7R9xJJ86zCQD67CpVvTOH3QqRWT0yuIJwzCxGVmUB/v8AnRF6My9z3WW3OaQc6Qbjs9dePqdKFbspSPtHX8KjvaDymScKmiAMNQXd841vM5I5iiL242Nqv7YKiNTm7ZHG1uHfI+0GLwGVlCWH3HEFWmVKgkti/YL28RRHZ/bPGYMhMdiYpbbmTKlyysoF84Nz1cPWKE7S49JxnE28RlpClvK3bhjt3upuxCQOsJuCe0+FI1wg+hQDzThdC926lGXMrTKk26yb38KBNRe7/oIm0Sc15UcJnMJh4oeRzEKutQ5zZ8D/ABp74HMjTIKFRJLb6Re5Qu9tSaqtJL795joWpK1FG9UNCRbT2Ee2t8NxWfhTil4fLdjqPHdqsD41E+ii3qT3JjnaWlrYtlhn51kel8BTgqPvJXPkYps/h8ya4pyS80orWeKiFqF/YBUg0dLTFIC3bsivy0Y85AgsxmDzlKt67G1QDJkOvqzOLUrxNSP5YcTEvFXGT5jzpUPshBDY/EE1GSzTUOBdL3Njg2TYPK/lUKWeRKKsraAo5shKFZesXFj3UUh4lHkQmkQ0hi05JQFm+6G6Vdff5x8a47PMPpw1iQncw0ocUkPJTmcl3NspHXY6DvrdzCxJxeSVrRGQ2hHKC35qldAAdajx9dI5JJzdvgYWyVHZ5tDzoVGbslmUwhyRISS66tRHbwFjfSiaxiKMXnYhF3SEOyMromuWafQlITYJ1J1HSpHikzdym47SWkvB9D5SkXvzctyOsk695ryTGLym238NlPKdWEB52UEgE8LhJsnXtoNtpFlSY8NgjETtDFSx8yhzeo5MdUtrLZUFIP2SBp31LPDpa1X/AGbnvo2jRIebDCsOfRdtA5tt4EOa9dkn8asDamcWyplZ8mjuqarttinle0+K7uSxHUuXI+efcISlIXbKkdpI/GrFjUotVcZ7LEraM52G3VvSXA0JCsrKVKdWbqPgPwqcjOgIcjTuGzuTNIRyCSmSjcrKkKQUhLgSfVfwPdSxl4tSSmZkXyeQmy9AXEggg27be3XspO0xLcZcdZiRIxObIUOBCHk8DzOFiO21cobzGJxxFkh0vNNpBQk2JKE5bjtNr0vNWv0XTOWENtYpFLcxndxIqg4XgohHSJWSOtShkT4JpqWp3sCM9DejFe8YipDhDZsFt8c4/SA1I/RNInsMl43tOYzUpp9chGdD6jZJRbibcLAe0Uxilu/wVktidPIz/wBIYV+qX/8ARdSVUc+SRkx9mYDBIJaS4lWW9iQ84L661I1WfJUqdtzMTPx7HpoPMdnllkdiUlRP4hPtppqojiKySyL3UrM8onrKj/BI9tIVimIrYp3CuFYu5GxHDXZBK48MgJSOoa6+IJv6q3g4g6zIM15px5LkpLiEjgpSePibEW/lXDZ96GziSPlJN4zjam1k+bcaKt2A8adTMBWHwFQ0SGwpLxkwZJsUqNrZD2Hv4c7utSuVxjKq3ZdWwM4UoxfdysQb3asjjkqMCrdpI1QDpe2g9tLGEvysDjyYDql71fJZTLqsw5wNjfq4G/qrduMqVhGFYbHeQ0mS0o89GheSCAnNxBupQ9XdXWHFdw5qK42y+EvpQmQlpIVkeBCRp2nMB4igzkmlXKLIXYa21h7WJRi26plTqkBwa5SUpv36Kv4VO2CSzOweDLPF5hCz6Vhf8ary+xHbdEmHiDjpaWlciO9osi4zjSxvxuCNdde2cthXs+A7m4PJZTrIt9nNmT+6sV2FrU/3/h0uA/fK4j06rbiD5cWzHRDRILauWELVbm3Umx7RqCfXVkVdId1VwMhtqyZMhLTIbaWjIj51SxmPNVxAsdbce0UTM90Rj7nAYe/IZW3OZQZq5QisNuv5W0BKAT+HAmhcOMttb+LRm5DUNsr5K4dedmByqvxACxfx8acqPpgRIS2gMmO4ptJdzKZWULSnMnjfmm3ZpwoYW0YVElwnHFvKRhqSpBJKUuu5CEpHsv2kUKMuUWa3BcgTYU0OqCN7K3sZSEjmqt82fHjettj2nVbRsMJw9c52ym+TJCNSdADm0tfjSmG6IwjSy0p8w0FKErGiV5rqUq+oAPdppeuWBpYg7TuDHELcSyHVO8nUskqtfMFNqBA673I01FHxyt1RVk7+SdYd2ehOBKAF74gI4AF521u6pFqO/JOtt3Z2I4wTull9TZJPRL7tuOvDt7KkSrsgpjiykHEXktfVpIbRbhYAD+NIlV2kDoKPE0nNM1sDQZ2VkyWsaYbiuoZXKKY6nMgUUJUdSLg2NuFODEBhhgvvMNKTh0R4MBDRsbgAk68TmUkC/YTTHacWy6h1tRS42QpJHURwpUibLjsONkqDEoh1aDwXZRsfaCKWy49TTsIntQdxNyREVHCEtstoIcjoXcLWQLFZSeGY8RfjRdMaVibjcp5zckgOsIUMzasxzWUR5+ma17gEHtoPMZkYs1MlSmFs4hCQFutuE85JJUkZfNASAB6+0UTXAO7bjxSUMGM3JLxWopbcuk5gkdJSr5QOw8dKVnVJXuXR0nttvNIflw4/JgFFx5gEqzHQhY4p1vcjS4141JPkkxFUuPiDSyuxLchsucSlWZJP7oqLcCfcwvdyJzgdh4i+tBz8CLHn27Fc6/cQaefkinttTYrIUcrjb8QBeiuYretkj0cwro3GSX9EPdEuSF5GXV9jalH1A1W56Gue6WUSXmpDceOUpQm6MpTdSlKvxGlh1mrD425usFnvDzYriv3TVepM+PAky2XVpKpCI7agOKUhCQu/7JUR3nuq+W7WnkmC2ZmHR4pjKbhP53XJRbaLjoSFrAF1E8ANDx00HbQZUhC8ZccW/K3CX20CUhFjmTogqBvwAJt12ohhrUVwYlFwqQd4WntyTq282oapKTwVoBftAOoos21L+VJyIiylooQ+GBbnSFIKUce6516zQ7UG2yeQZy4MvyXXXG1lDzO7yj64LvmPeTqTQ3DzFi7RzUtzhBbRv0x5IGbKbkI1sSARpca2pIjC5Djcl1ToLcRgOOLBuApXBI7Te+o7DXPA4EfEZ24lTW4TYbUreuFNiQL5RmIFz1a0xjhFNtFJOyxfkp3QwGIGXC80S/u3V8XE75zKr1ix7qkSo78lLbbOARGW3UOoaL6EOovlWlLzgSRcnS1rampEqxBVmX5NNskbnNg4GVPOtMYPWf06Rf0b7Xf3SP8AFs/66tc4w250kA15yVn7tPsonqMhRoqj/Rttb/dI/wAWz/rpzYVsXjEnA/kvGcI3CmCpTElMhpWhNykgKJBvfXrBseAqw/JWfu0+ys5Mz92n2UOdzRKK8u7N7YQn2EYdhiHWkISHXVymyXlBISb5lXCbAHLrY8NNK8f2X2oXh0iI1hRaSR8zaUzdA4Zb5uAzG3dbsqxHJmfu0+ys5Mz92n2UP04ck6mQA9sPiUxpkScPsmLG3bLO+bN121vzrHgALm2lzc0r2e2e2kh4zCnyMMaYRFW0pKG3UE2zc9JObqRcdhvU6cmZ+7T7K85Ix9gVKx13Osam0qlS9nsQhwAtyQ7HW01cZbki3E8KiuVsjivLXX2sHVI3zqt8l55jIU2GUt63BtxCtPhP/JGPuxWcmZ+7T7KmUE3ZydIrxM2Px9D8FUDDEhMe6b79tByKA5qucb5bWvrcW4m5pHN2F2xlqDbsdG7ccLji2nkdK1hcEg6DTS/CrJ8mZ+7T7K85Ix92KiMEdZWWdsXtnIitxE4aNy2kJI5WzdVgACTm4WAsOwV32e2J2kw5x4ysHd+cy5XmJjIWLXunR1Jsbi+vV6xZTkrP3afZXvJWfu0+yrJJLY5uxk+TaBKw3BozEyMmK6kOkspIUlrM6tQTcaHRQ4U/K5NtNt9FAFdakg//2Q=="/>
          <p:cNvSpPr>
            <a:spLocks noChangeAspect="1" noChangeArrowheads="1"/>
          </p:cNvSpPr>
          <p:nvPr/>
        </p:nvSpPr>
        <p:spPr bwMode="auto">
          <a:xfrm>
            <a:off x="1587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991545" y="4384854"/>
            <a:ext cx="7920879" cy="36933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i="1" dirty="0" smtClean="0"/>
              <a:t>chameleon  mechanism </a:t>
            </a:r>
            <a:r>
              <a:rPr lang="en-GB" dirty="0" smtClean="0"/>
              <a:t>increases  </a:t>
            </a:r>
            <a:r>
              <a:rPr lang="en-GB" dirty="0"/>
              <a:t>the </a:t>
            </a:r>
            <a:r>
              <a:rPr lang="en-GB" dirty="0" smtClean="0"/>
              <a:t>scalar mass in dense environments.</a:t>
            </a:r>
            <a:endParaRPr lang="fr-FR" dirty="0"/>
          </a:p>
        </p:txBody>
      </p:sp>
      <p:sp>
        <p:nvSpPr>
          <p:cNvPr id="2" name="TextBox 1"/>
          <p:cNvSpPr txBox="1"/>
          <p:nvPr/>
        </p:nvSpPr>
        <p:spPr>
          <a:xfrm>
            <a:off x="1626405" y="586953"/>
            <a:ext cx="536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Chameleon Screening: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354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14.8856"/>
  <p:tag name="LATEXADDIN" val="\documentclass{article}&#10;\usepackage{amsmath}&#10;\usepackage{amssymb}&#10;\pagestyle{empty}&#10;\begin{document}&#10;&#10;$$ p= \omega \rho, \ \ \omega \sim -1$$&#10;&#10;&#10;\end{document}"/>
  <p:tag name="IGUANATEXSIZE" val="18"/>
  <p:tag name="IGUANATEXCURSOR" val="1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5.433"/>
  <p:tag name="ORIGINALWIDTH" val="3335.583"/>
  <p:tag name="LATEXADDIN" val="\documentclass{slides}\pagestyle{empty}&#10;\begin{document}&#10;$$\Phi=-\frac{G_NM}{r}(1+ 2\beta^2 e^{-r/\lambda})$$&#10;\end{document}&#10;"/>
  <p:tag name="IGUANATEXSIZE" val="20"/>
  <p:tag name="IGUANATEXCURSOR" val="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58"/>
  <p:tag name="BMPHEIGHT" val="208"/>
  <p:tag name="SOURCE" val="\documentclass{slides}\pagestyle{empty}&#10;\begin{document}&#10;$$\beta^2 \le 4\cdot 10^{-5}$$&#10;\end{document}"/>
  <p:tag name="TRANSPAREN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277.09"/>
  <p:tag name="LATEXADDIN" val="\documentclass{article}&#10;\usepackage{amsmath}&#10;\pagestyle{empty}&#10;\begin{document}&#10;&#10;$$S= \frac{1}{16\pi G_N} \int d^4 x f(R)$$&#10;&#10;&#10;\end{document}"/>
  <p:tag name="IGUANATEXSIZE" val="18"/>
  <p:tag name="IGUANATEXCURSOR" val="1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0.4349"/>
  <p:tag name="LATEXADDIN" val="\documentclass{article}&#10;\usepackage{amsmath}&#10;\pagestyle{empty}&#10;\begin{document}&#10;&#10;$$f(R)\ne R$$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2175"/>
  <p:tag name="ORIGINALWIDTH" val="863.892"/>
  <p:tag name="LATEXADDIN" val="\documentclass{article}&#10;\usepackage{amsmath}&#10;\pagestyle{empty}&#10;\begin{document}&#10;&#10;$$ \frac{df}{dR}= e^{-2\beta\phi/m_{\rm Pl}}$$&#10;&#10;&#10;\end{document}"/>
  <p:tag name="IGUANATEXSIZE" val="20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979.3776"/>
  <p:tag name="LATEXADDIN" val="\documentclass{article}&#10;\usepackage{amsmath}&#10;\pagestyle{empty}&#10;\begin{document}&#10;&#10;$$g_{\mu\nu}= e^{2\beta\phi/m_{\rm Pl}}g_{\mu\nu}^E$$&#10;&#10;&#10;\end{document}"/>
  <p:tag name="IGUANATEXSIZE" val="20"/>
  <p:tag name="IGUANATEXCURSOR" val="1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.4814"/>
  <p:tag name="ORIGINALWIDTH" val="927.634"/>
  <p:tag name="LATEXADDIN" val="\documentclass{article}&#10;\usepackage{amsmath}&#10;\pagestyle{empty}&#10;\begin{document}&#10;&#10;$$A^2(\phi)= e^{2\beta\phi/m_{\rm Pl}}$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.4646"/>
  <p:tag name="ORIGINALWIDTH" val="421.4473"/>
  <p:tag name="LATEXADDIN" val="\documentclass{article}&#10;\usepackage{amsmath}&#10;\pagestyle{empty}&#10;\begin{document}&#10;&#10;$$\beta= \frac{1}{\sqrt 6}$$&#10;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0.4612"/>
  <p:tag name="ORIGINALWIDTH" val="1172.104"/>
  <p:tag name="LATEXADDIN" val="\documentclass{article}&#10;\usepackage{amsmath}&#10;\pagestyle{empty}&#10;\begin{document}&#10;&#10;$$V(\phi)= \frac{m^2_{\rm Pl}}{2} \frac{R f_R -R}{f_R^2}$$&#10;&#10;&#10;\end{document}"/>
  <p:tag name="IGUANATEXSIZE" val="20"/>
  <p:tag name="IGUANATEXCURSOR" val="1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6.4267"/>
  <p:tag name="ORIGINALWIDTH" val="5319.085"/>
  <p:tag name="LATEXADDIN" val="\documentclass{slides}\pagestyle{empty}&#10;\begin{document}&#10;$$\mathcal{L}\supset -\frac{Z(\phi_0)}{2}(\partial\varphi)^2-\frac{m^2(\phi_0)}{2}\varphi^2+\delta g_{\mu\nu} \delta T^{\mu\nu}\;,&#10;$$&#10;\end{document}&#10;"/>
  <p:tag name="IGUANATEXSIZE" val="18"/>
  <p:tag name="IGUANATEXCURSOR" val="1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6.6891"/>
  <p:tag name="ORIGINALWIDTH" val="1698.538"/>
  <p:tag name="LATEXADDIN" val="\documentclass{article}&#10;\usepackage{amsmath}&#10;\pagestyle{empty}&#10;\begin{document}&#10;&#10;$$w=-1\ \ {\rm cosmological\ constant}$$&#10;&#10;$$w\ne -1 \ {\it dynamical\ dark\ energy}$$&#10;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1.7135"/>
  <p:tag name="ORIGINALWIDTH" val="3095.613"/>
  <p:tag name="LATEXADDIN" val="\documentclass{article}&#10;\usepackage{amsmath}&#10;\usepackage{amssymb}&#10;\pagestyle{empty}&#10;\begin{document}&#10;&#10;$$Z(\phi_0)= 1+a(\phi_0) r_c^2 \frac{\Box\varphi}{m_{\rm Pl}} + b(\phi_0) \frac{(\partial\varphi)^2}{\Lambda^4} + c(\phi_0)\frac{\Box^2 \varphi}{\Lambda^5}+\dots$$&#10;&#10;&#10;\end{document}"/>
  <p:tag name="IGUANATEXSIZE" val="18"/>
  <p:tag name="IGUANATEXCURSOR" val="2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1.7135"/>
  <p:tag name="ORIGINALWIDTH" val="3817.023"/>
  <p:tag name="LATEXADDIN" val="\documentclass{article}&#10;\usepackage{amsmath}&#10;\usepackage{amssymb}&#10;\pagestyle{empty}&#10;\begin{document}&#10;&#10;$$\delta g_{\mu\nu}= \frac{\beta}{m_{\rm Pl}} \varphi \eta_{\mu\nu} + d(\phi_0) \frac{(\partial\varphi)^2}{\Lambda^4} \eta_{\mu\nu} -\gamma(\phi_0) \partial_\mu\partial_\nu \varphi + \delta(\phi_0) \partial_\mu \varphi \partial_\nu \varphi + \dots $$&#10;&#10;&#10;\end{document}"/>
  <p:tag name="IGUANATEXSIZE" val="1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1.9197"/>
  <p:tag name="ORIGINALWIDTH" val="5202.1"/>
  <p:tag name="LATEXADDIN" val="\documentclass{slides}\pagestyle{empty}&#10;\begin{document}&#10;$$\mathcal{L}\supset -\frac{1}{2}(\partial\delta\phi)^2-\frac{m^2(\phi_0)}{2}\delta\phi^2+\frac{\beta (\phi_0)}{M_P}\delta\phi \delta T\;,&#10;$$&#10;\end{document}&#10;"/>
  <p:tag name="IGUANATEXSIZE" val="18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91"/>
  <p:tag name="BMPHEIGHT" val="208"/>
  <p:tag name="SOURCE" val="\documentclass{slides}\pagestyle{empty}&#10;\begin{document}&#10;$$V_{eff}(\phi)=V(\phi) +\rho_m (A(\phi)-1)$$&#10;\end{document}"/>
  <p:tag name="TRANSPARENT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536.9329"/>
  <p:tag name="LATEXADDIN" val="\documentclass{article}&#10;\usepackage{amsmath}&#10;\pagestyle{empty}&#10;\begin{document}&#10;&#10;$$m_{\rm in} R \gg 1$$&#10;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00"/>
  <p:tag name="BMPHEIGHT" val="400"/>
  <p:tag name="SOURCE" val="\documentclass{slides}&#10;\pagestyle{empty}&#10;\usepackage{color}&#10;\begin{document}&#10; $$Q_A=\frac{\phi_\infty}{2m_{\rm Pl}\Phi_A}$$&#10;\end{document} "/>
  <p:tag name="TRANSPARENT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9644"/>
  <p:tag name="ORIGINALWIDTH" val="3043.12"/>
  <p:tag name="LATEXADDIN" val="\documentclass{slides}&#10;\pagestyle{empty}&#10;\usepackage{color}&#10;\begin{document}&#10;            $$G_{A,B}=G_N(1+2 Q_A Q_B)$$&#10;\end{document} 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25"/>
  <p:tag name="BMPHEIGHT" val="158"/>
  <p:tag name="SOURCE" val="\documentclass{slides}&#10;\pagestyle{empty}&#10;\usepackage{color}&#10;\begin{document}&#10;         $$Q_A\le \beta_\infty$$&#10;\end{document} "/>
  <p:tag name="TRANSPARENT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.4814"/>
  <p:tag name="ORIGINALWIDTH" val="822.6472"/>
  <p:tag name="LATEXADDIN" val="\documentclass{article}&#10;\usepackage{amsmath}&#10;\pagestyle{empty}&#10;\begin{document}&#10;&#10;$$A(\phi)= e^{\beta \phi/m_{\rm Pl}}$$&#10;&#10;&#10;\end{document}"/>
  <p:tag name="IGUANATEXSIZE" val="18"/>
  <p:tag name="IGUANATEXCURSOR" val="1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322.085"/>
  <p:tag name="LATEXADDIN" val="\documentclass{article}&#10;\usepackage{amsmath}&#10;\pagestyle{empty}&#10;\begin{document}&#10;&#10;$$V(\phi)= \Lambda_0^4 + \frac{\Lambda^{n+4}}{\phi^n}+\dots$$&#10;&#10;&#10;\end{document}"/>
  <p:tag name="IGUANATEXSIZE" val="20"/>
  <p:tag name="IGUANATEXCURSOR" val="1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67.117"/>
  <p:tag name="LATEXADDIN" val="\documentclass{article}&#10;\usepackage{amsmath}&#10;\pagestyle{empty}&#10;\begin{document}&#10;&#10;$$w=w_0+w_a(1-a)$$&#10;&#10;&#10;\end{document}"/>
  <p:tag name="IGUANATEXSIZE" val="18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19"/>
  <p:tag name="ORIGINALWIDTH" val="521.1849"/>
  <p:tag name="LATEXADDIN" val="\documentclass{article}&#10;\usepackage{amsmath}&#10;\usepackage{amssymb}&#10;\pagestyle{empty}&#10;\begin{document}&#10;&#10;$$M=\frac{m_{\rm Pl}}{\beta}$$&#10;&#10;&#10;\end{document}"/>
  <p:tag name="IGUANATEXSIZE" val="18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2115"/>
  <p:tag name="ORIGINALWIDTH" val="1925.009"/>
  <p:tag name="LATEXADDIN" val="\documentclass{article}&#10;\usepackage{amsmath}&#10;\usepackage{amssymb}&#10;\pagestyle{empty}&#10;\begin{document}&#10;&#10;$${\cal L}_{\gamma\phi}= -\frac{ \beta_\gamma\phi}{m_{\rm Pl}} F_{\mu\nu}F^{\mu\nu} + \frac{\partial_\mu\phi \partial_\nu\phi}{M^4_\gamma} T_\gamma^{\mu\nu}$$&#10;&#10;&#10;\end{document}"/>
  <p:tag name="IGUANATEXSIZE" val="1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821.8972"/>
  <p:tag name="LATEXADDIN" val="\documentclass{article}&#10;\usepackage{amsmath}&#10;\usepackage{amssymb}&#10;\pagestyle{empty}&#10;\begin{document}&#10;&#10;$$R_{\rm tacho}=0.7 R_\odot$$&#10;&#10;&#10;\end{document}"/>
  <p:tag name="IGUANATEXSIZE" val="18"/>
  <p:tag name="IGUANATEXCURSOR" val="1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425.9468"/>
  <p:tag name="LATEXADDIN" val="\documentclass{article}&#10;\usepackage{amsmath}&#10;\usepackage{amssymb}&#10;\pagestyle{empty}&#10;\begin{document}&#10;&#10;$$m_{\phi} \ge T$$&#10;&#10;&#10;\end{document}"/>
  <p:tag name="IGUANATEXSIZE" val="18"/>
  <p:tag name="IGUANATEXCURSOR" val="1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2115"/>
  <p:tag name="ORIGINALWIDTH" val="2182.977"/>
  <p:tag name="LATEXADDIN" val="\documentclass{article}&#10;\usepackage{amsmath}&#10;\usepackage{amssymb}&#10;\pagestyle{empty}&#10;\begin{document}&#10;&#10;$${\cal L}_m= \frac{\beta}{m_{\rm Pl}} T_i -c_i \frac{(\partial \phi)^2}{M^4}T_i + \frac{\partial_\mu \phi \partial_\nu \phi}{M_i^4} T^{\mu\nu}_i$$&#10;&#10;&#10;\end{document}"/>
  <p:tag name="IGUANATEXSIZE" val="18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.4593"/>
  <p:tag name="ORIGINALWIDTH" val="594.6757"/>
  <p:tag name="LATEXADDIN" val="\documentclass{article}&#10;\usepackage{amsmath}&#10;\usepackage{amssymb}&#10;\pagestyle{empty}&#10;\begin{document}&#10;&#10;$$\sigma \propto \frac{p^2_{\rm SM}p_\phi^4 }{M_i^8}$$&#10;&#10;&#10;\end{document}"/>
  <p:tag name="IGUANATEXSIZE" val="18"/>
  <p:tag name="IGUANATEXCURSOR" val="1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.4593"/>
  <p:tag name="ORIGINALWIDTH" val="641.9197"/>
  <p:tag name="LATEXADDIN" val="\documentclass{article}&#10;\usepackage{amsmath}&#10;\usepackage{amssymb}&#10;\pagestyle{empty}&#10;\begin{document}&#10;&#10;$$\sigma \propto \frac{m^2_{\rm SM}p^4_\phi }{M_i^8}$$&#10;&#10;&#10;\end{document}"/>
  <p:tag name="IGUANATEXSIZE" val="1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740.9074"/>
  <p:tag name="LATEXADDIN" val="\documentclass{article}&#10;\usepackage{amsmath}&#10;\usepackage{amssymb}&#10;\pagestyle{empty}&#10;\begin{document}&#10;&#10;$$\frac{dR}{d\omega}= N_e \sigma \frac{d\Phi}{d\omega}$$&#10;&#10;&#10;\end{document}"/>
  <p:tag name="IGUANATEXSIZE" val="1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2156"/>
  <p:tag name="ORIGINALWIDTH" val="870.6412"/>
  <p:tag name="LATEXADDIN" val="\documentclass{article}&#10;\usepackage{amsmath}&#10;\usepackage{amssymb}&#10;\pagestyle{empty}&#10;\begin{document}&#10;&#10;$$\beta_{\rm eff}= \beta_\gamma (\frac{\rm keV}{M_e})^4$$&#10;&#10;&#10;\end{document}"/>
  <p:tag name="IGUANATEXSIZE" val="18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71.616"/>
  <p:tag name="LATEXADDIN" val="\documentclass{article}&#10;\usepackage{amsmath}&#10;\usepackage{amssymb}&#10;\pagestyle{empty}&#10;\begin{document}&#10;&#10;$$P={\rm Prob}(\beta_{\rm eff}\vert {\rm data})$$&#10;&#10;&#10;\end{document}"/>
  <p:tag name="IGUANATEXSIZE" val="1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4.7319"/>
  <p:tag name="LATEXADDIN" val="\documentclass{article}&#10;\usepackage{amsmath}&#10;\usepackage{amssymb}&#10;\pagestyle{empty}&#10;\begin{document}&#10;&#10;$$\langle \phi\rangle$$&#10;&#10;&#10;\end{document}"/>
  <p:tag name="IGUANATEXSIZE" val="18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9817"/>
  <p:tag name="ORIGINALWIDTH" val="1515.561"/>
  <p:tag name="LATEXADDIN" val="\documentclass{article}&#10;\usepackage{amsmath}&#10;\usepackage{amssymb}&#10;\pagestyle{empty}&#10;\begin{document}&#10;&#10;$$\beta_\gamma= 10^{10}, \ \ M_e=10^{3.6} \ {\rm keV}$$&#10;&#10;&#10;\end{document}"/>
  <p:tag name="IGUANATEXSIZE" val="18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532.4335"/>
  <p:tag name="LATEXADDIN" val="\documentclass{article}&#10;\usepackage{amsmath}&#10;\usepackage{amssymb}&#10;\pagestyle{empty}&#10;\begin{document}&#10;&#10;$$\Lambda= 1\mu {\rm eV}$$&#10;&#10;&#10;\end{document}"/>
  <p:tag name="IGUANATEXSIZE" val="18"/>
  <p:tag name="IGUANATEXCURSOR" val="1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455.943"/>
  <p:tag name="LATEXADDIN" val="\documentclass{article}&#10;\usepackage{amsmath}&#10;\usepackage{amssymb}&#10;\pagestyle{empty}&#10;\begin{document}&#10;&#10;$$\beta_e=10^2$$&#10;&#10;&#10;\end{document}"/>
  <p:tag name="IGUANATEXSIZE" val="18"/>
  <p:tag name="IGUANATEXCURSOR" val="1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5.99173"/>
  <p:tag name="LATEXADDIN" val="\documentclass{article}&#10;\usepackage{amsmath}&#10;\usepackage{amssymb}&#10;\pagestyle{empty}&#10;\begin{document}&#10;&#10;$\phi$&#10;&#10;&#10;\end{document}"/>
  <p:tag name="IGUANATEXSIZE" val="18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1559.055"/>
  <p:tag name="LATEXADDIN" val="\documentclass{article}&#10;\usepackage{amsmath}&#10;\usepackage{amssymb}&#10;\pagestyle{empty}&#10;\begin{document}&#10;&#10;$$m_\phi={\cal O}(H_0)={\cal O}(10^{-33}) \ {\rm eV}$$&#10;&#10;&#10;\end{document}"/>
  <p:tag name="IGUANATEXSIZE" val="18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6.49047"/>
  <p:tag name="LATEXADDIN" val="\documentclass{article}&#10;\usepackage{amsmath}&#10;\usepackage{amssymb}&#10;\pagestyle{empty}&#10;\begin{document}&#10;&#10;$$\psi$$&#10;&#10;&#10;\end{document}"/>
  <p:tag name="IGUANATEXSIZE" val="18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6.49047"/>
  <p:tag name="LATEXADDIN" val="\documentclass{article}&#10;\usepackage{amsmath}&#10;\usepackage{amssymb}&#10;\pagestyle{empty}&#10;\begin{document}&#10;&#10;$$\psi$$&#10;&#10;&#10;\end{document}"/>
  <p:tag name="IGUANATEXSIZE" val="18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604.4244"/>
  <p:tag name="LATEXADDIN" val="\documentclass{article}&#10;\usepackage{amsmath}&#10;\usepackage{amssymb}&#10;\pagestyle{empty}&#10;\begin{document}&#10;&#10;$$\equiv \frac{\beta}{m_{\rm Pl}} \phi \bar \psi \psi$$&#10;&#10;&#10;\end{document}"/>
  <p:tag name="IGUANATEXSIZE" val="18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633</Words>
  <Application>Microsoft Office PowerPoint</Application>
  <PresentationFormat>Widescreen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Comic Sans MS</vt:lpstr>
      <vt:lpstr>Wingdings</vt:lpstr>
      <vt:lpstr>Office Theme</vt:lpstr>
      <vt:lpstr>Direct detection of dark energy?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Chameleon Screening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CEA IPhT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Modified Gravity in a Nutshell </dc:title>
  <dc:creator>brax</dc:creator>
  <cp:lastModifiedBy>brax</cp:lastModifiedBy>
  <cp:revision>83</cp:revision>
  <dcterms:created xsi:type="dcterms:W3CDTF">2022-04-12T15:33:05Z</dcterms:created>
  <dcterms:modified xsi:type="dcterms:W3CDTF">2022-05-09T09:26:30Z</dcterms:modified>
</cp:coreProperties>
</file>