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78" r:id="rId2"/>
    <p:sldId id="329" r:id="rId3"/>
    <p:sldId id="280" r:id="rId4"/>
    <p:sldId id="291" r:id="rId5"/>
    <p:sldId id="309" r:id="rId6"/>
    <p:sldId id="311" r:id="rId7"/>
    <p:sldId id="318" r:id="rId8"/>
    <p:sldId id="267" r:id="rId9"/>
    <p:sldId id="277" r:id="rId10"/>
    <p:sldId id="266" r:id="rId11"/>
    <p:sldId id="303" r:id="rId12"/>
    <p:sldId id="306" r:id="rId13"/>
    <p:sldId id="313" r:id="rId14"/>
    <p:sldId id="320" r:id="rId15"/>
    <p:sldId id="294" r:id="rId16"/>
    <p:sldId id="295" r:id="rId17"/>
    <p:sldId id="327" r:id="rId18"/>
    <p:sldId id="328" r:id="rId19"/>
    <p:sldId id="315" r:id="rId20"/>
    <p:sldId id="316" r:id="rId21"/>
    <p:sldId id="317" r:id="rId22"/>
    <p:sldId id="326" r:id="rId23"/>
    <p:sldId id="325" r:id="rId24"/>
    <p:sldId id="308" r:id="rId25"/>
    <p:sldId id="302" r:id="rId26"/>
  </p:sldIdLst>
  <p:sldSz cx="12192000" cy="6858000"/>
  <p:notesSz cx="6858000" cy="9144000"/>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3D90"/>
    <a:srgbClr val="EB7CEF"/>
    <a:srgbClr val="F46981"/>
    <a:srgbClr val="A088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9"/>
    <p:restoredTop sz="77682"/>
  </p:normalViewPr>
  <p:slideViewPr>
    <p:cSldViewPr snapToGrid="0" snapToObjects="1">
      <p:cViewPr varScale="1">
        <p:scale>
          <a:sx n="71" d="100"/>
          <a:sy n="71" d="100"/>
        </p:scale>
        <p:origin x="888" y="168"/>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9T10:12:16.663"/>
    </inkml:context>
    <inkml:brush xml:id="br0">
      <inkml:brushProperty name="width" value="0.2" units="cm"/>
      <inkml:brushProperty name="height" value="0.2"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9T10:12:22.039"/>
    </inkml:context>
    <inkml:brush xml:id="br0">
      <inkml:brushProperty name="width" value="0.2" units="cm"/>
      <inkml:brushProperty name="height" value="0.2" units="cm"/>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9T10:12:24.111"/>
    </inkml:context>
    <inkml:brush xml:id="br0">
      <inkml:brushProperty name="width" value="0.2" units="cm"/>
      <inkml:brushProperty name="height" value="0.2" units="cm"/>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9T10:16:14.145"/>
    </inkml:context>
    <inkml:brush xml:id="br0">
      <inkml:brushProperty name="width" value="0.2" units="cm"/>
      <inkml:brushProperty name="height" value="0.2" units="cm"/>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9T10:16:14.146"/>
    </inkml:context>
    <inkml:brush xml:id="br0">
      <inkml:brushProperty name="width" value="0.2" units="cm"/>
      <inkml:brushProperty name="height" value="0.2" units="cm"/>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9T10:16:14.147"/>
    </inkml:context>
    <inkml:brush xml:id="br0">
      <inkml:brushProperty name="width" value="0.2" units="cm"/>
      <inkml:brushProperty name="height" value="0.2" units="cm"/>
    </inkml:brush>
  </inkml:definitions>
  <inkml:trace contextRef="#ctx0" brushRef="#br0">0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9T10:16:23.274"/>
    </inkml:context>
    <inkml:brush xml:id="br0">
      <inkml:brushProperty name="width" value="0.2" units="cm"/>
      <inkml:brushProperty name="height" value="0.2" units="cm"/>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9T10:16:23.275"/>
    </inkml:context>
    <inkml:brush xml:id="br0">
      <inkml:brushProperty name="width" value="0.2" units="cm"/>
      <inkml:brushProperty name="height" value="0.2" units="cm"/>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9T10:16:23.276"/>
    </inkml:context>
    <inkml:brush xml:id="br0">
      <inkml:brushProperty name="width" value="0.2" units="cm"/>
      <inkml:brushProperty name="height" value="0.2"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6FECF-D5A8-7C4F-A610-FE4E7F5E65DE}" type="datetimeFigureOut">
              <a:rPr lang="en-US" smtClean="0"/>
              <a:t>5/12/22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AAF2E0-7B9F-E447-88C9-93F5D3CF7860}" type="slidenum">
              <a:rPr lang="en-US" smtClean="0"/>
              <a:t>‹#›</a:t>
            </a:fld>
            <a:endParaRPr lang="en-US"/>
          </a:p>
        </p:txBody>
      </p:sp>
    </p:spTree>
    <p:extLst>
      <p:ext uri="{BB962C8B-B14F-4D97-AF65-F5344CB8AC3E}">
        <p14:creationId xmlns:p14="http://schemas.microsoft.com/office/powerpoint/2010/main" val="1868735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4F0A0-E0B5-2243-939D-92AC12606E84}" type="slidenum">
              <a:rPr lang="en-US" smtClean="0"/>
              <a:t>1</a:t>
            </a:fld>
            <a:endParaRPr lang="en-US"/>
          </a:p>
        </p:txBody>
      </p:sp>
    </p:spTree>
    <p:extLst>
      <p:ext uri="{BB962C8B-B14F-4D97-AF65-F5344CB8AC3E}">
        <p14:creationId xmlns:p14="http://schemas.microsoft.com/office/powerpoint/2010/main" val="340698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52BDF9E-413A-9344-8619-EF2DF715BB92}" type="slidenum">
              <a:rPr lang="en-US" smtClean="0"/>
              <a:t>10</a:t>
            </a:fld>
            <a:endParaRPr lang="en-US"/>
          </a:p>
        </p:txBody>
      </p:sp>
    </p:spTree>
    <p:extLst>
      <p:ext uri="{BB962C8B-B14F-4D97-AF65-F5344CB8AC3E}">
        <p14:creationId xmlns:p14="http://schemas.microsoft.com/office/powerpoint/2010/main" val="3729027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MX"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090422E-EDFD-1A4F-AE70-B05E3AFFD977}" type="slidenum">
              <a:rPr lang="en-AU" smtClean="0"/>
              <a:t>11</a:t>
            </a:fld>
            <a:endParaRPr lang="en-AU"/>
          </a:p>
        </p:txBody>
      </p:sp>
    </p:spTree>
    <p:extLst>
      <p:ext uri="{BB962C8B-B14F-4D97-AF65-F5344CB8AC3E}">
        <p14:creationId xmlns:p14="http://schemas.microsoft.com/office/powerpoint/2010/main" val="847443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MX"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090422E-EDFD-1A4F-AE70-B05E3AFFD977}" type="slidenum">
              <a:rPr lang="en-AU" smtClean="0"/>
              <a:t>12</a:t>
            </a:fld>
            <a:endParaRPr lang="en-AU"/>
          </a:p>
        </p:txBody>
      </p:sp>
    </p:spTree>
    <p:extLst>
      <p:ext uri="{BB962C8B-B14F-4D97-AF65-F5344CB8AC3E}">
        <p14:creationId xmlns:p14="http://schemas.microsoft.com/office/powerpoint/2010/main" val="2316726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AAAF2E0-7B9F-E447-88C9-93F5D3CF7860}" type="slidenum">
              <a:rPr lang="en-US" smtClean="0"/>
              <a:t>13</a:t>
            </a:fld>
            <a:endParaRPr lang="en-US"/>
          </a:p>
        </p:txBody>
      </p:sp>
    </p:spTree>
    <p:extLst>
      <p:ext uri="{BB962C8B-B14F-4D97-AF65-F5344CB8AC3E}">
        <p14:creationId xmlns:p14="http://schemas.microsoft.com/office/powerpoint/2010/main" val="2386390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In the so-called </a:t>
            </a:r>
            <a:r>
              <a:rPr lang="en-US" sz="1200" kern="1200" dirty="0" err="1">
                <a:solidFill>
                  <a:schemeClr val="tx1"/>
                </a:solidFill>
                <a:effectLst/>
                <a:latin typeface="+mn-lt"/>
                <a:ea typeface="+mn-ea"/>
                <a:cs typeface="+mn-cs"/>
              </a:rPr>
              <a:t>Zeldovich</a:t>
            </a:r>
            <a:r>
              <a:rPr lang="en-US" sz="1200" kern="1200" dirty="0">
                <a:solidFill>
                  <a:schemeClr val="tx1"/>
                </a:solidFill>
                <a:effectLst/>
                <a:latin typeface="+mn-lt"/>
                <a:ea typeface="+mn-ea"/>
                <a:cs typeface="+mn-cs"/>
              </a:rPr>
              <a:t> approximation we follow the motion of a fluid element using the </a:t>
            </a:r>
            <a:r>
              <a:rPr lang="en-US" sz="1200" kern="1200" dirty="0" err="1">
                <a:solidFill>
                  <a:schemeClr val="tx1"/>
                </a:solidFill>
                <a:effectLst/>
                <a:latin typeface="+mn-lt"/>
                <a:ea typeface="+mn-ea"/>
                <a:cs typeface="+mn-cs"/>
              </a:rPr>
              <a:t>Lagrangian</a:t>
            </a:r>
            <a:r>
              <a:rPr lang="en-US" sz="1200" kern="1200" dirty="0">
                <a:solidFill>
                  <a:schemeClr val="tx1"/>
                </a:solidFill>
                <a:effectLst/>
                <a:latin typeface="+mn-lt"/>
                <a:ea typeface="+mn-ea"/>
                <a:cs typeface="+mn-cs"/>
              </a:rPr>
              <a:t> approach to the equations of hydrodynamics. </a:t>
            </a:r>
            <a:r>
              <a:rPr lang="en-MX" sz="1200" kern="1200" dirty="0">
                <a:solidFill>
                  <a:schemeClr val="tx1"/>
                </a:solidFill>
                <a:effectLst/>
                <a:latin typeface="+mn-lt"/>
                <a:ea typeface="+mn-ea"/>
                <a:cs typeface="+mn-cs"/>
              </a:rPr>
              <a:t>In this approach, the initial matter distribution is considered to be homogeneous and collisionless. If the unperturbed (initial) Lagrangian coordinates of the particles are </a:t>
            </a:r>
            <a:r>
              <a:rPr lang="en-US" sz="1200" kern="1200" dirty="0">
                <a:solidFill>
                  <a:schemeClr val="tx1"/>
                </a:solidFill>
                <a:effectLst/>
                <a:latin typeface="+mn-lt"/>
                <a:ea typeface="+mn-ea"/>
                <a:cs typeface="+mn-cs"/>
              </a:rPr>
              <a:t>denoted</a:t>
            </a:r>
            <a:r>
              <a:rPr lang="en-MX" sz="1200" kern="1200" dirty="0">
                <a:solidFill>
                  <a:schemeClr val="tx1"/>
                </a:solidFill>
                <a:effectLst/>
                <a:latin typeface="+mn-lt"/>
                <a:ea typeface="+mn-ea"/>
                <a:cs typeface="+mn-cs"/>
              </a:rPr>
              <a:t> by</a:t>
            </a:r>
            <a:r>
              <a:rPr lang="en-US" sz="1200" kern="1200" dirty="0">
                <a:solidFill>
                  <a:schemeClr val="tx1"/>
                </a:solidFill>
                <a:effectLst/>
                <a:latin typeface="+mn-lt"/>
                <a:ea typeface="+mn-ea"/>
                <a:cs typeface="+mn-cs"/>
              </a:rPr>
              <a:t> X</a:t>
            </a:r>
            <a:r>
              <a:rPr lang="en-MX" sz="1200" kern="1200" dirty="0">
                <a:solidFill>
                  <a:schemeClr val="tx1"/>
                </a:solidFill>
                <a:effectLst/>
                <a:latin typeface="+mn-lt"/>
                <a:ea typeface="+mn-ea"/>
                <a:cs typeface="+mn-cs"/>
              </a:rPr>
              <a:t>, then the Eulerian coordinates of the particles at </a:t>
            </a:r>
            <a:r>
              <a:rPr lang="en-US" sz="1200" kern="1200" dirty="0">
                <a:solidFill>
                  <a:schemeClr val="tx1"/>
                </a:solidFill>
                <a:effectLst/>
                <a:latin typeface="+mn-lt"/>
                <a:ea typeface="+mn-ea"/>
                <a:cs typeface="+mn-cs"/>
              </a:rPr>
              <a:t>any</a:t>
            </a:r>
            <a:r>
              <a:rPr lang="en-MX" sz="1200" kern="1200" dirty="0">
                <a:solidFill>
                  <a:schemeClr val="tx1"/>
                </a:solidFill>
                <a:effectLst/>
                <a:latin typeface="+mn-lt"/>
                <a:ea typeface="+mn-ea"/>
                <a:cs typeface="+mn-cs"/>
              </a:rPr>
              <a:t> time are given by </a:t>
            </a:r>
            <a:r>
              <a:rPr lang="en-US" sz="1200" kern="1200" dirty="0">
                <a:solidFill>
                  <a:schemeClr val="tx1"/>
                </a:solidFill>
                <a:effectLst/>
                <a:latin typeface="+mn-lt"/>
                <a:ea typeface="+mn-ea"/>
                <a:cs typeface="+mn-cs"/>
              </a:rPr>
              <a:t>this relation. Here $a(t)$ is the cosmic expansion factor and $b(t)$ the growing rate of linear fluctuations.</a:t>
            </a:r>
            <a:endParaRPr lang="en-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discuss a bit about the physical meaning of each term in it.</a:t>
            </a:r>
            <a:endParaRPr lang="en-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note that s(X) is a perturbation of the </a:t>
            </a:r>
            <a:r>
              <a:rPr lang="en-US" sz="1200" kern="1200" dirty="0" err="1">
                <a:solidFill>
                  <a:schemeClr val="tx1"/>
                </a:solidFill>
                <a:effectLst/>
                <a:latin typeface="+mn-lt"/>
                <a:ea typeface="+mn-ea"/>
                <a:cs typeface="+mn-cs"/>
              </a:rPr>
              <a:t>Lagrangian</a:t>
            </a:r>
            <a:r>
              <a:rPr lang="en-US" sz="1200" kern="1200" dirty="0">
                <a:solidFill>
                  <a:schemeClr val="tx1"/>
                </a:solidFill>
                <a:effectLst/>
                <a:latin typeface="+mn-lt"/>
                <a:ea typeface="+mn-ea"/>
                <a:cs typeface="+mn-cs"/>
              </a:rPr>
              <a:t> coordinates. If s(X) is zero, the transformation is given by this equation which is nothing more that the homogeneous expansion of the universe. to better visualize the meaning of this transformation, let us consider a </a:t>
            </a:r>
            <a:r>
              <a:rPr lang="en-US" sz="1200" kern="1200" dirty="0" err="1">
                <a:solidFill>
                  <a:schemeClr val="tx1"/>
                </a:solidFill>
                <a:effectLst/>
                <a:latin typeface="+mn-lt"/>
                <a:ea typeface="+mn-ea"/>
                <a:cs typeface="+mn-cs"/>
              </a:rPr>
              <a:t>pressureless</a:t>
            </a:r>
            <a:r>
              <a:rPr lang="en-US" sz="1200" kern="1200" dirty="0">
                <a:solidFill>
                  <a:schemeClr val="tx1"/>
                </a:solidFill>
                <a:effectLst/>
                <a:latin typeface="+mn-lt"/>
                <a:ea typeface="+mn-ea"/>
                <a:cs typeface="+mn-cs"/>
              </a:rPr>
              <a:t> medium without gravitational interaction. For this system, the Eulerian positions of the particles are related to the </a:t>
            </a:r>
            <a:r>
              <a:rPr lang="en-US" sz="1200" kern="1200" dirty="0" err="1">
                <a:solidFill>
                  <a:schemeClr val="tx1"/>
                </a:solidFill>
                <a:effectLst/>
                <a:latin typeface="+mn-lt"/>
                <a:ea typeface="+mn-ea"/>
                <a:cs typeface="+mn-cs"/>
              </a:rPr>
              <a:t>Lagrangian</a:t>
            </a:r>
            <a:r>
              <a:rPr lang="en-US" sz="1200" kern="1200" dirty="0">
                <a:solidFill>
                  <a:schemeClr val="tx1"/>
                </a:solidFill>
                <a:effectLst/>
                <a:latin typeface="+mn-lt"/>
                <a:ea typeface="+mn-ea"/>
                <a:cs typeface="+mn-cs"/>
              </a:rPr>
              <a:t> positions by this linear relation, being v the initial velocity.</a:t>
            </a:r>
            <a:endParaRPr lang="en-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with these relations we can understand the </a:t>
            </a:r>
            <a:r>
              <a:rPr lang="en-US" sz="1200" kern="1200" dirty="0" err="1">
                <a:solidFill>
                  <a:schemeClr val="tx1"/>
                </a:solidFill>
                <a:effectLst/>
                <a:latin typeface="+mn-lt"/>
                <a:ea typeface="+mn-ea"/>
                <a:cs typeface="+mn-cs"/>
              </a:rPr>
              <a:t>Zeldovich</a:t>
            </a:r>
            <a:r>
              <a:rPr lang="en-US" sz="1200" kern="1200" dirty="0">
                <a:solidFill>
                  <a:schemeClr val="tx1"/>
                </a:solidFill>
                <a:effectLst/>
                <a:latin typeface="+mn-lt"/>
                <a:ea typeface="+mn-ea"/>
                <a:cs typeface="+mn-cs"/>
              </a:rPr>
              <a:t> approximation. This term accounts for the background cosmic expansion, and this other accounts for the presence of gravity, giving particles a deceleration along the trajectories. </a:t>
            </a:r>
            <a:endParaRPr lang="en-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can use the mass conservation to find that the density. The density is related to its value at the initial time (background density) by the Jacobian of the transformation. Here, </a:t>
            </a:r>
            <a:r>
              <a:rPr lang="en-US" sz="1200" kern="1200" dirty="0" err="1">
                <a:solidFill>
                  <a:schemeClr val="tx1"/>
                </a:solidFill>
                <a:effectLst/>
                <a:latin typeface="+mn-lt"/>
                <a:ea typeface="+mn-ea"/>
                <a:cs typeface="+mn-cs"/>
              </a:rPr>
              <a:t>a,b</a:t>
            </a:r>
            <a:r>
              <a:rPr lang="en-US" sz="1200" kern="1200" dirty="0">
                <a:solidFill>
                  <a:schemeClr val="tx1"/>
                </a:solidFill>
                <a:effectLst/>
                <a:latin typeface="+mn-lt"/>
                <a:ea typeface="+mn-ea"/>
                <a:cs typeface="+mn-cs"/>
              </a:rPr>
              <a:t>, and g are the eigenvalues of the tensor defined by the derivatives of the displacement (deformation tensor). </a:t>
            </a:r>
          </a:p>
          <a:p>
            <a:r>
              <a:rPr lang="en-US" sz="1200" kern="1200" dirty="0">
                <a:solidFill>
                  <a:schemeClr val="tx1"/>
                </a:solidFill>
                <a:effectLst/>
                <a:latin typeface="+mn-lt"/>
                <a:ea typeface="+mn-ea"/>
                <a:cs typeface="+mn-cs"/>
              </a:rPr>
              <a:t>I</a:t>
            </a:r>
            <a:r>
              <a:rPr lang="en-MX" sz="1200" kern="1200" dirty="0">
                <a:solidFill>
                  <a:schemeClr val="tx1"/>
                </a:solidFill>
                <a:effectLst/>
                <a:latin typeface="+mn-lt"/>
                <a:ea typeface="+mn-ea"/>
                <a:cs typeface="+mn-cs"/>
              </a:rPr>
              <a:t>f the eigenvalues are ordered in such a way that </a:t>
            </a:r>
            <a:r>
              <a:rPr lang="en-US" sz="1200" kern="1200" dirty="0">
                <a:solidFill>
                  <a:schemeClr val="tx1"/>
                </a:solidFill>
                <a:effectLst/>
                <a:latin typeface="+mn-lt"/>
                <a:ea typeface="+mn-ea"/>
                <a:cs typeface="+mn-cs"/>
              </a:rPr>
              <a:t>a&gt;b&gt;g</a:t>
            </a:r>
            <a:r>
              <a:rPr lang="en-MX" sz="1200" kern="1200" dirty="0">
                <a:solidFill>
                  <a:schemeClr val="tx1"/>
                </a:solidFill>
                <a:effectLst/>
                <a:latin typeface="+mn-lt"/>
                <a:ea typeface="+mn-ea"/>
                <a:cs typeface="+mn-cs"/>
              </a:rPr>
              <a:t>, then, as </a:t>
            </a:r>
            <a:r>
              <a:rPr lang="en-US" sz="1200" kern="1200" dirty="0">
                <a:solidFill>
                  <a:schemeClr val="tx1"/>
                </a:solidFill>
                <a:effectLst/>
                <a:latin typeface="+mn-lt"/>
                <a:ea typeface="+mn-ea"/>
                <a:cs typeface="+mn-cs"/>
              </a:rPr>
              <a:t>b(t) </a:t>
            </a:r>
            <a:r>
              <a:rPr lang="en-MX" sz="1200" kern="1200" dirty="0">
                <a:solidFill>
                  <a:schemeClr val="tx1"/>
                </a:solidFill>
                <a:effectLst/>
                <a:latin typeface="+mn-lt"/>
                <a:ea typeface="+mn-ea"/>
                <a:cs typeface="+mn-cs"/>
              </a:rPr>
              <a:t>grows, the first singularity occurs </a:t>
            </a:r>
            <a:r>
              <a:rPr lang="en-US" sz="1200" kern="1200" dirty="0">
                <a:solidFill>
                  <a:schemeClr val="tx1"/>
                </a:solidFill>
                <a:effectLst/>
                <a:latin typeface="+mn-lt"/>
                <a:ea typeface="+mn-ea"/>
                <a:cs typeface="+mn-cs"/>
              </a:rPr>
              <a:t>in the direction </a:t>
            </a:r>
            <a:r>
              <a:rPr lang="en-MX" sz="1200" kern="1200" dirty="0">
                <a:solidFill>
                  <a:schemeClr val="tx1"/>
                </a:solidFill>
                <a:effectLst/>
                <a:latin typeface="+mn-lt"/>
                <a:ea typeface="+mn-ea"/>
                <a:cs typeface="+mn-cs"/>
              </a:rPr>
              <a:t>where </a:t>
            </a:r>
            <a:r>
              <a:rPr lang="en-US" sz="1200" kern="1200" dirty="0">
                <a:solidFill>
                  <a:schemeClr val="tx1"/>
                </a:solidFill>
                <a:effectLst/>
                <a:latin typeface="+mn-lt"/>
                <a:ea typeface="+mn-ea"/>
                <a:cs typeface="+mn-cs"/>
              </a:rPr>
              <a:t>alpha </a:t>
            </a:r>
            <a:r>
              <a:rPr lang="en-MX" sz="1200" kern="1200" dirty="0">
                <a:solidFill>
                  <a:schemeClr val="tx1"/>
                </a:solidFill>
                <a:effectLst/>
                <a:latin typeface="+mn-lt"/>
                <a:ea typeface="+mn-ea"/>
                <a:cs typeface="+mn-cs"/>
              </a:rPr>
              <a:t>attains its maximum positive value, at </a:t>
            </a:r>
            <a:r>
              <a:rPr lang="en-US" sz="1200" kern="1200" dirty="0">
                <a:solidFill>
                  <a:schemeClr val="tx1"/>
                </a:solidFill>
                <a:effectLst/>
                <a:latin typeface="+mn-lt"/>
                <a:ea typeface="+mn-ea"/>
                <a:cs typeface="+mn-cs"/>
              </a:rPr>
              <a:t>X. </a:t>
            </a:r>
            <a:r>
              <a:rPr lang="en-MX" sz="1200" kern="1200" dirty="0">
                <a:solidFill>
                  <a:schemeClr val="tx1"/>
                </a:solidFill>
                <a:effectLst/>
                <a:latin typeface="+mn-lt"/>
                <a:ea typeface="+mn-ea"/>
                <a:cs typeface="+mn-cs"/>
              </a:rPr>
              <a:t>This corresponds to the formation of a pancake </a:t>
            </a:r>
            <a:r>
              <a:rPr lang="en-US" sz="1200" kern="1200" dirty="0">
                <a:solidFill>
                  <a:schemeClr val="tx1"/>
                </a:solidFill>
                <a:effectLst/>
                <a:latin typeface="+mn-lt"/>
                <a:ea typeface="+mn-ea"/>
                <a:cs typeface="+mn-cs"/>
              </a:rPr>
              <a:t>structures,</a:t>
            </a:r>
            <a:r>
              <a:rPr lang="en-MX" sz="1200" kern="1200" dirty="0">
                <a:solidFill>
                  <a:schemeClr val="tx1"/>
                </a:solidFill>
                <a:effectLst/>
                <a:latin typeface="+mn-lt"/>
                <a:ea typeface="+mn-ea"/>
                <a:cs typeface="+mn-cs"/>
              </a:rPr>
              <a:t> by contraction along one of the principal axes. For this reason, Zeldovich argued that pancakes are the first structures formed by gravitational clustering. Other structures like filaments and knots come from simultaneous contractions along two and three axes, respectively. </a:t>
            </a:r>
          </a:p>
          <a:p>
            <a:r>
              <a:rPr lang="en-MX"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wrap up, in the Newtonian framework, the trajectory field is the only dynamical variable. The </a:t>
            </a:r>
            <a:r>
              <a:rPr lang="en-US" sz="1200" kern="1200" dirty="0" err="1">
                <a:solidFill>
                  <a:schemeClr val="tx1"/>
                </a:solidFill>
                <a:effectLst/>
                <a:latin typeface="+mn-lt"/>
                <a:ea typeface="+mn-ea"/>
                <a:cs typeface="+mn-cs"/>
              </a:rPr>
              <a:t>Lagrangian</a:t>
            </a:r>
            <a:r>
              <a:rPr lang="en-US" sz="1200" kern="1200" dirty="0">
                <a:solidFill>
                  <a:schemeClr val="tx1"/>
                </a:solidFill>
                <a:effectLst/>
                <a:latin typeface="+mn-lt"/>
                <a:ea typeface="+mn-ea"/>
                <a:cs typeface="+mn-cs"/>
              </a:rPr>
              <a:t> coordinates, comoving with the fluid, can be defined to coincide with the Eulerian ones at some initial time. Then the trajectory field measures the deviation of a fluid element’s position, and its </a:t>
            </a:r>
            <a:r>
              <a:rPr lang="en-US" sz="1200" kern="1200" dirty="0" err="1">
                <a:solidFill>
                  <a:schemeClr val="tx1"/>
                </a:solidFill>
                <a:effectLst/>
                <a:latin typeface="+mn-lt"/>
                <a:ea typeface="+mn-ea"/>
                <a:cs typeface="+mn-cs"/>
              </a:rPr>
              <a:t>Lagrangian</a:t>
            </a:r>
            <a:r>
              <a:rPr lang="en-US" sz="1200" kern="1200" dirty="0">
                <a:solidFill>
                  <a:schemeClr val="tx1"/>
                </a:solidFill>
                <a:effectLst/>
                <a:latin typeface="+mn-lt"/>
                <a:ea typeface="+mn-ea"/>
                <a:cs typeface="+mn-cs"/>
              </a:rPr>
              <a:t> gradient measures its volume deformation. In this way, finding the trajectory field, we implicitly solve the Eulerian evolution equations, for instance, the velocity, acceleration, and the density field. This trajectory is assumed to be a superposition of a homogeneous and isotropic background deformation and an inhomogeneous deformation field. Then, the evolution equations for the deformation field are linear, while the density and other fields are evaluated as functionals of the linearized perturbation, providing nonlinear expressions as an extrapolation into the mildly nonlinear regime.</a:t>
            </a:r>
            <a:endParaRPr lang="en-MX" sz="1200" kern="1200" dirty="0">
              <a:solidFill>
                <a:schemeClr val="tx1"/>
              </a:solidFill>
              <a:effectLst/>
              <a:latin typeface="+mn-lt"/>
              <a:ea typeface="+mn-ea"/>
              <a:cs typeface="+mn-cs"/>
            </a:endParaRPr>
          </a:p>
          <a:p>
            <a:endParaRPr lang="en-MX" dirty="0"/>
          </a:p>
        </p:txBody>
      </p:sp>
      <p:sp>
        <p:nvSpPr>
          <p:cNvPr id="4" name="Slide Number Placeholder 3"/>
          <p:cNvSpPr>
            <a:spLocks noGrp="1"/>
          </p:cNvSpPr>
          <p:nvPr>
            <p:ph type="sldNum" sz="quarter" idx="5"/>
          </p:nvPr>
        </p:nvSpPr>
        <p:spPr/>
        <p:txBody>
          <a:bodyPr/>
          <a:lstStyle/>
          <a:p>
            <a:fld id="{6AAAF2E0-7B9F-E447-88C9-93F5D3CF7860}" type="slidenum">
              <a:rPr lang="en-US" smtClean="0"/>
              <a:t>14</a:t>
            </a:fld>
            <a:endParaRPr lang="en-US"/>
          </a:p>
        </p:txBody>
      </p:sp>
    </p:spTree>
    <p:extLst>
      <p:ext uri="{BB962C8B-B14F-4D97-AF65-F5344CB8AC3E}">
        <p14:creationId xmlns:p14="http://schemas.microsoft.com/office/powerpoint/2010/main" val="425382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Newtonian framework, the trajectory field is the only dynamical variable. Here capital X denotes the </a:t>
            </a:r>
            <a:r>
              <a:rPr lang="en-US" sz="1200" kern="1200" dirty="0" err="1">
                <a:solidFill>
                  <a:schemeClr val="tx1"/>
                </a:solidFill>
                <a:effectLst/>
                <a:latin typeface="+mn-lt"/>
                <a:ea typeface="+mn-ea"/>
                <a:cs typeface="+mn-cs"/>
              </a:rPr>
              <a:t>Lagrangian</a:t>
            </a:r>
            <a:r>
              <a:rPr lang="en-US" sz="1200" kern="1200" dirty="0">
                <a:solidFill>
                  <a:schemeClr val="tx1"/>
                </a:solidFill>
                <a:effectLst/>
                <a:latin typeface="+mn-lt"/>
                <a:ea typeface="+mn-ea"/>
                <a:cs typeface="+mn-cs"/>
              </a:rPr>
              <a:t> coordinates, comoving with the fluid, which is defined to coincide with the Eulerian ones at some initial instant of time.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that the trajectory field measures the deviation of a fluid element’s position at some time from its initial one, and its </a:t>
            </a:r>
            <a:r>
              <a:rPr lang="en-US" sz="1200" kern="1200" dirty="0" err="1">
                <a:solidFill>
                  <a:schemeClr val="tx1"/>
                </a:solidFill>
                <a:effectLst/>
                <a:latin typeface="+mn-lt"/>
                <a:ea typeface="+mn-ea"/>
                <a:cs typeface="+mn-cs"/>
              </a:rPr>
              <a:t>Lagrangian</a:t>
            </a:r>
            <a:r>
              <a:rPr lang="en-US" sz="1200" kern="1200" dirty="0">
                <a:solidFill>
                  <a:schemeClr val="tx1"/>
                </a:solidFill>
                <a:effectLst/>
                <a:latin typeface="+mn-lt"/>
                <a:ea typeface="+mn-ea"/>
                <a:cs typeface="+mn-cs"/>
              </a:rPr>
              <a:t> gradient measures the volume deformation of the fluid elements. In this way, finding the trajectory field, we implicitly solve the Eulerian evolution equations, for instance, the velocity, acceleration, and the density field, where J denotes the Jacobian determinant of the transformation from Eulerian to </a:t>
            </a:r>
            <a:r>
              <a:rPr lang="en-US" sz="1200" kern="1200" dirty="0" err="1">
                <a:solidFill>
                  <a:schemeClr val="tx1"/>
                </a:solidFill>
                <a:effectLst/>
                <a:latin typeface="+mn-lt"/>
                <a:ea typeface="+mn-ea"/>
                <a:cs typeface="+mn-cs"/>
              </a:rPr>
              <a:t>Lagrangian</a:t>
            </a:r>
            <a:r>
              <a:rPr lang="en-US" sz="1200" kern="1200" dirty="0">
                <a:solidFill>
                  <a:schemeClr val="tx1"/>
                </a:solidFill>
                <a:effectLst/>
                <a:latin typeface="+mn-lt"/>
                <a:ea typeface="+mn-ea"/>
                <a:cs typeface="+mn-cs"/>
              </a:rPr>
              <a:t> coordinates.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Next, the trajectory is assumed to be a superposition of a homogeneous and isotropic background deformation (a(t) is the </a:t>
            </a:r>
            <a:r>
              <a:rPr lang="en-US" sz="1200" kern="1200" dirty="0" err="1">
                <a:solidFill>
                  <a:schemeClr val="tx1"/>
                </a:solidFill>
                <a:effectLst/>
                <a:latin typeface="+mn-lt"/>
                <a:ea typeface="+mn-ea"/>
                <a:cs typeface="+mn-cs"/>
              </a:rPr>
              <a:t>Friedmanian</a:t>
            </a:r>
            <a:r>
              <a:rPr lang="en-US" sz="1200" kern="1200" dirty="0">
                <a:solidFill>
                  <a:schemeClr val="tx1"/>
                </a:solidFill>
                <a:effectLst/>
                <a:latin typeface="+mn-lt"/>
                <a:ea typeface="+mn-ea"/>
                <a:cs typeface="+mn-cs"/>
              </a:rPr>
              <a:t> scale factor) and an inhomogeneous deformation field. Then, the evolution equations for the deformation field (longitudinal and transverse parts) are linearized, while the density and other fields are evaluated as functionals of the linearized perturbation, providing nonlinear expressions as an extrapolation into the mildly nonlinear regime.</a:t>
            </a:r>
            <a:endParaRPr lang="en-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general relativistic case, the </a:t>
            </a:r>
            <a:r>
              <a:rPr lang="en-US" sz="1200" kern="1200" dirty="0" err="1">
                <a:solidFill>
                  <a:schemeClr val="tx1"/>
                </a:solidFill>
                <a:effectLst/>
                <a:latin typeface="+mn-lt"/>
                <a:ea typeface="+mn-ea"/>
                <a:cs typeface="+mn-cs"/>
              </a:rPr>
              <a:t>Lagrangian</a:t>
            </a:r>
            <a:r>
              <a:rPr lang="en-US" sz="1200" kern="1200" dirty="0">
                <a:solidFill>
                  <a:schemeClr val="tx1"/>
                </a:solidFill>
                <a:effectLst/>
                <a:latin typeface="+mn-lt"/>
                <a:ea typeface="+mn-ea"/>
                <a:cs typeface="+mn-cs"/>
              </a:rPr>
              <a:t> deformation gradient of Newtonian cosmology meets its generalization in the coframe field —with the proviso that the deformation of fluid elements is no longer integrable.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Restricting the matter model to irrotational dust and considering a flow-orthogonal foliation of the spacetime, the metric has this form (equation). Where the spatial metric is expressed in terms of the coframe basis, and the initial metric coefficients are encoded into Gram’s matrix (so that it absorbs all the initial non-trivial deviations):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representation, using the 3+1 formalism, Einstein’s equations are transformed into a system of 9+4 evolution equations, where now J is the determinant of the coframe matrix, a 3 x 3 matrix.</a:t>
            </a:r>
            <a:endParaRPr lang="en-US" dirty="0"/>
          </a:p>
        </p:txBody>
      </p:sp>
      <p:sp>
        <p:nvSpPr>
          <p:cNvPr id="4" name="Slide Number Placeholder 3"/>
          <p:cNvSpPr>
            <a:spLocks noGrp="1"/>
          </p:cNvSpPr>
          <p:nvPr>
            <p:ph type="sldNum" sz="quarter" idx="5"/>
          </p:nvPr>
        </p:nvSpPr>
        <p:spPr/>
        <p:txBody>
          <a:bodyPr/>
          <a:lstStyle/>
          <a:p>
            <a:fld id="{7AB4F0A0-E0B5-2243-939D-92AC12606E84}" type="slidenum">
              <a:rPr lang="en-US" smtClean="0"/>
              <a:t>15</a:t>
            </a:fld>
            <a:endParaRPr lang="en-US"/>
          </a:p>
        </p:txBody>
      </p:sp>
    </p:spTree>
    <p:extLst>
      <p:ext uri="{BB962C8B-B14F-4D97-AF65-F5344CB8AC3E}">
        <p14:creationId xmlns:p14="http://schemas.microsoft.com/office/powerpoint/2010/main" val="125605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RZA considers the 9 coframe coefficient as the only independent variables; we then linearly perturb the trivial coframe set associated with a homogeneous and isotropic spacetime with an inhomogeneous deformation. Here, a(t) is the FLRW scale factor. </a:t>
            </a:r>
          </a:p>
          <a:p>
            <a:r>
              <a:rPr lang="en-US" sz="1200" kern="1200" dirty="0">
                <a:solidFill>
                  <a:schemeClr val="tx1"/>
                </a:solidFill>
                <a:effectLst/>
                <a:latin typeface="+mn-lt"/>
                <a:ea typeface="+mn-ea"/>
                <a:cs typeface="+mn-cs"/>
              </a:rPr>
              <a:t>As in the Newtonian case, we linearize the solution for the deformation coefficients. And the final approximation consists in evaluating any other field as a functional of the linearized solution without further approximations or truncations. I mean, as in the Newtonian case, the evolution equations are linear but the functional evaluation of all the relevant quantities is exact.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the initial spatial metric is encoded in the Gram's matrix, the deformation field vanishes at some initial time. Here, H is the Hubble function of the background, and </a:t>
            </a:r>
            <a:r>
              <a:rPr lang="en-US" sz="1200" kern="1200" dirty="0" err="1">
                <a:solidFill>
                  <a:schemeClr val="tx1"/>
                </a:solidFill>
                <a:effectLst/>
                <a:latin typeface="+mn-lt"/>
                <a:ea typeface="+mn-ea"/>
                <a:cs typeface="+mn-cs"/>
              </a:rPr>
              <a:t>Ua</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Wa</a:t>
            </a:r>
            <a:r>
              <a:rPr lang="en-US" sz="1200" kern="1200" dirty="0">
                <a:solidFill>
                  <a:schemeClr val="tx1"/>
                </a:solidFill>
                <a:effectLst/>
                <a:latin typeface="+mn-lt"/>
                <a:ea typeface="+mn-ea"/>
                <a:cs typeface="+mn-cs"/>
              </a:rPr>
              <a:t> are the relativistic generalizations of the initial Newtonian peculiar-velocity and peculiar- acceleration gradients.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have a more transparent representation, the deformation is decomposed into the trace, trace-free symmetric, and antisymmetric parts.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focus on the trace part of the solution, the time-dependence is determined from Raychaudhuri's equation, leading to an equation similar to the Newtonian one. This equation is critical to connecting this approach with the Szekeres models.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that in this approximation, the line element takes a quadratic bilinear form. We also exploit this expression to compare with the Szekeres solutions.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Furthermore, the nonlinear density field is evaluated through the exact integral of the continuity equation; the same applies to the Jacobian where J1, J2, J3 are the principal scalar invariants of the perturbation matrix. </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Similarly, the three-dimensional spatial curvature and the </a:t>
            </a:r>
            <a:r>
              <a:rPr lang="en-US" sz="1200" kern="1200" dirty="0" err="1">
                <a:solidFill>
                  <a:schemeClr val="tx1"/>
                </a:solidFill>
                <a:effectLst/>
                <a:latin typeface="+mn-lt"/>
                <a:ea typeface="+mn-ea"/>
                <a:cs typeface="+mn-cs"/>
              </a:rPr>
              <a:t>gravitoelectric</a:t>
            </a:r>
            <a:r>
              <a:rPr lang="en-US" sz="1200" kern="1200" dirty="0">
                <a:solidFill>
                  <a:schemeClr val="tx1"/>
                </a:solidFill>
                <a:effectLst/>
                <a:latin typeface="+mn-lt"/>
                <a:ea typeface="+mn-ea"/>
                <a:cs typeface="+mn-cs"/>
              </a:rPr>
              <a:t> and gravitomagnetic parts of the Weyl tensor can be obtained from the nonlinear expressions coming from their functional in terms of the coframes. Here, I'm just showing these relations to illustrate how we can compute all the relevant physical quantities from the solutions for the deformation.</a:t>
            </a:r>
            <a:endParaRPr lang="en-US" dirty="0"/>
          </a:p>
        </p:txBody>
      </p:sp>
      <p:sp>
        <p:nvSpPr>
          <p:cNvPr id="4" name="Slide Number Placeholder 3"/>
          <p:cNvSpPr>
            <a:spLocks noGrp="1"/>
          </p:cNvSpPr>
          <p:nvPr>
            <p:ph type="sldNum" sz="quarter" idx="5"/>
          </p:nvPr>
        </p:nvSpPr>
        <p:spPr/>
        <p:txBody>
          <a:bodyPr/>
          <a:lstStyle/>
          <a:p>
            <a:fld id="{7AB4F0A0-E0B5-2243-939D-92AC12606E84}" type="slidenum">
              <a:rPr lang="en-US" smtClean="0"/>
              <a:t>16</a:t>
            </a:fld>
            <a:endParaRPr lang="en-US"/>
          </a:p>
        </p:txBody>
      </p:sp>
    </p:spTree>
    <p:extLst>
      <p:ext uri="{BB962C8B-B14F-4D97-AF65-F5344CB8AC3E}">
        <p14:creationId xmlns:p14="http://schemas.microsoft.com/office/powerpoint/2010/main" val="2986389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AB4F0A0-E0B5-2243-939D-92AC12606E84}" type="slidenum">
              <a:rPr lang="en-US" smtClean="0"/>
              <a:t>17</a:t>
            </a:fld>
            <a:endParaRPr lang="en-US"/>
          </a:p>
        </p:txBody>
      </p:sp>
    </p:spTree>
    <p:extLst>
      <p:ext uri="{BB962C8B-B14F-4D97-AF65-F5344CB8AC3E}">
        <p14:creationId xmlns:p14="http://schemas.microsoft.com/office/powerpoint/2010/main" val="438852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Arial" panose="020B0604020202020204" pitchFamily="34" charset="0"/>
              </a:rPr>
              <a:t>Although RZA cannot reproduce the class I of Szekeres models, both solutions are governed by the same set of evolution equations. Their difference purely relies on the constraint equations. </a:t>
            </a:r>
            <a:endParaRPr lang="en-MX" dirty="0"/>
          </a:p>
          <a:p>
            <a:endParaRPr lang="en-MX" dirty="0"/>
          </a:p>
        </p:txBody>
      </p:sp>
      <p:sp>
        <p:nvSpPr>
          <p:cNvPr id="4" name="Slide Number Placeholder 3"/>
          <p:cNvSpPr>
            <a:spLocks noGrp="1"/>
          </p:cNvSpPr>
          <p:nvPr>
            <p:ph type="sldNum" sz="quarter" idx="5"/>
          </p:nvPr>
        </p:nvSpPr>
        <p:spPr/>
        <p:txBody>
          <a:bodyPr/>
          <a:lstStyle/>
          <a:p>
            <a:fld id="{6AAAF2E0-7B9F-E447-88C9-93F5D3CF7860}" type="slidenum">
              <a:rPr lang="en-US" smtClean="0"/>
              <a:t>18</a:t>
            </a:fld>
            <a:endParaRPr lang="en-US"/>
          </a:p>
        </p:txBody>
      </p:sp>
    </p:spTree>
    <p:extLst>
      <p:ext uri="{BB962C8B-B14F-4D97-AF65-F5344CB8AC3E}">
        <p14:creationId xmlns:p14="http://schemas.microsoft.com/office/powerpoint/2010/main" val="3998138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connection motivates the development of a new approach. Note that if we consider the Szekeres models, there are many possible ways to extend the solution to the approximate regimen. Likewise, we can think of a number of ways to extend RZA. However, the relationship we have found paves the way to a physical generalization of both Szekeres and RZA. </a:t>
            </a:r>
            <a:endParaRPr lang="en-MX"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new approach relies on retaining the same extrapolation spirit employed to develop RZA, but without assuming a global background. </a:t>
            </a:r>
            <a:r>
              <a:rPr lang="en-US" sz="1050" dirty="0"/>
              <a:t>The</a:t>
            </a:r>
            <a:r>
              <a:rPr lang="en-US" dirty="0"/>
              <a:t> non-existence of a background is reflected in the absence of a conformal Friedmann scale factor.</a:t>
            </a:r>
            <a:r>
              <a:rPr lang="en-MX" dirty="0"/>
              <a:t> </a:t>
            </a:r>
          </a:p>
          <a:p>
            <a:r>
              <a:rPr lang="en-US" sz="1200" kern="1200" dirty="0">
                <a:solidFill>
                  <a:schemeClr val="tx1"/>
                </a:solidFill>
                <a:effectLst/>
                <a:latin typeface="+mn-lt"/>
                <a:ea typeface="+mn-ea"/>
                <a:cs typeface="+mn-cs"/>
              </a:rPr>
              <a:t>Instead, the conformal scale factor will also depend on the spatial coordinates and obey a Friedmann-like equation as in the Szekeres models of class-I. Then, we will work within the relativistic </a:t>
            </a:r>
            <a:r>
              <a:rPr lang="en-US" sz="1200" kern="1200" dirty="0" err="1">
                <a:solidFill>
                  <a:schemeClr val="tx1"/>
                </a:solidFill>
                <a:effectLst/>
                <a:latin typeface="+mn-lt"/>
                <a:ea typeface="+mn-ea"/>
                <a:cs typeface="+mn-cs"/>
              </a:rPr>
              <a:t>Lagrangian</a:t>
            </a:r>
            <a:r>
              <a:rPr lang="en-US" sz="1200" kern="1200" dirty="0">
                <a:solidFill>
                  <a:schemeClr val="tx1"/>
                </a:solidFill>
                <a:effectLst/>
                <a:latin typeface="+mn-lt"/>
                <a:ea typeface="+mn-ea"/>
                <a:cs typeface="+mn-cs"/>
              </a:rPr>
              <a:t> framework.</a:t>
            </a:r>
            <a:endParaRPr lang="en-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Well, our first step is to generalize the coframe set to include such a spatial dependent scale factor. So that the metric keeps its bilinear form. Note this metric contains the Szekeres case in the limit when the deformation field is locally one-dimensional.</a:t>
            </a:r>
            <a:endParaRPr lang="en-MX"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MX"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MX" dirty="0"/>
          </a:p>
        </p:txBody>
      </p:sp>
      <p:sp>
        <p:nvSpPr>
          <p:cNvPr id="4" name="Slide Number Placeholder 3"/>
          <p:cNvSpPr>
            <a:spLocks noGrp="1"/>
          </p:cNvSpPr>
          <p:nvPr>
            <p:ph type="sldNum" sz="quarter" idx="5"/>
          </p:nvPr>
        </p:nvSpPr>
        <p:spPr/>
        <p:txBody>
          <a:bodyPr/>
          <a:lstStyle/>
          <a:p>
            <a:fld id="{6AAAF2E0-7B9F-E447-88C9-93F5D3CF7860}" type="slidenum">
              <a:rPr lang="en-US" smtClean="0"/>
              <a:t>19</a:t>
            </a:fld>
            <a:endParaRPr lang="en-US"/>
          </a:p>
        </p:txBody>
      </p:sp>
    </p:spTree>
    <p:extLst>
      <p:ext uri="{BB962C8B-B14F-4D97-AF65-F5344CB8AC3E}">
        <p14:creationId xmlns:p14="http://schemas.microsoft.com/office/powerpoint/2010/main" val="3017709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had to shorten the title because of the character limit, but a more precise title must contain the phrase 'exact solutions.'</a:t>
            </a:r>
          </a:p>
        </p:txBody>
      </p:sp>
      <p:sp>
        <p:nvSpPr>
          <p:cNvPr id="4" name="Slide Number Placeholder 3"/>
          <p:cNvSpPr>
            <a:spLocks noGrp="1"/>
          </p:cNvSpPr>
          <p:nvPr>
            <p:ph type="sldNum" sz="quarter" idx="5"/>
          </p:nvPr>
        </p:nvSpPr>
        <p:spPr/>
        <p:txBody>
          <a:bodyPr/>
          <a:lstStyle/>
          <a:p>
            <a:fld id="{7AB4F0A0-E0B5-2243-939D-92AC12606E84}" type="slidenum">
              <a:rPr lang="en-US" smtClean="0"/>
              <a:t>2</a:t>
            </a:fld>
            <a:endParaRPr lang="en-US"/>
          </a:p>
        </p:txBody>
      </p:sp>
    </p:spTree>
    <p:extLst>
      <p:ext uri="{BB962C8B-B14F-4D97-AF65-F5344CB8AC3E}">
        <p14:creationId xmlns:p14="http://schemas.microsoft.com/office/powerpoint/2010/main" val="979320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subsequent approach consists of obtaining evolution equations for deviation fields, linearizing them, and then injecting the formal solution into the exact nonlinear functional expressions.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we substitute our new coframe set into the Einstein-Lagrange system, linearize the evolution equations in the local deformation field. Then, we substitute this solution in the exact functionals in terms of the coframes, that is, in terms of the conformal scale factor and the local deformation field.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that this scheme retains the original </a:t>
            </a:r>
            <a:r>
              <a:rPr lang="en-US" sz="1200" kern="1200" dirty="0" err="1">
                <a:solidFill>
                  <a:schemeClr val="tx1"/>
                </a:solidFill>
                <a:effectLst/>
                <a:latin typeface="+mn-lt"/>
                <a:ea typeface="+mn-ea"/>
                <a:cs typeface="+mn-cs"/>
              </a:rPr>
              <a:t>Zel'dovich's</a:t>
            </a:r>
            <a:r>
              <a:rPr lang="en-US" sz="1200" kern="1200" dirty="0">
                <a:solidFill>
                  <a:schemeClr val="tx1"/>
                </a:solidFill>
                <a:effectLst/>
                <a:latin typeface="+mn-lt"/>
                <a:ea typeface="+mn-ea"/>
                <a:cs typeface="+mn-cs"/>
              </a:rPr>
              <a:t> extrapolation idea and generalizes RZA to include the whole family of Szekeres models. That's the reason why we call this approach Generalized Relativistic </a:t>
            </a:r>
            <a:r>
              <a:rPr lang="en-US" sz="1200" kern="1200" dirty="0" err="1">
                <a:solidFill>
                  <a:schemeClr val="tx1"/>
                </a:solidFill>
                <a:effectLst/>
                <a:latin typeface="+mn-lt"/>
                <a:ea typeface="+mn-ea"/>
                <a:cs typeface="+mn-cs"/>
              </a:rPr>
              <a:t>Zel'dovich</a:t>
            </a:r>
            <a:r>
              <a:rPr lang="en-US" sz="1200" kern="1200" dirty="0">
                <a:solidFill>
                  <a:schemeClr val="tx1"/>
                </a:solidFill>
                <a:effectLst/>
                <a:latin typeface="+mn-lt"/>
                <a:ea typeface="+mn-ea"/>
                <a:cs typeface="+mn-cs"/>
              </a:rPr>
              <a:t> Approximation. </a:t>
            </a:r>
            <a:endParaRPr lang="en-MX" dirty="0"/>
          </a:p>
        </p:txBody>
      </p:sp>
      <p:sp>
        <p:nvSpPr>
          <p:cNvPr id="4" name="Slide Number Placeholder 3"/>
          <p:cNvSpPr>
            <a:spLocks noGrp="1"/>
          </p:cNvSpPr>
          <p:nvPr>
            <p:ph type="sldNum" sz="quarter" idx="5"/>
          </p:nvPr>
        </p:nvSpPr>
        <p:spPr/>
        <p:txBody>
          <a:bodyPr/>
          <a:lstStyle/>
          <a:p>
            <a:fld id="{6AAAF2E0-7B9F-E447-88C9-93F5D3CF7860}" type="slidenum">
              <a:rPr lang="en-US" smtClean="0"/>
              <a:t>20</a:t>
            </a:fld>
            <a:endParaRPr lang="en-US"/>
          </a:p>
        </p:txBody>
      </p:sp>
    </p:spTree>
    <p:extLst>
      <p:ext uri="{BB962C8B-B14F-4D97-AF65-F5344CB8AC3E}">
        <p14:creationId xmlns:p14="http://schemas.microsoft.com/office/powerpoint/2010/main" val="3906936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6AAAF2E0-7B9F-E447-88C9-93F5D3CF7860}" type="slidenum">
              <a:rPr lang="en-US" smtClean="0"/>
              <a:t>21</a:t>
            </a:fld>
            <a:endParaRPr lang="en-US"/>
          </a:p>
        </p:txBody>
      </p:sp>
    </p:spTree>
    <p:extLst>
      <p:ext uri="{BB962C8B-B14F-4D97-AF65-F5344CB8AC3E}">
        <p14:creationId xmlns:p14="http://schemas.microsoft.com/office/powerpoint/2010/main" val="3646861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key aspect of these models is</a:t>
            </a:r>
            <a:br>
              <a:rPr lang="en-US" dirty="0"/>
            </a:br>
            <a:r>
              <a:rPr lang="en-US" sz="1200" kern="1200" dirty="0">
                <a:solidFill>
                  <a:schemeClr val="tx1"/>
                </a:solidFill>
                <a:effectLst/>
                <a:latin typeface="+mn-lt"/>
                <a:ea typeface="+mn-ea"/>
                <a:cs typeface="+mn-cs"/>
              </a:rPr>
              <a:t>that they retain the spatial foliation of the hypersurfaces</a:t>
            </a:r>
            <a:br>
              <a:rPr lang="en-US" dirty="0"/>
            </a:br>
            <a:r>
              <a:rPr lang="en-US" sz="1200" kern="1200" dirty="0">
                <a:solidFill>
                  <a:schemeClr val="tx1"/>
                </a:solidFill>
                <a:effectLst/>
                <a:latin typeface="+mn-lt"/>
                <a:ea typeface="+mn-ea"/>
                <a:cs typeface="+mn-cs"/>
              </a:rPr>
              <a:t>by non-concentric two-spheres, a characteristic feature of</a:t>
            </a:r>
            <a:br>
              <a:rPr lang="en-US" dirty="0"/>
            </a:br>
            <a:r>
              <a:rPr lang="en-US" sz="1200" kern="1200" dirty="0">
                <a:solidFill>
                  <a:schemeClr val="tx1"/>
                </a:solidFill>
                <a:effectLst/>
                <a:latin typeface="+mn-lt"/>
                <a:ea typeface="+mn-ea"/>
                <a:cs typeface="+mn-cs"/>
              </a:rPr>
              <a:t>the quasi-spherical Szekeres models, but generalize </a:t>
            </a:r>
            <a:r>
              <a:rPr lang="en-US" sz="1200" kern="1200" dirty="0" err="1">
                <a:solidFill>
                  <a:schemeClr val="tx1"/>
                </a:solidFill>
                <a:effectLst/>
                <a:latin typeface="+mn-lt"/>
                <a:ea typeface="+mn-ea"/>
                <a:cs typeface="+mn-cs"/>
              </a:rPr>
              <a:t>Szek</a:t>
            </a:r>
            <a:r>
              <a:rPr lang="en-US" sz="1200" kern="1200" dirty="0">
                <a:solidFill>
                  <a:schemeClr val="tx1"/>
                </a:solidFill>
                <a:effectLst/>
                <a:latin typeface="+mn-lt"/>
                <a:ea typeface="+mn-ea"/>
                <a:cs typeface="+mn-cs"/>
              </a:rPr>
              <a:t>-</a:t>
            </a:r>
            <a:br>
              <a:rPr lang="en-US" dirty="0"/>
            </a:br>
            <a:r>
              <a:rPr lang="en-US" sz="1200" kern="1200" dirty="0" err="1">
                <a:solidFill>
                  <a:schemeClr val="tx1"/>
                </a:solidFill>
                <a:effectLst/>
                <a:latin typeface="+mn-lt"/>
                <a:ea typeface="+mn-ea"/>
                <a:cs typeface="+mn-cs"/>
              </a:rPr>
              <a:t>eres</a:t>
            </a:r>
            <a:r>
              <a:rPr lang="en-US" sz="1200" kern="1200" dirty="0">
                <a:solidFill>
                  <a:schemeClr val="tx1"/>
                </a:solidFill>
                <a:effectLst/>
                <a:latin typeface="+mn-lt"/>
                <a:ea typeface="+mn-ea"/>
                <a:cs typeface="+mn-cs"/>
              </a:rPr>
              <a:t> in the form the 2-spheres are arranged.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Writing out the line-element (28), one can check that</a:t>
            </a:r>
            <a:br>
              <a:rPr lang="en-US" dirty="0"/>
            </a:br>
            <a:r>
              <a:rPr lang="en-US" sz="1200" kern="1200" dirty="0">
                <a:solidFill>
                  <a:schemeClr val="tx1"/>
                </a:solidFill>
                <a:effectLst/>
                <a:latin typeface="+mn-lt"/>
                <a:ea typeface="+mn-ea"/>
                <a:cs typeface="+mn-cs"/>
              </a:rPr>
              <a:t>the metric of the surfaces {t = const., </a:t>
            </a:r>
            <a:r>
              <a:rPr lang="el-GR" sz="1200" kern="1200" dirty="0">
                <a:solidFill>
                  <a:schemeClr val="tx1"/>
                </a:solidFill>
                <a:effectLst/>
                <a:latin typeface="+mn-lt"/>
                <a:ea typeface="+mn-ea"/>
                <a:cs typeface="+mn-cs"/>
              </a:rPr>
              <a:t>ξ = </a:t>
            </a:r>
            <a:r>
              <a:rPr lang="en-US" sz="1200" kern="1200" dirty="0">
                <a:solidFill>
                  <a:schemeClr val="tx1"/>
                </a:solidFill>
                <a:effectLst/>
                <a:latin typeface="+mn-lt"/>
                <a:ea typeface="+mn-ea"/>
                <a:cs typeface="+mn-cs"/>
              </a:rPr>
              <a:t>const.} coin-</a:t>
            </a:r>
            <a:br>
              <a:rPr lang="en-US" dirty="0"/>
            </a:br>
            <a:r>
              <a:rPr lang="en-US" sz="1200" kern="1200" dirty="0" err="1">
                <a:solidFill>
                  <a:schemeClr val="tx1"/>
                </a:solidFill>
                <a:effectLst/>
                <a:latin typeface="+mn-lt"/>
                <a:ea typeface="+mn-ea"/>
                <a:cs typeface="+mn-cs"/>
              </a:rPr>
              <a:t>cides</a:t>
            </a:r>
            <a:r>
              <a:rPr lang="en-US" sz="1200" kern="1200" dirty="0">
                <a:solidFill>
                  <a:schemeClr val="tx1"/>
                </a:solidFill>
                <a:effectLst/>
                <a:latin typeface="+mn-lt"/>
                <a:ea typeface="+mn-ea"/>
                <a:cs typeface="+mn-cs"/>
              </a:rPr>
              <a:t> with its equivalent in the exact solution, and then</a:t>
            </a:r>
            <a:br>
              <a:rPr lang="en-US" dirty="0"/>
            </a:br>
            <a:r>
              <a:rPr lang="en-US" sz="1200" kern="1200" dirty="0">
                <a:solidFill>
                  <a:schemeClr val="tx1"/>
                </a:solidFill>
                <a:effectLst/>
                <a:latin typeface="+mn-lt"/>
                <a:ea typeface="+mn-ea"/>
                <a:cs typeface="+mn-cs"/>
              </a:rPr>
              <a:t>it can be transformed into that of a 2-sphere with radius</a:t>
            </a:r>
            <a:br>
              <a:rPr lang="en-US" dirty="0"/>
            </a:br>
            <a:r>
              <a:rPr lang="en-US" sz="1200" kern="1200" dirty="0">
                <a:solidFill>
                  <a:schemeClr val="tx1"/>
                </a:solidFill>
                <a:effectLst/>
                <a:latin typeface="+mn-lt"/>
                <a:ea typeface="+mn-ea"/>
                <a:cs typeface="+mn-cs"/>
              </a:rPr>
              <a:t>A(t, </a:t>
            </a:r>
            <a:r>
              <a:rPr lang="el-GR" sz="1200" kern="1200" dirty="0">
                <a:solidFill>
                  <a:schemeClr val="tx1"/>
                </a:solidFill>
                <a:effectLst/>
                <a:latin typeface="+mn-lt"/>
                <a:ea typeface="+mn-ea"/>
                <a:cs typeface="+mn-cs"/>
              </a:rPr>
              <a:t>ξ)χ(ξ) (</a:t>
            </a:r>
            <a:r>
              <a:rPr lang="en-US" sz="1200" kern="1200" dirty="0">
                <a:solidFill>
                  <a:schemeClr val="tx1"/>
                </a:solidFill>
                <a:effectLst/>
                <a:latin typeface="+mn-lt"/>
                <a:ea typeface="+mn-ea"/>
                <a:cs typeface="+mn-cs"/>
              </a:rPr>
              <a:t>by the transformation (B8)). The departure</a:t>
            </a:r>
            <a:br>
              <a:rPr lang="en-US" dirty="0"/>
            </a:br>
            <a:r>
              <a:rPr lang="en-US" sz="1200" kern="1200" dirty="0">
                <a:solidFill>
                  <a:schemeClr val="tx1"/>
                </a:solidFill>
                <a:effectLst/>
                <a:latin typeface="+mn-lt"/>
                <a:ea typeface="+mn-ea"/>
                <a:cs typeface="+mn-cs"/>
              </a:rPr>
              <a:t>from the exact solution comes from the metric coefficient</a:t>
            </a:r>
            <a:br>
              <a:rPr lang="en-US" dirty="0"/>
            </a:br>
            <a:r>
              <a:rPr lang="en-US" sz="1200" kern="1200" dirty="0">
                <a:solidFill>
                  <a:schemeClr val="tx1"/>
                </a:solidFill>
                <a:effectLst/>
                <a:latin typeface="+mn-lt"/>
                <a:ea typeface="+mn-ea"/>
                <a:cs typeface="+mn-cs"/>
              </a:rPr>
              <a:t>g</a:t>
            </a:r>
            <a:r>
              <a:rPr lang="el-GR" sz="1200" kern="1200" dirty="0" err="1">
                <a:solidFill>
                  <a:schemeClr val="tx1"/>
                </a:solidFill>
                <a:effectLst/>
                <a:latin typeface="+mn-lt"/>
                <a:ea typeface="+mn-ea"/>
                <a:cs typeface="+mn-cs"/>
              </a:rPr>
              <a:t>ξξ</a:t>
            </a:r>
            <a:r>
              <a:rPr lang="el-GR" sz="1200" kern="120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which is generalized to resemble the usual </a:t>
            </a:r>
            <a:r>
              <a:rPr lang="en-US" sz="1200" kern="1200" dirty="0" err="1">
                <a:solidFill>
                  <a:schemeClr val="tx1"/>
                </a:solidFill>
                <a:effectLst/>
                <a:latin typeface="+mn-lt"/>
                <a:ea typeface="+mn-ea"/>
                <a:cs typeface="+mn-cs"/>
              </a:rPr>
              <a:t>approx</a:t>
            </a:r>
            <a:r>
              <a:rPr lang="en-US" sz="1200" kern="1200" dirty="0">
                <a:solidFill>
                  <a:schemeClr val="tx1"/>
                </a:solidFill>
                <a:effectLst/>
                <a:latin typeface="+mn-lt"/>
                <a:ea typeface="+mn-ea"/>
                <a:cs typeface="+mn-cs"/>
              </a:rPr>
              <a:t>-</a:t>
            </a:r>
            <a:br>
              <a:rPr lang="en-US" dirty="0"/>
            </a:br>
            <a:r>
              <a:rPr lang="en-US" sz="1200" kern="1200" dirty="0" err="1">
                <a:solidFill>
                  <a:schemeClr val="tx1"/>
                </a:solidFill>
                <a:effectLst/>
                <a:latin typeface="+mn-lt"/>
                <a:ea typeface="+mn-ea"/>
                <a:cs typeface="+mn-cs"/>
              </a:rPr>
              <a:t>imation</a:t>
            </a:r>
            <a:r>
              <a:rPr lang="en-US" sz="1200" kern="1200" dirty="0">
                <a:solidFill>
                  <a:schemeClr val="tx1"/>
                </a:solidFill>
                <a:effectLst/>
                <a:latin typeface="+mn-lt"/>
                <a:ea typeface="+mn-ea"/>
                <a:cs typeface="+mn-cs"/>
              </a:rPr>
              <a:t> where the growing (decaying) mode is coupled</a:t>
            </a:r>
            <a:br>
              <a:rPr lang="en-US" dirty="0"/>
            </a:br>
            <a:r>
              <a:rPr lang="en-US" sz="1200" kern="1200" dirty="0">
                <a:solidFill>
                  <a:schemeClr val="tx1"/>
                </a:solidFill>
                <a:effectLst/>
                <a:latin typeface="+mn-lt"/>
                <a:ea typeface="+mn-ea"/>
                <a:cs typeface="+mn-cs"/>
              </a:rPr>
              <a:t>to a non-trivial function of the spatial coordinates. In</a:t>
            </a:r>
            <a:br>
              <a:rPr lang="en-US" dirty="0"/>
            </a:br>
            <a:r>
              <a:rPr lang="en-US" sz="1200" kern="1200" dirty="0">
                <a:solidFill>
                  <a:schemeClr val="tx1"/>
                </a:solidFill>
                <a:effectLst/>
                <a:latin typeface="+mn-lt"/>
                <a:ea typeface="+mn-ea"/>
                <a:cs typeface="+mn-cs"/>
              </a:rPr>
              <a:t>this way, the models retain the characteristic foliation</a:t>
            </a:r>
            <a:br>
              <a:rPr lang="en-US" dirty="0"/>
            </a:br>
            <a:r>
              <a:rPr lang="en-US" sz="1200" kern="1200" dirty="0">
                <a:solidFill>
                  <a:schemeClr val="tx1"/>
                </a:solidFill>
                <a:effectLst/>
                <a:latin typeface="+mn-lt"/>
                <a:ea typeface="+mn-ea"/>
                <a:cs typeface="+mn-cs"/>
              </a:rPr>
              <a:t>by non-concentric 2-spheres of Szekeres; the term </a:t>
            </a:r>
            <a:r>
              <a:rPr lang="el-GR" sz="1200" kern="1200" dirty="0" err="1">
                <a:solidFill>
                  <a:schemeClr val="tx1"/>
                </a:solidFill>
                <a:effectLst/>
                <a:latin typeface="+mn-lt"/>
                <a:ea typeface="+mn-ea"/>
                <a:cs typeface="+mn-cs"/>
              </a:rPr>
              <a:t>δβ</a:t>
            </a:r>
            <a:r>
              <a:rPr lang="el-G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f+</a:t>
            </a:r>
            <a:br>
              <a:rPr lang="en-US" dirty="0"/>
            </a:br>
            <a:r>
              <a:rPr lang="en-US" sz="1200" kern="1200" dirty="0">
                <a:solidFill>
                  <a:schemeClr val="tx1"/>
                </a:solidFill>
                <a:effectLst/>
                <a:latin typeface="+mn-lt"/>
                <a:ea typeface="+mn-ea"/>
                <a:cs typeface="+mn-cs"/>
              </a:rPr>
              <a:t>leads to more general arrangements of the 2-spheres.</a:t>
            </a:r>
          </a:p>
          <a:p>
            <a:endParaRPr lang="en-US" sz="1200" kern="1200" dirty="0">
              <a:solidFill>
                <a:schemeClr val="tx1"/>
              </a:solidFill>
              <a:effectLst/>
              <a:latin typeface="+mn-lt"/>
              <a:ea typeface="+mn-ea"/>
              <a:cs typeface="+mn-cs"/>
            </a:endParaRPr>
          </a:p>
          <a:p>
            <a:endParaRPr lang="en-MX" dirty="0"/>
          </a:p>
        </p:txBody>
      </p:sp>
      <p:sp>
        <p:nvSpPr>
          <p:cNvPr id="4" name="Slide Number Placeholder 3"/>
          <p:cNvSpPr>
            <a:spLocks noGrp="1"/>
          </p:cNvSpPr>
          <p:nvPr>
            <p:ph type="sldNum" sz="quarter" idx="5"/>
          </p:nvPr>
        </p:nvSpPr>
        <p:spPr/>
        <p:txBody>
          <a:bodyPr/>
          <a:lstStyle/>
          <a:p>
            <a:fld id="{6AAAF2E0-7B9F-E447-88C9-93F5D3CF7860}" type="slidenum">
              <a:rPr lang="en-US" smtClean="0"/>
              <a:t>22</a:t>
            </a:fld>
            <a:endParaRPr lang="en-US"/>
          </a:p>
        </p:txBody>
      </p:sp>
    </p:spTree>
    <p:extLst>
      <p:ext uri="{BB962C8B-B14F-4D97-AF65-F5344CB8AC3E}">
        <p14:creationId xmlns:p14="http://schemas.microsoft.com/office/powerpoint/2010/main" val="3802057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6AAAF2E0-7B9F-E447-88C9-93F5D3CF7860}" type="slidenum">
              <a:rPr lang="en-US" smtClean="0"/>
              <a:t>23</a:t>
            </a:fld>
            <a:endParaRPr lang="en-US"/>
          </a:p>
        </p:txBody>
      </p:sp>
    </p:spTree>
    <p:extLst>
      <p:ext uri="{BB962C8B-B14F-4D97-AF65-F5344CB8AC3E}">
        <p14:creationId xmlns:p14="http://schemas.microsoft.com/office/powerpoint/2010/main" val="2154780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4F0A0-E0B5-2243-939D-92AC12606E84}" type="slidenum">
              <a:rPr lang="en-US" smtClean="0"/>
              <a:t>24</a:t>
            </a:fld>
            <a:endParaRPr lang="en-US"/>
          </a:p>
        </p:txBody>
      </p:sp>
    </p:spTree>
    <p:extLst>
      <p:ext uri="{BB962C8B-B14F-4D97-AF65-F5344CB8AC3E}">
        <p14:creationId xmlns:p14="http://schemas.microsoft.com/office/powerpoint/2010/main" val="1001463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4F0A0-E0B5-2243-939D-92AC12606E84}" type="slidenum">
              <a:rPr lang="en-US" smtClean="0"/>
              <a:t>25</a:t>
            </a:fld>
            <a:endParaRPr lang="en-US"/>
          </a:p>
        </p:txBody>
      </p:sp>
    </p:spTree>
    <p:extLst>
      <p:ext uri="{BB962C8B-B14F-4D97-AF65-F5344CB8AC3E}">
        <p14:creationId xmlns:p14="http://schemas.microsoft.com/office/powerpoint/2010/main" val="2272797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AB4F0A0-E0B5-2243-939D-92AC12606E84}" type="slidenum">
              <a:rPr lang="en-US" smtClean="0"/>
              <a:t>3</a:t>
            </a:fld>
            <a:endParaRPr lang="en-US"/>
          </a:p>
        </p:txBody>
      </p:sp>
    </p:spTree>
    <p:extLst>
      <p:ext uri="{BB962C8B-B14F-4D97-AF65-F5344CB8AC3E}">
        <p14:creationId xmlns:p14="http://schemas.microsoft.com/office/powerpoint/2010/main" val="533319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AB4F0A0-E0B5-2243-939D-92AC12606E84}" type="slidenum">
              <a:rPr lang="en-US" smtClean="0"/>
              <a:t>4</a:t>
            </a:fld>
            <a:endParaRPr lang="en-US"/>
          </a:p>
        </p:txBody>
      </p:sp>
    </p:spTree>
    <p:extLst>
      <p:ext uri="{BB962C8B-B14F-4D97-AF65-F5344CB8AC3E}">
        <p14:creationId xmlns:p14="http://schemas.microsoft.com/office/powerpoint/2010/main" val="2253916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6AAAF2E0-7B9F-E447-88C9-93F5D3CF7860}" type="slidenum">
              <a:rPr lang="en-US" smtClean="0"/>
              <a:t>5</a:t>
            </a:fld>
            <a:endParaRPr lang="en-US"/>
          </a:p>
        </p:txBody>
      </p:sp>
    </p:spTree>
    <p:extLst>
      <p:ext uri="{BB962C8B-B14F-4D97-AF65-F5344CB8AC3E}">
        <p14:creationId xmlns:p14="http://schemas.microsoft.com/office/powerpoint/2010/main" val="4148162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MX"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090422E-EDFD-1A4F-AE70-B05E3AFFD977}" type="slidenum">
              <a:rPr lang="en-AU" smtClean="0"/>
              <a:t>6</a:t>
            </a:fld>
            <a:endParaRPr lang="en-AU"/>
          </a:p>
        </p:txBody>
      </p:sp>
    </p:spTree>
    <p:extLst>
      <p:ext uri="{BB962C8B-B14F-4D97-AF65-F5344CB8AC3E}">
        <p14:creationId xmlns:p14="http://schemas.microsoft.com/office/powerpoint/2010/main" val="1686338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090422E-EDFD-1A4F-AE70-B05E3AFFD977}" type="slidenum">
              <a:rPr lang="en-AU" smtClean="0"/>
              <a:t>7</a:t>
            </a:fld>
            <a:endParaRPr lang="en-AU"/>
          </a:p>
        </p:txBody>
      </p:sp>
    </p:spTree>
    <p:extLst>
      <p:ext uri="{BB962C8B-B14F-4D97-AF65-F5344CB8AC3E}">
        <p14:creationId xmlns:p14="http://schemas.microsoft.com/office/powerpoint/2010/main" val="4075395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AB4F0A0-E0B5-2243-939D-92AC12606E84}" type="slidenum">
              <a:rPr lang="en-US" smtClean="0"/>
              <a:t>8</a:t>
            </a:fld>
            <a:endParaRPr lang="en-US"/>
          </a:p>
        </p:txBody>
      </p:sp>
    </p:spTree>
    <p:extLst>
      <p:ext uri="{BB962C8B-B14F-4D97-AF65-F5344CB8AC3E}">
        <p14:creationId xmlns:p14="http://schemas.microsoft.com/office/powerpoint/2010/main" val="385606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83448F2-A47A-2249-810D-D23A784EDAAB}" type="slidenum">
              <a:rPr lang="es-ES" smtClean="0"/>
              <a:t>9</a:t>
            </a:fld>
            <a:endParaRPr lang="es-ES"/>
          </a:p>
        </p:txBody>
      </p:sp>
    </p:spTree>
    <p:extLst>
      <p:ext uri="{BB962C8B-B14F-4D97-AF65-F5344CB8AC3E}">
        <p14:creationId xmlns:p14="http://schemas.microsoft.com/office/powerpoint/2010/main" val="1973362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5D6E-0033-7647-86D0-6A4C859EF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B3B3E-44D3-6A47-9AA0-4AE5F98F60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9BC02B-2805-BD4D-BA02-EFDB3CC6AF60}"/>
              </a:ext>
            </a:extLst>
          </p:cNvPr>
          <p:cNvSpPr>
            <a:spLocks noGrp="1"/>
          </p:cNvSpPr>
          <p:nvPr>
            <p:ph type="dt" sz="half" idx="10"/>
          </p:nvPr>
        </p:nvSpPr>
        <p:spPr/>
        <p:txBody>
          <a:bodyPr/>
          <a:lstStyle/>
          <a:p>
            <a:fld id="{A851930C-26CB-0E47-8DC0-31F94A542957}" type="datetimeFigureOut">
              <a:rPr lang="en-US" smtClean="0"/>
              <a:t>5/12/22</a:t>
            </a:fld>
            <a:endParaRPr lang="en-US"/>
          </a:p>
        </p:txBody>
      </p:sp>
      <p:sp>
        <p:nvSpPr>
          <p:cNvPr id="5" name="Footer Placeholder 4">
            <a:extLst>
              <a:ext uri="{FF2B5EF4-FFF2-40B4-BE49-F238E27FC236}">
                <a16:creationId xmlns:a16="http://schemas.microsoft.com/office/drawing/2014/main" id="{3613E13B-0685-124D-B183-4E26D893C9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3667B-F762-094A-8ED6-6844A946B3D9}"/>
              </a:ext>
            </a:extLst>
          </p:cNvPr>
          <p:cNvSpPr>
            <a:spLocks noGrp="1"/>
          </p:cNvSpPr>
          <p:nvPr>
            <p:ph type="sldNum" sz="quarter" idx="12"/>
          </p:nvPr>
        </p:nvSpPr>
        <p:spPr/>
        <p:txBody>
          <a:bodyPr/>
          <a:lstStyle/>
          <a:p>
            <a:fld id="{6C65D389-EBB8-EB41-AA9B-363B035E6328}" type="slidenum">
              <a:rPr lang="en-US" smtClean="0"/>
              <a:t>‹#›</a:t>
            </a:fld>
            <a:endParaRPr lang="en-US"/>
          </a:p>
        </p:txBody>
      </p:sp>
    </p:spTree>
    <p:extLst>
      <p:ext uri="{BB962C8B-B14F-4D97-AF65-F5344CB8AC3E}">
        <p14:creationId xmlns:p14="http://schemas.microsoft.com/office/powerpoint/2010/main" val="3857471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0F4B-2A85-8946-8500-D34A41B20D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FC1DF0-8436-854D-B725-8622AB8C73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52D698-324E-0C43-9616-5E291C84950D}"/>
              </a:ext>
            </a:extLst>
          </p:cNvPr>
          <p:cNvSpPr>
            <a:spLocks noGrp="1"/>
          </p:cNvSpPr>
          <p:nvPr>
            <p:ph type="dt" sz="half" idx="10"/>
          </p:nvPr>
        </p:nvSpPr>
        <p:spPr/>
        <p:txBody>
          <a:bodyPr/>
          <a:lstStyle/>
          <a:p>
            <a:fld id="{A851930C-26CB-0E47-8DC0-31F94A542957}" type="datetimeFigureOut">
              <a:rPr lang="en-US" smtClean="0"/>
              <a:t>5/12/22</a:t>
            </a:fld>
            <a:endParaRPr lang="en-US"/>
          </a:p>
        </p:txBody>
      </p:sp>
      <p:sp>
        <p:nvSpPr>
          <p:cNvPr id="5" name="Footer Placeholder 4">
            <a:extLst>
              <a:ext uri="{FF2B5EF4-FFF2-40B4-BE49-F238E27FC236}">
                <a16:creationId xmlns:a16="http://schemas.microsoft.com/office/drawing/2014/main" id="{7B8ABFA3-06A7-0941-ABC5-ED9231C8C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42A38-481F-6941-9F8C-CE4D1FE66059}"/>
              </a:ext>
            </a:extLst>
          </p:cNvPr>
          <p:cNvSpPr>
            <a:spLocks noGrp="1"/>
          </p:cNvSpPr>
          <p:nvPr>
            <p:ph type="sldNum" sz="quarter" idx="12"/>
          </p:nvPr>
        </p:nvSpPr>
        <p:spPr/>
        <p:txBody>
          <a:bodyPr/>
          <a:lstStyle/>
          <a:p>
            <a:fld id="{6C65D389-EBB8-EB41-AA9B-363B035E6328}" type="slidenum">
              <a:rPr lang="en-US" smtClean="0"/>
              <a:t>‹#›</a:t>
            </a:fld>
            <a:endParaRPr lang="en-US"/>
          </a:p>
        </p:txBody>
      </p:sp>
    </p:spTree>
    <p:extLst>
      <p:ext uri="{BB962C8B-B14F-4D97-AF65-F5344CB8AC3E}">
        <p14:creationId xmlns:p14="http://schemas.microsoft.com/office/powerpoint/2010/main" val="1972932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3DD2C8-9B2B-0647-A21F-30C7F0BFF0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29EE22-0412-E947-BD45-D6DD593D06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47DF7-1208-5641-8A7F-344F768C22FA}"/>
              </a:ext>
            </a:extLst>
          </p:cNvPr>
          <p:cNvSpPr>
            <a:spLocks noGrp="1"/>
          </p:cNvSpPr>
          <p:nvPr>
            <p:ph type="dt" sz="half" idx="10"/>
          </p:nvPr>
        </p:nvSpPr>
        <p:spPr/>
        <p:txBody>
          <a:bodyPr/>
          <a:lstStyle/>
          <a:p>
            <a:fld id="{A851930C-26CB-0E47-8DC0-31F94A542957}" type="datetimeFigureOut">
              <a:rPr lang="en-US" smtClean="0"/>
              <a:t>5/12/22</a:t>
            </a:fld>
            <a:endParaRPr lang="en-US"/>
          </a:p>
        </p:txBody>
      </p:sp>
      <p:sp>
        <p:nvSpPr>
          <p:cNvPr id="5" name="Footer Placeholder 4">
            <a:extLst>
              <a:ext uri="{FF2B5EF4-FFF2-40B4-BE49-F238E27FC236}">
                <a16:creationId xmlns:a16="http://schemas.microsoft.com/office/drawing/2014/main" id="{985E5D94-5EA1-2D4F-9413-3B798B00F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667F8-2F54-3C43-B0CB-D4A4AB90A988}"/>
              </a:ext>
            </a:extLst>
          </p:cNvPr>
          <p:cNvSpPr>
            <a:spLocks noGrp="1"/>
          </p:cNvSpPr>
          <p:nvPr>
            <p:ph type="sldNum" sz="quarter" idx="12"/>
          </p:nvPr>
        </p:nvSpPr>
        <p:spPr/>
        <p:txBody>
          <a:bodyPr/>
          <a:lstStyle/>
          <a:p>
            <a:fld id="{6C65D389-EBB8-EB41-AA9B-363B035E6328}" type="slidenum">
              <a:rPr lang="en-US" smtClean="0"/>
              <a:t>‹#›</a:t>
            </a:fld>
            <a:endParaRPr lang="en-US"/>
          </a:p>
        </p:txBody>
      </p:sp>
    </p:spTree>
    <p:extLst>
      <p:ext uri="{BB962C8B-B14F-4D97-AF65-F5344CB8AC3E}">
        <p14:creationId xmlns:p14="http://schemas.microsoft.com/office/powerpoint/2010/main" val="187271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35CF8-FACA-9342-99E0-70F389C4E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7FD41-BC2E-8144-A645-EF6AEC5778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D5FA7-9E13-D542-9C63-9B17B1B9FF79}"/>
              </a:ext>
            </a:extLst>
          </p:cNvPr>
          <p:cNvSpPr>
            <a:spLocks noGrp="1"/>
          </p:cNvSpPr>
          <p:nvPr>
            <p:ph type="dt" sz="half" idx="10"/>
          </p:nvPr>
        </p:nvSpPr>
        <p:spPr/>
        <p:txBody>
          <a:bodyPr/>
          <a:lstStyle/>
          <a:p>
            <a:fld id="{A851930C-26CB-0E47-8DC0-31F94A542957}" type="datetimeFigureOut">
              <a:rPr lang="en-US" smtClean="0"/>
              <a:t>5/12/22</a:t>
            </a:fld>
            <a:endParaRPr lang="en-US"/>
          </a:p>
        </p:txBody>
      </p:sp>
      <p:sp>
        <p:nvSpPr>
          <p:cNvPr id="5" name="Footer Placeholder 4">
            <a:extLst>
              <a:ext uri="{FF2B5EF4-FFF2-40B4-BE49-F238E27FC236}">
                <a16:creationId xmlns:a16="http://schemas.microsoft.com/office/drawing/2014/main" id="{CFC24C79-A5F5-2140-9B98-1052FD9E0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BDE682-9F08-7B4E-BDFA-F93C7D94B618}"/>
              </a:ext>
            </a:extLst>
          </p:cNvPr>
          <p:cNvSpPr>
            <a:spLocks noGrp="1"/>
          </p:cNvSpPr>
          <p:nvPr>
            <p:ph type="sldNum" sz="quarter" idx="12"/>
          </p:nvPr>
        </p:nvSpPr>
        <p:spPr/>
        <p:txBody>
          <a:bodyPr/>
          <a:lstStyle/>
          <a:p>
            <a:fld id="{6C65D389-EBB8-EB41-AA9B-363B035E6328}" type="slidenum">
              <a:rPr lang="en-US" smtClean="0"/>
              <a:t>‹#›</a:t>
            </a:fld>
            <a:endParaRPr lang="en-US"/>
          </a:p>
        </p:txBody>
      </p:sp>
    </p:spTree>
    <p:extLst>
      <p:ext uri="{BB962C8B-B14F-4D97-AF65-F5344CB8AC3E}">
        <p14:creationId xmlns:p14="http://schemas.microsoft.com/office/powerpoint/2010/main" val="3524247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88A7-7B49-8D4E-9474-4211859C43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24B80-06B5-DE4A-B0FF-F7DEA04F64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CEE3B7-3BD8-E74B-8EA7-02B17B07310C}"/>
              </a:ext>
            </a:extLst>
          </p:cNvPr>
          <p:cNvSpPr>
            <a:spLocks noGrp="1"/>
          </p:cNvSpPr>
          <p:nvPr>
            <p:ph type="dt" sz="half" idx="10"/>
          </p:nvPr>
        </p:nvSpPr>
        <p:spPr/>
        <p:txBody>
          <a:bodyPr/>
          <a:lstStyle/>
          <a:p>
            <a:fld id="{A851930C-26CB-0E47-8DC0-31F94A542957}" type="datetimeFigureOut">
              <a:rPr lang="en-US" smtClean="0"/>
              <a:t>5/12/22</a:t>
            </a:fld>
            <a:endParaRPr lang="en-US"/>
          </a:p>
        </p:txBody>
      </p:sp>
      <p:sp>
        <p:nvSpPr>
          <p:cNvPr id="5" name="Footer Placeholder 4">
            <a:extLst>
              <a:ext uri="{FF2B5EF4-FFF2-40B4-BE49-F238E27FC236}">
                <a16:creationId xmlns:a16="http://schemas.microsoft.com/office/drawing/2014/main" id="{1384443F-2077-C44B-BA76-3CA3A8BC1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3693F-DC82-6642-AB8C-B18076B91B24}"/>
              </a:ext>
            </a:extLst>
          </p:cNvPr>
          <p:cNvSpPr>
            <a:spLocks noGrp="1"/>
          </p:cNvSpPr>
          <p:nvPr>
            <p:ph type="sldNum" sz="quarter" idx="12"/>
          </p:nvPr>
        </p:nvSpPr>
        <p:spPr/>
        <p:txBody>
          <a:bodyPr/>
          <a:lstStyle/>
          <a:p>
            <a:fld id="{6C65D389-EBB8-EB41-AA9B-363B035E6328}" type="slidenum">
              <a:rPr lang="en-US" smtClean="0"/>
              <a:t>‹#›</a:t>
            </a:fld>
            <a:endParaRPr lang="en-US"/>
          </a:p>
        </p:txBody>
      </p:sp>
    </p:spTree>
    <p:extLst>
      <p:ext uri="{BB962C8B-B14F-4D97-AF65-F5344CB8AC3E}">
        <p14:creationId xmlns:p14="http://schemas.microsoft.com/office/powerpoint/2010/main" val="2212678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6582-A4D7-0F4A-8C06-223A0FAD67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98CB5C-A363-BE4B-BEE4-8EF3F84DD1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FEBAF4-32A5-4340-8FF1-C21C3E7512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0A454B-332D-A94B-8F52-B271F716B756}"/>
              </a:ext>
            </a:extLst>
          </p:cNvPr>
          <p:cNvSpPr>
            <a:spLocks noGrp="1"/>
          </p:cNvSpPr>
          <p:nvPr>
            <p:ph type="dt" sz="half" idx="10"/>
          </p:nvPr>
        </p:nvSpPr>
        <p:spPr/>
        <p:txBody>
          <a:bodyPr/>
          <a:lstStyle/>
          <a:p>
            <a:fld id="{A851930C-26CB-0E47-8DC0-31F94A542957}" type="datetimeFigureOut">
              <a:rPr lang="en-US" smtClean="0"/>
              <a:t>5/12/22</a:t>
            </a:fld>
            <a:endParaRPr lang="en-US"/>
          </a:p>
        </p:txBody>
      </p:sp>
      <p:sp>
        <p:nvSpPr>
          <p:cNvPr id="6" name="Footer Placeholder 5">
            <a:extLst>
              <a:ext uri="{FF2B5EF4-FFF2-40B4-BE49-F238E27FC236}">
                <a16:creationId xmlns:a16="http://schemas.microsoft.com/office/drawing/2014/main" id="{492EC695-49C3-C149-B66D-08E821C98B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EFE2F2-253E-854C-B6D9-2EE454475063}"/>
              </a:ext>
            </a:extLst>
          </p:cNvPr>
          <p:cNvSpPr>
            <a:spLocks noGrp="1"/>
          </p:cNvSpPr>
          <p:nvPr>
            <p:ph type="sldNum" sz="quarter" idx="12"/>
          </p:nvPr>
        </p:nvSpPr>
        <p:spPr/>
        <p:txBody>
          <a:bodyPr/>
          <a:lstStyle/>
          <a:p>
            <a:fld id="{6C65D389-EBB8-EB41-AA9B-363B035E6328}" type="slidenum">
              <a:rPr lang="en-US" smtClean="0"/>
              <a:t>‹#›</a:t>
            </a:fld>
            <a:endParaRPr lang="en-US"/>
          </a:p>
        </p:txBody>
      </p:sp>
    </p:spTree>
    <p:extLst>
      <p:ext uri="{BB962C8B-B14F-4D97-AF65-F5344CB8AC3E}">
        <p14:creationId xmlns:p14="http://schemas.microsoft.com/office/powerpoint/2010/main" val="2900027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BBC2B-90A3-1F49-95FD-D763AA925B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39721E-0DCE-944E-866E-3B9197C9F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FAD774-C97C-0044-8064-F6E9851C44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C3ED6A-013B-A640-A984-72172E2C3A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1ACC58-73FF-C14C-A995-0406AC0FDB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E1F2F7-B8C1-E849-B647-EFC737872510}"/>
              </a:ext>
            </a:extLst>
          </p:cNvPr>
          <p:cNvSpPr>
            <a:spLocks noGrp="1"/>
          </p:cNvSpPr>
          <p:nvPr>
            <p:ph type="dt" sz="half" idx="10"/>
          </p:nvPr>
        </p:nvSpPr>
        <p:spPr/>
        <p:txBody>
          <a:bodyPr/>
          <a:lstStyle/>
          <a:p>
            <a:fld id="{A851930C-26CB-0E47-8DC0-31F94A542957}" type="datetimeFigureOut">
              <a:rPr lang="en-US" smtClean="0"/>
              <a:t>5/12/22</a:t>
            </a:fld>
            <a:endParaRPr lang="en-US"/>
          </a:p>
        </p:txBody>
      </p:sp>
      <p:sp>
        <p:nvSpPr>
          <p:cNvPr id="8" name="Footer Placeholder 7">
            <a:extLst>
              <a:ext uri="{FF2B5EF4-FFF2-40B4-BE49-F238E27FC236}">
                <a16:creationId xmlns:a16="http://schemas.microsoft.com/office/drawing/2014/main" id="{41AB256F-3C1C-444B-B9A5-9CDAF51447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F3891E-5E47-F041-ACF2-9829DAA093B6}"/>
              </a:ext>
            </a:extLst>
          </p:cNvPr>
          <p:cNvSpPr>
            <a:spLocks noGrp="1"/>
          </p:cNvSpPr>
          <p:nvPr>
            <p:ph type="sldNum" sz="quarter" idx="12"/>
          </p:nvPr>
        </p:nvSpPr>
        <p:spPr/>
        <p:txBody>
          <a:bodyPr/>
          <a:lstStyle/>
          <a:p>
            <a:fld id="{6C65D389-EBB8-EB41-AA9B-363B035E6328}" type="slidenum">
              <a:rPr lang="en-US" smtClean="0"/>
              <a:t>‹#›</a:t>
            </a:fld>
            <a:endParaRPr lang="en-US"/>
          </a:p>
        </p:txBody>
      </p:sp>
    </p:spTree>
    <p:extLst>
      <p:ext uri="{BB962C8B-B14F-4D97-AF65-F5344CB8AC3E}">
        <p14:creationId xmlns:p14="http://schemas.microsoft.com/office/powerpoint/2010/main" val="3952207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EBF30-00D0-5846-8E84-341FB18919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895CAF-E097-274C-8490-6DF422A0A9FD}"/>
              </a:ext>
            </a:extLst>
          </p:cNvPr>
          <p:cNvSpPr>
            <a:spLocks noGrp="1"/>
          </p:cNvSpPr>
          <p:nvPr>
            <p:ph type="dt" sz="half" idx="10"/>
          </p:nvPr>
        </p:nvSpPr>
        <p:spPr/>
        <p:txBody>
          <a:bodyPr/>
          <a:lstStyle/>
          <a:p>
            <a:fld id="{A851930C-26CB-0E47-8DC0-31F94A542957}" type="datetimeFigureOut">
              <a:rPr lang="en-US" smtClean="0"/>
              <a:t>5/12/22</a:t>
            </a:fld>
            <a:endParaRPr lang="en-US"/>
          </a:p>
        </p:txBody>
      </p:sp>
      <p:sp>
        <p:nvSpPr>
          <p:cNvPr id="4" name="Footer Placeholder 3">
            <a:extLst>
              <a:ext uri="{FF2B5EF4-FFF2-40B4-BE49-F238E27FC236}">
                <a16:creationId xmlns:a16="http://schemas.microsoft.com/office/drawing/2014/main" id="{BD532866-B927-3042-91CA-565D951315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CFE943-FE2D-0F49-B30B-7F96C07B176A}"/>
              </a:ext>
            </a:extLst>
          </p:cNvPr>
          <p:cNvSpPr>
            <a:spLocks noGrp="1"/>
          </p:cNvSpPr>
          <p:nvPr>
            <p:ph type="sldNum" sz="quarter" idx="12"/>
          </p:nvPr>
        </p:nvSpPr>
        <p:spPr/>
        <p:txBody>
          <a:bodyPr/>
          <a:lstStyle/>
          <a:p>
            <a:fld id="{6C65D389-EBB8-EB41-AA9B-363B035E6328}" type="slidenum">
              <a:rPr lang="en-US" smtClean="0"/>
              <a:t>‹#›</a:t>
            </a:fld>
            <a:endParaRPr lang="en-US"/>
          </a:p>
        </p:txBody>
      </p:sp>
    </p:spTree>
    <p:extLst>
      <p:ext uri="{BB962C8B-B14F-4D97-AF65-F5344CB8AC3E}">
        <p14:creationId xmlns:p14="http://schemas.microsoft.com/office/powerpoint/2010/main" val="1309243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4DF7B0-717B-0747-845F-211A87598207}"/>
              </a:ext>
            </a:extLst>
          </p:cNvPr>
          <p:cNvSpPr>
            <a:spLocks noGrp="1"/>
          </p:cNvSpPr>
          <p:nvPr>
            <p:ph type="dt" sz="half" idx="10"/>
          </p:nvPr>
        </p:nvSpPr>
        <p:spPr/>
        <p:txBody>
          <a:bodyPr/>
          <a:lstStyle/>
          <a:p>
            <a:fld id="{A851930C-26CB-0E47-8DC0-31F94A542957}" type="datetimeFigureOut">
              <a:rPr lang="en-US" smtClean="0"/>
              <a:t>5/12/22</a:t>
            </a:fld>
            <a:endParaRPr lang="en-US"/>
          </a:p>
        </p:txBody>
      </p:sp>
      <p:sp>
        <p:nvSpPr>
          <p:cNvPr id="3" name="Footer Placeholder 2">
            <a:extLst>
              <a:ext uri="{FF2B5EF4-FFF2-40B4-BE49-F238E27FC236}">
                <a16:creationId xmlns:a16="http://schemas.microsoft.com/office/drawing/2014/main" id="{49C955C6-2BB4-8A42-AF1D-FCA2EE7462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EEF04C-865F-D946-8933-8A6A790014D2}"/>
              </a:ext>
            </a:extLst>
          </p:cNvPr>
          <p:cNvSpPr>
            <a:spLocks noGrp="1"/>
          </p:cNvSpPr>
          <p:nvPr>
            <p:ph type="sldNum" sz="quarter" idx="12"/>
          </p:nvPr>
        </p:nvSpPr>
        <p:spPr/>
        <p:txBody>
          <a:bodyPr/>
          <a:lstStyle/>
          <a:p>
            <a:fld id="{6C65D389-EBB8-EB41-AA9B-363B035E6328}" type="slidenum">
              <a:rPr lang="en-US" smtClean="0"/>
              <a:t>‹#›</a:t>
            </a:fld>
            <a:endParaRPr lang="en-US"/>
          </a:p>
        </p:txBody>
      </p:sp>
    </p:spTree>
    <p:extLst>
      <p:ext uri="{BB962C8B-B14F-4D97-AF65-F5344CB8AC3E}">
        <p14:creationId xmlns:p14="http://schemas.microsoft.com/office/powerpoint/2010/main" val="3171474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57C5-4A81-AE4D-9B40-ADADF17091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B74A6A-E532-AF4B-AE31-83C3B56B5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66D51F-B68A-D84F-A4BF-AC6010728E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D916CF-151A-F24F-B757-D1781A616A50}"/>
              </a:ext>
            </a:extLst>
          </p:cNvPr>
          <p:cNvSpPr>
            <a:spLocks noGrp="1"/>
          </p:cNvSpPr>
          <p:nvPr>
            <p:ph type="dt" sz="half" idx="10"/>
          </p:nvPr>
        </p:nvSpPr>
        <p:spPr/>
        <p:txBody>
          <a:bodyPr/>
          <a:lstStyle/>
          <a:p>
            <a:fld id="{A851930C-26CB-0E47-8DC0-31F94A542957}" type="datetimeFigureOut">
              <a:rPr lang="en-US" smtClean="0"/>
              <a:t>5/12/22</a:t>
            </a:fld>
            <a:endParaRPr lang="en-US"/>
          </a:p>
        </p:txBody>
      </p:sp>
      <p:sp>
        <p:nvSpPr>
          <p:cNvPr id="6" name="Footer Placeholder 5">
            <a:extLst>
              <a:ext uri="{FF2B5EF4-FFF2-40B4-BE49-F238E27FC236}">
                <a16:creationId xmlns:a16="http://schemas.microsoft.com/office/drawing/2014/main" id="{6A8228BC-D03C-4E48-B820-4B9517E1F6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9DBD10-8D7C-F24A-BEF3-E4CE9E7D93E8}"/>
              </a:ext>
            </a:extLst>
          </p:cNvPr>
          <p:cNvSpPr>
            <a:spLocks noGrp="1"/>
          </p:cNvSpPr>
          <p:nvPr>
            <p:ph type="sldNum" sz="quarter" idx="12"/>
          </p:nvPr>
        </p:nvSpPr>
        <p:spPr/>
        <p:txBody>
          <a:bodyPr/>
          <a:lstStyle/>
          <a:p>
            <a:fld id="{6C65D389-EBB8-EB41-AA9B-363B035E6328}" type="slidenum">
              <a:rPr lang="en-US" smtClean="0"/>
              <a:t>‹#›</a:t>
            </a:fld>
            <a:endParaRPr lang="en-US"/>
          </a:p>
        </p:txBody>
      </p:sp>
    </p:spTree>
    <p:extLst>
      <p:ext uri="{BB962C8B-B14F-4D97-AF65-F5344CB8AC3E}">
        <p14:creationId xmlns:p14="http://schemas.microsoft.com/office/powerpoint/2010/main" val="3698842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48EEB-02B8-9E40-925A-3E941B9F89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E45EFC-5174-1D41-8C6E-A1D2F6F991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DE3F9F-C96A-AB4F-BA92-D6EB259E3A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970267-CECF-CF4A-90DB-8E0E96EC9C09}"/>
              </a:ext>
            </a:extLst>
          </p:cNvPr>
          <p:cNvSpPr>
            <a:spLocks noGrp="1"/>
          </p:cNvSpPr>
          <p:nvPr>
            <p:ph type="dt" sz="half" idx="10"/>
          </p:nvPr>
        </p:nvSpPr>
        <p:spPr/>
        <p:txBody>
          <a:bodyPr/>
          <a:lstStyle/>
          <a:p>
            <a:fld id="{A851930C-26CB-0E47-8DC0-31F94A542957}" type="datetimeFigureOut">
              <a:rPr lang="en-US" smtClean="0"/>
              <a:t>5/12/22</a:t>
            </a:fld>
            <a:endParaRPr lang="en-US"/>
          </a:p>
        </p:txBody>
      </p:sp>
      <p:sp>
        <p:nvSpPr>
          <p:cNvPr id="6" name="Footer Placeholder 5">
            <a:extLst>
              <a:ext uri="{FF2B5EF4-FFF2-40B4-BE49-F238E27FC236}">
                <a16:creationId xmlns:a16="http://schemas.microsoft.com/office/drawing/2014/main" id="{FC778D87-E359-2641-A4B9-C82FBBEC9E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15CC2C-6E54-0145-9CB1-2BED12509880}"/>
              </a:ext>
            </a:extLst>
          </p:cNvPr>
          <p:cNvSpPr>
            <a:spLocks noGrp="1"/>
          </p:cNvSpPr>
          <p:nvPr>
            <p:ph type="sldNum" sz="quarter" idx="12"/>
          </p:nvPr>
        </p:nvSpPr>
        <p:spPr/>
        <p:txBody>
          <a:bodyPr/>
          <a:lstStyle/>
          <a:p>
            <a:fld id="{6C65D389-EBB8-EB41-AA9B-363B035E6328}" type="slidenum">
              <a:rPr lang="en-US" smtClean="0"/>
              <a:t>‹#›</a:t>
            </a:fld>
            <a:endParaRPr lang="en-US"/>
          </a:p>
        </p:txBody>
      </p:sp>
    </p:spTree>
    <p:extLst>
      <p:ext uri="{BB962C8B-B14F-4D97-AF65-F5344CB8AC3E}">
        <p14:creationId xmlns:p14="http://schemas.microsoft.com/office/powerpoint/2010/main" val="3258452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F5AC5F-F113-0F49-9048-5E3907E610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C64FC1-EFE3-C640-AC37-DF824EF70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33CE9-4020-B84E-93AD-A14BC2F6D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1930C-26CB-0E47-8DC0-31F94A542957}" type="datetimeFigureOut">
              <a:rPr lang="en-US" smtClean="0"/>
              <a:t>5/12/22</a:t>
            </a:fld>
            <a:endParaRPr lang="en-US"/>
          </a:p>
        </p:txBody>
      </p:sp>
      <p:sp>
        <p:nvSpPr>
          <p:cNvPr id="5" name="Footer Placeholder 4">
            <a:extLst>
              <a:ext uri="{FF2B5EF4-FFF2-40B4-BE49-F238E27FC236}">
                <a16:creationId xmlns:a16="http://schemas.microsoft.com/office/drawing/2014/main" id="{8D215009-C8F3-3E47-B393-4537A20AA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27B3F3-476D-514B-8861-70940E0DAD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5D389-EBB8-EB41-AA9B-363B035E6328}" type="slidenum">
              <a:rPr lang="en-US" smtClean="0"/>
              <a:t>‹#›</a:t>
            </a:fld>
            <a:endParaRPr lang="en-US"/>
          </a:p>
        </p:txBody>
      </p:sp>
    </p:spTree>
    <p:extLst>
      <p:ext uri="{BB962C8B-B14F-4D97-AF65-F5344CB8AC3E}">
        <p14:creationId xmlns:p14="http://schemas.microsoft.com/office/powerpoint/2010/main" val="23137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emf"/><Relationship Id="rId9" Type="http://schemas.openxmlformats.org/officeDocument/2006/relationships/image" Target="../media/image42.emf"/></Relationships>
</file>

<file path=ppt/slides/_rels/slide15.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3.emf"/><Relationship Id="rId18" Type="http://schemas.openxmlformats.org/officeDocument/2006/relationships/image" Target="../media/image58.emf"/><Relationship Id="rId3" Type="http://schemas.openxmlformats.org/officeDocument/2006/relationships/image" Target="../media/image43.emf"/><Relationship Id="rId7" Type="http://schemas.openxmlformats.org/officeDocument/2006/relationships/image" Target="../media/image47.emf"/><Relationship Id="rId12" Type="http://schemas.openxmlformats.org/officeDocument/2006/relationships/image" Target="../media/image52.emf"/><Relationship Id="rId17" Type="http://schemas.openxmlformats.org/officeDocument/2006/relationships/image" Target="../media/image57.emf"/><Relationship Id="rId2" Type="http://schemas.openxmlformats.org/officeDocument/2006/relationships/notesSlide" Target="../notesSlides/notesSlide15.xml"/><Relationship Id="rId16" Type="http://schemas.openxmlformats.org/officeDocument/2006/relationships/image" Target="../media/image56.emf"/><Relationship Id="rId20" Type="http://schemas.openxmlformats.org/officeDocument/2006/relationships/image" Target="../media/image60.emf"/><Relationship Id="rId1" Type="http://schemas.openxmlformats.org/officeDocument/2006/relationships/slideLayout" Target="../slideLayouts/slideLayout2.xml"/><Relationship Id="rId6" Type="http://schemas.openxmlformats.org/officeDocument/2006/relationships/image" Target="../media/image46.emf"/><Relationship Id="rId11" Type="http://schemas.openxmlformats.org/officeDocument/2006/relationships/image" Target="../media/image51.emf"/><Relationship Id="rId5" Type="http://schemas.openxmlformats.org/officeDocument/2006/relationships/image" Target="../media/image45.emf"/><Relationship Id="rId15" Type="http://schemas.openxmlformats.org/officeDocument/2006/relationships/image" Target="../media/image55.emf"/><Relationship Id="rId10" Type="http://schemas.openxmlformats.org/officeDocument/2006/relationships/image" Target="../media/image50.emf"/><Relationship Id="rId19" Type="http://schemas.openxmlformats.org/officeDocument/2006/relationships/image" Target="../media/image59.emf"/><Relationship Id="rId4" Type="http://schemas.openxmlformats.org/officeDocument/2006/relationships/image" Target="../media/image44.emf"/><Relationship Id="rId9" Type="http://schemas.openxmlformats.org/officeDocument/2006/relationships/image" Target="../media/image49.emf"/><Relationship Id="rId14" Type="http://schemas.openxmlformats.org/officeDocument/2006/relationships/image" Target="../media/image54.emf"/></Relationships>
</file>

<file path=ppt/slides/_rels/slide16.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4.emf"/><Relationship Id="rId11" Type="http://schemas.openxmlformats.org/officeDocument/2006/relationships/image" Target="../media/image69.emf"/><Relationship Id="rId5" Type="http://schemas.openxmlformats.org/officeDocument/2006/relationships/image" Target="../media/image63.emf"/><Relationship Id="rId10" Type="http://schemas.openxmlformats.org/officeDocument/2006/relationships/image" Target="../media/image68.emf"/><Relationship Id="rId4" Type="http://schemas.openxmlformats.org/officeDocument/2006/relationships/image" Target="../media/image62.emf"/><Relationship Id="rId9" Type="http://schemas.openxmlformats.org/officeDocument/2006/relationships/image" Target="../media/image67.emf"/></Relationships>
</file>

<file path=ppt/slides/_rels/slide17.xml.rels><?xml version="1.0" encoding="UTF-8" standalone="yes"?>
<Relationships xmlns="http://schemas.openxmlformats.org/package/2006/relationships"><Relationship Id="rId8" Type="http://schemas.openxmlformats.org/officeDocument/2006/relationships/image" Target="../media/image75.emf"/><Relationship Id="rId13" Type="http://schemas.openxmlformats.org/officeDocument/2006/relationships/image" Target="../media/image23.emf"/><Relationship Id="rId3" Type="http://schemas.openxmlformats.org/officeDocument/2006/relationships/image" Target="../media/image70.emf"/><Relationship Id="rId7" Type="http://schemas.openxmlformats.org/officeDocument/2006/relationships/image" Target="../media/image74.emf"/><Relationship Id="rId12" Type="http://schemas.openxmlformats.org/officeDocument/2006/relationships/image" Target="../media/image22.emf"/><Relationship Id="rId2" Type="http://schemas.openxmlformats.org/officeDocument/2006/relationships/notesSlide" Target="../notesSlides/notesSlide17.xml"/><Relationship Id="rId16" Type="http://schemas.openxmlformats.org/officeDocument/2006/relationships/image" Target="../media/image78.emf"/><Relationship Id="rId1" Type="http://schemas.openxmlformats.org/officeDocument/2006/relationships/slideLayout" Target="../slideLayouts/slideLayout2.xml"/><Relationship Id="rId6" Type="http://schemas.openxmlformats.org/officeDocument/2006/relationships/image" Target="../media/image73.emf"/><Relationship Id="rId11" Type="http://schemas.openxmlformats.org/officeDocument/2006/relationships/image" Target="../media/image16.emf"/><Relationship Id="rId5" Type="http://schemas.openxmlformats.org/officeDocument/2006/relationships/image" Target="../media/image72.emf"/><Relationship Id="rId15" Type="http://schemas.openxmlformats.org/officeDocument/2006/relationships/image" Target="../media/image77.emf"/><Relationship Id="rId10" Type="http://schemas.openxmlformats.org/officeDocument/2006/relationships/image" Target="../media/image12.emf"/><Relationship Id="rId4" Type="http://schemas.openxmlformats.org/officeDocument/2006/relationships/image" Target="../media/image71.emf"/><Relationship Id="rId9" Type="http://schemas.openxmlformats.org/officeDocument/2006/relationships/image" Target="../media/image11.emf"/><Relationship Id="rId14" Type="http://schemas.openxmlformats.org/officeDocument/2006/relationships/image" Target="../media/image76.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emf"/><Relationship Id="rId4" Type="http://schemas.openxmlformats.org/officeDocument/2006/relationships/image" Target="../media/image80.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83.emf"/><Relationship Id="rId7" Type="http://schemas.openxmlformats.org/officeDocument/2006/relationships/image" Target="../media/image87.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emf"/><Relationship Id="rId10" Type="http://schemas.openxmlformats.org/officeDocument/2006/relationships/image" Target="../media/image90.emf"/><Relationship Id="rId4" Type="http://schemas.openxmlformats.org/officeDocument/2006/relationships/image" Target="../media/image84.emf"/><Relationship Id="rId9" Type="http://schemas.openxmlformats.org/officeDocument/2006/relationships/image" Target="../media/image89.emf"/></Relationships>
</file>

<file path=ppt/slides/_rels/slide21.xml.rels><?xml version="1.0" encoding="UTF-8" standalone="yes"?>
<Relationships xmlns="http://schemas.openxmlformats.org/package/2006/relationships"><Relationship Id="rId3" Type="http://schemas.openxmlformats.org/officeDocument/2006/relationships/image" Target="../media/image91.emf"/><Relationship Id="rId7" Type="http://schemas.openxmlformats.org/officeDocument/2006/relationships/image" Target="../media/image95.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4.emf"/><Relationship Id="rId5" Type="http://schemas.openxmlformats.org/officeDocument/2006/relationships/image" Target="../media/image93.emf"/><Relationship Id="rId4" Type="http://schemas.openxmlformats.org/officeDocument/2006/relationships/image" Target="../media/image92.emf"/></Relationships>
</file>

<file path=ppt/slides/_rels/slide22.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96.emf"/><Relationship Id="rId7" Type="http://schemas.openxmlformats.org/officeDocument/2006/relationships/image" Target="../media/image100.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emf"/></Relationships>
</file>

<file path=ppt/slides/_rels/slide2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4.emf"/><Relationship Id="rId4" Type="http://schemas.openxmlformats.org/officeDocument/2006/relationships/image" Target="../media/image103.emf"/></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customXml" Target="../ink/ink5.xml"/><Relationship Id="rId3" Type="http://schemas.openxmlformats.org/officeDocument/2006/relationships/image" Target="../media/image6.png"/><Relationship Id="rId7" Type="http://schemas.openxmlformats.org/officeDocument/2006/relationships/image" Target="../media/image10.emf"/><Relationship Id="rId12" Type="http://schemas.openxmlformats.org/officeDocument/2006/relationships/customXml" Target="../ink/ink4.xml"/><Relationship Id="rId17" Type="http://schemas.openxmlformats.org/officeDocument/2006/relationships/customXml" Target="../ink/ink9.xml"/><Relationship Id="rId2" Type="http://schemas.openxmlformats.org/officeDocument/2006/relationships/notesSlide" Target="../notesSlides/notesSlide7.xml"/><Relationship Id="rId16"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customXml" Target="../ink/ink3.xml"/><Relationship Id="rId5" Type="http://schemas.openxmlformats.org/officeDocument/2006/relationships/image" Target="../media/image8.emf"/><Relationship Id="rId15" Type="http://schemas.openxmlformats.org/officeDocument/2006/relationships/customXml" Target="../ink/ink7.xml"/><Relationship Id="rId10" Type="http://schemas.openxmlformats.org/officeDocument/2006/relationships/customXml" Target="../ink/ink2.xml"/><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customXml" Target="../ink/ink6.xml"/></Relationships>
</file>

<file path=ppt/slides/_rels/slide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emf"/><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emf"/><Relationship Id="rId15" Type="http://schemas.openxmlformats.org/officeDocument/2006/relationships/image" Target="../media/image23.emf"/><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emf"/><Relationship Id="rId14" Type="http://schemas.openxmlformats.org/officeDocument/2006/relationships/image" Target="../media/image22.emf"/></Relationships>
</file>

<file path=ppt/slides/_rels/slide9.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24.emf"/><Relationship Id="rId7"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 Id="rId9"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right light at night&#10;&#10;Description automatically generated">
            <a:extLst>
              <a:ext uri="{FF2B5EF4-FFF2-40B4-BE49-F238E27FC236}">
                <a16:creationId xmlns:a16="http://schemas.microsoft.com/office/drawing/2014/main" id="{32378C17-BA93-4FD5-83C7-D92649C7EB6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443"/>
          <a:stretch/>
        </p:blipFill>
        <p:spPr>
          <a:xfrm>
            <a:off x="1" y="10"/>
            <a:ext cx="12191999" cy="6857990"/>
          </a:xfrm>
          <a:prstGeom prst="rect">
            <a:avLst/>
          </a:prstGeom>
        </p:spPr>
      </p:pic>
      <p:sp>
        <p:nvSpPr>
          <p:cNvPr id="7" name="Title 6">
            <a:extLst>
              <a:ext uri="{FF2B5EF4-FFF2-40B4-BE49-F238E27FC236}">
                <a16:creationId xmlns:a16="http://schemas.microsoft.com/office/drawing/2014/main" id="{ECC9537C-488A-BA46-979A-298A1EF5EEC6}"/>
              </a:ext>
            </a:extLst>
          </p:cNvPr>
          <p:cNvSpPr>
            <a:spLocks noGrp="1"/>
          </p:cNvSpPr>
          <p:nvPr>
            <p:ph type="ctrTitle"/>
          </p:nvPr>
        </p:nvSpPr>
        <p:spPr>
          <a:xfrm>
            <a:off x="189875" y="716822"/>
            <a:ext cx="11812249" cy="2387600"/>
          </a:xfrm>
        </p:spPr>
        <p:txBody>
          <a:bodyPr>
            <a:noAutofit/>
          </a:bodyPr>
          <a:lstStyle/>
          <a:p>
            <a:r>
              <a:rPr lang="en-US" b="1" dirty="0">
                <a:solidFill>
                  <a:schemeClr val="bg1"/>
                </a:solidFill>
              </a:rPr>
              <a:t>Beyond Relativistic </a:t>
            </a:r>
            <a:r>
              <a:rPr lang="en-US" b="1" dirty="0" err="1">
                <a:solidFill>
                  <a:schemeClr val="bg1"/>
                </a:solidFill>
              </a:rPr>
              <a:t>Zel'dovich</a:t>
            </a:r>
            <a:r>
              <a:rPr lang="en-US" b="1" dirty="0">
                <a:solidFill>
                  <a:schemeClr val="bg1"/>
                </a:solidFill>
              </a:rPr>
              <a:t> Approximation: a new method for structure formation</a:t>
            </a:r>
          </a:p>
        </p:txBody>
      </p:sp>
      <p:sp>
        <p:nvSpPr>
          <p:cNvPr id="5" name="Subtitle 2">
            <a:extLst>
              <a:ext uri="{FF2B5EF4-FFF2-40B4-BE49-F238E27FC236}">
                <a16:creationId xmlns:a16="http://schemas.microsoft.com/office/drawing/2014/main" id="{5CDFECC5-6774-D54C-99BF-58C790707C5C}"/>
              </a:ext>
            </a:extLst>
          </p:cNvPr>
          <p:cNvSpPr>
            <a:spLocks noGrp="1"/>
          </p:cNvSpPr>
          <p:nvPr>
            <p:ph type="subTitle" idx="1"/>
          </p:nvPr>
        </p:nvSpPr>
        <p:spPr>
          <a:xfrm>
            <a:off x="5555604" y="6208834"/>
            <a:ext cx="6446520" cy="385445"/>
          </a:xfrm>
        </p:spPr>
        <p:txBody>
          <a:bodyPr>
            <a:noAutofit/>
          </a:bodyPr>
          <a:lstStyle/>
          <a:p>
            <a:r>
              <a:rPr lang="en-US" sz="3200" b="1" dirty="0">
                <a:solidFill>
                  <a:schemeClr val="bg1"/>
                </a:solidFill>
              </a:rPr>
              <a:t>Ismael Delgado Gaspar, NCBJ</a:t>
            </a:r>
          </a:p>
        </p:txBody>
      </p:sp>
      <p:sp>
        <p:nvSpPr>
          <p:cNvPr id="8" name="Subtitle 2">
            <a:extLst>
              <a:ext uri="{FF2B5EF4-FFF2-40B4-BE49-F238E27FC236}">
                <a16:creationId xmlns:a16="http://schemas.microsoft.com/office/drawing/2014/main" id="{01CE112D-5D17-F043-B962-84C7393CB6BD}"/>
              </a:ext>
            </a:extLst>
          </p:cNvPr>
          <p:cNvSpPr txBox="1">
            <a:spLocks/>
          </p:cNvSpPr>
          <p:nvPr/>
        </p:nvSpPr>
        <p:spPr>
          <a:xfrm>
            <a:off x="3040890" y="4842442"/>
            <a:ext cx="6446520" cy="385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rPr>
              <a:t>Spontaneous Workshop XIV</a:t>
            </a:r>
          </a:p>
          <a:p>
            <a:r>
              <a:rPr lang="en-US" b="1" dirty="0">
                <a:solidFill>
                  <a:schemeClr val="bg1"/>
                </a:solidFill>
              </a:rPr>
              <a:t>May 8th – 14th, 2022, IESC </a:t>
            </a:r>
            <a:r>
              <a:rPr lang="en-US" b="1" dirty="0" err="1">
                <a:solidFill>
                  <a:schemeClr val="bg1"/>
                </a:solidFill>
              </a:rPr>
              <a:t>Cargese</a:t>
            </a:r>
            <a:r>
              <a:rPr lang="en-US" b="1" dirty="0">
                <a:solidFill>
                  <a:schemeClr val="bg1"/>
                </a:solidFill>
              </a:rPr>
              <a:t>, France</a:t>
            </a:r>
          </a:p>
        </p:txBody>
      </p:sp>
    </p:spTree>
    <p:extLst>
      <p:ext uri="{BB962C8B-B14F-4D97-AF65-F5344CB8AC3E}">
        <p14:creationId xmlns:p14="http://schemas.microsoft.com/office/powerpoint/2010/main" val="17105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Agrupar 42"/>
          <p:cNvGrpSpPr>
            <a:grpSpLocks noChangeAspect="1"/>
          </p:cNvGrpSpPr>
          <p:nvPr/>
        </p:nvGrpSpPr>
        <p:grpSpPr>
          <a:xfrm>
            <a:off x="2895634" y="4017765"/>
            <a:ext cx="3235475" cy="1903806"/>
            <a:chOff x="3741241" y="1768859"/>
            <a:chExt cx="5457447" cy="3211255"/>
          </a:xfrm>
        </p:grpSpPr>
        <p:grpSp>
          <p:nvGrpSpPr>
            <p:cNvPr id="29" name="Agrupar 28"/>
            <p:cNvGrpSpPr>
              <a:grpSpLocks noChangeAspect="1"/>
            </p:cNvGrpSpPr>
            <p:nvPr/>
          </p:nvGrpSpPr>
          <p:grpSpPr>
            <a:xfrm>
              <a:off x="4837204" y="2556505"/>
              <a:ext cx="1979997" cy="1979999"/>
              <a:chOff x="5353630" y="2546470"/>
              <a:chExt cx="2555997" cy="2555999"/>
            </a:xfrm>
          </p:grpSpPr>
          <p:sp>
            <p:nvSpPr>
              <p:cNvPr id="30" name="Elipse 29"/>
              <p:cNvSpPr>
                <a:spLocks noChangeAspect="1"/>
              </p:cNvSpPr>
              <p:nvPr/>
            </p:nvSpPr>
            <p:spPr>
              <a:xfrm>
                <a:off x="5353630" y="2546470"/>
                <a:ext cx="2555997" cy="2555999"/>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1" name="Elipse 30"/>
              <p:cNvSpPr>
                <a:spLocks noChangeAspect="1"/>
              </p:cNvSpPr>
              <p:nvPr/>
            </p:nvSpPr>
            <p:spPr>
              <a:xfrm>
                <a:off x="5873920" y="3050470"/>
                <a:ext cx="1547997" cy="1547999"/>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32" name="Conector recto 31"/>
              <p:cNvCxnSpPr/>
              <p:nvPr/>
            </p:nvCxnSpPr>
            <p:spPr>
              <a:xfrm>
                <a:off x="6303396" y="3192404"/>
                <a:ext cx="709730" cy="124883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3" name="Conector recto 32"/>
              <p:cNvCxnSpPr/>
              <p:nvPr/>
            </p:nvCxnSpPr>
            <p:spPr>
              <a:xfrm flipH="1">
                <a:off x="7265139" y="3050470"/>
                <a:ext cx="432814" cy="303704"/>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4" name="Conector recto 33"/>
              <p:cNvCxnSpPr/>
              <p:nvPr/>
            </p:nvCxnSpPr>
            <p:spPr>
              <a:xfrm flipH="1">
                <a:off x="5593666" y="4269754"/>
                <a:ext cx="330059" cy="303704"/>
              </a:xfrm>
              <a:prstGeom prst="line">
                <a:avLst/>
              </a:prstGeom>
              <a:ln/>
            </p:spPr>
            <p:style>
              <a:lnRef idx="1">
                <a:schemeClr val="accent5"/>
              </a:lnRef>
              <a:fillRef idx="0">
                <a:schemeClr val="accent5"/>
              </a:fillRef>
              <a:effectRef idx="0">
                <a:schemeClr val="accent5"/>
              </a:effectRef>
              <a:fontRef idx="minor">
                <a:schemeClr val="tx1"/>
              </a:fontRef>
            </p:style>
          </p:cxnSp>
        </p:grpSp>
        <p:cxnSp>
          <p:nvCxnSpPr>
            <p:cNvPr id="35" name="Conector curvado 34"/>
            <p:cNvCxnSpPr/>
            <p:nvPr/>
          </p:nvCxnSpPr>
          <p:spPr>
            <a:xfrm flipV="1">
              <a:off x="6122729" y="2556505"/>
              <a:ext cx="1890057" cy="891995"/>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Conector curvado 35"/>
            <p:cNvCxnSpPr/>
            <p:nvPr/>
          </p:nvCxnSpPr>
          <p:spPr>
            <a:xfrm rot="5400000">
              <a:off x="5096873" y="4343366"/>
              <a:ext cx="1260794" cy="1270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Conector curvado 36"/>
            <p:cNvCxnSpPr/>
            <p:nvPr/>
          </p:nvCxnSpPr>
          <p:spPr>
            <a:xfrm>
              <a:off x="6541732" y="3773025"/>
              <a:ext cx="1737657" cy="118418"/>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Conector recto de flecha 37"/>
            <p:cNvCxnSpPr/>
            <p:nvPr/>
          </p:nvCxnSpPr>
          <p:spPr>
            <a:xfrm flipH="1" flipV="1">
              <a:off x="4613553" y="2735508"/>
              <a:ext cx="522959" cy="4466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CuadroTexto 38"/>
            <p:cNvSpPr txBox="1"/>
            <p:nvPr/>
          </p:nvSpPr>
          <p:spPr>
            <a:xfrm>
              <a:off x="7259296" y="1768859"/>
              <a:ext cx="1374108" cy="622973"/>
            </a:xfrm>
            <a:prstGeom prst="rect">
              <a:avLst/>
            </a:prstGeom>
            <a:noFill/>
          </p:spPr>
          <p:txBody>
            <a:bodyPr wrap="none" rtlCol="0">
              <a:spAutoFit/>
            </a:bodyPr>
            <a:lstStyle/>
            <a:p>
              <a:r>
                <a:rPr lang="es-ES" dirty="0" err="1"/>
                <a:t>Soln</a:t>
              </a:r>
              <a:r>
                <a:rPr lang="es-ES" dirty="0"/>
                <a:t>. 1</a:t>
              </a:r>
            </a:p>
          </p:txBody>
        </p:sp>
        <p:sp>
          <p:nvSpPr>
            <p:cNvPr id="41" name="CuadroTexto 40"/>
            <p:cNvSpPr txBox="1"/>
            <p:nvPr/>
          </p:nvSpPr>
          <p:spPr>
            <a:xfrm>
              <a:off x="7824580" y="3170227"/>
              <a:ext cx="1374108" cy="622973"/>
            </a:xfrm>
            <a:prstGeom prst="rect">
              <a:avLst/>
            </a:prstGeom>
            <a:noFill/>
          </p:spPr>
          <p:txBody>
            <a:bodyPr wrap="none" rtlCol="0">
              <a:spAutoFit/>
            </a:bodyPr>
            <a:lstStyle/>
            <a:p>
              <a:r>
                <a:rPr lang="es-ES" dirty="0" err="1"/>
                <a:t>Soln</a:t>
              </a:r>
              <a:r>
                <a:rPr lang="es-ES" dirty="0"/>
                <a:t>. 3</a:t>
              </a:r>
            </a:p>
          </p:txBody>
        </p:sp>
        <p:sp>
          <p:nvSpPr>
            <p:cNvPr id="42" name="CuadroTexto 41"/>
            <p:cNvSpPr txBox="1"/>
            <p:nvPr/>
          </p:nvSpPr>
          <p:spPr>
            <a:xfrm>
              <a:off x="3741241" y="2080345"/>
              <a:ext cx="1374108" cy="622973"/>
            </a:xfrm>
            <a:prstGeom prst="rect">
              <a:avLst/>
            </a:prstGeom>
            <a:noFill/>
          </p:spPr>
          <p:txBody>
            <a:bodyPr wrap="none" rtlCol="0">
              <a:spAutoFit/>
            </a:bodyPr>
            <a:lstStyle/>
            <a:p>
              <a:r>
                <a:rPr lang="es-ES" dirty="0" err="1"/>
                <a:t>Soln</a:t>
              </a:r>
              <a:r>
                <a:rPr lang="es-ES" dirty="0"/>
                <a:t>. 4</a:t>
              </a:r>
            </a:p>
          </p:txBody>
        </p:sp>
      </p:grpSp>
      <p:pic>
        <p:nvPicPr>
          <p:cNvPr id="44" name="Imagen 43" descr="2_SzeR_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5292" y="1536921"/>
            <a:ext cx="2894244" cy="2234796"/>
          </a:xfrm>
          <a:prstGeom prst="rect">
            <a:avLst/>
          </a:prstGeom>
        </p:spPr>
      </p:pic>
      <p:pic>
        <p:nvPicPr>
          <p:cNvPr id="45" name="Imagen 44" descr="4_SzeRPhiNOTAli_a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850" y="4011110"/>
            <a:ext cx="3127359" cy="2414796"/>
          </a:xfrm>
          <a:prstGeom prst="rect">
            <a:avLst/>
          </a:prstGeom>
        </p:spPr>
      </p:pic>
      <p:cxnSp>
        <p:nvCxnSpPr>
          <p:cNvPr id="47" name="Conector recto 46"/>
          <p:cNvCxnSpPr/>
          <p:nvPr/>
        </p:nvCxnSpPr>
        <p:spPr>
          <a:xfrm>
            <a:off x="2756507" y="3821854"/>
            <a:ext cx="6698752" cy="35651"/>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8" name="Conector recto 47"/>
          <p:cNvCxnSpPr/>
          <p:nvPr/>
        </p:nvCxnSpPr>
        <p:spPr>
          <a:xfrm>
            <a:off x="2739253" y="1204008"/>
            <a:ext cx="6716006" cy="48495"/>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Conector recto 49"/>
          <p:cNvCxnSpPr>
            <a:cxnSpLocks/>
          </p:cNvCxnSpPr>
          <p:nvPr/>
        </p:nvCxnSpPr>
        <p:spPr>
          <a:xfrm>
            <a:off x="6040104" y="1235790"/>
            <a:ext cx="0" cy="2586064"/>
          </a:xfrm>
          <a:prstGeom prst="line">
            <a:avLst/>
          </a:prstGeom>
          <a:ln w="9525" cmpd="sng">
            <a:solidFill>
              <a:srgbClr val="000000"/>
            </a:solidFill>
            <a:prstDash val="dot"/>
          </a:ln>
        </p:spPr>
        <p:style>
          <a:lnRef idx="2">
            <a:schemeClr val="accent1"/>
          </a:lnRef>
          <a:fillRef idx="0">
            <a:schemeClr val="accent1"/>
          </a:fillRef>
          <a:effectRef idx="1">
            <a:schemeClr val="accent1"/>
          </a:effectRef>
          <a:fontRef idx="minor">
            <a:schemeClr val="tx1"/>
          </a:fontRef>
        </p:style>
      </p:cxnSp>
      <p:cxnSp>
        <p:nvCxnSpPr>
          <p:cNvPr id="51" name="Conector recto 50"/>
          <p:cNvCxnSpPr>
            <a:cxnSpLocks/>
          </p:cNvCxnSpPr>
          <p:nvPr/>
        </p:nvCxnSpPr>
        <p:spPr>
          <a:xfrm>
            <a:off x="2739253" y="1287567"/>
            <a:ext cx="0" cy="2484150"/>
          </a:xfrm>
          <a:prstGeom prst="line">
            <a:avLst/>
          </a:prstGeom>
          <a:ln w="9525" cmpd="sng">
            <a:solidFill>
              <a:srgbClr val="000000"/>
            </a:solidFill>
            <a:prstDash val="dot"/>
          </a:ln>
        </p:spPr>
        <p:style>
          <a:lnRef idx="2">
            <a:schemeClr val="accent1"/>
          </a:lnRef>
          <a:fillRef idx="0">
            <a:schemeClr val="accent1"/>
          </a:fillRef>
          <a:effectRef idx="1">
            <a:schemeClr val="accent1"/>
          </a:effectRef>
          <a:fontRef idx="minor">
            <a:schemeClr val="tx1"/>
          </a:fontRef>
        </p:style>
      </p:cxnSp>
      <p:cxnSp>
        <p:nvCxnSpPr>
          <p:cNvPr id="52" name="Conector recto 51"/>
          <p:cNvCxnSpPr>
            <a:cxnSpLocks/>
          </p:cNvCxnSpPr>
          <p:nvPr/>
        </p:nvCxnSpPr>
        <p:spPr>
          <a:xfrm>
            <a:off x="9455259" y="1341564"/>
            <a:ext cx="7950" cy="2515941"/>
          </a:xfrm>
          <a:prstGeom prst="line">
            <a:avLst/>
          </a:prstGeom>
          <a:ln w="9525" cmpd="sng">
            <a:solidFill>
              <a:srgbClr val="000000"/>
            </a:solidFill>
            <a:prstDash val="dot"/>
          </a:ln>
        </p:spPr>
        <p:style>
          <a:lnRef idx="2">
            <a:schemeClr val="accent1"/>
          </a:lnRef>
          <a:fillRef idx="0">
            <a:schemeClr val="accent1"/>
          </a:fillRef>
          <a:effectRef idx="1">
            <a:schemeClr val="accent1"/>
          </a:effectRef>
          <a:fontRef idx="minor">
            <a:schemeClr val="tx1"/>
          </a:fontRef>
        </p:style>
      </p:cxnSp>
      <p:cxnSp>
        <p:nvCxnSpPr>
          <p:cNvPr id="60" name="Conector recto 59"/>
          <p:cNvCxnSpPr/>
          <p:nvPr/>
        </p:nvCxnSpPr>
        <p:spPr>
          <a:xfrm>
            <a:off x="2756507" y="6455291"/>
            <a:ext cx="6698752" cy="35651"/>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61" name="Título 1"/>
          <p:cNvSpPr>
            <a:spLocks noGrp="1"/>
          </p:cNvSpPr>
          <p:nvPr>
            <p:ph type="title"/>
          </p:nvPr>
        </p:nvSpPr>
        <p:spPr>
          <a:xfrm>
            <a:off x="2961533" y="0"/>
            <a:ext cx="6493726" cy="1143000"/>
          </a:xfrm>
        </p:spPr>
        <p:txBody>
          <a:bodyPr>
            <a:normAutofit/>
          </a:bodyPr>
          <a:lstStyle/>
          <a:p>
            <a:r>
              <a:rPr lang="en-US" dirty="0"/>
              <a:t>Modeling cosmic structures</a:t>
            </a:r>
          </a:p>
        </p:txBody>
      </p:sp>
      <p:sp>
        <p:nvSpPr>
          <p:cNvPr id="2" name="Oval 1">
            <a:extLst>
              <a:ext uri="{FF2B5EF4-FFF2-40B4-BE49-F238E27FC236}">
                <a16:creationId xmlns:a16="http://schemas.microsoft.com/office/drawing/2014/main" id="{87E99E32-9E68-0C40-A80C-19A193BB5F20}"/>
              </a:ext>
            </a:extLst>
          </p:cNvPr>
          <p:cNvSpPr>
            <a:spLocks noChangeAspect="1"/>
          </p:cNvSpPr>
          <p:nvPr/>
        </p:nvSpPr>
        <p:spPr>
          <a:xfrm>
            <a:off x="3297808" y="1711161"/>
            <a:ext cx="540000" cy="540000"/>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3" name="Oval 52">
            <a:extLst>
              <a:ext uri="{FF2B5EF4-FFF2-40B4-BE49-F238E27FC236}">
                <a16:creationId xmlns:a16="http://schemas.microsoft.com/office/drawing/2014/main" id="{7400839C-C8C2-7448-8C06-C8771FCC912D}"/>
              </a:ext>
            </a:extLst>
          </p:cNvPr>
          <p:cNvSpPr>
            <a:spLocks noChangeAspect="1"/>
          </p:cNvSpPr>
          <p:nvPr/>
        </p:nvSpPr>
        <p:spPr>
          <a:xfrm>
            <a:off x="3875344" y="2681815"/>
            <a:ext cx="864000" cy="864000"/>
          </a:xfrm>
          <a:prstGeom prst="ellipse">
            <a:avLst/>
          </a:prstGeom>
          <a:solidFill>
            <a:schemeClr val="accent4">
              <a:lumMod val="75000"/>
              <a:alpha val="9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6" name="TextBox 45">
            <a:extLst>
              <a:ext uri="{FF2B5EF4-FFF2-40B4-BE49-F238E27FC236}">
                <a16:creationId xmlns:a16="http://schemas.microsoft.com/office/drawing/2014/main" id="{FE643CB3-152C-534A-9D5F-3127404B6897}"/>
              </a:ext>
            </a:extLst>
          </p:cNvPr>
          <p:cNvSpPr txBox="1"/>
          <p:nvPr/>
        </p:nvSpPr>
        <p:spPr>
          <a:xfrm>
            <a:off x="4191358" y="1670768"/>
            <a:ext cx="413896" cy="646331"/>
          </a:xfrm>
          <a:prstGeom prst="rect">
            <a:avLst/>
          </a:prstGeom>
          <a:noFill/>
        </p:spPr>
        <p:txBody>
          <a:bodyPr wrap="none" rtlCol="0">
            <a:spAutoFit/>
          </a:bodyPr>
          <a:lstStyle/>
          <a:p>
            <a:r>
              <a:rPr lang="en-MX" sz="3600" b="1" dirty="0">
                <a:solidFill>
                  <a:schemeClr val="accent1">
                    <a:lumMod val="50000"/>
                  </a:schemeClr>
                </a:solidFill>
              </a:rPr>
              <a:t>+</a:t>
            </a:r>
          </a:p>
        </p:txBody>
      </p:sp>
      <p:sp>
        <p:nvSpPr>
          <p:cNvPr id="55" name="Oval 54">
            <a:extLst>
              <a:ext uri="{FF2B5EF4-FFF2-40B4-BE49-F238E27FC236}">
                <a16:creationId xmlns:a16="http://schemas.microsoft.com/office/drawing/2014/main" id="{12FF5F93-442D-F743-BEBB-C3E7FC0A50D6}"/>
              </a:ext>
            </a:extLst>
          </p:cNvPr>
          <p:cNvSpPr>
            <a:spLocks noChangeAspect="1"/>
          </p:cNvSpPr>
          <p:nvPr/>
        </p:nvSpPr>
        <p:spPr>
          <a:xfrm>
            <a:off x="4025946" y="2844681"/>
            <a:ext cx="540000" cy="540000"/>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6" name="Oval 55">
            <a:extLst>
              <a:ext uri="{FF2B5EF4-FFF2-40B4-BE49-F238E27FC236}">
                <a16:creationId xmlns:a16="http://schemas.microsoft.com/office/drawing/2014/main" id="{1A499D27-9003-064F-BFD7-BDD3C9C78FCC}"/>
              </a:ext>
            </a:extLst>
          </p:cNvPr>
          <p:cNvSpPr>
            <a:spLocks noChangeAspect="1"/>
          </p:cNvSpPr>
          <p:nvPr/>
        </p:nvSpPr>
        <p:spPr>
          <a:xfrm>
            <a:off x="4840658" y="1583072"/>
            <a:ext cx="864000" cy="864000"/>
          </a:xfrm>
          <a:prstGeom prst="ellipse">
            <a:avLst/>
          </a:prstGeom>
          <a:solidFill>
            <a:schemeClr val="accent4">
              <a:lumMod val="75000"/>
              <a:alpha val="9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57" name="CuadroTexto 38">
            <a:extLst>
              <a:ext uri="{FF2B5EF4-FFF2-40B4-BE49-F238E27FC236}">
                <a16:creationId xmlns:a16="http://schemas.microsoft.com/office/drawing/2014/main" id="{59322C91-1F04-BB4C-B125-F8F2CEE6172D}"/>
              </a:ext>
            </a:extLst>
          </p:cNvPr>
          <p:cNvSpPr txBox="1"/>
          <p:nvPr/>
        </p:nvSpPr>
        <p:spPr>
          <a:xfrm>
            <a:off x="3487176" y="6044327"/>
            <a:ext cx="814647" cy="369332"/>
          </a:xfrm>
          <a:prstGeom prst="rect">
            <a:avLst/>
          </a:prstGeom>
          <a:noFill/>
        </p:spPr>
        <p:txBody>
          <a:bodyPr wrap="none" rtlCol="0">
            <a:spAutoFit/>
          </a:bodyPr>
          <a:lstStyle/>
          <a:p>
            <a:r>
              <a:rPr lang="es-ES" dirty="0" err="1"/>
              <a:t>Soln</a:t>
            </a:r>
            <a:r>
              <a:rPr lang="es-ES" dirty="0"/>
              <a:t>. 1</a:t>
            </a:r>
          </a:p>
        </p:txBody>
      </p:sp>
      <p:sp>
        <p:nvSpPr>
          <p:cNvPr id="49" name="TextBox 48">
            <a:extLst>
              <a:ext uri="{FF2B5EF4-FFF2-40B4-BE49-F238E27FC236}">
                <a16:creationId xmlns:a16="http://schemas.microsoft.com/office/drawing/2014/main" id="{A7640837-EEF5-604D-B7B3-472F9027696C}"/>
              </a:ext>
            </a:extLst>
          </p:cNvPr>
          <p:cNvSpPr txBox="1"/>
          <p:nvPr/>
        </p:nvSpPr>
        <p:spPr>
          <a:xfrm>
            <a:off x="3209352" y="1313511"/>
            <a:ext cx="827471" cy="369332"/>
          </a:xfrm>
          <a:prstGeom prst="rect">
            <a:avLst/>
          </a:prstGeom>
          <a:noFill/>
        </p:spPr>
        <p:txBody>
          <a:bodyPr wrap="none" rtlCol="0">
            <a:spAutoFit/>
          </a:bodyPr>
          <a:lstStyle/>
          <a:p>
            <a:r>
              <a:rPr lang="en-MX" b="1" dirty="0">
                <a:solidFill>
                  <a:schemeClr val="accent1">
                    <a:lumMod val="75000"/>
                  </a:schemeClr>
                </a:solidFill>
              </a:rPr>
              <a:t>Soln. 1</a:t>
            </a:r>
          </a:p>
        </p:txBody>
      </p:sp>
      <p:sp>
        <p:nvSpPr>
          <p:cNvPr id="59" name="TextBox 58">
            <a:extLst>
              <a:ext uri="{FF2B5EF4-FFF2-40B4-BE49-F238E27FC236}">
                <a16:creationId xmlns:a16="http://schemas.microsoft.com/office/drawing/2014/main" id="{9B4B1097-BF76-4D4F-B1AC-13B63C82F544}"/>
              </a:ext>
            </a:extLst>
          </p:cNvPr>
          <p:cNvSpPr txBox="1"/>
          <p:nvPr/>
        </p:nvSpPr>
        <p:spPr>
          <a:xfrm>
            <a:off x="4925028" y="1206934"/>
            <a:ext cx="827471" cy="369332"/>
          </a:xfrm>
          <a:prstGeom prst="rect">
            <a:avLst/>
          </a:prstGeom>
          <a:noFill/>
        </p:spPr>
        <p:txBody>
          <a:bodyPr wrap="none" rtlCol="0">
            <a:spAutoFit/>
          </a:bodyPr>
          <a:lstStyle/>
          <a:p>
            <a:r>
              <a:rPr lang="en-MX" b="1" dirty="0">
                <a:solidFill>
                  <a:schemeClr val="accent4">
                    <a:lumMod val="75000"/>
                  </a:schemeClr>
                </a:solidFill>
              </a:rPr>
              <a:t>Soln. 2</a:t>
            </a:r>
          </a:p>
        </p:txBody>
      </p:sp>
      <p:cxnSp>
        <p:nvCxnSpPr>
          <p:cNvPr id="40" name="Conector recto 50">
            <a:extLst>
              <a:ext uri="{FF2B5EF4-FFF2-40B4-BE49-F238E27FC236}">
                <a16:creationId xmlns:a16="http://schemas.microsoft.com/office/drawing/2014/main" id="{CE415C56-17B8-9B45-9555-4CF23F924070}"/>
              </a:ext>
            </a:extLst>
          </p:cNvPr>
          <p:cNvCxnSpPr>
            <a:cxnSpLocks/>
          </p:cNvCxnSpPr>
          <p:nvPr/>
        </p:nvCxnSpPr>
        <p:spPr>
          <a:xfrm>
            <a:off x="2756507" y="3870870"/>
            <a:ext cx="0" cy="2484150"/>
          </a:xfrm>
          <a:prstGeom prst="line">
            <a:avLst/>
          </a:prstGeom>
          <a:ln w="9525" cmpd="sng">
            <a:solidFill>
              <a:srgbClr val="000000"/>
            </a:solidFill>
            <a:prstDash val="dot"/>
          </a:ln>
        </p:spPr>
        <p:style>
          <a:lnRef idx="2">
            <a:schemeClr val="accent1"/>
          </a:lnRef>
          <a:fillRef idx="0">
            <a:schemeClr val="accent1"/>
          </a:fillRef>
          <a:effectRef idx="1">
            <a:schemeClr val="accent1"/>
          </a:effectRef>
          <a:fontRef idx="minor">
            <a:schemeClr val="tx1"/>
          </a:fontRef>
        </p:style>
      </p:cxnSp>
      <p:cxnSp>
        <p:nvCxnSpPr>
          <p:cNvPr id="54" name="Conector recto 50">
            <a:extLst>
              <a:ext uri="{FF2B5EF4-FFF2-40B4-BE49-F238E27FC236}">
                <a16:creationId xmlns:a16="http://schemas.microsoft.com/office/drawing/2014/main" id="{83E96C64-657D-974D-BDC9-20177CDFD99A}"/>
              </a:ext>
            </a:extLst>
          </p:cNvPr>
          <p:cNvCxnSpPr>
            <a:cxnSpLocks/>
          </p:cNvCxnSpPr>
          <p:nvPr/>
        </p:nvCxnSpPr>
        <p:spPr>
          <a:xfrm>
            <a:off x="9452636" y="3941756"/>
            <a:ext cx="0" cy="2484150"/>
          </a:xfrm>
          <a:prstGeom prst="line">
            <a:avLst/>
          </a:prstGeom>
          <a:ln w="9525" cmpd="sng">
            <a:solidFill>
              <a:srgbClr val="000000"/>
            </a:solidFill>
            <a:prstDash val="dot"/>
          </a:ln>
        </p:spPr>
        <p:style>
          <a:lnRef idx="2">
            <a:schemeClr val="accent1"/>
          </a:lnRef>
          <a:fillRef idx="0">
            <a:schemeClr val="accent1"/>
          </a:fillRef>
          <a:effectRef idx="1">
            <a:schemeClr val="accent1"/>
          </a:effectRef>
          <a:fontRef idx="minor">
            <a:schemeClr val="tx1"/>
          </a:fontRef>
        </p:style>
      </p:cxnSp>
      <p:cxnSp>
        <p:nvCxnSpPr>
          <p:cNvPr id="58" name="Conector recto 49">
            <a:extLst>
              <a:ext uri="{FF2B5EF4-FFF2-40B4-BE49-F238E27FC236}">
                <a16:creationId xmlns:a16="http://schemas.microsoft.com/office/drawing/2014/main" id="{72E5E6A0-5EEA-4E42-8B05-E619560F3C47}"/>
              </a:ext>
            </a:extLst>
          </p:cNvPr>
          <p:cNvCxnSpPr>
            <a:cxnSpLocks/>
          </p:cNvCxnSpPr>
          <p:nvPr/>
        </p:nvCxnSpPr>
        <p:spPr>
          <a:xfrm>
            <a:off x="6040104" y="3857505"/>
            <a:ext cx="0" cy="2586064"/>
          </a:xfrm>
          <a:prstGeom prst="line">
            <a:avLst/>
          </a:prstGeom>
          <a:ln w="9525" cmpd="sng">
            <a:solidFill>
              <a:srgbClr val="000000"/>
            </a:solidFill>
            <a:prstDash val="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317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39438"/>
            <a:ext cx="8229600" cy="1143000"/>
          </a:xfrm>
        </p:spPr>
        <p:txBody>
          <a:bodyPr>
            <a:normAutofit fontScale="90000"/>
          </a:bodyPr>
          <a:lstStyle/>
          <a:p>
            <a:r>
              <a:rPr lang="en-AU" dirty="0"/>
              <a:t>Inhomogeneous cosmological models</a:t>
            </a:r>
            <a:endParaRPr lang="es-ES_tradnl" dirty="0"/>
          </a:p>
        </p:txBody>
      </p:sp>
      <p:pic>
        <p:nvPicPr>
          <p:cNvPr id="14" name="Imagen 3" descr="DCt0_ar.pdf">
            <a:extLst>
              <a:ext uri="{FF2B5EF4-FFF2-40B4-BE49-F238E27FC236}">
                <a16:creationId xmlns:a16="http://schemas.microsoft.com/office/drawing/2014/main" id="{1745C288-597C-484A-A953-BFC409648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649" y="2092120"/>
            <a:ext cx="3367934" cy="2267999"/>
          </a:xfrm>
          <a:prstGeom prst="rect">
            <a:avLst/>
          </a:prstGeom>
        </p:spPr>
      </p:pic>
      <p:pic>
        <p:nvPicPr>
          <p:cNvPr id="15" name="Imagen 4" descr="DCt22_ar.pdf">
            <a:extLst>
              <a:ext uri="{FF2B5EF4-FFF2-40B4-BE49-F238E27FC236}">
                <a16:creationId xmlns:a16="http://schemas.microsoft.com/office/drawing/2014/main" id="{C5D07FA6-3ABE-D64E-B138-644B4AE12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220" y="2092119"/>
            <a:ext cx="2843997" cy="2196000"/>
          </a:xfrm>
          <a:prstGeom prst="rect">
            <a:avLst/>
          </a:prstGeom>
        </p:spPr>
      </p:pic>
      <p:sp>
        <p:nvSpPr>
          <p:cNvPr id="16" name="CuadroTexto 5">
            <a:extLst>
              <a:ext uri="{FF2B5EF4-FFF2-40B4-BE49-F238E27FC236}">
                <a16:creationId xmlns:a16="http://schemas.microsoft.com/office/drawing/2014/main" id="{6756E82F-C36F-9E4A-B8B0-B99760586DEF}"/>
              </a:ext>
            </a:extLst>
          </p:cNvPr>
          <p:cNvSpPr txBox="1"/>
          <p:nvPr/>
        </p:nvSpPr>
        <p:spPr>
          <a:xfrm>
            <a:off x="3378386" y="1488691"/>
            <a:ext cx="5619677" cy="523220"/>
          </a:xfrm>
          <a:prstGeom prst="rect">
            <a:avLst/>
          </a:prstGeom>
          <a:noFill/>
        </p:spPr>
        <p:txBody>
          <a:bodyPr wrap="square" rtlCol="0">
            <a:spAutoFit/>
          </a:bodyPr>
          <a:lstStyle/>
          <a:p>
            <a:pPr algn="ctr"/>
            <a:r>
              <a:rPr lang="en-AU" sz="1400" dirty="0"/>
              <a:t>Equatorial projection of the density contrast at initial time (left panel) and at present cosmic time (right panel).</a:t>
            </a:r>
          </a:p>
        </p:txBody>
      </p:sp>
      <p:sp>
        <p:nvSpPr>
          <p:cNvPr id="17" name="Rectángulo 9">
            <a:extLst>
              <a:ext uri="{FF2B5EF4-FFF2-40B4-BE49-F238E27FC236}">
                <a16:creationId xmlns:a16="http://schemas.microsoft.com/office/drawing/2014/main" id="{B28670D0-7280-254B-9008-5646BB1377DE}"/>
              </a:ext>
            </a:extLst>
          </p:cNvPr>
          <p:cNvSpPr/>
          <p:nvPr/>
        </p:nvSpPr>
        <p:spPr>
          <a:xfrm>
            <a:off x="38085" y="1448177"/>
            <a:ext cx="9865447" cy="3184001"/>
          </a:xfrm>
          <a:prstGeom prst="rect">
            <a:avLst/>
          </a:prstGeom>
          <a:solidFill>
            <a:schemeClr val="bg1">
              <a:lumMod val="85000"/>
              <a:alpha val="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TextBox 6">
            <a:extLst>
              <a:ext uri="{FF2B5EF4-FFF2-40B4-BE49-F238E27FC236}">
                <a16:creationId xmlns:a16="http://schemas.microsoft.com/office/drawing/2014/main" id="{5B2FF951-B857-DC44-9004-3969055EB014}"/>
              </a:ext>
            </a:extLst>
          </p:cNvPr>
          <p:cNvSpPr txBox="1"/>
          <p:nvPr/>
        </p:nvSpPr>
        <p:spPr>
          <a:xfrm>
            <a:off x="6888153" y="6079898"/>
            <a:ext cx="5320667" cy="738664"/>
          </a:xfrm>
          <a:prstGeom prst="rect">
            <a:avLst/>
          </a:prstGeom>
          <a:noFill/>
        </p:spPr>
        <p:txBody>
          <a:bodyPr wrap="square" rtlCol="0">
            <a:spAutoFit/>
          </a:bodyPr>
          <a:lstStyle/>
          <a:p>
            <a:pPr algn="r"/>
            <a:r>
              <a:rPr lang="en-US" sz="1400" dirty="0"/>
              <a:t>I Delgado Gaspar, JC Hidalgo, RA Sussman,  </a:t>
            </a:r>
            <a:r>
              <a:rPr lang="en-US" sz="1400" b="1" dirty="0"/>
              <a:t>EPJC (2019).</a:t>
            </a:r>
            <a:endParaRPr lang="en-US" sz="1400" dirty="0"/>
          </a:p>
          <a:p>
            <a:pPr algn="r"/>
            <a:r>
              <a:rPr lang="en-US" sz="1400" dirty="0"/>
              <a:t>RA Sussman, JC Hidalgo, I Delgado Gaspar, G German, </a:t>
            </a:r>
            <a:r>
              <a:rPr lang="en-US" sz="1400" b="1" dirty="0"/>
              <a:t>PRD (2017).</a:t>
            </a:r>
          </a:p>
          <a:p>
            <a:pPr algn="r"/>
            <a:r>
              <a:rPr lang="en-US" sz="1400" dirty="0"/>
              <a:t>RA Sussman , I Delgado Gaspar, JC Hidalgo</a:t>
            </a:r>
            <a:r>
              <a:rPr lang="en-US" sz="1400" b="1" dirty="0"/>
              <a:t>, JCAP (2016).</a:t>
            </a:r>
          </a:p>
        </p:txBody>
      </p:sp>
      <p:pic>
        <p:nvPicPr>
          <p:cNvPr id="11" name="Imagen 4">
            <a:extLst>
              <a:ext uri="{FF2B5EF4-FFF2-40B4-BE49-F238E27FC236}">
                <a16:creationId xmlns:a16="http://schemas.microsoft.com/office/drawing/2014/main" id="{E1A1FD26-571C-A84C-BDD8-0F210020A8A0}"/>
              </a:ext>
            </a:extLst>
          </p:cNvPr>
          <p:cNvPicPr>
            <a:picLocks noChangeAspect="1"/>
          </p:cNvPicPr>
          <p:nvPr/>
        </p:nvPicPr>
        <p:blipFill>
          <a:blip r:embed="rId5"/>
          <a:stretch>
            <a:fillRect/>
          </a:stretch>
        </p:blipFill>
        <p:spPr>
          <a:xfrm>
            <a:off x="6766678" y="1810265"/>
            <a:ext cx="2798629" cy="2730675"/>
          </a:xfrm>
          <a:prstGeom prst="rect">
            <a:avLst/>
          </a:prstGeom>
        </p:spPr>
      </p:pic>
      <p:pic>
        <p:nvPicPr>
          <p:cNvPr id="12" name="Imagen 5">
            <a:extLst>
              <a:ext uri="{FF2B5EF4-FFF2-40B4-BE49-F238E27FC236}">
                <a16:creationId xmlns:a16="http://schemas.microsoft.com/office/drawing/2014/main" id="{78642F20-0E90-FE44-BA86-28D0BE42B90F}"/>
              </a:ext>
            </a:extLst>
          </p:cNvPr>
          <p:cNvPicPr>
            <a:picLocks noChangeAspect="1"/>
          </p:cNvPicPr>
          <p:nvPr/>
        </p:nvPicPr>
        <p:blipFill>
          <a:blip r:embed="rId6"/>
          <a:stretch>
            <a:fillRect/>
          </a:stretch>
        </p:blipFill>
        <p:spPr>
          <a:xfrm>
            <a:off x="6810301" y="1810266"/>
            <a:ext cx="2896464" cy="2779382"/>
          </a:xfrm>
          <a:prstGeom prst="rect">
            <a:avLst/>
          </a:prstGeom>
        </p:spPr>
      </p:pic>
      <p:sp>
        <p:nvSpPr>
          <p:cNvPr id="13" name="CuadroTexto 2">
            <a:extLst>
              <a:ext uri="{FF2B5EF4-FFF2-40B4-BE49-F238E27FC236}">
                <a16:creationId xmlns:a16="http://schemas.microsoft.com/office/drawing/2014/main" id="{62F44913-D7CA-5642-A001-1F4E1C708A42}"/>
              </a:ext>
            </a:extLst>
          </p:cNvPr>
          <p:cNvSpPr txBox="1"/>
          <p:nvPr/>
        </p:nvSpPr>
        <p:spPr>
          <a:xfrm>
            <a:off x="10151233" y="3515524"/>
            <a:ext cx="2057587" cy="1323439"/>
          </a:xfrm>
          <a:prstGeom prst="rect">
            <a:avLst/>
          </a:prstGeom>
          <a:noFill/>
        </p:spPr>
        <p:txBody>
          <a:bodyPr wrap="square" rtlCol="0">
            <a:spAutoFit/>
          </a:bodyPr>
          <a:lstStyle/>
          <a:p>
            <a:r>
              <a:rPr lang="en-US" sz="1600" dirty="0"/>
              <a:t>R. Brent Tully et al,  Nature 513, 71–73 (2014), “The </a:t>
            </a:r>
            <a:r>
              <a:rPr lang="en-US" sz="1600" dirty="0" err="1"/>
              <a:t>Laniakea</a:t>
            </a:r>
            <a:r>
              <a:rPr lang="en-US" sz="1600" dirty="0"/>
              <a:t> supercluster of galaxies”.</a:t>
            </a:r>
            <a:endParaRPr lang="es-ES_tradnl" sz="1600" dirty="0"/>
          </a:p>
        </p:txBody>
      </p:sp>
      <p:sp>
        <p:nvSpPr>
          <p:cNvPr id="3" name="Rectangle 2">
            <a:extLst>
              <a:ext uri="{FF2B5EF4-FFF2-40B4-BE49-F238E27FC236}">
                <a16:creationId xmlns:a16="http://schemas.microsoft.com/office/drawing/2014/main" id="{DCC9129A-2E56-C849-B098-28F59B602FC9}"/>
              </a:ext>
            </a:extLst>
          </p:cNvPr>
          <p:cNvSpPr/>
          <p:nvPr/>
        </p:nvSpPr>
        <p:spPr>
          <a:xfrm>
            <a:off x="235507" y="1979795"/>
            <a:ext cx="2480643" cy="2031325"/>
          </a:xfrm>
          <a:prstGeom prst="rect">
            <a:avLst/>
          </a:prstGeom>
        </p:spPr>
        <p:txBody>
          <a:bodyPr wrap="square">
            <a:spAutoFit/>
          </a:bodyPr>
          <a:lstStyle/>
          <a:p>
            <a:pPr algn="just"/>
            <a:r>
              <a:rPr lang="en-MX" dirty="0"/>
              <a:t>We identify the density maxima with over-densities and the density minima with cosmic voids, and smoothly superpose multiple solutions. </a:t>
            </a:r>
            <a:endParaRPr lang="en-US" dirty="0"/>
          </a:p>
        </p:txBody>
      </p:sp>
      <p:sp>
        <p:nvSpPr>
          <p:cNvPr id="6" name="Rounded Rectangle 5">
            <a:extLst>
              <a:ext uri="{FF2B5EF4-FFF2-40B4-BE49-F238E27FC236}">
                <a16:creationId xmlns:a16="http://schemas.microsoft.com/office/drawing/2014/main" id="{363D6A95-31B5-584C-A758-A884B6715A68}"/>
              </a:ext>
            </a:extLst>
          </p:cNvPr>
          <p:cNvSpPr/>
          <p:nvPr/>
        </p:nvSpPr>
        <p:spPr>
          <a:xfrm>
            <a:off x="123146" y="1941075"/>
            <a:ext cx="2738370" cy="2133839"/>
          </a:xfrm>
          <a:prstGeom prst="roundRect">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501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3762" y="54288"/>
            <a:ext cx="8229600" cy="1143000"/>
          </a:xfrm>
        </p:spPr>
        <p:txBody>
          <a:bodyPr>
            <a:normAutofit/>
          </a:bodyPr>
          <a:lstStyle/>
          <a:p>
            <a:r>
              <a:rPr lang="en-AU" dirty="0"/>
              <a:t>Inhomogeneous models</a:t>
            </a:r>
            <a:endParaRPr lang="es-ES_tradnl" dirty="0"/>
          </a:p>
        </p:txBody>
      </p:sp>
      <p:sp>
        <p:nvSpPr>
          <p:cNvPr id="14" name="CuadroTexto 4">
            <a:extLst>
              <a:ext uri="{FF2B5EF4-FFF2-40B4-BE49-F238E27FC236}">
                <a16:creationId xmlns:a16="http://schemas.microsoft.com/office/drawing/2014/main" id="{0335B6FA-D925-234D-9D31-002F63162AB1}"/>
              </a:ext>
            </a:extLst>
          </p:cNvPr>
          <p:cNvSpPr txBox="1"/>
          <p:nvPr/>
        </p:nvSpPr>
        <p:spPr>
          <a:xfrm>
            <a:off x="614034" y="1323961"/>
            <a:ext cx="3301359" cy="1323439"/>
          </a:xfrm>
          <a:prstGeom prst="rect">
            <a:avLst/>
          </a:prstGeom>
          <a:noFill/>
        </p:spPr>
        <p:txBody>
          <a:bodyPr wrap="square" rtlCol="0">
            <a:spAutoFit/>
          </a:bodyPr>
          <a:lstStyle/>
          <a:p>
            <a:pPr algn="just"/>
            <a:r>
              <a:rPr lang="en-US" sz="1600" b="1" dirty="0"/>
              <a:t>Gravitational collapse </a:t>
            </a:r>
            <a:r>
              <a:rPr lang="en-US" sz="1600" dirty="0"/>
              <a:t>of multiple non-spherical structures, modeled by the smooth matching of LTB/Szekeres regions embedded in a Schwarzschild exterior solution. </a:t>
            </a:r>
          </a:p>
        </p:txBody>
      </p:sp>
      <p:sp>
        <p:nvSpPr>
          <p:cNvPr id="15" name="Elipse 6">
            <a:extLst>
              <a:ext uri="{FF2B5EF4-FFF2-40B4-BE49-F238E27FC236}">
                <a16:creationId xmlns:a16="http://schemas.microsoft.com/office/drawing/2014/main" id="{5FDDC827-C7A3-B44F-8152-324CEEE68E18}"/>
              </a:ext>
            </a:extLst>
          </p:cNvPr>
          <p:cNvSpPr>
            <a:spLocks noChangeAspect="1"/>
          </p:cNvSpPr>
          <p:nvPr/>
        </p:nvSpPr>
        <p:spPr>
          <a:xfrm>
            <a:off x="4509872" y="1493613"/>
            <a:ext cx="1800000" cy="1800000"/>
          </a:xfrm>
          <a:prstGeom prst="ellipse">
            <a:avLst/>
          </a:prstGeom>
          <a:solidFill>
            <a:schemeClr val="bg1">
              <a:lumMod val="85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6" name="Elipse 7">
            <a:extLst>
              <a:ext uri="{FF2B5EF4-FFF2-40B4-BE49-F238E27FC236}">
                <a16:creationId xmlns:a16="http://schemas.microsoft.com/office/drawing/2014/main" id="{F47C8F66-DC4F-6946-9937-9A71FECBBDC4}"/>
              </a:ext>
            </a:extLst>
          </p:cNvPr>
          <p:cNvSpPr>
            <a:spLocks noChangeAspect="1"/>
          </p:cNvSpPr>
          <p:nvPr/>
        </p:nvSpPr>
        <p:spPr>
          <a:xfrm>
            <a:off x="4749557" y="1727615"/>
            <a:ext cx="1320633" cy="1331999"/>
          </a:xfrm>
          <a:prstGeom prst="ellipse">
            <a:avLst/>
          </a:prstGeom>
          <a:solidFill>
            <a:schemeClr val="bg2">
              <a:lumMod val="90000"/>
              <a:alpha val="64000"/>
            </a:schemeClr>
          </a:solidFill>
          <a:ln w="3175" cmpd="sng">
            <a:solidFill>
              <a:schemeClr val="tx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7" name="Elipse 8">
            <a:extLst>
              <a:ext uri="{FF2B5EF4-FFF2-40B4-BE49-F238E27FC236}">
                <a16:creationId xmlns:a16="http://schemas.microsoft.com/office/drawing/2014/main" id="{3959B025-1D66-BC4E-9463-09FD68CA1CCC}"/>
              </a:ext>
            </a:extLst>
          </p:cNvPr>
          <p:cNvSpPr>
            <a:spLocks noChangeAspect="1"/>
          </p:cNvSpPr>
          <p:nvPr/>
        </p:nvSpPr>
        <p:spPr>
          <a:xfrm>
            <a:off x="4959872" y="1943613"/>
            <a:ext cx="900000" cy="900000"/>
          </a:xfrm>
          <a:prstGeom prst="ellipse">
            <a:avLst/>
          </a:prstGeom>
          <a:solidFill>
            <a:schemeClr val="accent1">
              <a:lumMod val="40000"/>
              <a:lumOff val="60000"/>
            </a:schemeClr>
          </a:solidFill>
          <a:ln w="3175" cmpd="sng">
            <a:solidFill>
              <a:srgbClr val="000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0" name="Elipse 9">
            <a:extLst>
              <a:ext uri="{FF2B5EF4-FFF2-40B4-BE49-F238E27FC236}">
                <a16:creationId xmlns:a16="http://schemas.microsoft.com/office/drawing/2014/main" id="{746F1291-C43A-2047-9FD7-68D0DD9DA0A9}"/>
              </a:ext>
            </a:extLst>
          </p:cNvPr>
          <p:cNvSpPr/>
          <p:nvPr/>
        </p:nvSpPr>
        <p:spPr>
          <a:xfrm>
            <a:off x="5139872" y="2123613"/>
            <a:ext cx="540000" cy="540000"/>
          </a:xfrm>
          <a:prstGeom prst="ellipse">
            <a:avLst/>
          </a:prstGeom>
          <a:solidFill>
            <a:schemeClr val="tx1">
              <a:lumMod val="50000"/>
              <a:lumOff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1" name="CuadroTexto 10">
            <a:extLst>
              <a:ext uri="{FF2B5EF4-FFF2-40B4-BE49-F238E27FC236}">
                <a16:creationId xmlns:a16="http://schemas.microsoft.com/office/drawing/2014/main" id="{54597A34-B6D0-2042-A46B-090AE2A6057B}"/>
              </a:ext>
            </a:extLst>
          </p:cNvPr>
          <p:cNvSpPr txBox="1"/>
          <p:nvPr/>
        </p:nvSpPr>
        <p:spPr>
          <a:xfrm>
            <a:off x="5214947" y="2262808"/>
            <a:ext cx="389850" cy="261610"/>
          </a:xfrm>
          <a:prstGeom prst="rect">
            <a:avLst/>
          </a:prstGeom>
          <a:noFill/>
        </p:spPr>
        <p:txBody>
          <a:bodyPr wrap="none" rtlCol="0">
            <a:spAutoFit/>
          </a:bodyPr>
          <a:lstStyle/>
          <a:p>
            <a:r>
              <a:rPr lang="en-AU" sz="1100" dirty="0">
                <a:solidFill>
                  <a:schemeClr val="bg1"/>
                </a:solidFill>
              </a:rPr>
              <a:t>LTB</a:t>
            </a:r>
          </a:p>
        </p:txBody>
      </p:sp>
      <p:sp>
        <p:nvSpPr>
          <p:cNvPr id="22" name="CuadroTexto 12">
            <a:extLst>
              <a:ext uri="{FF2B5EF4-FFF2-40B4-BE49-F238E27FC236}">
                <a16:creationId xmlns:a16="http://schemas.microsoft.com/office/drawing/2014/main" id="{B4F6B2A1-0A78-3745-B4F9-00F1AFABFF7D}"/>
              </a:ext>
            </a:extLst>
          </p:cNvPr>
          <p:cNvSpPr txBox="1"/>
          <p:nvPr/>
        </p:nvSpPr>
        <p:spPr>
          <a:xfrm>
            <a:off x="5835689" y="1159973"/>
            <a:ext cx="684246" cy="261610"/>
          </a:xfrm>
          <a:prstGeom prst="rect">
            <a:avLst/>
          </a:prstGeom>
          <a:noFill/>
        </p:spPr>
        <p:txBody>
          <a:bodyPr wrap="none" rtlCol="0">
            <a:spAutoFit/>
          </a:bodyPr>
          <a:lstStyle/>
          <a:p>
            <a:r>
              <a:rPr lang="en-AU" sz="1100" dirty="0"/>
              <a:t>Szekeres</a:t>
            </a:r>
          </a:p>
        </p:txBody>
      </p:sp>
      <p:sp>
        <p:nvSpPr>
          <p:cNvPr id="23" name="CuadroTexto 13">
            <a:extLst>
              <a:ext uri="{FF2B5EF4-FFF2-40B4-BE49-F238E27FC236}">
                <a16:creationId xmlns:a16="http://schemas.microsoft.com/office/drawing/2014/main" id="{67EDB35D-6BAF-514F-9C3E-886BE645FC77}"/>
              </a:ext>
            </a:extLst>
          </p:cNvPr>
          <p:cNvSpPr txBox="1"/>
          <p:nvPr/>
        </p:nvSpPr>
        <p:spPr>
          <a:xfrm>
            <a:off x="4959872" y="3027334"/>
            <a:ext cx="984352" cy="261610"/>
          </a:xfrm>
          <a:prstGeom prst="rect">
            <a:avLst/>
          </a:prstGeom>
          <a:noFill/>
        </p:spPr>
        <p:txBody>
          <a:bodyPr wrap="none" rtlCol="0">
            <a:spAutoFit/>
          </a:bodyPr>
          <a:lstStyle/>
          <a:p>
            <a:r>
              <a:rPr lang="en-AU" sz="1050" dirty="0"/>
              <a:t>Schwarzschild </a:t>
            </a:r>
          </a:p>
        </p:txBody>
      </p:sp>
      <p:cxnSp>
        <p:nvCxnSpPr>
          <p:cNvPr id="24" name="Conector recto de flecha 15">
            <a:extLst>
              <a:ext uri="{FF2B5EF4-FFF2-40B4-BE49-F238E27FC236}">
                <a16:creationId xmlns:a16="http://schemas.microsoft.com/office/drawing/2014/main" id="{57A15D7C-3C79-7D4C-AD88-D4801BC5F766}"/>
              </a:ext>
            </a:extLst>
          </p:cNvPr>
          <p:cNvCxnSpPr>
            <a:cxnSpLocks/>
          </p:cNvCxnSpPr>
          <p:nvPr/>
        </p:nvCxnSpPr>
        <p:spPr>
          <a:xfrm flipV="1">
            <a:off x="5483538" y="1455316"/>
            <a:ext cx="460686" cy="373852"/>
          </a:xfrm>
          <a:prstGeom prst="straightConnector1">
            <a:avLst/>
          </a:prstGeom>
          <a:ln w="3175" cmpd="sng">
            <a:solidFill>
              <a:srgbClr val="000000"/>
            </a:solidFill>
            <a:headEnd type="oval"/>
            <a:tailEnd type="triangle"/>
          </a:ln>
        </p:spPr>
        <p:style>
          <a:lnRef idx="2">
            <a:schemeClr val="accent1"/>
          </a:lnRef>
          <a:fillRef idx="0">
            <a:schemeClr val="accent1"/>
          </a:fillRef>
          <a:effectRef idx="1">
            <a:schemeClr val="accent1"/>
          </a:effectRef>
          <a:fontRef idx="minor">
            <a:schemeClr val="tx1"/>
          </a:fontRef>
        </p:style>
      </p:cxnSp>
      <p:cxnSp>
        <p:nvCxnSpPr>
          <p:cNvPr id="25" name="Conector recto de flecha 20">
            <a:extLst>
              <a:ext uri="{FF2B5EF4-FFF2-40B4-BE49-F238E27FC236}">
                <a16:creationId xmlns:a16="http://schemas.microsoft.com/office/drawing/2014/main" id="{B982D74D-0404-E548-82BE-7472751BC63B}"/>
              </a:ext>
            </a:extLst>
          </p:cNvPr>
          <p:cNvCxnSpPr>
            <a:cxnSpLocks/>
          </p:cNvCxnSpPr>
          <p:nvPr/>
        </p:nvCxnSpPr>
        <p:spPr>
          <a:xfrm flipV="1">
            <a:off x="5784514" y="1495739"/>
            <a:ext cx="360750" cy="863298"/>
          </a:xfrm>
          <a:prstGeom prst="straightConnector1">
            <a:avLst/>
          </a:prstGeom>
          <a:ln w="3175" cmpd="sng">
            <a:solidFill>
              <a:srgbClr val="000000"/>
            </a:solidFill>
            <a:headEnd type="oval"/>
            <a:tailEnd type="triangle"/>
          </a:ln>
        </p:spPr>
        <p:style>
          <a:lnRef idx="2">
            <a:schemeClr val="accent1"/>
          </a:lnRef>
          <a:fillRef idx="0">
            <a:schemeClr val="accent1"/>
          </a:fillRef>
          <a:effectRef idx="1">
            <a:schemeClr val="accent1"/>
          </a:effectRef>
          <a:fontRef idx="minor">
            <a:schemeClr val="tx1"/>
          </a:fontRef>
        </p:style>
      </p:cxnSp>
      <p:pic>
        <p:nvPicPr>
          <p:cNvPr id="27" name="CollapEvol.avi">
            <a:hlinkClick r:id="" action="ppaction://media"/>
            <a:extLst>
              <a:ext uri="{FF2B5EF4-FFF2-40B4-BE49-F238E27FC236}">
                <a16:creationId xmlns:a16="http://schemas.microsoft.com/office/drawing/2014/main" id="{51F24A68-EAE7-264B-967A-DA85195AC27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202" t="26326" r="4084" b="3484"/>
          <a:stretch/>
        </p:blipFill>
        <p:spPr>
          <a:xfrm>
            <a:off x="8177611" y="2454740"/>
            <a:ext cx="1859427" cy="1238159"/>
          </a:xfrm>
          <a:prstGeom prst="rect">
            <a:avLst/>
          </a:prstGeom>
          <a:ln>
            <a:noFill/>
          </a:ln>
          <a:effectLst>
            <a:softEdge rad="112500"/>
          </a:effectLst>
        </p:spPr>
      </p:pic>
      <p:sp>
        <p:nvSpPr>
          <p:cNvPr id="28" name="Rectangle 27">
            <a:extLst>
              <a:ext uri="{FF2B5EF4-FFF2-40B4-BE49-F238E27FC236}">
                <a16:creationId xmlns:a16="http://schemas.microsoft.com/office/drawing/2014/main" id="{CBD356BF-9641-3643-A26C-9B15E717C764}"/>
              </a:ext>
            </a:extLst>
          </p:cNvPr>
          <p:cNvSpPr/>
          <p:nvPr/>
        </p:nvSpPr>
        <p:spPr>
          <a:xfrm>
            <a:off x="551439" y="1013613"/>
            <a:ext cx="10615391" cy="5340296"/>
          </a:xfrm>
          <a:prstGeom prst="rect">
            <a:avLst/>
          </a:prstGeom>
          <a:solidFill>
            <a:schemeClr val="accent4">
              <a:lumMod val="40000"/>
              <a:lumOff val="60000"/>
              <a:alpha val="9000"/>
            </a:schemeClr>
          </a:solidFill>
          <a:ln>
            <a:solidFill>
              <a:schemeClr val="tx2">
                <a:lumMod val="50000"/>
              </a:schemeClr>
            </a:solidFill>
          </a:ln>
          <a:effectLst>
            <a:outerShdw blurRad="355600" dist="114300" dir="11040000" rotWithShape="0">
              <a:srgbClr val="000000">
                <a:alpha val="2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C2F2343-63EC-E542-8894-3861D47C7FD6}"/>
              </a:ext>
            </a:extLst>
          </p:cNvPr>
          <p:cNvSpPr/>
          <p:nvPr/>
        </p:nvSpPr>
        <p:spPr>
          <a:xfrm>
            <a:off x="6855238" y="1426908"/>
            <a:ext cx="4272294" cy="1077218"/>
          </a:xfrm>
          <a:prstGeom prst="rect">
            <a:avLst/>
          </a:prstGeom>
        </p:spPr>
        <p:txBody>
          <a:bodyPr wrap="square">
            <a:spAutoFit/>
          </a:bodyPr>
          <a:lstStyle/>
          <a:p>
            <a:pPr algn="just"/>
            <a:r>
              <a:rPr lang="en-AU" sz="1600" dirty="0" err="1"/>
              <a:t>ShXs</a:t>
            </a:r>
            <a:r>
              <a:rPr lang="en-AU" sz="1600" dirty="0"/>
              <a:t> are interpreted as the onset of the </a:t>
            </a:r>
            <a:r>
              <a:rPr lang="en-AU" sz="1600" dirty="0" err="1"/>
              <a:t>virialization</a:t>
            </a:r>
            <a:r>
              <a:rPr lang="en-AU" sz="1600" dirty="0"/>
              <a:t> process. Or we can hide them inside the  AH, remaining undetectable to observers in the exterior Schwarzschild spacetime.</a:t>
            </a:r>
            <a:endParaRPr lang="en-US" sz="1600" dirty="0"/>
          </a:p>
        </p:txBody>
      </p:sp>
      <p:sp>
        <p:nvSpPr>
          <p:cNvPr id="26" name="TextBox 25">
            <a:extLst>
              <a:ext uri="{FF2B5EF4-FFF2-40B4-BE49-F238E27FC236}">
                <a16:creationId xmlns:a16="http://schemas.microsoft.com/office/drawing/2014/main" id="{0E2B73EA-CA16-F049-BEE5-5F8BEBB9B0D8}"/>
              </a:ext>
            </a:extLst>
          </p:cNvPr>
          <p:cNvSpPr txBox="1"/>
          <p:nvPr/>
        </p:nvSpPr>
        <p:spPr>
          <a:xfrm>
            <a:off x="512141" y="2892656"/>
            <a:ext cx="3102119" cy="584775"/>
          </a:xfrm>
          <a:prstGeom prst="rect">
            <a:avLst/>
          </a:prstGeom>
          <a:noFill/>
        </p:spPr>
        <p:txBody>
          <a:bodyPr wrap="square" rtlCol="0">
            <a:spAutoFit/>
          </a:bodyPr>
          <a:lstStyle/>
          <a:p>
            <a:pPr algn="r"/>
            <a:r>
              <a:rPr lang="en-US" sz="1600" b="1" i="1" dirty="0"/>
              <a:t>I Delgado Gaspar, JC Hidalgo, RA Sussman, I </a:t>
            </a:r>
            <a:r>
              <a:rPr lang="en-US" sz="1600" b="1" i="1" dirty="0" err="1"/>
              <a:t>Quiros</a:t>
            </a:r>
            <a:r>
              <a:rPr lang="en-US" sz="1600" b="1" i="1" dirty="0"/>
              <a:t>, PRD (2018).</a:t>
            </a:r>
          </a:p>
        </p:txBody>
      </p:sp>
      <p:sp>
        <p:nvSpPr>
          <p:cNvPr id="5" name="TextBox 4">
            <a:extLst>
              <a:ext uri="{FF2B5EF4-FFF2-40B4-BE49-F238E27FC236}">
                <a16:creationId xmlns:a16="http://schemas.microsoft.com/office/drawing/2014/main" id="{F13EB96E-4CC1-9645-A183-0324D8AC40BC}"/>
              </a:ext>
            </a:extLst>
          </p:cNvPr>
          <p:cNvSpPr txBox="1"/>
          <p:nvPr/>
        </p:nvSpPr>
        <p:spPr>
          <a:xfrm>
            <a:off x="4536836" y="5632631"/>
            <a:ext cx="2567186" cy="553998"/>
          </a:xfrm>
          <a:prstGeom prst="rect">
            <a:avLst/>
          </a:prstGeom>
          <a:noFill/>
        </p:spPr>
        <p:txBody>
          <a:bodyPr wrap="square" rtlCol="0">
            <a:spAutoFit/>
          </a:bodyPr>
          <a:lstStyle/>
          <a:p>
            <a:r>
              <a:rPr lang="en-US" sz="1500" i="1" dirty="0"/>
              <a:t>J.J. Ostrowski &amp; I. Delgado Gaspar, JCAP (2022)</a:t>
            </a:r>
            <a:endParaRPr lang="en-MX" sz="1500" i="1" dirty="0"/>
          </a:p>
        </p:txBody>
      </p:sp>
      <p:sp>
        <p:nvSpPr>
          <p:cNvPr id="4" name="TextBox 3">
            <a:extLst>
              <a:ext uri="{FF2B5EF4-FFF2-40B4-BE49-F238E27FC236}">
                <a16:creationId xmlns:a16="http://schemas.microsoft.com/office/drawing/2014/main" id="{09B3C5D7-B3F6-1F4F-8E15-B28D926F024F}"/>
              </a:ext>
            </a:extLst>
          </p:cNvPr>
          <p:cNvSpPr txBox="1"/>
          <p:nvPr/>
        </p:nvSpPr>
        <p:spPr>
          <a:xfrm>
            <a:off x="847871" y="4619851"/>
            <a:ext cx="2625888" cy="923330"/>
          </a:xfrm>
          <a:prstGeom prst="rect">
            <a:avLst/>
          </a:prstGeom>
          <a:noFill/>
        </p:spPr>
        <p:txBody>
          <a:bodyPr wrap="square" rtlCol="0">
            <a:spAutoFit/>
          </a:bodyPr>
          <a:lstStyle/>
          <a:p>
            <a:r>
              <a:rPr lang="en-MX" b="1" dirty="0"/>
              <a:t>Inhomogeous and anisotropic generalization of SCM:</a:t>
            </a:r>
          </a:p>
        </p:txBody>
      </p:sp>
      <p:cxnSp>
        <p:nvCxnSpPr>
          <p:cNvPr id="7" name="Straight Arrow Connector 6">
            <a:extLst>
              <a:ext uri="{FF2B5EF4-FFF2-40B4-BE49-F238E27FC236}">
                <a16:creationId xmlns:a16="http://schemas.microsoft.com/office/drawing/2014/main" id="{7EE9F192-D339-7A42-82B8-6DE9AE8F8485}"/>
              </a:ext>
            </a:extLst>
          </p:cNvPr>
          <p:cNvCxnSpPr>
            <a:cxnSpLocks/>
          </p:cNvCxnSpPr>
          <p:nvPr/>
        </p:nvCxnSpPr>
        <p:spPr>
          <a:xfrm flipH="1" flipV="1">
            <a:off x="8061863" y="4486956"/>
            <a:ext cx="1" cy="1296821"/>
          </a:xfrm>
          <a:prstGeom prst="straightConnector1">
            <a:avLst/>
          </a:prstGeom>
          <a:ln w="28575" cmpd="sng">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E4DA5E5F-B601-2F4F-AAB4-45900F62D59C}"/>
              </a:ext>
            </a:extLst>
          </p:cNvPr>
          <p:cNvCxnSpPr>
            <a:cxnSpLocks/>
          </p:cNvCxnSpPr>
          <p:nvPr/>
        </p:nvCxnSpPr>
        <p:spPr>
          <a:xfrm>
            <a:off x="8045682" y="5771584"/>
            <a:ext cx="2623558" cy="12193"/>
          </a:xfrm>
          <a:prstGeom prst="straightConnector1">
            <a:avLst/>
          </a:prstGeom>
          <a:ln w="28575" cmpd="sng">
            <a:tailEnd type="triangle"/>
          </a:ln>
        </p:spPr>
        <p:style>
          <a:lnRef idx="1">
            <a:schemeClr val="dk1"/>
          </a:lnRef>
          <a:fillRef idx="0">
            <a:schemeClr val="dk1"/>
          </a:fillRef>
          <a:effectRef idx="0">
            <a:schemeClr val="dk1"/>
          </a:effectRef>
          <a:fontRef idx="minor">
            <a:schemeClr val="tx1"/>
          </a:fontRef>
        </p:style>
      </p:cxnSp>
      <p:sp>
        <p:nvSpPr>
          <p:cNvPr id="12" name="Arc 11">
            <a:extLst>
              <a:ext uri="{FF2B5EF4-FFF2-40B4-BE49-F238E27FC236}">
                <a16:creationId xmlns:a16="http://schemas.microsoft.com/office/drawing/2014/main" id="{27F1BED8-C0C3-CE49-9EA5-D9B0947E9B5B}"/>
              </a:ext>
            </a:extLst>
          </p:cNvPr>
          <p:cNvSpPr/>
          <p:nvPr/>
        </p:nvSpPr>
        <p:spPr>
          <a:xfrm>
            <a:off x="8293800" y="4823469"/>
            <a:ext cx="2016078" cy="1800000"/>
          </a:xfrm>
          <a:prstGeom prst="arc">
            <a:avLst>
              <a:gd name="adj1" fmla="val 10786263"/>
              <a:gd name="adj2" fmla="val 215378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X"/>
          </a:p>
        </p:txBody>
      </p:sp>
      <p:sp>
        <p:nvSpPr>
          <p:cNvPr id="19" name="Oval 18">
            <a:extLst>
              <a:ext uri="{FF2B5EF4-FFF2-40B4-BE49-F238E27FC236}">
                <a16:creationId xmlns:a16="http://schemas.microsoft.com/office/drawing/2014/main" id="{FDBDD541-55E2-744E-87C6-16B765A0C46B}"/>
              </a:ext>
            </a:extLst>
          </p:cNvPr>
          <p:cNvSpPr>
            <a:spLocks noChangeAspect="1"/>
          </p:cNvSpPr>
          <p:nvPr/>
        </p:nvSpPr>
        <p:spPr>
          <a:xfrm>
            <a:off x="9219912" y="4768026"/>
            <a:ext cx="147600" cy="147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0" name="TextBox 29">
            <a:extLst>
              <a:ext uri="{FF2B5EF4-FFF2-40B4-BE49-F238E27FC236}">
                <a16:creationId xmlns:a16="http://schemas.microsoft.com/office/drawing/2014/main" id="{172ABA47-F660-CB4A-88C7-A2333AC46AB8}"/>
              </a:ext>
            </a:extLst>
          </p:cNvPr>
          <p:cNvSpPr txBox="1"/>
          <p:nvPr/>
        </p:nvSpPr>
        <p:spPr>
          <a:xfrm>
            <a:off x="9031140" y="4308017"/>
            <a:ext cx="525144" cy="369332"/>
          </a:xfrm>
          <a:prstGeom prst="rect">
            <a:avLst/>
          </a:prstGeom>
          <a:noFill/>
        </p:spPr>
        <p:txBody>
          <a:bodyPr wrap="none" rtlCol="0">
            <a:spAutoFit/>
          </a:bodyPr>
          <a:lstStyle/>
          <a:p>
            <a:r>
              <a:rPr lang="en-MX" dirty="0"/>
              <a:t>T.A.</a:t>
            </a:r>
          </a:p>
        </p:txBody>
      </p:sp>
      <p:sp>
        <p:nvSpPr>
          <p:cNvPr id="31" name="Oval 30">
            <a:extLst>
              <a:ext uri="{FF2B5EF4-FFF2-40B4-BE49-F238E27FC236}">
                <a16:creationId xmlns:a16="http://schemas.microsoft.com/office/drawing/2014/main" id="{7934DF35-CE12-5D4B-A873-AD9D4AAB6C34}"/>
              </a:ext>
            </a:extLst>
          </p:cNvPr>
          <p:cNvSpPr>
            <a:spLocks noChangeAspect="1"/>
          </p:cNvSpPr>
          <p:nvPr/>
        </p:nvSpPr>
        <p:spPr>
          <a:xfrm>
            <a:off x="4884786" y="4298278"/>
            <a:ext cx="1260000" cy="1260000"/>
          </a:xfrm>
          <a:prstGeom prst="ellipse">
            <a:avLst/>
          </a:prstGeom>
          <a:solidFill>
            <a:schemeClr val="tx2">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b="1" dirty="0"/>
          </a:p>
        </p:txBody>
      </p:sp>
      <p:sp>
        <p:nvSpPr>
          <p:cNvPr id="32" name="Oval 31">
            <a:extLst>
              <a:ext uri="{FF2B5EF4-FFF2-40B4-BE49-F238E27FC236}">
                <a16:creationId xmlns:a16="http://schemas.microsoft.com/office/drawing/2014/main" id="{7DE1FBFC-FBDB-B646-AA7D-13C846188624}"/>
              </a:ext>
            </a:extLst>
          </p:cNvPr>
          <p:cNvSpPr>
            <a:spLocks noChangeAspect="1"/>
          </p:cNvSpPr>
          <p:nvPr/>
        </p:nvSpPr>
        <p:spPr>
          <a:xfrm>
            <a:off x="5149003" y="4568652"/>
            <a:ext cx="720000" cy="715098"/>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b="1" dirty="0"/>
          </a:p>
        </p:txBody>
      </p:sp>
      <p:sp>
        <p:nvSpPr>
          <p:cNvPr id="33" name="TextBox 32">
            <a:extLst>
              <a:ext uri="{FF2B5EF4-FFF2-40B4-BE49-F238E27FC236}">
                <a16:creationId xmlns:a16="http://schemas.microsoft.com/office/drawing/2014/main" id="{B62CD7EC-CE78-EC46-8314-795FBA8F07C3}"/>
              </a:ext>
            </a:extLst>
          </p:cNvPr>
          <p:cNvSpPr txBox="1"/>
          <p:nvPr/>
        </p:nvSpPr>
        <p:spPr>
          <a:xfrm>
            <a:off x="5249759" y="4713744"/>
            <a:ext cx="1088281" cy="461665"/>
          </a:xfrm>
          <a:prstGeom prst="rect">
            <a:avLst/>
          </a:prstGeom>
          <a:noFill/>
        </p:spPr>
        <p:txBody>
          <a:bodyPr wrap="square" rtlCol="0">
            <a:spAutoFit/>
          </a:bodyPr>
          <a:lstStyle/>
          <a:p>
            <a:r>
              <a:rPr lang="en-MX" sz="1200" b="1" dirty="0">
                <a:solidFill>
                  <a:schemeClr val="bg1"/>
                </a:solidFill>
              </a:rPr>
              <a:t>FLRW  </a:t>
            </a:r>
          </a:p>
          <a:p>
            <a:r>
              <a:rPr lang="en-MX" sz="1200" b="1" dirty="0">
                <a:solidFill>
                  <a:schemeClr val="bg1"/>
                </a:solidFill>
              </a:rPr>
              <a:t>--&gt; Sze</a:t>
            </a:r>
          </a:p>
        </p:txBody>
      </p:sp>
      <p:cxnSp>
        <p:nvCxnSpPr>
          <p:cNvPr id="35" name="Straight Connector 34">
            <a:extLst>
              <a:ext uri="{FF2B5EF4-FFF2-40B4-BE49-F238E27FC236}">
                <a16:creationId xmlns:a16="http://schemas.microsoft.com/office/drawing/2014/main" id="{1EBA5D65-5964-FF43-BD8A-7AE6D3B456B6}"/>
              </a:ext>
            </a:extLst>
          </p:cNvPr>
          <p:cNvCxnSpPr>
            <a:cxnSpLocks/>
          </p:cNvCxnSpPr>
          <p:nvPr/>
        </p:nvCxnSpPr>
        <p:spPr>
          <a:xfrm>
            <a:off x="2073217" y="4033102"/>
            <a:ext cx="7764214" cy="27432"/>
          </a:xfrm>
          <a:prstGeom prst="line">
            <a:avLst/>
          </a:prstGeom>
          <a:ln w="57150">
            <a:solidFill>
              <a:schemeClr val="tx1">
                <a:alpha val="5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22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7"/>
                                        </p:tgtEl>
                                      </p:cBhvr>
                                    </p:cmd>
                                  </p:childTnLst>
                                </p:cTn>
                              </p:par>
                            </p:childTnLst>
                          </p:cTn>
                        </p:par>
                      </p:childTnLst>
                    </p:cTn>
                  </p:par>
                </p:childTnLst>
              </p:cTn>
              <p:nextCondLst>
                <p:cond evt="onClick" delay="0">
                  <p:tgtEl>
                    <p:spTgt spid="27"/>
                  </p:tgtEl>
                </p:cond>
              </p:nextCondLst>
            </p:seq>
            <p:video>
              <p:cMediaNode vol="80000" mute="1">
                <p:cTn id="12" repeatCount="indefinite" fill="hold" display="0">
                  <p:stCondLst>
                    <p:cond delay="indefinite"/>
                  </p:stCondLst>
                </p:cTn>
                <p:tgtEl>
                  <p:spTgt spid="2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E8D3B4-B556-1644-8B60-E5D4DA441A06}"/>
              </a:ext>
            </a:extLst>
          </p:cNvPr>
          <p:cNvSpPr/>
          <p:nvPr/>
        </p:nvSpPr>
        <p:spPr>
          <a:xfrm>
            <a:off x="2968380" y="2967335"/>
            <a:ext cx="6255239" cy="923330"/>
          </a:xfrm>
          <a:prstGeom prst="rect">
            <a:avLst/>
          </a:prstGeom>
          <a:noFill/>
        </p:spPr>
        <p:txBody>
          <a:bodyPr wrap="none" lIns="91440" tIns="45720" rIns="91440" bIns="45720">
            <a:spAutoFit/>
          </a:bodyPr>
          <a:lstStyle/>
          <a:p>
            <a:pPr algn="ctr"/>
            <a:r>
              <a:rPr lang="en-MX" sz="5400" b="0" cap="none" spc="0" dirty="0">
                <a:ln w="0"/>
                <a:effectLst>
                  <a:outerShdw blurRad="38100" dist="19050" dir="2700000" algn="tl" rotWithShape="0">
                    <a:schemeClr val="dk1">
                      <a:alpha val="40000"/>
                    </a:schemeClr>
                  </a:outerShdw>
                </a:effectLst>
              </a:rPr>
              <a:t>Exact solutions &amp; RZA</a:t>
            </a:r>
          </a:p>
        </p:txBody>
      </p:sp>
      <p:sp>
        <p:nvSpPr>
          <p:cNvPr id="3" name="TextBox 2">
            <a:extLst>
              <a:ext uri="{FF2B5EF4-FFF2-40B4-BE49-F238E27FC236}">
                <a16:creationId xmlns:a16="http://schemas.microsoft.com/office/drawing/2014/main" id="{BDD42480-148C-5849-AB92-4A11157BFC72}"/>
              </a:ext>
            </a:extLst>
          </p:cNvPr>
          <p:cNvSpPr txBox="1"/>
          <p:nvPr/>
        </p:nvSpPr>
        <p:spPr>
          <a:xfrm>
            <a:off x="5633346" y="4920058"/>
            <a:ext cx="6255239" cy="1569660"/>
          </a:xfrm>
          <a:prstGeom prst="rect">
            <a:avLst/>
          </a:prstGeom>
          <a:noFill/>
        </p:spPr>
        <p:txBody>
          <a:bodyPr wrap="square" rtlCol="0">
            <a:spAutoFit/>
          </a:bodyPr>
          <a:lstStyle/>
          <a:p>
            <a:pPr algn="r"/>
            <a:r>
              <a:rPr lang="en-US" sz="1600" b="1" dirty="0" err="1"/>
              <a:t>Lagrangian</a:t>
            </a:r>
            <a:r>
              <a:rPr lang="en-US" sz="1600" b="1" dirty="0"/>
              <a:t> theory of structure formation in relativistic cosmology</a:t>
            </a:r>
          </a:p>
          <a:p>
            <a:pPr marL="400050" indent="-400050" algn="r">
              <a:buFont typeface="+mj-lt"/>
              <a:buAutoNum type="romanLcPeriod"/>
            </a:pPr>
            <a:r>
              <a:rPr lang="en-US" sz="1600" dirty="0" err="1"/>
              <a:t>Buchert</a:t>
            </a:r>
            <a:r>
              <a:rPr lang="en-US" sz="1600" dirty="0"/>
              <a:t> and Ostermann, PRD (2012)</a:t>
            </a:r>
          </a:p>
          <a:p>
            <a:pPr marL="400050" indent="-400050" algn="r">
              <a:buFont typeface="+mj-lt"/>
              <a:buAutoNum type="romanLcPeriod"/>
            </a:pPr>
            <a:r>
              <a:rPr lang="en-US" sz="1600" dirty="0" err="1"/>
              <a:t>Buchert</a:t>
            </a:r>
            <a:r>
              <a:rPr lang="en-US" sz="1600" dirty="0"/>
              <a:t>, </a:t>
            </a:r>
            <a:r>
              <a:rPr lang="en-US" sz="1600" dirty="0" err="1"/>
              <a:t>Nayet</a:t>
            </a:r>
            <a:r>
              <a:rPr lang="en-US" sz="1600" dirty="0"/>
              <a:t> and Wiegand, PRD (2013)</a:t>
            </a:r>
          </a:p>
          <a:p>
            <a:pPr marL="400050" indent="-400050" algn="r">
              <a:buFont typeface="+mj-lt"/>
              <a:buAutoNum type="romanLcPeriod"/>
            </a:pPr>
            <a:r>
              <a:rPr lang="en-US" sz="1600" dirty="0" err="1"/>
              <a:t>Alles</a:t>
            </a:r>
            <a:r>
              <a:rPr lang="en-US" sz="1600" dirty="0"/>
              <a:t>, </a:t>
            </a:r>
            <a:r>
              <a:rPr lang="en-US" sz="1600" dirty="0" err="1"/>
              <a:t>Buchert</a:t>
            </a:r>
            <a:r>
              <a:rPr lang="en-US" sz="1600" dirty="0"/>
              <a:t>, Al </a:t>
            </a:r>
            <a:r>
              <a:rPr lang="en-US" sz="1600" dirty="0" err="1"/>
              <a:t>Roumi</a:t>
            </a:r>
            <a:r>
              <a:rPr lang="en-US" sz="1600" dirty="0"/>
              <a:t> and Wiegand, PRD (2015)</a:t>
            </a:r>
          </a:p>
          <a:p>
            <a:pPr marL="400050" indent="-400050" algn="r">
              <a:buFont typeface="+mj-lt"/>
              <a:buAutoNum type="romanLcPeriod"/>
            </a:pPr>
            <a:r>
              <a:rPr lang="en-US" sz="1600" dirty="0"/>
              <a:t>Al </a:t>
            </a:r>
            <a:r>
              <a:rPr lang="en-US" sz="1600" dirty="0" err="1"/>
              <a:t>Roumi</a:t>
            </a:r>
            <a:r>
              <a:rPr lang="en-US" sz="1600" dirty="0"/>
              <a:t>, </a:t>
            </a:r>
            <a:r>
              <a:rPr lang="en-US" sz="1600" dirty="0" err="1"/>
              <a:t>Buchert</a:t>
            </a:r>
            <a:r>
              <a:rPr lang="en-US" sz="1600" dirty="0"/>
              <a:t> and Wiegand, PRD (2017)</a:t>
            </a:r>
          </a:p>
          <a:p>
            <a:pPr marL="400050" indent="-400050" algn="r">
              <a:buFont typeface="+mj-lt"/>
              <a:buAutoNum type="romanLcPeriod"/>
            </a:pPr>
            <a:r>
              <a:rPr lang="en-US" sz="1600" dirty="0"/>
              <a:t>Li, Mourier, </a:t>
            </a:r>
            <a:r>
              <a:rPr lang="en-US" sz="1600" dirty="0" err="1"/>
              <a:t>Buchert</a:t>
            </a:r>
            <a:r>
              <a:rPr lang="en-US" sz="1600" dirty="0"/>
              <a:t> and Wiltshire, PRD (2018)</a:t>
            </a:r>
            <a:endParaRPr lang="en-MX" sz="1600" dirty="0"/>
          </a:p>
        </p:txBody>
      </p:sp>
    </p:spTree>
    <p:extLst>
      <p:ext uri="{BB962C8B-B14F-4D97-AF65-F5344CB8AC3E}">
        <p14:creationId xmlns:p14="http://schemas.microsoft.com/office/powerpoint/2010/main" val="2170432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36921-B8EC-F649-8EDC-CC08D47C6A43}"/>
              </a:ext>
            </a:extLst>
          </p:cNvPr>
          <p:cNvSpPr>
            <a:spLocks noGrp="1"/>
          </p:cNvSpPr>
          <p:nvPr>
            <p:ph type="title"/>
          </p:nvPr>
        </p:nvSpPr>
        <p:spPr>
          <a:xfrm>
            <a:off x="838200" y="26460"/>
            <a:ext cx="10515600" cy="1325563"/>
          </a:xfrm>
        </p:spPr>
        <p:txBody>
          <a:bodyPr/>
          <a:lstStyle/>
          <a:p>
            <a:r>
              <a:rPr lang="en-US" b="1" dirty="0"/>
              <a:t>The </a:t>
            </a:r>
            <a:r>
              <a:rPr lang="en-US" b="1" dirty="0" err="1"/>
              <a:t>Zel’dovich</a:t>
            </a:r>
            <a:r>
              <a:rPr lang="en-US" b="1" dirty="0"/>
              <a:t> Approximation</a:t>
            </a:r>
            <a:endParaRPr lang="en-MX" dirty="0"/>
          </a:p>
        </p:txBody>
      </p:sp>
      <p:pic>
        <p:nvPicPr>
          <p:cNvPr id="4" name="Picture 3">
            <a:extLst>
              <a:ext uri="{FF2B5EF4-FFF2-40B4-BE49-F238E27FC236}">
                <a16:creationId xmlns:a16="http://schemas.microsoft.com/office/drawing/2014/main" id="{CC5B5247-D855-7C47-BE2A-93E069EABD20}"/>
              </a:ext>
            </a:extLst>
          </p:cNvPr>
          <p:cNvPicPr>
            <a:picLocks noChangeAspect="1"/>
          </p:cNvPicPr>
          <p:nvPr/>
        </p:nvPicPr>
        <p:blipFill>
          <a:blip r:embed="rId3"/>
          <a:stretch>
            <a:fillRect/>
          </a:stretch>
        </p:blipFill>
        <p:spPr>
          <a:xfrm>
            <a:off x="1720660" y="2925071"/>
            <a:ext cx="4055351" cy="288000"/>
          </a:xfrm>
          <a:prstGeom prst="rect">
            <a:avLst/>
          </a:prstGeom>
        </p:spPr>
      </p:pic>
      <p:sp>
        <p:nvSpPr>
          <p:cNvPr id="9" name="TextBox 8">
            <a:extLst>
              <a:ext uri="{FF2B5EF4-FFF2-40B4-BE49-F238E27FC236}">
                <a16:creationId xmlns:a16="http://schemas.microsoft.com/office/drawing/2014/main" id="{78E85E8A-7612-CD44-ABD3-EC61D20311D6}"/>
              </a:ext>
            </a:extLst>
          </p:cNvPr>
          <p:cNvSpPr txBox="1"/>
          <p:nvPr/>
        </p:nvSpPr>
        <p:spPr>
          <a:xfrm>
            <a:off x="315526" y="1220839"/>
            <a:ext cx="11419721"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ZA approximation is used to describe the gravitational evolution in the mildly non-linear regime. We follow the motion of the fluid elements using the </a:t>
            </a:r>
            <a:r>
              <a:rPr lang="en-US" sz="1600" dirty="0" err="1"/>
              <a:t>Lagrangian</a:t>
            </a:r>
            <a:r>
              <a:rPr lang="en-US" sz="1600" dirty="0"/>
              <a:t> approach to hydrodynamics. </a:t>
            </a:r>
            <a:endParaRPr lang="en-MX" sz="1600" dirty="0"/>
          </a:p>
        </p:txBody>
      </p:sp>
      <p:sp>
        <p:nvSpPr>
          <p:cNvPr id="10" name="TextBox 9">
            <a:extLst>
              <a:ext uri="{FF2B5EF4-FFF2-40B4-BE49-F238E27FC236}">
                <a16:creationId xmlns:a16="http://schemas.microsoft.com/office/drawing/2014/main" id="{F1702411-1B28-F744-A975-50F5C2D06385}"/>
              </a:ext>
            </a:extLst>
          </p:cNvPr>
          <p:cNvSpPr txBox="1"/>
          <p:nvPr/>
        </p:nvSpPr>
        <p:spPr>
          <a:xfrm>
            <a:off x="363574" y="1991076"/>
            <a:ext cx="1682384" cy="307777"/>
          </a:xfrm>
          <a:prstGeom prst="rect">
            <a:avLst/>
          </a:prstGeom>
          <a:noFill/>
        </p:spPr>
        <p:txBody>
          <a:bodyPr wrap="none" rtlCol="0">
            <a:spAutoFit/>
          </a:bodyPr>
          <a:lstStyle/>
          <a:p>
            <a:r>
              <a:rPr lang="en-US" sz="1400" dirty="0">
                <a:solidFill>
                  <a:schemeClr val="accent2">
                    <a:lumMod val="50000"/>
                  </a:schemeClr>
                </a:solidFill>
              </a:rPr>
              <a:t>Eulerian coordinates</a:t>
            </a:r>
          </a:p>
        </p:txBody>
      </p:sp>
      <p:sp>
        <p:nvSpPr>
          <p:cNvPr id="11" name="TextBox 10">
            <a:extLst>
              <a:ext uri="{FF2B5EF4-FFF2-40B4-BE49-F238E27FC236}">
                <a16:creationId xmlns:a16="http://schemas.microsoft.com/office/drawing/2014/main" id="{12C93C84-1B15-7049-A0E5-FDEB3D200ED7}"/>
              </a:ext>
            </a:extLst>
          </p:cNvPr>
          <p:cNvSpPr txBox="1"/>
          <p:nvPr/>
        </p:nvSpPr>
        <p:spPr>
          <a:xfrm>
            <a:off x="2571468" y="2018200"/>
            <a:ext cx="2353733" cy="307777"/>
          </a:xfrm>
          <a:prstGeom prst="rect">
            <a:avLst/>
          </a:prstGeom>
          <a:noFill/>
        </p:spPr>
        <p:txBody>
          <a:bodyPr wrap="square" rtlCol="0">
            <a:spAutoFit/>
          </a:bodyPr>
          <a:lstStyle/>
          <a:p>
            <a:r>
              <a:rPr lang="en-US" sz="1400" dirty="0" err="1">
                <a:solidFill>
                  <a:schemeClr val="accent2">
                    <a:lumMod val="50000"/>
                  </a:schemeClr>
                </a:solidFill>
              </a:rPr>
              <a:t>Lagrangian</a:t>
            </a:r>
            <a:r>
              <a:rPr lang="en-US" sz="1400" dirty="0">
                <a:solidFill>
                  <a:schemeClr val="accent2">
                    <a:lumMod val="50000"/>
                  </a:schemeClr>
                </a:solidFill>
              </a:rPr>
              <a:t> coordinates</a:t>
            </a:r>
          </a:p>
        </p:txBody>
      </p:sp>
      <p:sp>
        <p:nvSpPr>
          <p:cNvPr id="13" name="TextBox 12">
            <a:extLst>
              <a:ext uri="{FF2B5EF4-FFF2-40B4-BE49-F238E27FC236}">
                <a16:creationId xmlns:a16="http://schemas.microsoft.com/office/drawing/2014/main" id="{5F52ED1F-5B14-0B45-88A1-5F2B0B2119C8}"/>
              </a:ext>
            </a:extLst>
          </p:cNvPr>
          <p:cNvSpPr txBox="1"/>
          <p:nvPr/>
        </p:nvSpPr>
        <p:spPr>
          <a:xfrm>
            <a:off x="1358247" y="3628456"/>
            <a:ext cx="1526907" cy="523220"/>
          </a:xfrm>
          <a:prstGeom prst="rect">
            <a:avLst/>
          </a:prstGeom>
          <a:noFill/>
        </p:spPr>
        <p:txBody>
          <a:bodyPr wrap="square">
            <a:spAutoFit/>
          </a:bodyPr>
          <a:lstStyle/>
          <a:p>
            <a:pPr algn="ctr"/>
            <a:r>
              <a:rPr lang="en-US" sz="1400" dirty="0">
                <a:solidFill>
                  <a:schemeClr val="accent2">
                    <a:lumMod val="50000"/>
                  </a:schemeClr>
                </a:solidFill>
              </a:rPr>
              <a:t>Background scale factor </a:t>
            </a:r>
            <a:endParaRPr lang="en-MX" sz="1400" dirty="0">
              <a:solidFill>
                <a:schemeClr val="accent2">
                  <a:lumMod val="50000"/>
                </a:schemeClr>
              </a:solidFill>
            </a:endParaRPr>
          </a:p>
        </p:txBody>
      </p:sp>
      <p:sp>
        <p:nvSpPr>
          <p:cNvPr id="15" name="TextBox 14">
            <a:extLst>
              <a:ext uri="{FF2B5EF4-FFF2-40B4-BE49-F238E27FC236}">
                <a16:creationId xmlns:a16="http://schemas.microsoft.com/office/drawing/2014/main" id="{97356227-D9A6-EB4F-81D6-1C1327B1B0EE}"/>
              </a:ext>
            </a:extLst>
          </p:cNvPr>
          <p:cNvSpPr txBox="1"/>
          <p:nvPr/>
        </p:nvSpPr>
        <p:spPr>
          <a:xfrm>
            <a:off x="2571468" y="3649083"/>
            <a:ext cx="2569123" cy="523220"/>
          </a:xfrm>
          <a:prstGeom prst="rect">
            <a:avLst/>
          </a:prstGeom>
          <a:noFill/>
        </p:spPr>
        <p:txBody>
          <a:bodyPr wrap="square">
            <a:spAutoFit/>
          </a:bodyPr>
          <a:lstStyle/>
          <a:p>
            <a:pPr algn="ctr"/>
            <a:r>
              <a:rPr lang="en-US" sz="1400" dirty="0">
                <a:solidFill>
                  <a:schemeClr val="accent2">
                    <a:lumMod val="50000"/>
                  </a:schemeClr>
                </a:solidFill>
              </a:rPr>
              <a:t>Growing rate of linear fluctuations</a:t>
            </a:r>
            <a:endParaRPr lang="en-MX" sz="1400" dirty="0">
              <a:solidFill>
                <a:schemeClr val="accent2">
                  <a:lumMod val="50000"/>
                </a:schemeClr>
              </a:solidFill>
            </a:endParaRPr>
          </a:p>
        </p:txBody>
      </p:sp>
      <p:sp>
        <p:nvSpPr>
          <p:cNvPr id="16" name="TextBox 15">
            <a:extLst>
              <a:ext uri="{FF2B5EF4-FFF2-40B4-BE49-F238E27FC236}">
                <a16:creationId xmlns:a16="http://schemas.microsoft.com/office/drawing/2014/main" id="{0B3A4533-DB45-0B4D-91CB-670D52BA6F37}"/>
              </a:ext>
            </a:extLst>
          </p:cNvPr>
          <p:cNvSpPr txBox="1"/>
          <p:nvPr/>
        </p:nvSpPr>
        <p:spPr>
          <a:xfrm>
            <a:off x="4326126" y="1915270"/>
            <a:ext cx="3684050" cy="523220"/>
          </a:xfrm>
          <a:prstGeom prst="rect">
            <a:avLst/>
          </a:prstGeom>
          <a:noFill/>
        </p:spPr>
        <p:txBody>
          <a:bodyPr wrap="square" rtlCol="0">
            <a:spAutoFit/>
          </a:bodyPr>
          <a:lstStyle/>
          <a:p>
            <a:pPr algn="r"/>
            <a:r>
              <a:rPr lang="en-US" sz="1400" dirty="0">
                <a:solidFill>
                  <a:schemeClr val="accent2">
                    <a:lumMod val="50000"/>
                  </a:schemeClr>
                </a:solidFill>
              </a:rPr>
              <a:t>Displacement with respect to the initial (</a:t>
            </a:r>
            <a:r>
              <a:rPr lang="en-US" sz="1400" dirty="0" err="1">
                <a:solidFill>
                  <a:schemeClr val="accent2">
                    <a:lumMod val="50000"/>
                  </a:schemeClr>
                </a:solidFill>
              </a:rPr>
              <a:t>Lagrangian</a:t>
            </a:r>
            <a:r>
              <a:rPr lang="en-US" sz="1400" dirty="0">
                <a:solidFill>
                  <a:schemeClr val="accent2">
                    <a:lumMod val="50000"/>
                  </a:schemeClr>
                </a:solidFill>
              </a:rPr>
              <a:t>) position</a:t>
            </a:r>
            <a:endParaRPr lang="en-MX" sz="1400" dirty="0">
              <a:solidFill>
                <a:schemeClr val="accent2">
                  <a:lumMod val="50000"/>
                </a:schemeClr>
              </a:solidFill>
            </a:endParaRPr>
          </a:p>
        </p:txBody>
      </p:sp>
      <p:sp>
        <p:nvSpPr>
          <p:cNvPr id="17" name="Rectangle 1">
            <a:extLst>
              <a:ext uri="{FF2B5EF4-FFF2-40B4-BE49-F238E27FC236}">
                <a16:creationId xmlns:a16="http://schemas.microsoft.com/office/drawing/2014/main" id="{A5FB3C8C-B81E-224A-9A1E-7AFF32BDFC29}"/>
              </a:ext>
            </a:extLst>
          </p:cNvPr>
          <p:cNvSpPr>
            <a:spLocks noChangeArrowheads="1"/>
          </p:cNvSpPr>
          <p:nvPr/>
        </p:nvSpPr>
        <p:spPr bwMode="auto">
          <a:xfrm>
            <a:off x="8195430" y="3008418"/>
            <a:ext cx="3944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MX" sz="1600" b="0" i="0" u="none" strike="noStrike" cap="none" normalizeH="0" baseline="0" dirty="0">
                <a:ln>
                  <a:noFill/>
                </a:ln>
                <a:solidFill>
                  <a:schemeClr val="tx1"/>
                </a:solidFill>
                <a:effectLst/>
              </a:rPr>
              <a:t>In </a:t>
            </a:r>
            <a:r>
              <a:rPr kumimoji="0" lang="en-MX" altLang="en-MX" sz="1600" b="0" i="0" u="none" strike="noStrike" cap="none" normalizeH="0" baseline="0" dirty="0">
                <a:ln>
                  <a:noFill/>
                </a:ln>
                <a:solidFill>
                  <a:schemeClr val="tx1"/>
                </a:solidFill>
                <a:effectLst/>
              </a:rPr>
              <a:t>a pressureless and viscosity-free, medium without gravitational interaction:</a:t>
            </a:r>
          </a:p>
        </p:txBody>
      </p:sp>
      <p:pic>
        <p:nvPicPr>
          <p:cNvPr id="18" name="Picture 17">
            <a:extLst>
              <a:ext uri="{FF2B5EF4-FFF2-40B4-BE49-F238E27FC236}">
                <a16:creationId xmlns:a16="http://schemas.microsoft.com/office/drawing/2014/main" id="{0C64657F-91DB-844B-8670-780713B1BFE1}"/>
              </a:ext>
            </a:extLst>
          </p:cNvPr>
          <p:cNvPicPr>
            <a:picLocks noChangeAspect="1"/>
          </p:cNvPicPr>
          <p:nvPr/>
        </p:nvPicPr>
        <p:blipFill>
          <a:blip r:embed="rId4"/>
          <a:stretch>
            <a:fillRect/>
          </a:stretch>
        </p:blipFill>
        <p:spPr>
          <a:xfrm>
            <a:off x="10225368" y="3661134"/>
            <a:ext cx="1389405" cy="21600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EAF92C0A-6A2B-2441-B8ED-3FFA5630562C}"/>
              </a:ext>
            </a:extLst>
          </p:cNvPr>
          <p:cNvPicPr>
            <a:picLocks noChangeAspect="1"/>
          </p:cNvPicPr>
          <p:nvPr/>
        </p:nvPicPr>
        <p:blipFill>
          <a:blip r:embed="rId5"/>
          <a:stretch>
            <a:fillRect/>
          </a:stretch>
        </p:blipFill>
        <p:spPr>
          <a:xfrm>
            <a:off x="9485912" y="4675900"/>
            <a:ext cx="1795466" cy="1800000"/>
          </a:xfrm>
          <a:prstGeom prst="rect">
            <a:avLst/>
          </a:prstGeom>
          <a:scene3d>
            <a:camera prst="isometricRightUp"/>
            <a:lightRig rig="threePt" dir="t"/>
          </a:scene3d>
        </p:spPr>
      </p:pic>
      <p:sp>
        <p:nvSpPr>
          <p:cNvPr id="21" name="Rectangle 20">
            <a:extLst>
              <a:ext uri="{FF2B5EF4-FFF2-40B4-BE49-F238E27FC236}">
                <a16:creationId xmlns:a16="http://schemas.microsoft.com/office/drawing/2014/main" id="{EEC71A22-0241-D545-9639-3795F954C63A}"/>
              </a:ext>
            </a:extLst>
          </p:cNvPr>
          <p:cNvSpPr/>
          <p:nvPr/>
        </p:nvSpPr>
        <p:spPr>
          <a:xfrm>
            <a:off x="7430874" y="4765719"/>
            <a:ext cx="1795466" cy="1851285"/>
          </a:xfrm>
          <a:prstGeom prst="rect">
            <a:avLst/>
          </a:prstGeom>
          <a:solidFill>
            <a:schemeClr val="bg1">
              <a:lumMod val="75000"/>
            </a:schemeClr>
          </a:solidFill>
          <a:ln>
            <a:solidFill>
              <a:schemeClr val="bg1">
                <a:lumMod val="85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22" name="TextBox 21">
            <a:extLst>
              <a:ext uri="{FF2B5EF4-FFF2-40B4-BE49-F238E27FC236}">
                <a16:creationId xmlns:a16="http://schemas.microsoft.com/office/drawing/2014/main" id="{5EEEFECC-DBE1-5D4B-8018-83E83627A1BF}"/>
              </a:ext>
            </a:extLst>
          </p:cNvPr>
          <p:cNvSpPr txBox="1"/>
          <p:nvPr/>
        </p:nvSpPr>
        <p:spPr>
          <a:xfrm>
            <a:off x="1045994" y="4890856"/>
            <a:ext cx="2338589" cy="369332"/>
          </a:xfrm>
          <a:prstGeom prst="rect">
            <a:avLst/>
          </a:prstGeom>
          <a:noFill/>
        </p:spPr>
        <p:txBody>
          <a:bodyPr wrap="none" rtlCol="0">
            <a:spAutoFit/>
          </a:bodyPr>
          <a:lstStyle/>
          <a:p>
            <a:pPr marL="285750" indent="-285750">
              <a:buFont typeface="Arial" panose="020B0604020202020204" pitchFamily="34" charset="0"/>
              <a:buChar char="•"/>
            </a:pPr>
            <a:r>
              <a:rPr lang="en-MX" dirty="0"/>
              <a:t>Mass conservation: </a:t>
            </a:r>
          </a:p>
        </p:txBody>
      </p:sp>
      <p:pic>
        <p:nvPicPr>
          <p:cNvPr id="23" name="Picture 22">
            <a:extLst>
              <a:ext uri="{FF2B5EF4-FFF2-40B4-BE49-F238E27FC236}">
                <a16:creationId xmlns:a16="http://schemas.microsoft.com/office/drawing/2014/main" id="{0DB15BFF-4507-C141-A9A7-55EC03FDF0CA}"/>
              </a:ext>
            </a:extLst>
          </p:cNvPr>
          <p:cNvPicPr>
            <a:picLocks noChangeAspect="1"/>
          </p:cNvPicPr>
          <p:nvPr/>
        </p:nvPicPr>
        <p:blipFill>
          <a:blip r:embed="rId6"/>
          <a:stretch>
            <a:fillRect/>
          </a:stretch>
        </p:blipFill>
        <p:spPr>
          <a:xfrm>
            <a:off x="3398480" y="4931522"/>
            <a:ext cx="2072196" cy="288000"/>
          </a:xfrm>
          <a:prstGeom prst="rect">
            <a:avLst/>
          </a:prstGeom>
        </p:spPr>
      </p:pic>
      <p:pic>
        <p:nvPicPr>
          <p:cNvPr id="24" name="Picture 23">
            <a:extLst>
              <a:ext uri="{FF2B5EF4-FFF2-40B4-BE49-F238E27FC236}">
                <a16:creationId xmlns:a16="http://schemas.microsoft.com/office/drawing/2014/main" id="{ECF45E71-64F6-2346-97D7-F37B04CE7D3D}"/>
              </a:ext>
            </a:extLst>
          </p:cNvPr>
          <p:cNvPicPr>
            <a:picLocks noChangeAspect="1"/>
          </p:cNvPicPr>
          <p:nvPr/>
        </p:nvPicPr>
        <p:blipFill>
          <a:blip r:embed="rId7"/>
          <a:stretch>
            <a:fillRect/>
          </a:stretch>
        </p:blipFill>
        <p:spPr>
          <a:xfrm>
            <a:off x="1374097" y="5362006"/>
            <a:ext cx="1243341" cy="468000"/>
          </a:xfrm>
          <a:prstGeom prst="rect">
            <a:avLst/>
          </a:prstGeom>
        </p:spPr>
      </p:pic>
      <p:pic>
        <p:nvPicPr>
          <p:cNvPr id="28" name="Picture 27">
            <a:extLst>
              <a:ext uri="{FF2B5EF4-FFF2-40B4-BE49-F238E27FC236}">
                <a16:creationId xmlns:a16="http://schemas.microsoft.com/office/drawing/2014/main" id="{A71D87A9-A553-A842-9EE7-61077DEAAF40}"/>
              </a:ext>
            </a:extLst>
          </p:cNvPr>
          <p:cNvPicPr>
            <a:picLocks noChangeAspect="1"/>
          </p:cNvPicPr>
          <p:nvPr/>
        </p:nvPicPr>
        <p:blipFill>
          <a:blip r:embed="rId8"/>
          <a:stretch>
            <a:fillRect/>
          </a:stretch>
        </p:blipFill>
        <p:spPr>
          <a:xfrm>
            <a:off x="1322360" y="5939191"/>
            <a:ext cx="5651520" cy="504000"/>
          </a:xfrm>
          <a:prstGeom prst="rect">
            <a:avLst/>
          </a:prstGeom>
        </p:spPr>
      </p:pic>
      <p:sp>
        <p:nvSpPr>
          <p:cNvPr id="25" name="TextBox 24">
            <a:extLst>
              <a:ext uri="{FF2B5EF4-FFF2-40B4-BE49-F238E27FC236}">
                <a16:creationId xmlns:a16="http://schemas.microsoft.com/office/drawing/2014/main" id="{80C5A84F-D69F-A44D-9E42-633B8AEB98D0}"/>
              </a:ext>
            </a:extLst>
          </p:cNvPr>
          <p:cNvSpPr txBox="1"/>
          <p:nvPr/>
        </p:nvSpPr>
        <p:spPr>
          <a:xfrm>
            <a:off x="6516118" y="2891926"/>
            <a:ext cx="1118319" cy="369332"/>
          </a:xfrm>
          <a:prstGeom prst="rect">
            <a:avLst/>
          </a:prstGeom>
          <a:noFill/>
        </p:spPr>
        <p:txBody>
          <a:bodyPr wrap="none" rtlCol="0">
            <a:spAutoFit/>
          </a:bodyPr>
          <a:lstStyle/>
          <a:p>
            <a:r>
              <a:rPr lang="en-MX" dirty="0">
                <a:solidFill>
                  <a:schemeClr val="accent2">
                    <a:lumMod val="50000"/>
                  </a:schemeClr>
                </a:solidFill>
              </a:rPr>
              <a:t>Trajectory</a:t>
            </a:r>
          </a:p>
        </p:txBody>
      </p:sp>
      <p:cxnSp>
        <p:nvCxnSpPr>
          <p:cNvPr id="27" name="Curved Connector 26">
            <a:extLst>
              <a:ext uri="{FF2B5EF4-FFF2-40B4-BE49-F238E27FC236}">
                <a16:creationId xmlns:a16="http://schemas.microsoft.com/office/drawing/2014/main" id="{1A9F1E57-BCC3-024F-9F58-D843DC249A60}"/>
              </a:ext>
            </a:extLst>
          </p:cNvPr>
          <p:cNvCxnSpPr>
            <a:cxnSpLocks/>
          </p:cNvCxnSpPr>
          <p:nvPr/>
        </p:nvCxnSpPr>
        <p:spPr>
          <a:xfrm rot="10800000">
            <a:off x="1029045" y="2298853"/>
            <a:ext cx="515894" cy="770218"/>
          </a:xfrm>
          <a:prstGeom prst="curvedConnector2">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535D393-231A-CC49-AEA9-64B174331950}"/>
              </a:ext>
            </a:extLst>
          </p:cNvPr>
          <p:cNvCxnSpPr/>
          <p:nvPr/>
        </p:nvCxnSpPr>
        <p:spPr>
          <a:xfrm>
            <a:off x="2396370" y="3261258"/>
            <a:ext cx="0" cy="367198"/>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2AEB534-04A6-7A4B-AB12-3C1726AD72E6}"/>
              </a:ext>
            </a:extLst>
          </p:cNvPr>
          <p:cNvSpPr txBox="1"/>
          <p:nvPr/>
        </p:nvSpPr>
        <p:spPr>
          <a:xfrm>
            <a:off x="9485912" y="319909"/>
            <a:ext cx="2511036" cy="369332"/>
          </a:xfrm>
          <a:prstGeom prst="rect">
            <a:avLst/>
          </a:prstGeom>
          <a:noFill/>
        </p:spPr>
        <p:txBody>
          <a:bodyPr wrap="square">
            <a:spAutoFit/>
          </a:bodyPr>
          <a:lstStyle/>
          <a:p>
            <a:r>
              <a:rPr lang="en-US" b="1" dirty="0" err="1"/>
              <a:t>Zel’dovich</a:t>
            </a:r>
            <a:r>
              <a:rPr lang="en-US" b="1" dirty="0"/>
              <a:t> A&amp;A  (1970)</a:t>
            </a:r>
            <a:endParaRPr lang="en-MX" b="1" dirty="0"/>
          </a:p>
        </p:txBody>
      </p:sp>
      <p:cxnSp>
        <p:nvCxnSpPr>
          <p:cNvPr id="34" name="Curved Connector 33">
            <a:extLst>
              <a:ext uri="{FF2B5EF4-FFF2-40B4-BE49-F238E27FC236}">
                <a16:creationId xmlns:a16="http://schemas.microsoft.com/office/drawing/2014/main" id="{C38FA605-A22F-0444-8F44-B0D242F4F108}"/>
              </a:ext>
            </a:extLst>
          </p:cNvPr>
          <p:cNvCxnSpPr/>
          <p:nvPr/>
        </p:nvCxnSpPr>
        <p:spPr>
          <a:xfrm flipV="1">
            <a:off x="4265247" y="2293307"/>
            <a:ext cx="1510764" cy="598619"/>
          </a:xfrm>
          <a:prstGeom prst="curvedConnector3">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4DAAB20-164A-7545-BA9C-651646C8462C}"/>
              </a:ext>
            </a:extLst>
          </p:cNvPr>
          <p:cNvCxnSpPr/>
          <p:nvPr/>
        </p:nvCxnSpPr>
        <p:spPr>
          <a:xfrm>
            <a:off x="5942885" y="3076592"/>
            <a:ext cx="394599" cy="0"/>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0DF3619-418B-AE40-9108-94565E3BDE57}"/>
              </a:ext>
            </a:extLst>
          </p:cNvPr>
          <p:cNvCxnSpPr>
            <a:cxnSpLocks/>
          </p:cNvCxnSpPr>
          <p:nvPr/>
        </p:nvCxnSpPr>
        <p:spPr>
          <a:xfrm flipV="1">
            <a:off x="8734002" y="5596006"/>
            <a:ext cx="984675" cy="1907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BD497117-BE95-A64E-92C1-391C77C17B39}"/>
              </a:ext>
            </a:extLst>
          </p:cNvPr>
          <p:cNvSpPr/>
          <p:nvPr/>
        </p:nvSpPr>
        <p:spPr>
          <a:xfrm>
            <a:off x="8195430" y="1969322"/>
            <a:ext cx="3996570" cy="2063171"/>
          </a:xfrm>
          <a:prstGeom prst="roundRect">
            <a:avLst/>
          </a:prstGeom>
          <a:solidFill>
            <a:schemeClr val="accent6">
              <a:lumMod val="60000"/>
              <a:lumOff val="40000"/>
              <a:alpha val="10000"/>
            </a:schemeClr>
          </a:solidFill>
          <a:ln>
            <a:solidFill>
              <a:schemeClr val="accent6">
                <a:lumMod val="5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5" name="Rounded Rectangle 64">
            <a:extLst>
              <a:ext uri="{FF2B5EF4-FFF2-40B4-BE49-F238E27FC236}">
                <a16:creationId xmlns:a16="http://schemas.microsoft.com/office/drawing/2014/main" id="{5F9B2FCE-086D-A348-8418-B585F8181EC8}"/>
              </a:ext>
            </a:extLst>
          </p:cNvPr>
          <p:cNvSpPr/>
          <p:nvPr/>
        </p:nvSpPr>
        <p:spPr>
          <a:xfrm>
            <a:off x="1057595" y="4397827"/>
            <a:ext cx="10296205" cy="2398424"/>
          </a:xfrm>
          <a:prstGeom prst="roundRect">
            <a:avLst/>
          </a:prstGeom>
          <a:solidFill>
            <a:schemeClr val="tx1">
              <a:alpha val="10000"/>
            </a:schemeClr>
          </a:solidFill>
          <a:ln>
            <a:solidFill>
              <a:schemeClr val="tx1">
                <a:alpha val="9989"/>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cxnSp>
        <p:nvCxnSpPr>
          <p:cNvPr id="66" name="Straight Arrow Connector 65">
            <a:extLst>
              <a:ext uri="{FF2B5EF4-FFF2-40B4-BE49-F238E27FC236}">
                <a16:creationId xmlns:a16="http://schemas.microsoft.com/office/drawing/2014/main" id="{92246D0E-26E1-EF4C-BB2A-DAB3836ACA87}"/>
              </a:ext>
            </a:extLst>
          </p:cNvPr>
          <p:cNvCxnSpPr>
            <a:cxnSpLocks/>
          </p:cNvCxnSpPr>
          <p:nvPr/>
        </p:nvCxnSpPr>
        <p:spPr>
          <a:xfrm flipV="1">
            <a:off x="2940277" y="2438490"/>
            <a:ext cx="0" cy="337066"/>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1">
            <a:extLst>
              <a:ext uri="{FF2B5EF4-FFF2-40B4-BE49-F238E27FC236}">
                <a16:creationId xmlns:a16="http://schemas.microsoft.com/office/drawing/2014/main" id="{D79051AE-5422-D44F-A61C-4D419F113689}"/>
              </a:ext>
            </a:extLst>
          </p:cNvPr>
          <p:cNvSpPr>
            <a:spLocks noChangeArrowheads="1"/>
          </p:cNvSpPr>
          <p:nvPr/>
        </p:nvSpPr>
        <p:spPr bwMode="auto">
          <a:xfrm>
            <a:off x="8252961" y="2107199"/>
            <a:ext cx="3944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MX" sz="1600" b="0" i="0" u="none" strike="noStrike" cap="none" normalizeH="0" baseline="0" dirty="0">
                <a:ln>
                  <a:noFill/>
                </a:ln>
                <a:solidFill>
                  <a:schemeClr val="tx1"/>
                </a:solidFill>
                <a:effectLst/>
              </a:rPr>
              <a:t>In </a:t>
            </a:r>
            <a:r>
              <a:rPr kumimoji="0" lang="en-MX" altLang="en-MX" sz="1600" b="0" i="0" u="none" strike="noStrike" cap="none" normalizeH="0" baseline="0" dirty="0">
                <a:ln>
                  <a:noFill/>
                </a:ln>
                <a:solidFill>
                  <a:schemeClr val="tx1"/>
                </a:solidFill>
                <a:effectLst/>
              </a:rPr>
              <a:t>an expanding homogeneous and isotropic medium:</a:t>
            </a:r>
          </a:p>
        </p:txBody>
      </p:sp>
      <p:pic>
        <p:nvPicPr>
          <p:cNvPr id="3" name="Picture 2">
            <a:extLst>
              <a:ext uri="{FF2B5EF4-FFF2-40B4-BE49-F238E27FC236}">
                <a16:creationId xmlns:a16="http://schemas.microsoft.com/office/drawing/2014/main" id="{AAE2E7AA-8057-164E-9977-B249AEC11003}"/>
              </a:ext>
            </a:extLst>
          </p:cNvPr>
          <p:cNvPicPr>
            <a:picLocks noChangeAspect="1"/>
          </p:cNvPicPr>
          <p:nvPr/>
        </p:nvPicPr>
        <p:blipFill>
          <a:blip r:embed="rId9"/>
          <a:stretch>
            <a:fillRect/>
          </a:stretch>
        </p:blipFill>
        <p:spPr>
          <a:xfrm>
            <a:off x="10193584" y="2648478"/>
            <a:ext cx="1080000" cy="249750"/>
          </a:xfrm>
          <a:prstGeom prst="rect">
            <a:avLst/>
          </a:prstGeom>
        </p:spPr>
      </p:pic>
      <p:cxnSp>
        <p:nvCxnSpPr>
          <p:cNvPr id="32" name="Straight Arrow Connector 31">
            <a:extLst>
              <a:ext uri="{FF2B5EF4-FFF2-40B4-BE49-F238E27FC236}">
                <a16:creationId xmlns:a16="http://schemas.microsoft.com/office/drawing/2014/main" id="{5ACA21B9-8EE5-2A40-8AD1-03A34EF571BE}"/>
              </a:ext>
            </a:extLst>
          </p:cNvPr>
          <p:cNvCxnSpPr/>
          <p:nvPr/>
        </p:nvCxnSpPr>
        <p:spPr>
          <a:xfrm>
            <a:off x="3585938" y="3261258"/>
            <a:ext cx="0" cy="367198"/>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98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bldLst>
      <p:bldP spid="10" grpId="0"/>
      <p:bldP spid="11" grpId="0"/>
      <p:bldP spid="13" grpId="0"/>
      <p:bldP spid="15" grpId="0"/>
      <p:bldP spid="16" grpId="0"/>
      <p:bldP spid="17" grpId="0"/>
      <p:bldP spid="21" grpId="0" animBg="1"/>
      <p:bldP spid="22" grpId="0"/>
      <p:bldP spid="25" grpId="0"/>
      <p:bldP spid="61" grpId="0" animBg="1"/>
      <p:bldP spid="65"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1DA8C5-C784-444D-8BF2-7C1E4AFE7B13}"/>
              </a:ext>
            </a:extLst>
          </p:cNvPr>
          <p:cNvSpPr txBox="1"/>
          <p:nvPr/>
        </p:nvSpPr>
        <p:spPr>
          <a:xfrm>
            <a:off x="1200476" y="157334"/>
            <a:ext cx="3254417" cy="400110"/>
          </a:xfrm>
          <a:prstGeom prst="rect">
            <a:avLst/>
          </a:prstGeom>
          <a:noFill/>
        </p:spPr>
        <p:txBody>
          <a:bodyPr wrap="none" rtlCol="0">
            <a:spAutoFit/>
          </a:bodyPr>
          <a:lstStyle/>
          <a:p>
            <a:r>
              <a:rPr lang="en-US" sz="2000" b="1" dirty="0">
                <a:latin typeface="Apple Chancery" panose="03020702040506060504" pitchFamily="66" charset="-79"/>
                <a:cs typeface="Apple Chancery" panose="03020702040506060504" pitchFamily="66" charset="-79"/>
              </a:rPr>
              <a:t>Newtonian Solution (briefly)</a:t>
            </a:r>
          </a:p>
        </p:txBody>
      </p:sp>
      <p:sp>
        <p:nvSpPr>
          <p:cNvPr id="3" name="TextBox 2">
            <a:extLst>
              <a:ext uri="{FF2B5EF4-FFF2-40B4-BE49-F238E27FC236}">
                <a16:creationId xmlns:a16="http://schemas.microsoft.com/office/drawing/2014/main" id="{AF9A8706-7A87-6D46-9013-AF8CA5AED02A}"/>
              </a:ext>
            </a:extLst>
          </p:cNvPr>
          <p:cNvSpPr txBox="1"/>
          <p:nvPr/>
        </p:nvSpPr>
        <p:spPr>
          <a:xfrm>
            <a:off x="129191" y="729241"/>
            <a:ext cx="4701889" cy="923330"/>
          </a:xfrm>
          <a:prstGeom prst="rect">
            <a:avLst/>
          </a:prstGeom>
          <a:noFill/>
        </p:spPr>
        <p:txBody>
          <a:bodyPr wrap="square" rtlCol="0">
            <a:spAutoFit/>
          </a:bodyPr>
          <a:lstStyle/>
          <a:p>
            <a:pPr marL="285750" indent="-285750" algn="just">
              <a:buFont typeface="Arial" panose="020B0604020202020204" pitchFamily="34" charset="0"/>
              <a:buChar char="•"/>
            </a:pPr>
            <a:r>
              <a:rPr lang="en-MX" dirty="0"/>
              <a:t>In the transition from the Eulerian to the Lagrangian picture, the trajectory field is the only dynamical field variable</a:t>
            </a:r>
            <a:endParaRPr lang="en-US" dirty="0"/>
          </a:p>
        </p:txBody>
      </p:sp>
      <p:pic>
        <p:nvPicPr>
          <p:cNvPr id="10" name="Picture 9">
            <a:extLst>
              <a:ext uri="{FF2B5EF4-FFF2-40B4-BE49-F238E27FC236}">
                <a16:creationId xmlns:a16="http://schemas.microsoft.com/office/drawing/2014/main" id="{C9AB7A5A-39D0-6246-8F27-94D29342BC7A}"/>
              </a:ext>
            </a:extLst>
          </p:cNvPr>
          <p:cNvPicPr>
            <a:picLocks noChangeAspect="1"/>
          </p:cNvPicPr>
          <p:nvPr/>
        </p:nvPicPr>
        <p:blipFill>
          <a:blip r:embed="rId3"/>
          <a:stretch>
            <a:fillRect/>
          </a:stretch>
        </p:blipFill>
        <p:spPr>
          <a:xfrm>
            <a:off x="3264106" y="1309240"/>
            <a:ext cx="1134001" cy="324000"/>
          </a:xfrm>
          <a:prstGeom prst="rect">
            <a:avLst/>
          </a:prstGeom>
        </p:spPr>
      </p:pic>
      <p:sp>
        <p:nvSpPr>
          <p:cNvPr id="12" name="TextBox 11">
            <a:extLst>
              <a:ext uri="{FF2B5EF4-FFF2-40B4-BE49-F238E27FC236}">
                <a16:creationId xmlns:a16="http://schemas.microsoft.com/office/drawing/2014/main" id="{54601C95-5FC2-0840-98F1-0C66FD875347}"/>
              </a:ext>
            </a:extLst>
          </p:cNvPr>
          <p:cNvSpPr txBox="1"/>
          <p:nvPr/>
        </p:nvSpPr>
        <p:spPr>
          <a:xfrm>
            <a:off x="1234342" y="1714736"/>
            <a:ext cx="3549425" cy="553998"/>
          </a:xfrm>
          <a:prstGeom prst="rect">
            <a:avLst/>
          </a:prstGeom>
          <a:noFill/>
        </p:spPr>
        <p:txBody>
          <a:bodyPr wrap="square" rtlCol="0">
            <a:spAutoFit/>
          </a:bodyPr>
          <a:lstStyle/>
          <a:p>
            <a:r>
              <a:rPr lang="en-US" sz="1500" dirty="0"/>
              <a:t>measures the deviation of a fluid element’s position at some time from its initial one </a:t>
            </a:r>
          </a:p>
        </p:txBody>
      </p:sp>
      <p:sp>
        <p:nvSpPr>
          <p:cNvPr id="13" name="TextBox 12">
            <a:extLst>
              <a:ext uri="{FF2B5EF4-FFF2-40B4-BE49-F238E27FC236}">
                <a16:creationId xmlns:a16="http://schemas.microsoft.com/office/drawing/2014/main" id="{4BB45224-7125-CE4D-9C62-529E86D2D895}"/>
              </a:ext>
            </a:extLst>
          </p:cNvPr>
          <p:cNvSpPr txBox="1"/>
          <p:nvPr/>
        </p:nvSpPr>
        <p:spPr>
          <a:xfrm>
            <a:off x="1253068" y="2379318"/>
            <a:ext cx="3444239" cy="553998"/>
          </a:xfrm>
          <a:prstGeom prst="rect">
            <a:avLst/>
          </a:prstGeom>
          <a:noFill/>
        </p:spPr>
        <p:txBody>
          <a:bodyPr wrap="square" rtlCol="0">
            <a:spAutoFit/>
          </a:bodyPr>
          <a:lstStyle/>
          <a:p>
            <a:r>
              <a:rPr lang="en-US" sz="1500" dirty="0"/>
              <a:t>measures the volume deformation of fluid elements </a:t>
            </a:r>
          </a:p>
        </p:txBody>
      </p:sp>
      <p:sp>
        <p:nvSpPr>
          <p:cNvPr id="14" name="TextBox 13">
            <a:extLst>
              <a:ext uri="{FF2B5EF4-FFF2-40B4-BE49-F238E27FC236}">
                <a16:creationId xmlns:a16="http://schemas.microsoft.com/office/drawing/2014/main" id="{11D55005-5A71-1142-8F2F-52ABF3E68558}"/>
              </a:ext>
            </a:extLst>
          </p:cNvPr>
          <p:cNvSpPr txBox="1"/>
          <p:nvPr/>
        </p:nvSpPr>
        <p:spPr>
          <a:xfrm>
            <a:off x="127273" y="3149446"/>
            <a:ext cx="4921797" cy="369332"/>
          </a:xfrm>
          <a:prstGeom prst="rect">
            <a:avLst/>
          </a:prstGeom>
          <a:noFill/>
        </p:spPr>
        <p:txBody>
          <a:bodyPr wrap="none" rtlCol="0">
            <a:spAutoFit/>
          </a:bodyPr>
          <a:lstStyle/>
          <a:p>
            <a:pPr marL="285750" indent="-285750">
              <a:buFont typeface="Arial" panose="020B0604020202020204" pitchFamily="34" charset="0"/>
              <a:buChar char="•"/>
            </a:pPr>
            <a:r>
              <a:rPr lang="en-US" dirty="0"/>
              <a:t>We implicitly solve the Eulerian evolution Eqns. </a:t>
            </a:r>
          </a:p>
        </p:txBody>
      </p:sp>
      <p:pic>
        <p:nvPicPr>
          <p:cNvPr id="16" name="Picture 15">
            <a:extLst>
              <a:ext uri="{FF2B5EF4-FFF2-40B4-BE49-F238E27FC236}">
                <a16:creationId xmlns:a16="http://schemas.microsoft.com/office/drawing/2014/main" id="{46650353-79B1-324A-AC9A-7408FD05DE5D}"/>
              </a:ext>
            </a:extLst>
          </p:cNvPr>
          <p:cNvPicPr>
            <a:picLocks noChangeAspect="1"/>
          </p:cNvPicPr>
          <p:nvPr/>
        </p:nvPicPr>
        <p:blipFill>
          <a:blip r:embed="rId4"/>
          <a:stretch>
            <a:fillRect/>
          </a:stretch>
        </p:blipFill>
        <p:spPr>
          <a:xfrm>
            <a:off x="903802" y="3938906"/>
            <a:ext cx="2856000" cy="504000"/>
          </a:xfrm>
          <a:prstGeom prst="rect">
            <a:avLst/>
          </a:prstGeom>
        </p:spPr>
      </p:pic>
      <p:sp>
        <p:nvSpPr>
          <p:cNvPr id="17" name="TextBox 16">
            <a:extLst>
              <a:ext uri="{FF2B5EF4-FFF2-40B4-BE49-F238E27FC236}">
                <a16:creationId xmlns:a16="http://schemas.microsoft.com/office/drawing/2014/main" id="{A4556ABE-5B02-4C42-809A-02075C1CB413}"/>
              </a:ext>
            </a:extLst>
          </p:cNvPr>
          <p:cNvSpPr txBox="1"/>
          <p:nvPr/>
        </p:nvSpPr>
        <p:spPr>
          <a:xfrm>
            <a:off x="127273" y="4686367"/>
            <a:ext cx="1612493" cy="369332"/>
          </a:xfrm>
          <a:prstGeom prst="rect">
            <a:avLst/>
          </a:prstGeom>
          <a:noFill/>
        </p:spPr>
        <p:txBody>
          <a:bodyPr wrap="none" rtlCol="0">
            <a:spAutoFit/>
          </a:bodyPr>
          <a:lstStyle/>
          <a:p>
            <a:pPr marL="285750" indent="-285750">
              <a:buFont typeface="Arial" panose="020B0604020202020204" pitchFamily="34" charset="0"/>
              <a:buChar char="•"/>
            </a:pPr>
            <a:r>
              <a:rPr lang="en-US" dirty="0"/>
              <a:t>We assume:</a:t>
            </a:r>
          </a:p>
        </p:txBody>
      </p:sp>
      <p:pic>
        <p:nvPicPr>
          <p:cNvPr id="19" name="Picture 18">
            <a:extLst>
              <a:ext uri="{FF2B5EF4-FFF2-40B4-BE49-F238E27FC236}">
                <a16:creationId xmlns:a16="http://schemas.microsoft.com/office/drawing/2014/main" id="{57A5992E-D56C-9946-AEE0-02857D7546A3}"/>
              </a:ext>
            </a:extLst>
          </p:cNvPr>
          <p:cNvPicPr>
            <a:picLocks noChangeAspect="1"/>
          </p:cNvPicPr>
          <p:nvPr/>
        </p:nvPicPr>
        <p:blipFill>
          <a:blip r:embed="rId5"/>
          <a:stretch>
            <a:fillRect/>
          </a:stretch>
        </p:blipFill>
        <p:spPr>
          <a:xfrm>
            <a:off x="1677249" y="4746565"/>
            <a:ext cx="1961053" cy="324000"/>
          </a:xfrm>
          <a:prstGeom prst="rect">
            <a:avLst/>
          </a:prstGeom>
        </p:spPr>
      </p:pic>
      <p:pic>
        <p:nvPicPr>
          <p:cNvPr id="20" name="Picture 19">
            <a:extLst>
              <a:ext uri="{FF2B5EF4-FFF2-40B4-BE49-F238E27FC236}">
                <a16:creationId xmlns:a16="http://schemas.microsoft.com/office/drawing/2014/main" id="{F417F3A1-F61A-DB4F-8A9D-23282203D3E5}"/>
              </a:ext>
            </a:extLst>
          </p:cNvPr>
          <p:cNvPicPr>
            <a:picLocks noChangeAspect="1"/>
          </p:cNvPicPr>
          <p:nvPr/>
        </p:nvPicPr>
        <p:blipFill>
          <a:blip r:embed="rId6"/>
          <a:stretch>
            <a:fillRect/>
          </a:stretch>
        </p:blipFill>
        <p:spPr>
          <a:xfrm>
            <a:off x="3848899" y="4643657"/>
            <a:ext cx="747692" cy="216000"/>
          </a:xfrm>
          <a:prstGeom prst="rect">
            <a:avLst/>
          </a:prstGeom>
        </p:spPr>
      </p:pic>
      <p:pic>
        <p:nvPicPr>
          <p:cNvPr id="21" name="Picture 20">
            <a:extLst>
              <a:ext uri="{FF2B5EF4-FFF2-40B4-BE49-F238E27FC236}">
                <a16:creationId xmlns:a16="http://schemas.microsoft.com/office/drawing/2014/main" id="{0284D708-3C2D-B441-AAF7-435D4914E5C0}"/>
              </a:ext>
            </a:extLst>
          </p:cNvPr>
          <p:cNvPicPr>
            <a:picLocks noChangeAspect="1"/>
          </p:cNvPicPr>
          <p:nvPr/>
        </p:nvPicPr>
        <p:blipFill>
          <a:blip r:embed="rId7"/>
          <a:stretch>
            <a:fillRect/>
          </a:stretch>
        </p:blipFill>
        <p:spPr>
          <a:xfrm>
            <a:off x="3784312" y="4985927"/>
            <a:ext cx="1046768" cy="252000"/>
          </a:xfrm>
          <a:prstGeom prst="rect">
            <a:avLst/>
          </a:prstGeom>
        </p:spPr>
      </p:pic>
      <p:sp>
        <p:nvSpPr>
          <p:cNvPr id="22" name="TextBox 21">
            <a:extLst>
              <a:ext uri="{FF2B5EF4-FFF2-40B4-BE49-F238E27FC236}">
                <a16:creationId xmlns:a16="http://schemas.microsoft.com/office/drawing/2014/main" id="{27C5F327-F3E1-F745-A26E-48F7EB55DD2F}"/>
              </a:ext>
            </a:extLst>
          </p:cNvPr>
          <p:cNvSpPr txBox="1"/>
          <p:nvPr/>
        </p:nvSpPr>
        <p:spPr>
          <a:xfrm>
            <a:off x="167476" y="5290989"/>
            <a:ext cx="1914242" cy="369332"/>
          </a:xfrm>
          <a:prstGeom prst="rect">
            <a:avLst/>
          </a:prstGeom>
          <a:noFill/>
        </p:spPr>
        <p:txBody>
          <a:bodyPr wrap="none" rtlCol="0">
            <a:spAutoFit/>
          </a:bodyPr>
          <a:lstStyle/>
          <a:p>
            <a:pPr marL="285750" indent="-285750">
              <a:buFont typeface="Arial" panose="020B0604020202020204" pitchFamily="34" charset="0"/>
              <a:buChar char="•"/>
            </a:pPr>
            <a:r>
              <a:rPr lang="en-US" dirty="0"/>
              <a:t>In this splitting:</a:t>
            </a:r>
          </a:p>
        </p:txBody>
      </p:sp>
      <p:pic>
        <p:nvPicPr>
          <p:cNvPr id="23" name="Picture 22">
            <a:extLst>
              <a:ext uri="{FF2B5EF4-FFF2-40B4-BE49-F238E27FC236}">
                <a16:creationId xmlns:a16="http://schemas.microsoft.com/office/drawing/2014/main" id="{301C20B7-3F87-944D-9353-61332D9362E1}"/>
              </a:ext>
            </a:extLst>
          </p:cNvPr>
          <p:cNvPicPr>
            <a:picLocks noChangeAspect="1"/>
          </p:cNvPicPr>
          <p:nvPr/>
        </p:nvPicPr>
        <p:blipFill>
          <a:blip r:embed="rId8"/>
          <a:stretch>
            <a:fillRect/>
          </a:stretch>
        </p:blipFill>
        <p:spPr>
          <a:xfrm>
            <a:off x="879998" y="5701754"/>
            <a:ext cx="2324400" cy="468000"/>
          </a:xfrm>
          <a:prstGeom prst="rect">
            <a:avLst/>
          </a:prstGeom>
        </p:spPr>
      </p:pic>
      <p:pic>
        <p:nvPicPr>
          <p:cNvPr id="24" name="Picture 23">
            <a:extLst>
              <a:ext uri="{FF2B5EF4-FFF2-40B4-BE49-F238E27FC236}">
                <a16:creationId xmlns:a16="http://schemas.microsoft.com/office/drawing/2014/main" id="{BD9FC13E-7436-6B4E-8314-79827AE67DDD}"/>
              </a:ext>
            </a:extLst>
          </p:cNvPr>
          <p:cNvPicPr>
            <a:picLocks noChangeAspect="1"/>
          </p:cNvPicPr>
          <p:nvPr/>
        </p:nvPicPr>
        <p:blipFill>
          <a:blip r:embed="rId9"/>
          <a:stretch>
            <a:fillRect/>
          </a:stretch>
        </p:blipFill>
        <p:spPr>
          <a:xfrm>
            <a:off x="771740" y="6140980"/>
            <a:ext cx="2751999" cy="432000"/>
          </a:xfrm>
          <a:prstGeom prst="rect">
            <a:avLst/>
          </a:prstGeom>
        </p:spPr>
      </p:pic>
      <p:sp>
        <p:nvSpPr>
          <p:cNvPr id="25" name="TextBox 24">
            <a:extLst>
              <a:ext uri="{FF2B5EF4-FFF2-40B4-BE49-F238E27FC236}">
                <a16:creationId xmlns:a16="http://schemas.microsoft.com/office/drawing/2014/main" id="{0028B188-A33B-5145-9967-F838AB135E8C}"/>
              </a:ext>
            </a:extLst>
          </p:cNvPr>
          <p:cNvSpPr txBox="1"/>
          <p:nvPr/>
        </p:nvSpPr>
        <p:spPr>
          <a:xfrm>
            <a:off x="7258150" y="192962"/>
            <a:ext cx="2834430" cy="400110"/>
          </a:xfrm>
          <a:prstGeom prst="rect">
            <a:avLst/>
          </a:prstGeom>
          <a:noFill/>
        </p:spPr>
        <p:txBody>
          <a:bodyPr wrap="none" rtlCol="0">
            <a:spAutoFit/>
          </a:bodyPr>
          <a:lstStyle/>
          <a:p>
            <a:r>
              <a:rPr lang="en-US" sz="2000" b="1" dirty="0">
                <a:latin typeface="Apple Chancery" panose="03020702040506060504" pitchFamily="66" charset="-79"/>
                <a:cs typeface="Apple Chancery" panose="03020702040506060504" pitchFamily="66" charset="-79"/>
              </a:rPr>
              <a:t>General Relativistic Case</a:t>
            </a:r>
          </a:p>
        </p:txBody>
      </p:sp>
      <p:sp>
        <p:nvSpPr>
          <p:cNvPr id="26" name="Rectangle 25">
            <a:extLst>
              <a:ext uri="{FF2B5EF4-FFF2-40B4-BE49-F238E27FC236}">
                <a16:creationId xmlns:a16="http://schemas.microsoft.com/office/drawing/2014/main" id="{69F2B629-A184-BE41-A6E1-DBB9DCAA2ABA}"/>
              </a:ext>
            </a:extLst>
          </p:cNvPr>
          <p:cNvSpPr/>
          <p:nvPr/>
        </p:nvSpPr>
        <p:spPr>
          <a:xfrm>
            <a:off x="5152176" y="814271"/>
            <a:ext cx="6751320" cy="646331"/>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ea typeface="Times New Roman" panose="02020603050405020304" pitchFamily="18" charset="0"/>
                <a:cs typeface="Times New Roman" panose="02020603050405020304" pitchFamily="18" charset="0"/>
              </a:rPr>
              <a:t>The Lagrangian deformation gradient of Newtonian cosmology meets its generalization in the coframe field</a:t>
            </a:r>
            <a:r>
              <a:rPr lang="en-MX" dirty="0"/>
              <a:t> </a:t>
            </a:r>
            <a:endParaRPr lang="en-US" dirty="0"/>
          </a:p>
        </p:txBody>
      </p:sp>
      <p:pic>
        <p:nvPicPr>
          <p:cNvPr id="27" name="Picture 26">
            <a:extLst>
              <a:ext uri="{FF2B5EF4-FFF2-40B4-BE49-F238E27FC236}">
                <a16:creationId xmlns:a16="http://schemas.microsoft.com/office/drawing/2014/main" id="{078B98F5-97FD-B74E-83DA-4FAAC773E0B6}"/>
              </a:ext>
            </a:extLst>
          </p:cNvPr>
          <p:cNvPicPr>
            <a:picLocks noChangeAspect="1"/>
          </p:cNvPicPr>
          <p:nvPr/>
        </p:nvPicPr>
        <p:blipFill>
          <a:blip r:embed="rId10"/>
          <a:stretch>
            <a:fillRect/>
          </a:stretch>
        </p:blipFill>
        <p:spPr>
          <a:xfrm>
            <a:off x="6138821" y="1567687"/>
            <a:ext cx="1489611" cy="360000"/>
          </a:xfrm>
          <a:prstGeom prst="rect">
            <a:avLst/>
          </a:prstGeom>
        </p:spPr>
      </p:pic>
      <p:pic>
        <p:nvPicPr>
          <p:cNvPr id="28" name="Picture 27">
            <a:extLst>
              <a:ext uri="{FF2B5EF4-FFF2-40B4-BE49-F238E27FC236}">
                <a16:creationId xmlns:a16="http://schemas.microsoft.com/office/drawing/2014/main" id="{8C0846F9-0706-2C41-B974-92E36B62247E}"/>
              </a:ext>
            </a:extLst>
          </p:cNvPr>
          <p:cNvPicPr>
            <a:picLocks noChangeAspect="1"/>
          </p:cNvPicPr>
          <p:nvPr/>
        </p:nvPicPr>
        <p:blipFill>
          <a:blip r:embed="rId11"/>
          <a:stretch>
            <a:fillRect/>
          </a:stretch>
        </p:blipFill>
        <p:spPr>
          <a:xfrm>
            <a:off x="9108732" y="1563220"/>
            <a:ext cx="1208480" cy="360000"/>
          </a:xfrm>
          <a:prstGeom prst="rect">
            <a:avLst/>
          </a:prstGeom>
        </p:spPr>
      </p:pic>
      <p:sp>
        <p:nvSpPr>
          <p:cNvPr id="29" name="TextBox 28">
            <a:extLst>
              <a:ext uri="{FF2B5EF4-FFF2-40B4-BE49-F238E27FC236}">
                <a16:creationId xmlns:a16="http://schemas.microsoft.com/office/drawing/2014/main" id="{FD48990B-29DA-1748-AE9A-7496697EF1BC}"/>
              </a:ext>
            </a:extLst>
          </p:cNvPr>
          <p:cNvSpPr txBox="1"/>
          <p:nvPr/>
        </p:nvSpPr>
        <p:spPr>
          <a:xfrm>
            <a:off x="5190167" y="2319659"/>
            <a:ext cx="6539874" cy="646331"/>
          </a:xfrm>
          <a:prstGeom prst="rect">
            <a:avLst/>
          </a:prstGeom>
          <a:noFill/>
        </p:spPr>
        <p:txBody>
          <a:bodyPr wrap="square" rtlCol="0">
            <a:spAutoFit/>
          </a:bodyPr>
          <a:lstStyle/>
          <a:p>
            <a:pPr marL="285750" indent="-285750">
              <a:buFont typeface="Arial" panose="020B0604020202020204" pitchFamily="34" charset="0"/>
              <a:buChar char="•"/>
            </a:pPr>
            <a:r>
              <a:rPr lang="en-MX" dirty="0"/>
              <a:t>Restricting the matter model to irrotational dust, and considering a flow-orthogonal foliation of the spacetime,</a:t>
            </a:r>
          </a:p>
        </p:txBody>
      </p:sp>
      <p:sp>
        <p:nvSpPr>
          <p:cNvPr id="31" name="TextBox 30">
            <a:extLst>
              <a:ext uri="{FF2B5EF4-FFF2-40B4-BE49-F238E27FC236}">
                <a16:creationId xmlns:a16="http://schemas.microsoft.com/office/drawing/2014/main" id="{2ED24840-2A22-5741-86EF-476D0ED65EE2}"/>
              </a:ext>
            </a:extLst>
          </p:cNvPr>
          <p:cNvSpPr txBox="1"/>
          <p:nvPr/>
        </p:nvSpPr>
        <p:spPr>
          <a:xfrm>
            <a:off x="8302205" y="2951984"/>
            <a:ext cx="1960584" cy="338554"/>
          </a:xfrm>
          <a:prstGeom prst="rect">
            <a:avLst/>
          </a:prstGeom>
          <a:noFill/>
        </p:spPr>
        <p:txBody>
          <a:bodyPr wrap="square" rtlCol="0">
            <a:spAutoFit/>
          </a:bodyPr>
          <a:lstStyle/>
          <a:p>
            <a:r>
              <a:rPr lang="en-US" sz="1600" dirty="0"/>
              <a:t>In coframe basis:</a:t>
            </a:r>
          </a:p>
        </p:txBody>
      </p:sp>
      <p:sp>
        <p:nvSpPr>
          <p:cNvPr id="33" name="TextBox 32">
            <a:extLst>
              <a:ext uri="{FF2B5EF4-FFF2-40B4-BE49-F238E27FC236}">
                <a16:creationId xmlns:a16="http://schemas.microsoft.com/office/drawing/2014/main" id="{846AC5C1-AE88-2646-B204-91E7A9057B74}"/>
              </a:ext>
            </a:extLst>
          </p:cNvPr>
          <p:cNvSpPr txBox="1"/>
          <p:nvPr/>
        </p:nvSpPr>
        <p:spPr>
          <a:xfrm>
            <a:off x="8285272" y="3376464"/>
            <a:ext cx="1745300" cy="338554"/>
          </a:xfrm>
          <a:prstGeom prst="rect">
            <a:avLst/>
          </a:prstGeom>
          <a:noFill/>
        </p:spPr>
        <p:txBody>
          <a:bodyPr wrap="square" rtlCol="0">
            <a:spAutoFit/>
          </a:bodyPr>
          <a:lstStyle/>
          <a:p>
            <a:r>
              <a:rPr lang="en-US" sz="1600" dirty="0"/>
              <a:t>Gram’s matrix:</a:t>
            </a:r>
          </a:p>
        </p:txBody>
      </p:sp>
      <p:sp>
        <p:nvSpPr>
          <p:cNvPr id="36" name="TextBox 35">
            <a:extLst>
              <a:ext uri="{FF2B5EF4-FFF2-40B4-BE49-F238E27FC236}">
                <a16:creationId xmlns:a16="http://schemas.microsoft.com/office/drawing/2014/main" id="{62327921-92E6-224E-A547-5E419125CCC4}"/>
              </a:ext>
            </a:extLst>
          </p:cNvPr>
          <p:cNvSpPr txBox="1"/>
          <p:nvPr/>
        </p:nvSpPr>
        <p:spPr>
          <a:xfrm>
            <a:off x="5470812" y="4591730"/>
            <a:ext cx="2000950" cy="1323439"/>
          </a:xfrm>
          <a:prstGeom prst="rect">
            <a:avLst/>
          </a:prstGeom>
          <a:noFill/>
        </p:spPr>
        <p:txBody>
          <a:bodyPr wrap="square" rtlCol="0">
            <a:spAutoFit/>
          </a:bodyPr>
          <a:lstStyle/>
          <a:p>
            <a:pPr algn="just"/>
            <a:r>
              <a:rPr lang="en-MX" sz="1600" dirty="0"/>
              <a:t>Through the 3+1 formalism </a:t>
            </a:r>
            <a:r>
              <a:rPr lang="en-US" sz="1600" dirty="0"/>
              <a:t>EE</a:t>
            </a:r>
            <a:r>
              <a:rPr lang="en-MX" sz="1600" dirty="0"/>
              <a:t>s are transformed into a system of 9+4 evolution equations</a:t>
            </a:r>
            <a:r>
              <a:rPr lang="en-US" sz="1600" dirty="0"/>
              <a:t>:</a:t>
            </a:r>
            <a:endParaRPr lang="en-MX" sz="1600" dirty="0"/>
          </a:p>
        </p:txBody>
      </p:sp>
      <p:pic>
        <p:nvPicPr>
          <p:cNvPr id="37" name="Picture 36">
            <a:extLst>
              <a:ext uri="{FF2B5EF4-FFF2-40B4-BE49-F238E27FC236}">
                <a16:creationId xmlns:a16="http://schemas.microsoft.com/office/drawing/2014/main" id="{0F4F7AC6-371A-E348-957F-69D5F4223F4C}"/>
              </a:ext>
            </a:extLst>
          </p:cNvPr>
          <p:cNvPicPr>
            <a:picLocks noChangeAspect="1"/>
          </p:cNvPicPr>
          <p:nvPr/>
        </p:nvPicPr>
        <p:blipFill>
          <a:blip r:embed="rId12"/>
          <a:stretch>
            <a:fillRect/>
          </a:stretch>
        </p:blipFill>
        <p:spPr>
          <a:xfrm>
            <a:off x="7599612" y="4170146"/>
            <a:ext cx="4373880" cy="1764000"/>
          </a:xfrm>
          <a:prstGeom prst="rect">
            <a:avLst/>
          </a:prstGeom>
        </p:spPr>
      </p:pic>
      <p:sp>
        <p:nvSpPr>
          <p:cNvPr id="39" name="Rectangle 3">
            <a:extLst>
              <a:ext uri="{FF2B5EF4-FFF2-40B4-BE49-F238E27FC236}">
                <a16:creationId xmlns:a16="http://schemas.microsoft.com/office/drawing/2014/main" id="{55DE5441-C972-7948-8DC1-2435D66C336A}"/>
              </a:ext>
            </a:extLst>
          </p:cNvPr>
          <p:cNvSpPr>
            <a:spLocks noChangeArrowheads="1"/>
          </p:cNvSpPr>
          <p:nvPr/>
        </p:nvSpPr>
        <p:spPr bwMode="auto">
          <a:xfrm>
            <a:off x="7691659" y="5966898"/>
            <a:ext cx="36837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MX" sz="1600" b="0" i="0" u="none" strike="noStrike" cap="none" normalizeH="0" baseline="0" dirty="0">
                <a:ln>
                  <a:noFill/>
                </a:ln>
                <a:solidFill>
                  <a:schemeClr val="tx1"/>
                </a:solidFill>
                <a:effectLst/>
                <a:ea typeface="Times New Roman" panose="02020603050405020304" pitchFamily="18" charset="0"/>
              </a:rPr>
              <a:t> D</a:t>
            </a:r>
            <a:r>
              <a:rPr lang="en-US" altLang="en-MX" sz="1600" dirty="0"/>
              <a:t>eterminant of the 3×3 coframe matrix.</a:t>
            </a:r>
          </a:p>
        </p:txBody>
      </p:sp>
      <p:pic>
        <p:nvPicPr>
          <p:cNvPr id="5" name="Picture 4">
            <a:extLst>
              <a:ext uri="{FF2B5EF4-FFF2-40B4-BE49-F238E27FC236}">
                <a16:creationId xmlns:a16="http://schemas.microsoft.com/office/drawing/2014/main" id="{19B12053-E80B-BD4C-95A2-D036B2C21B10}"/>
              </a:ext>
            </a:extLst>
          </p:cNvPr>
          <p:cNvPicPr>
            <a:picLocks noChangeAspect="1"/>
          </p:cNvPicPr>
          <p:nvPr/>
        </p:nvPicPr>
        <p:blipFill>
          <a:blip r:embed="rId13"/>
          <a:stretch>
            <a:fillRect/>
          </a:stretch>
        </p:blipFill>
        <p:spPr>
          <a:xfrm>
            <a:off x="656343" y="1868084"/>
            <a:ext cx="576000" cy="288000"/>
          </a:xfrm>
          <a:prstGeom prst="rect">
            <a:avLst/>
          </a:prstGeom>
        </p:spPr>
      </p:pic>
      <p:pic>
        <p:nvPicPr>
          <p:cNvPr id="7" name="Picture 6">
            <a:extLst>
              <a:ext uri="{FF2B5EF4-FFF2-40B4-BE49-F238E27FC236}">
                <a16:creationId xmlns:a16="http://schemas.microsoft.com/office/drawing/2014/main" id="{A0FF13C1-97E0-8E40-8E1E-5769A65CE36A}"/>
              </a:ext>
            </a:extLst>
          </p:cNvPr>
          <p:cNvPicPr>
            <a:picLocks noChangeAspect="1"/>
          </p:cNvPicPr>
          <p:nvPr/>
        </p:nvPicPr>
        <p:blipFill>
          <a:blip r:embed="rId14"/>
          <a:stretch>
            <a:fillRect/>
          </a:stretch>
        </p:blipFill>
        <p:spPr>
          <a:xfrm>
            <a:off x="753661" y="2499143"/>
            <a:ext cx="288000" cy="288000"/>
          </a:xfrm>
          <a:prstGeom prst="rect">
            <a:avLst/>
          </a:prstGeom>
        </p:spPr>
      </p:pic>
      <p:sp>
        <p:nvSpPr>
          <p:cNvPr id="8" name="Left Brace 7">
            <a:extLst>
              <a:ext uri="{FF2B5EF4-FFF2-40B4-BE49-F238E27FC236}">
                <a16:creationId xmlns:a16="http://schemas.microsoft.com/office/drawing/2014/main" id="{463EDA97-FEEB-274C-A55E-F4928EE4E7DA}"/>
              </a:ext>
            </a:extLst>
          </p:cNvPr>
          <p:cNvSpPr/>
          <p:nvPr/>
        </p:nvSpPr>
        <p:spPr>
          <a:xfrm>
            <a:off x="685964" y="5743188"/>
            <a:ext cx="148670" cy="90067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DB6109F9-E688-174D-9C2B-01A5388A52BE}"/>
              </a:ext>
            </a:extLst>
          </p:cNvPr>
          <p:cNvCxnSpPr>
            <a:cxnSpLocks/>
          </p:cNvCxnSpPr>
          <p:nvPr/>
        </p:nvCxnSpPr>
        <p:spPr>
          <a:xfrm>
            <a:off x="8060267" y="1773133"/>
            <a:ext cx="780410" cy="2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AEA87D8B-1D42-3B47-A542-A8CACE4AD9C1}"/>
              </a:ext>
            </a:extLst>
          </p:cNvPr>
          <p:cNvPicPr>
            <a:picLocks noChangeAspect="1"/>
          </p:cNvPicPr>
          <p:nvPr/>
        </p:nvPicPr>
        <p:blipFill>
          <a:blip r:embed="rId15"/>
          <a:stretch>
            <a:fillRect/>
          </a:stretch>
        </p:blipFill>
        <p:spPr>
          <a:xfrm>
            <a:off x="5951370" y="3094417"/>
            <a:ext cx="2139428" cy="432000"/>
          </a:xfrm>
          <a:prstGeom prst="rect">
            <a:avLst/>
          </a:prstGeom>
        </p:spPr>
      </p:pic>
      <p:pic>
        <p:nvPicPr>
          <p:cNvPr id="42" name="Picture 41">
            <a:extLst>
              <a:ext uri="{FF2B5EF4-FFF2-40B4-BE49-F238E27FC236}">
                <a16:creationId xmlns:a16="http://schemas.microsoft.com/office/drawing/2014/main" id="{4DEDAA16-C84B-2B4E-8DD9-76B17F0E94EF}"/>
              </a:ext>
            </a:extLst>
          </p:cNvPr>
          <p:cNvPicPr>
            <a:picLocks noChangeAspect="1"/>
          </p:cNvPicPr>
          <p:nvPr/>
        </p:nvPicPr>
        <p:blipFill>
          <a:blip r:embed="rId16"/>
          <a:stretch>
            <a:fillRect/>
          </a:stretch>
        </p:blipFill>
        <p:spPr>
          <a:xfrm>
            <a:off x="9911041" y="2929360"/>
            <a:ext cx="1430525" cy="360000"/>
          </a:xfrm>
          <a:prstGeom prst="rect">
            <a:avLst/>
          </a:prstGeom>
        </p:spPr>
      </p:pic>
      <p:pic>
        <p:nvPicPr>
          <p:cNvPr id="43" name="Picture 42">
            <a:extLst>
              <a:ext uri="{FF2B5EF4-FFF2-40B4-BE49-F238E27FC236}">
                <a16:creationId xmlns:a16="http://schemas.microsoft.com/office/drawing/2014/main" id="{F500CACC-6D2D-204A-9E50-8680AA41BA5D}"/>
              </a:ext>
            </a:extLst>
          </p:cNvPr>
          <p:cNvPicPr>
            <a:picLocks noChangeAspect="1"/>
          </p:cNvPicPr>
          <p:nvPr/>
        </p:nvPicPr>
        <p:blipFill>
          <a:blip r:embed="rId17"/>
          <a:stretch>
            <a:fillRect/>
          </a:stretch>
        </p:blipFill>
        <p:spPr>
          <a:xfrm>
            <a:off x="9786552" y="3368415"/>
            <a:ext cx="1584000" cy="288000"/>
          </a:xfrm>
          <a:prstGeom prst="rect">
            <a:avLst/>
          </a:prstGeom>
        </p:spPr>
      </p:pic>
      <p:sp>
        <p:nvSpPr>
          <p:cNvPr id="44" name="Left Bracket 43">
            <a:extLst>
              <a:ext uri="{FF2B5EF4-FFF2-40B4-BE49-F238E27FC236}">
                <a16:creationId xmlns:a16="http://schemas.microsoft.com/office/drawing/2014/main" id="{EA31111D-E4F4-BC46-A971-E277034C3655}"/>
              </a:ext>
            </a:extLst>
          </p:cNvPr>
          <p:cNvSpPr/>
          <p:nvPr/>
        </p:nvSpPr>
        <p:spPr>
          <a:xfrm>
            <a:off x="541732" y="1732754"/>
            <a:ext cx="150744" cy="1200562"/>
          </a:xfrm>
          <a:prstGeom prst="leftBracket">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Left Brace 46">
            <a:extLst>
              <a:ext uri="{FF2B5EF4-FFF2-40B4-BE49-F238E27FC236}">
                <a16:creationId xmlns:a16="http://schemas.microsoft.com/office/drawing/2014/main" id="{DEF45B48-E597-A54F-BB27-145496421C71}"/>
              </a:ext>
            </a:extLst>
          </p:cNvPr>
          <p:cNvSpPr/>
          <p:nvPr/>
        </p:nvSpPr>
        <p:spPr>
          <a:xfrm>
            <a:off x="3652817" y="4596122"/>
            <a:ext cx="107056" cy="647332"/>
          </a:xfrm>
          <a:prstGeom prst="leftBrace">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15E4BA55-02C1-4848-B91B-30578FDDF1C6}"/>
              </a:ext>
            </a:extLst>
          </p:cNvPr>
          <p:cNvPicPr>
            <a:picLocks noChangeAspect="1"/>
          </p:cNvPicPr>
          <p:nvPr/>
        </p:nvPicPr>
        <p:blipFill>
          <a:blip r:embed="rId18"/>
          <a:stretch>
            <a:fillRect/>
          </a:stretch>
        </p:blipFill>
        <p:spPr>
          <a:xfrm>
            <a:off x="3878206" y="6066355"/>
            <a:ext cx="775895" cy="324000"/>
          </a:xfrm>
          <a:prstGeom prst="rect">
            <a:avLst/>
          </a:prstGeom>
        </p:spPr>
      </p:pic>
      <p:sp>
        <p:nvSpPr>
          <p:cNvPr id="50" name="Left Brace 49">
            <a:extLst>
              <a:ext uri="{FF2B5EF4-FFF2-40B4-BE49-F238E27FC236}">
                <a16:creationId xmlns:a16="http://schemas.microsoft.com/office/drawing/2014/main" id="{243865DE-D4DB-7346-86C0-C715E4A02B0A}"/>
              </a:ext>
            </a:extLst>
          </p:cNvPr>
          <p:cNvSpPr/>
          <p:nvPr/>
        </p:nvSpPr>
        <p:spPr>
          <a:xfrm>
            <a:off x="8121658" y="2964134"/>
            <a:ext cx="180547" cy="80168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Rounded Rectangle 48">
            <a:extLst>
              <a:ext uri="{FF2B5EF4-FFF2-40B4-BE49-F238E27FC236}">
                <a16:creationId xmlns:a16="http://schemas.microsoft.com/office/drawing/2014/main" id="{17CEC55C-C534-F344-9D19-452727783480}"/>
              </a:ext>
            </a:extLst>
          </p:cNvPr>
          <p:cNvSpPr/>
          <p:nvPr/>
        </p:nvSpPr>
        <p:spPr>
          <a:xfrm>
            <a:off x="5398934" y="4182369"/>
            <a:ext cx="6625481" cy="2141542"/>
          </a:xfrm>
          <a:prstGeom prst="roundRect">
            <a:avLst/>
          </a:prstGeom>
          <a:solidFill>
            <a:schemeClr val="bg1">
              <a:lumMod val="65000"/>
              <a:alpha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4C775E6A-914B-814B-8E6B-15AAC976572C}"/>
              </a:ext>
            </a:extLst>
          </p:cNvPr>
          <p:cNvPicPr>
            <a:picLocks noChangeAspect="1"/>
          </p:cNvPicPr>
          <p:nvPr/>
        </p:nvPicPr>
        <p:blipFill>
          <a:blip r:embed="rId19"/>
          <a:stretch>
            <a:fillRect/>
          </a:stretch>
        </p:blipFill>
        <p:spPr>
          <a:xfrm>
            <a:off x="6640342" y="5999335"/>
            <a:ext cx="1062000" cy="288000"/>
          </a:xfrm>
          <a:prstGeom prst="rect">
            <a:avLst/>
          </a:prstGeom>
        </p:spPr>
      </p:pic>
      <p:sp>
        <p:nvSpPr>
          <p:cNvPr id="52" name="Rectangle 51">
            <a:extLst>
              <a:ext uri="{FF2B5EF4-FFF2-40B4-BE49-F238E27FC236}">
                <a16:creationId xmlns:a16="http://schemas.microsoft.com/office/drawing/2014/main" id="{7FD819CE-83CF-534E-9337-C2EBF0683059}"/>
              </a:ext>
            </a:extLst>
          </p:cNvPr>
          <p:cNvSpPr/>
          <p:nvPr/>
        </p:nvSpPr>
        <p:spPr>
          <a:xfrm>
            <a:off x="13926" y="17253"/>
            <a:ext cx="5121315" cy="6858000"/>
          </a:xfrm>
          <a:prstGeom prst="rect">
            <a:avLst/>
          </a:prstGeom>
          <a:solidFill>
            <a:schemeClr val="accent4">
              <a:alpha val="2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915C4C5-8FCF-5F4C-8431-D9110CCE5953}"/>
              </a:ext>
            </a:extLst>
          </p:cNvPr>
          <p:cNvPicPr>
            <a:picLocks noChangeAspect="1"/>
          </p:cNvPicPr>
          <p:nvPr/>
        </p:nvPicPr>
        <p:blipFill>
          <a:blip r:embed="rId20"/>
          <a:stretch>
            <a:fillRect/>
          </a:stretch>
        </p:blipFill>
        <p:spPr>
          <a:xfrm>
            <a:off x="928891" y="3520266"/>
            <a:ext cx="2992630" cy="396000"/>
          </a:xfrm>
          <a:prstGeom prst="rect">
            <a:avLst/>
          </a:prstGeom>
        </p:spPr>
      </p:pic>
    </p:spTree>
    <p:extLst>
      <p:ext uri="{BB962C8B-B14F-4D97-AF65-F5344CB8AC3E}">
        <p14:creationId xmlns:p14="http://schemas.microsoft.com/office/powerpoint/2010/main" val="78164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1" grpId="0"/>
      <p:bldP spid="33" grpId="0"/>
      <p:bldP spid="36" grpId="0"/>
      <p:bldP spid="39" grpId="0"/>
      <p:bldP spid="50" grpId="0" animBg="1"/>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4B64E-FDCD-EF46-A3A4-C8E071A263B3}"/>
              </a:ext>
            </a:extLst>
          </p:cNvPr>
          <p:cNvSpPr>
            <a:spLocks noGrp="1"/>
          </p:cNvSpPr>
          <p:nvPr>
            <p:ph type="title"/>
          </p:nvPr>
        </p:nvSpPr>
        <p:spPr>
          <a:xfrm>
            <a:off x="548640" y="0"/>
            <a:ext cx="10515600" cy="708083"/>
          </a:xfrm>
        </p:spPr>
        <p:txBody>
          <a:bodyPr/>
          <a:lstStyle/>
          <a:p>
            <a:pPr algn="ctr"/>
            <a:r>
              <a:rPr lang="en-US" dirty="0"/>
              <a:t>RZA</a:t>
            </a:r>
          </a:p>
        </p:txBody>
      </p:sp>
      <p:sp>
        <p:nvSpPr>
          <p:cNvPr id="5" name="TextBox 4">
            <a:extLst>
              <a:ext uri="{FF2B5EF4-FFF2-40B4-BE49-F238E27FC236}">
                <a16:creationId xmlns:a16="http://schemas.microsoft.com/office/drawing/2014/main" id="{2AD405DE-E528-2C42-9C18-66E48839104D}"/>
              </a:ext>
            </a:extLst>
          </p:cNvPr>
          <p:cNvSpPr txBox="1"/>
          <p:nvPr/>
        </p:nvSpPr>
        <p:spPr>
          <a:xfrm>
            <a:off x="596963" y="744127"/>
            <a:ext cx="10594060" cy="646331"/>
          </a:xfrm>
          <a:prstGeom prst="rect">
            <a:avLst/>
          </a:prstGeom>
          <a:noFill/>
        </p:spPr>
        <p:txBody>
          <a:bodyPr wrap="square" rtlCol="0">
            <a:spAutoFit/>
          </a:bodyPr>
          <a:lstStyle/>
          <a:p>
            <a:pPr algn="just"/>
            <a:r>
              <a:rPr lang="en-US" dirty="0"/>
              <a:t>RZA considers the coframe coefficients as the only variables: we linearly perturb the trivial coframe set associated with a homogeneous and isotropic spacetime </a:t>
            </a:r>
          </a:p>
        </p:txBody>
      </p:sp>
      <p:sp>
        <p:nvSpPr>
          <p:cNvPr id="7" name="TextBox 6">
            <a:extLst>
              <a:ext uri="{FF2B5EF4-FFF2-40B4-BE49-F238E27FC236}">
                <a16:creationId xmlns:a16="http://schemas.microsoft.com/office/drawing/2014/main" id="{2DFE1A71-C6FC-D147-99FF-4756159A6ACB}"/>
              </a:ext>
            </a:extLst>
          </p:cNvPr>
          <p:cNvSpPr txBox="1"/>
          <p:nvPr/>
        </p:nvSpPr>
        <p:spPr>
          <a:xfrm>
            <a:off x="498244" y="2367959"/>
            <a:ext cx="11006666" cy="646331"/>
          </a:xfrm>
          <a:prstGeom prst="rect">
            <a:avLst/>
          </a:prstGeom>
          <a:noFill/>
        </p:spPr>
        <p:txBody>
          <a:bodyPr wrap="square" rtlCol="0">
            <a:spAutoFit/>
          </a:bodyPr>
          <a:lstStyle/>
          <a:p>
            <a:pPr marL="285750" indent="-285750" algn="just">
              <a:buFont typeface="Arial" panose="020B0604020202020204" pitchFamily="34" charset="0"/>
              <a:buChar char="•"/>
            </a:pPr>
            <a:r>
              <a:rPr lang="en-MX" dirty="0"/>
              <a:t>Final approximation: </a:t>
            </a:r>
            <a:r>
              <a:rPr lang="en-MX" b="1" dirty="0"/>
              <a:t>(i) </a:t>
            </a:r>
            <a:r>
              <a:rPr lang="en-MX" dirty="0"/>
              <a:t>considers the linearized solution for these coefficients; </a:t>
            </a:r>
            <a:r>
              <a:rPr lang="en-MX" b="1" dirty="0"/>
              <a:t>(ii) </a:t>
            </a:r>
            <a:r>
              <a:rPr lang="en-MX" dirty="0"/>
              <a:t>exactly evaluates any other field as a functional of this solution (without performing further approximations or truncations).</a:t>
            </a:r>
          </a:p>
        </p:txBody>
      </p:sp>
      <p:sp>
        <p:nvSpPr>
          <p:cNvPr id="8" name="TextBox 7">
            <a:extLst>
              <a:ext uri="{FF2B5EF4-FFF2-40B4-BE49-F238E27FC236}">
                <a16:creationId xmlns:a16="http://schemas.microsoft.com/office/drawing/2014/main" id="{073FFE99-C67E-0048-B0C8-3BBD3E309C72}"/>
              </a:ext>
            </a:extLst>
          </p:cNvPr>
          <p:cNvSpPr txBox="1"/>
          <p:nvPr/>
        </p:nvSpPr>
        <p:spPr>
          <a:xfrm>
            <a:off x="596963" y="4950061"/>
            <a:ext cx="1501140" cy="584775"/>
          </a:xfrm>
          <a:prstGeom prst="rect">
            <a:avLst/>
          </a:prstGeom>
          <a:noFill/>
        </p:spPr>
        <p:txBody>
          <a:bodyPr wrap="square" rtlCol="0">
            <a:spAutoFit/>
          </a:bodyPr>
          <a:lstStyle/>
          <a:p>
            <a:pPr marL="285750" indent="-285750" algn="ctr">
              <a:buFont typeface="Arial" panose="020B0604020202020204" pitchFamily="34" charset="0"/>
              <a:buChar char="•"/>
            </a:pPr>
            <a:r>
              <a:rPr lang="en-US" sz="1600" dirty="0"/>
              <a:t>Functional evaluation: </a:t>
            </a:r>
          </a:p>
        </p:txBody>
      </p:sp>
      <p:sp>
        <p:nvSpPr>
          <p:cNvPr id="9" name="TextBox 8">
            <a:extLst>
              <a:ext uri="{FF2B5EF4-FFF2-40B4-BE49-F238E27FC236}">
                <a16:creationId xmlns:a16="http://schemas.microsoft.com/office/drawing/2014/main" id="{6EF4DC54-F89E-8944-8FB8-5A0DB1610D40}"/>
              </a:ext>
            </a:extLst>
          </p:cNvPr>
          <p:cNvSpPr txBox="1"/>
          <p:nvPr/>
        </p:nvSpPr>
        <p:spPr>
          <a:xfrm>
            <a:off x="548640" y="3865167"/>
            <a:ext cx="5990104" cy="646331"/>
          </a:xfrm>
          <a:prstGeom prst="rect">
            <a:avLst/>
          </a:prstGeom>
          <a:noFill/>
        </p:spPr>
        <p:txBody>
          <a:bodyPr wrap="square" rtlCol="0">
            <a:spAutoFit/>
          </a:bodyPr>
          <a:lstStyle/>
          <a:p>
            <a:pPr marL="285750" indent="-285750">
              <a:buFont typeface="Arial" panose="020B0604020202020204" pitchFamily="34" charset="0"/>
              <a:buChar char="•"/>
            </a:pPr>
            <a:r>
              <a:rPr lang="en-US" dirty="0"/>
              <a:t>Focusing on the trace part of the solution, the time-dependence is determined from Raychaudhuri’s equation: </a:t>
            </a:r>
          </a:p>
        </p:txBody>
      </p:sp>
      <p:pic>
        <p:nvPicPr>
          <p:cNvPr id="10" name="Picture 9">
            <a:extLst>
              <a:ext uri="{FF2B5EF4-FFF2-40B4-BE49-F238E27FC236}">
                <a16:creationId xmlns:a16="http://schemas.microsoft.com/office/drawing/2014/main" id="{54F50379-EB6A-9D4E-98B9-8519C3B7D80D}"/>
              </a:ext>
            </a:extLst>
          </p:cNvPr>
          <p:cNvPicPr>
            <a:picLocks noChangeAspect="1"/>
          </p:cNvPicPr>
          <p:nvPr/>
        </p:nvPicPr>
        <p:blipFill>
          <a:blip r:embed="rId3"/>
          <a:stretch>
            <a:fillRect/>
          </a:stretch>
        </p:blipFill>
        <p:spPr>
          <a:xfrm>
            <a:off x="6833319" y="3868133"/>
            <a:ext cx="3300923" cy="432000"/>
          </a:xfrm>
          <a:prstGeom prst="rect">
            <a:avLst/>
          </a:prstGeom>
        </p:spPr>
      </p:pic>
      <p:pic>
        <p:nvPicPr>
          <p:cNvPr id="11" name="Picture 10">
            <a:extLst>
              <a:ext uri="{FF2B5EF4-FFF2-40B4-BE49-F238E27FC236}">
                <a16:creationId xmlns:a16="http://schemas.microsoft.com/office/drawing/2014/main" id="{635CADA2-F200-BA41-8BFA-E71BC339E429}"/>
              </a:ext>
            </a:extLst>
          </p:cNvPr>
          <p:cNvPicPr>
            <a:picLocks noChangeAspect="1"/>
          </p:cNvPicPr>
          <p:nvPr/>
        </p:nvPicPr>
        <p:blipFill>
          <a:blip r:embed="rId4"/>
          <a:stretch>
            <a:fillRect/>
          </a:stretch>
        </p:blipFill>
        <p:spPr>
          <a:xfrm>
            <a:off x="5971941" y="1456610"/>
            <a:ext cx="2875625" cy="756000"/>
          </a:xfrm>
          <a:prstGeom prst="rect">
            <a:avLst/>
          </a:prstGeom>
        </p:spPr>
      </p:pic>
      <p:sp>
        <p:nvSpPr>
          <p:cNvPr id="12" name="TextBox 11">
            <a:extLst>
              <a:ext uri="{FF2B5EF4-FFF2-40B4-BE49-F238E27FC236}">
                <a16:creationId xmlns:a16="http://schemas.microsoft.com/office/drawing/2014/main" id="{B8A265AE-DA25-DB4A-8C21-6889B885616B}"/>
              </a:ext>
            </a:extLst>
          </p:cNvPr>
          <p:cNvSpPr txBox="1"/>
          <p:nvPr/>
        </p:nvSpPr>
        <p:spPr>
          <a:xfrm>
            <a:off x="3976737" y="4984696"/>
            <a:ext cx="761747" cy="338554"/>
          </a:xfrm>
          <a:prstGeom prst="rect">
            <a:avLst/>
          </a:prstGeom>
          <a:noFill/>
        </p:spPr>
        <p:txBody>
          <a:bodyPr wrap="none" rtlCol="0">
            <a:spAutoFit/>
          </a:bodyPr>
          <a:lstStyle/>
          <a:p>
            <a:r>
              <a:rPr lang="en-US" sz="1600" dirty="0">
                <a:latin typeface="Apple Chancery" panose="03020702040506060504" pitchFamily="66" charset="-79"/>
                <a:cs typeface="Apple Chancery" panose="03020702040506060504" pitchFamily="66" charset="-79"/>
              </a:rPr>
              <a:t>Metric</a:t>
            </a:r>
          </a:p>
        </p:txBody>
      </p:sp>
      <p:sp>
        <p:nvSpPr>
          <p:cNvPr id="13" name="TextBox 12">
            <a:extLst>
              <a:ext uri="{FF2B5EF4-FFF2-40B4-BE49-F238E27FC236}">
                <a16:creationId xmlns:a16="http://schemas.microsoft.com/office/drawing/2014/main" id="{4B6B2029-99AB-A34D-933A-44DA01ED0077}"/>
              </a:ext>
            </a:extLst>
          </p:cNvPr>
          <p:cNvSpPr txBox="1"/>
          <p:nvPr/>
        </p:nvSpPr>
        <p:spPr>
          <a:xfrm>
            <a:off x="2456783" y="5967681"/>
            <a:ext cx="1345240" cy="338554"/>
          </a:xfrm>
          <a:prstGeom prst="rect">
            <a:avLst/>
          </a:prstGeom>
          <a:noFill/>
        </p:spPr>
        <p:txBody>
          <a:bodyPr wrap="none" rtlCol="0">
            <a:spAutoFit/>
          </a:bodyPr>
          <a:lstStyle/>
          <a:p>
            <a:r>
              <a:rPr lang="en-US" sz="1600" dirty="0">
                <a:latin typeface="Apple Chancery" panose="03020702040506060504" pitchFamily="66" charset="-79"/>
                <a:cs typeface="Apple Chancery" panose="03020702040506060504" pitchFamily="66" charset="-79"/>
              </a:rPr>
              <a:t>Density field </a:t>
            </a:r>
          </a:p>
        </p:txBody>
      </p:sp>
      <p:pic>
        <p:nvPicPr>
          <p:cNvPr id="16" name="Picture 15">
            <a:extLst>
              <a:ext uri="{FF2B5EF4-FFF2-40B4-BE49-F238E27FC236}">
                <a16:creationId xmlns:a16="http://schemas.microsoft.com/office/drawing/2014/main" id="{F134032B-2251-3E40-8362-0988685259FF}"/>
              </a:ext>
            </a:extLst>
          </p:cNvPr>
          <p:cNvPicPr>
            <a:picLocks noChangeAspect="1"/>
          </p:cNvPicPr>
          <p:nvPr/>
        </p:nvPicPr>
        <p:blipFill>
          <a:blip r:embed="rId5"/>
          <a:stretch>
            <a:fillRect/>
          </a:stretch>
        </p:blipFill>
        <p:spPr>
          <a:xfrm>
            <a:off x="8668766" y="5374618"/>
            <a:ext cx="2015131" cy="1224000"/>
          </a:xfrm>
          <a:prstGeom prst="rect">
            <a:avLst/>
          </a:prstGeom>
        </p:spPr>
      </p:pic>
      <p:pic>
        <p:nvPicPr>
          <p:cNvPr id="17" name="Picture 16">
            <a:extLst>
              <a:ext uri="{FF2B5EF4-FFF2-40B4-BE49-F238E27FC236}">
                <a16:creationId xmlns:a16="http://schemas.microsoft.com/office/drawing/2014/main" id="{02DE205A-02C7-9640-B61F-E1CBA91A0A27}"/>
              </a:ext>
            </a:extLst>
          </p:cNvPr>
          <p:cNvPicPr>
            <a:picLocks noChangeAspect="1"/>
          </p:cNvPicPr>
          <p:nvPr/>
        </p:nvPicPr>
        <p:blipFill>
          <a:blip r:embed="rId6"/>
          <a:stretch>
            <a:fillRect/>
          </a:stretch>
        </p:blipFill>
        <p:spPr>
          <a:xfrm>
            <a:off x="7114927" y="4464619"/>
            <a:ext cx="4123573" cy="2376000"/>
          </a:xfrm>
          <a:prstGeom prst="rect">
            <a:avLst/>
          </a:prstGeom>
        </p:spPr>
      </p:pic>
      <p:pic>
        <p:nvPicPr>
          <p:cNvPr id="18" name="Picture 17">
            <a:extLst>
              <a:ext uri="{FF2B5EF4-FFF2-40B4-BE49-F238E27FC236}">
                <a16:creationId xmlns:a16="http://schemas.microsoft.com/office/drawing/2014/main" id="{B2F696F2-84BD-034D-8FE4-E9FC81241951}"/>
              </a:ext>
            </a:extLst>
          </p:cNvPr>
          <p:cNvPicPr>
            <a:picLocks noChangeAspect="1"/>
          </p:cNvPicPr>
          <p:nvPr/>
        </p:nvPicPr>
        <p:blipFill>
          <a:blip r:embed="rId7"/>
          <a:stretch>
            <a:fillRect/>
          </a:stretch>
        </p:blipFill>
        <p:spPr>
          <a:xfrm>
            <a:off x="7367124" y="4935406"/>
            <a:ext cx="3223998" cy="432000"/>
          </a:xfrm>
          <a:prstGeom prst="rect">
            <a:avLst/>
          </a:prstGeom>
        </p:spPr>
      </p:pic>
      <p:pic>
        <p:nvPicPr>
          <p:cNvPr id="3" name="Picture 2">
            <a:extLst>
              <a:ext uri="{FF2B5EF4-FFF2-40B4-BE49-F238E27FC236}">
                <a16:creationId xmlns:a16="http://schemas.microsoft.com/office/drawing/2014/main" id="{3D71C73B-6750-8744-AB68-7A25C4C9ED48}"/>
              </a:ext>
            </a:extLst>
          </p:cNvPr>
          <p:cNvPicPr>
            <a:picLocks noChangeAspect="1"/>
          </p:cNvPicPr>
          <p:nvPr/>
        </p:nvPicPr>
        <p:blipFill>
          <a:blip r:embed="rId8"/>
          <a:stretch>
            <a:fillRect/>
          </a:stretch>
        </p:blipFill>
        <p:spPr>
          <a:xfrm>
            <a:off x="1659595" y="1673327"/>
            <a:ext cx="3751000" cy="396000"/>
          </a:xfrm>
          <a:prstGeom prst="rect">
            <a:avLst/>
          </a:prstGeom>
        </p:spPr>
      </p:pic>
      <p:sp>
        <p:nvSpPr>
          <p:cNvPr id="20" name="Rounded Rectangle 19">
            <a:extLst>
              <a:ext uri="{FF2B5EF4-FFF2-40B4-BE49-F238E27FC236}">
                <a16:creationId xmlns:a16="http://schemas.microsoft.com/office/drawing/2014/main" id="{5796282B-72DE-CC4A-8291-37D5EFDBC952}"/>
              </a:ext>
            </a:extLst>
          </p:cNvPr>
          <p:cNvSpPr/>
          <p:nvPr/>
        </p:nvSpPr>
        <p:spPr>
          <a:xfrm>
            <a:off x="468895" y="547718"/>
            <a:ext cx="11139710" cy="2539362"/>
          </a:xfrm>
          <a:prstGeom prst="roundRect">
            <a:avLst/>
          </a:prstGeom>
          <a:solidFill>
            <a:srgbClr val="FF0000">
              <a:alpha val="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Left Brace 21">
            <a:extLst>
              <a:ext uri="{FF2B5EF4-FFF2-40B4-BE49-F238E27FC236}">
                <a16:creationId xmlns:a16="http://schemas.microsoft.com/office/drawing/2014/main" id="{8E942336-15CC-6A4C-AAF6-CF77D3FD4FC7}"/>
              </a:ext>
            </a:extLst>
          </p:cNvPr>
          <p:cNvSpPr/>
          <p:nvPr/>
        </p:nvSpPr>
        <p:spPr>
          <a:xfrm>
            <a:off x="5737316" y="1467426"/>
            <a:ext cx="100776" cy="745184"/>
          </a:xfrm>
          <a:prstGeom prst="leftBrace">
            <a:avLst/>
          </a:prstGeom>
          <a:ln w="3175">
            <a:solidFill>
              <a:schemeClr val="tx1">
                <a:alpha val="89000"/>
              </a:schemeClr>
            </a:solidFill>
            <a:extLst>
              <a:ext uri="{C807C97D-BFC1-408E-A445-0C87EB9F89A2}">
                <ask:lineSketchStyleProps xmlns:ask="http://schemas.microsoft.com/office/drawing/2018/sketchyshapes" sd="1219033472">
                  <a:custGeom>
                    <a:avLst/>
                    <a:gdLst>
                      <a:gd name="connsiteX0" fmla="*/ 254834 w 254834"/>
                      <a:gd name="connsiteY0" fmla="*/ 524933 h 524933"/>
                      <a:gd name="connsiteX1" fmla="*/ 127417 w 254834"/>
                      <a:gd name="connsiteY1" fmla="*/ 503698 h 524933"/>
                      <a:gd name="connsiteX2" fmla="*/ 127417 w 254834"/>
                      <a:gd name="connsiteY2" fmla="*/ 283702 h 524933"/>
                      <a:gd name="connsiteX3" fmla="*/ 0 w 254834"/>
                      <a:gd name="connsiteY3" fmla="*/ 262467 h 524933"/>
                      <a:gd name="connsiteX4" fmla="*/ 127417 w 254834"/>
                      <a:gd name="connsiteY4" fmla="*/ 241232 h 524933"/>
                      <a:gd name="connsiteX5" fmla="*/ 127417 w 254834"/>
                      <a:gd name="connsiteY5" fmla="*/ 21235 h 524933"/>
                      <a:gd name="connsiteX6" fmla="*/ 254834 w 254834"/>
                      <a:gd name="connsiteY6" fmla="*/ 0 h 524933"/>
                      <a:gd name="connsiteX7" fmla="*/ 254834 w 254834"/>
                      <a:gd name="connsiteY7" fmla="*/ 524933 h 524933"/>
                      <a:gd name="connsiteX0" fmla="*/ 254834 w 254834"/>
                      <a:gd name="connsiteY0" fmla="*/ 524933 h 524933"/>
                      <a:gd name="connsiteX1" fmla="*/ 127417 w 254834"/>
                      <a:gd name="connsiteY1" fmla="*/ 503698 h 524933"/>
                      <a:gd name="connsiteX2" fmla="*/ 127417 w 254834"/>
                      <a:gd name="connsiteY2" fmla="*/ 283702 h 524933"/>
                      <a:gd name="connsiteX3" fmla="*/ 0 w 254834"/>
                      <a:gd name="connsiteY3" fmla="*/ 262467 h 524933"/>
                      <a:gd name="connsiteX4" fmla="*/ 127417 w 254834"/>
                      <a:gd name="connsiteY4" fmla="*/ 241232 h 524933"/>
                      <a:gd name="connsiteX5" fmla="*/ 127417 w 254834"/>
                      <a:gd name="connsiteY5" fmla="*/ 21235 h 524933"/>
                      <a:gd name="connsiteX6" fmla="*/ 254834 w 254834"/>
                      <a:gd name="connsiteY6" fmla="*/ 0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834" h="524933" stroke="0" extrusionOk="0">
                        <a:moveTo>
                          <a:pt x="254834" y="524933"/>
                        </a:moveTo>
                        <a:cubicBezTo>
                          <a:pt x="183771" y="524506"/>
                          <a:pt x="124952" y="516351"/>
                          <a:pt x="127417" y="503698"/>
                        </a:cubicBezTo>
                        <a:cubicBezTo>
                          <a:pt x="126159" y="438992"/>
                          <a:pt x="123651" y="365845"/>
                          <a:pt x="127417" y="283702"/>
                        </a:cubicBezTo>
                        <a:cubicBezTo>
                          <a:pt x="119576" y="266010"/>
                          <a:pt x="66844" y="269704"/>
                          <a:pt x="0" y="262467"/>
                        </a:cubicBezTo>
                        <a:cubicBezTo>
                          <a:pt x="70378" y="263079"/>
                          <a:pt x="127005" y="251632"/>
                          <a:pt x="127417" y="241232"/>
                        </a:cubicBezTo>
                        <a:cubicBezTo>
                          <a:pt x="127530" y="186161"/>
                          <a:pt x="122450" y="107461"/>
                          <a:pt x="127417" y="21235"/>
                        </a:cubicBezTo>
                        <a:cubicBezTo>
                          <a:pt x="122659" y="13987"/>
                          <a:pt x="183838" y="-5970"/>
                          <a:pt x="254834" y="0"/>
                        </a:cubicBezTo>
                        <a:cubicBezTo>
                          <a:pt x="267785" y="212574"/>
                          <a:pt x="272842" y="341788"/>
                          <a:pt x="254834" y="524933"/>
                        </a:cubicBezTo>
                        <a:close/>
                      </a:path>
                      <a:path w="254834" h="524933" fill="none" extrusionOk="0">
                        <a:moveTo>
                          <a:pt x="254834" y="524933"/>
                        </a:moveTo>
                        <a:cubicBezTo>
                          <a:pt x="184664" y="526317"/>
                          <a:pt x="126884" y="515396"/>
                          <a:pt x="127417" y="503698"/>
                        </a:cubicBezTo>
                        <a:cubicBezTo>
                          <a:pt x="123620" y="458224"/>
                          <a:pt x="130439" y="351165"/>
                          <a:pt x="127417" y="283702"/>
                        </a:cubicBezTo>
                        <a:cubicBezTo>
                          <a:pt x="133251" y="280960"/>
                          <a:pt x="73259" y="266005"/>
                          <a:pt x="0" y="262467"/>
                        </a:cubicBezTo>
                        <a:cubicBezTo>
                          <a:pt x="71224" y="261719"/>
                          <a:pt x="127726" y="251504"/>
                          <a:pt x="127417" y="241232"/>
                        </a:cubicBezTo>
                        <a:cubicBezTo>
                          <a:pt x="117440" y="190149"/>
                          <a:pt x="125100" y="66868"/>
                          <a:pt x="127417" y="21235"/>
                        </a:cubicBezTo>
                        <a:cubicBezTo>
                          <a:pt x="120937" y="-181"/>
                          <a:pt x="180864" y="13551"/>
                          <a:pt x="254834"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5BA06DBE-B51B-EF4C-B68F-44E1A4D7205C}"/>
              </a:ext>
            </a:extLst>
          </p:cNvPr>
          <p:cNvSpPr txBox="1"/>
          <p:nvPr/>
        </p:nvSpPr>
        <p:spPr>
          <a:xfrm>
            <a:off x="7367124" y="5823944"/>
            <a:ext cx="931665" cy="338554"/>
          </a:xfrm>
          <a:prstGeom prst="rect">
            <a:avLst/>
          </a:prstGeom>
          <a:noFill/>
        </p:spPr>
        <p:txBody>
          <a:bodyPr wrap="none" rtlCol="0">
            <a:spAutoFit/>
          </a:bodyPr>
          <a:lstStyle/>
          <a:p>
            <a:r>
              <a:rPr lang="en-US" sz="1600" b="1" dirty="0">
                <a:latin typeface="Apple Chancery" panose="03020702040506060504" pitchFamily="66" charset="-79"/>
                <a:cs typeface="Apple Chancery" panose="03020702040506060504" pitchFamily="66" charset="-79"/>
              </a:rPr>
              <a:t>Jacobian</a:t>
            </a:r>
          </a:p>
        </p:txBody>
      </p:sp>
      <p:sp>
        <p:nvSpPr>
          <p:cNvPr id="25" name="Rounded Rectangle 24">
            <a:extLst>
              <a:ext uri="{FF2B5EF4-FFF2-40B4-BE49-F238E27FC236}">
                <a16:creationId xmlns:a16="http://schemas.microsoft.com/office/drawing/2014/main" id="{F3963162-6F56-7B43-B2A6-B7C84E9A2E2E}"/>
              </a:ext>
            </a:extLst>
          </p:cNvPr>
          <p:cNvSpPr/>
          <p:nvPr/>
        </p:nvSpPr>
        <p:spPr>
          <a:xfrm>
            <a:off x="2362033" y="4939736"/>
            <a:ext cx="4309088" cy="728519"/>
          </a:xfrm>
          <a:prstGeom prst="roundRect">
            <a:avLst/>
          </a:prstGeom>
          <a:solidFill>
            <a:schemeClr val="bg1">
              <a:lumMod val="75000"/>
              <a:alpha val="3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5795E2BB-928D-1C46-9DB5-CA0D6FB7492B}"/>
              </a:ext>
            </a:extLst>
          </p:cNvPr>
          <p:cNvPicPr>
            <a:picLocks noChangeAspect="1"/>
          </p:cNvPicPr>
          <p:nvPr/>
        </p:nvPicPr>
        <p:blipFill>
          <a:blip r:embed="rId9"/>
          <a:stretch>
            <a:fillRect/>
          </a:stretch>
        </p:blipFill>
        <p:spPr>
          <a:xfrm>
            <a:off x="2393841" y="4950061"/>
            <a:ext cx="4277280" cy="684000"/>
          </a:xfrm>
          <a:prstGeom prst="rect">
            <a:avLst/>
          </a:prstGeom>
        </p:spPr>
      </p:pic>
      <p:pic>
        <p:nvPicPr>
          <p:cNvPr id="27" name="Picture 26">
            <a:extLst>
              <a:ext uri="{FF2B5EF4-FFF2-40B4-BE49-F238E27FC236}">
                <a16:creationId xmlns:a16="http://schemas.microsoft.com/office/drawing/2014/main" id="{197BE3EB-7425-C44C-AA4A-45E93FCE8B79}"/>
              </a:ext>
            </a:extLst>
          </p:cNvPr>
          <p:cNvPicPr>
            <a:picLocks noChangeAspect="1"/>
          </p:cNvPicPr>
          <p:nvPr/>
        </p:nvPicPr>
        <p:blipFill>
          <a:blip r:embed="rId10"/>
          <a:stretch>
            <a:fillRect/>
          </a:stretch>
        </p:blipFill>
        <p:spPr>
          <a:xfrm>
            <a:off x="3031577" y="6233017"/>
            <a:ext cx="2970000" cy="324000"/>
          </a:xfrm>
          <a:prstGeom prst="rect">
            <a:avLst/>
          </a:prstGeom>
        </p:spPr>
      </p:pic>
      <p:sp>
        <p:nvSpPr>
          <p:cNvPr id="30" name="Rounded Rectangle 29">
            <a:extLst>
              <a:ext uri="{FF2B5EF4-FFF2-40B4-BE49-F238E27FC236}">
                <a16:creationId xmlns:a16="http://schemas.microsoft.com/office/drawing/2014/main" id="{4A4F13F9-F89F-DE41-B6DB-09DB5C6E68EA}"/>
              </a:ext>
            </a:extLst>
          </p:cNvPr>
          <p:cNvSpPr/>
          <p:nvPr/>
        </p:nvSpPr>
        <p:spPr>
          <a:xfrm>
            <a:off x="2377937" y="5941975"/>
            <a:ext cx="4309088" cy="728519"/>
          </a:xfrm>
          <a:prstGeom prst="roundRect">
            <a:avLst/>
          </a:prstGeom>
          <a:solidFill>
            <a:schemeClr val="bg1">
              <a:lumMod val="75000"/>
              <a:alpha val="3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537AEC7D-2069-CE41-94EE-000CA9ED7A3A}"/>
              </a:ext>
            </a:extLst>
          </p:cNvPr>
          <p:cNvSpPr/>
          <p:nvPr/>
        </p:nvSpPr>
        <p:spPr>
          <a:xfrm>
            <a:off x="7114927" y="4935406"/>
            <a:ext cx="4309088" cy="1663212"/>
          </a:xfrm>
          <a:prstGeom prst="roundRect">
            <a:avLst/>
          </a:prstGeom>
          <a:solidFill>
            <a:schemeClr val="bg1">
              <a:lumMod val="75000"/>
              <a:alpha val="3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801B14DB-3494-994D-AD1D-9D49C331D08F}"/>
              </a:ext>
            </a:extLst>
          </p:cNvPr>
          <p:cNvSpPr/>
          <p:nvPr/>
        </p:nvSpPr>
        <p:spPr>
          <a:xfrm>
            <a:off x="7114927" y="4505773"/>
            <a:ext cx="4309088" cy="2376000"/>
          </a:xfrm>
          <a:prstGeom prst="roundRect">
            <a:avLst/>
          </a:prstGeom>
          <a:solidFill>
            <a:schemeClr val="bg1">
              <a:lumMod val="75000"/>
              <a:alpha val="3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9D5B4E8-D20C-8A45-926A-89C34C77DA17}"/>
              </a:ext>
            </a:extLst>
          </p:cNvPr>
          <p:cNvPicPr>
            <a:picLocks noChangeAspect="1"/>
          </p:cNvPicPr>
          <p:nvPr/>
        </p:nvPicPr>
        <p:blipFill>
          <a:blip r:embed="rId11"/>
          <a:stretch>
            <a:fillRect/>
          </a:stretch>
        </p:blipFill>
        <p:spPr>
          <a:xfrm>
            <a:off x="7573992" y="3103636"/>
            <a:ext cx="4458651" cy="540000"/>
          </a:xfrm>
          <a:prstGeom prst="rect">
            <a:avLst/>
          </a:prstGeom>
        </p:spPr>
      </p:pic>
      <p:sp>
        <p:nvSpPr>
          <p:cNvPr id="6" name="TextBox 5">
            <a:extLst>
              <a:ext uri="{FF2B5EF4-FFF2-40B4-BE49-F238E27FC236}">
                <a16:creationId xmlns:a16="http://schemas.microsoft.com/office/drawing/2014/main" id="{96E27087-F8D4-BA4E-B1B3-A4E4959F566E}"/>
              </a:ext>
            </a:extLst>
          </p:cNvPr>
          <p:cNvSpPr txBox="1"/>
          <p:nvPr/>
        </p:nvSpPr>
        <p:spPr>
          <a:xfrm>
            <a:off x="515497" y="3166229"/>
            <a:ext cx="7075748"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To have a more transparent representation, the deformation is decomposed into the trace, trace-free symmetric, and antisymmetric parts, </a:t>
            </a:r>
          </a:p>
        </p:txBody>
      </p:sp>
    </p:spTree>
    <p:extLst>
      <p:ext uri="{BB962C8B-B14F-4D97-AF65-F5344CB8AC3E}">
        <p14:creationId xmlns:p14="http://schemas.microsoft.com/office/powerpoint/2010/main" val="318241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1"/>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24" grpId="0"/>
      <p:bldP spid="24" grpId="1"/>
      <p:bldP spid="25" grpId="0" animBg="1"/>
      <p:bldP spid="30" grpId="0" animBg="1"/>
      <p:bldP spid="31" grpId="0" animBg="1"/>
      <p:bldP spid="31" grpId="1"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764C-3C01-4644-89FE-D5B3E74A49F8}"/>
              </a:ext>
            </a:extLst>
          </p:cNvPr>
          <p:cNvSpPr>
            <a:spLocks noGrp="1"/>
          </p:cNvSpPr>
          <p:nvPr>
            <p:ph type="title"/>
          </p:nvPr>
        </p:nvSpPr>
        <p:spPr>
          <a:xfrm>
            <a:off x="4557974" y="-258"/>
            <a:ext cx="3866523" cy="852909"/>
          </a:xfrm>
        </p:spPr>
        <p:txBody>
          <a:bodyPr>
            <a:noAutofit/>
          </a:bodyPr>
          <a:lstStyle/>
          <a:p>
            <a:pPr algn="r"/>
            <a:r>
              <a:rPr lang="en-US" sz="3600" dirty="0">
                <a:latin typeface="Apple Chancery" panose="03020702040506060504" pitchFamily="66" charset="-79"/>
                <a:cs typeface="Apple Chancery" panose="03020702040506060504" pitchFamily="66" charset="-79"/>
              </a:rPr>
              <a:t>Class II &amp; RZA</a:t>
            </a:r>
          </a:p>
        </p:txBody>
      </p:sp>
      <p:sp>
        <p:nvSpPr>
          <p:cNvPr id="14" name="Rectangle 13">
            <a:extLst>
              <a:ext uri="{FF2B5EF4-FFF2-40B4-BE49-F238E27FC236}">
                <a16:creationId xmlns:a16="http://schemas.microsoft.com/office/drawing/2014/main" id="{3C69F917-2E77-824B-B6DB-74EA2CFC5DB3}"/>
              </a:ext>
            </a:extLst>
          </p:cNvPr>
          <p:cNvSpPr/>
          <p:nvPr/>
        </p:nvSpPr>
        <p:spPr>
          <a:xfrm>
            <a:off x="3930561" y="935324"/>
            <a:ext cx="5895083" cy="923330"/>
          </a:xfrm>
          <a:prstGeom prst="rect">
            <a:avLst/>
          </a:prstGeom>
        </p:spPr>
        <p:txBody>
          <a:bodyPr wrap="square">
            <a:spAutoFit/>
          </a:bodyPr>
          <a:lstStyle/>
          <a:p>
            <a:r>
              <a:rPr lang="en-MX" dirty="0">
                <a:ea typeface="Times New Roman" panose="02020603050405020304" pitchFamily="18" charset="0"/>
              </a:rPr>
              <a:t>RZA contains the class II of the Szekeres exact solution as a particular case with</a:t>
            </a:r>
            <a:r>
              <a:rPr lang="en-US" dirty="0">
                <a:ea typeface="Times New Roman" panose="02020603050405020304" pitchFamily="18" charset="0"/>
              </a:rPr>
              <a:t> deformation field and Gram’s matrix given by</a:t>
            </a:r>
            <a:endParaRPr lang="en-MX" sz="2800" dirty="0">
              <a:effectLst/>
              <a:ea typeface="Times New Roman" panose="02020603050405020304" pitchFamily="18" charset="0"/>
            </a:endParaRPr>
          </a:p>
        </p:txBody>
      </p:sp>
      <p:pic>
        <p:nvPicPr>
          <p:cNvPr id="18" name="Picture 17">
            <a:extLst>
              <a:ext uri="{FF2B5EF4-FFF2-40B4-BE49-F238E27FC236}">
                <a16:creationId xmlns:a16="http://schemas.microsoft.com/office/drawing/2014/main" id="{B02792DB-C764-8545-80AA-2F097A3CD5DF}"/>
              </a:ext>
            </a:extLst>
          </p:cNvPr>
          <p:cNvPicPr>
            <a:picLocks noChangeAspect="1"/>
          </p:cNvPicPr>
          <p:nvPr/>
        </p:nvPicPr>
        <p:blipFill>
          <a:blip r:embed="rId3"/>
          <a:stretch>
            <a:fillRect/>
          </a:stretch>
        </p:blipFill>
        <p:spPr>
          <a:xfrm>
            <a:off x="9548860" y="915618"/>
            <a:ext cx="2602170" cy="864000"/>
          </a:xfrm>
          <a:prstGeom prst="rect">
            <a:avLst/>
          </a:prstGeom>
        </p:spPr>
      </p:pic>
      <p:sp>
        <p:nvSpPr>
          <p:cNvPr id="15" name="Rectangle 14">
            <a:extLst>
              <a:ext uri="{FF2B5EF4-FFF2-40B4-BE49-F238E27FC236}">
                <a16:creationId xmlns:a16="http://schemas.microsoft.com/office/drawing/2014/main" id="{D963A5BD-81F5-9C46-8AF3-66DDC3FCD08B}"/>
              </a:ext>
            </a:extLst>
          </p:cNvPr>
          <p:cNvSpPr/>
          <p:nvPr/>
        </p:nvSpPr>
        <p:spPr>
          <a:xfrm>
            <a:off x="3948661" y="2078111"/>
            <a:ext cx="4278057" cy="646331"/>
          </a:xfrm>
          <a:prstGeom prst="rect">
            <a:avLst/>
          </a:prstGeom>
        </p:spPr>
        <p:txBody>
          <a:bodyPr wrap="square">
            <a:spAutoFit/>
          </a:bodyPr>
          <a:lstStyle/>
          <a:p>
            <a:r>
              <a:rPr lang="en-US" dirty="0">
                <a:ea typeface="Times New Roman" panose="02020603050405020304" pitchFamily="18" charset="0"/>
              </a:rPr>
              <a:t>All quantities are linear in the deformation (P), but the sol is intrinsically non-linear:</a:t>
            </a:r>
            <a:endParaRPr lang="en-MX" dirty="0">
              <a:ea typeface="Times New Roman" panose="02020603050405020304" pitchFamily="18" charset="0"/>
            </a:endParaRPr>
          </a:p>
        </p:txBody>
      </p:sp>
      <p:sp>
        <p:nvSpPr>
          <p:cNvPr id="13" name="TextBox 12">
            <a:extLst>
              <a:ext uri="{FF2B5EF4-FFF2-40B4-BE49-F238E27FC236}">
                <a16:creationId xmlns:a16="http://schemas.microsoft.com/office/drawing/2014/main" id="{FB8D5062-C33B-DE41-AD2F-BD255B5C7B70}"/>
              </a:ext>
            </a:extLst>
          </p:cNvPr>
          <p:cNvSpPr txBox="1"/>
          <p:nvPr/>
        </p:nvSpPr>
        <p:spPr>
          <a:xfrm>
            <a:off x="27732" y="56639"/>
            <a:ext cx="3495862" cy="338554"/>
          </a:xfrm>
          <a:prstGeom prst="rect">
            <a:avLst/>
          </a:prstGeom>
          <a:noFill/>
        </p:spPr>
        <p:txBody>
          <a:bodyPr wrap="square" rtlCol="0">
            <a:spAutoFit/>
          </a:bodyPr>
          <a:lstStyle/>
          <a:p>
            <a:pPr algn="r"/>
            <a:r>
              <a:rPr lang="en-MX" sz="1600" b="1" dirty="0"/>
              <a:t>Delgado Gaspar &amp; Buchert, PRD (2021)</a:t>
            </a:r>
          </a:p>
        </p:txBody>
      </p:sp>
      <p:pic>
        <p:nvPicPr>
          <p:cNvPr id="26" name="Picture 25">
            <a:extLst>
              <a:ext uri="{FF2B5EF4-FFF2-40B4-BE49-F238E27FC236}">
                <a16:creationId xmlns:a16="http://schemas.microsoft.com/office/drawing/2014/main" id="{198ECE35-B263-B545-804C-00B6C1DBB92C}"/>
              </a:ext>
            </a:extLst>
          </p:cNvPr>
          <p:cNvPicPr>
            <a:picLocks noChangeAspect="1"/>
          </p:cNvPicPr>
          <p:nvPr/>
        </p:nvPicPr>
        <p:blipFill>
          <a:blip r:embed="rId4"/>
          <a:stretch>
            <a:fillRect/>
          </a:stretch>
        </p:blipFill>
        <p:spPr>
          <a:xfrm>
            <a:off x="8081049" y="2005844"/>
            <a:ext cx="3944136" cy="576000"/>
          </a:xfrm>
          <a:prstGeom prst="rect">
            <a:avLst/>
          </a:prstGeom>
        </p:spPr>
      </p:pic>
      <p:pic>
        <p:nvPicPr>
          <p:cNvPr id="27" name="Picture 26">
            <a:extLst>
              <a:ext uri="{FF2B5EF4-FFF2-40B4-BE49-F238E27FC236}">
                <a16:creationId xmlns:a16="http://schemas.microsoft.com/office/drawing/2014/main" id="{B40E1407-7E2B-164C-9CB9-D291F6FFB7FD}"/>
              </a:ext>
            </a:extLst>
          </p:cNvPr>
          <p:cNvPicPr>
            <a:picLocks noChangeAspect="1"/>
          </p:cNvPicPr>
          <p:nvPr/>
        </p:nvPicPr>
        <p:blipFill>
          <a:blip r:embed="rId5"/>
          <a:stretch>
            <a:fillRect/>
          </a:stretch>
        </p:blipFill>
        <p:spPr>
          <a:xfrm>
            <a:off x="9318927" y="2557414"/>
            <a:ext cx="2600727" cy="288000"/>
          </a:xfrm>
          <a:prstGeom prst="rect">
            <a:avLst/>
          </a:prstGeom>
        </p:spPr>
      </p:pic>
      <p:sp>
        <p:nvSpPr>
          <p:cNvPr id="28" name="Rectangle 27">
            <a:extLst>
              <a:ext uri="{FF2B5EF4-FFF2-40B4-BE49-F238E27FC236}">
                <a16:creationId xmlns:a16="http://schemas.microsoft.com/office/drawing/2014/main" id="{2D439F80-259B-E646-9169-25DABFD7BEB4}"/>
              </a:ext>
            </a:extLst>
          </p:cNvPr>
          <p:cNvSpPr/>
          <p:nvPr/>
        </p:nvSpPr>
        <p:spPr>
          <a:xfrm>
            <a:off x="3766478" y="829517"/>
            <a:ext cx="8258708" cy="2285394"/>
          </a:xfrm>
          <a:prstGeom prst="rect">
            <a:avLst/>
          </a:prstGeom>
          <a:solidFill>
            <a:srgbClr val="FF0000">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E885C90-F14F-F044-999B-5333842AFD4B}"/>
              </a:ext>
            </a:extLst>
          </p:cNvPr>
          <p:cNvSpPr/>
          <p:nvPr/>
        </p:nvSpPr>
        <p:spPr>
          <a:xfrm>
            <a:off x="3766476" y="4252284"/>
            <a:ext cx="6053448" cy="646331"/>
          </a:xfrm>
          <a:prstGeom prst="rect">
            <a:avLst/>
          </a:prstGeom>
        </p:spPr>
        <p:txBody>
          <a:bodyPr wrap="square">
            <a:spAutoFit/>
          </a:bodyPr>
          <a:lstStyle/>
          <a:p>
            <a:r>
              <a:rPr lang="en-MX" dirty="0">
                <a:ea typeface="Times New Roman" panose="02020603050405020304" pitchFamily="18" charset="0"/>
              </a:rPr>
              <a:t>The class I can be interpreted as a (constrained) superposition of non-intersecting world lines, satisfying RZA’s equations.</a:t>
            </a:r>
            <a:endParaRPr lang="en-MX" sz="2800" dirty="0">
              <a:effectLst/>
              <a:ea typeface="Times New Roman" panose="02020603050405020304" pitchFamily="18" charset="0"/>
            </a:endParaRPr>
          </a:p>
        </p:txBody>
      </p:sp>
      <p:sp>
        <p:nvSpPr>
          <p:cNvPr id="50" name="TextBox 49">
            <a:extLst>
              <a:ext uri="{FF2B5EF4-FFF2-40B4-BE49-F238E27FC236}">
                <a16:creationId xmlns:a16="http://schemas.microsoft.com/office/drawing/2014/main" id="{CD34D32D-90D6-964E-A61F-A0FF616AFA72}"/>
              </a:ext>
            </a:extLst>
          </p:cNvPr>
          <p:cNvSpPr txBox="1"/>
          <p:nvPr/>
        </p:nvSpPr>
        <p:spPr>
          <a:xfrm>
            <a:off x="3766477" y="4979907"/>
            <a:ext cx="3602333" cy="369332"/>
          </a:xfrm>
          <a:prstGeom prst="rect">
            <a:avLst/>
          </a:prstGeom>
          <a:noFill/>
        </p:spPr>
        <p:txBody>
          <a:bodyPr wrap="none" rtlCol="0">
            <a:spAutoFit/>
          </a:bodyPr>
          <a:lstStyle/>
          <a:p>
            <a:r>
              <a:rPr lang="en-US" dirty="0"/>
              <a:t>Given an arbitrary world line (</a:t>
            </a:r>
            <a:r>
              <a:rPr lang="en-US" dirty="0" err="1"/>
              <a:t>t,z,x,y</a:t>
            </a:r>
            <a:r>
              <a:rPr lang="en-US" dirty="0"/>
              <a:t>)</a:t>
            </a:r>
          </a:p>
        </p:txBody>
      </p:sp>
      <p:pic>
        <p:nvPicPr>
          <p:cNvPr id="54" name="Picture 53">
            <a:extLst>
              <a:ext uri="{FF2B5EF4-FFF2-40B4-BE49-F238E27FC236}">
                <a16:creationId xmlns:a16="http://schemas.microsoft.com/office/drawing/2014/main" id="{3120BD9F-1A22-5E4E-93D8-6F75CAAEF15A}"/>
              </a:ext>
            </a:extLst>
          </p:cNvPr>
          <p:cNvPicPr>
            <a:picLocks noChangeAspect="1"/>
          </p:cNvPicPr>
          <p:nvPr/>
        </p:nvPicPr>
        <p:blipFill>
          <a:blip r:embed="rId6"/>
          <a:stretch>
            <a:fillRect/>
          </a:stretch>
        </p:blipFill>
        <p:spPr>
          <a:xfrm>
            <a:off x="8936320" y="6287163"/>
            <a:ext cx="2319567" cy="288000"/>
          </a:xfrm>
          <a:prstGeom prst="rect">
            <a:avLst/>
          </a:prstGeom>
        </p:spPr>
      </p:pic>
      <p:sp>
        <p:nvSpPr>
          <p:cNvPr id="55" name="TextBox 54">
            <a:extLst>
              <a:ext uri="{FF2B5EF4-FFF2-40B4-BE49-F238E27FC236}">
                <a16:creationId xmlns:a16="http://schemas.microsoft.com/office/drawing/2014/main" id="{E403CDB1-2AD2-124E-B38D-DE9E95D9D7CD}"/>
              </a:ext>
            </a:extLst>
          </p:cNvPr>
          <p:cNvSpPr txBox="1"/>
          <p:nvPr/>
        </p:nvSpPr>
        <p:spPr>
          <a:xfrm>
            <a:off x="4171566" y="5810347"/>
            <a:ext cx="2370978" cy="307777"/>
          </a:xfrm>
          <a:prstGeom prst="rect">
            <a:avLst/>
          </a:prstGeom>
          <a:noFill/>
        </p:spPr>
        <p:txBody>
          <a:bodyPr wrap="square" rtlCol="0">
            <a:spAutoFit/>
          </a:bodyPr>
          <a:lstStyle/>
          <a:p>
            <a:r>
              <a:rPr lang="en-US" sz="1400" dirty="0"/>
              <a:t>Scale function:</a:t>
            </a:r>
          </a:p>
        </p:txBody>
      </p:sp>
      <p:sp>
        <p:nvSpPr>
          <p:cNvPr id="56" name="Rectangle 55">
            <a:extLst>
              <a:ext uri="{FF2B5EF4-FFF2-40B4-BE49-F238E27FC236}">
                <a16:creationId xmlns:a16="http://schemas.microsoft.com/office/drawing/2014/main" id="{4E5CA4FF-8412-4547-9388-E03982D95EA0}"/>
              </a:ext>
            </a:extLst>
          </p:cNvPr>
          <p:cNvSpPr/>
          <p:nvPr/>
        </p:nvSpPr>
        <p:spPr>
          <a:xfrm>
            <a:off x="4183009" y="6150819"/>
            <a:ext cx="1258678" cy="307777"/>
          </a:xfrm>
          <a:prstGeom prst="rect">
            <a:avLst/>
          </a:prstGeom>
        </p:spPr>
        <p:txBody>
          <a:bodyPr wrap="none">
            <a:spAutoFit/>
          </a:bodyPr>
          <a:lstStyle/>
          <a:p>
            <a:r>
              <a:rPr lang="en-US" sz="1400" dirty="0">
                <a:latin typeface="CMR10"/>
                <a:ea typeface="Times New Roman" panose="02020603050405020304" pitchFamily="18" charset="0"/>
                <a:cs typeface="Times New Roman" panose="02020603050405020304" pitchFamily="18" charset="0"/>
              </a:rPr>
              <a:t>Initial density:</a:t>
            </a:r>
            <a:r>
              <a:rPr lang="en-MX" sz="1400" dirty="0"/>
              <a:t> </a:t>
            </a:r>
            <a:endParaRPr lang="en-US" sz="1400" dirty="0"/>
          </a:p>
        </p:txBody>
      </p:sp>
      <p:sp>
        <p:nvSpPr>
          <p:cNvPr id="57" name="TextBox 56">
            <a:extLst>
              <a:ext uri="{FF2B5EF4-FFF2-40B4-BE49-F238E27FC236}">
                <a16:creationId xmlns:a16="http://schemas.microsoft.com/office/drawing/2014/main" id="{DEA2DE6F-6ECA-2141-90FF-F6C35F1FE777}"/>
              </a:ext>
            </a:extLst>
          </p:cNvPr>
          <p:cNvSpPr txBox="1"/>
          <p:nvPr/>
        </p:nvSpPr>
        <p:spPr>
          <a:xfrm>
            <a:off x="4125106" y="5432011"/>
            <a:ext cx="2750561" cy="338554"/>
          </a:xfrm>
          <a:prstGeom prst="rect">
            <a:avLst/>
          </a:prstGeom>
          <a:noFill/>
        </p:spPr>
        <p:txBody>
          <a:bodyPr wrap="none" rtlCol="0">
            <a:spAutoFit/>
          </a:bodyPr>
          <a:lstStyle/>
          <a:p>
            <a:r>
              <a:rPr lang="en-US" sz="1600" dirty="0"/>
              <a:t>Reference (background) model</a:t>
            </a:r>
          </a:p>
        </p:txBody>
      </p:sp>
      <p:sp>
        <p:nvSpPr>
          <p:cNvPr id="59" name="Right Arrow 58">
            <a:extLst>
              <a:ext uri="{FF2B5EF4-FFF2-40B4-BE49-F238E27FC236}">
                <a16:creationId xmlns:a16="http://schemas.microsoft.com/office/drawing/2014/main" id="{5B7D5520-5F17-7348-84F1-B401750AB80C}"/>
              </a:ext>
            </a:extLst>
          </p:cNvPr>
          <p:cNvSpPr/>
          <p:nvPr/>
        </p:nvSpPr>
        <p:spPr>
          <a:xfrm>
            <a:off x="7913154" y="5859828"/>
            <a:ext cx="601555" cy="414133"/>
          </a:xfrm>
          <a:prstGeom prst="righ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Arrow Connector 60">
            <a:extLst>
              <a:ext uri="{FF2B5EF4-FFF2-40B4-BE49-F238E27FC236}">
                <a16:creationId xmlns:a16="http://schemas.microsoft.com/office/drawing/2014/main" id="{9BE675C5-BC22-EB42-ACC7-ECDED9CE4804}"/>
              </a:ext>
            </a:extLst>
          </p:cNvPr>
          <p:cNvCxnSpPr>
            <a:cxnSpLocks/>
          </p:cNvCxnSpPr>
          <p:nvPr/>
        </p:nvCxnSpPr>
        <p:spPr>
          <a:xfrm flipH="1" flipV="1">
            <a:off x="9201607" y="5407232"/>
            <a:ext cx="150396" cy="6191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874D959-E245-4545-9DDE-97DB1BFEBEB9}"/>
              </a:ext>
            </a:extLst>
          </p:cNvPr>
          <p:cNvCxnSpPr>
            <a:cxnSpLocks/>
          </p:cNvCxnSpPr>
          <p:nvPr/>
        </p:nvCxnSpPr>
        <p:spPr>
          <a:xfrm flipV="1">
            <a:off x="10345081" y="5363189"/>
            <a:ext cx="206798" cy="628319"/>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C014115-C06D-754A-BAAF-C8686C14C041}"/>
              </a:ext>
            </a:extLst>
          </p:cNvPr>
          <p:cNvCxnSpPr>
            <a:cxnSpLocks/>
          </p:cNvCxnSpPr>
          <p:nvPr/>
        </p:nvCxnSpPr>
        <p:spPr>
          <a:xfrm flipV="1">
            <a:off x="9840346" y="5363189"/>
            <a:ext cx="6910" cy="469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38C3A641-4980-7242-A238-21A58CC07230}"/>
              </a:ext>
            </a:extLst>
          </p:cNvPr>
          <p:cNvSpPr/>
          <p:nvPr/>
        </p:nvSpPr>
        <p:spPr>
          <a:xfrm>
            <a:off x="9133951" y="5882036"/>
            <a:ext cx="399343" cy="263361"/>
          </a:xfrm>
          <a:prstGeom prst="rect">
            <a:avLst/>
          </a:prstGeom>
          <a:solidFill>
            <a:srgbClr val="C00000">
              <a:alpha val="1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24D7B3C6-E55B-3B44-AB1E-6EE69108AC12}"/>
              </a:ext>
            </a:extLst>
          </p:cNvPr>
          <p:cNvSpPr/>
          <p:nvPr/>
        </p:nvSpPr>
        <p:spPr>
          <a:xfrm>
            <a:off x="9620254" y="5794356"/>
            <a:ext cx="399343" cy="263361"/>
          </a:xfrm>
          <a:prstGeom prst="rect">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DCBD9F7-9D39-154B-975F-603FCFF9D817}"/>
              </a:ext>
            </a:extLst>
          </p:cNvPr>
          <p:cNvSpPr/>
          <p:nvPr/>
        </p:nvSpPr>
        <p:spPr>
          <a:xfrm>
            <a:off x="10152536" y="5859828"/>
            <a:ext cx="399343" cy="263361"/>
          </a:xfrm>
          <a:prstGeom prst="rect">
            <a:avLst/>
          </a:prstGeom>
          <a:solidFill>
            <a:schemeClr val="accent6">
              <a:lumMod val="50000"/>
              <a:alpha val="13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40384895-F8D9-6949-BB84-311A205E9E53}"/>
              </a:ext>
            </a:extLst>
          </p:cNvPr>
          <p:cNvSpPr/>
          <p:nvPr/>
        </p:nvSpPr>
        <p:spPr>
          <a:xfrm>
            <a:off x="3766476" y="3491355"/>
            <a:ext cx="8258709" cy="3134261"/>
          </a:xfrm>
          <a:prstGeom prst="rect">
            <a:avLst/>
          </a:prstGeom>
          <a:solidFill>
            <a:srgbClr val="FF0000">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itle 1">
            <a:extLst>
              <a:ext uri="{FF2B5EF4-FFF2-40B4-BE49-F238E27FC236}">
                <a16:creationId xmlns:a16="http://schemas.microsoft.com/office/drawing/2014/main" id="{29256BF3-D534-4447-9A0B-565689F5CAF1}"/>
              </a:ext>
            </a:extLst>
          </p:cNvPr>
          <p:cNvSpPr txBox="1">
            <a:spLocks/>
          </p:cNvSpPr>
          <p:nvPr/>
        </p:nvSpPr>
        <p:spPr>
          <a:xfrm>
            <a:off x="4609282" y="3551295"/>
            <a:ext cx="3866523" cy="8529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Apple Chancery" panose="03020702040506060504" pitchFamily="66" charset="-79"/>
                <a:cs typeface="Apple Chancery" panose="03020702040506060504" pitchFamily="66" charset="-79"/>
              </a:rPr>
              <a:t>Class I &amp; RZA?</a:t>
            </a:r>
          </a:p>
        </p:txBody>
      </p:sp>
      <p:pic>
        <p:nvPicPr>
          <p:cNvPr id="4" name="Picture 3">
            <a:extLst>
              <a:ext uri="{FF2B5EF4-FFF2-40B4-BE49-F238E27FC236}">
                <a16:creationId xmlns:a16="http://schemas.microsoft.com/office/drawing/2014/main" id="{D6C206EC-9893-DF42-A904-ECFCC723A832}"/>
              </a:ext>
            </a:extLst>
          </p:cNvPr>
          <p:cNvPicPr>
            <a:picLocks noChangeAspect="1"/>
          </p:cNvPicPr>
          <p:nvPr/>
        </p:nvPicPr>
        <p:blipFill>
          <a:blip r:embed="rId7"/>
          <a:stretch>
            <a:fillRect/>
          </a:stretch>
        </p:blipFill>
        <p:spPr>
          <a:xfrm>
            <a:off x="5505772" y="6195932"/>
            <a:ext cx="2239580" cy="216000"/>
          </a:xfrm>
          <a:prstGeom prst="rect">
            <a:avLst/>
          </a:prstGeom>
        </p:spPr>
      </p:pic>
      <p:pic>
        <p:nvPicPr>
          <p:cNvPr id="5" name="Picture 4">
            <a:extLst>
              <a:ext uri="{FF2B5EF4-FFF2-40B4-BE49-F238E27FC236}">
                <a16:creationId xmlns:a16="http://schemas.microsoft.com/office/drawing/2014/main" id="{56EE8AEB-75BC-374A-A6EC-3FC42D1CB86C}"/>
              </a:ext>
            </a:extLst>
          </p:cNvPr>
          <p:cNvPicPr>
            <a:picLocks noChangeAspect="1"/>
          </p:cNvPicPr>
          <p:nvPr/>
        </p:nvPicPr>
        <p:blipFill>
          <a:blip r:embed="rId8"/>
          <a:stretch>
            <a:fillRect/>
          </a:stretch>
        </p:blipFill>
        <p:spPr>
          <a:xfrm>
            <a:off x="5508628" y="5848753"/>
            <a:ext cx="1983790" cy="216000"/>
          </a:xfrm>
          <a:prstGeom prst="rect">
            <a:avLst/>
          </a:prstGeom>
        </p:spPr>
      </p:pic>
      <p:pic>
        <p:nvPicPr>
          <p:cNvPr id="31" name="Picture 30">
            <a:extLst>
              <a:ext uri="{FF2B5EF4-FFF2-40B4-BE49-F238E27FC236}">
                <a16:creationId xmlns:a16="http://schemas.microsoft.com/office/drawing/2014/main" id="{7D7989E6-D1EB-5F47-898C-8884C455419B}"/>
              </a:ext>
            </a:extLst>
          </p:cNvPr>
          <p:cNvPicPr>
            <a:picLocks noChangeAspect="1"/>
          </p:cNvPicPr>
          <p:nvPr/>
        </p:nvPicPr>
        <p:blipFill>
          <a:blip r:embed="rId9"/>
          <a:stretch>
            <a:fillRect/>
          </a:stretch>
        </p:blipFill>
        <p:spPr>
          <a:xfrm>
            <a:off x="821563" y="3401187"/>
            <a:ext cx="2200002" cy="540000"/>
          </a:xfrm>
          <a:prstGeom prst="rect">
            <a:avLst/>
          </a:prstGeom>
        </p:spPr>
      </p:pic>
      <p:pic>
        <p:nvPicPr>
          <p:cNvPr id="32" name="Picture 31">
            <a:extLst>
              <a:ext uri="{FF2B5EF4-FFF2-40B4-BE49-F238E27FC236}">
                <a16:creationId xmlns:a16="http://schemas.microsoft.com/office/drawing/2014/main" id="{96DF3880-11F0-734F-99C2-8436EF7645D0}"/>
              </a:ext>
            </a:extLst>
          </p:cNvPr>
          <p:cNvPicPr>
            <a:picLocks noChangeAspect="1"/>
          </p:cNvPicPr>
          <p:nvPr/>
        </p:nvPicPr>
        <p:blipFill>
          <a:blip r:embed="rId10"/>
          <a:stretch>
            <a:fillRect/>
          </a:stretch>
        </p:blipFill>
        <p:spPr>
          <a:xfrm>
            <a:off x="910906" y="2889635"/>
            <a:ext cx="2427600" cy="612000"/>
          </a:xfrm>
          <a:prstGeom prst="rect">
            <a:avLst/>
          </a:prstGeom>
        </p:spPr>
      </p:pic>
      <p:pic>
        <p:nvPicPr>
          <p:cNvPr id="40" name="Picture 39">
            <a:extLst>
              <a:ext uri="{FF2B5EF4-FFF2-40B4-BE49-F238E27FC236}">
                <a16:creationId xmlns:a16="http://schemas.microsoft.com/office/drawing/2014/main" id="{27BB7A9B-75BC-A449-9736-33520E5987B6}"/>
              </a:ext>
            </a:extLst>
          </p:cNvPr>
          <p:cNvPicPr>
            <a:picLocks noChangeAspect="1"/>
          </p:cNvPicPr>
          <p:nvPr/>
        </p:nvPicPr>
        <p:blipFill>
          <a:blip r:embed="rId11"/>
          <a:stretch>
            <a:fillRect/>
          </a:stretch>
        </p:blipFill>
        <p:spPr>
          <a:xfrm>
            <a:off x="363225" y="4139492"/>
            <a:ext cx="1421421" cy="288000"/>
          </a:xfrm>
          <a:prstGeom prst="rect">
            <a:avLst/>
          </a:prstGeom>
        </p:spPr>
      </p:pic>
      <p:pic>
        <p:nvPicPr>
          <p:cNvPr id="69" name="Picture 68">
            <a:extLst>
              <a:ext uri="{FF2B5EF4-FFF2-40B4-BE49-F238E27FC236}">
                <a16:creationId xmlns:a16="http://schemas.microsoft.com/office/drawing/2014/main" id="{C402441D-B2D3-524D-A18D-8F504DC98264}"/>
              </a:ext>
            </a:extLst>
          </p:cNvPr>
          <p:cNvPicPr>
            <a:picLocks noChangeAspect="1"/>
          </p:cNvPicPr>
          <p:nvPr/>
        </p:nvPicPr>
        <p:blipFill>
          <a:blip r:embed="rId12"/>
          <a:stretch>
            <a:fillRect/>
          </a:stretch>
        </p:blipFill>
        <p:spPr>
          <a:xfrm>
            <a:off x="477840" y="5937399"/>
            <a:ext cx="2981088" cy="540000"/>
          </a:xfrm>
          <a:prstGeom prst="rect">
            <a:avLst/>
          </a:prstGeom>
        </p:spPr>
      </p:pic>
      <p:pic>
        <p:nvPicPr>
          <p:cNvPr id="71" name="Picture 70">
            <a:extLst>
              <a:ext uri="{FF2B5EF4-FFF2-40B4-BE49-F238E27FC236}">
                <a16:creationId xmlns:a16="http://schemas.microsoft.com/office/drawing/2014/main" id="{B06018FF-373C-6246-BB5D-9517A34F3B61}"/>
              </a:ext>
            </a:extLst>
          </p:cNvPr>
          <p:cNvPicPr>
            <a:picLocks noChangeAspect="1"/>
          </p:cNvPicPr>
          <p:nvPr/>
        </p:nvPicPr>
        <p:blipFill>
          <a:blip r:embed="rId13"/>
          <a:stretch>
            <a:fillRect/>
          </a:stretch>
        </p:blipFill>
        <p:spPr>
          <a:xfrm>
            <a:off x="348905" y="5111503"/>
            <a:ext cx="3104349" cy="504000"/>
          </a:xfrm>
          <a:prstGeom prst="rect">
            <a:avLst/>
          </a:prstGeom>
        </p:spPr>
      </p:pic>
      <p:sp>
        <p:nvSpPr>
          <p:cNvPr id="73" name="TextBox 72">
            <a:extLst>
              <a:ext uri="{FF2B5EF4-FFF2-40B4-BE49-F238E27FC236}">
                <a16:creationId xmlns:a16="http://schemas.microsoft.com/office/drawing/2014/main" id="{BBDDA524-ADAC-0C4E-B9E2-24A0E4A2D9DE}"/>
              </a:ext>
            </a:extLst>
          </p:cNvPr>
          <p:cNvSpPr txBox="1"/>
          <p:nvPr/>
        </p:nvSpPr>
        <p:spPr>
          <a:xfrm>
            <a:off x="335165" y="5839881"/>
            <a:ext cx="841897" cy="369332"/>
          </a:xfrm>
          <a:prstGeom prst="rect">
            <a:avLst/>
          </a:prstGeom>
          <a:noFill/>
        </p:spPr>
        <p:txBody>
          <a:bodyPr wrap="none" rtlCol="0">
            <a:spAutoFit/>
          </a:bodyPr>
          <a:lstStyle/>
          <a:p>
            <a:r>
              <a:rPr lang="en-MX" b="1" dirty="0">
                <a:latin typeface="APPLE CHANCERY" panose="03020702040506060504" pitchFamily="66" charset="-79"/>
                <a:cs typeface="APPLE CHANCERY" panose="03020702040506060504" pitchFamily="66" charset="-79"/>
              </a:rPr>
              <a:t>Class I</a:t>
            </a:r>
          </a:p>
        </p:txBody>
      </p:sp>
      <p:sp>
        <p:nvSpPr>
          <p:cNvPr id="74" name="TextBox 73">
            <a:extLst>
              <a:ext uri="{FF2B5EF4-FFF2-40B4-BE49-F238E27FC236}">
                <a16:creationId xmlns:a16="http://schemas.microsoft.com/office/drawing/2014/main" id="{0BEA86B9-3487-5042-BF54-3B4226A8C791}"/>
              </a:ext>
            </a:extLst>
          </p:cNvPr>
          <p:cNvSpPr txBox="1"/>
          <p:nvPr/>
        </p:nvSpPr>
        <p:spPr>
          <a:xfrm>
            <a:off x="276434" y="4669391"/>
            <a:ext cx="1081124" cy="369332"/>
          </a:xfrm>
          <a:prstGeom prst="rect">
            <a:avLst/>
          </a:prstGeom>
          <a:noFill/>
        </p:spPr>
        <p:txBody>
          <a:bodyPr wrap="square" rtlCol="0">
            <a:spAutoFit/>
          </a:bodyPr>
          <a:lstStyle/>
          <a:p>
            <a:r>
              <a:rPr lang="en-MX" b="1" dirty="0">
                <a:latin typeface="APPLE CHANCERY" panose="03020702040506060504" pitchFamily="66" charset="-79"/>
                <a:cs typeface="APPLE CHANCERY" panose="03020702040506060504" pitchFamily="66" charset="-79"/>
              </a:rPr>
              <a:t>Class II</a:t>
            </a:r>
          </a:p>
        </p:txBody>
      </p:sp>
      <p:pic>
        <p:nvPicPr>
          <p:cNvPr id="3" name="Picture 2">
            <a:extLst>
              <a:ext uri="{FF2B5EF4-FFF2-40B4-BE49-F238E27FC236}">
                <a16:creationId xmlns:a16="http://schemas.microsoft.com/office/drawing/2014/main" id="{49AB5320-9F2C-C242-8985-2044AD0BA42A}"/>
              </a:ext>
            </a:extLst>
          </p:cNvPr>
          <p:cNvPicPr>
            <a:picLocks noChangeAspect="1"/>
          </p:cNvPicPr>
          <p:nvPr/>
        </p:nvPicPr>
        <p:blipFill>
          <a:blip r:embed="rId14"/>
          <a:stretch>
            <a:fillRect/>
          </a:stretch>
        </p:blipFill>
        <p:spPr>
          <a:xfrm>
            <a:off x="1002682" y="2711610"/>
            <a:ext cx="1272646" cy="216000"/>
          </a:xfrm>
          <a:prstGeom prst="rect">
            <a:avLst/>
          </a:prstGeom>
        </p:spPr>
      </p:pic>
      <p:pic>
        <p:nvPicPr>
          <p:cNvPr id="7" name="Picture 6">
            <a:extLst>
              <a:ext uri="{FF2B5EF4-FFF2-40B4-BE49-F238E27FC236}">
                <a16:creationId xmlns:a16="http://schemas.microsoft.com/office/drawing/2014/main" id="{342703E4-4563-C14D-B8AB-2A4B46813A44}"/>
              </a:ext>
            </a:extLst>
          </p:cNvPr>
          <p:cNvPicPr>
            <a:picLocks noChangeAspect="1"/>
          </p:cNvPicPr>
          <p:nvPr/>
        </p:nvPicPr>
        <p:blipFill>
          <a:blip r:embed="rId15"/>
          <a:stretch>
            <a:fillRect/>
          </a:stretch>
        </p:blipFill>
        <p:spPr>
          <a:xfrm>
            <a:off x="280463" y="1567109"/>
            <a:ext cx="1908000" cy="549648"/>
          </a:xfrm>
          <a:prstGeom prst="rect">
            <a:avLst/>
          </a:prstGeom>
        </p:spPr>
      </p:pic>
      <p:pic>
        <p:nvPicPr>
          <p:cNvPr id="8" name="Picture 7">
            <a:extLst>
              <a:ext uri="{FF2B5EF4-FFF2-40B4-BE49-F238E27FC236}">
                <a16:creationId xmlns:a16="http://schemas.microsoft.com/office/drawing/2014/main" id="{8A8D0111-6230-DB47-B763-5C8DC887D4BF}"/>
              </a:ext>
            </a:extLst>
          </p:cNvPr>
          <p:cNvPicPr>
            <a:picLocks noChangeAspect="1"/>
          </p:cNvPicPr>
          <p:nvPr/>
        </p:nvPicPr>
        <p:blipFill>
          <a:blip r:embed="rId16"/>
          <a:stretch>
            <a:fillRect/>
          </a:stretch>
        </p:blipFill>
        <p:spPr>
          <a:xfrm>
            <a:off x="1492764" y="2025811"/>
            <a:ext cx="1756553" cy="540000"/>
          </a:xfrm>
          <a:prstGeom prst="rect">
            <a:avLst/>
          </a:prstGeom>
        </p:spPr>
      </p:pic>
      <p:sp>
        <p:nvSpPr>
          <p:cNvPr id="76" name="Title 1">
            <a:extLst>
              <a:ext uri="{FF2B5EF4-FFF2-40B4-BE49-F238E27FC236}">
                <a16:creationId xmlns:a16="http://schemas.microsoft.com/office/drawing/2014/main" id="{CD396CA8-D8E4-0648-A0E8-7AE282296F91}"/>
              </a:ext>
            </a:extLst>
          </p:cNvPr>
          <p:cNvSpPr txBox="1">
            <a:spLocks/>
          </p:cNvSpPr>
          <p:nvPr/>
        </p:nvSpPr>
        <p:spPr>
          <a:xfrm>
            <a:off x="329872" y="786209"/>
            <a:ext cx="3104349" cy="8529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Apple Chancery" panose="03020702040506060504" pitchFamily="66" charset="-79"/>
                <a:cs typeface="Apple Chancery" panose="03020702040506060504" pitchFamily="66" charset="-79"/>
              </a:rPr>
              <a:t>Szekeres</a:t>
            </a:r>
          </a:p>
        </p:txBody>
      </p:sp>
      <p:sp>
        <p:nvSpPr>
          <p:cNvPr id="9" name="Rectangle 8">
            <a:extLst>
              <a:ext uri="{FF2B5EF4-FFF2-40B4-BE49-F238E27FC236}">
                <a16:creationId xmlns:a16="http://schemas.microsoft.com/office/drawing/2014/main" id="{0F774FEC-80AD-0F4F-8B32-13AF3CCE5AFD}"/>
              </a:ext>
            </a:extLst>
          </p:cNvPr>
          <p:cNvSpPr/>
          <p:nvPr/>
        </p:nvSpPr>
        <p:spPr>
          <a:xfrm>
            <a:off x="140133" y="829517"/>
            <a:ext cx="3484668" cy="5796099"/>
          </a:xfrm>
          <a:prstGeom prst="rect">
            <a:avLst/>
          </a:prstGeom>
          <a:solidFill>
            <a:schemeClr val="bg2">
              <a:lumMod val="90000"/>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Tree>
    <p:extLst>
      <p:ext uri="{BB962C8B-B14F-4D97-AF65-F5344CB8AC3E}">
        <p14:creationId xmlns:p14="http://schemas.microsoft.com/office/powerpoint/2010/main" val="2707031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6D4EF-23E8-AF44-AD3D-4AE2B81C9747}"/>
              </a:ext>
            </a:extLst>
          </p:cNvPr>
          <p:cNvSpPr>
            <a:spLocks noGrp="1"/>
          </p:cNvSpPr>
          <p:nvPr>
            <p:ph type="title"/>
          </p:nvPr>
        </p:nvSpPr>
        <p:spPr>
          <a:xfrm>
            <a:off x="838200" y="31010"/>
            <a:ext cx="10515600" cy="1325563"/>
          </a:xfrm>
        </p:spPr>
        <p:txBody>
          <a:bodyPr/>
          <a:lstStyle/>
          <a:p>
            <a:r>
              <a:rPr lang="en-MX" dirty="0"/>
              <a:t>RZA &amp; Szekeres class I</a:t>
            </a:r>
          </a:p>
        </p:txBody>
      </p:sp>
      <p:sp>
        <p:nvSpPr>
          <p:cNvPr id="5" name="TextBox 4">
            <a:extLst>
              <a:ext uri="{FF2B5EF4-FFF2-40B4-BE49-F238E27FC236}">
                <a16:creationId xmlns:a16="http://schemas.microsoft.com/office/drawing/2014/main" id="{292BF4D2-645C-C04A-834F-992CB662E10A}"/>
              </a:ext>
            </a:extLst>
          </p:cNvPr>
          <p:cNvSpPr txBox="1"/>
          <p:nvPr/>
        </p:nvSpPr>
        <p:spPr>
          <a:xfrm>
            <a:off x="580292" y="1166556"/>
            <a:ext cx="10609384" cy="646331"/>
          </a:xfrm>
          <a:prstGeom prst="rect">
            <a:avLst/>
          </a:prstGeom>
          <a:noFill/>
        </p:spPr>
        <p:txBody>
          <a:bodyPr wrap="square">
            <a:spAutoFit/>
          </a:bodyPr>
          <a:lstStyle/>
          <a:p>
            <a:r>
              <a:rPr lang="en-US" b="0" i="0" dirty="0">
                <a:effectLst/>
              </a:rPr>
              <a:t>Although RZA cannot reproduce the class I of Szekeres models, both solutions are governed by the same set of evolution equations. Their difference relies on the constraint equations. </a:t>
            </a:r>
            <a:endParaRPr lang="en-MX" dirty="0"/>
          </a:p>
        </p:txBody>
      </p:sp>
      <p:sp>
        <p:nvSpPr>
          <p:cNvPr id="6" name="TextBox 5">
            <a:extLst>
              <a:ext uri="{FF2B5EF4-FFF2-40B4-BE49-F238E27FC236}">
                <a16:creationId xmlns:a16="http://schemas.microsoft.com/office/drawing/2014/main" id="{DD080931-CE97-4546-8FA8-00BD529A595C}"/>
              </a:ext>
            </a:extLst>
          </p:cNvPr>
          <p:cNvSpPr txBox="1"/>
          <p:nvPr/>
        </p:nvSpPr>
        <p:spPr>
          <a:xfrm>
            <a:off x="615462" y="1984287"/>
            <a:ext cx="10738338" cy="646331"/>
          </a:xfrm>
          <a:prstGeom prst="rect">
            <a:avLst/>
          </a:prstGeom>
          <a:noFill/>
        </p:spPr>
        <p:txBody>
          <a:bodyPr wrap="square" rtlCol="0">
            <a:spAutoFit/>
          </a:bodyPr>
          <a:lstStyle/>
          <a:p>
            <a:pPr algn="just"/>
            <a:r>
              <a:rPr lang="en-US" dirty="0"/>
              <a:t>This is a characteristic feature of the silent class of exact solutions, where several well-known models have a common set of evolution eqns. </a:t>
            </a:r>
            <a:endParaRPr lang="en-MX" dirty="0"/>
          </a:p>
        </p:txBody>
      </p:sp>
      <p:sp>
        <p:nvSpPr>
          <p:cNvPr id="8" name="TextBox 7">
            <a:extLst>
              <a:ext uri="{FF2B5EF4-FFF2-40B4-BE49-F238E27FC236}">
                <a16:creationId xmlns:a16="http://schemas.microsoft.com/office/drawing/2014/main" id="{EE754299-1205-0944-852E-BA4B0831CF4A}"/>
              </a:ext>
            </a:extLst>
          </p:cNvPr>
          <p:cNvSpPr txBox="1"/>
          <p:nvPr/>
        </p:nvSpPr>
        <p:spPr>
          <a:xfrm>
            <a:off x="6382037" y="3528377"/>
            <a:ext cx="2192215" cy="1446550"/>
          </a:xfrm>
          <a:prstGeom prst="rect">
            <a:avLst/>
          </a:prstGeom>
          <a:noFill/>
        </p:spPr>
        <p:txBody>
          <a:bodyPr wrap="square">
            <a:spAutoFit/>
          </a:bodyPr>
          <a:lstStyle/>
          <a:p>
            <a:pPr algn="ctr"/>
            <a:r>
              <a:rPr lang="en-US" sz="2000" b="0" i="0" dirty="0" err="1">
                <a:solidFill>
                  <a:srgbClr val="000000"/>
                </a:solidFill>
                <a:effectLst/>
                <a:latin typeface="Apple Chancery" panose="03020702040506060504" pitchFamily="66" charset="-79"/>
                <a:cs typeface="Apple Chancery" panose="03020702040506060504" pitchFamily="66" charset="-79"/>
              </a:rPr>
              <a:t>Kantowski</a:t>
            </a:r>
            <a:r>
              <a:rPr lang="en-US" sz="2000" dirty="0">
                <a:solidFill>
                  <a:srgbClr val="000000"/>
                </a:solidFill>
                <a:latin typeface="Apple Chancery" panose="03020702040506060504" pitchFamily="66" charset="-79"/>
                <a:cs typeface="Apple Chancery" panose="03020702040506060504" pitchFamily="66" charset="-79"/>
              </a:rPr>
              <a:t>-</a:t>
            </a:r>
            <a:r>
              <a:rPr lang="en-US" sz="2000" b="0" i="0" dirty="0">
                <a:solidFill>
                  <a:srgbClr val="000000"/>
                </a:solidFill>
                <a:effectLst/>
                <a:latin typeface="Apple Chancery" panose="03020702040506060504" pitchFamily="66" charset="-79"/>
                <a:cs typeface="Apple Chancery" panose="03020702040506060504" pitchFamily="66" charset="-79"/>
              </a:rPr>
              <a:t>Sachs, Bianchi I, Bianchi </a:t>
            </a:r>
            <a:r>
              <a:rPr lang="en-US" sz="2000" b="0" i="0" u="none" strike="noStrike" dirty="0">
                <a:solidFill>
                  <a:srgbClr val="000000"/>
                </a:solidFill>
                <a:effectLst/>
                <a:latin typeface="Apple Chancery" panose="03020702040506060504" pitchFamily="66" charset="-79"/>
                <a:cs typeface="Apple Chancery" panose="03020702040506060504" pitchFamily="66" charset="-79"/>
              </a:rPr>
              <a:t>VI</a:t>
            </a:r>
          </a:p>
          <a:p>
            <a:pPr algn="ctr"/>
            <a:r>
              <a:rPr lang="en-US" sz="2800" dirty="0">
                <a:solidFill>
                  <a:srgbClr val="000000"/>
                </a:solidFill>
                <a:latin typeface="Apple Chancery" panose="03020702040506060504" pitchFamily="66" charset="-79"/>
                <a:cs typeface="Apple Chancery" panose="03020702040506060504" pitchFamily="66" charset="-79"/>
              </a:rPr>
              <a:t>(…)</a:t>
            </a:r>
            <a:endParaRPr lang="en-MX" sz="2800" dirty="0">
              <a:latin typeface="Apple Chancery" panose="03020702040506060504" pitchFamily="66" charset="-79"/>
              <a:cs typeface="Apple Chancery" panose="03020702040506060504" pitchFamily="66" charset="-79"/>
            </a:endParaRPr>
          </a:p>
        </p:txBody>
      </p:sp>
      <p:sp>
        <p:nvSpPr>
          <p:cNvPr id="9" name="TextBox 8">
            <a:extLst>
              <a:ext uri="{FF2B5EF4-FFF2-40B4-BE49-F238E27FC236}">
                <a16:creationId xmlns:a16="http://schemas.microsoft.com/office/drawing/2014/main" id="{E207793A-EC51-0542-901E-E06D0AAE5C60}"/>
              </a:ext>
            </a:extLst>
          </p:cNvPr>
          <p:cNvSpPr txBox="1"/>
          <p:nvPr/>
        </p:nvSpPr>
        <p:spPr>
          <a:xfrm>
            <a:off x="5145446" y="5778968"/>
            <a:ext cx="2733441" cy="523220"/>
          </a:xfrm>
          <a:prstGeom prst="rect">
            <a:avLst/>
          </a:prstGeom>
          <a:noFill/>
        </p:spPr>
        <p:txBody>
          <a:bodyPr wrap="none" rtlCol="0">
            <a:spAutoFit/>
          </a:bodyPr>
          <a:lstStyle/>
          <a:p>
            <a:pPr algn="ctr"/>
            <a:r>
              <a:rPr lang="en-MX" sz="2800" dirty="0">
                <a:latin typeface="Apple Chancery" panose="03020702040506060504" pitchFamily="66" charset="-79"/>
                <a:cs typeface="Apple Chancery" panose="03020702040506060504" pitchFamily="66" charset="-79"/>
              </a:rPr>
              <a:t>Szekeres-Szafron </a:t>
            </a:r>
          </a:p>
        </p:txBody>
      </p:sp>
      <p:sp>
        <p:nvSpPr>
          <p:cNvPr id="10" name="TextBox 9">
            <a:extLst>
              <a:ext uri="{FF2B5EF4-FFF2-40B4-BE49-F238E27FC236}">
                <a16:creationId xmlns:a16="http://schemas.microsoft.com/office/drawing/2014/main" id="{6283F515-5B1B-8947-877F-2995D4A35AAB}"/>
              </a:ext>
            </a:extLst>
          </p:cNvPr>
          <p:cNvSpPr txBox="1"/>
          <p:nvPr/>
        </p:nvSpPr>
        <p:spPr>
          <a:xfrm>
            <a:off x="5799992" y="2613654"/>
            <a:ext cx="1271502" cy="523220"/>
          </a:xfrm>
          <a:prstGeom prst="rect">
            <a:avLst/>
          </a:prstGeom>
          <a:noFill/>
        </p:spPr>
        <p:txBody>
          <a:bodyPr wrap="none" rtlCol="0">
            <a:spAutoFit/>
          </a:bodyPr>
          <a:lstStyle/>
          <a:p>
            <a:pPr algn="ctr"/>
            <a:r>
              <a:rPr lang="en-MX" sz="2800" dirty="0">
                <a:latin typeface="Apple Chancery" panose="03020702040506060504" pitchFamily="66" charset="-79"/>
                <a:cs typeface="Apple Chancery" panose="03020702040506060504" pitchFamily="66" charset="-79"/>
              </a:rPr>
              <a:t>FLRW</a:t>
            </a:r>
          </a:p>
        </p:txBody>
      </p:sp>
      <p:sp>
        <p:nvSpPr>
          <p:cNvPr id="11" name="TextBox 10">
            <a:extLst>
              <a:ext uri="{FF2B5EF4-FFF2-40B4-BE49-F238E27FC236}">
                <a16:creationId xmlns:a16="http://schemas.microsoft.com/office/drawing/2014/main" id="{AEEEBFCD-00A9-F74D-B0DF-838FBC7AFA3C}"/>
              </a:ext>
            </a:extLst>
          </p:cNvPr>
          <p:cNvSpPr txBox="1"/>
          <p:nvPr/>
        </p:nvSpPr>
        <p:spPr>
          <a:xfrm>
            <a:off x="4823767" y="4070107"/>
            <a:ext cx="949299" cy="954107"/>
          </a:xfrm>
          <a:prstGeom prst="rect">
            <a:avLst/>
          </a:prstGeom>
          <a:noFill/>
        </p:spPr>
        <p:txBody>
          <a:bodyPr wrap="none" rtlCol="0">
            <a:spAutoFit/>
          </a:bodyPr>
          <a:lstStyle/>
          <a:p>
            <a:r>
              <a:rPr lang="en-MX" sz="2800" dirty="0">
                <a:latin typeface="Apple Chancery" panose="03020702040506060504" pitchFamily="66" charset="-79"/>
                <a:cs typeface="Apple Chancery" panose="03020702040506060504" pitchFamily="66" charset="-79"/>
              </a:rPr>
              <a:t>(…)</a:t>
            </a:r>
          </a:p>
          <a:p>
            <a:r>
              <a:rPr lang="en-MX" sz="2800" dirty="0">
                <a:latin typeface="Apple Chancery" panose="03020702040506060504" pitchFamily="66" charset="-79"/>
                <a:cs typeface="Apple Chancery" panose="03020702040506060504" pitchFamily="66" charset="-79"/>
              </a:rPr>
              <a:t>LTB</a:t>
            </a:r>
          </a:p>
        </p:txBody>
      </p:sp>
      <p:sp>
        <p:nvSpPr>
          <p:cNvPr id="15" name="Rectangle 14">
            <a:extLst>
              <a:ext uri="{FF2B5EF4-FFF2-40B4-BE49-F238E27FC236}">
                <a16:creationId xmlns:a16="http://schemas.microsoft.com/office/drawing/2014/main" id="{E98E896C-4A13-D64F-9D2C-62C2C7F6B23B}"/>
              </a:ext>
            </a:extLst>
          </p:cNvPr>
          <p:cNvSpPr/>
          <p:nvPr/>
        </p:nvSpPr>
        <p:spPr>
          <a:xfrm>
            <a:off x="4207426" y="3390110"/>
            <a:ext cx="4574504" cy="2245542"/>
          </a:xfrm>
          <a:prstGeom prst="rect">
            <a:avLst/>
          </a:prstGeom>
          <a:solidFill>
            <a:srgbClr val="7030A0">
              <a:alpha val="145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16" name="Rectangle 15">
            <a:extLst>
              <a:ext uri="{FF2B5EF4-FFF2-40B4-BE49-F238E27FC236}">
                <a16:creationId xmlns:a16="http://schemas.microsoft.com/office/drawing/2014/main" id="{E979A380-203A-9B4E-A0E1-9BECA9E9BC4D}"/>
              </a:ext>
            </a:extLst>
          </p:cNvPr>
          <p:cNvSpPr/>
          <p:nvPr/>
        </p:nvSpPr>
        <p:spPr>
          <a:xfrm>
            <a:off x="4207425" y="5613906"/>
            <a:ext cx="4574500" cy="1060402"/>
          </a:xfrm>
          <a:prstGeom prst="rect">
            <a:avLst/>
          </a:prstGeom>
          <a:solidFill>
            <a:schemeClr val="accent5">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18" name="TextBox 17">
            <a:extLst>
              <a:ext uri="{FF2B5EF4-FFF2-40B4-BE49-F238E27FC236}">
                <a16:creationId xmlns:a16="http://schemas.microsoft.com/office/drawing/2014/main" id="{98C81AE5-2B37-0749-9C87-2CAEEF99065D}"/>
              </a:ext>
            </a:extLst>
          </p:cNvPr>
          <p:cNvSpPr txBox="1"/>
          <p:nvPr/>
        </p:nvSpPr>
        <p:spPr>
          <a:xfrm>
            <a:off x="1266092" y="4560003"/>
            <a:ext cx="2383819" cy="923330"/>
          </a:xfrm>
          <a:prstGeom prst="rect">
            <a:avLst/>
          </a:prstGeom>
          <a:noFill/>
        </p:spPr>
        <p:txBody>
          <a:bodyPr wrap="square">
            <a:spAutoFit/>
          </a:bodyPr>
          <a:lstStyle/>
          <a:p>
            <a:pPr algn="r"/>
            <a:r>
              <a:rPr lang="en-US" dirty="0"/>
              <a:t>It is precisely the constraints that make them different.</a:t>
            </a:r>
            <a:endParaRPr lang="en-MX" dirty="0"/>
          </a:p>
        </p:txBody>
      </p:sp>
      <p:sp>
        <p:nvSpPr>
          <p:cNvPr id="19" name="Left Brace 18">
            <a:extLst>
              <a:ext uri="{FF2B5EF4-FFF2-40B4-BE49-F238E27FC236}">
                <a16:creationId xmlns:a16="http://schemas.microsoft.com/office/drawing/2014/main" id="{B2D3906F-CB67-6142-A856-60440C7FD85A}"/>
              </a:ext>
            </a:extLst>
          </p:cNvPr>
          <p:cNvSpPr/>
          <p:nvPr/>
        </p:nvSpPr>
        <p:spPr>
          <a:xfrm>
            <a:off x="3727941" y="3368696"/>
            <a:ext cx="316523" cy="330594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MX"/>
          </a:p>
        </p:txBody>
      </p:sp>
      <p:sp>
        <p:nvSpPr>
          <p:cNvPr id="20" name="Rectangle 19">
            <a:extLst>
              <a:ext uri="{FF2B5EF4-FFF2-40B4-BE49-F238E27FC236}">
                <a16:creationId xmlns:a16="http://schemas.microsoft.com/office/drawing/2014/main" id="{31BC06B3-9F38-994B-8AAB-6A154E4F988F}"/>
              </a:ext>
            </a:extLst>
          </p:cNvPr>
          <p:cNvSpPr/>
          <p:nvPr/>
        </p:nvSpPr>
        <p:spPr>
          <a:xfrm>
            <a:off x="4207425" y="2444968"/>
            <a:ext cx="4574504" cy="945870"/>
          </a:xfrm>
          <a:prstGeom prst="rect">
            <a:avLst/>
          </a:prstGeom>
          <a:solidFill>
            <a:schemeClr val="accent6">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cxnSp>
        <p:nvCxnSpPr>
          <p:cNvPr id="21" name="Straight Arrow Connector 20">
            <a:extLst>
              <a:ext uri="{FF2B5EF4-FFF2-40B4-BE49-F238E27FC236}">
                <a16:creationId xmlns:a16="http://schemas.microsoft.com/office/drawing/2014/main" id="{A1880E19-7358-854B-A2C9-32DC0B422B08}"/>
              </a:ext>
            </a:extLst>
          </p:cNvPr>
          <p:cNvCxnSpPr>
            <a:cxnSpLocks/>
          </p:cNvCxnSpPr>
          <p:nvPr/>
        </p:nvCxnSpPr>
        <p:spPr>
          <a:xfrm flipH="1">
            <a:off x="5286374" y="3102503"/>
            <a:ext cx="523592" cy="801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D69EEF8-52BD-2B47-930F-04F8087C82BA}"/>
              </a:ext>
            </a:extLst>
          </p:cNvPr>
          <p:cNvCxnSpPr>
            <a:cxnSpLocks/>
          </p:cNvCxnSpPr>
          <p:nvPr/>
        </p:nvCxnSpPr>
        <p:spPr>
          <a:xfrm>
            <a:off x="7124240" y="3029582"/>
            <a:ext cx="242581" cy="437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20B4692-8045-FC4F-A424-D67B99A6C4F1}"/>
              </a:ext>
            </a:extLst>
          </p:cNvPr>
          <p:cNvCxnSpPr>
            <a:cxnSpLocks/>
          </p:cNvCxnSpPr>
          <p:nvPr/>
        </p:nvCxnSpPr>
        <p:spPr>
          <a:xfrm flipH="1">
            <a:off x="5298417" y="4993886"/>
            <a:ext cx="1" cy="736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5F65777-3F64-3B49-9768-5154247B8A73}"/>
              </a:ext>
            </a:extLst>
          </p:cNvPr>
          <p:cNvCxnSpPr>
            <a:cxnSpLocks/>
          </p:cNvCxnSpPr>
          <p:nvPr/>
        </p:nvCxnSpPr>
        <p:spPr>
          <a:xfrm flipH="1">
            <a:off x="7431548" y="4975072"/>
            <a:ext cx="1" cy="736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637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B4DA8-3445-8346-AD1E-E0A3FBE07DF5}"/>
              </a:ext>
            </a:extLst>
          </p:cNvPr>
          <p:cNvSpPr>
            <a:spLocks noGrp="1"/>
          </p:cNvSpPr>
          <p:nvPr>
            <p:ph type="title"/>
          </p:nvPr>
        </p:nvSpPr>
        <p:spPr>
          <a:xfrm>
            <a:off x="781344" y="22260"/>
            <a:ext cx="6051256" cy="1325563"/>
          </a:xfrm>
        </p:spPr>
        <p:txBody>
          <a:bodyPr>
            <a:normAutofit/>
          </a:bodyPr>
          <a:lstStyle/>
          <a:p>
            <a:pPr algn="ctr"/>
            <a:r>
              <a:rPr lang="en-US" dirty="0"/>
              <a:t>Generalized </a:t>
            </a:r>
            <a:r>
              <a:rPr lang="en-MX" dirty="0"/>
              <a:t>RZA (GRZA)</a:t>
            </a:r>
          </a:p>
        </p:txBody>
      </p:sp>
      <p:pic>
        <p:nvPicPr>
          <p:cNvPr id="4" name="Picture 3">
            <a:extLst>
              <a:ext uri="{FF2B5EF4-FFF2-40B4-BE49-F238E27FC236}">
                <a16:creationId xmlns:a16="http://schemas.microsoft.com/office/drawing/2014/main" id="{9DED5A36-D34E-8046-A145-0DA06D49CEF3}"/>
              </a:ext>
            </a:extLst>
          </p:cNvPr>
          <p:cNvPicPr>
            <a:picLocks noChangeAspect="1"/>
          </p:cNvPicPr>
          <p:nvPr/>
        </p:nvPicPr>
        <p:blipFill>
          <a:blip r:embed="rId3"/>
          <a:stretch>
            <a:fillRect/>
          </a:stretch>
        </p:blipFill>
        <p:spPr>
          <a:xfrm>
            <a:off x="871406" y="2825012"/>
            <a:ext cx="3438947" cy="792000"/>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72BAB8EA-E046-8643-8084-3039CA8D81ED}"/>
              </a:ext>
            </a:extLst>
          </p:cNvPr>
          <p:cNvPicPr>
            <a:picLocks noChangeAspect="1"/>
          </p:cNvPicPr>
          <p:nvPr/>
        </p:nvPicPr>
        <p:blipFill>
          <a:blip r:embed="rId4"/>
          <a:stretch>
            <a:fillRect/>
          </a:stretch>
        </p:blipFill>
        <p:spPr>
          <a:xfrm>
            <a:off x="5979437" y="3044078"/>
            <a:ext cx="3211627" cy="1188000"/>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9A1571E-7D2C-E241-AFEE-719805443C50}"/>
              </a:ext>
            </a:extLst>
          </p:cNvPr>
          <p:cNvSpPr txBox="1"/>
          <p:nvPr/>
        </p:nvSpPr>
        <p:spPr>
          <a:xfrm>
            <a:off x="519723" y="2185159"/>
            <a:ext cx="7683194" cy="369332"/>
          </a:xfrm>
          <a:prstGeom prst="rect">
            <a:avLst/>
          </a:prstGeom>
          <a:noFill/>
        </p:spPr>
        <p:txBody>
          <a:bodyPr wrap="none" rtlCol="0">
            <a:spAutoFit/>
          </a:bodyPr>
          <a:lstStyle/>
          <a:p>
            <a:pPr marL="342900" indent="-342900">
              <a:buFont typeface="Courier New" panose="02070309020205020404" pitchFamily="49" charset="0"/>
              <a:buChar char="o"/>
            </a:pPr>
            <a:r>
              <a:rPr lang="en-US" dirty="0"/>
              <a:t>The coframe set of RZA  finds its generalization in the following expressions: </a:t>
            </a:r>
          </a:p>
        </p:txBody>
      </p:sp>
      <p:sp>
        <p:nvSpPr>
          <p:cNvPr id="7" name="TextBox 6">
            <a:extLst>
              <a:ext uri="{FF2B5EF4-FFF2-40B4-BE49-F238E27FC236}">
                <a16:creationId xmlns:a16="http://schemas.microsoft.com/office/drawing/2014/main" id="{B0C0AEB4-0090-304A-834B-4DC44746B6AF}"/>
              </a:ext>
            </a:extLst>
          </p:cNvPr>
          <p:cNvSpPr txBox="1"/>
          <p:nvPr/>
        </p:nvSpPr>
        <p:spPr>
          <a:xfrm>
            <a:off x="527794" y="4874423"/>
            <a:ext cx="9990364" cy="369332"/>
          </a:xfrm>
          <a:prstGeom prst="rect">
            <a:avLst/>
          </a:prstGeom>
          <a:noFill/>
        </p:spPr>
        <p:txBody>
          <a:bodyPr wrap="none" rtlCol="0">
            <a:spAutoFit/>
          </a:bodyPr>
          <a:lstStyle/>
          <a:p>
            <a:pPr marL="285750" indent="-285750">
              <a:buFont typeface="Courier New" panose="02070309020205020404" pitchFamily="49" charset="0"/>
              <a:buChar char="o"/>
            </a:pPr>
            <a:r>
              <a:rPr lang="en-US" dirty="0"/>
              <a:t>And so, the line-element keeps the bilinear quadratic mathematical structure on the deformation field</a:t>
            </a:r>
          </a:p>
        </p:txBody>
      </p:sp>
      <p:pic>
        <p:nvPicPr>
          <p:cNvPr id="9" name="Picture 8">
            <a:extLst>
              <a:ext uri="{FF2B5EF4-FFF2-40B4-BE49-F238E27FC236}">
                <a16:creationId xmlns:a16="http://schemas.microsoft.com/office/drawing/2014/main" id="{ACA07177-605D-3D41-95A4-59E02D7C0AAE}"/>
              </a:ext>
            </a:extLst>
          </p:cNvPr>
          <p:cNvPicPr>
            <a:picLocks noChangeAspect="1"/>
          </p:cNvPicPr>
          <p:nvPr/>
        </p:nvPicPr>
        <p:blipFill>
          <a:blip r:embed="rId5"/>
          <a:stretch>
            <a:fillRect/>
          </a:stretch>
        </p:blipFill>
        <p:spPr>
          <a:xfrm>
            <a:off x="1532604" y="5436374"/>
            <a:ext cx="6993192" cy="36000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784EFAF-85E7-2C41-849E-C8381BEF72D2}"/>
              </a:ext>
            </a:extLst>
          </p:cNvPr>
          <p:cNvSpPr txBox="1"/>
          <p:nvPr/>
        </p:nvSpPr>
        <p:spPr>
          <a:xfrm>
            <a:off x="5031783" y="3428189"/>
            <a:ext cx="647934" cy="400110"/>
          </a:xfrm>
          <a:prstGeom prst="rect">
            <a:avLst/>
          </a:prstGeom>
          <a:noFill/>
        </p:spPr>
        <p:txBody>
          <a:bodyPr wrap="none" rtlCol="0">
            <a:spAutoFit/>
          </a:bodyPr>
          <a:lstStyle/>
          <a:p>
            <a:r>
              <a:rPr lang="en-MX" sz="2000" dirty="0"/>
              <a:t>with</a:t>
            </a:r>
          </a:p>
        </p:txBody>
      </p:sp>
      <p:sp>
        <p:nvSpPr>
          <p:cNvPr id="11" name="Left Brace 10">
            <a:extLst>
              <a:ext uri="{FF2B5EF4-FFF2-40B4-BE49-F238E27FC236}">
                <a16:creationId xmlns:a16="http://schemas.microsoft.com/office/drawing/2014/main" id="{B77D61EE-160E-604F-99B4-6EA00D9BBF1B}"/>
              </a:ext>
            </a:extLst>
          </p:cNvPr>
          <p:cNvSpPr/>
          <p:nvPr/>
        </p:nvSpPr>
        <p:spPr>
          <a:xfrm>
            <a:off x="5736438" y="2944804"/>
            <a:ext cx="405744" cy="141094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MX"/>
          </a:p>
        </p:txBody>
      </p:sp>
      <p:pic>
        <p:nvPicPr>
          <p:cNvPr id="1026" name="Picture 2" descr="data:image/jpeg;base64,/9j/4AAQSkZJRgABAQAAAQABAAD/2wCEAAkGBxMTEhUSExIWFRMVGBkbGRcXGR4dGBofFxcdGBoaGBgdHSggGhslGxgYITEhJSkrLy4uGB8zODMtNygtLisBCgoKDg0OGhAQGislICUvLS0tMC0tLS0rLS0tLS0tLSstLS0vLS0tLS0tLS0tLS0tLS0tLS0tLS0tLS0tLS0tLf/AABEIAOEA4QMBIgACEQEDEQH/xAAcAAEAAgMBAQEAAAAAAAAAAAAABgcDBAUCCAH/xABVEAABAgMEBAcKCAwEBAcAAAABAgMABBEFEiExBkFRYQcTIjJxgZEUFRZCUlNUobHBIzNicpKy0fAXQ1WCk7O00tPh4uNjg6LxJERzlCY0NXSEo8L/xAAaAQEAAgMBAAAAAAAAAAAAAAAAAgMBBAUG/8QAOBEAAgECAgcGBQIGAwEAAAAAAAECAxEEIQUSMUFRYXETIpGhsdEUMoHB8NLhBiNScqLxQtPiY//aAAwDAQACEQMRAD8AvGEIQAhCEAIQhACEIQAhCEAIQhACEIQAhCEAIQhACEIQAhCEAIQhACEIQAhCEAIQhACEIQAhCEAIQhACEIQAhCEAIQhACEIQAhCEAIQhACEIQAhCEAIQhACEIQAhCEAIQhACPKlAZmkY5p8NpK1GgAindJ9Mn5l3iZauIqADTk6luL8VJ1AYnMbwLcctNkYFxI648992POp7YpRGil/F6cXeOptGA3XlKJV6o35Tg6bWkK7rfFcqhIr0RVOtGCuySi2W533Y86nth33Y86ntirBwXoOU4/2JpGtPcHrLIBXOviuoBJJ6BsitYum3ZXv0Mum0W533Y86nth33Y86ntilvBKV9MmfoJ+2PSNEJUkATk0ScAAhOJ7Ys7VcH4Mxq8y5++7HnU9sO+7HnU9sVejgsQf8AnHx1Jj3+Clv01/sTFHx9Hj5EuykWb33Y86nth33Y86ntinp/QeVaVcVPTBUM7qUmm4741/BOU9Nm/oI+2LY14yV0nboyOqy6e+7HnU9sO+7HnU9sU9IaCy7yriJuaJ18hFANpNY6f4KUemv9iYhPGU4O0rp9GZUG9hZ3fdjzqe2Hfdjzqe2KwVwVtgVM6+ANdExxl6IygJHd02aawhND0RmGLpz+W7+jDg1tLo77sedT2w77sedT2xS3glKemzf0EfbHQs7g6ZeSVInJq6DSpSkA9G2JSxEYq8k0ujMKDeSLZ77sedT2w77sedT2xV6uCxA/51/sTGtN8HLLaby518Abk1O4DWYhHGUpZK/gzPZyLZ77sedT2w77sedT2xSp0QlvTJmnzE/bH74Hy3pkz9BH2xd2i4PwZHVLp77sedT2w77sedT2xVbPBi2pIV3ZMCuopTXrEfv4LkemP9iYp+Mpc/Al2ci0++7HnU9sekWoycnE9sU9P6BS7RAVPTBJ1BKSR0xqnRVpOLU69e+W2CP9KgYtjWjJXSfgzDi0XohYOINY9xS1iaSTMm4EOkrR0khQ+QTiFfJNa40NaA29Zs6l5tLiDUKFYtIm3CEIAhXCpaBalCB45APQTQ+qsQbRaTusBZHwj3wij87EDoAoIk/DKfgEdJ+qY5NiN1ZaJyuI+qPVEZNLaZRvyEjWi1jkg4Dyt53e2O6uZBIoKgGuRFNnrjWeVknDICnRiTXoEY5yaQhFSASsYAdHRsjmzk6jTa6fmRsJapsPz4ZSpazirmprn0DUMsYiM5OqdUVrNSewDUBujDOzanFFSzU6tw2DdGu1iaCpJwAGZJ2RuUaChm9v24L8zKZSubLdSQBiTkBmeiJpo/Yoa5awC4R1J3DftPV04tHbEDPLXQukdSRsG/afuZAI5uMxut3IbN74/t69Nt1OnbNnuI9pHb4aq02auHM+R/V7IxaTaRBqrTR+F1nyP6t2qIQXK4k1J7YzgsHr2qVNm5cefT16bVWpbJGcuVxJqTGzZ0mt5YQgY6zqA2mMFmya31hCBjrOpI2mLFsuzkMIuI61a1Hafs1Ru4vFqirLOT/Lv88syqnT1uh6suQQyi4nrOtR2n7I21rAFSQBvyjwpQAJNABrOXWYgukukXGkttmjQzOtf9O7XHHo0p4mb83+eSNiUlBGbSK3+NJbbNGxmfL/AKd0cK9GtfjuaOWKp831VDIOJ1qI1J95+47v8vD0+CXi392/zLZq5zZm0fsYvG+rBoZnytw95ictoCQEpFABQAZRiaSE8kDkjAUGW6Mc/PoZQXFmgGrWTsSNZjh18ROvP0X5v4m1CCgj3aE6hpBWs0A7SdQA1mIHaVprfXeVkOanUB9u+Na17XW+u8rADmpGSR7ztMaSXY62EwnZK8vmflyNedTWyWw2lLiVaP2Ldo66OV4qTq3nfu1dOWLRywrtHXRys0pPi71fK3aunKTXo1cZjU/5dP6v7Llxf0RZTp72eXB/OOVa1rhhNMC4chs+Ufs1x4t62QymgNXFDBOwHWr74xDHXipRUo3iczrjGEw3aLWl8vqZqTtktpnXMKUSVGpOZMemEKWoJSKqP36owsMlaglIqo/fqiZ2PZyWU6is85XuG72xv4jERpLnuRVCDkYWLHbS0pC0hSiASaZEYinQRhGzoFMJvzLKPi23DcGxKwFhPQAqnVG0vXvBjh8GJq9Nn5af1SIowVWU5Su+D9fYlVSVrFiQhCOgUlccM3xCOk/VMYNG0AsNV8hHqSIz8M3xCOk/VMcSxLdaQw2mi68WkYAZ3R8qNbFKTj3VmWU2k8zrT82EOVqSBkN/2VjhTM2XFErOPuGQGyM784y4akLJ116enAdEOPk8atO78f64hDuJd1t2ts/clLPecsgkgAVJNABiST74m+jdhhkcY4KukdSK6hv2n7nhyNsSTKr4acvajgaDdVeBjoeGsuBih/6Kf341cZOvUWpCDS35bf29fWVNQjm2SxsxHdKdJQzVpo1dOZ8iv/69kax05lvIex10T6uXHEM/ZeZYfJOfK/vRqYfDSU9arTk1wS29c14b/Wc6iatFo4yna4k1O/fG1Zckt9wNtjHWdSRtMdDu6y/MP9v9yOjZulciwkpaZfSCanBJJ6SV1MdOriqmq+zpSvzSt6soUFfNolVk2ahhsIR+crWo7T7hG4pYAJJoBmTlEU8PZbyH/op/fjXtDS+TeQW3EPlJzAoK9JDmW6OL8NiJyvOMs9rtn9jZ7SCWTRqaS6TcaS038UMz5f8ATu1xGy5Ha7usvzD/AG/3Y/e77L8w/wBv96O1SqRpRUIUp26Lx27TWknJ3cketGbCVMG+qoZBxOtRHip3bT9xYbSAkBKQAkCgAyAiJtabyiQEpbdCUigASmgGwcuPfh5LeQ/9FP78czFLFV53cHbcuH7l8HTgtpILStBtlBccNANWsnUANZit7Ytlcwu8rADmp1JHvO0x1rT0gkXyC62+ojAZADoAcpWNXu6y/MP9v9yNnBw7Ba0qc3LosuSz8fDiQqS1sk1Y4vGRNdF7Au0eeHKzQg+LsUoeVsGrpy5EratnNrC0sPXknCuPXQuUrHWGnMv5Dv0U/vxPF1a9SOpTpyS33XllfLj4cb4pxgneTRJmyBUV2/7RyLft1Mum6mhdVkNnylfZrjnL01lj4jv0U/vxyXrTs5RKlNPlROJJ/uRp0cNJTvVhK3BLb12ZFspq2TRynZhSiVqVUmpJOZj3KNqcUEIBKidX26hG+JyzvNPU6f7kbchb0k1XimnQTmSAT0VKzhHWliJJd2nK+66y9TXUFfNo79lWWlhNMFLVzlb9g3R0UXq5aojB0uZ8lynQn97DVH6/pdLqSpKw9RWBu0BI2VC65Ryp0cRJ60ot35fm70NhSgtjPGk+kINWWThSilj1hJ9pjZ4JefMf5f6luOGqbs3Uw8BTyv7kd7gpI4yZu82rdK7OJbp6o62FUYx1Yxkuts/Bs1qjbd2yyIQhG0QK44ZviG+k/VMV3KYIb2XU/VixOGb4hvpP1TFeS/xbfzE+wRhkkbN7A46tcEP0BzxjVU5iUxgccpGDJmmHKEx0dD22XZxtp9N5tyqecRRRFUmqSDmKfnRH3nycOn7+qPyXm1NrS4nnIUlSelJqPWIyiLJPp3ZSZWbLbYo2pKVoFSaAihFSSTykq7REeLsWJwqpDsvLTqByThXal1IWgnoukfnRCtDZLuieYazTfClbLrfLIO43adcZME9tzQplqzS6luky22ha1XlYkULnJJple1ahFZ8ZF2SdtIfn5yRVQpQ02ANuB439YgdRijZ1lTTi2lc5takHpQSk+yAJ9wc6PsTKX3ZhF5tF1KeUpNDQqWSUkZC72xDVrC3CGkGi1m4gVJ5SuSkZknECLAZX3Ho/eyXMA9fHmgPU1Q9Ucrges4OzLjyhUMJF35zlQD1JSrtgDqyehsrKsh+0naE/iwohIOd3k8pxXzcM8848C3LDrc7lVTyrh9t+/wCqIbppb6pubcWT8GhRQ2NQSk0qN6qXj0gahHB42ALQtPQyXmGTMWa5fAr8GTUGmJSCrlIXuVuyivSsjPAjMHMdUdrg5t1UvOtpr8G+oNrGo3jRB6QojHYTtjb4VbODM6VpFEvpC/zqlKu2gV0qMAd/RuxZA2amcmmyaX7ygpyuDpQOSlXQMI/GnLAUQOUgk4KJfA6yTQdeEfkqr/w0o/O/aorDjYAn+muiIlkCZYcLjCiK1IJTe5pvDBSDUCu8Z1iN2EhLkyy2sVQtxCVCpFQpQBFRiMInZWWtHRx1QVIokHOi3iW/9JB3DoiAaLOf8dK/9dr64gDuaf2ezLTIbZTdQWkqpVRxKlDNROoCMGilgLnXrqapaRi4s6tgG1R2dcd3TyyHJq1GmGhQlhJUTkhPGuVUfs14CGllvNSDPe2SNFivGuA4ioxqfOK1nxRQDVTAOTpaZJtfEyyOU3gty8pV5QwKUgqIAGZO3AZGsfLlcY0UuUEekrrswgZN9Kq4R+FYjS42kfqncIA20uZxYfBJzn/8v9Q3FYX8K1iz+CHN/wDyv1DcZMFlwhCAK44ZviG+k/VMVpKr5DfzE+wRZfDN8Q30n6pirpNfIR81PsiMiUTM5tOZPt+yNN9ePVGw4s1jnzRzMYRJnmMa16owuqIJEYb0TKy4dHv+NsF9nFTjAUAN7RDzdOkUT1GNDgYl0hczOLwQ03dCtWPwiz1JQn6UanAfatybellZPNhQB8po5AbSlaj+ZHa0hkxZdiTDAoFTD7iBvS44pI6+5kDsgCJaFaQkWq3MLNOPdUF/55NB0BakfRje4TbHULVuIw7r4op2Xlnij/qTePzorsPEYg0UMQRmCMiOuPoluQTPrsu0R+LSpZH/AFGqgHelwDrrAER4aZ5LaZWSRglCeMKdgA4tv1cZ2Rt8BjoLc2kc4KbJ6ClQHrCor7hJtbui0phQNUtq4pPQ1yFf6ws9cb3BRpMmUnbriglmYAbUTklQNW1E6hUqT+fXIQBF6lPJVzhgekYH1w4yJlwq6IOy0w5NNIKpV0lalJFeKUo1WF7Ek1IVljTCgrX5mBnUU6YA7uj6iZqWAzL7IHW6mJ7w5PDj5ZOsNrJ61AD6pjT4JtEnFOpn5hJbYZBU3f5N9VOfQ5ISKm8czSmAMRXhA0jE7POPIPwSaNtnahFeV+coqUNyhAFo6JOy4sBKptJVLguXwK1/8yoDmkHnUyj80XbsOYcuyzKC+BVKHb+NMagLJSqlK4VIzjkSKv8Awoo/P/bDFUys6ttaXG1FLiFBSVDMEGoP8oAmvCPbc45MFiaSGw0apbRUoNcnAogFdRUBVBTEUBrHI0Qc/wCPlP8A3DX6wRYGksum2bLbn2EjupgG8hOfJ+Na2ny07cPKistDJgG0JPlDGYZ1/wCIIAvyYtZlM8qTV8G+8wlSHBS8oVcF0EjnJoVJBzqdmNLaU2I7JTCmnqqvVUhzGjgJ51fK8oZgneCezw2TVy0mzeuqEu2pJBoQQ66QQcwQfXEisK2mLck1Sj6kibZF68ml6uQeQNYqaKTv1VEYBVxdgXIW5JOSjypd8BLiduSgclJJzSdvVgQRGiiaT5Q7YGTo8bHpK90aIdSa4gnpEew6cqwBtOu4HXFscEGb3Q1+obina55YxcPA9+O6Gv1DcEGWbCEIyYK44ZviG+k/VMVNLrohHzU+yLZ4ZPiW+k/VMU42rkJ+an2CIyJRNgPm9UfyjGF46q78uvdGm3MUOzOv8o/Fvi9WuGHXESRimneUcqk4nr+/ZGG/qpSP20XKqrh7q9BjFLSzzpKWmnHboqeLQpRFdaroNImiDN7R+2FSk0zNJF5TSr10mlQQUqSTQ0qlRFaHOO9p3p+5aSWkFgMoaKlUCyu8pQABqUppQXtvO3REjJO8scS78EKufBq+DBxq5hyBhrplGk26SoJQCpRIACRUknAADWaxkwbV+LA0T4VHJGUTKiWS7cKylanSml9RWBduGtCo68qRWMy4tCihSChSTRSVAhQIzBByMZJOQmnwS0y86lOBLaFKA14lIwgDaXMVqVKqo4knWTiSekxhXOI21jSnZRxpVx1tba87q0lKsddFCsbvg3O3b3ccxdpWvErpTbW7lAE30W4YJqUQGVo7pZSKJCzdcSBkkOCtU7lJJ30wiQfhokRy02UONzrVsY/PCK+qKSjrS2jU64gONycwtsioWhlakkbQoJpAEo004VJy0ElrksS5zbbxKtziziobgANoMQhUyvyj7IxKQQSCKEZgxv2bYszMAliWeeCcCWm1Lp03QaQBKWeEMpsc2T3PW8FfDcZjynuN5lzq50QUmN2asx9twNOMuocNKNrQpKzU0FEkVNTGeY0fnG0lbkpMIQnEqU0sJG8kpoIAkHB1p+7Za3LrfHNOgVbKroCk5LBoaGlQcMcNgjmr0gbFpJn2pbi0peQ9xN+oqFBSgF3RdBUDTDCu6ORISDryihlpx1QFSltJUaVAqQkE0qQK7xGadsSaZTfdlnmkVAvLbWlNTkKqFK4QB2eEHS82nMpmCyGbrSW7t+/W6paq1ujy8qao41j2o7LPNzDKih1s1Sr3EawRgRrBj3Z9gTbyb7MrMOorzm2lqThvSkisaok3C5xQbWXKlNwJN+8MCm7StRspAE5084RW7TZShyQS283S48l2pHlC7cxSdlcMMdsBSqN60bBmmEhT8q+ykmgU60tAJ2VUAK4RooMAZW6R7CvbGuMOuCVUMYMm0HDTOPoTgcyd+az+ztx84hdMI+juBvJ35rP7O3BBlnwhCMmCuOGT4lvpP1TFLtK5CegeyLo4ZPiW+k/VMUi2rkJ6B7IjInAwu+6PbbuO7X00pGrMOnE1xoPXHhldRQ0qcan70iJk/Z90VywxJNcRjiCNuUSTgimXBazCAtSULDoUlKiAoBhxSbwBoaKAIrkYijisCAKUwNd8SPgzZKZ5t8FASyFFV4gfGNrbFKnHE6gc6xJEWdXg50icYlbVnF1fWO4yvjCVFaVPlC0qJrUlCiKmOdPWEiVtGTdlyVykw6y7LKrmkuJvINclIUbpBxyrjHizGyxJWpLLKb5EoKBYPNfvm6QTewOqtKxs6CWihVySmFUbDyHmFk4NuIUFFNTkhYBHTvOGbmLHC0//APUp0nPj3MdXO1dcSPQ959Fiz5llOpd7oYoWSoLproUY0pEZ05cC7QmykggvuGta1xrmMOyO/opbjkrZE6WXi08X2LpSoBdMlUGZFDAG5brswqwgbSvmY7qAlVPV44oufCYq5ZbzxOu78mO9pkzbKpxlUiqaSyGGCFJWoS4IRVRVU8XTbWKltS0HphRcfecdXjRTiyo7aCpwFdQif6aaXOy1oy70u8VNpl5e80F1bWLlFtrTinEYHCozzAjJg2lSslN2/MvAIdlZdpUw6EU4t1TLab9NRSXDU6lUOYMQq0dPbQeeL5m3kKrVKW1qQ2gakpQDQADDGtaY1iUszMrZ9pNzbZC7NnmlhSUUKmkPYONlINQW1lOFMsBUxypjg0mFLrLPyr8qSSmYD7aUBOouJKryVDWADQ1gDtWlZAtVNkzagEPTbipeZWkAXy0qnG0ApfLaVE4UrQZCOTpTpLOPTipKQLzTDC1tMS8qVgkNkgqKUcpajdKiTWlTvJzWxpM1JLs6WlHA+izllxx1Jol5xxd5xKcOYE1QFa7x2AnNa2ijkzMKn7ImEOIdWpygeS1MMFypWhYUpNACSAQcRtzIHIbXaBnpAT4mAUvNBszKVBRHHJJAUsVUATtNKiLAmE2ui2lu8Y+3Z6Ji8tTzhEqGQoX8Fm5S7UCgzIpTOOFpTM3XbEYdmW3piXX8OoOhy6VPoUL6650Gs6o1rS0wLFszSXVl+QddW280VFTZbWaFSU1IvJ5wIxwpUVMAZeD2jto2v3CCkLk53uYI5BF51HFXMrmaaZUw2RHtL7OtlllJtBczxKlgAOv8YkqAJHJvqxoDjSJHotYCZaetOUQ+0tDtnTCWHC4kJWHVNhuqq0CtR3pOqIlbeg8zKsl9xcuUJIBDbyFq5RoKJBqYAmum3dz92dst91VnJbbCGpVZSZa4gBSFsoIINaqvUNAccAI43Bzad9U+nulLFoTaBxEw4bvLUsqdTxniLcqKEa8saRsaPaGz8nNNzDM3LIYSoFU0iZb4koBqbwvBSkkaqUjRtewkWnPzrkg4wlIcBbbWsNl0KBC1NBWBF9Ncac8QByNKDabFZaeXMgFQVcdWpaFFOSkKJKVc44pOuI8BFkWuHZayHZO0Hm1vl1oyrPGJdcZCT8IoqSohKCnACu3bFa1gD0RHiseqx4gDzH0nwM5O/NZ/Z24+bI+k+BrJ35rP7O3AFnwhCAK44ZfiW+k/VMVJJWKVoQb9KpTq3dMW3wy/EN9J+qYr2xk/Bo+Yn3RqYypKEU4l1GKbdziuaPtAkLnGgrIhVE0wzNV4fzjGNHGTQ98JcHZVNR1cZHftyw+PwTdDvimmeeCzqTv1RA5qWKVFKgUrBIKSMjX/AG3GNWhUqVo92rZ71qx/LejLJpR2x82SeT0NDpuInWV61XQFUqQBVIXUY4bozjg5pW9NoBH+EerEOUFTSIhITzjKgtCqLBwOeeaSMikjAjfFr2Db7U41Ui46kctA1583DFOvrMa2OnjcPaSneO9qMbrqmnk+OwlTVOeVs+r9yJJ0EIpWaAAAJJawH/2bPZGv4LS5ztSWwyBuivWXYnZGCcKnAZAV9eeXriFaXaKG6p9kZVK2x9dO7aN9RFdHFVqktWVbV4d2LX1yJSpxSuo3+rNNWisuTTvlLUHjC7TZh8LG/I8GiXheRPNrSa0UlF4YZ0IcpEOIFKDEYR19HdIHJRy8mqmzS+jUd6divbkdo3q1HGajdOrnbZqxX59SmMqd845dWSFzgpUAaTYP+Uf348zfBchkBbtotNIOAU4hKRWlaCrudK9kWVYk+2+2l5shSTkfUa1yIxwzjatCVaebLTqErQsUKVDUadYxFQRiCAY8zLTGOjLVlNq23uxv6bTc+GpWul5sqDwAk/y1KdqP40fngBJ/lqU7Ufxo5WnWhrkg5UVXLrPIc2fIXsVTXkcxrAicd+hSxNemqlPFtp//ADh4PgzTlKEXZ0/Nlr/gaPpo/Qn+JD8DJ9NH6H+5Gtwa8IHE3ZSbX8Dk26fxexCz5vYfF+bzbiSqorHBxuP0phKjp1KnR6sbNcV3f9G3SpUakbpeb9ymJzg0YaVcdtZhtVK3XAlJocjRToNI1vAGT/LUr2o/jRaemGizM+zcXyXE14twDFB96TrHvAj5/tqx3ZV5TDybq09ihqUk60nb1Rv6NxWJxqa+JcZLdqQ2cVlnzW4prQhSfyZdWTaU4Npd1Vxu15dxZxuoCVKwzwDtY3vwNK9NH6H+5FYSr6m1JcQooWkgpUMCCDmDF7cHunCZxHFOkJmkjEZBwDxkb9qesYZT0k9J4SCqRra0d/direTy57hR7Gb1XGz6sjH4GT6aP0P9yOWrg+lAaG2pUEZg3K16OOi8IrvhI0BEwFTUskCYGK0DJ2msfL9vTHKwumMVUqKFWu4p79WDt1yWXPdvyzV9TDwirxjf6v3Il4ASf5alO1H8aN2R4K23gVM2k06AaEtoCwDnQlLpoYrNxJBIIIIwIOYpqMdjRjSJ6SeDrRwyWg81adh9x1R6OrhNIxg3TxF5bk4QV/rY041KTecMurJ5+BtXpo/Qn+JGKa4JUtpK3LQQ2gZqW2EpFcMSXKDGnbFmaO28zOMh5pWGSknnIVrSobfbHRdQlYKVAKSoEEEVBBwIIOYjzEtM6QhJxnNpratWKa8jdWHpNXS837lI+AMn+WpXtR/Gi1eCJsJL6QoKCeKAUMjRhsVG45xVHCLoIZRRmGAVSqjiMy0ScjtRsV1HUTanAzk781n9nbj1ui5zq0+1dbtE+MVFxa2p23/7WTNCslF21bfW5Z8IQjplJXHDJ8S30n6pir9GLUFENrONEhJ20pgd8W3wrSRcYR84Dovcmp3AmsUEtspF0ihTgQRQ1GEUV6UasdVllOTTuiwZJwpmKqOpPRjQDDXr9sYNLLCEwApKbrvirpgqo5qwMaDacQT0g8vRq1ApSEunl5JWczhQA7FbDXHpzkz4cOI5SirkpB5qR68Tn1R5+sp0K6d7NK3Lhly433br2NxWlHkVBMMKQS2pJSpJxScwd/3xrGzJzKmnEuIXRYyINKVzHZqiw7d0d7rbSoICH6GijkaY3VAajXA6vUa4mJZSVFtSSFJ5JBwukDH/AH1x2cNioYiLT2ratvL6p/nF606bg/QsvR+2UPo5JIcFKo1DeD5J2HX6+qh9Sq7RrOdBqG1VdcVRKzC2VpW2q6pJz2dO0GuUWFYNromEKUOS4KXmsBSuAKa5g/yjlY3BKm3OKun5cunPxL6dS+T2nE0u0axU/LophecbFcMMVJHXiBvMQpeIrq+9IvCWaIpX1buiIPppodyVzMsmoFS40nVtWgbM6jdURLA6SimqVV5bE/s/s/ozFWi/micDRLSZci7eFVNKPLbrnqvJ1BY9eR1UuqzbUbmG0vNkKQrmkdlCNRGsao+ccNuG2O7obpY5IulQF9ldOMb2/KTsUPXkd1mldFLELtaS76/y/fnv2PiRoV9TuvZ6F+zcoh9pTLyAtCxRSTkfeDrBGVAYobTnQ5yQc1rl1nkObNdxexftAqNYF8WRaDT7aXmVBba8QR6wRqIyIjNaEi2+2pp1AW2sUUk5H7CDiCMQRHl8BpGrgary7t+9H82NfsblWjGrHnuPlWsWdwa6f8TdlJtXwOAbdV+L2IWfN7D4vzebHdOdDnJByoquXWeQ5s13F0yXTqIFRrAike0q0sNpPDLO6ex70/s1vRzYudGfM+rAKmtcMI42mGi7U+1cXyXE1LbgGKD70nWPfFccGun/ABN2Um1fA5Nun8XsQs+b2Hxejm3HWPDYnD18BXs3ZrOLWx8191u2M6kJwrQ9UfMVuWU7KvKZfRdWnsUNSknxknb76xpy0wttaXEKKVpIKVJNCCNYMfRml+i7M+zxa+S4mpbcAxQfek6x7wDHz9bVkuyrymXk3Vp7FDUpJ1pO33x7PRWlYY2GrKymlmuK4r7rd0ObXoOm+RdnB7pwidRxTpCZpIxGQcA8ZG/anrGGU1j5TlZhba0rQopWkgpUk0IIyIMXvwfacJnU8U7RM0gYjIOAeMgbdqevLLz2mdDfDfzqPyb1/T/59NhuYbE63dlt9TQ4SdARMBU1LJAmBitAydprH+J7emKTcSQSCCCMCDmKajH1fXdFecJGgImQqalkgTAxWgZOgax/ie3pizQumextQrvu7n/TyfLg93TZHE4a/fgVTo1pA9JO8a0cDgtB5qxsI27Dqj6D0bt1mcZDzKsMlJPOQdaVD71j5mcSQSCCCMCDmKajHY0X0gekng60a6loPNWnYr3HVHb0volYuOvDKa8Hyf2e7oa2HxHZuz2H0nMICkqSoApIIIIqCCKEEZERzOCxoJcmUpFEpUgAbAGUAeqNeR0pYfk1TTauSEm8k85KqYIUNtSOmN3gqYVR50+Ov6qQk/Vjnfw1SqQdZSTXyrPir3+tmXYySajYsKEIR6o0TRtezkvtKaWKhQI7YpjTfRwkjjfg3kcnj6ch5I5pcxF10eV42uuFL1jBMyqHBRaQRvjDVwj5ccsoA3FLUAfG4utN4uqNeiuuJXIWm0hu66+p5QyJZWk7q4qx2muIi2n9B5FZqWEV6BGPwAkPR0dgjUr4NVklKcsv7fXVv4WRbGq47F6+5WStI2byRyrtSeYrk0GBpTGuIpHJt1UrMmt9SHBk4GVHDUkpwrhka1GMXH4ASHo6OwQ8AJD0dHYIphounTkpQlJNdPun7cUyTxEnk0vP3PnxdjN+kqOX4hQGOfjao2JOzUNrC0TakqBwPEKw215eI1Ui+/ACQ9HR2CHgBIejo7BG06EmrOo/CH6SGvyXn7lfM6SS11IUtVRQEhteO3CnvMbQ0mlE4oUQonzatWXixN/ACQ9HR2CHgBIejo7BHMloHDy2yl4r9JcsXNbkUfb1hSLzynW5hTCVmpQlhSxeJJJSKpujLKvVHP8AA2T/ACisf/EV/Ej6A8AJD0dHYIeAEh6OjsEbsMHOEVGNadll/wAH5uDZU6ibu4rz9ypNDW2ZBwlNoqW0vntGVWATqIN83Vb6H2RNPDKT84r9Gv7Ik3gBIejo7BDwAkPR0dgjRxGgaFebqVJybf8AYvSCLIYqUFaKXn7kQtDSWz321NOkrbWKKSW14+rA6wRiCIrV/Q+RJN20FpTU0BlVEgagVXwCQNdBF9eAEh6OjsEPACQ9HR2CLsNoiOGTVGrNX2/K/WL8uXAjPEOfzRXn7lAeBcn+Ulf9ov8AiROtErWZlGuJcnVTCE4N1YWlSB5NaqvJ2bMRlQCxPACQ9HR2CP3wAkPR0dgieI0YsRHVq1ZtdIeqhcxCtqO8Yrz9yKJ0ylPLV9Bf7scXS2Ys6fZ4txxSXE4odDSipBO6mKTrTXsOMWL4ASHo6OwR+eAEh6OjsEalP+HqFOanCc01mneP6SyWLlJWaRQQ0NkxlaS/+0X/ABIzsaMSyHEuptRaVpxChKrBBGRqHM4vbwAkPR0dgj98AJD0dHYI6XwtTfWn4U/+sp7Rf0rz9yIyWl8ulCUuPlxYFFLDK0BR23cadvZlGfwzk/OK/Rr+yJP4ASHo6OwR+eAEh6OjsEcp/wANYV/8p/4/pL/jJrciotMbLs2ccDyJhTDh55DClBewlNU0Vv1xHHdEpVAJRPuKNMkypxrqqp4CPoHwAkPR0dgj2zoNIpNQwivQI6FHASowVOFadls+R+sGymVXWd3FefuUlobog446S3UJURgK3BQ4KXiQpQ1JFQDWu/6BsKzEy7KWk6hGzKybbYohISN0bMdEqEIQgBCEIAQhCAEIQgBCEIAQhCAEIQgBCEIAQhCAEIQgBCEIAQhCAEIQgBCEIAQhCAEIQgBCEIAQhCAEIQgBCEIAQhCAEIQgBCEIAQhCAEIQgBCEIAQhCAEIQgBCEIAQhCAEIQgBCEIAQhCAEIQgBCEIAQhCAEIQgBCEIAQhCAEIQgBCEIAQhCAEIQgBCEIAQhCAEIQgD//Z">
            <a:extLst>
              <a:ext uri="{FF2B5EF4-FFF2-40B4-BE49-F238E27FC236}">
                <a16:creationId xmlns:a16="http://schemas.microsoft.com/office/drawing/2014/main" id="{56D5CE2F-6EF6-4F4C-8935-CC1B93D000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4930" y="-3578"/>
            <a:ext cx="1908000" cy="190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E6E257-8A64-C74F-9103-4600F85B9346}"/>
              </a:ext>
            </a:extLst>
          </p:cNvPr>
          <p:cNvSpPr txBox="1"/>
          <p:nvPr/>
        </p:nvSpPr>
        <p:spPr>
          <a:xfrm>
            <a:off x="6691667" y="6228302"/>
            <a:ext cx="5431263" cy="369332"/>
          </a:xfrm>
          <a:prstGeom prst="rect">
            <a:avLst/>
          </a:prstGeom>
          <a:noFill/>
        </p:spPr>
        <p:txBody>
          <a:bodyPr wrap="square" rtlCol="0">
            <a:spAutoFit/>
          </a:bodyPr>
          <a:lstStyle/>
          <a:p>
            <a:r>
              <a:rPr lang="en-MX" b="1" dirty="0"/>
              <a:t>Delgado Gaspar, Buchert &amp; Ostrowski (in preparation)</a:t>
            </a:r>
          </a:p>
        </p:txBody>
      </p:sp>
      <p:sp>
        <p:nvSpPr>
          <p:cNvPr id="13" name="TextBox 12">
            <a:extLst>
              <a:ext uri="{FF2B5EF4-FFF2-40B4-BE49-F238E27FC236}">
                <a16:creationId xmlns:a16="http://schemas.microsoft.com/office/drawing/2014/main" id="{4C7A3E3C-9A62-CC4C-AAC2-AE70ADB84853}"/>
              </a:ext>
            </a:extLst>
          </p:cNvPr>
          <p:cNvSpPr txBox="1"/>
          <p:nvPr/>
        </p:nvSpPr>
        <p:spPr>
          <a:xfrm>
            <a:off x="519723" y="1085565"/>
            <a:ext cx="9380415" cy="923330"/>
          </a:xfrm>
          <a:prstGeom prst="rect">
            <a:avLst/>
          </a:prstGeom>
          <a:noFill/>
        </p:spPr>
        <p:txBody>
          <a:bodyPr wrap="square">
            <a:spAutoFit/>
          </a:bodyPr>
          <a:lstStyle/>
          <a:p>
            <a:r>
              <a:rPr lang="en-US" dirty="0"/>
              <a:t>We propose a generalization of RZA with as minimal modifications as possible to contain Szekeres class I, while still retaining the mathematical structure of the </a:t>
            </a:r>
            <a:r>
              <a:rPr lang="en-US" dirty="0" err="1"/>
              <a:t>Lagrangian</a:t>
            </a:r>
            <a:r>
              <a:rPr lang="en-US" dirty="0"/>
              <a:t> perturbation theory: </a:t>
            </a:r>
            <a:r>
              <a:rPr lang="en-US" b="1" dirty="0"/>
              <a:t>GRZA</a:t>
            </a:r>
            <a:endParaRPr lang="en-MX" b="1" dirty="0"/>
          </a:p>
        </p:txBody>
      </p:sp>
      <p:sp>
        <p:nvSpPr>
          <p:cNvPr id="12" name="TextBox 11">
            <a:extLst>
              <a:ext uri="{FF2B5EF4-FFF2-40B4-BE49-F238E27FC236}">
                <a16:creationId xmlns:a16="http://schemas.microsoft.com/office/drawing/2014/main" id="{4820463C-7E1F-6C4D-B01A-97390B23FDEA}"/>
              </a:ext>
            </a:extLst>
          </p:cNvPr>
          <p:cNvSpPr txBox="1"/>
          <p:nvPr/>
        </p:nvSpPr>
        <p:spPr>
          <a:xfrm>
            <a:off x="934490" y="3617012"/>
            <a:ext cx="3753346" cy="923330"/>
          </a:xfrm>
          <a:prstGeom prst="rect">
            <a:avLst/>
          </a:prstGeom>
          <a:noFill/>
        </p:spPr>
        <p:txBody>
          <a:bodyPr wrap="square" rtlCol="0">
            <a:spAutoFit/>
          </a:bodyPr>
          <a:lstStyle/>
          <a:p>
            <a:pPr algn="just"/>
            <a:r>
              <a:rPr lang="en-US" sz="1400" dirty="0"/>
              <a:t>The</a:t>
            </a:r>
            <a:r>
              <a:rPr lang="en-US" dirty="0"/>
              <a:t> non-existence of a background is reflected in the absence of a conformal Friedmann scale factor.</a:t>
            </a:r>
            <a:r>
              <a:rPr lang="en-MX" dirty="0"/>
              <a:t> </a:t>
            </a:r>
          </a:p>
        </p:txBody>
      </p:sp>
      <p:cxnSp>
        <p:nvCxnSpPr>
          <p:cNvPr id="14" name="Straight Arrow Connector 13">
            <a:extLst>
              <a:ext uri="{FF2B5EF4-FFF2-40B4-BE49-F238E27FC236}">
                <a16:creationId xmlns:a16="http://schemas.microsoft.com/office/drawing/2014/main" id="{093AE81A-9BE9-3E47-9997-D7DBF5BA4F5D}"/>
              </a:ext>
            </a:extLst>
          </p:cNvPr>
          <p:cNvCxnSpPr>
            <a:cxnSpLocks/>
          </p:cNvCxnSpPr>
          <p:nvPr/>
        </p:nvCxnSpPr>
        <p:spPr>
          <a:xfrm flipH="1" flipV="1">
            <a:off x="10203931" y="3314663"/>
            <a:ext cx="150396" cy="6191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E743169-D6C4-B042-A5D7-F6FABD1B69B8}"/>
              </a:ext>
            </a:extLst>
          </p:cNvPr>
          <p:cNvCxnSpPr>
            <a:cxnSpLocks/>
          </p:cNvCxnSpPr>
          <p:nvPr/>
        </p:nvCxnSpPr>
        <p:spPr>
          <a:xfrm flipV="1">
            <a:off x="11066050" y="3270620"/>
            <a:ext cx="206798" cy="628319"/>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C24AD74-D08A-E540-B397-E82EE921CE94}"/>
              </a:ext>
            </a:extLst>
          </p:cNvPr>
          <p:cNvSpPr/>
          <p:nvPr/>
        </p:nvSpPr>
        <p:spPr>
          <a:xfrm rot="20524023">
            <a:off x="10136275" y="3789467"/>
            <a:ext cx="399343" cy="263361"/>
          </a:xfrm>
          <a:prstGeom prst="rect">
            <a:avLst/>
          </a:prstGeom>
          <a:solidFill>
            <a:srgbClr val="C00000">
              <a:alpha val="1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02DD4A-2C11-3148-96C8-400B66CA151E}"/>
              </a:ext>
            </a:extLst>
          </p:cNvPr>
          <p:cNvSpPr/>
          <p:nvPr/>
        </p:nvSpPr>
        <p:spPr>
          <a:xfrm rot="505636">
            <a:off x="10873505" y="3767259"/>
            <a:ext cx="399343" cy="263361"/>
          </a:xfrm>
          <a:prstGeom prst="rect">
            <a:avLst/>
          </a:prstGeom>
          <a:solidFill>
            <a:schemeClr val="accent6">
              <a:lumMod val="50000"/>
              <a:alpha val="13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4BD39EB-BF17-6E45-8834-EEC4F3F14F0C}"/>
              </a:ext>
            </a:extLst>
          </p:cNvPr>
          <p:cNvSpPr txBox="1"/>
          <p:nvPr/>
        </p:nvSpPr>
        <p:spPr>
          <a:xfrm>
            <a:off x="10200920" y="4083124"/>
            <a:ext cx="506870" cy="369332"/>
          </a:xfrm>
          <a:prstGeom prst="rect">
            <a:avLst/>
          </a:prstGeom>
          <a:noFill/>
        </p:spPr>
        <p:txBody>
          <a:bodyPr wrap="none" rtlCol="0">
            <a:spAutoFit/>
          </a:bodyPr>
          <a:lstStyle/>
          <a:p>
            <a:r>
              <a:rPr lang="en-MX" dirty="0">
                <a:solidFill>
                  <a:srgbClr val="C00000"/>
                </a:solidFill>
              </a:rPr>
              <a:t>RM</a:t>
            </a:r>
          </a:p>
        </p:txBody>
      </p:sp>
      <p:sp>
        <p:nvSpPr>
          <p:cNvPr id="22" name="TextBox 21">
            <a:extLst>
              <a:ext uri="{FF2B5EF4-FFF2-40B4-BE49-F238E27FC236}">
                <a16:creationId xmlns:a16="http://schemas.microsoft.com/office/drawing/2014/main" id="{69BFFBE7-7B82-DB44-9F09-56D8D2BFD240}"/>
              </a:ext>
            </a:extLst>
          </p:cNvPr>
          <p:cNvSpPr txBox="1"/>
          <p:nvPr/>
        </p:nvSpPr>
        <p:spPr>
          <a:xfrm>
            <a:off x="9961495" y="2877959"/>
            <a:ext cx="482824" cy="369332"/>
          </a:xfrm>
          <a:prstGeom prst="rect">
            <a:avLst/>
          </a:prstGeom>
          <a:noFill/>
        </p:spPr>
        <p:txBody>
          <a:bodyPr wrap="none" rtlCol="0">
            <a:spAutoFit/>
          </a:bodyPr>
          <a:lstStyle/>
          <a:p>
            <a:r>
              <a:rPr lang="en-MX" dirty="0">
                <a:solidFill>
                  <a:srgbClr val="C00000"/>
                </a:solidFill>
              </a:rPr>
              <a:t>P</a:t>
            </a:r>
            <a:r>
              <a:rPr lang="en-MX" baseline="30000" dirty="0">
                <a:solidFill>
                  <a:srgbClr val="C00000"/>
                </a:solidFill>
              </a:rPr>
              <a:t> i </a:t>
            </a:r>
            <a:r>
              <a:rPr lang="en-MX" baseline="-25000" dirty="0">
                <a:solidFill>
                  <a:srgbClr val="C00000"/>
                </a:solidFill>
              </a:rPr>
              <a:t>a</a:t>
            </a:r>
          </a:p>
        </p:txBody>
      </p:sp>
      <p:sp>
        <p:nvSpPr>
          <p:cNvPr id="23" name="TextBox 22">
            <a:extLst>
              <a:ext uri="{FF2B5EF4-FFF2-40B4-BE49-F238E27FC236}">
                <a16:creationId xmlns:a16="http://schemas.microsoft.com/office/drawing/2014/main" id="{D293D8DE-9DC2-7148-B609-253DAEE824F0}"/>
              </a:ext>
            </a:extLst>
          </p:cNvPr>
          <p:cNvSpPr txBox="1"/>
          <p:nvPr/>
        </p:nvSpPr>
        <p:spPr>
          <a:xfrm>
            <a:off x="11156042" y="2910119"/>
            <a:ext cx="482824" cy="369332"/>
          </a:xfrm>
          <a:prstGeom prst="rect">
            <a:avLst/>
          </a:prstGeom>
          <a:noFill/>
        </p:spPr>
        <p:txBody>
          <a:bodyPr wrap="none" rtlCol="0">
            <a:spAutoFit/>
          </a:bodyPr>
          <a:lstStyle/>
          <a:p>
            <a:r>
              <a:rPr lang="en-MX" dirty="0">
                <a:solidFill>
                  <a:schemeClr val="accent6">
                    <a:lumMod val="75000"/>
                  </a:schemeClr>
                </a:solidFill>
              </a:rPr>
              <a:t>P</a:t>
            </a:r>
            <a:r>
              <a:rPr lang="en-MX" baseline="30000" dirty="0">
                <a:solidFill>
                  <a:schemeClr val="accent6">
                    <a:lumMod val="75000"/>
                  </a:schemeClr>
                </a:solidFill>
              </a:rPr>
              <a:t> i </a:t>
            </a:r>
            <a:r>
              <a:rPr lang="en-MX" baseline="-25000" dirty="0">
                <a:solidFill>
                  <a:schemeClr val="accent6">
                    <a:lumMod val="75000"/>
                  </a:schemeClr>
                </a:solidFill>
              </a:rPr>
              <a:t>a</a:t>
            </a:r>
          </a:p>
        </p:txBody>
      </p:sp>
      <p:sp>
        <p:nvSpPr>
          <p:cNvPr id="24" name="TextBox 23">
            <a:extLst>
              <a:ext uri="{FF2B5EF4-FFF2-40B4-BE49-F238E27FC236}">
                <a16:creationId xmlns:a16="http://schemas.microsoft.com/office/drawing/2014/main" id="{0BEBD372-A3B5-7649-B0AF-73E93120DA33}"/>
              </a:ext>
            </a:extLst>
          </p:cNvPr>
          <p:cNvSpPr txBox="1"/>
          <p:nvPr/>
        </p:nvSpPr>
        <p:spPr>
          <a:xfrm>
            <a:off x="10809985" y="4063693"/>
            <a:ext cx="506870" cy="369332"/>
          </a:xfrm>
          <a:prstGeom prst="rect">
            <a:avLst/>
          </a:prstGeom>
          <a:noFill/>
        </p:spPr>
        <p:txBody>
          <a:bodyPr wrap="none" rtlCol="0">
            <a:spAutoFit/>
          </a:bodyPr>
          <a:lstStyle/>
          <a:p>
            <a:r>
              <a:rPr lang="en-MX" dirty="0">
                <a:solidFill>
                  <a:schemeClr val="accent6">
                    <a:lumMod val="75000"/>
                  </a:schemeClr>
                </a:solidFill>
              </a:rPr>
              <a:t>RM</a:t>
            </a:r>
          </a:p>
        </p:txBody>
      </p:sp>
    </p:spTree>
    <p:extLst>
      <p:ext uri="{BB962C8B-B14F-4D97-AF65-F5344CB8AC3E}">
        <p14:creationId xmlns:p14="http://schemas.microsoft.com/office/powerpoint/2010/main" val="2450219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right light at night&#10;&#10;Description automatically generated">
            <a:extLst>
              <a:ext uri="{FF2B5EF4-FFF2-40B4-BE49-F238E27FC236}">
                <a16:creationId xmlns:a16="http://schemas.microsoft.com/office/drawing/2014/main" id="{32378C17-BA93-4FD5-83C7-D92649C7EB6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443"/>
          <a:stretch/>
        </p:blipFill>
        <p:spPr>
          <a:xfrm>
            <a:off x="1" y="10"/>
            <a:ext cx="12191999" cy="6857990"/>
          </a:xfrm>
          <a:prstGeom prst="rect">
            <a:avLst/>
          </a:prstGeom>
        </p:spPr>
      </p:pic>
      <p:sp>
        <p:nvSpPr>
          <p:cNvPr id="7" name="Title 6">
            <a:extLst>
              <a:ext uri="{FF2B5EF4-FFF2-40B4-BE49-F238E27FC236}">
                <a16:creationId xmlns:a16="http://schemas.microsoft.com/office/drawing/2014/main" id="{ECC9537C-488A-BA46-979A-298A1EF5EEC6}"/>
              </a:ext>
            </a:extLst>
          </p:cNvPr>
          <p:cNvSpPr>
            <a:spLocks noGrp="1"/>
          </p:cNvSpPr>
          <p:nvPr>
            <p:ph type="ctrTitle"/>
          </p:nvPr>
        </p:nvSpPr>
        <p:spPr>
          <a:xfrm>
            <a:off x="770964" y="2611717"/>
            <a:ext cx="11008659" cy="2387600"/>
          </a:xfrm>
        </p:spPr>
        <p:txBody>
          <a:bodyPr>
            <a:noAutofit/>
          </a:bodyPr>
          <a:lstStyle/>
          <a:p>
            <a:r>
              <a:rPr lang="en-US" b="1" dirty="0">
                <a:solidFill>
                  <a:schemeClr val="bg1"/>
                </a:solidFill>
              </a:rPr>
              <a:t>Beyond Relativistic </a:t>
            </a:r>
            <a:r>
              <a:rPr lang="en-US" b="1" dirty="0" err="1">
                <a:solidFill>
                  <a:schemeClr val="bg1"/>
                </a:solidFill>
              </a:rPr>
              <a:t>Zel'dovich</a:t>
            </a:r>
            <a:r>
              <a:rPr lang="en-US" b="1" dirty="0">
                <a:solidFill>
                  <a:schemeClr val="bg1"/>
                </a:solidFill>
              </a:rPr>
              <a:t> Approximation </a:t>
            </a:r>
            <a:r>
              <a:rPr lang="en-US" b="1" i="1" dirty="0">
                <a:solidFill>
                  <a:schemeClr val="bg1"/>
                </a:solidFill>
              </a:rPr>
              <a:t>[and Exact Solutions of Einstein's Field Equations]</a:t>
            </a:r>
            <a:br>
              <a:rPr lang="en-US" b="1" i="1" dirty="0">
                <a:solidFill>
                  <a:schemeClr val="bg1"/>
                </a:solidFill>
              </a:rPr>
            </a:br>
            <a:r>
              <a:rPr lang="en-US" b="1" dirty="0">
                <a:solidFill>
                  <a:schemeClr val="bg1"/>
                </a:solidFill>
              </a:rPr>
              <a:t>: a new method for structure formation</a:t>
            </a:r>
          </a:p>
        </p:txBody>
      </p:sp>
      <p:sp>
        <p:nvSpPr>
          <p:cNvPr id="5" name="Subtitle 2">
            <a:extLst>
              <a:ext uri="{FF2B5EF4-FFF2-40B4-BE49-F238E27FC236}">
                <a16:creationId xmlns:a16="http://schemas.microsoft.com/office/drawing/2014/main" id="{5CDFECC5-6774-D54C-99BF-58C790707C5C}"/>
              </a:ext>
            </a:extLst>
          </p:cNvPr>
          <p:cNvSpPr>
            <a:spLocks noGrp="1"/>
          </p:cNvSpPr>
          <p:nvPr>
            <p:ph type="subTitle" idx="1"/>
          </p:nvPr>
        </p:nvSpPr>
        <p:spPr>
          <a:xfrm>
            <a:off x="5555604" y="6208834"/>
            <a:ext cx="6446520" cy="385445"/>
          </a:xfrm>
        </p:spPr>
        <p:txBody>
          <a:bodyPr>
            <a:noAutofit/>
          </a:bodyPr>
          <a:lstStyle/>
          <a:p>
            <a:r>
              <a:rPr lang="en-US" sz="3200" b="1" dirty="0">
                <a:solidFill>
                  <a:schemeClr val="bg1"/>
                </a:solidFill>
              </a:rPr>
              <a:t>Ismael Delgado Gaspar, NCBJ</a:t>
            </a:r>
          </a:p>
        </p:txBody>
      </p:sp>
    </p:spTree>
    <p:extLst>
      <p:ext uri="{BB962C8B-B14F-4D97-AF65-F5344CB8AC3E}">
        <p14:creationId xmlns:p14="http://schemas.microsoft.com/office/powerpoint/2010/main" val="156968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C2012-A52B-834C-848B-17BA2EF24B77}"/>
              </a:ext>
            </a:extLst>
          </p:cNvPr>
          <p:cNvSpPr>
            <a:spLocks noGrp="1"/>
          </p:cNvSpPr>
          <p:nvPr>
            <p:ph type="title"/>
          </p:nvPr>
        </p:nvSpPr>
        <p:spPr>
          <a:xfrm>
            <a:off x="208709" y="15582"/>
            <a:ext cx="1719072" cy="964039"/>
          </a:xfrm>
        </p:spPr>
        <p:txBody>
          <a:bodyPr/>
          <a:lstStyle/>
          <a:p>
            <a:r>
              <a:rPr lang="en-MX" dirty="0"/>
              <a:t>GRZA</a:t>
            </a:r>
          </a:p>
        </p:txBody>
      </p:sp>
      <p:pic>
        <p:nvPicPr>
          <p:cNvPr id="4" name="Picture 3">
            <a:extLst>
              <a:ext uri="{FF2B5EF4-FFF2-40B4-BE49-F238E27FC236}">
                <a16:creationId xmlns:a16="http://schemas.microsoft.com/office/drawing/2014/main" id="{62D9C602-EE02-A84A-9D93-0DCEFBCEF469}"/>
              </a:ext>
            </a:extLst>
          </p:cNvPr>
          <p:cNvPicPr>
            <a:picLocks noChangeAspect="1"/>
          </p:cNvPicPr>
          <p:nvPr/>
        </p:nvPicPr>
        <p:blipFill>
          <a:blip r:embed="rId3"/>
          <a:stretch>
            <a:fillRect/>
          </a:stretch>
        </p:blipFill>
        <p:spPr>
          <a:xfrm>
            <a:off x="2709178" y="3180766"/>
            <a:ext cx="4085289" cy="2808000"/>
          </a:xfrm>
          <a:prstGeom prst="rect">
            <a:avLst/>
          </a:prstGeom>
        </p:spPr>
      </p:pic>
      <p:pic>
        <p:nvPicPr>
          <p:cNvPr id="7" name="Picture 6">
            <a:extLst>
              <a:ext uri="{FF2B5EF4-FFF2-40B4-BE49-F238E27FC236}">
                <a16:creationId xmlns:a16="http://schemas.microsoft.com/office/drawing/2014/main" id="{5D60C5BB-E162-BB43-8084-7C98D23A2FF9}"/>
              </a:ext>
            </a:extLst>
          </p:cNvPr>
          <p:cNvPicPr>
            <a:picLocks noChangeAspect="1"/>
          </p:cNvPicPr>
          <p:nvPr/>
        </p:nvPicPr>
        <p:blipFill>
          <a:blip r:embed="rId4"/>
          <a:stretch>
            <a:fillRect/>
          </a:stretch>
        </p:blipFill>
        <p:spPr>
          <a:xfrm>
            <a:off x="7577547" y="3421083"/>
            <a:ext cx="2315520" cy="576000"/>
          </a:xfrm>
          <a:prstGeom prst="rect">
            <a:avLst/>
          </a:prstGeom>
        </p:spPr>
      </p:pic>
      <p:pic>
        <p:nvPicPr>
          <p:cNvPr id="8" name="Picture 7">
            <a:extLst>
              <a:ext uri="{FF2B5EF4-FFF2-40B4-BE49-F238E27FC236}">
                <a16:creationId xmlns:a16="http://schemas.microsoft.com/office/drawing/2014/main" id="{1F7C1057-94FC-4F40-9974-CDC5D2C53A89}"/>
              </a:ext>
            </a:extLst>
          </p:cNvPr>
          <p:cNvPicPr>
            <a:picLocks noChangeAspect="1"/>
          </p:cNvPicPr>
          <p:nvPr/>
        </p:nvPicPr>
        <p:blipFill>
          <a:blip r:embed="rId5"/>
          <a:stretch>
            <a:fillRect/>
          </a:stretch>
        </p:blipFill>
        <p:spPr>
          <a:xfrm>
            <a:off x="9935597" y="3517394"/>
            <a:ext cx="1418182" cy="360000"/>
          </a:xfrm>
          <a:prstGeom prst="rect">
            <a:avLst/>
          </a:prstGeom>
        </p:spPr>
      </p:pic>
      <p:pic>
        <p:nvPicPr>
          <p:cNvPr id="9" name="Picture 8">
            <a:extLst>
              <a:ext uri="{FF2B5EF4-FFF2-40B4-BE49-F238E27FC236}">
                <a16:creationId xmlns:a16="http://schemas.microsoft.com/office/drawing/2014/main" id="{E065E146-E21E-794B-8D8B-C77096F9904B}"/>
              </a:ext>
            </a:extLst>
          </p:cNvPr>
          <p:cNvPicPr>
            <a:picLocks noChangeAspect="1"/>
          </p:cNvPicPr>
          <p:nvPr/>
        </p:nvPicPr>
        <p:blipFill>
          <a:blip r:embed="rId6"/>
          <a:stretch>
            <a:fillRect/>
          </a:stretch>
        </p:blipFill>
        <p:spPr>
          <a:xfrm>
            <a:off x="7615399" y="4059545"/>
            <a:ext cx="2016000" cy="504000"/>
          </a:xfrm>
          <a:prstGeom prst="rect">
            <a:avLst/>
          </a:prstGeom>
        </p:spPr>
      </p:pic>
      <p:pic>
        <p:nvPicPr>
          <p:cNvPr id="10" name="Picture 9">
            <a:extLst>
              <a:ext uri="{FF2B5EF4-FFF2-40B4-BE49-F238E27FC236}">
                <a16:creationId xmlns:a16="http://schemas.microsoft.com/office/drawing/2014/main" id="{C414912C-CC25-A540-809F-8C4FA0280CC4}"/>
              </a:ext>
            </a:extLst>
          </p:cNvPr>
          <p:cNvPicPr>
            <a:picLocks noChangeAspect="1"/>
          </p:cNvPicPr>
          <p:nvPr/>
        </p:nvPicPr>
        <p:blipFill>
          <a:blip r:embed="rId7"/>
          <a:stretch>
            <a:fillRect/>
          </a:stretch>
        </p:blipFill>
        <p:spPr>
          <a:xfrm>
            <a:off x="5475246" y="533724"/>
            <a:ext cx="5312160" cy="2232000"/>
          </a:xfrm>
          <a:prstGeom prst="rect">
            <a:avLst/>
          </a:prstGeom>
        </p:spPr>
      </p:pic>
      <p:sp>
        <p:nvSpPr>
          <p:cNvPr id="11" name="Rectangle 10">
            <a:extLst>
              <a:ext uri="{FF2B5EF4-FFF2-40B4-BE49-F238E27FC236}">
                <a16:creationId xmlns:a16="http://schemas.microsoft.com/office/drawing/2014/main" id="{5722609D-9C8A-824D-BF98-04A766A61202}"/>
              </a:ext>
            </a:extLst>
          </p:cNvPr>
          <p:cNvSpPr/>
          <p:nvPr/>
        </p:nvSpPr>
        <p:spPr>
          <a:xfrm>
            <a:off x="5475246" y="510623"/>
            <a:ext cx="5312160" cy="2391950"/>
          </a:xfrm>
          <a:prstGeom prst="rect">
            <a:avLst/>
          </a:prstGeom>
          <a:solidFill>
            <a:schemeClr val="accent6">
              <a:lumMod val="60000"/>
              <a:lumOff val="40000"/>
              <a:alpha val="152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pic>
        <p:nvPicPr>
          <p:cNvPr id="12" name="Picture 11">
            <a:extLst>
              <a:ext uri="{FF2B5EF4-FFF2-40B4-BE49-F238E27FC236}">
                <a16:creationId xmlns:a16="http://schemas.microsoft.com/office/drawing/2014/main" id="{98448904-CAC0-F34E-9531-98E3E5FD8B6C}"/>
              </a:ext>
            </a:extLst>
          </p:cNvPr>
          <p:cNvPicPr>
            <a:picLocks noChangeAspect="1"/>
          </p:cNvPicPr>
          <p:nvPr/>
        </p:nvPicPr>
        <p:blipFill>
          <a:blip r:embed="rId8"/>
          <a:stretch>
            <a:fillRect/>
          </a:stretch>
        </p:blipFill>
        <p:spPr>
          <a:xfrm>
            <a:off x="223230" y="1745660"/>
            <a:ext cx="2231123" cy="396000"/>
          </a:xfrm>
          <a:prstGeom prst="rect">
            <a:avLst/>
          </a:prstGeom>
        </p:spPr>
      </p:pic>
      <p:pic>
        <p:nvPicPr>
          <p:cNvPr id="13" name="Picture 12">
            <a:extLst>
              <a:ext uri="{FF2B5EF4-FFF2-40B4-BE49-F238E27FC236}">
                <a16:creationId xmlns:a16="http://schemas.microsoft.com/office/drawing/2014/main" id="{85274B0A-5EE6-894A-BAF3-F3555B9185A1}"/>
              </a:ext>
            </a:extLst>
          </p:cNvPr>
          <p:cNvPicPr>
            <a:picLocks noChangeAspect="1"/>
          </p:cNvPicPr>
          <p:nvPr/>
        </p:nvPicPr>
        <p:blipFill>
          <a:blip r:embed="rId9"/>
          <a:stretch>
            <a:fillRect/>
          </a:stretch>
        </p:blipFill>
        <p:spPr>
          <a:xfrm>
            <a:off x="259793" y="2141660"/>
            <a:ext cx="1861714" cy="432000"/>
          </a:xfrm>
          <a:prstGeom prst="rect">
            <a:avLst/>
          </a:prstGeom>
        </p:spPr>
      </p:pic>
      <p:sp>
        <p:nvSpPr>
          <p:cNvPr id="14" name="TextBox 13">
            <a:extLst>
              <a:ext uri="{FF2B5EF4-FFF2-40B4-BE49-F238E27FC236}">
                <a16:creationId xmlns:a16="http://schemas.microsoft.com/office/drawing/2014/main" id="{38CCBB75-E139-E440-942D-BB1A6F3CC926}"/>
              </a:ext>
            </a:extLst>
          </p:cNvPr>
          <p:cNvSpPr txBox="1"/>
          <p:nvPr/>
        </p:nvSpPr>
        <p:spPr>
          <a:xfrm>
            <a:off x="3450648" y="479772"/>
            <a:ext cx="1830872" cy="646331"/>
          </a:xfrm>
          <a:prstGeom prst="rect">
            <a:avLst/>
          </a:prstGeom>
          <a:noFill/>
        </p:spPr>
        <p:txBody>
          <a:bodyPr wrap="square" rtlCol="0">
            <a:spAutoFit/>
          </a:bodyPr>
          <a:lstStyle/>
          <a:p>
            <a:pPr algn="r"/>
            <a:r>
              <a:rPr lang="en-US" dirty="0"/>
              <a:t>Lagrange-Einstein system </a:t>
            </a:r>
          </a:p>
        </p:txBody>
      </p:sp>
      <p:sp>
        <p:nvSpPr>
          <p:cNvPr id="15" name="TextBox 14">
            <a:extLst>
              <a:ext uri="{FF2B5EF4-FFF2-40B4-BE49-F238E27FC236}">
                <a16:creationId xmlns:a16="http://schemas.microsoft.com/office/drawing/2014/main" id="{7318CA1D-E842-644E-929E-E985DB6901E7}"/>
              </a:ext>
            </a:extLst>
          </p:cNvPr>
          <p:cNvSpPr txBox="1"/>
          <p:nvPr/>
        </p:nvSpPr>
        <p:spPr>
          <a:xfrm>
            <a:off x="187156" y="1031684"/>
            <a:ext cx="2812076" cy="646331"/>
          </a:xfrm>
          <a:prstGeom prst="rect">
            <a:avLst/>
          </a:prstGeom>
          <a:noFill/>
        </p:spPr>
        <p:txBody>
          <a:bodyPr wrap="square" rtlCol="0">
            <a:spAutoFit/>
          </a:bodyPr>
          <a:lstStyle/>
          <a:p>
            <a:r>
              <a:rPr lang="en-US" dirty="0"/>
              <a:t>3 + 1 relativistic </a:t>
            </a:r>
            <a:r>
              <a:rPr lang="en-US" dirty="0" err="1"/>
              <a:t>Lagrangian</a:t>
            </a:r>
            <a:r>
              <a:rPr lang="en-US" dirty="0"/>
              <a:t> framework</a:t>
            </a:r>
            <a:endParaRPr lang="en-MX" dirty="0"/>
          </a:p>
        </p:txBody>
      </p:sp>
      <p:sp>
        <p:nvSpPr>
          <p:cNvPr id="16" name="Rectangle 15">
            <a:extLst>
              <a:ext uri="{FF2B5EF4-FFF2-40B4-BE49-F238E27FC236}">
                <a16:creationId xmlns:a16="http://schemas.microsoft.com/office/drawing/2014/main" id="{A3D0A898-2716-C94A-91DF-6FCF4ED933E3}"/>
              </a:ext>
            </a:extLst>
          </p:cNvPr>
          <p:cNvSpPr/>
          <p:nvPr/>
        </p:nvSpPr>
        <p:spPr>
          <a:xfrm>
            <a:off x="223230" y="1745660"/>
            <a:ext cx="2362728" cy="828000"/>
          </a:xfrm>
          <a:prstGeom prst="rect">
            <a:avLst/>
          </a:prstGeom>
          <a:solidFill>
            <a:schemeClr val="accent6">
              <a:lumMod val="60000"/>
              <a:lumOff val="40000"/>
              <a:alpha val="152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pic>
        <p:nvPicPr>
          <p:cNvPr id="17" name="Picture 16">
            <a:extLst>
              <a:ext uri="{FF2B5EF4-FFF2-40B4-BE49-F238E27FC236}">
                <a16:creationId xmlns:a16="http://schemas.microsoft.com/office/drawing/2014/main" id="{8DBB01C4-BE05-5547-8E76-5F0147EE7A6E}"/>
              </a:ext>
            </a:extLst>
          </p:cNvPr>
          <p:cNvPicPr>
            <a:picLocks noChangeAspect="1"/>
          </p:cNvPicPr>
          <p:nvPr/>
        </p:nvPicPr>
        <p:blipFill>
          <a:blip r:embed="rId10"/>
          <a:stretch>
            <a:fillRect/>
          </a:stretch>
        </p:blipFill>
        <p:spPr>
          <a:xfrm>
            <a:off x="7636664" y="4688470"/>
            <a:ext cx="4342686" cy="1188000"/>
          </a:xfrm>
          <a:prstGeom prst="rect">
            <a:avLst/>
          </a:prstGeom>
        </p:spPr>
      </p:pic>
      <p:sp>
        <p:nvSpPr>
          <p:cNvPr id="18" name="Rectangle 17">
            <a:extLst>
              <a:ext uri="{FF2B5EF4-FFF2-40B4-BE49-F238E27FC236}">
                <a16:creationId xmlns:a16="http://schemas.microsoft.com/office/drawing/2014/main" id="{8268A019-0434-084A-AE3F-CD7A536B658D}"/>
              </a:ext>
            </a:extLst>
          </p:cNvPr>
          <p:cNvSpPr/>
          <p:nvPr/>
        </p:nvSpPr>
        <p:spPr>
          <a:xfrm>
            <a:off x="337438" y="3253946"/>
            <a:ext cx="2231123" cy="2585323"/>
          </a:xfrm>
          <a:prstGeom prst="rect">
            <a:avLst/>
          </a:prstGeom>
          <a:noFill/>
        </p:spPr>
        <p:txBody>
          <a:bodyPr wrap="square" rtlCol="0">
            <a:spAutoFit/>
          </a:bodyPr>
          <a:lstStyle/>
          <a:p>
            <a:r>
              <a:rPr lang="en-US" dirty="0"/>
              <a:t>The approach consists of obtaining evolution </a:t>
            </a:r>
            <a:r>
              <a:rPr lang="en-US" dirty="0" err="1"/>
              <a:t>eqns</a:t>
            </a:r>
            <a:r>
              <a:rPr lang="en-US" dirty="0"/>
              <a:t> for deviation fields, linearizing them, and injecting the formal solution into the exact nonlinear functional. </a:t>
            </a:r>
          </a:p>
        </p:txBody>
      </p:sp>
      <p:sp>
        <p:nvSpPr>
          <p:cNvPr id="19" name="Rectangle 18">
            <a:extLst>
              <a:ext uri="{FF2B5EF4-FFF2-40B4-BE49-F238E27FC236}">
                <a16:creationId xmlns:a16="http://schemas.microsoft.com/office/drawing/2014/main" id="{A1695125-DB16-1049-82BE-05A151F08936}"/>
              </a:ext>
            </a:extLst>
          </p:cNvPr>
          <p:cNvSpPr/>
          <p:nvPr/>
        </p:nvSpPr>
        <p:spPr>
          <a:xfrm>
            <a:off x="2697115" y="3218542"/>
            <a:ext cx="4097352" cy="2808000"/>
          </a:xfrm>
          <a:prstGeom prst="rect">
            <a:avLst/>
          </a:prstGeom>
          <a:solidFill>
            <a:schemeClr val="accent4">
              <a:lumMod val="60000"/>
              <a:lumOff val="40000"/>
              <a:alpha val="152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20" name="Rectangle 19">
            <a:extLst>
              <a:ext uri="{FF2B5EF4-FFF2-40B4-BE49-F238E27FC236}">
                <a16:creationId xmlns:a16="http://schemas.microsoft.com/office/drawing/2014/main" id="{6D371251-5387-5647-BBBD-72D9546D5914}"/>
              </a:ext>
            </a:extLst>
          </p:cNvPr>
          <p:cNvSpPr/>
          <p:nvPr/>
        </p:nvSpPr>
        <p:spPr>
          <a:xfrm>
            <a:off x="7401859" y="3338119"/>
            <a:ext cx="4659069" cy="2742308"/>
          </a:xfrm>
          <a:prstGeom prst="rect">
            <a:avLst/>
          </a:prstGeom>
          <a:solidFill>
            <a:schemeClr val="accent4">
              <a:lumMod val="60000"/>
              <a:lumOff val="40000"/>
              <a:alpha val="152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21" name="Left Brace 20">
            <a:extLst>
              <a:ext uri="{FF2B5EF4-FFF2-40B4-BE49-F238E27FC236}">
                <a16:creationId xmlns:a16="http://schemas.microsoft.com/office/drawing/2014/main" id="{B5454751-2AE9-6D4B-811B-9D21E210B540}"/>
              </a:ext>
            </a:extLst>
          </p:cNvPr>
          <p:cNvSpPr/>
          <p:nvPr/>
        </p:nvSpPr>
        <p:spPr>
          <a:xfrm>
            <a:off x="7213055" y="3338119"/>
            <a:ext cx="377608" cy="2742308"/>
          </a:xfrm>
          <a:prstGeom prst="leftBrac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X" dirty="0"/>
          </a:p>
        </p:txBody>
      </p:sp>
      <p:sp>
        <p:nvSpPr>
          <p:cNvPr id="22" name="TextBox 21">
            <a:extLst>
              <a:ext uri="{FF2B5EF4-FFF2-40B4-BE49-F238E27FC236}">
                <a16:creationId xmlns:a16="http://schemas.microsoft.com/office/drawing/2014/main" id="{50858672-2916-8649-9620-248DC99D4E9D}"/>
              </a:ext>
            </a:extLst>
          </p:cNvPr>
          <p:cNvSpPr txBox="1"/>
          <p:nvPr/>
        </p:nvSpPr>
        <p:spPr>
          <a:xfrm>
            <a:off x="6521799" y="6343889"/>
            <a:ext cx="5604933" cy="369332"/>
          </a:xfrm>
          <a:prstGeom prst="rect">
            <a:avLst/>
          </a:prstGeom>
          <a:noFill/>
        </p:spPr>
        <p:txBody>
          <a:bodyPr wrap="square">
            <a:spAutoFit/>
          </a:bodyPr>
          <a:lstStyle/>
          <a:p>
            <a:r>
              <a:rPr lang="en-MX" b="1" dirty="0"/>
              <a:t>Delgado Gaspar, Buchert and </a:t>
            </a:r>
            <a:r>
              <a:rPr lang="en-US" b="1" dirty="0"/>
              <a:t>Ostrowski</a:t>
            </a:r>
            <a:r>
              <a:rPr lang="en-MX" b="1" dirty="0"/>
              <a:t> (in preparation)</a:t>
            </a:r>
          </a:p>
        </p:txBody>
      </p:sp>
    </p:spTree>
    <p:extLst>
      <p:ext uri="{BB962C8B-B14F-4D97-AF65-F5344CB8AC3E}">
        <p14:creationId xmlns:p14="http://schemas.microsoft.com/office/powerpoint/2010/main" val="207751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F2856565-AFF9-054B-B354-49263DBB8D4D}"/>
              </a:ext>
            </a:extLst>
          </p:cNvPr>
          <p:cNvSpPr/>
          <p:nvPr/>
        </p:nvSpPr>
        <p:spPr>
          <a:xfrm>
            <a:off x="4078170" y="211222"/>
            <a:ext cx="3576740" cy="1471274"/>
          </a:xfrm>
          <a:prstGeom prst="hexagon">
            <a:avLst/>
          </a:prstGeom>
          <a:solidFill>
            <a:schemeClr val="accent4">
              <a:lumMod val="75000"/>
              <a:alpha val="1440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7" name="TextBox 6">
            <a:extLst>
              <a:ext uri="{FF2B5EF4-FFF2-40B4-BE49-F238E27FC236}">
                <a16:creationId xmlns:a16="http://schemas.microsoft.com/office/drawing/2014/main" id="{A260E6EA-EB3F-8F49-B932-42E722BD15B2}"/>
              </a:ext>
            </a:extLst>
          </p:cNvPr>
          <p:cNvSpPr txBox="1"/>
          <p:nvPr/>
        </p:nvSpPr>
        <p:spPr>
          <a:xfrm>
            <a:off x="5182233" y="211222"/>
            <a:ext cx="1119217" cy="584775"/>
          </a:xfrm>
          <a:prstGeom prst="rect">
            <a:avLst/>
          </a:prstGeom>
          <a:noFill/>
        </p:spPr>
        <p:txBody>
          <a:bodyPr wrap="none" rtlCol="0">
            <a:spAutoFit/>
          </a:bodyPr>
          <a:lstStyle/>
          <a:p>
            <a:r>
              <a:rPr lang="en-MX" sz="3200" b="1" dirty="0">
                <a:solidFill>
                  <a:schemeClr val="accent1">
                    <a:lumMod val="50000"/>
                  </a:schemeClr>
                </a:solidFill>
              </a:rPr>
              <a:t>GRZA</a:t>
            </a:r>
          </a:p>
        </p:txBody>
      </p:sp>
      <p:pic>
        <p:nvPicPr>
          <p:cNvPr id="8" name="Picture 7">
            <a:extLst>
              <a:ext uri="{FF2B5EF4-FFF2-40B4-BE49-F238E27FC236}">
                <a16:creationId xmlns:a16="http://schemas.microsoft.com/office/drawing/2014/main" id="{3F7D566A-A222-8649-BF27-7439285458B8}"/>
              </a:ext>
            </a:extLst>
          </p:cNvPr>
          <p:cNvPicPr>
            <a:picLocks noChangeAspect="1"/>
          </p:cNvPicPr>
          <p:nvPr/>
        </p:nvPicPr>
        <p:blipFill>
          <a:blip r:embed="rId3"/>
          <a:stretch>
            <a:fillRect/>
          </a:stretch>
        </p:blipFill>
        <p:spPr>
          <a:xfrm>
            <a:off x="4249985" y="832573"/>
            <a:ext cx="3277500" cy="720000"/>
          </a:xfrm>
          <a:prstGeom prst="rect">
            <a:avLst/>
          </a:prstGeom>
        </p:spPr>
      </p:pic>
      <p:cxnSp>
        <p:nvCxnSpPr>
          <p:cNvPr id="12" name="Straight Arrow Connector 11">
            <a:extLst>
              <a:ext uri="{FF2B5EF4-FFF2-40B4-BE49-F238E27FC236}">
                <a16:creationId xmlns:a16="http://schemas.microsoft.com/office/drawing/2014/main" id="{820F3910-816A-5242-88CD-53875C1A930A}"/>
              </a:ext>
            </a:extLst>
          </p:cNvPr>
          <p:cNvCxnSpPr>
            <a:cxnSpLocks/>
          </p:cNvCxnSpPr>
          <p:nvPr/>
        </p:nvCxnSpPr>
        <p:spPr>
          <a:xfrm>
            <a:off x="6914417" y="1899557"/>
            <a:ext cx="755653" cy="119347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B57AC8F-058D-D449-8E2C-E3FA8164DBA0}"/>
              </a:ext>
            </a:extLst>
          </p:cNvPr>
          <p:cNvCxnSpPr>
            <a:cxnSpLocks/>
          </p:cNvCxnSpPr>
          <p:nvPr/>
        </p:nvCxnSpPr>
        <p:spPr>
          <a:xfrm flipH="1">
            <a:off x="3882650" y="1899557"/>
            <a:ext cx="949598" cy="111796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DB553063-68D6-4948-8875-B767314BF8D7}"/>
              </a:ext>
            </a:extLst>
          </p:cNvPr>
          <p:cNvSpPr/>
          <p:nvPr/>
        </p:nvSpPr>
        <p:spPr>
          <a:xfrm>
            <a:off x="7197012" y="3163824"/>
            <a:ext cx="1833640" cy="831251"/>
          </a:xfrm>
          <a:prstGeom prst="roundRect">
            <a:avLst/>
          </a:prstGeom>
          <a:solidFill>
            <a:schemeClr val="accent4">
              <a:lumMod val="60000"/>
              <a:lumOff val="40000"/>
              <a:alpha val="1578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29" name="Rounded Rectangle 28">
            <a:extLst>
              <a:ext uri="{FF2B5EF4-FFF2-40B4-BE49-F238E27FC236}">
                <a16:creationId xmlns:a16="http://schemas.microsoft.com/office/drawing/2014/main" id="{95DFE732-BBB9-E547-9B9C-880940770674}"/>
              </a:ext>
            </a:extLst>
          </p:cNvPr>
          <p:cNvSpPr/>
          <p:nvPr/>
        </p:nvSpPr>
        <p:spPr>
          <a:xfrm>
            <a:off x="2523809" y="3129605"/>
            <a:ext cx="1833640" cy="831251"/>
          </a:xfrm>
          <a:prstGeom prst="roundRect">
            <a:avLst/>
          </a:prstGeom>
          <a:solidFill>
            <a:schemeClr val="accent6">
              <a:lumMod val="60000"/>
              <a:lumOff val="40000"/>
              <a:alpha val="1578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5" name="TextBox 34">
            <a:extLst>
              <a:ext uri="{FF2B5EF4-FFF2-40B4-BE49-F238E27FC236}">
                <a16:creationId xmlns:a16="http://schemas.microsoft.com/office/drawing/2014/main" id="{AF794542-5BF6-5F4B-BC18-E228696A4DC9}"/>
              </a:ext>
            </a:extLst>
          </p:cNvPr>
          <p:cNvSpPr txBox="1"/>
          <p:nvPr/>
        </p:nvSpPr>
        <p:spPr>
          <a:xfrm>
            <a:off x="2958953" y="3248697"/>
            <a:ext cx="975332" cy="584775"/>
          </a:xfrm>
          <a:prstGeom prst="rect">
            <a:avLst/>
          </a:prstGeom>
          <a:noFill/>
        </p:spPr>
        <p:txBody>
          <a:bodyPr wrap="none" rtlCol="0">
            <a:spAutoFit/>
          </a:bodyPr>
          <a:lstStyle/>
          <a:p>
            <a:r>
              <a:rPr lang="en-MX" sz="3200" b="1" dirty="0">
                <a:solidFill>
                  <a:schemeClr val="accent1">
                    <a:lumMod val="50000"/>
                  </a:schemeClr>
                </a:solidFill>
              </a:rPr>
              <a:t>Sze-I</a:t>
            </a:r>
          </a:p>
        </p:txBody>
      </p:sp>
      <p:sp>
        <p:nvSpPr>
          <p:cNvPr id="36" name="TextBox 35">
            <a:extLst>
              <a:ext uri="{FF2B5EF4-FFF2-40B4-BE49-F238E27FC236}">
                <a16:creationId xmlns:a16="http://schemas.microsoft.com/office/drawing/2014/main" id="{D0D3ABE1-7B44-A041-8F95-82163FB09412}"/>
              </a:ext>
            </a:extLst>
          </p:cNvPr>
          <p:cNvSpPr txBox="1"/>
          <p:nvPr/>
        </p:nvSpPr>
        <p:spPr>
          <a:xfrm>
            <a:off x="7654910" y="3285273"/>
            <a:ext cx="856709" cy="584775"/>
          </a:xfrm>
          <a:prstGeom prst="rect">
            <a:avLst/>
          </a:prstGeom>
          <a:noFill/>
        </p:spPr>
        <p:txBody>
          <a:bodyPr wrap="none" rtlCol="0">
            <a:spAutoFit/>
          </a:bodyPr>
          <a:lstStyle/>
          <a:p>
            <a:r>
              <a:rPr lang="en-MX" sz="3200" b="1" dirty="0">
                <a:solidFill>
                  <a:schemeClr val="accent1">
                    <a:lumMod val="50000"/>
                  </a:schemeClr>
                </a:solidFill>
              </a:rPr>
              <a:t>RZA</a:t>
            </a:r>
          </a:p>
        </p:txBody>
      </p:sp>
      <p:cxnSp>
        <p:nvCxnSpPr>
          <p:cNvPr id="37" name="Straight Arrow Connector 36">
            <a:extLst>
              <a:ext uri="{FF2B5EF4-FFF2-40B4-BE49-F238E27FC236}">
                <a16:creationId xmlns:a16="http://schemas.microsoft.com/office/drawing/2014/main" id="{B18E3768-5964-974D-9992-B5FDED115637}"/>
              </a:ext>
            </a:extLst>
          </p:cNvPr>
          <p:cNvCxnSpPr>
            <a:cxnSpLocks/>
          </p:cNvCxnSpPr>
          <p:nvPr/>
        </p:nvCxnSpPr>
        <p:spPr>
          <a:xfrm flipH="1">
            <a:off x="8076785" y="4299711"/>
            <a:ext cx="6479" cy="105803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8248D4B-3B9D-9C4F-9BA0-9E9761AF08D0}"/>
              </a:ext>
            </a:extLst>
          </p:cNvPr>
          <p:cNvCxnSpPr>
            <a:cxnSpLocks/>
          </p:cNvCxnSpPr>
          <p:nvPr/>
        </p:nvCxnSpPr>
        <p:spPr>
          <a:xfrm flipH="1">
            <a:off x="3434150" y="4291113"/>
            <a:ext cx="6479" cy="1058031"/>
          </a:xfrm>
          <a:prstGeom prst="straightConnector1">
            <a:avLst/>
          </a:prstGeom>
          <a:ln w="317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32A4409-DD57-D044-B2C6-B6338B9457DD}"/>
              </a:ext>
            </a:extLst>
          </p:cNvPr>
          <p:cNvSpPr txBox="1"/>
          <p:nvPr/>
        </p:nvSpPr>
        <p:spPr>
          <a:xfrm>
            <a:off x="3036524" y="5661943"/>
            <a:ext cx="762132" cy="584775"/>
          </a:xfrm>
          <a:prstGeom prst="rect">
            <a:avLst/>
          </a:prstGeom>
          <a:noFill/>
        </p:spPr>
        <p:txBody>
          <a:bodyPr wrap="none" rtlCol="0">
            <a:spAutoFit/>
          </a:bodyPr>
          <a:lstStyle/>
          <a:p>
            <a:r>
              <a:rPr lang="en-MX" sz="3200" b="1" dirty="0">
                <a:solidFill>
                  <a:schemeClr val="accent1">
                    <a:lumMod val="50000"/>
                  </a:schemeClr>
                </a:solidFill>
              </a:rPr>
              <a:t>LTB</a:t>
            </a:r>
          </a:p>
        </p:txBody>
      </p:sp>
      <p:sp>
        <p:nvSpPr>
          <p:cNvPr id="41" name="TextBox 40">
            <a:extLst>
              <a:ext uri="{FF2B5EF4-FFF2-40B4-BE49-F238E27FC236}">
                <a16:creationId xmlns:a16="http://schemas.microsoft.com/office/drawing/2014/main" id="{90D3D893-70BC-AC49-A085-65F94BE5BE1D}"/>
              </a:ext>
            </a:extLst>
          </p:cNvPr>
          <p:cNvSpPr txBox="1"/>
          <p:nvPr/>
        </p:nvSpPr>
        <p:spPr>
          <a:xfrm>
            <a:off x="7639759" y="5645259"/>
            <a:ext cx="1083951" cy="584775"/>
          </a:xfrm>
          <a:prstGeom prst="rect">
            <a:avLst/>
          </a:prstGeom>
          <a:noFill/>
        </p:spPr>
        <p:txBody>
          <a:bodyPr wrap="none" rtlCol="0">
            <a:spAutoFit/>
          </a:bodyPr>
          <a:lstStyle/>
          <a:p>
            <a:r>
              <a:rPr lang="en-MX" sz="3200" b="1" dirty="0">
                <a:solidFill>
                  <a:schemeClr val="accent1">
                    <a:lumMod val="50000"/>
                  </a:schemeClr>
                </a:solidFill>
              </a:rPr>
              <a:t>Sze-II</a:t>
            </a:r>
          </a:p>
        </p:txBody>
      </p:sp>
      <p:sp>
        <p:nvSpPr>
          <p:cNvPr id="42" name="Rounded Rectangle 41">
            <a:extLst>
              <a:ext uri="{FF2B5EF4-FFF2-40B4-BE49-F238E27FC236}">
                <a16:creationId xmlns:a16="http://schemas.microsoft.com/office/drawing/2014/main" id="{634F40D7-2A03-5247-804E-EF76D02CFC9E}"/>
              </a:ext>
            </a:extLst>
          </p:cNvPr>
          <p:cNvSpPr/>
          <p:nvPr/>
        </p:nvSpPr>
        <p:spPr>
          <a:xfrm>
            <a:off x="2523809" y="5569614"/>
            <a:ext cx="1833640" cy="831251"/>
          </a:xfrm>
          <a:prstGeom prst="roundRect">
            <a:avLst/>
          </a:prstGeom>
          <a:solidFill>
            <a:schemeClr val="accent6">
              <a:lumMod val="60000"/>
              <a:lumOff val="40000"/>
              <a:alpha val="1578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3" name="Rounded Rectangle 42">
            <a:extLst>
              <a:ext uri="{FF2B5EF4-FFF2-40B4-BE49-F238E27FC236}">
                <a16:creationId xmlns:a16="http://schemas.microsoft.com/office/drawing/2014/main" id="{944B6B1D-47EF-7646-A24D-1C297FF1B73E}"/>
              </a:ext>
            </a:extLst>
          </p:cNvPr>
          <p:cNvSpPr/>
          <p:nvPr/>
        </p:nvSpPr>
        <p:spPr>
          <a:xfrm>
            <a:off x="7292243" y="5571338"/>
            <a:ext cx="1833640" cy="831251"/>
          </a:xfrm>
          <a:prstGeom prst="roundRect">
            <a:avLst/>
          </a:prstGeom>
          <a:solidFill>
            <a:schemeClr val="accent6">
              <a:lumMod val="60000"/>
              <a:lumOff val="40000"/>
              <a:alpha val="1578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pic>
        <p:nvPicPr>
          <p:cNvPr id="44" name="Picture 43">
            <a:extLst>
              <a:ext uri="{FF2B5EF4-FFF2-40B4-BE49-F238E27FC236}">
                <a16:creationId xmlns:a16="http://schemas.microsoft.com/office/drawing/2014/main" id="{355909DA-E5DA-5649-B515-72A5AB79DE3C}"/>
              </a:ext>
            </a:extLst>
          </p:cNvPr>
          <p:cNvPicPr>
            <a:picLocks noChangeAspect="1"/>
          </p:cNvPicPr>
          <p:nvPr/>
        </p:nvPicPr>
        <p:blipFill>
          <a:blip r:embed="rId4"/>
          <a:stretch>
            <a:fillRect/>
          </a:stretch>
        </p:blipFill>
        <p:spPr>
          <a:xfrm>
            <a:off x="1547351" y="1682496"/>
            <a:ext cx="2588430" cy="1080000"/>
          </a:xfrm>
          <a:prstGeom prst="rect">
            <a:avLst/>
          </a:prstGeom>
          <a:effectLst>
            <a:outerShdw blurRad="50800" dist="38100" dir="2700000" algn="tl" rotWithShape="0">
              <a:prstClr val="black">
                <a:alpha val="40000"/>
              </a:prstClr>
            </a:outerShdw>
          </a:effectLst>
        </p:spPr>
      </p:pic>
      <p:sp>
        <p:nvSpPr>
          <p:cNvPr id="45" name="TextBox 44">
            <a:extLst>
              <a:ext uri="{FF2B5EF4-FFF2-40B4-BE49-F238E27FC236}">
                <a16:creationId xmlns:a16="http://schemas.microsoft.com/office/drawing/2014/main" id="{A8EB1E1B-6383-8944-B64E-468AEAA3070D}"/>
              </a:ext>
            </a:extLst>
          </p:cNvPr>
          <p:cNvSpPr txBox="1"/>
          <p:nvPr/>
        </p:nvSpPr>
        <p:spPr>
          <a:xfrm>
            <a:off x="2406991" y="4690326"/>
            <a:ext cx="869149" cy="369332"/>
          </a:xfrm>
          <a:prstGeom prst="rect">
            <a:avLst/>
          </a:prstGeom>
          <a:noFill/>
        </p:spPr>
        <p:txBody>
          <a:bodyPr wrap="none" rtlCol="0">
            <a:spAutoFit/>
          </a:bodyPr>
          <a:lstStyle/>
          <a:p>
            <a:r>
              <a:rPr lang="en-MX" dirty="0"/>
              <a:t>SS limit</a:t>
            </a:r>
          </a:p>
        </p:txBody>
      </p:sp>
      <p:pic>
        <p:nvPicPr>
          <p:cNvPr id="46" name="Picture 45">
            <a:extLst>
              <a:ext uri="{FF2B5EF4-FFF2-40B4-BE49-F238E27FC236}">
                <a16:creationId xmlns:a16="http://schemas.microsoft.com/office/drawing/2014/main" id="{63A52472-C4B8-6E42-8865-20C06A137DAE}"/>
              </a:ext>
            </a:extLst>
          </p:cNvPr>
          <p:cNvPicPr>
            <a:picLocks noChangeAspect="1"/>
          </p:cNvPicPr>
          <p:nvPr/>
        </p:nvPicPr>
        <p:blipFill>
          <a:blip r:embed="rId5"/>
          <a:stretch>
            <a:fillRect/>
          </a:stretch>
        </p:blipFill>
        <p:spPr>
          <a:xfrm>
            <a:off x="8233166" y="4473360"/>
            <a:ext cx="2101393" cy="720000"/>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560A8ECB-91FB-4944-9852-3E1CADB6C733}"/>
              </a:ext>
            </a:extLst>
          </p:cNvPr>
          <p:cNvSpPr txBox="1"/>
          <p:nvPr/>
        </p:nvSpPr>
        <p:spPr>
          <a:xfrm>
            <a:off x="9734549" y="31893"/>
            <a:ext cx="2392183" cy="923330"/>
          </a:xfrm>
          <a:prstGeom prst="rect">
            <a:avLst/>
          </a:prstGeom>
          <a:noFill/>
        </p:spPr>
        <p:txBody>
          <a:bodyPr wrap="square">
            <a:spAutoFit/>
          </a:bodyPr>
          <a:lstStyle/>
          <a:p>
            <a:pPr algn="r"/>
            <a:r>
              <a:rPr lang="en-MX" b="1" dirty="0"/>
              <a:t>Delgado Gaspar, </a:t>
            </a:r>
          </a:p>
          <a:p>
            <a:pPr algn="r"/>
            <a:r>
              <a:rPr lang="en-MX" b="1" dirty="0"/>
              <a:t>Buchert &amp; </a:t>
            </a:r>
            <a:r>
              <a:rPr lang="en-US" b="1" dirty="0"/>
              <a:t>Ostrowski</a:t>
            </a:r>
          </a:p>
          <a:p>
            <a:pPr algn="r"/>
            <a:r>
              <a:rPr lang="en-MX" b="1" dirty="0"/>
              <a:t> (in preparation)</a:t>
            </a:r>
          </a:p>
        </p:txBody>
      </p:sp>
      <p:grpSp>
        <p:nvGrpSpPr>
          <p:cNvPr id="3" name="Group 2">
            <a:extLst>
              <a:ext uri="{FF2B5EF4-FFF2-40B4-BE49-F238E27FC236}">
                <a16:creationId xmlns:a16="http://schemas.microsoft.com/office/drawing/2014/main" id="{FC617EA4-C35E-6246-86B6-D09854C07328}"/>
              </a:ext>
            </a:extLst>
          </p:cNvPr>
          <p:cNvGrpSpPr/>
          <p:nvPr/>
        </p:nvGrpSpPr>
        <p:grpSpPr>
          <a:xfrm>
            <a:off x="7069330" y="1698651"/>
            <a:ext cx="2512372" cy="1262925"/>
            <a:chOff x="7069330" y="1698651"/>
            <a:chExt cx="2512372" cy="1262925"/>
          </a:xfrm>
        </p:grpSpPr>
        <p:pic>
          <p:nvPicPr>
            <p:cNvPr id="9" name="Picture 8">
              <a:extLst>
                <a:ext uri="{FF2B5EF4-FFF2-40B4-BE49-F238E27FC236}">
                  <a16:creationId xmlns:a16="http://schemas.microsoft.com/office/drawing/2014/main" id="{3628E7F8-B671-EA4B-A556-A56E1EEBDEB3}"/>
                </a:ext>
              </a:extLst>
            </p:cNvPr>
            <p:cNvPicPr>
              <a:picLocks noChangeAspect="1"/>
            </p:cNvPicPr>
            <p:nvPr/>
          </p:nvPicPr>
          <p:blipFill>
            <a:blip r:embed="rId6"/>
            <a:stretch>
              <a:fillRect/>
            </a:stretch>
          </p:blipFill>
          <p:spPr>
            <a:xfrm>
              <a:off x="7680306" y="2637576"/>
              <a:ext cx="1413818" cy="32400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EBAD59D2-6F3E-7E49-8A68-90B1C7A70F95}"/>
                </a:ext>
              </a:extLst>
            </p:cNvPr>
            <p:cNvSpPr txBox="1"/>
            <p:nvPr/>
          </p:nvSpPr>
          <p:spPr>
            <a:xfrm>
              <a:off x="7069330" y="2311611"/>
              <a:ext cx="2512372" cy="338554"/>
            </a:xfrm>
            <a:prstGeom prst="rect">
              <a:avLst/>
            </a:prstGeom>
            <a:noFill/>
          </p:spPr>
          <p:txBody>
            <a:bodyPr wrap="square" rtlCol="0">
              <a:spAutoFit/>
            </a:bodyPr>
            <a:lstStyle/>
            <a:p>
              <a:pPr algn="ctr"/>
              <a:r>
                <a:rPr lang="en-MX" sz="1600" dirty="0"/>
                <a:t>(background)</a:t>
              </a:r>
            </a:p>
          </p:txBody>
        </p:sp>
        <p:pic>
          <p:nvPicPr>
            <p:cNvPr id="2" name="Picture 1">
              <a:extLst>
                <a:ext uri="{FF2B5EF4-FFF2-40B4-BE49-F238E27FC236}">
                  <a16:creationId xmlns:a16="http://schemas.microsoft.com/office/drawing/2014/main" id="{70A13125-0043-0442-8DBD-58BC8DF4AA06}"/>
                </a:ext>
              </a:extLst>
            </p:cNvPr>
            <p:cNvPicPr>
              <a:picLocks noChangeAspect="1"/>
            </p:cNvPicPr>
            <p:nvPr/>
          </p:nvPicPr>
          <p:blipFill>
            <a:blip r:embed="rId7"/>
            <a:stretch>
              <a:fillRect/>
            </a:stretch>
          </p:blipFill>
          <p:spPr>
            <a:xfrm>
              <a:off x="7372301" y="1698651"/>
              <a:ext cx="1911561" cy="576000"/>
            </a:xfrm>
            <a:prstGeom prst="rect">
              <a:avLst/>
            </a:prstGeom>
          </p:spPr>
        </p:pic>
      </p:grpSp>
    </p:spTree>
    <p:extLst>
      <p:ext uri="{BB962C8B-B14F-4D97-AF65-F5344CB8AC3E}">
        <p14:creationId xmlns:p14="http://schemas.microsoft.com/office/powerpoint/2010/main" val="3582985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8FEF-15BA-3242-A9DE-4F69DD411955}"/>
              </a:ext>
            </a:extLst>
          </p:cNvPr>
          <p:cNvSpPr>
            <a:spLocks noGrp="1"/>
          </p:cNvSpPr>
          <p:nvPr>
            <p:ph type="title"/>
          </p:nvPr>
        </p:nvSpPr>
        <p:spPr>
          <a:xfrm>
            <a:off x="801624" y="35941"/>
            <a:ext cx="10515600" cy="1325563"/>
          </a:xfrm>
        </p:spPr>
        <p:txBody>
          <a:bodyPr/>
          <a:lstStyle/>
          <a:p>
            <a:r>
              <a:rPr lang="en-MX" dirty="0"/>
              <a:t>GRZA: Numerical Example</a:t>
            </a:r>
          </a:p>
        </p:txBody>
      </p:sp>
      <p:pic>
        <p:nvPicPr>
          <p:cNvPr id="5" name="Picture 4">
            <a:extLst>
              <a:ext uri="{FF2B5EF4-FFF2-40B4-BE49-F238E27FC236}">
                <a16:creationId xmlns:a16="http://schemas.microsoft.com/office/drawing/2014/main" id="{286FF5F4-223C-F14C-95C4-230A165B1C2A}"/>
              </a:ext>
            </a:extLst>
          </p:cNvPr>
          <p:cNvPicPr>
            <a:picLocks noChangeAspect="1"/>
          </p:cNvPicPr>
          <p:nvPr/>
        </p:nvPicPr>
        <p:blipFill>
          <a:blip r:embed="rId3"/>
          <a:stretch>
            <a:fillRect/>
          </a:stretch>
        </p:blipFill>
        <p:spPr>
          <a:xfrm>
            <a:off x="4319883" y="3796523"/>
            <a:ext cx="2959100" cy="2387600"/>
          </a:xfrm>
          <a:prstGeom prst="rect">
            <a:avLst/>
          </a:prstGeom>
        </p:spPr>
      </p:pic>
      <p:pic>
        <p:nvPicPr>
          <p:cNvPr id="7" name="Picture 6">
            <a:extLst>
              <a:ext uri="{FF2B5EF4-FFF2-40B4-BE49-F238E27FC236}">
                <a16:creationId xmlns:a16="http://schemas.microsoft.com/office/drawing/2014/main" id="{A8F6C458-E6EC-9946-B311-E1A0F948084D}"/>
              </a:ext>
            </a:extLst>
          </p:cNvPr>
          <p:cNvPicPr>
            <a:picLocks noChangeAspect="1"/>
          </p:cNvPicPr>
          <p:nvPr/>
        </p:nvPicPr>
        <p:blipFill>
          <a:blip r:embed="rId4"/>
          <a:stretch>
            <a:fillRect/>
          </a:stretch>
        </p:blipFill>
        <p:spPr>
          <a:xfrm>
            <a:off x="7838142" y="3796523"/>
            <a:ext cx="2959100" cy="2387600"/>
          </a:xfrm>
          <a:prstGeom prst="rect">
            <a:avLst/>
          </a:prstGeom>
        </p:spPr>
      </p:pic>
      <p:pic>
        <p:nvPicPr>
          <p:cNvPr id="9" name="Picture 8">
            <a:extLst>
              <a:ext uri="{FF2B5EF4-FFF2-40B4-BE49-F238E27FC236}">
                <a16:creationId xmlns:a16="http://schemas.microsoft.com/office/drawing/2014/main" id="{FC2CE2E4-5D39-264D-A6DC-6376536512FA}"/>
              </a:ext>
            </a:extLst>
          </p:cNvPr>
          <p:cNvPicPr>
            <a:picLocks noChangeAspect="1"/>
          </p:cNvPicPr>
          <p:nvPr/>
        </p:nvPicPr>
        <p:blipFill>
          <a:blip r:embed="rId5"/>
          <a:stretch>
            <a:fillRect/>
          </a:stretch>
        </p:blipFill>
        <p:spPr>
          <a:xfrm>
            <a:off x="801624" y="3802873"/>
            <a:ext cx="2959100" cy="2374900"/>
          </a:xfrm>
          <a:prstGeom prst="rect">
            <a:avLst/>
          </a:prstGeom>
        </p:spPr>
      </p:pic>
      <p:sp>
        <p:nvSpPr>
          <p:cNvPr id="8" name="TextBox 7">
            <a:extLst>
              <a:ext uri="{FF2B5EF4-FFF2-40B4-BE49-F238E27FC236}">
                <a16:creationId xmlns:a16="http://schemas.microsoft.com/office/drawing/2014/main" id="{BDADBF30-777B-2E4F-997A-BD23C7CEE35E}"/>
              </a:ext>
            </a:extLst>
          </p:cNvPr>
          <p:cNvSpPr txBox="1"/>
          <p:nvPr/>
        </p:nvSpPr>
        <p:spPr>
          <a:xfrm>
            <a:off x="860402" y="1203651"/>
            <a:ext cx="10240413" cy="646331"/>
          </a:xfrm>
          <a:prstGeom prst="rect">
            <a:avLst/>
          </a:prstGeom>
          <a:noFill/>
        </p:spPr>
        <p:txBody>
          <a:bodyPr wrap="square">
            <a:spAutoFit/>
          </a:bodyPr>
          <a:lstStyle/>
          <a:p>
            <a:r>
              <a:rPr lang="en-US" dirty="0">
                <a:effectLst/>
                <a:latin typeface="Arial" panose="020B0604020202020204" pitchFamily="34" charset="0"/>
              </a:rPr>
              <a:t>We explore the numerical solutions of a family of locally 1-d models, containing Szekeres as a particular case. </a:t>
            </a:r>
          </a:p>
        </p:txBody>
      </p:sp>
      <p:pic>
        <p:nvPicPr>
          <p:cNvPr id="4" name="Picture 3">
            <a:extLst>
              <a:ext uri="{FF2B5EF4-FFF2-40B4-BE49-F238E27FC236}">
                <a16:creationId xmlns:a16="http://schemas.microsoft.com/office/drawing/2014/main" id="{A046B9F1-48D2-BC40-AC80-3BAC2E1A60E2}"/>
              </a:ext>
            </a:extLst>
          </p:cNvPr>
          <p:cNvPicPr>
            <a:picLocks noChangeAspect="1"/>
          </p:cNvPicPr>
          <p:nvPr/>
        </p:nvPicPr>
        <p:blipFill>
          <a:blip r:embed="rId6"/>
          <a:stretch>
            <a:fillRect/>
          </a:stretch>
        </p:blipFill>
        <p:spPr>
          <a:xfrm>
            <a:off x="1022351" y="2004160"/>
            <a:ext cx="3958347" cy="540000"/>
          </a:xfrm>
          <a:prstGeom prst="rect">
            <a:avLst/>
          </a:prstGeom>
        </p:spPr>
      </p:pic>
      <p:pic>
        <p:nvPicPr>
          <p:cNvPr id="6" name="Picture 5">
            <a:extLst>
              <a:ext uri="{FF2B5EF4-FFF2-40B4-BE49-F238E27FC236}">
                <a16:creationId xmlns:a16="http://schemas.microsoft.com/office/drawing/2014/main" id="{FC730AEC-9CE4-0848-91C1-C436BAB223B7}"/>
              </a:ext>
            </a:extLst>
          </p:cNvPr>
          <p:cNvPicPr>
            <a:picLocks noChangeAspect="1"/>
          </p:cNvPicPr>
          <p:nvPr/>
        </p:nvPicPr>
        <p:blipFill>
          <a:blip r:embed="rId7"/>
          <a:stretch>
            <a:fillRect/>
          </a:stretch>
        </p:blipFill>
        <p:spPr>
          <a:xfrm>
            <a:off x="1022350" y="2610238"/>
            <a:ext cx="1607496" cy="504000"/>
          </a:xfrm>
          <a:prstGeom prst="rect">
            <a:avLst/>
          </a:prstGeom>
        </p:spPr>
      </p:pic>
      <p:pic>
        <p:nvPicPr>
          <p:cNvPr id="10" name="Picture 9">
            <a:extLst>
              <a:ext uri="{FF2B5EF4-FFF2-40B4-BE49-F238E27FC236}">
                <a16:creationId xmlns:a16="http://schemas.microsoft.com/office/drawing/2014/main" id="{605FD0CF-64B0-6E42-AE06-E6E67D122A6E}"/>
              </a:ext>
            </a:extLst>
          </p:cNvPr>
          <p:cNvPicPr>
            <a:picLocks noChangeAspect="1"/>
          </p:cNvPicPr>
          <p:nvPr/>
        </p:nvPicPr>
        <p:blipFill>
          <a:blip r:embed="rId8"/>
          <a:stretch>
            <a:fillRect/>
          </a:stretch>
        </p:blipFill>
        <p:spPr>
          <a:xfrm>
            <a:off x="1084794" y="3200045"/>
            <a:ext cx="3774271" cy="252000"/>
          </a:xfrm>
          <a:prstGeom prst="rect">
            <a:avLst/>
          </a:prstGeom>
        </p:spPr>
      </p:pic>
      <p:sp>
        <p:nvSpPr>
          <p:cNvPr id="12" name="TextBox 11">
            <a:extLst>
              <a:ext uri="{FF2B5EF4-FFF2-40B4-BE49-F238E27FC236}">
                <a16:creationId xmlns:a16="http://schemas.microsoft.com/office/drawing/2014/main" id="{634C6A2D-C154-7C48-B5D3-1667EFB2DEB2}"/>
              </a:ext>
            </a:extLst>
          </p:cNvPr>
          <p:cNvSpPr txBox="1"/>
          <p:nvPr/>
        </p:nvSpPr>
        <p:spPr>
          <a:xfrm>
            <a:off x="6656833" y="2430655"/>
            <a:ext cx="4989576" cy="738664"/>
          </a:xfrm>
          <a:prstGeom prst="rect">
            <a:avLst/>
          </a:prstGeom>
          <a:noFill/>
        </p:spPr>
        <p:txBody>
          <a:bodyPr wrap="square" rtlCol="0">
            <a:spAutoFit/>
          </a:bodyPr>
          <a:lstStyle/>
          <a:p>
            <a:r>
              <a:rPr lang="en-US" sz="1400" dirty="0"/>
              <a:t>These models  retain the spatial foliation of the hypersurfaces by non-concentric two-spheres, but generalize Szekeres in the form the 2-spheres are arranged. </a:t>
            </a:r>
            <a:endParaRPr lang="en-MX" sz="1400" dirty="0"/>
          </a:p>
        </p:txBody>
      </p:sp>
      <p:sp>
        <p:nvSpPr>
          <p:cNvPr id="13" name="TextBox 12">
            <a:extLst>
              <a:ext uri="{FF2B5EF4-FFF2-40B4-BE49-F238E27FC236}">
                <a16:creationId xmlns:a16="http://schemas.microsoft.com/office/drawing/2014/main" id="{709F19FB-93E7-D641-9DE3-DFB80095874C}"/>
              </a:ext>
            </a:extLst>
          </p:cNvPr>
          <p:cNvSpPr txBox="1"/>
          <p:nvPr/>
        </p:nvSpPr>
        <p:spPr>
          <a:xfrm>
            <a:off x="1269924" y="6260179"/>
            <a:ext cx="9421368" cy="307777"/>
          </a:xfrm>
          <a:prstGeom prst="rect">
            <a:avLst/>
          </a:prstGeom>
          <a:noFill/>
        </p:spPr>
        <p:txBody>
          <a:bodyPr wrap="square" rtlCol="0">
            <a:spAutoFit/>
          </a:bodyPr>
          <a:lstStyle/>
          <a:p>
            <a:r>
              <a:rPr lang="en-US" sz="1400" dirty="0"/>
              <a:t>Snapshots of the density contrast at the present cosmic time for the solution with </a:t>
            </a:r>
            <a:r>
              <a:rPr lang="el-GR" sz="1400" dirty="0"/>
              <a:t>α = 0 (</a:t>
            </a:r>
            <a:r>
              <a:rPr lang="en-US" sz="1400" dirty="0"/>
              <a:t>Szekeres case), 5.0 × 10</a:t>
            </a:r>
            <a:r>
              <a:rPr lang="en-US" sz="1400" baseline="30000" dirty="0"/>
              <a:t>−3</a:t>
            </a:r>
            <a:r>
              <a:rPr lang="en-US" sz="1400" dirty="0"/>
              <a:t>, 7.2 × 10</a:t>
            </a:r>
            <a:r>
              <a:rPr lang="en-US" sz="1400" baseline="30000" dirty="0"/>
              <a:t>−3</a:t>
            </a:r>
            <a:r>
              <a:rPr lang="en-US" sz="1400" dirty="0"/>
              <a:t>. </a:t>
            </a:r>
            <a:endParaRPr lang="en-MX" sz="1400" dirty="0"/>
          </a:p>
        </p:txBody>
      </p:sp>
    </p:spTree>
    <p:extLst>
      <p:ext uri="{BB962C8B-B14F-4D97-AF65-F5344CB8AC3E}">
        <p14:creationId xmlns:p14="http://schemas.microsoft.com/office/powerpoint/2010/main" val="1698576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8FEF-15BA-3242-A9DE-4F69DD411955}"/>
              </a:ext>
            </a:extLst>
          </p:cNvPr>
          <p:cNvSpPr>
            <a:spLocks noGrp="1"/>
          </p:cNvSpPr>
          <p:nvPr>
            <p:ph type="title"/>
          </p:nvPr>
        </p:nvSpPr>
        <p:spPr>
          <a:xfrm>
            <a:off x="838200" y="35941"/>
            <a:ext cx="10515600" cy="1325563"/>
          </a:xfrm>
        </p:spPr>
        <p:txBody>
          <a:bodyPr/>
          <a:lstStyle/>
          <a:p>
            <a:r>
              <a:rPr lang="en-MX" dirty="0"/>
              <a:t>GRZA: Numerical Example</a:t>
            </a:r>
          </a:p>
        </p:txBody>
      </p:sp>
      <p:pic>
        <p:nvPicPr>
          <p:cNvPr id="7" name="Picture 6">
            <a:extLst>
              <a:ext uri="{FF2B5EF4-FFF2-40B4-BE49-F238E27FC236}">
                <a16:creationId xmlns:a16="http://schemas.microsoft.com/office/drawing/2014/main" id="{A8F6C458-E6EC-9946-B311-E1A0F948084D}"/>
              </a:ext>
            </a:extLst>
          </p:cNvPr>
          <p:cNvPicPr>
            <a:picLocks noChangeAspect="1"/>
          </p:cNvPicPr>
          <p:nvPr/>
        </p:nvPicPr>
        <p:blipFill>
          <a:blip r:embed="rId3"/>
          <a:stretch>
            <a:fillRect/>
          </a:stretch>
        </p:blipFill>
        <p:spPr>
          <a:xfrm>
            <a:off x="2091445" y="3483864"/>
            <a:ext cx="2959100" cy="2387600"/>
          </a:xfrm>
          <a:prstGeom prst="rect">
            <a:avLst/>
          </a:prstGeom>
        </p:spPr>
      </p:pic>
      <p:pic>
        <p:nvPicPr>
          <p:cNvPr id="11" name="Picture 10">
            <a:extLst>
              <a:ext uri="{FF2B5EF4-FFF2-40B4-BE49-F238E27FC236}">
                <a16:creationId xmlns:a16="http://schemas.microsoft.com/office/drawing/2014/main" id="{C6295E4E-88F5-C648-9620-FF1EED66315A}"/>
              </a:ext>
            </a:extLst>
          </p:cNvPr>
          <p:cNvPicPr>
            <a:picLocks noChangeAspect="1"/>
          </p:cNvPicPr>
          <p:nvPr/>
        </p:nvPicPr>
        <p:blipFill>
          <a:blip r:embed="rId4"/>
          <a:stretch>
            <a:fillRect/>
          </a:stretch>
        </p:blipFill>
        <p:spPr>
          <a:xfrm>
            <a:off x="5854153" y="3772650"/>
            <a:ext cx="3743999" cy="2016000"/>
          </a:xfrm>
          <a:prstGeom prst="rect">
            <a:avLst/>
          </a:prstGeom>
        </p:spPr>
      </p:pic>
      <p:sp>
        <p:nvSpPr>
          <p:cNvPr id="12" name="TextBox 11">
            <a:extLst>
              <a:ext uri="{FF2B5EF4-FFF2-40B4-BE49-F238E27FC236}">
                <a16:creationId xmlns:a16="http://schemas.microsoft.com/office/drawing/2014/main" id="{407F215B-8859-E342-9E77-9DC6EC7F02D5}"/>
              </a:ext>
            </a:extLst>
          </p:cNvPr>
          <p:cNvSpPr txBox="1"/>
          <p:nvPr/>
        </p:nvSpPr>
        <p:spPr>
          <a:xfrm>
            <a:off x="1050915" y="1448585"/>
            <a:ext cx="10302885" cy="646331"/>
          </a:xfrm>
          <a:prstGeom prst="rect">
            <a:avLst/>
          </a:prstGeom>
          <a:noFill/>
        </p:spPr>
        <p:txBody>
          <a:bodyPr wrap="square" rtlCol="0">
            <a:spAutoFit/>
          </a:bodyPr>
          <a:lstStyle/>
          <a:p>
            <a:r>
              <a:rPr lang="en-US" dirty="0"/>
              <a:t>The violation of the Hamiltonian constraint can be used to estimate the error of the approach. Taking into account that the fluid flow velocity is the vector normal to our spatial hypersurfaces, we define</a:t>
            </a:r>
            <a:endParaRPr lang="en-MX" dirty="0"/>
          </a:p>
        </p:txBody>
      </p:sp>
      <p:pic>
        <p:nvPicPr>
          <p:cNvPr id="13" name="Picture 12">
            <a:extLst>
              <a:ext uri="{FF2B5EF4-FFF2-40B4-BE49-F238E27FC236}">
                <a16:creationId xmlns:a16="http://schemas.microsoft.com/office/drawing/2014/main" id="{230B0309-0803-D144-8B65-D311EBEED463}"/>
              </a:ext>
            </a:extLst>
          </p:cNvPr>
          <p:cNvPicPr>
            <a:picLocks noChangeAspect="1"/>
          </p:cNvPicPr>
          <p:nvPr/>
        </p:nvPicPr>
        <p:blipFill>
          <a:blip r:embed="rId5"/>
          <a:stretch>
            <a:fillRect/>
          </a:stretch>
        </p:blipFill>
        <p:spPr>
          <a:xfrm>
            <a:off x="3048035" y="2715238"/>
            <a:ext cx="5308616" cy="324000"/>
          </a:xfrm>
          <a:prstGeom prst="rect">
            <a:avLst/>
          </a:prstGeom>
        </p:spPr>
      </p:pic>
      <p:sp>
        <p:nvSpPr>
          <p:cNvPr id="15" name="TextBox 14">
            <a:extLst>
              <a:ext uri="{FF2B5EF4-FFF2-40B4-BE49-F238E27FC236}">
                <a16:creationId xmlns:a16="http://schemas.microsoft.com/office/drawing/2014/main" id="{90D6349B-3BF2-264F-84FA-E9B5F5476732}"/>
              </a:ext>
            </a:extLst>
          </p:cNvPr>
          <p:cNvSpPr txBox="1"/>
          <p:nvPr/>
        </p:nvSpPr>
        <p:spPr>
          <a:xfrm>
            <a:off x="1910559" y="6063321"/>
            <a:ext cx="8147842" cy="523220"/>
          </a:xfrm>
          <a:prstGeom prst="rect">
            <a:avLst/>
          </a:prstGeom>
          <a:noFill/>
        </p:spPr>
        <p:txBody>
          <a:bodyPr wrap="square">
            <a:spAutoFit/>
          </a:bodyPr>
          <a:lstStyle/>
          <a:p>
            <a:r>
              <a:rPr lang="en-US" sz="1400" dirty="0">
                <a:effectLst/>
                <a:latin typeface="Arial" panose="020B0604020202020204" pitchFamily="34" charset="0"/>
              </a:rPr>
              <a:t>H as a function of r for different values of the polar angle for the case </a:t>
            </a:r>
            <a:r>
              <a:rPr lang="el-GR" sz="1400" dirty="0">
                <a:effectLst/>
                <a:latin typeface="Arial" panose="020B0604020202020204" pitchFamily="34" charset="0"/>
              </a:rPr>
              <a:t>α = 7.2 × 10−3. </a:t>
            </a:r>
            <a:r>
              <a:rPr lang="en-US" sz="1400" dirty="0">
                <a:effectLst/>
                <a:latin typeface="Arial" panose="020B0604020202020204" pitchFamily="34" charset="0"/>
              </a:rPr>
              <a:t>While for the other cases the error remains smaller, being negligible (purely numerical) for </a:t>
            </a:r>
            <a:r>
              <a:rPr lang="el-GR" sz="1400" dirty="0">
                <a:effectLst/>
                <a:latin typeface="Arial" panose="020B0604020202020204" pitchFamily="34" charset="0"/>
              </a:rPr>
              <a:t>α = 0 (</a:t>
            </a:r>
            <a:r>
              <a:rPr lang="en-US" sz="1400" dirty="0">
                <a:effectLst/>
                <a:latin typeface="Arial" panose="020B0604020202020204" pitchFamily="34" charset="0"/>
              </a:rPr>
              <a:t>exact solution).</a:t>
            </a:r>
            <a:endParaRPr lang="en-MX" sz="1400" dirty="0"/>
          </a:p>
        </p:txBody>
      </p:sp>
    </p:spTree>
    <p:extLst>
      <p:ext uri="{BB962C8B-B14F-4D97-AF65-F5344CB8AC3E}">
        <p14:creationId xmlns:p14="http://schemas.microsoft.com/office/powerpoint/2010/main" val="388885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209E-4147-8646-8282-A52F49DB87AE}"/>
              </a:ext>
            </a:extLst>
          </p:cNvPr>
          <p:cNvSpPr>
            <a:spLocks noGrp="1"/>
          </p:cNvSpPr>
          <p:nvPr>
            <p:ph type="title"/>
          </p:nvPr>
        </p:nvSpPr>
        <p:spPr>
          <a:xfrm>
            <a:off x="2731182" y="248333"/>
            <a:ext cx="6729636" cy="1042778"/>
          </a:xfrm>
        </p:spPr>
        <p:txBody>
          <a:bodyPr>
            <a:normAutofit/>
          </a:bodyPr>
          <a:lstStyle/>
          <a:p>
            <a:pPr algn="ctr"/>
            <a:r>
              <a:rPr lang="en-US" sz="3600" dirty="0"/>
              <a:t>Final remarks</a:t>
            </a:r>
          </a:p>
        </p:txBody>
      </p:sp>
      <p:sp>
        <p:nvSpPr>
          <p:cNvPr id="3" name="TextBox 2">
            <a:extLst>
              <a:ext uri="{FF2B5EF4-FFF2-40B4-BE49-F238E27FC236}">
                <a16:creationId xmlns:a16="http://schemas.microsoft.com/office/drawing/2014/main" id="{AAE75DFD-B5C9-9A44-8499-0FCB6FF1D2DD}"/>
              </a:ext>
            </a:extLst>
          </p:cNvPr>
          <p:cNvSpPr txBox="1"/>
          <p:nvPr/>
        </p:nvSpPr>
        <p:spPr>
          <a:xfrm>
            <a:off x="792979" y="1594006"/>
            <a:ext cx="7983800" cy="1200329"/>
          </a:xfrm>
          <a:prstGeom prst="rect">
            <a:avLst/>
          </a:prstGeom>
          <a:noFill/>
        </p:spPr>
        <p:txBody>
          <a:bodyPr wrap="square" rtlCol="0">
            <a:spAutoFit/>
          </a:bodyPr>
          <a:lstStyle/>
          <a:p>
            <a:pPr marL="285750" indent="-285750" algn="just">
              <a:buClr>
                <a:schemeClr val="accent6">
                  <a:lumMod val="50000"/>
                </a:schemeClr>
              </a:buClr>
              <a:buFont typeface="Wingdings" pitchFamily="2" charset="2"/>
              <a:buChar char="ü"/>
            </a:pPr>
            <a:r>
              <a:rPr lang="en-US" dirty="0"/>
              <a:t>We have shown that the full dynamical freedom of the exact solutions allows for the description of elaborated 3-dimensional networks of cold dark matter structures (</a:t>
            </a:r>
            <a:r>
              <a:rPr lang="en-US" dirty="0" err="1"/>
              <a:t>overdensities</a:t>
            </a:r>
            <a:r>
              <a:rPr lang="en-US" dirty="0"/>
              <a:t> and/or density voids) providing a coarse-grained description of the cosmic structure.</a:t>
            </a:r>
          </a:p>
        </p:txBody>
      </p:sp>
      <p:pic>
        <p:nvPicPr>
          <p:cNvPr id="42" name="Imagen 4">
            <a:extLst>
              <a:ext uri="{FF2B5EF4-FFF2-40B4-BE49-F238E27FC236}">
                <a16:creationId xmlns:a16="http://schemas.microsoft.com/office/drawing/2014/main" id="{288A24B3-538C-D041-906C-752A05CB62FF}"/>
              </a:ext>
            </a:extLst>
          </p:cNvPr>
          <p:cNvPicPr>
            <a:picLocks noChangeAspect="1"/>
          </p:cNvPicPr>
          <p:nvPr/>
        </p:nvPicPr>
        <p:blipFill>
          <a:blip r:embed="rId3"/>
          <a:stretch>
            <a:fillRect/>
          </a:stretch>
        </p:blipFill>
        <p:spPr>
          <a:xfrm>
            <a:off x="9428088" y="837391"/>
            <a:ext cx="2066167" cy="2016000"/>
          </a:xfrm>
          <a:prstGeom prst="rect">
            <a:avLst/>
          </a:prstGeom>
        </p:spPr>
      </p:pic>
      <p:pic>
        <p:nvPicPr>
          <p:cNvPr id="43" name="Imagen 5">
            <a:extLst>
              <a:ext uri="{FF2B5EF4-FFF2-40B4-BE49-F238E27FC236}">
                <a16:creationId xmlns:a16="http://schemas.microsoft.com/office/drawing/2014/main" id="{C7FAAD12-B367-6842-AA49-946FA952910D}"/>
              </a:ext>
            </a:extLst>
          </p:cNvPr>
          <p:cNvPicPr>
            <a:picLocks noChangeAspect="1"/>
          </p:cNvPicPr>
          <p:nvPr/>
        </p:nvPicPr>
        <p:blipFill>
          <a:blip r:embed="rId4"/>
          <a:stretch>
            <a:fillRect/>
          </a:stretch>
        </p:blipFill>
        <p:spPr>
          <a:xfrm>
            <a:off x="9335676" y="724432"/>
            <a:ext cx="2288434" cy="2128959"/>
          </a:xfrm>
          <a:prstGeom prst="rect">
            <a:avLst/>
          </a:prstGeom>
        </p:spPr>
      </p:pic>
      <p:sp>
        <p:nvSpPr>
          <p:cNvPr id="4" name="TextBox 3">
            <a:extLst>
              <a:ext uri="{FF2B5EF4-FFF2-40B4-BE49-F238E27FC236}">
                <a16:creationId xmlns:a16="http://schemas.microsoft.com/office/drawing/2014/main" id="{924F6349-2BEC-E948-8FDD-61F0841B1C07}"/>
              </a:ext>
            </a:extLst>
          </p:cNvPr>
          <p:cNvSpPr txBox="1"/>
          <p:nvPr/>
        </p:nvSpPr>
        <p:spPr>
          <a:xfrm>
            <a:off x="932132" y="3172117"/>
            <a:ext cx="10783418" cy="369332"/>
          </a:xfrm>
          <a:prstGeom prst="rect">
            <a:avLst/>
          </a:prstGeom>
          <a:noFill/>
        </p:spPr>
        <p:txBody>
          <a:bodyPr wrap="square" rtlCol="0">
            <a:spAutoFit/>
          </a:bodyPr>
          <a:lstStyle/>
          <a:p>
            <a:pPr marL="285750" indent="-285750">
              <a:buClr>
                <a:schemeClr val="accent6">
                  <a:lumMod val="50000"/>
                </a:schemeClr>
              </a:buClr>
              <a:buFont typeface="Wingdings" pitchFamily="2" charset="2"/>
              <a:buChar char="ü"/>
            </a:pPr>
            <a:r>
              <a:rPr lang="en-US" dirty="0"/>
              <a:t>We have examined the relation between the Szekeres models and the Relativistic Zel’dovich Approximation:</a:t>
            </a:r>
          </a:p>
        </p:txBody>
      </p:sp>
      <p:sp>
        <p:nvSpPr>
          <p:cNvPr id="5" name="TextBox 4">
            <a:extLst>
              <a:ext uri="{FF2B5EF4-FFF2-40B4-BE49-F238E27FC236}">
                <a16:creationId xmlns:a16="http://schemas.microsoft.com/office/drawing/2014/main" id="{4BBC1F9D-9C28-204D-832A-BEE23F728755}"/>
              </a:ext>
            </a:extLst>
          </p:cNvPr>
          <p:cNvSpPr txBox="1"/>
          <p:nvPr/>
        </p:nvSpPr>
        <p:spPr>
          <a:xfrm>
            <a:off x="1518317" y="4058353"/>
            <a:ext cx="1152880" cy="646331"/>
          </a:xfrm>
          <a:prstGeom prst="rect">
            <a:avLst/>
          </a:prstGeom>
          <a:noFill/>
        </p:spPr>
        <p:txBody>
          <a:bodyPr wrap="none" rtlCol="0">
            <a:spAutoFit/>
          </a:bodyPr>
          <a:lstStyle/>
          <a:p>
            <a:r>
              <a:rPr lang="en-US" sz="3600" dirty="0">
                <a:solidFill>
                  <a:srgbClr val="C00000"/>
                </a:solidFill>
                <a:latin typeface="Apple Chancery" panose="03020702040506060504" pitchFamily="66" charset="-79"/>
                <a:cs typeface="Apple Chancery" panose="03020702040506060504" pitchFamily="66" charset="-79"/>
              </a:rPr>
              <a:t>RZA</a:t>
            </a:r>
          </a:p>
        </p:txBody>
      </p:sp>
      <p:sp>
        <p:nvSpPr>
          <p:cNvPr id="7" name="Rectangle 6">
            <a:extLst>
              <a:ext uri="{FF2B5EF4-FFF2-40B4-BE49-F238E27FC236}">
                <a16:creationId xmlns:a16="http://schemas.microsoft.com/office/drawing/2014/main" id="{1A4A0B14-B316-FD4C-B79D-7B7FDE90A1EC}"/>
              </a:ext>
            </a:extLst>
          </p:cNvPr>
          <p:cNvSpPr/>
          <p:nvPr/>
        </p:nvSpPr>
        <p:spPr>
          <a:xfrm>
            <a:off x="9287706" y="4058353"/>
            <a:ext cx="1702710" cy="646331"/>
          </a:xfrm>
          <a:prstGeom prst="rect">
            <a:avLst/>
          </a:prstGeom>
        </p:spPr>
        <p:txBody>
          <a:bodyPr wrap="none">
            <a:spAutoFit/>
          </a:bodyPr>
          <a:lstStyle/>
          <a:p>
            <a:r>
              <a:rPr lang="en-US" sz="3600" dirty="0">
                <a:solidFill>
                  <a:schemeClr val="accent1">
                    <a:lumMod val="50000"/>
                  </a:schemeClr>
                </a:solidFill>
                <a:latin typeface="Apple Chancery" panose="03020702040506060504" pitchFamily="66" charset="-79"/>
                <a:cs typeface="Apple Chancery" panose="03020702040506060504" pitchFamily="66" charset="-79"/>
              </a:rPr>
              <a:t>Szekeres</a:t>
            </a:r>
          </a:p>
        </p:txBody>
      </p:sp>
      <p:sp>
        <p:nvSpPr>
          <p:cNvPr id="8" name="TextBox 7">
            <a:extLst>
              <a:ext uri="{FF2B5EF4-FFF2-40B4-BE49-F238E27FC236}">
                <a16:creationId xmlns:a16="http://schemas.microsoft.com/office/drawing/2014/main" id="{3867AA23-7C23-5645-BD47-2827D9919BFA}"/>
              </a:ext>
            </a:extLst>
          </p:cNvPr>
          <p:cNvSpPr txBox="1"/>
          <p:nvPr/>
        </p:nvSpPr>
        <p:spPr>
          <a:xfrm>
            <a:off x="8672363" y="5226458"/>
            <a:ext cx="2745692" cy="1200329"/>
          </a:xfrm>
          <a:prstGeom prst="rect">
            <a:avLst/>
          </a:prstGeom>
          <a:noFill/>
        </p:spPr>
        <p:txBody>
          <a:bodyPr wrap="square" rtlCol="0">
            <a:spAutoFit/>
          </a:bodyPr>
          <a:lstStyle/>
          <a:p>
            <a:pPr algn="just"/>
            <a:r>
              <a:rPr lang="en-US" dirty="0">
                <a:solidFill>
                  <a:schemeClr val="accent1">
                    <a:lumMod val="50000"/>
                  </a:schemeClr>
                </a:solidFill>
              </a:rPr>
              <a:t>Most general exact solution of EEs applicable to matter/dark energy dominated era.</a:t>
            </a:r>
          </a:p>
        </p:txBody>
      </p:sp>
      <p:sp>
        <p:nvSpPr>
          <p:cNvPr id="9" name="TextBox 8">
            <a:extLst>
              <a:ext uri="{FF2B5EF4-FFF2-40B4-BE49-F238E27FC236}">
                <a16:creationId xmlns:a16="http://schemas.microsoft.com/office/drawing/2014/main" id="{736B5E8C-EC11-4D47-9D1D-5F4B54D8E6B3}"/>
              </a:ext>
            </a:extLst>
          </p:cNvPr>
          <p:cNvSpPr txBox="1"/>
          <p:nvPr/>
        </p:nvSpPr>
        <p:spPr>
          <a:xfrm>
            <a:off x="535892" y="4842897"/>
            <a:ext cx="3350308" cy="1754326"/>
          </a:xfrm>
          <a:prstGeom prst="rect">
            <a:avLst/>
          </a:prstGeom>
          <a:noFill/>
        </p:spPr>
        <p:txBody>
          <a:bodyPr wrap="square" rtlCol="0">
            <a:spAutoFit/>
          </a:bodyPr>
          <a:lstStyle/>
          <a:p>
            <a:pPr algn="just"/>
            <a:r>
              <a:rPr lang="en-US" dirty="0">
                <a:solidFill>
                  <a:srgbClr val="C00000"/>
                </a:solidFill>
              </a:rPr>
              <a:t>It is a non-linear relativistic approach which paraphrases the Newtonian theory of structure formation. Connection with N-body simulations is straightforward.  </a:t>
            </a:r>
          </a:p>
        </p:txBody>
      </p:sp>
      <p:cxnSp>
        <p:nvCxnSpPr>
          <p:cNvPr id="11" name="Straight Arrow Connector 10">
            <a:extLst>
              <a:ext uri="{FF2B5EF4-FFF2-40B4-BE49-F238E27FC236}">
                <a16:creationId xmlns:a16="http://schemas.microsoft.com/office/drawing/2014/main" id="{96F17165-FB93-404D-B6A1-3E8B282014C4}"/>
              </a:ext>
            </a:extLst>
          </p:cNvPr>
          <p:cNvCxnSpPr/>
          <p:nvPr/>
        </p:nvCxnSpPr>
        <p:spPr>
          <a:xfrm>
            <a:off x="4297680" y="4996877"/>
            <a:ext cx="371856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CBB86DA-326B-8B40-8D97-BD2D877704B6}"/>
              </a:ext>
            </a:extLst>
          </p:cNvPr>
          <p:cNvCxnSpPr/>
          <p:nvPr/>
        </p:nvCxnSpPr>
        <p:spPr>
          <a:xfrm flipH="1">
            <a:off x="4297680" y="5231728"/>
            <a:ext cx="37185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DF6E70E-4435-CB4A-AAAE-7F235C11C739}"/>
              </a:ext>
            </a:extLst>
          </p:cNvPr>
          <p:cNvSpPr txBox="1"/>
          <p:nvPr/>
        </p:nvSpPr>
        <p:spPr>
          <a:xfrm>
            <a:off x="4831080" y="4501121"/>
            <a:ext cx="2651760" cy="461665"/>
          </a:xfrm>
          <a:prstGeom prst="rect">
            <a:avLst/>
          </a:prstGeom>
          <a:noFill/>
        </p:spPr>
        <p:txBody>
          <a:bodyPr wrap="square" rtlCol="0">
            <a:spAutoFit/>
          </a:bodyPr>
          <a:lstStyle/>
          <a:p>
            <a:pPr algn="ctr"/>
            <a:r>
              <a:rPr lang="en-MX" sz="1200" dirty="0">
                <a:solidFill>
                  <a:srgbClr val="C00000"/>
                </a:solidFill>
              </a:rPr>
              <a:t>a consistent framework to generalize the Szekeres to more general scenarios</a:t>
            </a:r>
            <a:endParaRPr lang="en-US" sz="1200" dirty="0">
              <a:solidFill>
                <a:srgbClr val="C00000"/>
              </a:solidFill>
            </a:endParaRPr>
          </a:p>
        </p:txBody>
      </p:sp>
      <p:sp>
        <p:nvSpPr>
          <p:cNvPr id="16" name="Rectangle 15">
            <a:extLst>
              <a:ext uri="{FF2B5EF4-FFF2-40B4-BE49-F238E27FC236}">
                <a16:creationId xmlns:a16="http://schemas.microsoft.com/office/drawing/2014/main" id="{92489DC1-142F-4043-A889-186F2F02B201}"/>
              </a:ext>
            </a:extLst>
          </p:cNvPr>
          <p:cNvSpPr/>
          <p:nvPr/>
        </p:nvSpPr>
        <p:spPr>
          <a:xfrm>
            <a:off x="4525799" y="5255394"/>
            <a:ext cx="3718560" cy="461665"/>
          </a:xfrm>
          <a:prstGeom prst="rect">
            <a:avLst/>
          </a:prstGeom>
        </p:spPr>
        <p:txBody>
          <a:bodyPr wrap="square">
            <a:spAutoFit/>
          </a:bodyPr>
          <a:lstStyle/>
          <a:p>
            <a:r>
              <a:rPr lang="en-MX" sz="1200" dirty="0">
                <a:solidFill>
                  <a:schemeClr val="accent1">
                    <a:lumMod val="50000"/>
                  </a:schemeClr>
                </a:solidFill>
                <a:latin typeface="Times New Roman" panose="02020603050405020304" pitchFamily="18" charset="0"/>
                <a:ea typeface="Times New Roman" panose="02020603050405020304" pitchFamily="18" charset="0"/>
              </a:rPr>
              <a:t>Sze. paves the way of a strategy to arrive at a more general form of RZA without a </a:t>
            </a:r>
            <a:r>
              <a:rPr lang="en-US" sz="1200" dirty="0">
                <a:solidFill>
                  <a:schemeClr val="accent1">
                    <a:lumMod val="50000"/>
                  </a:schemeClr>
                </a:solidFill>
                <a:latin typeface="Times New Roman" panose="02020603050405020304" pitchFamily="18" charset="0"/>
                <a:ea typeface="Times New Roman" panose="02020603050405020304" pitchFamily="18" charset="0"/>
              </a:rPr>
              <a:t>presumed </a:t>
            </a:r>
            <a:r>
              <a:rPr lang="en-MX" sz="1200" dirty="0">
                <a:solidFill>
                  <a:schemeClr val="accent1">
                    <a:lumMod val="50000"/>
                  </a:schemeClr>
                </a:solidFill>
                <a:latin typeface="Times New Roman" panose="02020603050405020304" pitchFamily="18" charset="0"/>
                <a:ea typeface="Times New Roman" panose="02020603050405020304" pitchFamily="18" charset="0"/>
              </a:rPr>
              <a:t> background </a:t>
            </a:r>
            <a:endParaRPr lang="en-US" sz="1200" dirty="0">
              <a:solidFill>
                <a:schemeClr val="accent1">
                  <a:lumMod val="50000"/>
                </a:schemeClr>
              </a:solidFill>
            </a:endParaRPr>
          </a:p>
        </p:txBody>
      </p:sp>
      <p:sp>
        <p:nvSpPr>
          <p:cNvPr id="17" name="Rounded Rectangle 16">
            <a:extLst>
              <a:ext uri="{FF2B5EF4-FFF2-40B4-BE49-F238E27FC236}">
                <a16:creationId xmlns:a16="http://schemas.microsoft.com/office/drawing/2014/main" id="{1F3B845F-22E4-5647-8F3F-4EC694DB76FD}"/>
              </a:ext>
            </a:extLst>
          </p:cNvPr>
          <p:cNvSpPr/>
          <p:nvPr/>
        </p:nvSpPr>
        <p:spPr>
          <a:xfrm>
            <a:off x="255086" y="3907924"/>
            <a:ext cx="3749040" cy="2716437"/>
          </a:xfrm>
          <a:prstGeom prst="roundRect">
            <a:avLst/>
          </a:prstGeom>
          <a:solidFill>
            <a:srgbClr val="FF0000">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ounded Rectangle 43">
            <a:extLst>
              <a:ext uri="{FF2B5EF4-FFF2-40B4-BE49-F238E27FC236}">
                <a16:creationId xmlns:a16="http://schemas.microsoft.com/office/drawing/2014/main" id="{24B2D3AE-0B92-9B43-90C7-CE3C16AF1087}"/>
              </a:ext>
            </a:extLst>
          </p:cNvPr>
          <p:cNvSpPr/>
          <p:nvPr/>
        </p:nvSpPr>
        <p:spPr>
          <a:xfrm>
            <a:off x="8244359" y="3880786"/>
            <a:ext cx="3749040" cy="2716437"/>
          </a:xfrm>
          <a:prstGeom prst="roundRect">
            <a:avLst/>
          </a:prstGeom>
          <a:solidFill>
            <a:schemeClr val="accent1">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377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73" name="Freeform: Shape 72">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122" name="Picture 2" descr="Po stokroć dziękuję! Czy można przedobrzyć z wyrażaniem wdzięczności? -  Dziennik Związkowy | Polish Daily News">
            <a:extLst>
              <a:ext uri="{FF2B5EF4-FFF2-40B4-BE49-F238E27FC236}">
                <a16:creationId xmlns:a16="http://schemas.microsoft.com/office/drawing/2014/main" id="{09358DD7-AE9A-494F-A844-7BA4B822D4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98" r="9930" b="-1"/>
          <a:stretch/>
        </p:blipFill>
        <p:spPr bwMode="auto">
          <a:xfrm>
            <a:off x="2354578" y="54429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222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2EC00-A40A-1F40-9B9A-73C85EA2789B}"/>
              </a:ext>
            </a:extLst>
          </p:cNvPr>
          <p:cNvSpPr>
            <a:spLocks noGrp="1"/>
          </p:cNvSpPr>
          <p:nvPr>
            <p:ph type="title"/>
          </p:nvPr>
        </p:nvSpPr>
        <p:spPr>
          <a:xfrm>
            <a:off x="838132" y="278598"/>
            <a:ext cx="10515600" cy="1325563"/>
          </a:xfrm>
        </p:spPr>
        <p:txBody>
          <a:bodyPr/>
          <a:lstStyle/>
          <a:p>
            <a:r>
              <a:rPr lang="en-US" dirty="0"/>
              <a:t>Introduction</a:t>
            </a:r>
          </a:p>
        </p:txBody>
      </p:sp>
      <p:sp>
        <p:nvSpPr>
          <p:cNvPr id="4" name="Rectángulo 5">
            <a:extLst>
              <a:ext uri="{FF2B5EF4-FFF2-40B4-BE49-F238E27FC236}">
                <a16:creationId xmlns:a16="http://schemas.microsoft.com/office/drawing/2014/main" id="{EA300157-686F-2F49-AF82-CA3B540EF1FD}"/>
              </a:ext>
            </a:extLst>
          </p:cNvPr>
          <p:cNvSpPr/>
          <p:nvPr/>
        </p:nvSpPr>
        <p:spPr>
          <a:xfrm>
            <a:off x="838132" y="2040901"/>
            <a:ext cx="10338018" cy="584775"/>
          </a:xfrm>
          <a:prstGeom prst="rect">
            <a:avLst/>
          </a:prstGeom>
        </p:spPr>
        <p:txBody>
          <a:bodyPr wrap="square">
            <a:spAutoFit/>
          </a:bodyPr>
          <a:lstStyle/>
          <a:p>
            <a:pPr marL="285750" indent="-285750" algn="just">
              <a:buFont typeface="Wingdings" pitchFamily="2" charset="2"/>
              <a:buChar char="§"/>
            </a:pPr>
            <a:r>
              <a:rPr lang="en-US" sz="1600" dirty="0"/>
              <a:t>The current era of “Precision Cosmology” has produced a large amount of high-quality observational data at all astrophysical and cosmic scales whose theoretical interpretation requires robust modeling of self-gravitating systems.</a:t>
            </a:r>
          </a:p>
        </p:txBody>
      </p:sp>
      <p:sp>
        <p:nvSpPr>
          <p:cNvPr id="5" name="Rectángulo 8">
            <a:extLst>
              <a:ext uri="{FF2B5EF4-FFF2-40B4-BE49-F238E27FC236}">
                <a16:creationId xmlns:a16="http://schemas.microsoft.com/office/drawing/2014/main" id="{B50E42EE-B252-F842-9A50-1A989944138A}"/>
              </a:ext>
            </a:extLst>
          </p:cNvPr>
          <p:cNvSpPr/>
          <p:nvPr/>
        </p:nvSpPr>
        <p:spPr>
          <a:xfrm>
            <a:off x="838132" y="2862888"/>
            <a:ext cx="10338018" cy="584775"/>
          </a:xfrm>
          <a:prstGeom prst="rect">
            <a:avLst/>
          </a:prstGeom>
        </p:spPr>
        <p:txBody>
          <a:bodyPr wrap="square">
            <a:spAutoFit/>
          </a:bodyPr>
          <a:lstStyle/>
          <a:p>
            <a:pPr marL="285750" indent="-285750" algn="just">
              <a:buFont typeface="Wingdings" pitchFamily="2" charset="2"/>
              <a:buChar char="§"/>
            </a:pPr>
            <a:r>
              <a:rPr lang="en-US" sz="1600" dirty="0"/>
              <a:t>The analysis of these observations by means of analytic or numerical solutions of Einstein’s equations has been less favored due to their non-linear complexity. </a:t>
            </a:r>
          </a:p>
        </p:txBody>
      </p:sp>
      <p:sp>
        <p:nvSpPr>
          <p:cNvPr id="6" name="Rectángulo 24">
            <a:extLst>
              <a:ext uri="{FF2B5EF4-FFF2-40B4-BE49-F238E27FC236}">
                <a16:creationId xmlns:a16="http://schemas.microsoft.com/office/drawing/2014/main" id="{086A3F13-CF25-FD43-860E-46C5CFCFFADF}"/>
              </a:ext>
            </a:extLst>
          </p:cNvPr>
          <p:cNvSpPr/>
          <p:nvPr/>
        </p:nvSpPr>
        <p:spPr>
          <a:xfrm>
            <a:off x="1886329" y="3773551"/>
            <a:ext cx="3278128" cy="584776"/>
          </a:xfrm>
          <a:prstGeom prst="rect">
            <a:avLst/>
          </a:prstGeom>
        </p:spPr>
        <p:txBody>
          <a:bodyPr wrap="square">
            <a:spAutoFit/>
          </a:bodyPr>
          <a:lstStyle/>
          <a:p>
            <a:r>
              <a:rPr lang="en-US" sz="1600" dirty="0"/>
              <a:t>Self-gravitational systems at galactic and galactic cluster scales</a:t>
            </a:r>
          </a:p>
        </p:txBody>
      </p:sp>
      <p:sp>
        <p:nvSpPr>
          <p:cNvPr id="7" name="Rectángulo 26">
            <a:extLst>
              <a:ext uri="{FF2B5EF4-FFF2-40B4-BE49-F238E27FC236}">
                <a16:creationId xmlns:a16="http://schemas.microsoft.com/office/drawing/2014/main" id="{4C0E944C-E49E-0546-87D2-5A34348E512A}"/>
              </a:ext>
            </a:extLst>
          </p:cNvPr>
          <p:cNvSpPr/>
          <p:nvPr/>
        </p:nvSpPr>
        <p:spPr>
          <a:xfrm>
            <a:off x="6787607" y="3890454"/>
            <a:ext cx="3176780" cy="338554"/>
          </a:xfrm>
          <a:prstGeom prst="rect">
            <a:avLst/>
          </a:prstGeom>
        </p:spPr>
        <p:txBody>
          <a:bodyPr wrap="square">
            <a:spAutoFit/>
          </a:bodyPr>
          <a:lstStyle/>
          <a:p>
            <a:r>
              <a:rPr lang="en-US" sz="1600" dirty="0"/>
              <a:t>Newtonian gravity </a:t>
            </a:r>
          </a:p>
        </p:txBody>
      </p:sp>
      <p:cxnSp>
        <p:nvCxnSpPr>
          <p:cNvPr id="8" name="Conector recto 30">
            <a:extLst>
              <a:ext uri="{FF2B5EF4-FFF2-40B4-BE49-F238E27FC236}">
                <a16:creationId xmlns:a16="http://schemas.microsoft.com/office/drawing/2014/main" id="{F4F74F02-405A-FF46-B372-47BE7256136C}"/>
              </a:ext>
            </a:extLst>
          </p:cNvPr>
          <p:cNvCxnSpPr>
            <a:cxnSpLocks/>
          </p:cNvCxnSpPr>
          <p:nvPr/>
        </p:nvCxnSpPr>
        <p:spPr>
          <a:xfrm>
            <a:off x="1886330" y="3659914"/>
            <a:ext cx="782368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Conector recto de flecha 21">
            <a:extLst>
              <a:ext uri="{FF2B5EF4-FFF2-40B4-BE49-F238E27FC236}">
                <a16:creationId xmlns:a16="http://schemas.microsoft.com/office/drawing/2014/main" id="{EAB31931-168A-9A40-9287-815AE805DC91}"/>
              </a:ext>
            </a:extLst>
          </p:cNvPr>
          <p:cNvCxnSpPr/>
          <p:nvPr/>
        </p:nvCxnSpPr>
        <p:spPr>
          <a:xfrm flipV="1">
            <a:off x="5289728" y="4068726"/>
            <a:ext cx="1257109" cy="14940"/>
          </a:xfrm>
          <a:prstGeom prst="straightConnector1">
            <a:avLst/>
          </a:prstGeom>
          <a:ln>
            <a:solidFill>
              <a:srgbClr val="000000"/>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Rectángulo 19">
            <a:extLst>
              <a:ext uri="{FF2B5EF4-FFF2-40B4-BE49-F238E27FC236}">
                <a16:creationId xmlns:a16="http://schemas.microsoft.com/office/drawing/2014/main" id="{BFD51206-9347-C14C-8795-9A75B5685184}"/>
              </a:ext>
            </a:extLst>
          </p:cNvPr>
          <p:cNvSpPr/>
          <p:nvPr/>
        </p:nvSpPr>
        <p:spPr>
          <a:xfrm>
            <a:off x="6787607" y="4493433"/>
            <a:ext cx="2527961" cy="584776"/>
          </a:xfrm>
          <a:prstGeom prst="rect">
            <a:avLst/>
          </a:prstGeom>
        </p:spPr>
        <p:txBody>
          <a:bodyPr wrap="square">
            <a:spAutoFit/>
          </a:bodyPr>
          <a:lstStyle/>
          <a:p>
            <a:r>
              <a:rPr lang="en-US" sz="1600" dirty="0"/>
              <a:t>linear perturbations on a ΛCDM background</a:t>
            </a:r>
          </a:p>
        </p:txBody>
      </p:sp>
      <p:sp>
        <p:nvSpPr>
          <p:cNvPr id="11" name="Rectángulo 25">
            <a:extLst>
              <a:ext uri="{FF2B5EF4-FFF2-40B4-BE49-F238E27FC236}">
                <a16:creationId xmlns:a16="http://schemas.microsoft.com/office/drawing/2014/main" id="{A866E20D-0379-7742-B343-88152D70D984}"/>
              </a:ext>
            </a:extLst>
          </p:cNvPr>
          <p:cNvSpPr/>
          <p:nvPr/>
        </p:nvSpPr>
        <p:spPr>
          <a:xfrm>
            <a:off x="1964807" y="4657215"/>
            <a:ext cx="2851474" cy="338554"/>
          </a:xfrm>
          <a:prstGeom prst="rect">
            <a:avLst/>
          </a:prstGeom>
        </p:spPr>
        <p:txBody>
          <a:bodyPr wrap="square">
            <a:spAutoFit/>
          </a:bodyPr>
          <a:lstStyle/>
          <a:p>
            <a:r>
              <a:rPr lang="en-US" sz="1600" dirty="0"/>
              <a:t>Large cosmic scale dynamics</a:t>
            </a:r>
            <a:endParaRPr lang="es-ES" sz="1600" dirty="0"/>
          </a:p>
        </p:txBody>
      </p:sp>
      <p:cxnSp>
        <p:nvCxnSpPr>
          <p:cNvPr id="12" name="Conector recto de flecha 27">
            <a:extLst>
              <a:ext uri="{FF2B5EF4-FFF2-40B4-BE49-F238E27FC236}">
                <a16:creationId xmlns:a16="http://schemas.microsoft.com/office/drawing/2014/main" id="{9658E84C-4178-C043-989F-8D86EB78F632}"/>
              </a:ext>
            </a:extLst>
          </p:cNvPr>
          <p:cNvCxnSpPr/>
          <p:nvPr/>
        </p:nvCxnSpPr>
        <p:spPr>
          <a:xfrm flipV="1">
            <a:off x="5348026" y="4828485"/>
            <a:ext cx="1257109" cy="14940"/>
          </a:xfrm>
          <a:prstGeom prst="straightConnector1">
            <a:avLst/>
          </a:prstGeom>
          <a:ln>
            <a:solidFill>
              <a:srgbClr val="000000"/>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3" name="Conector recto 30">
            <a:extLst>
              <a:ext uri="{FF2B5EF4-FFF2-40B4-BE49-F238E27FC236}">
                <a16:creationId xmlns:a16="http://schemas.microsoft.com/office/drawing/2014/main" id="{67D92361-E64B-114D-A7B9-BE29E2B2B416}"/>
              </a:ext>
            </a:extLst>
          </p:cNvPr>
          <p:cNvCxnSpPr/>
          <p:nvPr/>
        </p:nvCxnSpPr>
        <p:spPr>
          <a:xfrm>
            <a:off x="1891392" y="5144835"/>
            <a:ext cx="781862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ector recto 31">
            <a:extLst>
              <a:ext uri="{FF2B5EF4-FFF2-40B4-BE49-F238E27FC236}">
                <a16:creationId xmlns:a16="http://schemas.microsoft.com/office/drawing/2014/main" id="{2AFCBC44-5B0D-4D4D-9591-C72669229F15}"/>
              </a:ext>
            </a:extLst>
          </p:cNvPr>
          <p:cNvCxnSpPr/>
          <p:nvPr/>
        </p:nvCxnSpPr>
        <p:spPr>
          <a:xfrm>
            <a:off x="1891392" y="4462483"/>
            <a:ext cx="781862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5" name="Imagen 14">
            <a:extLst>
              <a:ext uri="{FF2B5EF4-FFF2-40B4-BE49-F238E27FC236}">
                <a16:creationId xmlns:a16="http://schemas.microsoft.com/office/drawing/2014/main" id="{7F277C53-DC3C-0F49-913D-E192E12A31F9}"/>
              </a:ext>
            </a:extLst>
          </p:cNvPr>
          <p:cNvPicPr>
            <a:picLocks noChangeAspect="1"/>
          </p:cNvPicPr>
          <p:nvPr/>
        </p:nvPicPr>
        <p:blipFill>
          <a:blip r:embed="rId3"/>
          <a:stretch>
            <a:fillRect/>
          </a:stretch>
        </p:blipFill>
        <p:spPr>
          <a:xfrm>
            <a:off x="9710014" y="5211462"/>
            <a:ext cx="2378478" cy="151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08646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73A1BE2-1A57-2F4B-A8EC-DEF378661E3E}"/>
              </a:ext>
            </a:extLst>
          </p:cNvPr>
          <p:cNvSpPr txBox="1"/>
          <p:nvPr/>
        </p:nvSpPr>
        <p:spPr>
          <a:xfrm>
            <a:off x="4492521" y="262404"/>
            <a:ext cx="2967479" cy="830997"/>
          </a:xfrm>
          <a:prstGeom prst="rect">
            <a:avLst/>
          </a:prstGeom>
          <a:noFill/>
        </p:spPr>
        <p:txBody>
          <a:bodyPr wrap="square" lIns="91440" tIns="45720" rIns="91440" bIns="45720">
            <a:spAutoFit/>
          </a:bodyPr>
          <a:lstStyle>
            <a:defPPr>
              <a:defRPr lang="en-MX"/>
            </a:defPPr>
            <a:lvl1pPr algn="ctr">
              <a:defRPr sz="2400" b="0" cap="none" spc="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r>
              <a:rPr lang="en-US" dirty="0"/>
              <a:t>Gauge Invariant</a:t>
            </a:r>
          </a:p>
          <a:p>
            <a:r>
              <a:rPr lang="en-US" dirty="0"/>
              <a:t>Perturbative Approach</a:t>
            </a:r>
            <a:r>
              <a:rPr lang="en-MX" dirty="0"/>
              <a:t> </a:t>
            </a:r>
            <a:endParaRPr lang="en-US" dirty="0"/>
          </a:p>
        </p:txBody>
      </p:sp>
      <p:sp>
        <p:nvSpPr>
          <p:cNvPr id="9" name="TextBox 8">
            <a:extLst>
              <a:ext uri="{FF2B5EF4-FFF2-40B4-BE49-F238E27FC236}">
                <a16:creationId xmlns:a16="http://schemas.microsoft.com/office/drawing/2014/main" id="{61923F76-D286-904F-B15A-200B073564F2}"/>
              </a:ext>
            </a:extLst>
          </p:cNvPr>
          <p:cNvSpPr txBox="1"/>
          <p:nvPr/>
        </p:nvSpPr>
        <p:spPr>
          <a:xfrm>
            <a:off x="8901689" y="1592399"/>
            <a:ext cx="2738250" cy="830997"/>
          </a:xfrm>
          <a:prstGeom prst="rect">
            <a:avLst/>
          </a:prstGeom>
          <a:noFill/>
        </p:spPr>
        <p:txBody>
          <a:bodyPr wrap="square" lIns="91440" tIns="45720" rIns="91440" bIns="45720">
            <a:spAutoFit/>
          </a:bodyPr>
          <a:lstStyle>
            <a:defPPr>
              <a:defRPr lang="en-MX"/>
            </a:defPPr>
            <a:lvl1pPr algn="ctr">
              <a:defRPr sz="2400" b="0" cap="none" spc="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r>
              <a:rPr lang="en-US" dirty="0"/>
              <a:t>1+3 splitting of EEs</a:t>
            </a:r>
          </a:p>
          <a:p>
            <a:r>
              <a:rPr lang="en-US" dirty="0"/>
              <a:t>(Ex. silent solutions)</a:t>
            </a:r>
          </a:p>
        </p:txBody>
      </p:sp>
      <p:sp>
        <p:nvSpPr>
          <p:cNvPr id="10" name="TextBox 9">
            <a:extLst>
              <a:ext uri="{FF2B5EF4-FFF2-40B4-BE49-F238E27FC236}">
                <a16:creationId xmlns:a16="http://schemas.microsoft.com/office/drawing/2014/main" id="{5C9B02F5-082E-6B4C-9E8A-17F44B53CFC0}"/>
              </a:ext>
            </a:extLst>
          </p:cNvPr>
          <p:cNvSpPr txBox="1"/>
          <p:nvPr/>
        </p:nvSpPr>
        <p:spPr>
          <a:xfrm>
            <a:off x="8504773" y="4319434"/>
            <a:ext cx="3532082" cy="830997"/>
          </a:xfrm>
          <a:prstGeom prst="rect">
            <a:avLst/>
          </a:prstGeom>
          <a:noFill/>
        </p:spPr>
        <p:txBody>
          <a:bodyPr wrap="square" lIns="91440" tIns="45720" rIns="91440" bIns="45720">
            <a:spAutoFit/>
          </a:bodyPr>
          <a:lstStyle>
            <a:defPPr>
              <a:defRPr lang="en-MX"/>
            </a:defPPr>
            <a:lvl1pPr algn="ctr">
              <a:defRPr sz="2400" b="0" cap="none" spc="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r>
              <a:rPr lang="en-MX" dirty="0"/>
              <a:t>Post-Newtonian Corrections </a:t>
            </a:r>
            <a:endParaRPr lang="en-US" dirty="0"/>
          </a:p>
        </p:txBody>
      </p:sp>
      <p:sp>
        <p:nvSpPr>
          <p:cNvPr id="11" name="TextBox 10">
            <a:extLst>
              <a:ext uri="{FF2B5EF4-FFF2-40B4-BE49-F238E27FC236}">
                <a16:creationId xmlns:a16="http://schemas.microsoft.com/office/drawing/2014/main" id="{CF0A1CA8-819A-094B-9AFE-3561F032EE8E}"/>
              </a:ext>
            </a:extLst>
          </p:cNvPr>
          <p:cNvSpPr txBox="1"/>
          <p:nvPr/>
        </p:nvSpPr>
        <p:spPr>
          <a:xfrm>
            <a:off x="0" y="4227101"/>
            <a:ext cx="3687229" cy="1015663"/>
          </a:xfrm>
          <a:prstGeom prst="rect">
            <a:avLst/>
          </a:prstGeom>
          <a:noFill/>
        </p:spPr>
        <p:txBody>
          <a:bodyPr wrap="square" lIns="91440" tIns="45720" rIns="91440" bIns="45720">
            <a:spAutoFit/>
          </a:bodyPr>
          <a:lstStyle>
            <a:defPPr>
              <a:defRPr lang="en-MX"/>
            </a:defPPr>
            <a:lvl1pPr algn="ctr">
              <a:defRPr sz="2400" b="0" cap="none" spc="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r>
              <a:rPr lang="en-MX" sz="2000" dirty="0"/>
              <a:t>Relativistic Numerical Cosmology</a:t>
            </a:r>
          </a:p>
          <a:p>
            <a:r>
              <a:rPr lang="en-MX" sz="2000" dirty="0"/>
              <a:t>(BSSN formalism)</a:t>
            </a:r>
            <a:endParaRPr lang="en-US" sz="2000" dirty="0"/>
          </a:p>
        </p:txBody>
      </p:sp>
      <p:sp>
        <p:nvSpPr>
          <p:cNvPr id="12" name="TextBox 11">
            <a:extLst>
              <a:ext uri="{FF2B5EF4-FFF2-40B4-BE49-F238E27FC236}">
                <a16:creationId xmlns:a16="http://schemas.microsoft.com/office/drawing/2014/main" id="{CC4AA1E6-E829-6749-8737-B6CF5655DA51}"/>
              </a:ext>
            </a:extLst>
          </p:cNvPr>
          <p:cNvSpPr txBox="1"/>
          <p:nvPr/>
        </p:nvSpPr>
        <p:spPr>
          <a:xfrm>
            <a:off x="5549017" y="5954234"/>
            <a:ext cx="800220" cy="461665"/>
          </a:xfrm>
          <a:prstGeom prst="rect">
            <a:avLst/>
          </a:prstGeom>
          <a:noFill/>
        </p:spPr>
        <p:txBody>
          <a:bodyPr wrap="square" lIns="91440" tIns="45720" rIns="91440" bIns="45720">
            <a:spAutoFit/>
          </a:bodyPr>
          <a:lstStyle>
            <a:defPPr>
              <a:defRPr lang="en-MX"/>
            </a:defPPr>
            <a:lvl1pPr algn="ctr">
              <a:defRPr sz="2400" b="0" cap="none" spc="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r>
              <a:rPr lang="en-US" dirty="0"/>
              <a:t>RZA</a:t>
            </a:r>
          </a:p>
        </p:txBody>
      </p:sp>
      <p:sp>
        <p:nvSpPr>
          <p:cNvPr id="14" name="Rectangle 13">
            <a:extLst>
              <a:ext uri="{FF2B5EF4-FFF2-40B4-BE49-F238E27FC236}">
                <a16:creationId xmlns:a16="http://schemas.microsoft.com/office/drawing/2014/main" id="{1FB447B4-9138-BC4C-B65E-6559D183CFF2}"/>
              </a:ext>
            </a:extLst>
          </p:cNvPr>
          <p:cNvSpPr/>
          <p:nvPr/>
        </p:nvSpPr>
        <p:spPr>
          <a:xfrm>
            <a:off x="731206" y="1582311"/>
            <a:ext cx="1988841" cy="830997"/>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Exact Solutions</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F7035E91-42E0-464E-B9C9-27EEEC2DDE0C}"/>
              </a:ext>
            </a:extLst>
          </p:cNvPr>
          <p:cNvSpPr/>
          <p:nvPr/>
        </p:nvSpPr>
        <p:spPr>
          <a:xfrm>
            <a:off x="4627499" y="2780551"/>
            <a:ext cx="2697521" cy="144655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Relativistic Cosmology</a:t>
            </a:r>
          </a:p>
          <a:p>
            <a:pPr algn="ctr"/>
            <a:r>
              <a:rPr lang="en-US" sz="1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(some formalisms to examine the structure formation)</a:t>
            </a:r>
            <a:endParaRPr lang="en-US" sz="1600" b="0" cap="none" spc="0" dirty="0">
              <a:ln w="0"/>
              <a:solidFill>
                <a:schemeClr val="tx1"/>
              </a:solidFill>
              <a:effectLst>
                <a:outerShdw blurRad="38100" dist="19050" dir="2700000" algn="tl" rotWithShape="0">
                  <a:schemeClr val="dk1">
                    <a:alpha val="40000"/>
                  </a:schemeClr>
                </a:outerShdw>
              </a:effectLst>
            </a:endParaRPr>
          </a:p>
        </p:txBody>
      </p:sp>
      <p:sp>
        <p:nvSpPr>
          <p:cNvPr id="3" name="Oval 2">
            <a:extLst>
              <a:ext uri="{FF2B5EF4-FFF2-40B4-BE49-F238E27FC236}">
                <a16:creationId xmlns:a16="http://schemas.microsoft.com/office/drawing/2014/main" id="{6BA5543C-821F-A34F-BA83-87FD4A630C56}"/>
              </a:ext>
            </a:extLst>
          </p:cNvPr>
          <p:cNvSpPr/>
          <p:nvPr/>
        </p:nvSpPr>
        <p:spPr>
          <a:xfrm>
            <a:off x="630360" y="1305247"/>
            <a:ext cx="2175280" cy="1355523"/>
          </a:xfrm>
          <a:prstGeom prst="ellipse">
            <a:avLst/>
          </a:prstGeom>
          <a:solidFill>
            <a:schemeClr val="accent4">
              <a:lumMod val="60000"/>
              <a:lumOff val="40000"/>
              <a:alpha val="4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EBBE8A0-538A-E743-991B-2850CEE5D769}"/>
              </a:ext>
            </a:extLst>
          </p:cNvPr>
          <p:cNvSpPr/>
          <p:nvPr/>
        </p:nvSpPr>
        <p:spPr>
          <a:xfrm>
            <a:off x="4280063" y="149831"/>
            <a:ext cx="3298371" cy="1174097"/>
          </a:xfrm>
          <a:prstGeom prst="ellipse">
            <a:avLst/>
          </a:prstGeom>
          <a:solidFill>
            <a:schemeClr val="accent4">
              <a:lumMod val="60000"/>
              <a:lumOff val="40000"/>
              <a:alpha val="4000"/>
            </a:schemeClr>
          </a:solidFill>
          <a:ln w="63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464F000B-5D2D-4B4C-A439-ECC030405664}"/>
              </a:ext>
            </a:extLst>
          </p:cNvPr>
          <p:cNvSpPr/>
          <p:nvPr/>
        </p:nvSpPr>
        <p:spPr>
          <a:xfrm>
            <a:off x="8660756" y="1305248"/>
            <a:ext cx="3298371" cy="1355523"/>
          </a:xfrm>
          <a:prstGeom prst="ellipse">
            <a:avLst/>
          </a:prstGeom>
          <a:solidFill>
            <a:schemeClr val="accent4">
              <a:lumMod val="60000"/>
              <a:lumOff val="40000"/>
              <a:alpha val="4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94BD358-BB7E-AF4F-B68B-99B79EC1AF35}"/>
              </a:ext>
            </a:extLst>
          </p:cNvPr>
          <p:cNvSpPr/>
          <p:nvPr/>
        </p:nvSpPr>
        <p:spPr>
          <a:xfrm>
            <a:off x="9041955" y="3998180"/>
            <a:ext cx="2738250" cy="1355523"/>
          </a:xfrm>
          <a:prstGeom prst="ellipse">
            <a:avLst/>
          </a:prstGeom>
          <a:solidFill>
            <a:schemeClr val="accent4">
              <a:lumMod val="60000"/>
              <a:lumOff val="40000"/>
              <a:alpha val="4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1021F4A-D1C7-724C-A01E-1E80B474E066}"/>
              </a:ext>
            </a:extLst>
          </p:cNvPr>
          <p:cNvSpPr/>
          <p:nvPr/>
        </p:nvSpPr>
        <p:spPr>
          <a:xfrm>
            <a:off x="155145" y="4048777"/>
            <a:ext cx="3371825" cy="1355523"/>
          </a:xfrm>
          <a:prstGeom prst="ellipse">
            <a:avLst/>
          </a:prstGeom>
          <a:solidFill>
            <a:schemeClr val="accent4">
              <a:lumMod val="60000"/>
              <a:lumOff val="40000"/>
              <a:alpha val="4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C7DF11-184C-A840-8ABA-E4D729729843}"/>
              </a:ext>
            </a:extLst>
          </p:cNvPr>
          <p:cNvSpPr/>
          <p:nvPr/>
        </p:nvSpPr>
        <p:spPr>
          <a:xfrm>
            <a:off x="4888619" y="5782269"/>
            <a:ext cx="2175280" cy="892662"/>
          </a:xfrm>
          <a:prstGeom prst="ellipse">
            <a:avLst/>
          </a:prstGeom>
          <a:solidFill>
            <a:schemeClr val="accent4">
              <a:lumMod val="60000"/>
              <a:lumOff val="40000"/>
              <a:alpha val="4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97C7164-2033-7245-959A-E84EC6BBB379}"/>
              </a:ext>
            </a:extLst>
          </p:cNvPr>
          <p:cNvSpPr/>
          <p:nvPr/>
        </p:nvSpPr>
        <p:spPr>
          <a:xfrm>
            <a:off x="4549970" y="2257989"/>
            <a:ext cx="2808893" cy="2547256"/>
          </a:xfrm>
          <a:prstGeom prst="ellipse">
            <a:avLst/>
          </a:prstGeom>
          <a:solidFill>
            <a:srgbClr val="FF0000">
              <a:alpha val="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riped Right Arrow 4">
            <a:extLst>
              <a:ext uri="{FF2B5EF4-FFF2-40B4-BE49-F238E27FC236}">
                <a16:creationId xmlns:a16="http://schemas.microsoft.com/office/drawing/2014/main" id="{AD9A80DC-E062-A247-B377-6A86B00FD7F8}"/>
              </a:ext>
            </a:extLst>
          </p:cNvPr>
          <p:cNvSpPr/>
          <p:nvPr/>
        </p:nvSpPr>
        <p:spPr>
          <a:xfrm rot="844609">
            <a:off x="7503315" y="4279202"/>
            <a:ext cx="1099101" cy="491878"/>
          </a:xfrm>
          <a:prstGeom prst="stripedRightArrow">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triped Right Arrow 20">
            <a:extLst>
              <a:ext uri="{FF2B5EF4-FFF2-40B4-BE49-F238E27FC236}">
                <a16:creationId xmlns:a16="http://schemas.microsoft.com/office/drawing/2014/main" id="{94ABA3FE-8AF4-354C-A494-246703CD3B64}"/>
              </a:ext>
            </a:extLst>
          </p:cNvPr>
          <p:cNvSpPr/>
          <p:nvPr/>
        </p:nvSpPr>
        <p:spPr>
          <a:xfrm rot="20322422">
            <a:off x="7386799" y="2440332"/>
            <a:ext cx="950048" cy="400530"/>
          </a:xfrm>
          <a:prstGeom prst="stripedRightArrow">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triped Right Arrow 21">
            <a:extLst>
              <a:ext uri="{FF2B5EF4-FFF2-40B4-BE49-F238E27FC236}">
                <a16:creationId xmlns:a16="http://schemas.microsoft.com/office/drawing/2014/main" id="{0D2B6CAB-91F1-084E-BFE3-F0A7D7197484}"/>
              </a:ext>
            </a:extLst>
          </p:cNvPr>
          <p:cNvSpPr/>
          <p:nvPr/>
        </p:nvSpPr>
        <p:spPr>
          <a:xfrm rot="16200000">
            <a:off x="5597069" y="1552883"/>
            <a:ext cx="758381" cy="400530"/>
          </a:xfrm>
          <a:prstGeom prst="stripedRightArrow">
            <a:avLst>
              <a:gd name="adj1" fmla="val 50000"/>
              <a:gd name="adj2"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triped Right Arrow 22">
            <a:extLst>
              <a:ext uri="{FF2B5EF4-FFF2-40B4-BE49-F238E27FC236}">
                <a16:creationId xmlns:a16="http://schemas.microsoft.com/office/drawing/2014/main" id="{FB2CB8BF-64B7-F546-92A7-C88EB889559F}"/>
              </a:ext>
            </a:extLst>
          </p:cNvPr>
          <p:cNvSpPr/>
          <p:nvPr/>
        </p:nvSpPr>
        <p:spPr>
          <a:xfrm rot="5400000">
            <a:off x="5590237" y="5116651"/>
            <a:ext cx="772043" cy="400531"/>
          </a:xfrm>
          <a:prstGeom prst="stripedRightArrow">
            <a:avLst>
              <a:gd name="adj1" fmla="val 50000"/>
              <a:gd name="adj2"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triped Right Arrow 23">
            <a:extLst>
              <a:ext uri="{FF2B5EF4-FFF2-40B4-BE49-F238E27FC236}">
                <a16:creationId xmlns:a16="http://schemas.microsoft.com/office/drawing/2014/main" id="{13A7C039-2CC8-8F4D-B382-9DD77E944542}"/>
              </a:ext>
            </a:extLst>
          </p:cNvPr>
          <p:cNvSpPr/>
          <p:nvPr/>
        </p:nvSpPr>
        <p:spPr>
          <a:xfrm rot="9685790">
            <a:off x="3679555" y="4054649"/>
            <a:ext cx="804223" cy="459280"/>
          </a:xfrm>
          <a:prstGeom prst="stripedRightArrow">
            <a:avLst>
              <a:gd name="adj1" fmla="val 50000"/>
              <a:gd name="adj2"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triped Right Arrow 24">
            <a:extLst>
              <a:ext uri="{FF2B5EF4-FFF2-40B4-BE49-F238E27FC236}">
                <a16:creationId xmlns:a16="http://schemas.microsoft.com/office/drawing/2014/main" id="{DB6823F6-2FEB-E341-B2CF-AEE188986006}"/>
              </a:ext>
            </a:extLst>
          </p:cNvPr>
          <p:cNvSpPr/>
          <p:nvPr/>
        </p:nvSpPr>
        <p:spPr>
          <a:xfrm rot="11989380">
            <a:off x="3410161" y="2492459"/>
            <a:ext cx="927963" cy="400530"/>
          </a:xfrm>
          <a:prstGeom prst="stripedRightArrow">
            <a:avLst>
              <a:gd name="adj1" fmla="val 50000"/>
              <a:gd name="adj2"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71CFFEB9-22F9-5245-AFBD-7800526AB10D}"/>
              </a:ext>
            </a:extLst>
          </p:cNvPr>
          <p:cNvSpPr/>
          <p:nvPr/>
        </p:nvSpPr>
        <p:spPr>
          <a:xfrm>
            <a:off x="651842" y="1285074"/>
            <a:ext cx="2175280" cy="1355523"/>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9DEFCE42-BFC5-DD49-8007-AEAA50A3B245}"/>
              </a:ext>
            </a:extLst>
          </p:cNvPr>
          <p:cNvSpPr/>
          <p:nvPr/>
        </p:nvSpPr>
        <p:spPr>
          <a:xfrm>
            <a:off x="4861487" y="5782269"/>
            <a:ext cx="2175280" cy="892662"/>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85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0D055D-0CBB-C94D-B07B-8C3A734F1DE2}"/>
              </a:ext>
            </a:extLst>
          </p:cNvPr>
          <p:cNvSpPr/>
          <p:nvPr/>
        </p:nvSpPr>
        <p:spPr>
          <a:xfrm>
            <a:off x="5456505" y="1314959"/>
            <a:ext cx="4069066" cy="1060402"/>
          </a:xfrm>
          <a:prstGeom prst="rect">
            <a:avLst/>
          </a:prstGeom>
          <a:solidFill>
            <a:schemeClr val="accent5">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6" name="TextBox 5">
            <a:extLst>
              <a:ext uri="{FF2B5EF4-FFF2-40B4-BE49-F238E27FC236}">
                <a16:creationId xmlns:a16="http://schemas.microsoft.com/office/drawing/2014/main" id="{C18B89CF-E056-CE49-8361-C6D619D353C0}"/>
              </a:ext>
            </a:extLst>
          </p:cNvPr>
          <p:cNvSpPr txBox="1"/>
          <p:nvPr/>
        </p:nvSpPr>
        <p:spPr>
          <a:xfrm>
            <a:off x="6101863" y="1580325"/>
            <a:ext cx="2709396" cy="584775"/>
          </a:xfrm>
          <a:prstGeom prst="rect">
            <a:avLst/>
          </a:prstGeom>
          <a:noFill/>
        </p:spPr>
        <p:txBody>
          <a:bodyPr wrap="none" rtlCol="0">
            <a:spAutoFit/>
          </a:bodyPr>
          <a:lstStyle/>
          <a:p>
            <a:pPr algn="ctr"/>
            <a:r>
              <a:rPr lang="en-MX" sz="3200" dirty="0">
                <a:latin typeface="Apple Chancery" panose="03020702040506060504" pitchFamily="66" charset="-79"/>
                <a:cs typeface="Apple Chancery" panose="03020702040506060504" pitchFamily="66" charset="-79"/>
              </a:rPr>
              <a:t>Gen. Solutions </a:t>
            </a:r>
          </a:p>
        </p:txBody>
      </p:sp>
      <p:sp>
        <p:nvSpPr>
          <p:cNvPr id="7" name="Rectangle 6">
            <a:extLst>
              <a:ext uri="{FF2B5EF4-FFF2-40B4-BE49-F238E27FC236}">
                <a16:creationId xmlns:a16="http://schemas.microsoft.com/office/drawing/2014/main" id="{10CFD06A-648E-9542-9E1B-148227BD0349}"/>
              </a:ext>
            </a:extLst>
          </p:cNvPr>
          <p:cNvSpPr/>
          <p:nvPr/>
        </p:nvSpPr>
        <p:spPr>
          <a:xfrm>
            <a:off x="5456506" y="2353422"/>
            <a:ext cx="4069065" cy="3416306"/>
          </a:xfrm>
          <a:prstGeom prst="rect">
            <a:avLst/>
          </a:prstGeom>
          <a:solidFill>
            <a:srgbClr val="7030A0">
              <a:alpha val="145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8" name="TextBox 7">
            <a:extLst>
              <a:ext uri="{FF2B5EF4-FFF2-40B4-BE49-F238E27FC236}">
                <a16:creationId xmlns:a16="http://schemas.microsoft.com/office/drawing/2014/main" id="{6B32EB0D-F8B2-CF43-8F2B-56B5F1DD9213}"/>
              </a:ext>
            </a:extLst>
          </p:cNvPr>
          <p:cNvSpPr txBox="1"/>
          <p:nvPr/>
        </p:nvSpPr>
        <p:spPr>
          <a:xfrm>
            <a:off x="6111902" y="2635024"/>
            <a:ext cx="2733441" cy="523220"/>
          </a:xfrm>
          <a:prstGeom prst="rect">
            <a:avLst/>
          </a:prstGeom>
          <a:noFill/>
        </p:spPr>
        <p:txBody>
          <a:bodyPr wrap="none" rtlCol="0">
            <a:spAutoFit/>
          </a:bodyPr>
          <a:lstStyle/>
          <a:p>
            <a:pPr algn="ctr"/>
            <a:r>
              <a:rPr lang="en-MX" sz="2800" dirty="0">
                <a:latin typeface="Apple Chancery" panose="03020702040506060504" pitchFamily="66" charset="-79"/>
                <a:cs typeface="Apple Chancery" panose="03020702040506060504" pitchFamily="66" charset="-79"/>
              </a:rPr>
              <a:t>Szekeres-Szafron </a:t>
            </a:r>
          </a:p>
        </p:txBody>
      </p:sp>
      <p:sp>
        <p:nvSpPr>
          <p:cNvPr id="9" name="TextBox 8">
            <a:extLst>
              <a:ext uri="{FF2B5EF4-FFF2-40B4-BE49-F238E27FC236}">
                <a16:creationId xmlns:a16="http://schemas.microsoft.com/office/drawing/2014/main" id="{4E007D15-749F-C743-A71D-548BA8121B3D}"/>
              </a:ext>
            </a:extLst>
          </p:cNvPr>
          <p:cNvSpPr txBox="1"/>
          <p:nvPr/>
        </p:nvSpPr>
        <p:spPr>
          <a:xfrm>
            <a:off x="5861652" y="4048669"/>
            <a:ext cx="917239" cy="400110"/>
          </a:xfrm>
          <a:prstGeom prst="rect">
            <a:avLst/>
          </a:prstGeom>
          <a:noFill/>
        </p:spPr>
        <p:txBody>
          <a:bodyPr wrap="none" rtlCol="0">
            <a:spAutoFit/>
          </a:bodyPr>
          <a:lstStyle/>
          <a:p>
            <a:pPr algn="ctr"/>
            <a:r>
              <a:rPr lang="en-MX" sz="2000" dirty="0">
                <a:latin typeface="Apple Chancery" panose="03020702040506060504" pitchFamily="66" charset="-79"/>
                <a:cs typeface="Apple Chancery" panose="03020702040506060504" pitchFamily="66" charset="-79"/>
              </a:rPr>
              <a:t>Class I</a:t>
            </a:r>
          </a:p>
        </p:txBody>
      </p:sp>
      <p:sp>
        <p:nvSpPr>
          <p:cNvPr id="10" name="TextBox 9">
            <a:extLst>
              <a:ext uri="{FF2B5EF4-FFF2-40B4-BE49-F238E27FC236}">
                <a16:creationId xmlns:a16="http://schemas.microsoft.com/office/drawing/2014/main" id="{8F213E52-458F-D44B-BE31-A6A31B55E9B0}"/>
              </a:ext>
            </a:extLst>
          </p:cNvPr>
          <p:cNvSpPr txBox="1"/>
          <p:nvPr/>
        </p:nvSpPr>
        <p:spPr>
          <a:xfrm>
            <a:off x="8022837" y="4086493"/>
            <a:ext cx="1034257" cy="400110"/>
          </a:xfrm>
          <a:prstGeom prst="rect">
            <a:avLst/>
          </a:prstGeom>
          <a:noFill/>
        </p:spPr>
        <p:txBody>
          <a:bodyPr wrap="none" rtlCol="0">
            <a:spAutoFit/>
          </a:bodyPr>
          <a:lstStyle/>
          <a:p>
            <a:pPr algn="ctr"/>
            <a:r>
              <a:rPr lang="en-MX" sz="2000" dirty="0">
                <a:latin typeface="Apple Chancery" panose="03020702040506060504" pitchFamily="66" charset="-79"/>
                <a:cs typeface="Apple Chancery" panose="03020702040506060504" pitchFamily="66" charset="-79"/>
              </a:rPr>
              <a:t>Class II</a:t>
            </a:r>
          </a:p>
        </p:txBody>
      </p:sp>
      <p:pic>
        <p:nvPicPr>
          <p:cNvPr id="11" name="Picture 10">
            <a:extLst>
              <a:ext uri="{FF2B5EF4-FFF2-40B4-BE49-F238E27FC236}">
                <a16:creationId xmlns:a16="http://schemas.microsoft.com/office/drawing/2014/main" id="{EB8D2CD2-CA52-664B-9102-5FC9F3E632A9}"/>
              </a:ext>
            </a:extLst>
          </p:cNvPr>
          <p:cNvPicPr>
            <a:picLocks noChangeAspect="1"/>
          </p:cNvPicPr>
          <p:nvPr/>
        </p:nvPicPr>
        <p:blipFill>
          <a:blip r:embed="rId3"/>
          <a:stretch>
            <a:fillRect/>
          </a:stretch>
        </p:blipFill>
        <p:spPr>
          <a:xfrm>
            <a:off x="5785691" y="3336781"/>
            <a:ext cx="3341741" cy="252000"/>
          </a:xfrm>
          <a:prstGeom prst="rect">
            <a:avLst/>
          </a:prstGeom>
        </p:spPr>
      </p:pic>
      <p:pic>
        <p:nvPicPr>
          <p:cNvPr id="12" name="Picture 11">
            <a:extLst>
              <a:ext uri="{FF2B5EF4-FFF2-40B4-BE49-F238E27FC236}">
                <a16:creationId xmlns:a16="http://schemas.microsoft.com/office/drawing/2014/main" id="{8DCE2305-CDC6-FE40-8073-45AAA98DA1B7}"/>
              </a:ext>
            </a:extLst>
          </p:cNvPr>
          <p:cNvPicPr>
            <a:picLocks noChangeAspect="1"/>
          </p:cNvPicPr>
          <p:nvPr/>
        </p:nvPicPr>
        <p:blipFill>
          <a:blip r:embed="rId4"/>
          <a:stretch>
            <a:fillRect/>
          </a:stretch>
        </p:blipFill>
        <p:spPr>
          <a:xfrm>
            <a:off x="8149750" y="4428246"/>
            <a:ext cx="768705" cy="216000"/>
          </a:xfrm>
          <a:prstGeom prst="rect">
            <a:avLst/>
          </a:prstGeom>
        </p:spPr>
      </p:pic>
      <p:pic>
        <p:nvPicPr>
          <p:cNvPr id="13" name="Picture 12">
            <a:extLst>
              <a:ext uri="{FF2B5EF4-FFF2-40B4-BE49-F238E27FC236}">
                <a16:creationId xmlns:a16="http://schemas.microsoft.com/office/drawing/2014/main" id="{22060DB2-3ACB-0A4B-87B0-BD7B2414558A}"/>
              </a:ext>
            </a:extLst>
          </p:cNvPr>
          <p:cNvPicPr>
            <a:picLocks noChangeAspect="1"/>
          </p:cNvPicPr>
          <p:nvPr/>
        </p:nvPicPr>
        <p:blipFill>
          <a:blip r:embed="rId5"/>
          <a:stretch>
            <a:fillRect/>
          </a:stretch>
        </p:blipFill>
        <p:spPr>
          <a:xfrm>
            <a:off x="5939593" y="4402348"/>
            <a:ext cx="768705" cy="216000"/>
          </a:xfrm>
          <a:prstGeom prst="rect">
            <a:avLst/>
          </a:prstGeom>
        </p:spPr>
      </p:pic>
      <p:cxnSp>
        <p:nvCxnSpPr>
          <p:cNvPr id="15" name="Straight Arrow Connector 14">
            <a:extLst>
              <a:ext uri="{FF2B5EF4-FFF2-40B4-BE49-F238E27FC236}">
                <a16:creationId xmlns:a16="http://schemas.microsoft.com/office/drawing/2014/main" id="{0ABA286E-9A84-774C-94E0-C647CA67440C}"/>
              </a:ext>
            </a:extLst>
          </p:cNvPr>
          <p:cNvCxnSpPr>
            <a:cxnSpLocks/>
          </p:cNvCxnSpPr>
          <p:nvPr/>
        </p:nvCxnSpPr>
        <p:spPr>
          <a:xfrm flipH="1">
            <a:off x="6367165" y="3678704"/>
            <a:ext cx="236982" cy="2749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1E2614B-8BF9-6748-9AD7-3E94E2BA97C8}"/>
              </a:ext>
            </a:extLst>
          </p:cNvPr>
          <p:cNvCxnSpPr>
            <a:cxnSpLocks/>
          </p:cNvCxnSpPr>
          <p:nvPr/>
        </p:nvCxnSpPr>
        <p:spPr>
          <a:xfrm>
            <a:off x="8225950" y="3707319"/>
            <a:ext cx="246545" cy="293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21F2F8A-1B57-4346-82A3-BAD53FBB631D}"/>
              </a:ext>
            </a:extLst>
          </p:cNvPr>
          <p:cNvCxnSpPr>
            <a:cxnSpLocks/>
          </p:cNvCxnSpPr>
          <p:nvPr/>
        </p:nvCxnSpPr>
        <p:spPr>
          <a:xfrm>
            <a:off x="6350863" y="4726049"/>
            <a:ext cx="0" cy="41558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826BC46-0F7B-6C45-B084-B6C5D210B0F7}"/>
              </a:ext>
            </a:extLst>
          </p:cNvPr>
          <p:cNvSpPr txBox="1"/>
          <p:nvPr/>
        </p:nvSpPr>
        <p:spPr>
          <a:xfrm>
            <a:off x="6101725" y="5194494"/>
            <a:ext cx="502766" cy="369332"/>
          </a:xfrm>
          <a:prstGeom prst="rect">
            <a:avLst/>
          </a:prstGeom>
          <a:noFill/>
        </p:spPr>
        <p:txBody>
          <a:bodyPr wrap="none" rtlCol="0">
            <a:spAutoFit/>
          </a:bodyPr>
          <a:lstStyle/>
          <a:p>
            <a:r>
              <a:rPr lang="en-MX" dirty="0"/>
              <a:t>LTB</a:t>
            </a:r>
          </a:p>
        </p:txBody>
      </p:sp>
      <p:cxnSp>
        <p:nvCxnSpPr>
          <p:cNvPr id="28" name="Straight Arrow Connector 27">
            <a:extLst>
              <a:ext uri="{FF2B5EF4-FFF2-40B4-BE49-F238E27FC236}">
                <a16:creationId xmlns:a16="http://schemas.microsoft.com/office/drawing/2014/main" id="{6CB75C09-F240-B146-BFCB-1B1498F5D47C}"/>
              </a:ext>
            </a:extLst>
          </p:cNvPr>
          <p:cNvCxnSpPr>
            <a:cxnSpLocks/>
          </p:cNvCxnSpPr>
          <p:nvPr/>
        </p:nvCxnSpPr>
        <p:spPr>
          <a:xfrm>
            <a:off x="8588346" y="4726049"/>
            <a:ext cx="0" cy="415584"/>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738B4A9-D3C3-5F47-90D3-AE4B0EEBECF2}"/>
              </a:ext>
            </a:extLst>
          </p:cNvPr>
          <p:cNvSpPr txBox="1"/>
          <p:nvPr/>
        </p:nvSpPr>
        <p:spPr>
          <a:xfrm>
            <a:off x="8409546" y="5194494"/>
            <a:ext cx="408638" cy="369332"/>
          </a:xfrm>
          <a:prstGeom prst="rect">
            <a:avLst/>
          </a:prstGeom>
          <a:noFill/>
        </p:spPr>
        <p:txBody>
          <a:bodyPr wrap="none" rtlCol="0">
            <a:spAutoFit/>
          </a:bodyPr>
          <a:lstStyle/>
          <a:p>
            <a:r>
              <a:rPr lang="en-MX" dirty="0"/>
              <a:t>KS</a:t>
            </a:r>
          </a:p>
        </p:txBody>
      </p:sp>
      <p:sp>
        <p:nvSpPr>
          <p:cNvPr id="32" name="Rectangle 31">
            <a:extLst>
              <a:ext uri="{FF2B5EF4-FFF2-40B4-BE49-F238E27FC236}">
                <a16:creationId xmlns:a16="http://schemas.microsoft.com/office/drawing/2014/main" id="{C4B103EA-6CA5-3F47-8390-7209ED0A9951}"/>
              </a:ext>
            </a:extLst>
          </p:cNvPr>
          <p:cNvSpPr/>
          <p:nvPr/>
        </p:nvSpPr>
        <p:spPr>
          <a:xfrm>
            <a:off x="5456506" y="5769728"/>
            <a:ext cx="4093894" cy="1060402"/>
          </a:xfrm>
          <a:prstGeom prst="rect">
            <a:avLst/>
          </a:prstGeom>
          <a:solidFill>
            <a:schemeClr val="accent6">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34" name="CuadroTexto 8">
            <a:extLst>
              <a:ext uri="{FF2B5EF4-FFF2-40B4-BE49-F238E27FC236}">
                <a16:creationId xmlns:a16="http://schemas.microsoft.com/office/drawing/2014/main" id="{43881AF7-DD22-5B49-AAD5-179892F5E7CF}"/>
              </a:ext>
            </a:extLst>
          </p:cNvPr>
          <p:cNvSpPr txBox="1"/>
          <p:nvPr/>
        </p:nvSpPr>
        <p:spPr>
          <a:xfrm>
            <a:off x="500548" y="1329928"/>
            <a:ext cx="4069066" cy="2369880"/>
          </a:xfrm>
          <a:prstGeom prst="rect">
            <a:avLst/>
          </a:prstGeom>
          <a:noFill/>
        </p:spPr>
        <p:txBody>
          <a:bodyPr wrap="square" rtlCol="0">
            <a:spAutoFit/>
          </a:bodyPr>
          <a:lstStyle/>
          <a:p>
            <a:pPr algn="just"/>
            <a:r>
              <a:rPr lang="en-AU" sz="2000" dirty="0"/>
              <a:t>“We define </a:t>
            </a:r>
            <a:r>
              <a:rPr lang="en-AU" sz="2000" b="1" dirty="0"/>
              <a:t>ICMs</a:t>
            </a:r>
            <a:r>
              <a:rPr lang="en-AU" sz="2000" dirty="0"/>
              <a:t> as those exact solutions of EEs that contain at least a subclass of non-vacuum and non-static FLRW solutions as a limit.” </a:t>
            </a:r>
          </a:p>
          <a:p>
            <a:pPr algn="just"/>
            <a:endParaRPr lang="en-AU" sz="2000" dirty="0"/>
          </a:p>
          <a:p>
            <a:pPr algn="just"/>
            <a:endParaRPr lang="en-AU" sz="2000" dirty="0"/>
          </a:p>
          <a:p>
            <a:pPr algn="just"/>
            <a:r>
              <a:rPr lang="en-US" sz="1400" b="1" dirty="0">
                <a:solidFill>
                  <a:srgbClr val="222222"/>
                </a:solidFill>
                <a:latin typeface="Arial" panose="020B0604020202020204" pitchFamily="34" charset="0"/>
              </a:rPr>
              <a:t>K. </a:t>
            </a:r>
            <a:r>
              <a:rPr lang="en-US" sz="1400" b="1" dirty="0" err="1">
                <a:solidFill>
                  <a:srgbClr val="222222"/>
                </a:solidFill>
                <a:latin typeface="Arial" panose="020B0604020202020204" pitchFamily="34" charset="0"/>
              </a:rPr>
              <a:t>Bolejko</a:t>
            </a:r>
            <a:r>
              <a:rPr lang="en-US" sz="1400" b="1" dirty="0">
                <a:solidFill>
                  <a:srgbClr val="222222"/>
                </a:solidFill>
                <a:latin typeface="Arial" panose="020B0604020202020204" pitchFamily="34" charset="0"/>
              </a:rPr>
              <a:t>, MN </a:t>
            </a:r>
            <a:r>
              <a:rPr lang="en-US" sz="1400" b="1" dirty="0" err="1">
                <a:solidFill>
                  <a:srgbClr val="222222"/>
                </a:solidFill>
                <a:latin typeface="Arial" panose="020B0604020202020204" pitchFamily="34" charset="0"/>
              </a:rPr>
              <a:t>Célérier</a:t>
            </a:r>
            <a:r>
              <a:rPr lang="en-US" sz="1400" b="1" dirty="0">
                <a:solidFill>
                  <a:srgbClr val="222222"/>
                </a:solidFill>
                <a:latin typeface="Arial" panose="020B0604020202020204" pitchFamily="34" charset="0"/>
              </a:rPr>
              <a:t>, A </a:t>
            </a:r>
            <a:r>
              <a:rPr lang="en-US" sz="1400" b="1" dirty="0" err="1">
                <a:solidFill>
                  <a:srgbClr val="222222"/>
                </a:solidFill>
                <a:latin typeface="Arial" panose="020B0604020202020204" pitchFamily="34" charset="0"/>
              </a:rPr>
              <a:t>Krasiński</a:t>
            </a:r>
            <a:r>
              <a:rPr lang="en-US" sz="1400" b="1" dirty="0">
                <a:solidFill>
                  <a:srgbClr val="222222"/>
                </a:solidFill>
                <a:latin typeface="Arial" panose="020B0604020202020204" pitchFamily="34" charset="0"/>
              </a:rPr>
              <a:t>, </a:t>
            </a:r>
            <a:r>
              <a:rPr lang="en-US" sz="1400" b="1" i="1" dirty="0"/>
              <a:t>Class. Quantum Gravity (2011</a:t>
            </a:r>
            <a:r>
              <a:rPr lang="en-AU" sz="1400" b="1" dirty="0"/>
              <a:t>).</a:t>
            </a:r>
          </a:p>
        </p:txBody>
      </p:sp>
      <p:sp>
        <p:nvSpPr>
          <p:cNvPr id="22" name="TextBox 21">
            <a:extLst>
              <a:ext uri="{FF2B5EF4-FFF2-40B4-BE49-F238E27FC236}">
                <a16:creationId xmlns:a16="http://schemas.microsoft.com/office/drawing/2014/main" id="{F5639E6A-D1AF-E442-8CF3-18737CD6B249}"/>
              </a:ext>
            </a:extLst>
          </p:cNvPr>
          <p:cNvSpPr txBox="1"/>
          <p:nvPr/>
        </p:nvSpPr>
        <p:spPr>
          <a:xfrm>
            <a:off x="6896607" y="6055717"/>
            <a:ext cx="1428596" cy="584775"/>
          </a:xfrm>
          <a:prstGeom prst="rect">
            <a:avLst/>
          </a:prstGeom>
          <a:noFill/>
        </p:spPr>
        <p:txBody>
          <a:bodyPr wrap="none" rtlCol="0">
            <a:spAutoFit/>
          </a:bodyPr>
          <a:lstStyle/>
          <a:p>
            <a:pPr algn="ctr"/>
            <a:r>
              <a:rPr lang="en-MX" sz="3200" dirty="0">
                <a:latin typeface="Apple Chancery" panose="03020702040506060504" pitchFamily="66" charset="-79"/>
                <a:cs typeface="Apple Chancery" panose="03020702040506060504" pitchFamily="66" charset="-79"/>
              </a:rPr>
              <a:t>FLRW</a:t>
            </a:r>
          </a:p>
        </p:txBody>
      </p:sp>
      <p:sp>
        <p:nvSpPr>
          <p:cNvPr id="3" name="Rectangle 2">
            <a:extLst>
              <a:ext uri="{FF2B5EF4-FFF2-40B4-BE49-F238E27FC236}">
                <a16:creationId xmlns:a16="http://schemas.microsoft.com/office/drawing/2014/main" id="{D83DE71A-B188-8340-86BE-872280A3B4BE}"/>
              </a:ext>
            </a:extLst>
          </p:cNvPr>
          <p:cNvSpPr/>
          <p:nvPr/>
        </p:nvSpPr>
        <p:spPr>
          <a:xfrm>
            <a:off x="0" y="6022219"/>
            <a:ext cx="3068562" cy="584775"/>
          </a:xfrm>
          <a:prstGeom prst="rect">
            <a:avLst/>
          </a:prstGeom>
        </p:spPr>
        <p:txBody>
          <a:bodyPr wrap="square">
            <a:spAutoFit/>
          </a:bodyPr>
          <a:lstStyle/>
          <a:p>
            <a:pPr algn="r"/>
            <a:r>
              <a:rPr lang="en-US" sz="1600" b="1" dirty="0">
                <a:latin typeface="Times New Roman" panose="02020603050405020304" pitchFamily="18" charset="0"/>
              </a:rPr>
              <a:t>A. Krasinski, Inhomogeneous Cosmological Models (1997).</a:t>
            </a:r>
            <a:endParaRPr lang="en-MX" sz="1600" b="1" dirty="0"/>
          </a:p>
        </p:txBody>
      </p:sp>
      <p:sp>
        <p:nvSpPr>
          <p:cNvPr id="14" name="Title 13">
            <a:extLst>
              <a:ext uri="{FF2B5EF4-FFF2-40B4-BE49-F238E27FC236}">
                <a16:creationId xmlns:a16="http://schemas.microsoft.com/office/drawing/2014/main" id="{7E4AB686-2B20-E743-AC47-2533A15226F9}"/>
              </a:ext>
            </a:extLst>
          </p:cNvPr>
          <p:cNvSpPr>
            <a:spLocks noGrp="1"/>
          </p:cNvSpPr>
          <p:nvPr>
            <p:ph type="title"/>
          </p:nvPr>
        </p:nvSpPr>
        <p:spPr>
          <a:xfrm>
            <a:off x="838200" y="60331"/>
            <a:ext cx="10515600" cy="1325563"/>
          </a:xfrm>
        </p:spPr>
        <p:txBody>
          <a:bodyPr/>
          <a:lstStyle/>
          <a:p>
            <a:r>
              <a:rPr lang="en-AU" dirty="0"/>
              <a:t>Inhomogeneous cosmological models</a:t>
            </a:r>
            <a:endParaRPr lang="en-MX" dirty="0"/>
          </a:p>
        </p:txBody>
      </p:sp>
      <p:sp>
        <p:nvSpPr>
          <p:cNvPr id="2" name="Right Brace 1">
            <a:extLst>
              <a:ext uri="{FF2B5EF4-FFF2-40B4-BE49-F238E27FC236}">
                <a16:creationId xmlns:a16="http://schemas.microsoft.com/office/drawing/2014/main" id="{2C308699-E526-7546-9A8F-D85DE1C8F832}"/>
              </a:ext>
            </a:extLst>
          </p:cNvPr>
          <p:cNvSpPr/>
          <p:nvPr/>
        </p:nvSpPr>
        <p:spPr>
          <a:xfrm>
            <a:off x="9550400" y="2375361"/>
            <a:ext cx="296985" cy="339436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X"/>
          </a:p>
        </p:txBody>
      </p:sp>
      <p:sp>
        <p:nvSpPr>
          <p:cNvPr id="4" name="TextBox 3">
            <a:extLst>
              <a:ext uri="{FF2B5EF4-FFF2-40B4-BE49-F238E27FC236}">
                <a16:creationId xmlns:a16="http://schemas.microsoft.com/office/drawing/2014/main" id="{6BC74D34-CC44-AC4F-A00C-F6316F628F63}"/>
              </a:ext>
            </a:extLst>
          </p:cNvPr>
          <p:cNvSpPr txBox="1"/>
          <p:nvPr/>
        </p:nvSpPr>
        <p:spPr>
          <a:xfrm>
            <a:off x="10126111" y="3587018"/>
            <a:ext cx="1720344" cy="923330"/>
          </a:xfrm>
          <a:prstGeom prst="rect">
            <a:avLst/>
          </a:prstGeom>
          <a:noFill/>
        </p:spPr>
        <p:txBody>
          <a:bodyPr wrap="none" rtlCol="0">
            <a:spAutoFit/>
          </a:bodyPr>
          <a:lstStyle/>
          <a:p>
            <a:pPr algn="ctr"/>
            <a:r>
              <a:rPr lang="en-MX" dirty="0"/>
              <a:t>Dust </a:t>
            </a:r>
          </a:p>
          <a:p>
            <a:pPr algn="ctr"/>
            <a:r>
              <a:rPr lang="en-MX" dirty="0"/>
              <a:t>+ </a:t>
            </a:r>
          </a:p>
          <a:p>
            <a:pPr algn="ctr"/>
            <a:r>
              <a:rPr lang="en-MX" dirty="0"/>
              <a:t>Lambda [or p(t)]</a:t>
            </a:r>
          </a:p>
        </p:txBody>
      </p:sp>
      <p:sp>
        <p:nvSpPr>
          <p:cNvPr id="16" name="TextBox 15">
            <a:extLst>
              <a:ext uri="{FF2B5EF4-FFF2-40B4-BE49-F238E27FC236}">
                <a16:creationId xmlns:a16="http://schemas.microsoft.com/office/drawing/2014/main" id="{809E1306-2EC6-2545-B7E9-217D6B82DC97}"/>
              </a:ext>
            </a:extLst>
          </p:cNvPr>
          <p:cNvSpPr txBox="1"/>
          <p:nvPr/>
        </p:nvSpPr>
        <p:spPr>
          <a:xfrm>
            <a:off x="10095327" y="4644246"/>
            <a:ext cx="2123487" cy="461665"/>
          </a:xfrm>
          <a:prstGeom prst="rect">
            <a:avLst/>
          </a:prstGeom>
          <a:noFill/>
        </p:spPr>
        <p:txBody>
          <a:bodyPr wrap="square" rtlCol="0">
            <a:spAutoFit/>
          </a:bodyPr>
          <a:lstStyle/>
          <a:p>
            <a:r>
              <a:rPr lang="en-MX" sz="1200" b="1" dirty="0"/>
              <a:t>Delgado Gaspar et al EPJC (2021)</a:t>
            </a:r>
          </a:p>
        </p:txBody>
      </p:sp>
    </p:spTree>
    <p:extLst>
      <p:ext uri="{BB962C8B-B14F-4D97-AF65-F5344CB8AC3E}">
        <p14:creationId xmlns:p14="http://schemas.microsoft.com/office/powerpoint/2010/main" val="3444428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199" y="234487"/>
            <a:ext cx="8229600" cy="767718"/>
          </a:xfrm>
        </p:spPr>
        <p:txBody>
          <a:bodyPr>
            <a:normAutofit/>
          </a:bodyPr>
          <a:lstStyle/>
          <a:p>
            <a:pPr algn="ctr"/>
            <a:r>
              <a:rPr lang="es-ES_tradnl" sz="4000" dirty="0"/>
              <a:t>Szekeres </a:t>
            </a:r>
            <a:r>
              <a:rPr lang="es-ES_tradnl" sz="4000" dirty="0" err="1"/>
              <a:t>models</a:t>
            </a:r>
            <a:endParaRPr lang="es-ES_tradnl" sz="4000" dirty="0"/>
          </a:p>
        </p:txBody>
      </p:sp>
      <p:sp>
        <p:nvSpPr>
          <p:cNvPr id="25" name="CuadroTexto 3">
            <a:extLst>
              <a:ext uri="{FF2B5EF4-FFF2-40B4-BE49-F238E27FC236}">
                <a16:creationId xmlns:a16="http://schemas.microsoft.com/office/drawing/2014/main" id="{2C00E33E-5772-4A43-88DC-343B0CFC3D5F}"/>
              </a:ext>
            </a:extLst>
          </p:cNvPr>
          <p:cNvSpPr txBox="1"/>
          <p:nvPr/>
        </p:nvSpPr>
        <p:spPr>
          <a:xfrm>
            <a:off x="858610" y="1179645"/>
            <a:ext cx="10474779" cy="646331"/>
          </a:xfrm>
          <a:prstGeom prst="rect">
            <a:avLst/>
          </a:prstGeom>
          <a:noFill/>
        </p:spPr>
        <p:txBody>
          <a:bodyPr wrap="square" rtlCol="0">
            <a:spAutoFit/>
          </a:bodyPr>
          <a:lstStyle/>
          <a:p>
            <a:r>
              <a:rPr lang="en-GB" dirty="0"/>
              <a:t>To model structures using Szekeres models we associate the spatial minima and maxima of the density matter with “structures”</a:t>
            </a:r>
            <a:r>
              <a:rPr lang="es-ES_tradnl" dirty="0"/>
              <a:t>:</a:t>
            </a:r>
          </a:p>
        </p:txBody>
      </p:sp>
      <p:pic>
        <p:nvPicPr>
          <p:cNvPr id="28" name="Imagen 14">
            <a:extLst>
              <a:ext uri="{FF2B5EF4-FFF2-40B4-BE49-F238E27FC236}">
                <a16:creationId xmlns:a16="http://schemas.microsoft.com/office/drawing/2014/main" id="{7D387E82-38C6-A046-89F9-A7DEA4FB4CFC}"/>
              </a:ext>
            </a:extLst>
          </p:cNvPr>
          <p:cNvPicPr>
            <a:picLocks noChangeAspect="1"/>
          </p:cNvPicPr>
          <p:nvPr/>
        </p:nvPicPr>
        <p:blipFill>
          <a:blip r:embed="rId3"/>
          <a:stretch>
            <a:fillRect/>
          </a:stretch>
        </p:blipFill>
        <p:spPr>
          <a:xfrm>
            <a:off x="6990148" y="3638924"/>
            <a:ext cx="2124000" cy="1659228"/>
          </a:xfrm>
          <a:prstGeom prst="rect">
            <a:avLst/>
          </a:prstGeom>
          <a:ln>
            <a:noFill/>
          </a:ln>
          <a:effectLst>
            <a:outerShdw blurRad="292100" dist="139700" dir="2700000" algn="tl" rotWithShape="0">
              <a:srgbClr val="333333">
                <a:alpha val="65000"/>
              </a:srgbClr>
            </a:outerShdw>
          </a:effectLst>
        </p:spPr>
      </p:pic>
      <p:pic>
        <p:nvPicPr>
          <p:cNvPr id="30" name="Imagen 15">
            <a:extLst>
              <a:ext uri="{FF2B5EF4-FFF2-40B4-BE49-F238E27FC236}">
                <a16:creationId xmlns:a16="http://schemas.microsoft.com/office/drawing/2014/main" id="{0212391F-16BD-794C-A44A-7620E5DA716E}"/>
              </a:ext>
            </a:extLst>
          </p:cNvPr>
          <p:cNvPicPr>
            <a:picLocks noChangeAspect="1"/>
          </p:cNvPicPr>
          <p:nvPr/>
        </p:nvPicPr>
        <p:blipFill>
          <a:blip r:embed="rId4"/>
          <a:stretch>
            <a:fillRect/>
          </a:stretch>
        </p:blipFill>
        <p:spPr>
          <a:xfrm>
            <a:off x="2957566" y="3643932"/>
            <a:ext cx="2115235" cy="1656000"/>
          </a:xfrm>
          <a:prstGeom prst="rect">
            <a:avLst/>
          </a:prstGeom>
          <a:ln>
            <a:noFill/>
          </a:ln>
          <a:effectLst>
            <a:outerShdw blurRad="292100" dist="139700" dir="2700000" algn="tl" rotWithShape="0">
              <a:srgbClr val="333333">
                <a:alpha val="65000"/>
              </a:srgbClr>
            </a:outerShdw>
          </a:effectLst>
        </p:spPr>
      </p:pic>
      <p:sp>
        <p:nvSpPr>
          <p:cNvPr id="31" name="CuadroTexto 20">
            <a:extLst>
              <a:ext uri="{FF2B5EF4-FFF2-40B4-BE49-F238E27FC236}">
                <a16:creationId xmlns:a16="http://schemas.microsoft.com/office/drawing/2014/main" id="{FBF28AF2-BF89-FD41-B371-7A63B24C74F4}"/>
              </a:ext>
            </a:extLst>
          </p:cNvPr>
          <p:cNvSpPr txBox="1"/>
          <p:nvPr/>
        </p:nvSpPr>
        <p:spPr>
          <a:xfrm>
            <a:off x="4297798" y="3671691"/>
            <a:ext cx="743519" cy="86177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1000" dirty="0">
                <a:solidFill>
                  <a:srgbClr val="000000"/>
                </a:solidFill>
                <a:latin typeface="Helvetica"/>
              </a:rPr>
              <a:t>NO Angular maximum or minimum </a:t>
            </a:r>
            <a:endParaRPr lang="en-AU" sz="1000" dirty="0"/>
          </a:p>
        </p:txBody>
      </p:sp>
      <p:sp>
        <p:nvSpPr>
          <p:cNvPr id="32" name="CuadroTexto 21">
            <a:extLst>
              <a:ext uri="{FF2B5EF4-FFF2-40B4-BE49-F238E27FC236}">
                <a16:creationId xmlns:a16="http://schemas.microsoft.com/office/drawing/2014/main" id="{CB452A81-67F3-A940-A869-0DFC773D6AB9}"/>
              </a:ext>
            </a:extLst>
          </p:cNvPr>
          <p:cNvSpPr txBox="1"/>
          <p:nvPr/>
        </p:nvSpPr>
        <p:spPr>
          <a:xfrm>
            <a:off x="8110951" y="3597967"/>
            <a:ext cx="1270236"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s-ES_tradnl" sz="1200" dirty="0"/>
              <a:t>Radial extrema</a:t>
            </a:r>
          </a:p>
        </p:txBody>
      </p:sp>
      <p:sp>
        <p:nvSpPr>
          <p:cNvPr id="33" name="CuadroTexto 22">
            <a:extLst>
              <a:ext uri="{FF2B5EF4-FFF2-40B4-BE49-F238E27FC236}">
                <a16:creationId xmlns:a16="http://schemas.microsoft.com/office/drawing/2014/main" id="{DF18F81C-D193-184D-A94F-A36C8EB02963}"/>
              </a:ext>
            </a:extLst>
          </p:cNvPr>
          <p:cNvSpPr txBox="1"/>
          <p:nvPr/>
        </p:nvSpPr>
        <p:spPr>
          <a:xfrm>
            <a:off x="6749079" y="3597584"/>
            <a:ext cx="1340677"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1200" dirty="0"/>
              <a:t>Angular maximum </a:t>
            </a:r>
          </a:p>
        </p:txBody>
      </p:sp>
      <p:cxnSp>
        <p:nvCxnSpPr>
          <p:cNvPr id="34" name="Conector recto de flecha 26">
            <a:extLst>
              <a:ext uri="{FF2B5EF4-FFF2-40B4-BE49-F238E27FC236}">
                <a16:creationId xmlns:a16="http://schemas.microsoft.com/office/drawing/2014/main" id="{5A244378-A18B-7549-A63D-CB263E6F2DAB}"/>
              </a:ext>
            </a:extLst>
          </p:cNvPr>
          <p:cNvCxnSpPr>
            <a:cxnSpLocks/>
          </p:cNvCxnSpPr>
          <p:nvPr/>
        </p:nvCxnSpPr>
        <p:spPr>
          <a:xfrm flipH="1">
            <a:off x="8358479" y="4079650"/>
            <a:ext cx="457050" cy="717400"/>
          </a:xfrm>
          <a:prstGeom prst="straightConnector1">
            <a:avLst/>
          </a:prstGeom>
          <a:ln w="63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Conector recto de flecha 27">
            <a:extLst>
              <a:ext uri="{FF2B5EF4-FFF2-40B4-BE49-F238E27FC236}">
                <a16:creationId xmlns:a16="http://schemas.microsoft.com/office/drawing/2014/main" id="{23B733CC-73FB-A946-82ED-6BB517286079}"/>
              </a:ext>
            </a:extLst>
          </p:cNvPr>
          <p:cNvCxnSpPr>
            <a:cxnSpLocks/>
          </p:cNvCxnSpPr>
          <p:nvPr/>
        </p:nvCxnSpPr>
        <p:spPr>
          <a:xfrm flipH="1">
            <a:off x="7846587" y="4092622"/>
            <a:ext cx="963103" cy="641458"/>
          </a:xfrm>
          <a:prstGeom prst="straightConnector1">
            <a:avLst/>
          </a:prstGeom>
          <a:ln w="63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Conector recto de flecha 31">
            <a:extLst>
              <a:ext uri="{FF2B5EF4-FFF2-40B4-BE49-F238E27FC236}">
                <a16:creationId xmlns:a16="http://schemas.microsoft.com/office/drawing/2014/main" id="{35A077BC-5ABC-EC46-9C7E-56E7A73149E8}"/>
              </a:ext>
            </a:extLst>
          </p:cNvPr>
          <p:cNvCxnSpPr>
            <a:cxnSpLocks/>
          </p:cNvCxnSpPr>
          <p:nvPr/>
        </p:nvCxnSpPr>
        <p:spPr>
          <a:xfrm flipH="1">
            <a:off x="7773080" y="4079649"/>
            <a:ext cx="1042452" cy="149661"/>
          </a:xfrm>
          <a:prstGeom prst="straightConnector1">
            <a:avLst/>
          </a:prstGeom>
          <a:ln w="63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Conector recto de flecha 35">
            <a:extLst>
              <a:ext uri="{FF2B5EF4-FFF2-40B4-BE49-F238E27FC236}">
                <a16:creationId xmlns:a16="http://schemas.microsoft.com/office/drawing/2014/main" id="{2F072921-92B0-A241-A762-8EE44F69B75B}"/>
              </a:ext>
            </a:extLst>
          </p:cNvPr>
          <p:cNvCxnSpPr/>
          <p:nvPr/>
        </p:nvCxnSpPr>
        <p:spPr>
          <a:xfrm>
            <a:off x="7310865" y="3846559"/>
            <a:ext cx="332646" cy="263099"/>
          </a:xfrm>
          <a:prstGeom prst="straightConnector1">
            <a:avLst/>
          </a:prstGeom>
          <a:ln w="63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38" name="Imagen 39">
            <a:extLst>
              <a:ext uri="{FF2B5EF4-FFF2-40B4-BE49-F238E27FC236}">
                <a16:creationId xmlns:a16="http://schemas.microsoft.com/office/drawing/2014/main" id="{029B7F78-AF8C-A049-8610-CF6B07DA5F7F}"/>
              </a:ext>
            </a:extLst>
          </p:cNvPr>
          <p:cNvPicPr>
            <a:picLocks noChangeAspect="1"/>
          </p:cNvPicPr>
          <p:nvPr/>
        </p:nvPicPr>
        <p:blipFill>
          <a:blip r:embed="rId5"/>
          <a:stretch>
            <a:fillRect/>
          </a:stretch>
        </p:blipFill>
        <p:spPr>
          <a:xfrm>
            <a:off x="3145144" y="3682107"/>
            <a:ext cx="637870" cy="251998"/>
          </a:xfrm>
          <a:prstGeom prst="rect">
            <a:avLst/>
          </a:prstGeom>
        </p:spPr>
      </p:pic>
      <p:pic>
        <p:nvPicPr>
          <p:cNvPr id="39" name="Imagen 40">
            <a:extLst>
              <a:ext uri="{FF2B5EF4-FFF2-40B4-BE49-F238E27FC236}">
                <a16:creationId xmlns:a16="http://schemas.microsoft.com/office/drawing/2014/main" id="{6FEEF774-C5BE-D441-9650-602DD0D96E92}"/>
              </a:ext>
            </a:extLst>
          </p:cNvPr>
          <p:cNvPicPr>
            <a:picLocks noChangeAspect="1"/>
          </p:cNvPicPr>
          <p:nvPr/>
        </p:nvPicPr>
        <p:blipFill>
          <a:blip r:embed="rId5"/>
          <a:stretch>
            <a:fillRect/>
          </a:stretch>
        </p:blipFill>
        <p:spPr>
          <a:xfrm>
            <a:off x="8516080" y="3832437"/>
            <a:ext cx="455617" cy="179997"/>
          </a:xfrm>
          <a:prstGeom prst="rect">
            <a:avLst/>
          </a:prstGeom>
        </p:spPr>
      </p:pic>
      <p:cxnSp>
        <p:nvCxnSpPr>
          <p:cNvPr id="40" name="Conector recto de flecha 41">
            <a:extLst>
              <a:ext uri="{FF2B5EF4-FFF2-40B4-BE49-F238E27FC236}">
                <a16:creationId xmlns:a16="http://schemas.microsoft.com/office/drawing/2014/main" id="{5A55C18E-6A61-C549-99F7-AD2CE50213A0}"/>
              </a:ext>
            </a:extLst>
          </p:cNvPr>
          <p:cNvCxnSpPr>
            <a:cxnSpLocks/>
          </p:cNvCxnSpPr>
          <p:nvPr/>
        </p:nvCxnSpPr>
        <p:spPr>
          <a:xfrm flipH="1">
            <a:off x="3655439" y="4076226"/>
            <a:ext cx="278902" cy="593700"/>
          </a:xfrm>
          <a:prstGeom prst="straightConnector1">
            <a:avLst/>
          </a:prstGeom>
          <a:ln w="63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Conector recto de flecha 44">
            <a:extLst>
              <a:ext uri="{FF2B5EF4-FFF2-40B4-BE49-F238E27FC236}">
                <a16:creationId xmlns:a16="http://schemas.microsoft.com/office/drawing/2014/main" id="{7E19F7D6-1568-954E-A40A-A0702BCB9115}"/>
              </a:ext>
            </a:extLst>
          </p:cNvPr>
          <p:cNvCxnSpPr>
            <a:cxnSpLocks/>
          </p:cNvCxnSpPr>
          <p:nvPr/>
        </p:nvCxnSpPr>
        <p:spPr>
          <a:xfrm>
            <a:off x="3934341" y="4076226"/>
            <a:ext cx="80876" cy="673439"/>
          </a:xfrm>
          <a:prstGeom prst="straightConnector1">
            <a:avLst/>
          </a:prstGeom>
          <a:ln w="63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Conector recto de flecha 47">
            <a:extLst>
              <a:ext uri="{FF2B5EF4-FFF2-40B4-BE49-F238E27FC236}">
                <a16:creationId xmlns:a16="http://schemas.microsoft.com/office/drawing/2014/main" id="{CBE6A0F3-9AC8-CD4E-814E-F20702589B60}"/>
              </a:ext>
            </a:extLst>
          </p:cNvPr>
          <p:cNvCxnSpPr>
            <a:cxnSpLocks/>
          </p:cNvCxnSpPr>
          <p:nvPr/>
        </p:nvCxnSpPr>
        <p:spPr>
          <a:xfrm>
            <a:off x="3934340" y="4076226"/>
            <a:ext cx="474857" cy="621440"/>
          </a:xfrm>
          <a:prstGeom prst="straightConnector1">
            <a:avLst/>
          </a:prstGeom>
          <a:ln w="63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63" name="CuadroTexto 4">
            <a:extLst>
              <a:ext uri="{FF2B5EF4-FFF2-40B4-BE49-F238E27FC236}">
                <a16:creationId xmlns:a16="http://schemas.microsoft.com/office/drawing/2014/main" id="{0E5F7F82-70C5-024C-999C-D3ED2A6EC84D}"/>
              </a:ext>
            </a:extLst>
          </p:cNvPr>
          <p:cNvSpPr txBox="1"/>
          <p:nvPr/>
        </p:nvSpPr>
        <p:spPr>
          <a:xfrm>
            <a:off x="1275164" y="2212620"/>
            <a:ext cx="6308783" cy="338554"/>
          </a:xfrm>
          <a:prstGeom prst="rect">
            <a:avLst/>
          </a:prstGeom>
          <a:noFill/>
        </p:spPr>
        <p:txBody>
          <a:bodyPr wrap="square" rtlCol="0">
            <a:spAutoFit/>
          </a:bodyPr>
          <a:lstStyle/>
          <a:p>
            <a:pPr marL="285750" indent="-285750">
              <a:buFont typeface="Wingdings" charset="2"/>
              <a:buChar char="²"/>
            </a:pPr>
            <a:r>
              <a:rPr lang="en-GB" sz="1600" dirty="0"/>
              <a:t>Regions surrounding the spatial maxima of the matter density</a:t>
            </a:r>
            <a:endParaRPr lang="es-ES_tradnl" sz="1600" dirty="0"/>
          </a:p>
        </p:txBody>
      </p:sp>
      <p:sp>
        <p:nvSpPr>
          <p:cNvPr id="64" name="CuadroTexto 5">
            <a:extLst>
              <a:ext uri="{FF2B5EF4-FFF2-40B4-BE49-F238E27FC236}">
                <a16:creationId xmlns:a16="http://schemas.microsoft.com/office/drawing/2014/main" id="{5F18D1C4-BBFD-5140-89DC-911C6433DC7E}"/>
              </a:ext>
            </a:extLst>
          </p:cNvPr>
          <p:cNvSpPr txBox="1"/>
          <p:nvPr/>
        </p:nvSpPr>
        <p:spPr>
          <a:xfrm>
            <a:off x="1275164" y="2598713"/>
            <a:ext cx="5560835" cy="338554"/>
          </a:xfrm>
          <a:prstGeom prst="rect">
            <a:avLst/>
          </a:prstGeom>
          <a:noFill/>
        </p:spPr>
        <p:txBody>
          <a:bodyPr wrap="square" rtlCol="0">
            <a:spAutoFit/>
          </a:bodyPr>
          <a:lstStyle/>
          <a:p>
            <a:pPr marL="285750" indent="-285750">
              <a:buFont typeface="Wingdings" charset="2"/>
              <a:buChar char="²"/>
            </a:pPr>
            <a:r>
              <a:rPr lang="en-GB" sz="1600" dirty="0"/>
              <a:t>Regions surrounding the spatial minima of the matter density</a:t>
            </a:r>
            <a:endParaRPr lang="es-ES_tradnl" sz="1600" dirty="0"/>
          </a:p>
        </p:txBody>
      </p:sp>
      <p:sp>
        <p:nvSpPr>
          <p:cNvPr id="65" name="CuadroTexto 11">
            <a:extLst>
              <a:ext uri="{FF2B5EF4-FFF2-40B4-BE49-F238E27FC236}">
                <a16:creationId xmlns:a16="http://schemas.microsoft.com/office/drawing/2014/main" id="{11AE34BB-A959-3442-8821-83A5CEF2903A}"/>
              </a:ext>
            </a:extLst>
          </p:cNvPr>
          <p:cNvSpPr txBox="1"/>
          <p:nvPr/>
        </p:nvSpPr>
        <p:spPr>
          <a:xfrm>
            <a:off x="8692313" y="2255551"/>
            <a:ext cx="1391326" cy="338554"/>
          </a:xfrm>
          <a:prstGeom prst="rect">
            <a:avLst/>
          </a:prstGeom>
          <a:noFill/>
        </p:spPr>
        <p:txBody>
          <a:bodyPr wrap="none" rtlCol="0">
            <a:spAutoFit/>
          </a:bodyPr>
          <a:lstStyle/>
          <a:p>
            <a:r>
              <a:rPr lang="en-AU" sz="1600" dirty="0"/>
              <a:t>Over-densities</a:t>
            </a:r>
          </a:p>
        </p:txBody>
      </p:sp>
      <p:sp>
        <p:nvSpPr>
          <p:cNvPr id="66" name="CuadroTexto 12">
            <a:extLst>
              <a:ext uri="{FF2B5EF4-FFF2-40B4-BE49-F238E27FC236}">
                <a16:creationId xmlns:a16="http://schemas.microsoft.com/office/drawing/2014/main" id="{597D4062-4DF3-6240-8F35-367C557071D0}"/>
              </a:ext>
            </a:extLst>
          </p:cNvPr>
          <p:cNvSpPr txBox="1"/>
          <p:nvPr/>
        </p:nvSpPr>
        <p:spPr>
          <a:xfrm>
            <a:off x="8816438" y="2662377"/>
            <a:ext cx="646331" cy="338554"/>
          </a:xfrm>
          <a:prstGeom prst="rect">
            <a:avLst/>
          </a:prstGeom>
          <a:noFill/>
        </p:spPr>
        <p:txBody>
          <a:bodyPr wrap="none" rtlCol="0">
            <a:spAutoFit/>
          </a:bodyPr>
          <a:lstStyle/>
          <a:p>
            <a:r>
              <a:rPr lang="en-AU" sz="1600" dirty="0"/>
              <a:t>Voids</a:t>
            </a:r>
          </a:p>
        </p:txBody>
      </p:sp>
      <p:cxnSp>
        <p:nvCxnSpPr>
          <p:cNvPr id="67" name="Conector recto de flecha 16">
            <a:extLst>
              <a:ext uri="{FF2B5EF4-FFF2-40B4-BE49-F238E27FC236}">
                <a16:creationId xmlns:a16="http://schemas.microsoft.com/office/drawing/2014/main" id="{C84CA982-C794-4148-99A5-078633588F71}"/>
              </a:ext>
            </a:extLst>
          </p:cNvPr>
          <p:cNvCxnSpPr/>
          <p:nvPr/>
        </p:nvCxnSpPr>
        <p:spPr>
          <a:xfrm>
            <a:off x="7363829" y="2401855"/>
            <a:ext cx="84382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8" name="Conector recto de flecha 19">
            <a:extLst>
              <a:ext uri="{FF2B5EF4-FFF2-40B4-BE49-F238E27FC236}">
                <a16:creationId xmlns:a16="http://schemas.microsoft.com/office/drawing/2014/main" id="{5D2C1FA4-2B5E-9A42-B2D8-E28713571CF4}"/>
              </a:ext>
            </a:extLst>
          </p:cNvPr>
          <p:cNvCxnSpPr/>
          <p:nvPr/>
        </p:nvCxnSpPr>
        <p:spPr>
          <a:xfrm>
            <a:off x="7363829" y="2859275"/>
            <a:ext cx="84382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9822927D-FD4D-3C41-917E-414EEBB921F9}"/>
              </a:ext>
            </a:extLst>
          </p:cNvPr>
          <p:cNvPicPr>
            <a:picLocks noChangeAspect="1"/>
          </p:cNvPicPr>
          <p:nvPr/>
        </p:nvPicPr>
        <p:blipFill>
          <a:blip r:embed="rId6"/>
          <a:stretch>
            <a:fillRect/>
          </a:stretch>
        </p:blipFill>
        <p:spPr>
          <a:xfrm>
            <a:off x="1585070" y="3867405"/>
            <a:ext cx="1066800" cy="1155700"/>
          </a:xfrm>
          <a:prstGeom prst="rect">
            <a:avLst/>
          </a:prstGeom>
        </p:spPr>
      </p:pic>
      <p:pic>
        <p:nvPicPr>
          <p:cNvPr id="5" name="Picture 4">
            <a:extLst>
              <a:ext uri="{FF2B5EF4-FFF2-40B4-BE49-F238E27FC236}">
                <a16:creationId xmlns:a16="http://schemas.microsoft.com/office/drawing/2014/main" id="{9D9721F7-60E8-CB40-89A8-131FD4A1D781}"/>
              </a:ext>
            </a:extLst>
          </p:cNvPr>
          <p:cNvPicPr>
            <a:picLocks noChangeAspect="1"/>
          </p:cNvPicPr>
          <p:nvPr/>
        </p:nvPicPr>
        <p:blipFill>
          <a:blip r:embed="rId7"/>
          <a:stretch>
            <a:fillRect/>
          </a:stretch>
        </p:blipFill>
        <p:spPr>
          <a:xfrm>
            <a:off x="9327119" y="3742360"/>
            <a:ext cx="1311220" cy="1440000"/>
          </a:xfrm>
          <a:prstGeom prst="rect">
            <a:avLst/>
          </a:prstGeom>
        </p:spPr>
      </p:pic>
      <p:sp>
        <p:nvSpPr>
          <p:cNvPr id="17" name="Rounded Rectangle 16">
            <a:extLst>
              <a:ext uri="{FF2B5EF4-FFF2-40B4-BE49-F238E27FC236}">
                <a16:creationId xmlns:a16="http://schemas.microsoft.com/office/drawing/2014/main" id="{19CC9C65-F84B-7A4F-AD01-F4E942AF1F74}"/>
              </a:ext>
            </a:extLst>
          </p:cNvPr>
          <p:cNvSpPr/>
          <p:nvPr/>
        </p:nvSpPr>
        <p:spPr>
          <a:xfrm>
            <a:off x="1491342" y="3471009"/>
            <a:ext cx="3925613" cy="2123648"/>
          </a:xfrm>
          <a:prstGeom prst="roundRect">
            <a:avLst/>
          </a:prstGeom>
          <a:solidFill>
            <a:schemeClr val="accent1">
              <a:alpha val="69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7" name="Rounded Rectangle 46">
            <a:extLst>
              <a:ext uri="{FF2B5EF4-FFF2-40B4-BE49-F238E27FC236}">
                <a16:creationId xmlns:a16="http://schemas.microsoft.com/office/drawing/2014/main" id="{F6EC4B62-1E5B-A543-8AC7-7B88B0C1D132}"/>
              </a:ext>
            </a:extLst>
          </p:cNvPr>
          <p:cNvSpPr/>
          <p:nvPr/>
        </p:nvSpPr>
        <p:spPr>
          <a:xfrm>
            <a:off x="6712726" y="3471009"/>
            <a:ext cx="3925613" cy="2123648"/>
          </a:xfrm>
          <a:prstGeom prst="roundRect">
            <a:avLst/>
          </a:prstGeom>
          <a:solidFill>
            <a:schemeClr val="accent1">
              <a:alpha val="71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Tree>
    <p:extLst>
      <p:ext uri="{BB962C8B-B14F-4D97-AF65-F5344CB8AC3E}">
        <p14:creationId xmlns:p14="http://schemas.microsoft.com/office/powerpoint/2010/main" val="4074915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7539" y="235945"/>
            <a:ext cx="8229600" cy="767718"/>
          </a:xfrm>
        </p:spPr>
        <p:txBody>
          <a:bodyPr>
            <a:normAutofit/>
          </a:bodyPr>
          <a:lstStyle/>
          <a:p>
            <a:pPr algn="ctr"/>
            <a:r>
              <a:rPr lang="es-ES_tradnl" sz="4000" dirty="0"/>
              <a:t>Szekeres </a:t>
            </a:r>
            <a:r>
              <a:rPr lang="es-ES_tradnl" sz="4000" dirty="0" err="1"/>
              <a:t>models</a:t>
            </a:r>
            <a:endParaRPr lang="es-ES_tradnl" sz="4000" dirty="0"/>
          </a:p>
        </p:txBody>
      </p:sp>
      <p:pic>
        <p:nvPicPr>
          <p:cNvPr id="28" name="Imagen 14">
            <a:extLst>
              <a:ext uri="{FF2B5EF4-FFF2-40B4-BE49-F238E27FC236}">
                <a16:creationId xmlns:a16="http://schemas.microsoft.com/office/drawing/2014/main" id="{7D387E82-38C6-A046-89F9-A7DEA4FB4CFC}"/>
              </a:ext>
            </a:extLst>
          </p:cNvPr>
          <p:cNvPicPr>
            <a:picLocks noChangeAspect="1"/>
          </p:cNvPicPr>
          <p:nvPr/>
        </p:nvPicPr>
        <p:blipFill>
          <a:blip r:embed="rId3"/>
          <a:stretch>
            <a:fillRect/>
          </a:stretch>
        </p:blipFill>
        <p:spPr>
          <a:xfrm>
            <a:off x="6990148" y="1444230"/>
            <a:ext cx="2124000" cy="1659228"/>
          </a:xfrm>
          <a:prstGeom prst="rect">
            <a:avLst/>
          </a:prstGeom>
          <a:ln>
            <a:noFill/>
          </a:ln>
          <a:effectLst>
            <a:outerShdw blurRad="292100" dist="139700" dir="2700000" algn="tl" rotWithShape="0">
              <a:srgbClr val="333333">
                <a:alpha val="65000"/>
              </a:srgbClr>
            </a:outerShdw>
          </a:effectLst>
        </p:spPr>
      </p:pic>
      <p:pic>
        <p:nvPicPr>
          <p:cNvPr id="30" name="Imagen 15">
            <a:extLst>
              <a:ext uri="{FF2B5EF4-FFF2-40B4-BE49-F238E27FC236}">
                <a16:creationId xmlns:a16="http://schemas.microsoft.com/office/drawing/2014/main" id="{0212391F-16BD-794C-A44A-7620E5DA716E}"/>
              </a:ext>
            </a:extLst>
          </p:cNvPr>
          <p:cNvPicPr>
            <a:picLocks noChangeAspect="1"/>
          </p:cNvPicPr>
          <p:nvPr/>
        </p:nvPicPr>
        <p:blipFill>
          <a:blip r:embed="rId4"/>
          <a:stretch>
            <a:fillRect/>
          </a:stretch>
        </p:blipFill>
        <p:spPr>
          <a:xfrm>
            <a:off x="2957566" y="1449238"/>
            <a:ext cx="2115235" cy="1656000"/>
          </a:xfrm>
          <a:prstGeom prst="rect">
            <a:avLst/>
          </a:prstGeom>
          <a:ln>
            <a:noFill/>
          </a:ln>
          <a:effectLst>
            <a:outerShdw blurRad="292100" dist="139700" dir="2700000" algn="tl" rotWithShape="0">
              <a:srgbClr val="333333">
                <a:alpha val="65000"/>
              </a:srgbClr>
            </a:outerShdw>
          </a:effectLst>
        </p:spPr>
      </p:pic>
      <p:sp>
        <p:nvSpPr>
          <p:cNvPr id="31" name="CuadroTexto 20">
            <a:extLst>
              <a:ext uri="{FF2B5EF4-FFF2-40B4-BE49-F238E27FC236}">
                <a16:creationId xmlns:a16="http://schemas.microsoft.com/office/drawing/2014/main" id="{FBF28AF2-BF89-FD41-B371-7A63B24C74F4}"/>
              </a:ext>
            </a:extLst>
          </p:cNvPr>
          <p:cNvSpPr txBox="1"/>
          <p:nvPr/>
        </p:nvSpPr>
        <p:spPr>
          <a:xfrm>
            <a:off x="4297798" y="1476997"/>
            <a:ext cx="743519"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1000" dirty="0">
                <a:solidFill>
                  <a:srgbClr val="000000"/>
                </a:solidFill>
                <a:latin typeface="Helvetica"/>
              </a:rPr>
              <a:t>NO Angular maxima or minima </a:t>
            </a:r>
            <a:endParaRPr lang="en-AU" sz="1000" dirty="0"/>
          </a:p>
        </p:txBody>
      </p:sp>
      <p:sp>
        <p:nvSpPr>
          <p:cNvPr id="32" name="CuadroTexto 21">
            <a:extLst>
              <a:ext uri="{FF2B5EF4-FFF2-40B4-BE49-F238E27FC236}">
                <a16:creationId xmlns:a16="http://schemas.microsoft.com/office/drawing/2014/main" id="{CB452A81-67F3-A940-A869-0DFC773D6AB9}"/>
              </a:ext>
            </a:extLst>
          </p:cNvPr>
          <p:cNvSpPr txBox="1"/>
          <p:nvPr/>
        </p:nvSpPr>
        <p:spPr>
          <a:xfrm>
            <a:off x="8110951" y="1403273"/>
            <a:ext cx="1270236"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s-ES_tradnl" sz="1200" dirty="0"/>
              <a:t>Radial extrema</a:t>
            </a:r>
          </a:p>
        </p:txBody>
      </p:sp>
      <p:sp>
        <p:nvSpPr>
          <p:cNvPr id="33" name="CuadroTexto 22">
            <a:extLst>
              <a:ext uri="{FF2B5EF4-FFF2-40B4-BE49-F238E27FC236}">
                <a16:creationId xmlns:a16="http://schemas.microsoft.com/office/drawing/2014/main" id="{DF18F81C-D193-184D-A94F-A36C8EB02963}"/>
              </a:ext>
            </a:extLst>
          </p:cNvPr>
          <p:cNvSpPr txBox="1"/>
          <p:nvPr/>
        </p:nvSpPr>
        <p:spPr>
          <a:xfrm>
            <a:off x="6749079" y="1402890"/>
            <a:ext cx="1340677"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1200" dirty="0"/>
              <a:t>Angular maximum </a:t>
            </a:r>
          </a:p>
        </p:txBody>
      </p:sp>
      <p:cxnSp>
        <p:nvCxnSpPr>
          <p:cNvPr id="34" name="Conector recto de flecha 26">
            <a:extLst>
              <a:ext uri="{FF2B5EF4-FFF2-40B4-BE49-F238E27FC236}">
                <a16:creationId xmlns:a16="http://schemas.microsoft.com/office/drawing/2014/main" id="{5A244378-A18B-7549-A63D-CB263E6F2DAB}"/>
              </a:ext>
            </a:extLst>
          </p:cNvPr>
          <p:cNvCxnSpPr>
            <a:cxnSpLocks/>
          </p:cNvCxnSpPr>
          <p:nvPr/>
        </p:nvCxnSpPr>
        <p:spPr>
          <a:xfrm flipH="1">
            <a:off x="8358479" y="1884956"/>
            <a:ext cx="457050" cy="717400"/>
          </a:xfrm>
          <a:prstGeom prst="straightConnector1">
            <a:avLst/>
          </a:prstGeom>
          <a:ln w="63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Conector recto de flecha 27">
            <a:extLst>
              <a:ext uri="{FF2B5EF4-FFF2-40B4-BE49-F238E27FC236}">
                <a16:creationId xmlns:a16="http://schemas.microsoft.com/office/drawing/2014/main" id="{23B733CC-73FB-A946-82ED-6BB517286079}"/>
              </a:ext>
            </a:extLst>
          </p:cNvPr>
          <p:cNvCxnSpPr>
            <a:cxnSpLocks/>
          </p:cNvCxnSpPr>
          <p:nvPr/>
        </p:nvCxnSpPr>
        <p:spPr>
          <a:xfrm flipH="1">
            <a:off x="7846587" y="1897928"/>
            <a:ext cx="963103" cy="641458"/>
          </a:xfrm>
          <a:prstGeom prst="straightConnector1">
            <a:avLst/>
          </a:prstGeom>
          <a:ln w="63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Conector recto de flecha 31">
            <a:extLst>
              <a:ext uri="{FF2B5EF4-FFF2-40B4-BE49-F238E27FC236}">
                <a16:creationId xmlns:a16="http://schemas.microsoft.com/office/drawing/2014/main" id="{35A077BC-5ABC-EC46-9C7E-56E7A73149E8}"/>
              </a:ext>
            </a:extLst>
          </p:cNvPr>
          <p:cNvCxnSpPr>
            <a:cxnSpLocks/>
          </p:cNvCxnSpPr>
          <p:nvPr/>
        </p:nvCxnSpPr>
        <p:spPr>
          <a:xfrm flipH="1">
            <a:off x="7773080" y="1884955"/>
            <a:ext cx="1042452" cy="149661"/>
          </a:xfrm>
          <a:prstGeom prst="straightConnector1">
            <a:avLst/>
          </a:prstGeom>
          <a:ln w="63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Conector recto de flecha 35">
            <a:extLst>
              <a:ext uri="{FF2B5EF4-FFF2-40B4-BE49-F238E27FC236}">
                <a16:creationId xmlns:a16="http://schemas.microsoft.com/office/drawing/2014/main" id="{2F072921-92B0-A241-A762-8EE44F69B75B}"/>
              </a:ext>
            </a:extLst>
          </p:cNvPr>
          <p:cNvCxnSpPr/>
          <p:nvPr/>
        </p:nvCxnSpPr>
        <p:spPr>
          <a:xfrm>
            <a:off x="7310865" y="1651865"/>
            <a:ext cx="332646" cy="263099"/>
          </a:xfrm>
          <a:prstGeom prst="straightConnector1">
            <a:avLst/>
          </a:prstGeom>
          <a:ln w="63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38" name="Imagen 39">
            <a:extLst>
              <a:ext uri="{FF2B5EF4-FFF2-40B4-BE49-F238E27FC236}">
                <a16:creationId xmlns:a16="http://schemas.microsoft.com/office/drawing/2014/main" id="{029B7F78-AF8C-A049-8610-CF6B07DA5F7F}"/>
              </a:ext>
            </a:extLst>
          </p:cNvPr>
          <p:cNvPicPr>
            <a:picLocks noChangeAspect="1"/>
          </p:cNvPicPr>
          <p:nvPr/>
        </p:nvPicPr>
        <p:blipFill>
          <a:blip r:embed="rId5"/>
          <a:stretch>
            <a:fillRect/>
          </a:stretch>
        </p:blipFill>
        <p:spPr>
          <a:xfrm>
            <a:off x="3145144" y="1487413"/>
            <a:ext cx="637870" cy="251998"/>
          </a:xfrm>
          <a:prstGeom prst="rect">
            <a:avLst/>
          </a:prstGeom>
        </p:spPr>
      </p:pic>
      <p:pic>
        <p:nvPicPr>
          <p:cNvPr id="39" name="Imagen 40">
            <a:extLst>
              <a:ext uri="{FF2B5EF4-FFF2-40B4-BE49-F238E27FC236}">
                <a16:creationId xmlns:a16="http://schemas.microsoft.com/office/drawing/2014/main" id="{6FEEF774-C5BE-D441-9650-602DD0D96E92}"/>
              </a:ext>
            </a:extLst>
          </p:cNvPr>
          <p:cNvPicPr>
            <a:picLocks noChangeAspect="1"/>
          </p:cNvPicPr>
          <p:nvPr/>
        </p:nvPicPr>
        <p:blipFill>
          <a:blip r:embed="rId5"/>
          <a:stretch>
            <a:fillRect/>
          </a:stretch>
        </p:blipFill>
        <p:spPr>
          <a:xfrm>
            <a:off x="8516080" y="1637743"/>
            <a:ext cx="455617" cy="179997"/>
          </a:xfrm>
          <a:prstGeom prst="rect">
            <a:avLst/>
          </a:prstGeom>
        </p:spPr>
      </p:pic>
      <p:cxnSp>
        <p:nvCxnSpPr>
          <p:cNvPr id="40" name="Conector recto de flecha 41">
            <a:extLst>
              <a:ext uri="{FF2B5EF4-FFF2-40B4-BE49-F238E27FC236}">
                <a16:creationId xmlns:a16="http://schemas.microsoft.com/office/drawing/2014/main" id="{5A55C18E-6A61-C549-99F7-AD2CE50213A0}"/>
              </a:ext>
            </a:extLst>
          </p:cNvPr>
          <p:cNvCxnSpPr>
            <a:cxnSpLocks/>
          </p:cNvCxnSpPr>
          <p:nvPr/>
        </p:nvCxnSpPr>
        <p:spPr>
          <a:xfrm flipH="1">
            <a:off x="3655439" y="1881532"/>
            <a:ext cx="278902" cy="593700"/>
          </a:xfrm>
          <a:prstGeom prst="straightConnector1">
            <a:avLst/>
          </a:prstGeom>
          <a:ln w="63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Conector recto de flecha 44">
            <a:extLst>
              <a:ext uri="{FF2B5EF4-FFF2-40B4-BE49-F238E27FC236}">
                <a16:creationId xmlns:a16="http://schemas.microsoft.com/office/drawing/2014/main" id="{7E19F7D6-1568-954E-A40A-A0702BCB9115}"/>
              </a:ext>
            </a:extLst>
          </p:cNvPr>
          <p:cNvCxnSpPr>
            <a:cxnSpLocks/>
          </p:cNvCxnSpPr>
          <p:nvPr/>
        </p:nvCxnSpPr>
        <p:spPr>
          <a:xfrm>
            <a:off x="3934341" y="1881532"/>
            <a:ext cx="80876" cy="673439"/>
          </a:xfrm>
          <a:prstGeom prst="straightConnector1">
            <a:avLst/>
          </a:prstGeom>
          <a:ln w="63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Conector recto de flecha 47">
            <a:extLst>
              <a:ext uri="{FF2B5EF4-FFF2-40B4-BE49-F238E27FC236}">
                <a16:creationId xmlns:a16="http://schemas.microsoft.com/office/drawing/2014/main" id="{CBE6A0F3-9AC8-CD4E-814E-F20702589B60}"/>
              </a:ext>
            </a:extLst>
          </p:cNvPr>
          <p:cNvCxnSpPr>
            <a:cxnSpLocks/>
          </p:cNvCxnSpPr>
          <p:nvPr/>
        </p:nvCxnSpPr>
        <p:spPr>
          <a:xfrm>
            <a:off x="3934340" y="1881532"/>
            <a:ext cx="474857" cy="621440"/>
          </a:xfrm>
          <a:prstGeom prst="straightConnector1">
            <a:avLst/>
          </a:prstGeom>
          <a:ln w="63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9822927D-FD4D-3C41-917E-414EEBB921F9}"/>
              </a:ext>
            </a:extLst>
          </p:cNvPr>
          <p:cNvPicPr>
            <a:picLocks noChangeAspect="1"/>
          </p:cNvPicPr>
          <p:nvPr/>
        </p:nvPicPr>
        <p:blipFill>
          <a:blip r:embed="rId6"/>
          <a:stretch>
            <a:fillRect/>
          </a:stretch>
        </p:blipFill>
        <p:spPr>
          <a:xfrm>
            <a:off x="1585070" y="1672711"/>
            <a:ext cx="1066800" cy="1155700"/>
          </a:xfrm>
          <a:prstGeom prst="rect">
            <a:avLst/>
          </a:prstGeom>
        </p:spPr>
      </p:pic>
      <p:pic>
        <p:nvPicPr>
          <p:cNvPr id="5" name="Picture 4">
            <a:extLst>
              <a:ext uri="{FF2B5EF4-FFF2-40B4-BE49-F238E27FC236}">
                <a16:creationId xmlns:a16="http://schemas.microsoft.com/office/drawing/2014/main" id="{9D9721F7-60E8-CB40-89A8-131FD4A1D781}"/>
              </a:ext>
            </a:extLst>
          </p:cNvPr>
          <p:cNvPicPr>
            <a:picLocks noChangeAspect="1"/>
          </p:cNvPicPr>
          <p:nvPr/>
        </p:nvPicPr>
        <p:blipFill>
          <a:blip r:embed="rId7"/>
          <a:stretch>
            <a:fillRect/>
          </a:stretch>
        </p:blipFill>
        <p:spPr>
          <a:xfrm>
            <a:off x="9327119" y="1547666"/>
            <a:ext cx="1311220" cy="1440000"/>
          </a:xfrm>
          <a:prstGeom prst="rect">
            <a:avLst/>
          </a:prstGeom>
        </p:spPr>
      </p:pic>
      <p:sp>
        <p:nvSpPr>
          <p:cNvPr id="17" name="Rounded Rectangle 16">
            <a:extLst>
              <a:ext uri="{FF2B5EF4-FFF2-40B4-BE49-F238E27FC236}">
                <a16:creationId xmlns:a16="http://schemas.microsoft.com/office/drawing/2014/main" id="{19CC9C65-F84B-7A4F-AD01-F4E942AF1F74}"/>
              </a:ext>
            </a:extLst>
          </p:cNvPr>
          <p:cNvSpPr/>
          <p:nvPr/>
        </p:nvSpPr>
        <p:spPr>
          <a:xfrm>
            <a:off x="1344467" y="1317830"/>
            <a:ext cx="3925613" cy="2123648"/>
          </a:xfrm>
          <a:prstGeom prst="roundRect">
            <a:avLst/>
          </a:prstGeom>
          <a:solidFill>
            <a:schemeClr val="accent1">
              <a:alpha val="69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7" name="Rounded Rectangle 46">
            <a:extLst>
              <a:ext uri="{FF2B5EF4-FFF2-40B4-BE49-F238E27FC236}">
                <a16:creationId xmlns:a16="http://schemas.microsoft.com/office/drawing/2014/main" id="{F6EC4B62-1E5B-A543-8AC7-7B88B0C1D132}"/>
              </a:ext>
            </a:extLst>
          </p:cNvPr>
          <p:cNvSpPr/>
          <p:nvPr/>
        </p:nvSpPr>
        <p:spPr>
          <a:xfrm>
            <a:off x="6712726" y="1276315"/>
            <a:ext cx="3925613" cy="2123648"/>
          </a:xfrm>
          <a:prstGeom prst="roundRect">
            <a:avLst/>
          </a:prstGeom>
          <a:solidFill>
            <a:schemeClr val="accent1">
              <a:alpha val="71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p:sp>
        <p:nvSpPr>
          <p:cNvPr id="48" name="CuadroTexto 5">
            <a:extLst>
              <a:ext uri="{FF2B5EF4-FFF2-40B4-BE49-F238E27FC236}">
                <a16:creationId xmlns:a16="http://schemas.microsoft.com/office/drawing/2014/main" id="{35871A54-BB70-D441-9A26-591C8FE48FB8}"/>
              </a:ext>
            </a:extLst>
          </p:cNvPr>
          <p:cNvSpPr txBox="1"/>
          <p:nvPr/>
        </p:nvSpPr>
        <p:spPr>
          <a:xfrm>
            <a:off x="972742" y="4129284"/>
            <a:ext cx="4938645" cy="646331"/>
          </a:xfrm>
          <a:prstGeom prst="rect">
            <a:avLst/>
          </a:prstGeom>
          <a:noFill/>
        </p:spPr>
        <p:txBody>
          <a:bodyPr wrap="square" rtlCol="0">
            <a:spAutoFit/>
          </a:bodyPr>
          <a:lstStyle/>
          <a:p>
            <a:pPr algn="just"/>
            <a:r>
              <a:rPr lang="en-AU" b="1" dirty="0"/>
              <a:t>Silent universes: </a:t>
            </a:r>
            <a:r>
              <a:rPr lang="en-AU" dirty="0"/>
              <a:t>Each worldline evolves </a:t>
            </a:r>
            <a:r>
              <a:rPr lang="en-AU" sz="1600" dirty="0"/>
              <a:t>independently</a:t>
            </a:r>
            <a:r>
              <a:rPr lang="en-AU" dirty="0"/>
              <a:t> of the others.</a:t>
            </a:r>
          </a:p>
        </p:txBody>
      </p:sp>
      <p:sp>
        <p:nvSpPr>
          <p:cNvPr id="50" name="CuadroTexto 18">
            <a:extLst>
              <a:ext uri="{FF2B5EF4-FFF2-40B4-BE49-F238E27FC236}">
                <a16:creationId xmlns:a16="http://schemas.microsoft.com/office/drawing/2014/main" id="{E735BE26-554A-814C-9572-9D4757F50568}"/>
              </a:ext>
            </a:extLst>
          </p:cNvPr>
          <p:cNvSpPr txBox="1"/>
          <p:nvPr/>
        </p:nvSpPr>
        <p:spPr>
          <a:xfrm>
            <a:off x="1000717" y="5630729"/>
            <a:ext cx="5926688" cy="584775"/>
          </a:xfrm>
          <a:prstGeom prst="rect">
            <a:avLst/>
          </a:prstGeom>
          <a:solidFill>
            <a:schemeClr val="bg1"/>
          </a:solidFill>
        </p:spPr>
        <p:txBody>
          <a:bodyPr wrap="square" rtlCol="0">
            <a:spAutoFit/>
          </a:bodyPr>
          <a:lstStyle/>
          <a:p>
            <a:pPr algn="just"/>
            <a:r>
              <a:rPr lang="en-AU" sz="1600" b="1" dirty="0"/>
              <a:t>Shell crossings: </a:t>
            </a:r>
            <a:r>
              <a:rPr lang="en-AU" sz="1600" dirty="0"/>
              <a:t>These singularities occur when two shells of dust collide leading to infinite values of the density. </a:t>
            </a:r>
          </a:p>
        </p:txBody>
      </p:sp>
      <p:sp>
        <p:nvSpPr>
          <p:cNvPr id="3" name="Rounded Rectangle 2">
            <a:extLst>
              <a:ext uri="{FF2B5EF4-FFF2-40B4-BE49-F238E27FC236}">
                <a16:creationId xmlns:a16="http://schemas.microsoft.com/office/drawing/2014/main" id="{91EFEFAA-59B2-3D42-A7F0-F621ABB930FD}"/>
              </a:ext>
            </a:extLst>
          </p:cNvPr>
          <p:cNvSpPr/>
          <p:nvPr/>
        </p:nvSpPr>
        <p:spPr>
          <a:xfrm>
            <a:off x="972742" y="4092187"/>
            <a:ext cx="5089597" cy="683428"/>
          </a:xfrm>
          <a:prstGeom prst="roundRect">
            <a:avLst/>
          </a:prstGeom>
          <a:solidFill>
            <a:schemeClr val="accent6">
              <a:lumMod val="60000"/>
              <a:lumOff val="40000"/>
              <a:alpha val="1477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4" name="Rounded Rectangle 43">
            <a:extLst>
              <a:ext uri="{FF2B5EF4-FFF2-40B4-BE49-F238E27FC236}">
                <a16:creationId xmlns:a16="http://schemas.microsoft.com/office/drawing/2014/main" id="{DB7EF595-CFB2-6A47-B4D8-565C86217E5A}"/>
              </a:ext>
            </a:extLst>
          </p:cNvPr>
          <p:cNvSpPr/>
          <p:nvPr/>
        </p:nvSpPr>
        <p:spPr>
          <a:xfrm>
            <a:off x="919987" y="5567011"/>
            <a:ext cx="6036423" cy="683428"/>
          </a:xfrm>
          <a:prstGeom prst="roundRect">
            <a:avLst/>
          </a:prstGeom>
          <a:solidFill>
            <a:srgbClr val="FF0000">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 name="Rectangle 8">
            <a:extLst>
              <a:ext uri="{FF2B5EF4-FFF2-40B4-BE49-F238E27FC236}">
                <a16:creationId xmlns:a16="http://schemas.microsoft.com/office/drawing/2014/main" id="{8D5CB55C-ADA7-A749-86D7-DD862CB6A94D}"/>
              </a:ext>
            </a:extLst>
          </p:cNvPr>
          <p:cNvSpPr/>
          <p:nvPr/>
        </p:nvSpPr>
        <p:spPr>
          <a:xfrm>
            <a:off x="7174627" y="3734997"/>
            <a:ext cx="3829678" cy="2361554"/>
          </a:xfrm>
          <a:prstGeom prst="rect">
            <a:avLst/>
          </a:prstGeom>
          <a:solidFill>
            <a:schemeClr val="bg1">
              <a:lumMod val="75000"/>
            </a:schemeClr>
          </a:solid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dirty="0"/>
          </a:p>
        </p:txBody>
      </p:sp>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86547535-6317-4D4A-9F74-075D1CFB2C75}"/>
                  </a:ext>
                </a:extLst>
              </p14:cNvPr>
              <p14:cNvContentPartPr/>
              <p14:nvPr/>
            </p14:nvContentPartPr>
            <p14:xfrm>
              <a:off x="7715534" y="5029189"/>
              <a:ext cx="360" cy="360"/>
            </p14:xfrm>
          </p:contentPart>
        </mc:Choice>
        <mc:Fallback xmlns="">
          <p:pic>
            <p:nvPicPr>
              <p:cNvPr id="23" name="Ink 22">
                <a:extLst>
                  <a:ext uri="{FF2B5EF4-FFF2-40B4-BE49-F238E27FC236}">
                    <a16:creationId xmlns:a16="http://schemas.microsoft.com/office/drawing/2014/main" id="{86547535-6317-4D4A-9F74-075D1CFB2C75}"/>
                  </a:ext>
                </a:extLst>
              </p:cNvPr>
              <p:cNvPicPr/>
              <p:nvPr/>
            </p:nvPicPr>
            <p:blipFill>
              <a:blip r:embed="rId9"/>
              <a:stretch>
                <a:fillRect/>
              </a:stretch>
            </p:blipFill>
            <p:spPr>
              <a:xfrm>
                <a:off x="7679534" y="499318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A831701C-6410-394C-8C37-AC2EEA0394BB}"/>
                  </a:ext>
                </a:extLst>
              </p14:cNvPr>
              <p14:cNvContentPartPr/>
              <p14:nvPr/>
            </p14:nvContentPartPr>
            <p14:xfrm>
              <a:off x="7978311" y="4816115"/>
              <a:ext cx="360" cy="360"/>
            </p14:xfrm>
          </p:contentPart>
        </mc:Choice>
        <mc:Fallback xmlns="">
          <p:pic>
            <p:nvPicPr>
              <p:cNvPr id="24" name="Ink 23">
                <a:extLst>
                  <a:ext uri="{FF2B5EF4-FFF2-40B4-BE49-F238E27FC236}">
                    <a16:creationId xmlns:a16="http://schemas.microsoft.com/office/drawing/2014/main" id="{A831701C-6410-394C-8C37-AC2EEA0394BB}"/>
                  </a:ext>
                </a:extLst>
              </p:cNvPr>
              <p:cNvPicPr/>
              <p:nvPr/>
            </p:nvPicPr>
            <p:blipFill>
              <a:blip r:embed="rId9"/>
              <a:stretch>
                <a:fillRect/>
              </a:stretch>
            </p:blipFill>
            <p:spPr>
              <a:xfrm>
                <a:off x="7942671" y="478047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41B5A4E3-D857-9746-A804-338524079617}"/>
                  </a:ext>
                </a:extLst>
              </p14:cNvPr>
              <p14:cNvContentPartPr/>
              <p14:nvPr/>
            </p14:nvContentPartPr>
            <p14:xfrm>
              <a:off x="8241471" y="4667795"/>
              <a:ext cx="360" cy="360"/>
            </p14:xfrm>
          </p:contentPart>
        </mc:Choice>
        <mc:Fallback xmlns="">
          <p:pic>
            <p:nvPicPr>
              <p:cNvPr id="26" name="Ink 25">
                <a:extLst>
                  <a:ext uri="{FF2B5EF4-FFF2-40B4-BE49-F238E27FC236}">
                    <a16:creationId xmlns:a16="http://schemas.microsoft.com/office/drawing/2014/main" id="{41B5A4E3-D857-9746-A804-338524079617}"/>
                  </a:ext>
                </a:extLst>
              </p:cNvPr>
              <p:cNvPicPr/>
              <p:nvPr/>
            </p:nvPicPr>
            <p:blipFill>
              <a:blip r:embed="rId9"/>
              <a:stretch>
                <a:fillRect/>
              </a:stretch>
            </p:blipFill>
            <p:spPr>
              <a:xfrm>
                <a:off x="8205471" y="4631795"/>
                <a:ext cx="72000" cy="72000"/>
              </a:xfrm>
              <a:prstGeom prst="rect">
                <a:avLst/>
              </a:prstGeom>
            </p:spPr>
          </p:pic>
        </mc:Fallback>
      </mc:AlternateContent>
      <p:cxnSp>
        <p:nvCxnSpPr>
          <p:cNvPr id="92" name="Straight Arrow Connector 91">
            <a:extLst>
              <a:ext uri="{FF2B5EF4-FFF2-40B4-BE49-F238E27FC236}">
                <a16:creationId xmlns:a16="http://schemas.microsoft.com/office/drawing/2014/main" id="{5FB05377-2445-E044-9532-650A87E07B96}"/>
              </a:ext>
            </a:extLst>
          </p:cNvPr>
          <p:cNvCxnSpPr>
            <a:cxnSpLocks/>
          </p:cNvCxnSpPr>
          <p:nvPr/>
        </p:nvCxnSpPr>
        <p:spPr>
          <a:xfrm flipH="1" flipV="1">
            <a:off x="7460790" y="4073014"/>
            <a:ext cx="193394" cy="872726"/>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EEF6B499-13B1-3D40-9202-0EEFDD12EFE8}"/>
              </a:ext>
            </a:extLst>
          </p:cNvPr>
          <p:cNvCxnSpPr>
            <a:cxnSpLocks/>
          </p:cNvCxnSpPr>
          <p:nvPr/>
        </p:nvCxnSpPr>
        <p:spPr>
          <a:xfrm flipH="1" flipV="1">
            <a:off x="7793488" y="4147294"/>
            <a:ext cx="160861" cy="597565"/>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1B88BC8-0CD8-3B41-A2A2-0FFCC90CE70F}"/>
              </a:ext>
            </a:extLst>
          </p:cNvPr>
          <p:cNvCxnSpPr>
            <a:cxnSpLocks/>
          </p:cNvCxnSpPr>
          <p:nvPr/>
        </p:nvCxnSpPr>
        <p:spPr>
          <a:xfrm flipH="1" flipV="1">
            <a:off x="8173926" y="4092187"/>
            <a:ext cx="52425" cy="497192"/>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2">
            <p14:nvContentPartPr>
              <p14:cNvPr id="97" name="Ink 96">
                <a:extLst>
                  <a:ext uri="{FF2B5EF4-FFF2-40B4-BE49-F238E27FC236}">
                    <a16:creationId xmlns:a16="http://schemas.microsoft.com/office/drawing/2014/main" id="{E26AF77E-2D73-FE4D-8286-0BB10B071D0F}"/>
                  </a:ext>
                </a:extLst>
              </p14:cNvPr>
              <p14:cNvContentPartPr/>
              <p14:nvPr/>
            </p14:nvContentPartPr>
            <p14:xfrm>
              <a:off x="8429796" y="5133597"/>
              <a:ext cx="360" cy="360"/>
            </p14:xfrm>
          </p:contentPart>
        </mc:Choice>
        <mc:Fallback xmlns="">
          <p:pic>
            <p:nvPicPr>
              <p:cNvPr id="97" name="Ink 96">
                <a:extLst>
                  <a:ext uri="{FF2B5EF4-FFF2-40B4-BE49-F238E27FC236}">
                    <a16:creationId xmlns:a16="http://schemas.microsoft.com/office/drawing/2014/main" id="{E26AF77E-2D73-FE4D-8286-0BB10B071D0F}"/>
                  </a:ext>
                </a:extLst>
              </p:cNvPr>
              <p:cNvPicPr/>
              <p:nvPr/>
            </p:nvPicPr>
            <p:blipFill>
              <a:blip r:embed="rId9"/>
              <a:stretch>
                <a:fillRect/>
              </a:stretch>
            </p:blipFill>
            <p:spPr>
              <a:xfrm>
                <a:off x="8393796" y="509759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8" name="Ink 97">
                <a:extLst>
                  <a:ext uri="{FF2B5EF4-FFF2-40B4-BE49-F238E27FC236}">
                    <a16:creationId xmlns:a16="http://schemas.microsoft.com/office/drawing/2014/main" id="{E9FBD90E-E28E-A240-9EF1-DF2C08C66EC5}"/>
                  </a:ext>
                </a:extLst>
              </p14:cNvPr>
              <p14:cNvContentPartPr/>
              <p14:nvPr/>
            </p14:nvContentPartPr>
            <p14:xfrm>
              <a:off x="8692573" y="4920523"/>
              <a:ext cx="360" cy="360"/>
            </p14:xfrm>
          </p:contentPart>
        </mc:Choice>
        <mc:Fallback xmlns="">
          <p:pic>
            <p:nvPicPr>
              <p:cNvPr id="98" name="Ink 97">
                <a:extLst>
                  <a:ext uri="{FF2B5EF4-FFF2-40B4-BE49-F238E27FC236}">
                    <a16:creationId xmlns:a16="http://schemas.microsoft.com/office/drawing/2014/main" id="{E9FBD90E-E28E-A240-9EF1-DF2C08C66EC5}"/>
                  </a:ext>
                </a:extLst>
              </p:cNvPr>
              <p:cNvPicPr/>
              <p:nvPr/>
            </p:nvPicPr>
            <p:blipFill>
              <a:blip r:embed="rId9"/>
              <a:stretch>
                <a:fillRect/>
              </a:stretch>
            </p:blipFill>
            <p:spPr>
              <a:xfrm>
                <a:off x="8656933" y="488488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9" name="Ink 98">
                <a:extLst>
                  <a:ext uri="{FF2B5EF4-FFF2-40B4-BE49-F238E27FC236}">
                    <a16:creationId xmlns:a16="http://schemas.microsoft.com/office/drawing/2014/main" id="{47255833-A443-024C-BA67-B0CB5EA5089A}"/>
                  </a:ext>
                </a:extLst>
              </p14:cNvPr>
              <p14:cNvContentPartPr/>
              <p14:nvPr/>
            </p14:nvContentPartPr>
            <p14:xfrm>
              <a:off x="8955733" y="4772203"/>
              <a:ext cx="360" cy="360"/>
            </p14:xfrm>
          </p:contentPart>
        </mc:Choice>
        <mc:Fallback xmlns="">
          <p:pic>
            <p:nvPicPr>
              <p:cNvPr id="99" name="Ink 98">
                <a:extLst>
                  <a:ext uri="{FF2B5EF4-FFF2-40B4-BE49-F238E27FC236}">
                    <a16:creationId xmlns:a16="http://schemas.microsoft.com/office/drawing/2014/main" id="{47255833-A443-024C-BA67-B0CB5EA5089A}"/>
                  </a:ext>
                </a:extLst>
              </p:cNvPr>
              <p:cNvPicPr/>
              <p:nvPr/>
            </p:nvPicPr>
            <p:blipFill>
              <a:blip r:embed="rId9"/>
              <a:stretch>
                <a:fillRect/>
              </a:stretch>
            </p:blipFill>
            <p:spPr>
              <a:xfrm>
                <a:off x="8919733" y="4736203"/>
                <a:ext cx="72000" cy="72000"/>
              </a:xfrm>
              <a:prstGeom prst="rect">
                <a:avLst/>
              </a:prstGeom>
            </p:spPr>
          </p:pic>
        </mc:Fallback>
      </mc:AlternateContent>
      <p:cxnSp>
        <p:nvCxnSpPr>
          <p:cNvPr id="100" name="Straight Arrow Connector 99">
            <a:extLst>
              <a:ext uri="{FF2B5EF4-FFF2-40B4-BE49-F238E27FC236}">
                <a16:creationId xmlns:a16="http://schemas.microsoft.com/office/drawing/2014/main" id="{18D2BE8B-84E6-0E43-AE07-8D41708D3FC4}"/>
              </a:ext>
            </a:extLst>
          </p:cNvPr>
          <p:cNvCxnSpPr>
            <a:cxnSpLocks/>
          </p:cNvCxnSpPr>
          <p:nvPr/>
        </p:nvCxnSpPr>
        <p:spPr>
          <a:xfrm flipV="1">
            <a:off x="8368446" y="4073014"/>
            <a:ext cx="159308" cy="977134"/>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7DA9228F-FCBC-5A42-9D0F-E2F7C0C45CDF}"/>
              </a:ext>
            </a:extLst>
          </p:cNvPr>
          <p:cNvCxnSpPr>
            <a:cxnSpLocks/>
          </p:cNvCxnSpPr>
          <p:nvPr/>
        </p:nvCxnSpPr>
        <p:spPr>
          <a:xfrm flipV="1">
            <a:off x="8667058" y="4129284"/>
            <a:ext cx="153623" cy="812513"/>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C1D70479-EADF-874C-9F8A-C57E0E409C1C}"/>
              </a:ext>
            </a:extLst>
          </p:cNvPr>
          <p:cNvCxnSpPr>
            <a:cxnSpLocks/>
          </p:cNvCxnSpPr>
          <p:nvPr/>
        </p:nvCxnSpPr>
        <p:spPr>
          <a:xfrm flipV="1">
            <a:off x="8940613" y="3946113"/>
            <a:ext cx="147997" cy="747674"/>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5">
            <p14:nvContentPartPr>
              <p14:cNvPr id="103" name="Ink 102">
                <a:extLst>
                  <a:ext uri="{FF2B5EF4-FFF2-40B4-BE49-F238E27FC236}">
                    <a16:creationId xmlns:a16="http://schemas.microsoft.com/office/drawing/2014/main" id="{B332D373-9D83-A44E-9743-EBE3C76A6408}"/>
                  </a:ext>
                </a:extLst>
              </p14:cNvPr>
              <p14:cNvContentPartPr/>
              <p14:nvPr/>
            </p14:nvContentPartPr>
            <p14:xfrm>
              <a:off x="9578299" y="5090045"/>
              <a:ext cx="360" cy="360"/>
            </p14:xfrm>
          </p:contentPart>
        </mc:Choice>
        <mc:Fallback xmlns="">
          <p:pic>
            <p:nvPicPr>
              <p:cNvPr id="103" name="Ink 102">
                <a:extLst>
                  <a:ext uri="{FF2B5EF4-FFF2-40B4-BE49-F238E27FC236}">
                    <a16:creationId xmlns:a16="http://schemas.microsoft.com/office/drawing/2014/main" id="{B332D373-9D83-A44E-9743-EBE3C76A6408}"/>
                  </a:ext>
                </a:extLst>
              </p:cNvPr>
              <p:cNvPicPr/>
              <p:nvPr/>
            </p:nvPicPr>
            <p:blipFill>
              <a:blip r:embed="rId9"/>
              <a:stretch>
                <a:fillRect/>
              </a:stretch>
            </p:blipFill>
            <p:spPr>
              <a:xfrm>
                <a:off x="9542299" y="505404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4" name="Ink 103">
                <a:extLst>
                  <a:ext uri="{FF2B5EF4-FFF2-40B4-BE49-F238E27FC236}">
                    <a16:creationId xmlns:a16="http://schemas.microsoft.com/office/drawing/2014/main" id="{EF356BE8-9436-7D40-AD9D-09C3BC7F6575}"/>
                  </a:ext>
                </a:extLst>
              </p14:cNvPr>
              <p14:cNvContentPartPr/>
              <p14:nvPr/>
            </p14:nvContentPartPr>
            <p14:xfrm>
              <a:off x="9841076" y="4876971"/>
              <a:ext cx="360" cy="360"/>
            </p14:xfrm>
          </p:contentPart>
        </mc:Choice>
        <mc:Fallback xmlns="">
          <p:pic>
            <p:nvPicPr>
              <p:cNvPr id="104" name="Ink 103">
                <a:extLst>
                  <a:ext uri="{FF2B5EF4-FFF2-40B4-BE49-F238E27FC236}">
                    <a16:creationId xmlns:a16="http://schemas.microsoft.com/office/drawing/2014/main" id="{EF356BE8-9436-7D40-AD9D-09C3BC7F6575}"/>
                  </a:ext>
                </a:extLst>
              </p:cNvPr>
              <p:cNvPicPr/>
              <p:nvPr/>
            </p:nvPicPr>
            <p:blipFill>
              <a:blip r:embed="rId9"/>
              <a:stretch>
                <a:fillRect/>
              </a:stretch>
            </p:blipFill>
            <p:spPr>
              <a:xfrm>
                <a:off x="9805436" y="4841331"/>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5" name="Ink 104">
                <a:extLst>
                  <a:ext uri="{FF2B5EF4-FFF2-40B4-BE49-F238E27FC236}">
                    <a16:creationId xmlns:a16="http://schemas.microsoft.com/office/drawing/2014/main" id="{EFA00681-7265-B346-BB2F-176EFF3821BB}"/>
                  </a:ext>
                </a:extLst>
              </p14:cNvPr>
              <p14:cNvContentPartPr/>
              <p14:nvPr/>
            </p14:nvContentPartPr>
            <p14:xfrm>
              <a:off x="10104236" y="4728651"/>
              <a:ext cx="360" cy="360"/>
            </p14:xfrm>
          </p:contentPart>
        </mc:Choice>
        <mc:Fallback xmlns="">
          <p:pic>
            <p:nvPicPr>
              <p:cNvPr id="105" name="Ink 104">
                <a:extLst>
                  <a:ext uri="{FF2B5EF4-FFF2-40B4-BE49-F238E27FC236}">
                    <a16:creationId xmlns:a16="http://schemas.microsoft.com/office/drawing/2014/main" id="{EFA00681-7265-B346-BB2F-176EFF3821BB}"/>
                  </a:ext>
                </a:extLst>
              </p:cNvPr>
              <p:cNvPicPr/>
              <p:nvPr/>
            </p:nvPicPr>
            <p:blipFill>
              <a:blip r:embed="rId9"/>
              <a:stretch>
                <a:fillRect/>
              </a:stretch>
            </p:blipFill>
            <p:spPr>
              <a:xfrm>
                <a:off x="10068236" y="4692651"/>
                <a:ext cx="72000" cy="72000"/>
              </a:xfrm>
              <a:prstGeom prst="rect">
                <a:avLst/>
              </a:prstGeom>
            </p:spPr>
          </p:pic>
        </mc:Fallback>
      </mc:AlternateContent>
      <p:cxnSp>
        <p:nvCxnSpPr>
          <p:cNvPr id="106" name="Straight Arrow Connector 105">
            <a:extLst>
              <a:ext uri="{FF2B5EF4-FFF2-40B4-BE49-F238E27FC236}">
                <a16:creationId xmlns:a16="http://schemas.microsoft.com/office/drawing/2014/main" id="{FF4E5162-7982-394D-8FEE-315C2034AC39}"/>
              </a:ext>
            </a:extLst>
          </p:cNvPr>
          <p:cNvCxnSpPr>
            <a:cxnSpLocks/>
          </p:cNvCxnSpPr>
          <p:nvPr/>
        </p:nvCxnSpPr>
        <p:spPr>
          <a:xfrm flipH="1" flipV="1">
            <a:off x="9418740" y="4433901"/>
            <a:ext cx="98209" cy="572695"/>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1BE4635E-E8F8-E94F-8D16-822D7E45D496}"/>
              </a:ext>
            </a:extLst>
          </p:cNvPr>
          <p:cNvCxnSpPr>
            <a:cxnSpLocks/>
          </p:cNvCxnSpPr>
          <p:nvPr/>
        </p:nvCxnSpPr>
        <p:spPr>
          <a:xfrm flipH="1" flipV="1">
            <a:off x="9675897" y="4147294"/>
            <a:ext cx="111816" cy="686125"/>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4B550446-0306-0045-B722-9F80C495A495}"/>
              </a:ext>
            </a:extLst>
          </p:cNvPr>
          <p:cNvCxnSpPr>
            <a:cxnSpLocks/>
          </p:cNvCxnSpPr>
          <p:nvPr/>
        </p:nvCxnSpPr>
        <p:spPr>
          <a:xfrm flipV="1">
            <a:off x="10104236" y="3946113"/>
            <a:ext cx="106564" cy="763486"/>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442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8E7A-A376-C144-AF24-4DB299C7983C}"/>
              </a:ext>
            </a:extLst>
          </p:cNvPr>
          <p:cNvSpPr>
            <a:spLocks noGrp="1"/>
          </p:cNvSpPr>
          <p:nvPr>
            <p:ph type="title"/>
          </p:nvPr>
        </p:nvSpPr>
        <p:spPr>
          <a:xfrm>
            <a:off x="323084" y="15779"/>
            <a:ext cx="10515600" cy="1325563"/>
          </a:xfrm>
        </p:spPr>
        <p:txBody>
          <a:bodyPr/>
          <a:lstStyle/>
          <a:p>
            <a:pPr algn="ctr"/>
            <a:r>
              <a:rPr lang="en-US" dirty="0"/>
              <a:t>Goode &amp; Wainwright parametrization</a:t>
            </a:r>
          </a:p>
        </p:txBody>
      </p:sp>
      <p:pic>
        <p:nvPicPr>
          <p:cNvPr id="6" name="Picture 5">
            <a:extLst>
              <a:ext uri="{FF2B5EF4-FFF2-40B4-BE49-F238E27FC236}">
                <a16:creationId xmlns:a16="http://schemas.microsoft.com/office/drawing/2014/main" id="{D03DB97D-2D73-5C4F-8B7D-3FB4CCFEFC5B}"/>
              </a:ext>
            </a:extLst>
          </p:cNvPr>
          <p:cNvPicPr>
            <a:picLocks noChangeAspect="1"/>
          </p:cNvPicPr>
          <p:nvPr/>
        </p:nvPicPr>
        <p:blipFill>
          <a:blip r:embed="rId3"/>
          <a:stretch>
            <a:fillRect/>
          </a:stretch>
        </p:blipFill>
        <p:spPr>
          <a:xfrm>
            <a:off x="5549776" y="2179974"/>
            <a:ext cx="2346669" cy="576000"/>
          </a:xfrm>
          <a:prstGeom prst="rect">
            <a:avLst/>
          </a:prstGeom>
        </p:spPr>
      </p:pic>
      <p:pic>
        <p:nvPicPr>
          <p:cNvPr id="8" name="Picture 7">
            <a:extLst>
              <a:ext uri="{FF2B5EF4-FFF2-40B4-BE49-F238E27FC236}">
                <a16:creationId xmlns:a16="http://schemas.microsoft.com/office/drawing/2014/main" id="{34DE9669-4F8B-7F42-9E6A-390DE5A59FCB}"/>
              </a:ext>
            </a:extLst>
          </p:cNvPr>
          <p:cNvPicPr>
            <a:picLocks noChangeAspect="1"/>
          </p:cNvPicPr>
          <p:nvPr/>
        </p:nvPicPr>
        <p:blipFill>
          <a:blip r:embed="rId4"/>
          <a:stretch>
            <a:fillRect/>
          </a:stretch>
        </p:blipFill>
        <p:spPr>
          <a:xfrm>
            <a:off x="5737640" y="3490226"/>
            <a:ext cx="2570400" cy="648000"/>
          </a:xfrm>
          <a:prstGeom prst="rect">
            <a:avLst/>
          </a:prstGeom>
        </p:spPr>
      </p:pic>
      <p:pic>
        <p:nvPicPr>
          <p:cNvPr id="9" name="Picture 8">
            <a:extLst>
              <a:ext uri="{FF2B5EF4-FFF2-40B4-BE49-F238E27FC236}">
                <a16:creationId xmlns:a16="http://schemas.microsoft.com/office/drawing/2014/main" id="{3B024DC9-C197-3E4E-95CC-242C2A622257}"/>
              </a:ext>
            </a:extLst>
          </p:cNvPr>
          <p:cNvPicPr>
            <a:picLocks noChangeAspect="1"/>
          </p:cNvPicPr>
          <p:nvPr/>
        </p:nvPicPr>
        <p:blipFill>
          <a:blip r:embed="rId5"/>
          <a:stretch>
            <a:fillRect/>
          </a:stretch>
        </p:blipFill>
        <p:spPr>
          <a:xfrm>
            <a:off x="3044491" y="4345577"/>
            <a:ext cx="3057881" cy="684000"/>
          </a:xfrm>
          <a:prstGeom prst="rect">
            <a:avLst/>
          </a:prstGeom>
        </p:spPr>
      </p:pic>
      <p:sp>
        <p:nvSpPr>
          <p:cNvPr id="11" name="TextBox 10">
            <a:extLst>
              <a:ext uri="{FF2B5EF4-FFF2-40B4-BE49-F238E27FC236}">
                <a16:creationId xmlns:a16="http://schemas.microsoft.com/office/drawing/2014/main" id="{741BB89E-1851-264E-8676-9ECFAB362CF8}"/>
              </a:ext>
            </a:extLst>
          </p:cNvPr>
          <p:cNvSpPr txBox="1"/>
          <p:nvPr/>
        </p:nvSpPr>
        <p:spPr>
          <a:xfrm>
            <a:off x="652218" y="1370313"/>
            <a:ext cx="7947304" cy="369332"/>
          </a:xfrm>
          <a:prstGeom prst="rect">
            <a:avLst/>
          </a:prstGeom>
          <a:noFill/>
        </p:spPr>
        <p:txBody>
          <a:bodyPr wrap="none" rtlCol="0">
            <a:spAutoFit/>
          </a:bodyPr>
          <a:lstStyle/>
          <a:p>
            <a:pPr marL="285750" indent="-285750">
              <a:buFont typeface="Arial" panose="020B0604020202020204" pitchFamily="34" charset="0"/>
              <a:buChar char="•"/>
            </a:pPr>
            <a:r>
              <a:rPr lang="en-US" dirty="0"/>
              <a:t>In the Goode and Wainwright  representation, the Szekeres line-element reads: </a:t>
            </a:r>
          </a:p>
        </p:txBody>
      </p:sp>
      <p:pic>
        <p:nvPicPr>
          <p:cNvPr id="13" name="Picture 12">
            <a:extLst>
              <a:ext uri="{FF2B5EF4-FFF2-40B4-BE49-F238E27FC236}">
                <a16:creationId xmlns:a16="http://schemas.microsoft.com/office/drawing/2014/main" id="{0247D5B5-F941-7540-B9D2-302B6979C00E}"/>
              </a:ext>
            </a:extLst>
          </p:cNvPr>
          <p:cNvPicPr>
            <a:picLocks noChangeAspect="1"/>
          </p:cNvPicPr>
          <p:nvPr/>
        </p:nvPicPr>
        <p:blipFill>
          <a:blip r:embed="rId6"/>
          <a:stretch>
            <a:fillRect/>
          </a:stretch>
        </p:blipFill>
        <p:spPr>
          <a:xfrm>
            <a:off x="8171870" y="2241715"/>
            <a:ext cx="864001" cy="252000"/>
          </a:xfrm>
          <a:prstGeom prst="rect">
            <a:avLst/>
          </a:prstGeom>
        </p:spPr>
      </p:pic>
      <p:sp>
        <p:nvSpPr>
          <p:cNvPr id="17" name="TextBox 16">
            <a:extLst>
              <a:ext uri="{FF2B5EF4-FFF2-40B4-BE49-F238E27FC236}">
                <a16:creationId xmlns:a16="http://schemas.microsoft.com/office/drawing/2014/main" id="{8DD06E57-9AC2-A148-9A79-334A42C1E8FD}"/>
              </a:ext>
            </a:extLst>
          </p:cNvPr>
          <p:cNvSpPr txBox="1"/>
          <p:nvPr/>
        </p:nvSpPr>
        <p:spPr>
          <a:xfrm>
            <a:off x="690082" y="4518953"/>
            <a:ext cx="2382191" cy="369332"/>
          </a:xfrm>
          <a:prstGeom prst="rect">
            <a:avLst/>
          </a:prstGeom>
          <a:noFill/>
        </p:spPr>
        <p:txBody>
          <a:bodyPr wrap="none" rtlCol="0">
            <a:spAutoFit/>
          </a:bodyPr>
          <a:lstStyle/>
          <a:p>
            <a:pPr marL="285750" indent="-285750">
              <a:buFont typeface="Arial" panose="020B0604020202020204" pitchFamily="34" charset="0"/>
              <a:buChar char="•"/>
            </a:pPr>
            <a:r>
              <a:rPr lang="en-US" dirty="0"/>
              <a:t>The energy-density: </a:t>
            </a:r>
          </a:p>
        </p:txBody>
      </p:sp>
      <p:sp>
        <p:nvSpPr>
          <p:cNvPr id="20" name="Rectangle 19">
            <a:extLst>
              <a:ext uri="{FF2B5EF4-FFF2-40B4-BE49-F238E27FC236}">
                <a16:creationId xmlns:a16="http://schemas.microsoft.com/office/drawing/2014/main" id="{EB6D25BF-1389-7C4D-A125-371F9A9F08AE}"/>
              </a:ext>
            </a:extLst>
          </p:cNvPr>
          <p:cNvSpPr/>
          <p:nvPr/>
        </p:nvSpPr>
        <p:spPr>
          <a:xfrm>
            <a:off x="9328881" y="2081794"/>
            <a:ext cx="2300117" cy="584775"/>
          </a:xfrm>
          <a:prstGeom prst="rect">
            <a:avLst/>
          </a:prstGeom>
        </p:spPr>
        <p:txBody>
          <a:bodyPr wrap="none">
            <a:spAutoFit/>
          </a:bodyPr>
          <a:lstStyle/>
          <a:p>
            <a:pPr algn="ctr"/>
            <a:r>
              <a:rPr lang="en-US" sz="1600" dirty="0"/>
              <a:t>Friedmann-like equation</a:t>
            </a:r>
          </a:p>
          <a:p>
            <a:pPr algn="ctr"/>
            <a:r>
              <a:rPr lang="en-US" sz="1600" dirty="0"/>
              <a:t>(associated background)</a:t>
            </a:r>
          </a:p>
        </p:txBody>
      </p:sp>
      <p:sp>
        <p:nvSpPr>
          <p:cNvPr id="21" name="TextBox 20">
            <a:extLst>
              <a:ext uri="{FF2B5EF4-FFF2-40B4-BE49-F238E27FC236}">
                <a16:creationId xmlns:a16="http://schemas.microsoft.com/office/drawing/2014/main" id="{98BE47F9-1C9B-894A-A2B3-E010B210EA37}"/>
              </a:ext>
            </a:extLst>
          </p:cNvPr>
          <p:cNvSpPr txBox="1"/>
          <p:nvPr/>
        </p:nvSpPr>
        <p:spPr>
          <a:xfrm>
            <a:off x="742622" y="5767893"/>
            <a:ext cx="5060937" cy="646331"/>
          </a:xfrm>
          <a:prstGeom prst="rect">
            <a:avLst/>
          </a:prstGeom>
          <a:noFill/>
        </p:spPr>
        <p:txBody>
          <a:bodyPr wrap="none" rtlCol="0">
            <a:spAutoFit/>
          </a:bodyPr>
          <a:lstStyle/>
          <a:p>
            <a:pPr marL="285750" indent="-285750">
              <a:buFont typeface="Arial" panose="020B0604020202020204" pitchFamily="34" charset="0"/>
              <a:buChar char="•"/>
            </a:pPr>
            <a:r>
              <a:rPr lang="en-US" dirty="0"/>
              <a:t>The form of the                                                           </a:t>
            </a:r>
          </a:p>
          <a:p>
            <a:r>
              <a:rPr lang="en-US" dirty="0"/>
              <a:t>      vary depending on the class.</a:t>
            </a:r>
          </a:p>
        </p:txBody>
      </p:sp>
      <p:pic>
        <p:nvPicPr>
          <p:cNvPr id="23" name="Picture 22">
            <a:extLst>
              <a:ext uri="{FF2B5EF4-FFF2-40B4-BE49-F238E27FC236}">
                <a16:creationId xmlns:a16="http://schemas.microsoft.com/office/drawing/2014/main" id="{28E6DC34-DC89-4649-8BA6-85202069E866}"/>
              </a:ext>
            </a:extLst>
          </p:cNvPr>
          <p:cNvPicPr>
            <a:picLocks noChangeAspect="1"/>
          </p:cNvPicPr>
          <p:nvPr/>
        </p:nvPicPr>
        <p:blipFill>
          <a:blip r:embed="rId7"/>
          <a:stretch>
            <a:fillRect/>
          </a:stretch>
        </p:blipFill>
        <p:spPr>
          <a:xfrm>
            <a:off x="2842567" y="5773478"/>
            <a:ext cx="3007384" cy="324000"/>
          </a:xfrm>
          <a:prstGeom prst="rect">
            <a:avLst/>
          </a:prstGeom>
        </p:spPr>
      </p:pic>
      <p:pic>
        <p:nvPicPr>
          <p:cNvPr id="24" name="Picture 23">
            <a:extLst>
              <a:ext uri="{FF2B5EF4-FFF2-40B4-BE49-F238E27FC236}">
                <a16:creationId xmlns:a16="http://schemas.microsoft.com/office/drawing/2014/main" id="{41DA96F8-E4DD-6240-8079-F74D7B7BEC24}"/>
              </a:ext>
            </a:extLst>
          </p:cNvPr>
          <p:cNvPicPr>
            <a:picLocks noChangeAspect="1"/>
          </p:cNvPicPr>
          <p:nvPr/>
        </p:nvPicPr>
        <p:blipFill>
          <a:blip r:embed="rId8"/>
          <a:stretch>
            <a:fillRect/>
          </a:stretch>
        </p:blipFill>
        <p:spPr>
          <a:xfrm>
            <a:off x="9826946" y="2616903"/>
            <a:ext cx="1243743" cy="252000"/>
          </a:xfrm>
          <a:prstGeom prst="rect">
            <a:avLst/>
          </a:prstGeom>
        </p:spPr>
      </p:pic>
      <p:sp>
        <p:nvSpPr>
          <p:cNvPr id="25" name="Rectangle 24">
            <a:extLst>
              <a:ext uri="{FF2B5EF4-FFF2-40B4-BE49-F238E27FC236}">
                <a16:creationId xmlns:a16="http://schemas.microsoft.com/office/drawing/2014/main" id="{E6E374A6-DB60-204B-B4A1-EDD0814F055A}"/>
              </a:ext>
            </a:extLst>
          </p:cNvPr>
          <p:cNvSpPr/>
          <p:nvPr/>
        </p:nvSpPr>
        <p:spPr>
          <a:xfrm>
            <a:off x="9442155" y="3301492"/>
            <a:ext cx="1865847" cy="584775"/>
          </a:xfrm>
          <a:prstGeom prst="rect">
            <a:avLst/>
          </a:prstGeom>
        </p:spPr>
        <p:txBody>
          <a:bodyPr wrap="square">
            <a:spAutoFit/>
          </a:bodyPr>
          <a:lstStyle/>
          <a:p>
            <a:pPr algn="ctr"/>
            <a:r>
              <a:rPr lang="en-US" sz="1600" dirty="0"/>
              <a:t>Growing &amp; Decaying modes</a:t>
            </a:r>
          </a:p>
        </p:txBody>
      </p:sp>
      <p:sp>
        <p:nvSpPr>
          <p:cNvPr id="26" name="Left Brace 25">
            <a:extLst>
              <a:ext uri="{FF2B5EF4-FFF2-40B4-BE49-F238E27FC236}">
                <a16:creationId xmlns:a16="http://schemas.microsoft.com/office/drawing/2014/main" id="{7F0341B1-D660-234C-AE5E-CCF4C821C196}"/>
              </a:ext>
            </a:extLst>
          </p:cNvPr>
          <p:cNvSpPr/>
          <p:nvPr/>
        </p:nvSpPr>
        <p:spPr>
          <a:xfrm>
            <a:off x="5323296" y="2014247"/>
            <a:ext cx="197994" cy="2103715"/>
          </a:xfrm>
          <a:prstGeom prst="leftBrace">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A785CFC8-181F-4C40-93B1-9AFDF6DCC399}"/>
              </a:ext>
            </a:extLst>
          </p:cNvPr>
          <p:cNvSpPr/>
          <p:nvPr/>
        </p:nvSpPr>
        <p:spPr>
          <a:xfrm>
            <a:off x="5603766" y="2179973"/>
            <a:ext cx="3642638" cy="629807"/>
          </a:xfrm>
          <a:prstGeom prst="roundRect">
            <a:avLst/>
          </a:prstGeom>
          <a:solidFill>
            <a:schemeClr val="accent6">
              <a:lumMod val="60000"/>
              <a:lumOff val="40000"/>
              <a:alpha val="3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a:extLst>
              <a:ext uri="{FF2B5EF4-FFF2-40B4-BE49-F238E27FC236}">
                <a16:creationId xmlns:a16="http://schemas.microsoft.com/office/drawing/2014/main" id="{241F5DBD-93C6-224C-9836-E87F3DC6474B}"/>
              </a:ext>
            </a:extLst>
          </p:cNvPr>
          <p:cNvSpPr/>
          <p:nvPr/>
        </p:nvSpPr>
        <p:spPr>
          <a:xfrm>
            <a:off x="5621351" y="2857603"/>
            <a:ext cx="3642638" cy="1303596"/>
          </a:xfrm>
          <a:prstGeom prst="roundRect">
            <a:avLst/>
          </a:prstGeom>
          <a:solidFill>
            <a:srgbClr val="FF0000">
              <a:alpha val="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9BABBF6B-9607-914E-A86E-9E38F85069D6}"/>
              </a:ext>
            </a:extLst>
          </p:cNvPr>
          <p:cNvPicPr>
            <a:picLocks noChangeAspect="1"/>
          </p:cNvPicPr>
          <p:nvPr/>
        </p:nvPicPr>
        <p:blipFill>
          <a:blip r:embed="rId9"/>
          <a:stretch>
            <a:fillRect/>
          </a:stretch>
        </p:blipFill>
        <p:spPr>
          <a:xfrm>
            <a:off x="9899818" y="4210860"/>
            <a:ext cx="1098000" cy="180000"/>
          </a:xfrm>
          <a:prstGeom prst="rect">
            <a:avLst/>
          </a:prstGeom>
        </p:spPr>
      </p:pic>
      <p:sp>
        <p:nvSpPr>
          <p:cNvPr id="30" name="TextBox 29">
            <a:extLst>
              <a:ext uri="{FF2B5EF4-FFF2-40B4-BE49-F238E27FC236}">
                <a16:creationId xmlns:a16="http://schemas.microsoft.com/office/drawing/2014/main" id="{8F51F937-4D9B-5042-8A48-53482550EE96}"/>
              </a:ext>
            </a:extLst>
          </p:cNvPr>
          <p:cNvSpPr txBox="1"/>
          <p:nvPr/>
        </p:nvSpPr>
        <p:spPr>
          <a:xfrm>
            <a:off x="9033287" y="4363533"/>
            <a:ext cx="2683581" cy="523220"/>
          </a:xfrm>
          <a:prstGeom prst="rect">
            <a:avLst/>
          </a:prstGeom>
          <a:noFill/>
        </p:spPr>
        <p:txBody>
          <a:bodyPr wrap="square" rtlCol="0">
            <a:spAutoFit/>
          </a:bodyPr>
          <a:lstStyle/>
          <a:p>
            <a:pPr algn="ctr"/>
            <a:r>
              <a:rPr lang="en-US" sz="1400" dirty="0"/>
              <a:t>(necessary and sufficient conditions for the RW limit )</a:t>
            </a:r>
          </a:p>
        </p:txBody>
      </p:sp>
      <p:sp>
        <p:nvSpPr>
          <p:cNvPr id="31" name="Rounded Rectangle 30">
            <a:extLst>
              <a:ext uri="{FF2B5EF4-FFF2-40B4-BE49-F238E27FC236}">
                <a16:creationId xmlns:a16="http://schemas.microsoft.com/office/drawing/2014/main" id="{A6CB1B7E-66EC-C34F-A48A-001013945675}"/>
              </a:ext>
            </a:extLst>
          </p:cNvPr>
          <p:cNvSpPr/>
          <p:nvPr/>
        </p:nvSpPr>
        <p:spPr>
          <a:xfrm>
            <a:off x="9225018" y="4117962"/>
            <a:ext cx="2300117" cy="740058"/>
          </a:xfrm>
          <a:prstGeom prst="roundRect">
            <a:avLst/>
          </a:prstGeom>
          <a:solidFill>
            <a:schemeClr val="accent6">
              <a:lumMod val="60000"/>
              <a:lumOff val="40000"/>
              <a:alpha val="3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4132F3-60B4-6D46-B2C0-877EB300AEF3}"/>
              </a:ext>
            </a:extLst>
          </p:cNvPr>
          <p:cNvSpPr/>
          <p:nvPr/>
        </p:nvSpPr>
        <p:spPr>
          <a:xfrm>
            <a:off x="10085024" y="126621"/>
            <a:ext cx="2106976" cy="923330"/>
          </a:xfrm>
          <a:prstGeom prst="rect">
            <a:avLst/>
          </a:prstGeom>
        </p:spPr>
        <p:txBody>
          <a:bodyPr wrap="square">
            <a:spAutoFit/>
          </a:bodyPr>
          <a:lstStyle/>
          <a:p>
            <a:r>
              <a:rPr lang="en-US" b="1" dirty="0">
                <a:latin typeface="CMR9"/>
              </a:rPr>
              <a:t>Goode &amp; Wainwright, PRD (1982)</a:t>
            </a:r>
            <a:endParaRPr lang="en-US" b="1" dirty="0"/>
          </a:p>
        </p:txBody>
      </p:sp>
      <p:pic>
        <p:nvPicPr>
          <p:cNvPr id="32" name="Picture 31">
            <a:extLst>
              <a:ext uri="{FF2B5EF4-FFF2-40B4-BE49-F238E27FC236}">
                <a16:creationId xmlns:a16="http://schemas.microsoft.com/office/drawing/2014/main" id="{356E954D-0FC6-634A-AF88-10EE8FE9E68E}"/>
              </a:ext>
            </a:extLst>
          </p:cNvPr>
          <p:cNvPicPr>
            <a:picLocks noChangeAspect="1"/>
          </p:cNvPicPr>
          <p:nvPr/>
        </p:nvPicPr>
        <p:blipFill>
          <a:blip r:embed="rId10"/>
          <a:stretch>
            <a:fillRect/>
          </a:stretch>
        </p:blipFill>
        <p:spPr>
          <a:xfrm>
            <a:off x="992086" y="2860865"/>
            <a:ext cx="4308858" cy="396000"/>
          </a:xfrm>
          <a:prstGeom prst="rect">
            <a:avLst/>
          </a:prstGeom>
        </p:spPr>
      </p:pic>
      <p:pic>
        <p:nvPicPr>
          <p:cNvPr id="38" name="Picture 37">
            <a:extLst>
              <a:ext uri="{FF2B5EF4-FFF2-40B4-BE49-F238E27FC236}">
                <a16:creationId xmlns:a16="http://schemas.microsoft.com/office/drawing/2014/main" id="{A7E48AC9-4FE5-F940-9AD2-2E4FBC92577F}"/>
              </a:ext>
            </a:extLst>
          </p:cNvPr>
          <p:cNvPicPr>
            <a:picLocks noChangeAspect="1"/>
          </p:cNvPicPr>
          <p:nvPr/>
        </p:nvPicPr>
        <p:blipFill>
          <a:blip r:embed="rId11"/>
          <a:stretch>
            <a:fillRect/>
          </a:stretch>
        </p:blipFill>
        <p:spPr>
          <a:xfrm>
            <a:off x="8211834" y="2555899"/>
            <a:ext cx="776434" cy="216000"/>
          </a:xfrm>
          <a:prstGeom prst="rect">
            <a:avLst/>
          </a:prstGeom>
        </p:spPr>
      </p:pic>
      <p:pic>
        <p:nvPicPr>
          <p:cNvPr id="39" name="Picture 38">
            <a:extLst>
              <a:ext uri="{FF2B5EF4-FFF2-40B4-BE49-F238E27FC236}">
                <a16:creationId xmlns:a16="http://schemas.microsoft.com/office/drawing/2014/main" id="{C2D5E1C3-8D21-1E41-8D69-26BDB52B9521}"/>
              </a:ext>
            </a:extLst>
          </p:cNvPr>
          <p:cNvPicPr>
            <a:picLocks noChangeAspect="1"/>
          </p:cNvPicPr>
          <p:nvPr/>
        </p:nvPicPr>
        <p:blipFill>
          <a:blip r:embed="rId12"/>
          <a:stretch>
            <a:fillRect/>
          </a:stretch>
        </p:blipFill>
        <p:spPr>
          <a:xfrm>
            <a:off x="5782666" y="2889090"/>
            <a:ext cx="1687136" cy="216000"/>
          </a:xfrm>
          <a:prstGeom prst="rect">
            <a:avLst/>
          </a:prstGeom>
        </p:spPr>
      </p:pic>
      <p:pic>
        <p:nvPicPr>
          <p:cNvPr id="40" name="Picture 39">
            <a:extLst>
              <a:ext uri="{FF2B5EF4-FFF2-40B4-BE49-F238E27FC236}">
                <a16:creationId xmlns:a16="http://schemas.microsoft.com/office/drawing/2014/main" id="{E3EE35FC-D2FC-2249-8293-7BD4D607F7EF}"/>
              </a:ext>
            </a:extLst>
          </p:cNvPr>
          <p:cNvPicPr>
            <a:picLocks noChangeAspect="1"/>
          </p:cNvPicPr>
          <p:nvPr/>
        </p:nvPicPr>
        <p:blipFill>
          <a:blip r:embed="rId13"/>
          <a:stretch>
            <a:fillRect/>
          </a:stretch>
        </p:blipFill>
        <p:spPr>
          <a:xfrm>
            <a:off x="5765081" y="3263709"/>
            <a:ext cx="3105730" cy="252000"/>
          </a:xfrm>
          <a:prstGeom prst="rect">
            <a:avLst/>
          </a:prstGeom>
        </p:spPr>
      </p:pic>
      <p:pic>
        <p:nvPicPr>
          <p:cNvPr id="33" name="Picture 32">
            <a:extLst>
              <a:ext uri="{FF2B5EF4-FFF2-40B4-BE49-F238E27FC236}">
                <a16:creationId xmlns:a16="http://schemas.microsoft.com/office/drawing/2014/main" id="{21F21F1F-EB25-604E-9447-271DA9D564BF}"/>
              </a:ext>
            </a:extLst>
          </p:cNvPr>
          <p:cNvPicPr>
            <a:picLocks noChangeAspect="1"/>
          </p:cNvPicPr>
          <p:nvPr/>
        </p:nvPicPr>
        <p:blipFill>
          <a:blip r:embed="rId14"/>
          <a:stretch>
            <a:fillRect/>
          </a:stretch>
        </p:blipFill>
        <p:spPr>
          <a:xfrm>
            <a:off x="6545638" y="5323115"/>
            <a:ext cx="2952000" cy="534731"/>
          </a:xfrm>
          <a:prstGeom prst="rect">
            <a:avLst/>
          </a:prstGeom>
        </p:spPr>
      </p:pic>
      <p:pic>
        <p:nvPicPr>
          <p:cNvPr id="34" name="Picture 33">
            <a:extLst>
              <a:ext uri="{FF2B5EF4-FFF2-40B4-BE49-F238E27FC236}">
                <a16:creationId xmlns:a16="http://schemas.microsoft.com/office/drawing/2014/main" id="{1F3FAA85-4F0F-3647-82C8-F96F0E0D40C9}"/>
              </a:ext>
            </a:extLst>
          </p:cNvPr>
          <p:cNvPicPr>
            <a:picLocks noChangeAspect="1"/>
          </p:cNvPicPr>
          <p:nvPr/>
        </p:nvPicPr>
        <p:blipFill>
          <a:blip r:embed="rId15"/>
          <a:stretch>
            <a:fillRect/>
          </a:stretch>
        </p:blipFill>
        <p:spPr>
          <a:xfrm>
            <a:off x="6501342" y="6218324"/>
            <a:ext cx="2882610" cy="468000"/>
          </a:xfrm>
          <a:prstGeom prst="rect">
            <a:avLst/>
          </a:prstGeom>
        </p:spPr>
      </p:pic>
      <p:sp>
        <p:nvSpPr>
          <p:cNvPr id="3" name="Left Brace 2">
            <a:extLst>
              <a:ext uri="{FF2B5EF4-FFF2-40B4-BE49-F238E27FC236}">
                <a16:creationId xmlns:a16="http://schemas.microsoft.com/office/drawing/2014/main" id="{0A3ECCBC-A600-AA41-AC95-B455EC1CA597}"/>
              </a:ext>
            </a:extLst>
          </p:cNvPr>
          <p:cNvSpPr>
            <a:spLocks noChangeAspect="1"/>
          </p:cNvSpPr>
          <p:nvPr/>
        </p:nvSpPr>
        <p:spPr>
          <a:xfrm>
            <a:off x="6186153" y="5201931"/>
            <a:ext cx="327626" cy="158139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MX" dirty="0"/>
          </a:p>
        </p:txBody>
      </p:sp>
      <p:sp>
        <p:nvSpPr>
          <p:cNvPr id="35" name="TextBox 34">
            <a:extLst>
              <a:ext uri="{FF2B5EF4-FFF2-40B4-BE49-F238E27FC236}">
                <a16:creationId xmlns:a16="http://schemas.microsoft.com/office/drawing/2014/main" id="{55BB8C6B-C745-B946-9F55-13B17E9EBC85}"/>
              </a:ext>
            </a:extLst>
          </p:cNvPr>
          <p:cNvSpPr txBox="1"/>
          <p:nvPr/>
        </p:nvSpPr>
        <p:spPr>
          <a:xfrm>
            <a:off x="6440021" y="5262310"/>
            <a:ext cx="841897" cy="369332"/>
          </a:xfrm>
          <a:prstGeom prst="rect">
            <a:avLst/>
          </a:prstGeom>
          <a:noFill/>
        </p:spPr>
        <p:txBody>
          <a:bodyPr wrap="none" rtlCol="0">
            <a:spAutoFit/>
          </a:bodyPr>
          <a:lstStyle/>
          <a:p>
            <a:r>
              <a:rPr lang="en-MX" b="1" dirty="0">
                <a:latin typeface="APPLE CHANCERY" panose="03020702040506060504" pitchFamily="66" charset="-79"/>
                <a:cs typeface="APPLE CHANCERY" panose="03020702040506060504" pitchFamily="66" charset="-79"/>
              </a:rPr>
              <a:t>Class I</a:t>
            </a:r>
          </a:p>
        </p:txBody>
      </p:sp>
      <p:sp>
        <p:nvSpPr>
          <p:cNvPr id="36" name="TextBox 35">
            <a:extLst>
              <a:ext uri="{FF2B5EF4-FFF2-40B4-BE49-F238E27FC236}">
                <a16:creationId xmlns:a16="http://schemas.microsoft.com/office/drawing/2014/main" id="{065A8CBD-73F2-C247-A220-48D6BF406A8C}"/>
              </a:ext>
            </a:extLst>
          </p:cNvPr>
          <p:cNvSpPr txBox="1"/>
          <p:nvPr/>
        </p:nvSpPr>
        <p:spPr>
          <a:xfrm>
            <a:off x="6500291" y="6422245"/>
            <a:ext cx="1081124" cy="369332"/>
          </a:xfrm>
          <a:prstGeom prst="rect">
            <a:avLst/>
          </a:prstGeom>
          <a:noFill/>
        </p:spPr>
        <p:txBody>
          <a:bodyPr wrap="square" rtlCol="0">
            <a:spAutoFit/>
          </a:bodyPr>
          <a:lstStyle/>
          <a:p>
            <a:r>
              <a:rPr lang="en-MX" b="1" dirty="0">
                <a:latin typeface="APPLE CHANCERY" panose="03020702040506060504" pitchFamily="66" charset="-79"/>
                <a:cs typeface="APPLE CHANCERY" panose="03020702040506060504" pitchFamily="66" charset="-79"/>
              </a:rPr>
              <a:t>Class II</a:t>
            </a:r>
          </a:p>
        </p:txBody>
      </p:sp>
      <p:cxnSp>
        <p:nvCxnSpPr>
          <p:cNvPr id="7" name="Straight Connector 6">
            <a:extLst>
              <a:ext uri="{FF2B5EF4-FFF2-40B4-BE49-F238E27FC236}">
                <a16:creationId xmlns:a16="http://schemas.microsoft.com/office/drawing/2014/main" id="{A42A621D-9411-334F-8BC0-06C1580BF7E3}"/>
              </a:ext>
            </a:extLst>
          </p:cNvPr>
          <p:cNvCxnSpPr/>
          <p:nvPr/>
        </p:nvCxnSpPr>
        <p:spPr>
          <a:xfrm>
            <a:off x="7269453" y="6014858"/>
            <a:ext cx="1437836" cy="0"/>
          </a:xfrm>
          <a:prstGeom prst="line">
            <a:avLst/>
          </a:prstGeom>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965292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0_LTB_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7838" y="1491562"/>
            <a:ext cx="3123738" cy="2412000"/>
          </a:xfrm>
          <a:prstGeom prst="rect">
            <a:avLst/>
          </a:prstGeom>
        </p:spPr>
      </p:pic>
      <p:sp>
        <p:nvSpPr>
          <p:cNvPr id="13" name="Título 1"/>
          <p:cNvSpPr>
            <a:spLocks noGrp="1"/>
          </p:cNvSpPr>
          <p:nvPr>
            <p:ph type="title"/>
          </p:nvPr>
        </p:nvSpPr>
        <p:spPr>
          <a:xfrm>
            <a:off x="3032223" y="761"/>
            <a:ext cx="6424006" cy="1143000"/>
          </a:xfrm>
        </p:spPr>
        <p:txBody>
          <a:bodyPr>
            <a:normAutofit/>
          </a:bodyPr>
          <a:lstStyle/>
          <a:p>
            <a:r>
              <a:rPr lang="en-US" dirty="0"/>
              <a:t>Modeling cosmic structures</a:t>
            </a:r>
            <a:endParaRPr lang="es-ES" dirty="0"/>
          </a:p>
        </p:txBody>
      </p:sp>
      <p:pic>
        <p:nvPicPr>
          <p:cNvPr id="12" name="Imagen 3" descr="1_SzeSimple_ar.pdf">
            <a:extLst>
              <a:ext uri="{FF2B5EF4-FFF2-40B4-BE49-F238E27FC236}">
                <a16:creationId xmlns:a16="http://schemas.microsoft.com/office/drawing/2014/main" id="{04475A1D-52DD-0E43-81C9-535B6A79B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0374" y="4083562"/>
            <a:ext cx="3123738" cy="2412000"/>
          </a:xfrm>
          <a:prstGeom prst="rect">
            <a:avLst/>
          </a:prstGeom>
        </p:spPr>
      </p:pic>
      <p:sp>
        <p:nvSpPr>
          <p:cNvPr id="2" name="TextBox 1">
            <a:extLst>
              <a:ext uri="{FF2B5EF4-FFF2-40B4-BE49-F238E27FC236}">
                <a16:creationId xmlns:a16="http://schemas.microsoft.com/office/drawing/2014/main" id="{F8D2966F-AD76-7A47-B8F1-14DC7A4B9238}"/>
              </a:ext>
            </a:extLst>
          </p:cNvPr>
          <p:cNvSpPr txBox="1"/>
          <p:nvPr/>
        </p:nvSpPr>
        <p:spPr>
          <a:xfrm>
            <a:off x="6275714" y="2298529"/>
            <a:ext cx="772969" cy="461665"/>
          </a:xfrm>
          <a:prstGeom prst="rect">
            <a:avLst/>
          </a:prstGeom>
          <a:noFill/>
        </p:spPr>
        <p:txBody>
          <a:bodyPr wrap="none" rtlCol="0">
            <a:spAutoFit/>
          </a:bodyPr>
          <a:lstStyle/>
          <a:p>
            <a:r>
              <a:rPr lang="en-MX" sz="2400" b="1" dirty="0"/>
              <a:t>W=0</a:t>
            </a:r>
          </a:p>
        </p:txBody>
      </p:sp>
      <p:sp>
        <p:nvSpPr>
          <p:cNvPr id="6" name="TextBox 5">
            <a:extLst>
              <a:ext uri="{FF2B5EF4-FFF2-40B4-BE49-F238E27FC236}">
                <a16:creationId xmlns:a16="http://schemas.microsoft.com/office/drawing/2014/main" id="{3B96F2C7-99C7-9A48-9E0F-7747593F6761}"/>
              </a:ext>
            </a:extLst>
          </p:cNvPr>
          <p:cNvSpPr txBox="1"/>
          <p:nvPr/>
        </p:nvSpPr>
        <p:spPr>
          <a:xfrm>
            <a:off x="5925459" y="4901295"/>
            <a:ext cx="1473480" cy="461665"/>
          </a:xfrm>
          <a:prstGeom prst="rect">
            <a:avLst/>
          </a:prstGeom>
          <a:noFill/>
        </p:spPr>
        <p:txBody>
          <a:bodyPr wrap="none" rtlCol="0">
            <a:spAutoFit/>
          </a:bodyPr>
          <a:lstStyle/>
          <a:p>
            <a:r>
              <a:rPr lang="en-MX" sz="2400" b="1" dirty="0"/>
              <a:t>Solution 1</a:t>
            </a:r>
          </a:p>
        </p:txBody>
      </p:sp>
      <p:cxnSp>
        <p:nvCxnSpPr>
          <p:cNvPr id="18" name="Conector recto 46">
            <a:extLst>
              <a:ext uri="{FF2B5EF4-FFF2-40B4-BE49-F238E27FC236}">
                <a16:creationId xmlns:a16="http://schemas.microsoft.com/office/drawing/2014/main" id="{CA276123-A57B-4545-B3D2-2DA52ADFED9B}"/>
              </a:ext>
            </a:extLst>
          </p:cNvPr>
          <p:cNvCxnSpPr/>
          <p:nvPr/>
        </p:nvCxnSpPr>
        <p:spPr>
          <a:xfrm>
            <a:off x="5463821" y="3914962"/>
            <a:ext cx="6698752" cy="35651"/>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Conector recto 47">
            <a:extLst>
              <a:ext uri="{FF2B5EF4-FFF2-40B4-BE49-F238E27FC236}">
                <a16:creationId xmlns:a16="http://schemas.microsoft.com/office/drawing/2014/main" id="{AE291F03-36C0-1C4D-AA40-59F466919A96}"/>
              </a:ext>
            </a:extLst>
          </p:cNvPr>
          <p:cNvCxnSpPr/>
          <p:nvPr/>
        </p:nvCxnSpPr>
        <p:spPr>
          <a:xfrm>
            <a:off x="5446567" y="1297116"/>
            <a:ext cx="6716006" cy="48495"/>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Conector recto 50">
            <a:extLst>
              <a:ext uri="{FF2B5EF4-FFF2-40B4-BE49-F238E27FC236}">
                <a16:creationId xmlns:a16="http://schemas.microsoft.com/office/drawing/2014/main" id="{40593627-92E7-8848-9409-E2F9EDD36B79}"/>
              </a:ext>
            </a:extLst>
          </p:cNvPr>
          <p:cNvCxnSpPr>
            <a:cxnSpLocks/>
          </p:cNvCxnSpPr>
          <p:nvPr/>
        </p:nvCxnSpPr>
        <p:spPr>
          <a:xfrm>
            <a:off x="5446567" y="1380675"/>
            <a:ext cx="17254" cy="2522887"/>
          </a:xfrm>
          <a:prstGeom prst="line">
            <a:avLst/>
          </a:prstGeom>
          <a:ln w="9525" cmpd="sng">
            <a:solidFill>
              <a:srgbClr val="000000"/>
            </a:solidFill>
            <a:prstDash val="dot"/>
          </a:ln>
        </p:spPr>
        <p:style>
          <a:lnRef idx="2">
            <a:schemeClr val="accent1"/>
          </a:lnRef>
          <a:fillRef idx="0">
            <a:schemeClr val="accent1"/>
          </a:fillRef>
          <a:effectRef idx="1">
            <a:schemeClr val="accent1"/>
          </a:effectRef>
          <a:fontRef idx="minor">
            <a:schemeClr val="tx1"/>
          </a:fontRef>
        </p:style>
      </p:cxnSp>
      <p:cxnSp>
        <p:nvCxnSpPr>
          <p:cNvPr id="22" name="Conector recto 51">
            <a:extLst>
              <a:ext uri="{FF2B5EF4-FFF2-40B4-BE49-F238E27FC236}">
                <a16:creationId xmlns:a16="http://schemas.microsoft.com/office/drawing/2014/main" id="{32AAF29E-E901-4240-8E42-9201E67C7FC1}"/>
              </a:ext>
            </a:extLst>
          </p:cNvPr>
          <p:cNvCxnSpPr>
            <a:cxnSpLocks/>
          </p:cNvCxnSpPr>
          <p:nvPr/>
        </p:nvCxnSpPr>
        <p:spPr>
          <a:xfrm>
            <a:off x="12162573" y="1434672"/>
            <a:ext cx="0" cy="2480290"/>
          </a:xfrm>
          <a:prstGeom prst="line">
            <a:avLst/>
          </a:prstGeom>
          <a:ln w="9525" cmpd="sng">
            <a:solidFill>
              <a:srgbClr val="000000"/>
            </a:solidFill>
            <a:prstDash val="dot"/>
          </a:ln>
        </p:spPr>
        <p:style>
          <a:lnRef idx="2">
            <a:schemeClr val="accent1"/>
          </a:lnRef>
          <a:fillRef idx="0">
            <a:schemeClr val="accent1"/>
          </a:fillRef>
          <a:effectRef idx="1">
            <a:schemeClr val="accent1"/>
          </a:effectRef>
          <a:fontRef idx="minor">
            <a:schemeClr val="tx1"/>
          </a:fontRef>
        </p:style>
      </p:cxnSp>
      <p:cxnSp>
        <p:nvCxnSpPr>
          <p:cNvPr id="23" name="Conector recto 46">
            <a:extLst>
              <a:ext uri="{FF2B5EF4-FFF2-40B4-BE49-F238E27FC236}">
                <a16:creationId xmlns:a16="http://schemas.microsoft.com/office/drawing/2014/main" id="{BECFC7F5-B7FC-DA4C-B95B-39CD16FDA133}"/>
              </a:ext>
            </a:extLst>
          </p:cNvPr>
          <p:cNvCxnSpPr/>
          <p:nvPr/>
        </p:nvCxnSpPr>
        <p:spPr>
          <a:xfrm>
            <a:off x="5463821" y="6567483"/>
            <a:ext cx="6698752" cy="35651"/>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ector recto 50">
            <a:extLst>
              <a:ext uri="{FF2B5EF4-FFF2-40B4-BE49-F238E27FC236}">
                <a16:creationId xmlns:a16="http://schemas.microsoft.com/office/drawing/2014/main" id="{4717C9CD-BBC1-F24A-B0B3-760DB392224B}"/>
              </a:ext>
            </a:extLst>
          </p:cNvPr>
          <p:cNvCxnSpPr>
            <a:cxnSpLocks/>
          </p:cNvCxnSpPr>
          <p:nvPr/>
        </p:nvCxnSpPr>
        <p:spPr>
          <a:xfrm>
            <a:off x="5463821" y="3950613"/>
            <a:ext cx="0" cy="2592283"/>
          </a:xfrm>
          <a:prstGeom prst="line">
            <a:avLst/>
          </a:prstGeom>
          <a:ln w="9525" cmpd="sng">
            <a:solidFill>
              <a:srgbClr val="000000"/>
            </a:solidFill>
            <a:prstDash val="dot"/>
          </a:ln>
        </p:spPr>
        <p:style>
          <a:lnRef idx="2">
            <a:schemeClr val="accent1"/>
          </a:lnRef>
          <a:fillRef idx="0">
            <a:schemeClr val="accent1"/>
          </a:fillRef>
          <a:effectRef idx="1">
            <a:schemeClr val="accent1"/>
          </a:effectRef>
          <a:fontRef idx="minor">
            <a:schemeClr val="tx1"/>
          </a:fontRef>
        </p:style>
      </p:cxnSp>
      <p:cxnSp>
        <p:nvCxnSpPr>
          <p:cNvPr id="24" name="Conector recto 51">
            <a:extLst>
              <a:ext uri="{FF2B5EF4-FFF2-40B4-BE49-F238E27FC236}">
                <a16:creationId xmlns:a16="http://schemas.microsoft.com/office/drawing/2014/main" id="{700717D5-EE09-2A44-BC2A-60B6CEE904E2}"/>
              </a:ext>
            </a:extLst>
          </p:cNvPr>
          <p:cNvCxnSpPr>
            <a:cxnSpLocks/>
          </p:cNvCxnSpPr>
          <p:nvPr/>
        </p:nvCxnSpPr>
        <p:spPr>
          <a:xfrm>
            <a:off x="12162573" y="4015272"/>
            <a:ext cx="0" cy="2480290"/>
          </a:xfrm>
          <a:prstGeom prst="line">
            <a:avLst/>
          </a:prstGeom>
          <a:ln w="9525" cmpd="sng">
            <a:solidFill>
              <a:srgbClr val="000000"/>
            </a:solidFill>
            <a:prstDash val="dot"/>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041225F-B1BD-8346-961B-4C920DDBEA94}"/>
              </a:ext>
            </a:extLst>
          </p:cNvPr>
          <p:cNvSpPr txBox="1"/>
          <p:nvPr/>
        </p:nvSpPr>
        <p:spPr>
          <a:xfrm>
            <a:off x="74753" y="6418468"/>
            <a:ext cx="4754293" cy="369332"/>
          </a:xfrm>
          <a:prstGeom prst="rect">
            <a:avLst/>
          </a:prstGeom>
          <a:noFill/>
        </p:spPr>
        <p:txBody>
          <a:bodyPr wrap="square">
            <a:spAutoFit/>
          </a:bodyPr>
          <a:lstStyle/>
          <a:p>
            <a:r>
              <a:rPr lang="en-US" sz="1800" dirty="0"/>
              <a:t>RA Sussman, I Delgado Gaspar, </a:t>
            </a:r>
            <a:r>
              <a:rPr lang="en-US" sz="1800" b="1" dirty="0"/>
              <a:t>PRD (2015).</a:t>
            </a:r>
          </a:p>
        </p:txBody>
      </p:sp>
      <p:pic>
        <p:nvPicPr>
          <p:cNvPr id="16" name="Imagen 13">
            <a:extLst>
              <a:ext uri="{FF2B5EF4-FFF2-40B4-BE49-F238E27FC236}">
                <a16:creationId xmlns:a16="http://schemas.microsoft.com/office/drawing/2014/main" id="{4B88BF0C-A744-3541-9E17-646DF7682F25}"/>
              </a:ext>
            </a:extLst>
          </p:cNvPr>
          <p:cNvPicPr>
            <a:picLocks noChangeAspect="1"/>
          </p:cNvPicPr>
          <p:nvPr/>
        </p:nvPicPr>
        <p:blipFill>
          <a:blip r:embed="rId5"/>
          <a:stretch>
            <a:fillRect/>
          </a:stretch>
        </p:blipFill>
        <p:spPr>
          <a:xfrm>
            <a:off x="491066" y="4785110"/>
            <a:ext cx="2922014" cy="936000"/>
          </a:xfrm>
          <a:prstGeom prst="rect">
            <a:avLst/>
          </a:prstGeom>
        </p:spPr>
      </p:pic>
      <p:sp>
        <p:nvSpPr>
          <p:cNvPr id="17" name="CuadroTexto 11">
            <a:extLst>
              <a:ext uri="{FF2B5EF4-FFF2-40B4-BE49-F238E27FC236}">
                <a16:creationId xmlns:a16="http://schemas.microsoft.com/office/drawing/2014/main" id="{9B6F3A9A-F45D-D440-9998-C29D01A5DA3B}"/>
              </a:ext>
            </a:extLst>
          </p:cNvPr>
          <p:cNvSpPr txBox="1"/>
          <p:nvPr/>
        </p:nvSpPr>
        <p:spPr>
          <a:xfrm>
            <a:off x="479644" y="4251914"/>
            <a:ext cx="3469636" cy="523220"/>
          </a:xfrm>
          <a:prstGeom prst="rect">
            <a:avLst/>
          </a:prstGeom>
          <a:noFill/>
        </p:spPr>
        <p:txBody>
          <a:bodyPr wrap="square" rtlCol="0">
            <a:spAutoFit/>
          </a:bodyPr>
          <a:lstStyle/>
          <a:p>
            <a:r>
              <a:rPr lang="en-US" sz="1400" dirty="0"/>
              <a:t>The “angular extrema” of the scalars coincide with the  angular extrema of </a:t>
            </a:r>
            <a:r>
              <a:rPr lang="en-US" sz="1400" b="1" dirty="0"/>
              <a:t>W</a:t>
            </a:r>
            <a:r>
              <a:rPr lang="en-US" sz="1400" dirty="0"/>
              <a:t>.</a:t>
            </a:r>
          </a:p>
        </p:txBody>
      </p:sp>
      <p:pic>
        <p:nvPicPr>
          <p:cNvPr id="25" name="Imagen 24" descr="latex-image-1.pdf">
            <a:extLst>
              <a:ext uri="{FF2B5EF4-FFF2-40B4-BE49-F238E27FC236}">
                <a16:creationId xmlns:a16="http://schemas.microsoft.com/office/drawing/2014/main" id="{A3AD4914-BE36-F84B-A79C-5B97C33544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799" y="3911510"/>
            <a:ext cx="4746160" cy="216000"/>
          </a:xfrm>
          <a:prstGeom prst="rect">
            <a:avLst/>
          </a:prstGeom>
        </p:spPr>
      </p:pic>
      <p:sp>
        <p:nvSpPr>
          <p:cNvPr id="26" name="CuadroTexto 11">
            <a:extLst>
              <a:ext uri="{FF2B5EF4-FFF2-40B4-BE49-F238E27FC236}">
                <a16:creationId xmlns:a16="http://schemas.microsoft.com/office/drawing/2014/main" id="{EA29338A-BCC1-9F44-853D-0865CCC2A1AB}"/>
              </a:ext>
            </a:extLst>
          </p:cNvPr>
          <p:cNvSpPr txBox="1"/>
          <p:nvPr/>
        </p:nvSpPr>
        <p:spPr>
          <a:xfrm>
            <a:off x="74753" y="3387321"/>
            <a:ext cx="4257096" cy="369332"/>
          </a:xfrm>
          <a:prstGeom prst="rect">
            <a:avLst/>
          </a:prstGeom>
          <a:noFill/>
        </p:spPr>
        <p:txBody>
          <a:bodyPr wrap="square" rtlCol="0">
            <a:spAutoFit/>
          </a:bodyPr>
          <a:lstStyle/>
          <a:p>
            <a:pPr marL="285750" indent="-285750">
              <a:buFont typeface="Arial" panose="020B0604020202020204" pitchFamily="34" charset="0"/>
              <a:buChar char="•"/>
            </a:pPr>
            <a:r>
              <a:rPr lang="en-AU" dirty="0"/>
              <a:t>Szekeres dipole (spherical coordinates):</a:t>
            </a:r>
          </a:p>
        </p:txBody>
      </p:sp>
      <p:pic>
        <p:nvPicPr>
          <p:cNvPr id="20" name="Picture 19">
            <a:extLst>
              <a:ext uri="{FF2B5EF4-FFF2-40B4-BE49-F238E27FC236}">
                <a16:creationId xmlns:a16="http://schemas.microsoft.com/office/drawing/2014/main" id="{E4B091F1-C41C-AA4D-94ED-86C6C8299314}"/>
              </a:ext>
            </a:extLst>
          </p:cNvPr>
          <p:cNvPicPr>
            <a:picLocks noChangeAspect="1"/>
          </p:cNvPicPr>
          <p:nvPr/>
        </p:nvPicPr>
        <p:blipFill>
          <a:blip r:embed="rId7"/>
          <a:stretch>
            <a:fillRect/>
          </a:stretch>
        </p:blipFill>
        <p:spPr>
          <a:xfrm>
            <a:off x="432073" y="2014315"/>
            <a:ext cx="1687136" cy="216000"/>
          </a:xfrm>
          <a:prstGeom prst="rect">
            <a:avLst/>
          </a:prstGeom>
        </p:spPr>
      </p:pic>
      <p:pic>
        <p:nvPicPr>
          <p:cNvPr id="27" name="Picture 26">
            <a:extLst>
              <a:ext uri="{FF2B5EF4-FFF2-40B4-BE49-F238E27FC236}">
                <a16:creationId xmlns:a16="http://schemas.microsoft.com/office/drawing/2014/main" id="{04D2E770-2F26-0B46-94CE-A4523713CACF}"/>
              </a:ext>
            </a:extLst>
          </p:cNvPr>
          <p:cNvPicPr>
            <a:picLocks noChangeAspect="1"/>
          </p:cNvPicPr>
          <p:nvPr/>
        </p:nvPicPr>
        <p:blipFill>
          <a:blip r:embed="rId8"/>
          <a:stretch>
            <a:fillRect/>
          </a:stretch>
        </p:blipFill>
        <p:spPr>
          <a:xfrm>
            <a:off x="334788" y="1602958"/>
            <a:ext cx="4308858" cy="396000"/>
          </a:xfrm>
          <a:prstGeom prst="rect">
            <a:avLst/>
          </a:prstGeom>
        </p:spPr>
      </p:pic>
      <p:sp>
        <p:nvSpPr>
          <p:cNvPr id="3" name="TextBox 2">
            <a:extLst>
              <a:ext uri="{FF2B5EF4-FFF2-40B4-BE49-F238E27FC236}">
                <a16:creationId xmlns:a16="http://schemas.microsoft.com/office/drawing/2014/main" id="{E3993E67-B649-B94E-81E8-CFE4886E7BA8}"/>
              </a:ext>
            </a:extLst>
          </p:cNvPr>
          <p:cNvSpPr txBox="1"/>
          <p:nvPr/>
        </p:nvSpPr>
        <p:spPr>
          <a:xfrm>
            <a:off x="0" y="1136697"/>
            <a:ext cx="5081519" cy="369332"/>
          </a:xfrm>
          <a:prstGeom prst="rect">
            <a:avLst/>
          </a:prstGeom>
          <a:noFill/>
        </p:spPr>
        <p:txBody>
          <a:bodyPr wrap="none" rtlCol="0">
            <a:spAutoFit/>
          </a:bodyPr>
          <a:lstStyle/>
          <a:p>
            <a:pPr marL="285750" indent="-285750">
              <a:buFont typeface="Arial" panose="020B0604020202020204" pitchFamily="34" charset="0"/>
              <a:buChar char="•"/>
            </a:pPr>
            <a:r>
              <a:rPr lang="en-MX" dirty="0"/>
              <a:t>Considering the quasi-spherical models of class-I:</a:t>
            </a:r>
          </a:p>
        </p:txBody>
      </p:sp>
      <p:sp>
        <p:nvSpPr>
          <p:cNvPr id="4" name="TextBox 3">
            <a:extLst>
              <a:ext uri="{FF2B5EF4-FFF2-40B4-BE49-F238E27FC236}">
                <a16:creationId xmlns:a16="http://schemas.microsoft.com/office/drawing/2014/main" id="{6F8838AC-3670-344E-882A-0866A75BACC8}"/>
              </a:ext>
            </a:extLst>
          </p:cNvPr>
          <p:cNvSpPr txBox="1"/>
          <p:nvPr/>
        </p:nvSpPr>
        <p:spPr>
          <a:xfrm>
            <a:off x="327338" y="2370315"/>
            <a:ext cx="4308859" cy="646331"/>
          </a:xfrm>
          <a:prstGeom prst="rect">
            <a:avLst/>
          </a:prstGeom>
          <a:noFill/>
        </p:spPr>
        <p:txBody>
          <a:bodyPr wrap="square" rtlCol="0">
            <a:spAutoFit/>
          </a:bodyPr>
          <a:lstStyle/>
          <a:p>
            <a:r>
              <a:rPr lang="en-MX" dirty="0"/>
              <a:t>The information about the spatial foliation is contained in</a:t>
            </a:r>
          </a:p>
        </p:txBody>
      </p:sp>
      <p:pic>
        <p:nvPicPr>
          <p:cNvPr id="5" name="Picture 4">
            <a:extLst>
              <a:ext uri="{FF2B5EF4-FFF2-40B4-BE49-F238E27FC236}">
                <a16:creationId xmlns:a16="http://schemas.microsoft.com/office/drawing/2014/main" id="{FE7A69EC-CD82-2E44-908C-04F70E118B86}"/>
              </a:ext>
            </a:extLst>
          </p:cNvPr>
          <p:cNvPicPr>
            <a:picLocks noChangeAspect="1"/>
          </p:cNvPicPr>
          <p:nvPr/>
        </p:nvPicPr>
        <p:blipFill>
          <a:blip r:embed="rId9"/>
          <a:stretch>
            <a:fillRect/>
          </a:stretch>
        </p:blipFill>
        <p:spPr>
          <a:xfrm>
            <a:off x="1827549" y="2722695"/>
            <a:ext cx="615998" cy="252000"/>
          </a:xfrm>
          <a:prstGeom prst="rect">
            <a:avLst/>
          </a:prstGeom>
        </p:spPr>
      </p:pic>
    </p:spTree>
    <p:extLst>
      <p:ext uri="{BB962C8B-B14F-4D97-AF65-F5344CB8AC3E}">
        <p14:creationId xmlns:p14="http://schemas.microsoft.com/office/powerpoint/2010/main" val="327089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16776</TotalTime>
  <Words>3565</Words>
  <Application>Microsoft Macintosh PowerPoint</Application>
  <PresentationFormat>Widescreen</PresentationFormat>
  <Paragraphs>286</Paragraphs>
  <Slides>25</Slides>
  <Notes>25</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Apple Chancery</vt:lpstr>
      <vt:lpstr>Apple Chancery</vt:lpstr>
      <vt:lpstr>Arial</vt:lpstr>
      <vt:lpstr>Calibri</vt:lpstr>
      <vt:lpstr>Calibri Light</vt:lpstr>
      <vt:lpstr>CMR10</vt:lpstr>
      <vt:lpstr>CMR9</vt:lpstr>
      <vt:lpstr>Courier New</vt:lpstr>
      <vt:lpstr>Helvetica</vt:lpstr>
      <vt:lpstr>Rockwell</vt:lpstr>
      <vt:lpstr>Times New Roman</vt:lpstr>
      <vt:lpstr>Wingdings</vt:lpstr>
      <vt:lpstr>Office Theme</vt:lpstr>
      <vt:lpstr>Beyond Relativistic Zel'dovich Approximation: a new method for structure formation</vt:lpstr>
      <vt:lpstr>Beyond Relativistic Zel'dovich Approximation [and Exact Solutions of Einstein's Field Equations] : a new method for structure formation</vt:lpstr>
      <vt:lpstr>Introduction</vt:lpstr>
      <vt:lpstr>PowerPoint Presentation</vt:lpstr>
      <vt:lpstr>Inhomogeneous cosmological models</vt:lpstr>
      <vt:lpstr>Szekeres models</vt:lpstr>
      <vt:lpstr>Szekeres models</vt:lpstr>
      <vt:lpstr>Goode &amp; Wainwright parametrization</vt:lpstr>
      <vt:lpstr>Modeling cosmic structures</vt:lpstr>
      <vt:lpstr>Modeling cosmic structures</vt:lpstr>
      <vt:lpstr>Inhomogeneous cosmological models</vt:lpstr>
      <vt:lpstr>Inhomogeneous models</vt:lpstr>
      <vt:lpstr>PowerPoint Presentation</vt:lpstr>
      <vt:lpstr>The Zel’dovich Approximation</vt:lpstr>
      <vt:lpstr>PowerPoint Presentation</vt:lpstr>
      <vt:lpstr>RZA</vt:lpstr>
      <vt:lpstr>Class II &amp; RZA</vt:lpstr>
      <vt:lpstr>RZA &amp; Szekeres class I</vt:lpstr>
      <vt:lpstr>Generalized RZA (GRZA)</vt:lpstr>
      <vt:lpstr>GRZA</vt:lpstr>
      <vt:lpstr>PowerPoint Presentation</vt:lpstr>
      <vt:lpstr>GRZA: Numerical Example</vt:lpstr>
      <vt:lpstr>GRZA: Numerical Example</vt:lpstr>
      <vt:lpstr>Final remarks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Relativistic Zel’dovich Approximation and Szekeres exact solutions</dc:title>
  <dc:creator>RODRIGUEZ ALEMANY DAYLEN</dc:creator>
  <cp:lastModifiedBy>RODRIGUEZ ALEMANY DAYLEN</cp:lastModifiedBy>
  <cp:revision>409</cp:revision>
  <cp:lastPrinted>2021-07-29T12:53:55Z</cp:lastPrinted>
  <dcterms:created xsi:type="dcterms:W3CDTF">2021-03-27T23:00:40Z</dcterms:created>
  <dcterms:modified xsi:type="dcterms:W3CDTF">2022-05-12T07:25:09Z</dcterms:modified>
</cp:coreProperties>
</file>