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17"/>
  </p:notesMasterIdLst>
  <p:sldIdLst>
    <p:sldId id="256" r:id="rId2"/>
    <p:sldId id="441" r:id="rId3"/>
    <p:sldId id="443" r:id="rId4"/>
    <p:sldId id="445" r:id="rId5"/>
    <p:sldId id="444" r:id="rId6"/>
    <p:sldId id="435" r:id="rId7"/>
    <p:sldId id="436" r:id="rId8"/>
    <p:sldId id="447" r:id="rId9"/>
    <p:sldId id="437" r:id="rId10"/>
    <p:sldId id="446" r:id="rId11"/>
    <p:sldId id="448" r:id="rId12"/>
    <p:sldId id="438" r:id="rId13"/>
    <p:sldId id="439" r:id="rId14"/>
    <p:sldId id="421" r:id="rId15"/>
    <p:sldId id="420" r:id="rId16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3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66FFFF"/>
    <a:srgbClr val="43FC24"/>
    <a:srgbClr val="FF0000"/>
    <a:srgbClr val="FF3300"/>
    <a:srgbClr val="FFCC66"/>
    <a:srgbClr val="4DE5B2"/>
    <a:srgbClr val="40DCCD"/>
    <a:srgbClr val="55E2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00" autoAdjust="0"/>
    <p:restoredTop sz="94684" autoAdjust="0"/>
  </p:normalViewPr>
  <p:slideViewPr>
    <p:cSldViewPr>
      <p:cViewPr varScale="1">
        <p:scale>
          <a:sx n="54" d="100"/>
          <a:sy n="54" d="100"/>
        </p:scale>
        <p:origin x="806" y="45"/>
      </p:cViewPr>
      <p:guideLst>
        <p:guide orient="horz" pos="193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C7EE184-1917-4FE6-BC12-FE9CC23AA7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E7F7EC-C434-4237-B0C9-5B8C9BB6D82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436F2B0-84A9-4328-86D3-D1829488A505}" type="datetimeFigureOut">
              <a:rPr lang="en-GB"/>
              <a:pPr>
                <a:defRPr/>
              </a:pPr>
              <a:t>09/05/2022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95C18AB-5468-4AFD-9907-2BB9FE3F4B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DC321AC-55D8-4643-89E2-BA2F24D781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6FE869-FD3F-4334-9914-87002833E8E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9E60DB-1984-4EF3-83A2-F81C4BC39E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63988" y="8818563"/>
            <a:ext cx="3032125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0984731-FD74-4D05-B3CE-F7C4B05885F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768231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1F6B5C1B-5379-44AD-956F-60EC61B63BD9}"/>
              </a:ext>
            </a:extLst>
          </p:cNvPr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E49E35A4-61AA-4085-BE6F-B3311B3713B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CBC7304F-E256-43D0-A913-316D5376D65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8F0F3555-97D2-4BEB-9658-56DD3F2297C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70DF1FE1-B24D-4CCD-BD47-E448564927D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F694D2AD-81D8-482C-96EF-DFECC83EFE30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>
                <a:cs typeface="+mn-cs"/>
              </a:endParaRPr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59BA1A06-71AB-49CC-A2E0-E46606541C9D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>
                <a:cs typeface="+mn-cs"/>
              </a:endParaRPr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E932973E-C16C-478B-B342-F81C33B3F0C9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>
                <a:cs typeface="+mn-cs"/>
              </a:endParaRPr>
            </a:p>
          </p:txBody>
        </p:sp>
      </p:grpSp>
      <p:sp>
        <p:nvSpPr>
          <p:cNvPr id="90122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012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6EFB863D-A784-4C7D-9656-A296ED4CE863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CDC67646-D8D3-4096-AC9A-96931B9762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084C9C87-97F4-40E2-8351-2E5635159C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7A823-6B4E-4272-903F-5A81973651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9620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640F9FBE-9452-4774-931B-4ED3F9DD2C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C113DA5C-61AE-4642-B485-3F34A26BCA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AE998C79-4E01-4383-B4EB-E34659E41F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310FA-F66C-43C5-9F17-54E9B57628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2639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15F301F6-860A-49EF-9E24-E2D2D6BA87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CBB30094-629B-4F49-80F8-E360BDA833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2BB9BF2B-B692-42F7-836C-0ED045B64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D492D-FCA3-4F39-B72F-24DA96CEC9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0700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22E2A716-1E61-4413-8A82-BE2AADFB73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966E1B8B-35AA-479A-86C9-5D51898E5F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DE631CAF-DEC9-4C17-8E04-93A45A7D18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0C089-B31C-4506-BC85-4B4175EE16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3899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7DE0907A-E77F-4087-9AFE-15B8ED6BB9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69B499A1-55D8-4D78-B5AA-EA27F6987C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9B944C66-BA7F-4105-97A2-7BB7E36A6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A8870-55C4-4971-966A-E6C896C920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0279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AF44FB80-5D15-4453-B1B7-6DAEB0248D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9D071E35-A9F3-4BA0-B80A-0823E8F6BF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3D76648E-66ED-4749-B40A-3E549F6492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51BE5-206C-4129-9C3E-9390C31E2E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3271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7F7CE956-B2D5-4B7D-8B38-7269F3367B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46A1561B-2514-4457-91A3-840417D1CB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B2BB8738-54C5-477B-8B97-FB0A615152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804D5-964B-40C1-AD09-06274620DC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3925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6B1AC748-D07C-40A6-AC96-17ED8A4AC8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945D0230-5D5B-4209-A5F2-5117D5A0AE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6A375E41-DA89-4A4C-BA2C-C8CBE7A17D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EC4F5-E877-4BDB-9FFA-381FF34D7C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6166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F25FE562-C3FC-4B8E-B023-B447640A7B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0417FF6E-C941-4BF5-8852-2B16BC648A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72559C89-2B80-4D6E-8128-27D89B368F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EA521-B0AF-42B0-A137-ED91E2891E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9401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9E047F40-6F45-4937-8779-A2A06FF50E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842F53F4-E470-4E2E-BDD7-C458D8D2A4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00254E9C-E38A-4029-A6FA-0F9AC03BA2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AC662-DB63-4979-AB99-84D7BDDEE1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5478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DB88200A-248D-446F-9E18-E196C4AE48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D4F056C3-7BE7-4744-908F-C37192F565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817EE6EB-FAE7-44A0-812F-2ABE223D14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A0B6C-DE04-4271-B193-B71DCD3E39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0118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C24918C5-A05C-4743-9818-A7B48E9299E4}"/>
              </a:ext>
            </a:extLst>
          </p:cNvPr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89091" name="Freeform 3">
              <a:extLst>
                <a:ext uri="{FF2B5EF4-FFF2-40B4-BE49-F238E27FC236}">
                  <a16:creationId xmlns:a16="http://schemas.microsoft.com/office/drawing/2014/main" id="{7D47EE46-2472-497A-A1C8-28ABBE91D97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9092" name="Freeform 4">
              <a:extLst>
                <a:ext uri="{FF2B5EF4-FFF2-40B4-BE49-F238E27FC236}">
                  <a16:creationId xmlns:a16="http://schemas.microsoft.com/office/drawing/2014/main" id="{97EB0AA3-D5D9-49B0-94E7-BFD2182A82E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9093" name="Freeform 5">
              <a:extLst>
                <a:ext uri="{FF2B5EF4-FFF2-40B4-BE49-F238E27FC236}">
                  <a16:creationId xmlns:a16="http://schemas.microsoft.com/office/drawing/2014/main" id="{8705CA93-5B3A-4AB8-B049-0B829D1E0F7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9094" name="Freeform 6">
              <a:extLst>
                <a:ext uri="{FF2B5EF4-FFF2-40B4-BE49-F238E27FC236}">
                  <a16:creationId xmlns:a16="http://schemas.microsoft.com/office/drawing/2014/main" id="{4D84E02F-ED29-41B6-AC36-98A0D901D5A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036" name="Oval 7">
              <a:extLst>
                <a:ext uri="{FF2B5EF4-FFF2-40B4-BE49-F238E27FC236}">
                  <a16:creationId xmlns:a16="http://schemas.microsoft.com/office/drawing/2014/main" id="{A4A4BD29-5E7E-4542-8D66-73A0164B0093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>
                <a:cs typeface="+mn-cs"/>
              </a:endParaRPr>
            </a:p>
          </p:txBody>
        </p:sp>
        <p:sp>
          <p:nvSpPr>
            <p:cNvPr id="1037" name="Oval 8">
              <a:extLst>
                <a:ext uri="{FF2B5EF4-FFF2-40B4-BE49-F238E27FC236}">
                  <a16:creationId xmlns:a16="http://schemas.microsoft.com/office/drawing/2014/main" id="{95B64C5A-AE74-4B3D-9C5F-183BAD39B650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>
                <a:cs typeface="+mn-cs"/>
              </a:endParaRPr>
            </a:p>
          </p:txBody>
        </p:sp>
        <p:sp>
          <p:nvSpPr>
            <p:cNvPr id="1038" name="Oval 9">
              <a:extLst>
                <a:ext uri="{FF2B5EF4-FFF2-40B4-BE49-F238E27FC236}">
                  <a16:creationId xmlns:a16="http://schemas.microsoft.com/office/drawing/2014/main" id="{A9A82606-D3E2-47DB-A237-FE3EE5E6FED8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>
                <a:cs typeface="+mn-cs"/>
              </a:endParaRPr>
            </a:p>
          </p:txBody>
        </p:sp>
      </p:grpSp>
      <p:sp>
        <p:nvSpPr>
          <p:cNvPr id="89098" name="Rectangle 10">
            <a:extLst>
              <a:ext uri="{FF2B5EF4-FFF2-40B4-BE49-F238E27FC236}">
                <a16:creationId xmlns:a16="http://schemas.microsoft.com/office/drawing/2014/main" id="{E4BD682D-E29C-4826-96E7-1FBB14858A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9099" name="Rectangle 11">
            <a:extLst>
              <a:ext uri="{FF2B5EF4-FFF2-40B4-BE49-F238E27FC236}">
                <a16:creationId xmlns:a16="http://schemas.microsoft.com/office/drawing/2014/main" id="{9241C09B-6D98-4D5C-8F66-AF3DF558A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9100" name="Rectangle 12">
            <a:extLst>
              <a:ext uri="{FF2B5EF4-FFF2-40B4-BE49-F238E27FC236}">
                <a16:creationId xmlns:a16="http://schemas.microsoft.com/office/drawing/2014/main" id="{ACA865C7-A637-4436-A938-43115F6E478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101" name="Rectangle 13">
            <a:extLst>
              <a:ext uri="{FF2B5EF4-FFF2-40B4-BE49-F238E27FC236}">
                <a16:creationId xmlns:a16="http://schemas.microsoft.com/office/drawing/2014/main" id="{A24A9860-2D22-41B4-A8D7-8EA91F18D6B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102" name="Rectangle 14">
            <a:extLst>
              <a:ext uri="{FF2B5EF4-FFF2-40B4-BE49-F238E27FC236}">
                <a16:creationId xmlns:a16="http://schemas.microsoft.com/office/drawing/2014/main" id="{E43F51FE-1D36-42A2-8792-422277E925F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2D1BA62E-8FB9-42FA-BDB2-CB60FBAF61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443" r:id="rId1"/>
    <p:sldLayoutId id="2147485423" r:id="rId2"/>
    <p:sldLayoutId id="2147485424" r:id="rId3"/>
    <p:sldLayoutId id="2147485425" r:id="rId4"/>
    <p:sldLayoutId id="2147485426" r:id="rId5"/>
    <p:sldLayoutId id="2147485427" r:id="rId6"/>
    <p:sldLayoutId id="2147485428" r:id="rId7"/>
    <p:sldLayoutId id="2147485429" r:id="rId8"/>
    <p:sldLayoutId id="2147485430" r:id="rId9"/>
    <p:sldLayoutId id="2147485431" r:id="rId10"/>
    <p:sldLayoutId id="21474854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microsoft.com/office/2007/relationships/hdphoto" Target="../media/hdphoto1.wdp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29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microsoft.com/office/2007/relationships/hdphoto" Target="../media/hdphoto1.wdp"/><Relationship Id="rId10" Type="http://schemas.openxmlformats.org/officeDocument/2006/relationships/image" Target="../media/image42.png"/><Relationship Id="rId4" Type="http://schemas.openxmlformats.org/officeDocument/2006/relationships/image" Target="../media/image38.png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6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3.png"/><Relationship Id="rId7" Type="http://schemas.openxmlformats.org/officeDocument/2006/relationships/image" Target="../media/image29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20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>
            <a:extLst>
              <a:ext uri="{FF2B5EF4-FFF2-40B4-BE49-F238E27FC236}">
                <a16:creationId xmlns:a16="http://schemas.microsoft.com/office/drawing/2014/main" id="{E3D24B27-DEE6-4576-8B35-40E414B4E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744" y="3789040"/>
            <a:ext cx="4594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b="1" dirty="0">
                <a:solidFill>
                  <a:srgbClr val="FFFF00"/>
                </a:solidFill>
                <a:latin typeface="Calibri" panose="020F0502020204030204" pitchFamily="34" charset="0"/>
              </a:rPr>
              <a:t>Konstantinos Dimopoulos</a:t>
            </a:r>
            <a:endParaRPr lang="en-US" altLang="en-US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6147" name="Rectangle 7">
            <a:extLst>
              <a:ext uri="{FF2B5EF4-FFF2-40B4-BE49-F238E27FC236}">
                <a16:creationId xmlns:a16="http://schemas.microsoft.com/office/drawing/2014/main" id="{5C5D869E-992F-46D1-B25F-A68AD8163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9814" y="4437112"/>
            <a:ext cx="27003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>
                <a:latin typeface="Calibri" panose="020F0502020204030204" pitchFamily="34" charset="0"/>
              </a:rPr>
              <a:t>Lancaster University</a:t>
            </a:r>
            <a:endParaRPr lang="en-US" altLang="en-US" sz="2400" dirty="0">
              <a:latin typeface="Calibri" panose="020F0502020204030204" pitchFamily="34" charset="0"/>
            </a:endParaRPr>
          </a:p>
        </p:txBody>
      </p:sp>
      <p:pic>
        <p:nvPicPr>
          <p:cNvPr id="6148" name="Picture 9" descr="http://www.hep.manchester.ac.uk/u/siodmok/LogoCFP/CFP/CFP_logo_72dpi_png/CFP_logo_colour_very_white_letters_72dpi.png">
            <a:extLst>
              <a:ext uri="{FF2B5EF4-FFF2-40B4-BE49-F238E27FC236}">
                <a16:creationId xmlns:a16="http://schemas.microsoft.com/office/drawing/2014/main" id="{F52BA0C9-6480-44B3-A843-1F64ECD27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5818188"/>
            <a:ext cx="10604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9" name="Group 1">
            <a:extLst>
              <a:ext uri="{FF2B5EF4-FFF2-40B4-BE49-F238E27FC236}">
                <a16:creationId xmlns:a16="http://schemas.microsoft.com/office/drawing/2014/main" id="{3DBD1632-3BB0-4C94-83D1-BE1470508593}"/>
              </a:ext>
            </a:extLst>
          </p:cNvPr>
          <p:cNvGrpSpPr>
            <a:grpSpLocks/>
          </p:cNvGrpSpPr>
          <p:nvPr/>
        </p:nvGrpSpPr>
        <p:grpSpPr bwMode="auto">
          <a:xfrm>
            <a:off x="6732588" y="390525"/>
            <a:ext cx="1878012" cy="877888"/>
            <a:chOff x="6915646" y="246063"/>
            <a:chExt cx="1877822" cy="878681"/>
          </a:xfrm>
        </p:grpSpPr>
        <p:pic>
          <p:nvPicPr>
            <p:cNvPr id="6152" name="Picture 9">
              <a:extLst>
                <a:ext uri="{FF2B5EF4-FFF2-40B4-BE49-F238E27FC236}">
                  <a16:creationId xmlns:a16="http://schemas.microsoft.com/office/drawing/2014/main" id="{CDF97FC1-3061-41EC-BF41-EEE59251A9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90" t="42395" r="47525" b="46619"/>
            <a:stretch>
              <a:fillRect/>
            </a:stretch>
          </p:blipFill>
          <p:spPr bwMode="auto">
            <a:xfrm>
              <a:off x="6915646" y="246063"/>
              <a:ext cx="1232067" cy="590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3" name="Picture 11" descr="Alt text">
              <a:extLst>
                <a:ext uri="{FF2B5EF4-FFF2-40B4-BE49-F238E27FC236}">
                  <a16:creationId xmlns:a16="http://schemas.microsoft.com/office/drawing/2014/main" id="{5DF788D5-2695-412F-A2EC-EDDC8AC551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846"/>
            <a:stretch>
              <a:fillRect/>
            </a:stretch>
          </p:blipFill>
          <p:spPr bwMode="auto">
            <a:xfrm>
              <a:off x="8179911" y="390079"/>
              <a:ext cx="613557" cy="734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50" name="WordArt 8">
            <a:extLst>
              <a:ext uri="{FF2B5EF4-FFF2-40B4-BE49-F238E27FC236}">
                <a16:creationId xmlns:a16="http://schemas.microsoft.com/office/drawing/2014/main" id="{14D1E623-FB1C-4F22-B15C-96274A5D1DB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91754" y="2636912"/>
            <a:ext cx="6520606" cy="45523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and dark energy</a:t>
            </a:r>
            <a:r>
              <a:rPr lang="el-GR" sz="3600" b="1" kern="10" dirty="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10" dirty="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el-GR" sz="3600" b="1" kern="10" dirty="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3600" b="1" kern="10" dirty="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-attractors</a:t>
            </a:r>
            <a:endParaRPr lang="en-GB" sz="3600" kern="10" dirty="0">
              <a:ln w="18415">
                <a:solidFill>
                  <a:srgbClr val="FFFFFF"/>
                </a:solidFill>
                <a:round/>
                <a:headEnd/>
                <a:tailEnd/>
              </a:ln>
              <a:solidFill>
                <a:srgbClr val="FF9900"/>
              </a:solidFill>
              <a:effectLst>
                <a:outerShdw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151" name="WordArt 8">
            <a:extLst>
              <a:ext uri="{FF2B5EF4-FFF2-40B4-BE49-F238E27FC236}">
                <a16:creationId xmlns:a16="http://schemas.microsoft.com/office/drawing/2014/main" id="{B9F0BDF8-42B3-4CEE-880B-F3F641700A2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91680" y="1973794"/>
            <a:ext cx="5760640" cy="45523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Explaining the Hubble tension</a:t>
            </a:r>
            <a:endParaRPr lang="en-GB" sz="3600" b="1" kern="10" dirty="0">
              <a:ln w="18415">
                <a:solidFill>
                  <a:srgbClr val="FFFFFF"/>
                </a:solidFill>
                <a:round/>
                <a:headEnd/>
                <a:tailEnd/>
              </a:ln>
              <a:solidFill>
                <a:srgbClr val="FF9900"/>
              </a:solidFill>
              <a:effectLst>
                <a:outerShdw algn="tl" rotWithShape="0">
                  <a:srgbClr val="000000">
                    <a:alpha val="70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EFEFF1-7FB3-46C0-94B7-15F8F7837CA4}"/>
              </a:ext>
            </a:extLst>
          </p:cNvPr>
          <p:cNvSpPr txBox="1"/>
          <p:nvPr/>
        </p:nvSpPr>
        <p:spPr>
          <a:xfrm>
            <a:off x="2156759" y="5117122"/>
            <a:ext cx="47915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CC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Work in progress with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Lucy Brissenden and Samuel Sánchez López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:a16="http://schemas.microsoft.com/office/drawing/2014/main" id="{174532B3-EC66-4A22-9C59-7A440025C9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sz="3200" dirty="0">
                <a:solidFill>
                  <a:srgbClr val="FF3300"/>
                </a:solidFill>
              </a:rPr>
              <a:t> LDE</a:t>
            </a:r>
            <a:endParaRPr lang="en-US" altLang="en-US" sz="3600" dirty="0">
              <a:solidFill>
                <a:srgbClr val="FF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79" name="Picture 30">
            <a:extLst>
              <a:ext uri="{FF2B5EF4-FFF2-40B4-BE49-F238E27FC236}">
                <a16:creationId xmlns:a16="http://schemas.microsoft.com/office/drawing/2014/main" id="{ECFF250E-EC73-41AF-8756-3445B08A4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5825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5F38A9-9BED-492E-B757-E879AD3E2C08}"/>
              </a:ext>
            </a:extLst>
          </p:cNvPr>
          <p:cNvGrpSpPr/>
          <p:nvPr/>
        </p:nvGrpSpPr>
        <p:grpSpPr>
          <a:xfrm>
            <a:off x="1259632" y="2147041"/>
            <a:ext cx="6617881" cy="993927"/>
            <a:chOff x="1331640" y="1179248"/>
            <a:chExt cx="6617881" cy="99392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68ED47C-11B4-4FB6-B290-2FB35373DF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411" t="1792" r="5407" b="62766"/>
            <a:stretch/>
          </p:blipFill>
          <p:spPr>
            <a:xfrm>
              <a:off x="2202590" y="1179248"/>
              <a:ext cx="5746931" cy="993927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7B0D998-FDDD-4A1B-975E-7EF3AD0818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020" t="48646" r="80453" b="23109"/>
            <a:stretch/>
          </p:blipFill>
          <p:spPr>
            <a:xfrm>
              <a:off x="1331640" y="1340768"/>
              <a:ext cx="936105" cy="792088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57C1ABB-31B8-4C11-96F3-AE031724C4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393" y="1268760"/>
            <a:ext cx="7529213" cy="75597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3FAD00B-5026-4A74-889C-A399A215DC92}"/>
              </a:ext>
            </a:extLst>
          </p:cNvPr>
          <p:cNvGrpSpPr/>
          <p:nvPr/>
        </p:nvGrpSpPr>
        <p:grpSpPr>
          <a:xfrm>
            <a:off x="2627784" y="4509120"/>
            <a:ext cx="4011594" cy="491047"/>
            <a:chOff x="704422" y="4509120"/>
            <a:chExt cx="4011594" cy="49104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2C64CF2-E413-4303-A4FA-BE28A51025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2871" t="84747" r="23975" b="2934"/>
            <a:stretch/>
          </p:blipFill>
          <p:spPr>
            <a:xfrm>
              <a:off x="2166145" y="4654727"/>
              <a:ext cx="203200" cy="34544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7DDF13C-A5D9-46DE-A656-46F3C8AB1C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2334" t="80010" r="21589" b="3597"/>
            <a:stretch/>
          </p:blipFill>
          <p:spPr>
            <a:xfrm>
              <a:off x="2391253" y="4509120"/>
              <a:ext cx="2324763" cy="45971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4AC0BB7-B753-4F66-99D6-DE60BFEDFB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694" t="79597" r="57057" b="4001"/>
            <a:stretch/>
          </p:blipFill>
          <p:spPr>
            <a:xfrm>
              <a:off x="704422" y="4509120"/>
              <a:ext cx="1498168" cy="459959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AD46E6C-FFE3-4E78-A3F9-DB979E95B3F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5265" t="-5865" b="-1"/>
          <a:stretch/>
        </p:blipFill>
        <p:spPr>
          <a:xfrm>
            <a:off x="7581669" y="3252333"/>
            <a:ext cx="1310811" cy="464699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7319974B-6A91-4D8B-B238-B0DE208D11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21" t="48609" r="17926" b="42760"/>
          <a:stretch/>
        </p:blipFill>
        <p:spPr bwMode="auto">
          <a:xfrm>
            <a:off x="2627784" y="5548952"/>
            <a:ext cx="3992543" cy="80309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F287FC-0A64-4D77-AF4C-6D16EB8DCEC8}"/>
              </a:ext>
            </a:extLst>
          </p:cNvPr>
          <p:cNvGrpSpPr/>
          <p:nvPr/>
        </p:nvGrpSpPr>
        <p:grpSpPr>
          <a:xfrm>
            <a:off x="1182067" y="3116584"/>
            <a:ext cx="5766197" cy="1032496"/>
            <a:chOff x="1182067" y="3116584"/>
            <a:chExt cx="5766197" cy="103249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6DF7B77-900D-4374-8EF3-B3D5BE80B7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694" t="42441" r="1097" b="20742"/>
            <a:stretch/>
          </p:blipFill>
          <p:spPr>
            <a:xfrm>
              <a:off x="1844080" y="3116584"/>
              <a:ext cx="5104184" cy="103249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8D79D38-ED44-4B62-8537-85FFFF5C7E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020" t="48646" r="84707" b="24397"/>
            <a:stretch/>
          </p:blipFill>
          <p:spPr>
            <a:xfrm>
              <a:off x="1182067" y="3291982"/>
              <a:ext cx="662013" cy="7559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441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:a16="http://schemas.microsoft.com/office/drawing/2014/main" id="{174532B3-EC66-4A22-9C59-7A440025C9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sz="3200" dirty="0">
                <a:solidFill>
                  <a:srgbClr val="FF3300"/>
                </a:solidFill>
              </a:rPr>
              <a:t> Model parameters</a:t>
            </a:r>
            <a:endParaRPr lang="en-US" altLang="en-US" sz="3600" dirty="0">
              <a:solidFill>
                <a:srgbClr val="FF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79" name="Picture 30">
            <a:extLst>
              <a:ext uri="{FF2B5EF4-FFF2-40B4-BE49-F238E27FC236}">
                <a16:creationId xmlns:a16="http://schemas.microsoft.com/office/drawing/2014/main" id="{ECFF250E-EC73-41AF-8756-3445B08A4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5825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DDF13C-A5D9-46DE-A656-46F3C8AB1C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033" t="80010" r="21589" b="3597"/>
          <a:stretch/>
        </p:blipFill>
        <p:spPr>
          <a:xfrm>
            <a:off x="5004048" y="4509120"/>
            <a:ext cx="1635330" cy="459719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7319974B-6A91-4D8B-B238-B0DE208D11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21" t="48609" r="17926" b="42760"/>
          <a:stretch/>
        </p:blipFill>
        <p:spPr bwMode="auto">
          <a:xfrm>
            <a:off x="2627784" y="5548952"/>
            <a:ext cx="3992543" cy="80309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017E7AF4-1A2D-4707-A875-04081063B809}"/>
              </a:ext>
            </a:extLst>
          </p:cNvPr>
          <p:cNvGrpSpPr/>
          <p:nvPr/>
        </p:nvGrpSpPr>
        <p:grpSpPr>
          <a:xfrm>
            <a:off x="684213" y="1300698"/>
            <a:ext cx="2591643" cy="440180"/>
            <a:chOff x="684213" y="1300698"/>
            <a:chExt cx="2591643" cy="440180"/>
          </a:xfrm>
        </p:grpSpPr>
        <p:sp>
          <p:nvSpPr>
            <p:cNvPr id="17" name="Text Box 50">
              <a:extLst>
                <a:ext uri="{FF2B5EF4-FFF2-40B4-BE49-F238E27FC236}">
                  <a16:creationId xmlns:a16="http://schemas.microsoft.com/office/drawing/2014/main" id="{6ED126D1-6F46-4309-8DD5-CF64DA3F2C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4213" y="1340768"/>
              <a:ext cx="108395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► </a:t>
              </a:r>
              <a:r>
                <a:rPr kumimoji="0" lang="en-GB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When</a:t>
              </a:r>
              <a:endPara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19F5F82-C28C-49CE-9228-20F5EAD4C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7431" t="478" r="59103" b="73684"/>
            <a:stretch/>
          </p:blipFill>
          <p:spPr>
            <a:xfrm>
              <a:off x="1763688" y="1300698"/>
              <a:ext cx="1512168" cy="400110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A0725DEC-DE19-4179-91BC-CB2738E2D3A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8037" r="-1278" b="33872"/>
          <a:stretch/>
        </p:blipFill>
        <p:spPr>
          <a:xfrm>
            <a:off x="971600" y="1772816"/>
            <a:ext cx="6526383" cy="5898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973BBFA-356B-4A53-8D55-E7D42D5ED73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615" b="70312"/>
          <a:stretch/>
        </p:blipFill>
        <p:spPr>
          <a:xfrm>
            <a:off x="3563888" y="1313097"/>
            <a:ext cx="3826768" cy="45971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4059129-4F72-4E14-BA55-7BE327E10E0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1738" t="64984" r="10901" b="616"/>
          <a:stretch/>
        </p:blipFill>
        <p:spPr>
          <a:xfrm>
            <a:off x="3680263" y="2420888"/>
            <a:ext cx="3051977" cy="532695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9DFE814E-0E34-4AE7-B802-28F7469A0138}"/>
              </a:ext>
            </a:extLst>
          </p:cNvPr>
          <p:cNvGrpSpPr/>
          <p:nvPr/>
        </p:nvGrpSpPr>
        <p:grpSpPr>
          <a:xfrm>
            <a:off x="683568" y="2420888"/>
            <a:ext cx="2592288" cy="472118"/>
            <a:chOff x="683568" y="2420888"/>
            <a:chExt cx="2592288" cy="472118"/>
          </a:xfrm>
        </p:grpSpPr>
        <p:sp>
          <p:nvSpPr>
            <p:cNvPr id="22" name="Text Box 50">
              <a:extLst>
                <a:ext uri="{FF2B5EF4-FFF2-40B4-BE49-F238E27FC236}">
                  <a16:creationId xmlns:a16="http://schemas.microsoft.com/office/drawing/2014/main" id="{9E2632C5-3BD7-400C-8DCD-79952CF179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568" y="2492896"/>
              <a:ext cx="108395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► </a:t>
              </a:r>
              <a:r>
                <a:rPr kumimoji="0" lang="en-GB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When</a:t>
              </a:r>
              <a:endPara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E9EE1CD-7118-4DCB-B9C1-737C293832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6661" t="64984" r="58755" b="5418"/>
            <a:stretch/>
          </p:blipFill>
          <p:spPr>
            <a:xfrm>
              <a:off x="1691679" y="2420888"/>
              <a:ext cx="1584177" cy="458333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9181E02B-AB0D-4D8D-8043-6CBB9AF5200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439" b="83478"/>
          <a:stretch/>
        </p:blipFill>
        <p:spPr>
          <a:xfrm>
            <a:off x="899592" y="2852936"/>
            <a:ext cx="6491064" cy="63302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FED0A0E-D9B7-42EA-9069-722C588566A7}"/>
              </a:ext>
            </a:extLst>
          </p:cNvPr>
          <p:cNvGrpSpPr/>
          <p:nvPr/>
        </p:nvGrpSpPr>
        <p:grpSpPr>
          <a:xfrm>
            <a:off x="2483768" y="3572956"/>
            <a:ext cx="4157414" cy="504116"/>
            <a:chOff x="2646834" y="3480628"/>
            <a:chExt cx="4157414" cy="504116"/>
          </a:xfrm>
        </p:grpSpPr>
        <p:pic>
          <p:nvPicPr>
            <p:cNvPr id="25" name="Picture 3">
              <a:extLst>
                <a:ext uri="{FF2B5EF4-FFF2-40B4-BE49-F238E27FC236}">
                  <a16:creationId xmlns:a16="http://schemas.microsoft.com/office/drawing/2014/main" id="{D1E861EE-E77C-421B-8EB9-E45BA0ABF3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02" t="19365" r="42296" b="75156"/>
            <a:stretch/>
          </p:blipFill>
          <p:spPr bwMode="auto">
            <a:xfrm>
              <a:off x="2646834" y="3480628"/>
              <a:ext cx="2252439" cy="468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3">
              <a:extLst>
                <a:ext uri="{FF2B5EF4-FFF2-40B4-BE49-F238E27FC236}">
                  <a16:creationId xmlns:a16="http://schemas.microsoft.com/office/drawing/2014/main" id="{14BDAEEF-2C03-4333-B5F9-98121239502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85" t="19365" r="18152" b="74845"/>
            <a:stretch/>
          </p:blipFill>
          <p:spPr bwMode="auto">
            <a:xfrm>
              <a:off x="5283696" y="3490149"/>
              <a:ext cx="1520552" cy="494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2040BA5-1A1C-4E73-BD4A-7EE3DC1432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76373" t="12725" r="12324" b="15541"/>
            <a:stretch/>
          </p:blipFill>
          <p:spPr>
            <a:xfrm>
              <a:off x="4860032" y="3528678"/>
              <a:ext cx="432048" cy="332370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4282D4F-74D1-41E5-82EE-4DF9636B9BA2}"/>
              </a:ext>
            </a:extLst>
          </p:cNvPr>
          <p:cNvGrpSpPr/>
          <p:nvPr/>
        </p:nvGrpSpPr>
        <p:grpSpPr>
          <a:xfrm>
            <a:off x="2267744" y="4280540"/>
            <a:ext cx="5256584" cy="568300"/>
            <a:chOff x="2267744" y="4280540"/>
            <a:chExt cx="5256584" cy="568300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78EEC45-40CB-4CA1-8F96-B1E9DAF507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0615" r="51563" b="70312"/>
            <a:stretch/>
          </p:blipFill>
          <p:spPr>
            <a:xfrm>
              <a:off x="2267744" y="4335261"/>
              <a:ext cx="504056" cy="459719"/>
            </a:xfrm>
            <a:prstGeom prst="rect">
              <a:avLst/>
            </a:prstGeom>
          </p:spPr>
        </p:pic>
        <p:pic>
          <p:nvPicPr>
            <p:cNvPr id="31" name="Picture 3">
              <a:extLst>
                <a:ext uri="{FF2B5EF4-FFF2-40B4-BE49-F238E27FC236}">
                  <a16:creationId xmlns:a16="http://schemas.microsoft.com/office/drawing/2014/main" id="{21F7322B-2B96-41B3-A835-038D78F8FC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26" t="29348" r="9063" b="63902"/>
            <a:stretch/>
          </p:blipFill>
          <p:spPr bwMode="auto">
            <a:xfrm>
              <a:off x="2869873" y="4280540"/>
              <a:ext cx="4654455" cy="56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999192A-4B03-4962-9584-3FDA73644A62}"/>
              </a:ext>
            </a:extLst>
          </p:cNvPr>
          <p:cNvGrpSpPr/>
          <p:nvPr/>
        </p:nvGrpSpPr>
        <p:grpSpPr>
          <a:xfrm>
            <a:off x="827584" y="4118043"/>
            <a:ext cx="1224136" cy="921316"/>
            <a:chOff x="827584" y="4118043"/>
            <a:chExt cx="1224136" cy="921316"/>
          </a:xfrm>
        </p:grpSpPr>
        <p:pic>
          <p:nvPicPr>
            <p:cNvPr id="26" name="Picture 3">
              <a:extLst>
                <a:ext uri="{FF2B5EF4-FFF2-40B4-BE49-F238E27FC236}">
                  <a16:creationId xmlns:a16="http://schemas.microsoft.com/office/drawing/2014/main" id="{D7455761-D080-4CED-A06E-05419BE545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47" t="25778" r="38129" b="70312"/>
            <a:stretch/>
          </p:blipFill>
          <p:spPr bwMode="auto">
            <a:xfrm>
              <a:off x="827584" y="4118043"/>
              <a:ext cx="1224136" cy="3190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3">
              <a:extLst>
                <a:ext uri="{FF2B5EF4-FFF2-40B4-BE49-F238E27FC236}">
                  <a16:creationId xmlns:a16="http://schemas.microsoft.com/office/drawing/2014/main" id="{D3E84AEF-DE5F-4263-8C4A-29F3CF545EA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871" t="25779" r="19314" b="70653"/>
            <a:stretch/>
          </p:blipFill>
          <p:spPr bwMode="auto">
            <a:xfrm>
              <a:off x="860906" y="4437112"/>
              <a:ext cx="1150174" cy="291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3">
              <a:extLst>
                <a:ext uri="{FF2B5EF4-FFF2-40B4-BE49-F238E27FC236}">
                  <a16:creationId xmlns:a16="http://schemas.microsoft.com/office/drawing/2014/main" id="{CBC9A344-EFB0-4E6E-A4C0-F6646C5CBB1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56" t="25277" r="58153" b="70653"/>
            <a:stretch/>
          </p:blipFill>
          <p:spPr bwMode="auto">
            <a:xfrm>
              <a:off x="941120" y="4719364"/>
              <a:ext cx="1008112" cy="319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8" name="TextBox 5">
            <a:extLst>
              <a:ext uri="{FF2B5EF4-FFF2-40B4-BE49-F238E27FC236}">
                <a16:creationId xmlns:a16="http://schemas.microsoft.com/office/drawing/2014/main" id="{519DECF4-AA3F-45F5-BF09-6A7291792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5492" y="4901098"/>
            <a:ext cx="32926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Same fine-tuning with </a:t>
            </a:r>
            <a:r>
              <a:rPr kumimoji="0" lang="el-G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CDM</a:t>
            </a:r>
          </a:p>
        </p:txBody>
      </p:sp>
    </p:spTree>
    <p:extLst>
      <p:ext uri="{BB962C8B-B14F-4D97-AF65-F5344CB8AC3E}">
        <p14:creationId xmlns:p14="http://schemas.microsoft.com/office/powerpoint/2010/main" val="325404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:a16="http://schemas.microsoft.com/office/drawing/2014/main" id="{174532B3-EC66-4A22-9C59-7A440025C9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sz="3200" dirty="0">
                <a:solidFill>
                  <a:srgbClr val="FF3300"/>
                </a:solidFill>
              </a:rPr>
              <a:t> Barotropic parameter and total excursion</a:t>
            </a:r>
            <a:endParaRPr lang="en-US" altLang="en-US" sz="3600" dirty="0">
              <a:solidFill>
                <a:srgbClr val="FF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79" name="Picture 30">
            <a:extLst>
              <a:ext uri="{FF2B5EF4-FFF2-40B4-BE49-F238E27FC236}">
                <a16:creationId xmlns:a16="http://schemas.microsoft.com/office/drawing/2014/main" id="{ECFF250E-EC73-41AF-8756-3445B08A4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5825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83860DB-0ABE-4B23-B7F0-089FF7BA5AF0}"/>
              </a:ext>
            </a:extLst>
          </p:cNvPr>
          <p:cNvGrpSpPr/>
          <p:nvPr/>
        </p:nvGrpSpPr>
        <p:grpSpPr>
          <a:xfrm>
            <a:off x="250825" y="1484313"/>
            <a:ext cx="5905351" cy="1032927"/>
            <a:chOff x="250825" y="1484313"/>
            <a:chExt cx="5905351" cy="103292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EC3880B-B188-478A-9150-10E059D51B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1627" r="53076" b="35325"/>
            <a:stretch/>
          </p:blipFill>
          <p:spPr>
            <a:xfrm>
              <a:off x="755576" y="1916832"/>
              <a:ext cx="2520280" cy="600408"/>
            </a:xfrm>
            <a:prstGeom prst="rect">
              <a:avLst/>
            </a:prstGeom>
          </p:spPr>
        </p:pic>
        <p:sp>
          <p:nvSpPr>
            <p:cNvPr id="9" name="Rectangle 55">
              <a:extLst>
                <a:ext uri="{FF2B5EF4-FFF2-40B4-BE49-F238E27FC236}">
                  <a16:creationId xmlns:a16="http://schemas.microsoft.com/office/drawing/2014/main" id="{BB700BB0-996B-494B-A927-F404502035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825" y="1484313"/>
              <a:ext cx="5905351" cy="43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Clr>
                  <a:srgbClr val="FFFFCC"/>
                </a:buClr>
              </a:pPr>
              <a:r>
                <a:rPr lang="en-GB" altLang="en-US" sz="2000" b="1" dirty="0">
                  <a:solidFill>
                    <a:srgbClr val="43FC24"/>
                  </a:solidFill>
                  <a:latin typeface="Calibri" panose="020F0502020204030204" pitchFamily="34" charset="0"/>
                </a:rPr>
                <a:t>For dominant exponential attractor (ignoring </a:t>
              </a:r>
              <a:r>
                <a:rPr lang="en-GB" altLang="en-US" sz="2400" b="1" i="1" dirty="0">
                  <a:solidFill>
                    <a:srgbClr val="66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l-GR" altLang="en-US" sz="2400" b="1" baseline="-25000" dirty="0">
                  <a:solidFill>
                    <a:srgbClr val="66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Λ</a:t>
              </a:r>
              <a:r>
                <a:rPr lang="en-GB" altLang="en-US" sz="2400" b="1" baseline="-25000" dirty="0">
                  <a:solidFill>
                    <a:srgbClr val="66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sz="2000" b="1" dirty="0">
                  <a:solidFill>
                    <a:srgbClr val="43FC24"/>
                  </a:solidFill>
                  <a:latin typeface="Calibri" panose="020F0502020204030204" pitchFamily="34" charset="0"/>
                </a:rPr>
                <a:t>):</a:t>
              </a:r>
              <a:endParaRPr lang="en-US" altLang="en-US" sz="2000" b="1" dirty="0">
                <a:solidFill>
                  <a:srgbClr val="43FC24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A36A3D1-C9CA-498B-898B-A593B6B4AB5B}"/>
              </a:ext>
            </a:extLst>
          </p:cNvPr>
          <p:cNvGrpSpPr/>
          <p:nvPr/>
        </p:nvGrpSpPr>
        <p:grpSpPr>
          <a:xfrm>
            <a:off x="4015612" y="1916832"/>
            <a:ext cx="4372812" cy="664798"/>
            <a:chOff x="4015612" y="1916832"/>
            <a:chExt cx="4372812" cy="66479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64E702E-4B62-4170-BA76-D9B1BE349F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0790" t="31627" r="886" b="31781"/>
            <a:stretch/>
          </p:blipFill>
          <p:spPr>
            <a:xfrm>
              <a:off x="5792927" y="1916832"/>
              <a:ext cx="2595497" cy="664798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47AAA44-87D4-4C3F-89E8-74CB3B707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4972" y="2010128"/>
              <a:ext cx="506012" cy="463336"/>
            </a:xfrm>
            <a:prstGeom prst="rect">
              <a:avLst/>
            </a:prstGeom>
          </p:spPr>
        </p:pic>
        <p:sp>
          <p:nvSpPr>
            <p:cNvPr id="12" name="TextBox 5">
              <a:extLst>
                <a:ext uri="{FF2B5EF4-FFF2-40B4-BE49-F238E27FC236}">
                  <a16:creationId xmlns:a16="http://schemas.microsoft.com/office/drawing/2014/main" id="{960B4B6F-B9D2-42F2-99FF-92CFBB5FB0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5612" y="2060848"/>
              <a:ext cx="113245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Thawing</a:t>
              </a:r>
            </a:p>
          </p:txBody>
        </p:sp>
      </p:grpSp>
      <p:sp>
        <p:nvSpPr>
          <p:cNvPr id="15" name="TextBox 5">
            <a:extLst>
              <a:ext uri="{FF2B5EF4-FFF2-40B4-BE49-F238E27FC236}">
                <a16:creationId xmlns:a16="http://schemas.microsoft.com/office/drawing/2014/main" id="{4E2943AB-8B42-49DB-877F-A8BAA4885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2636912"/>
            <a:ext cx="11324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buClrTx/>
              <a:buSzTx/>
              <a:buNone/>
              <a:defRPr/>
            </a:pP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3FC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2400" b="1" i="1" dirty="0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l-GR" altLang="en-US" sz="2400" b="1" baseline="-25000" dirty="0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6947DCA-CA41-4830-AC1C-4189367E4095}"/>
              </a:ext>
            </a:extLst>
          </p:cNvPr>
          <p:cNvGrpSpPr/>
          <p:nvPr/>
        </p:nvGrpSpPr>
        <p:grpSpPr>
          <a:xfrm>
            <a:off x="2010192" y="2612568"/>
            <a:ext cx="4746431" cy="600408"/>
            <a:chOff x="2010192" y="2612568"/>
            <a:chExt cx="4746431" cy="60040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0AC61D3-87E7-41DE-AA06-F6BAD77E87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66952" r="13743"/>
            <a:stretch/>
          </p:blipFill>
          <p:spPr>
            <a:xfrm>
              <a:off x="2123728" y="2612568"/>
              <a:ext cx="4632895" cy="60040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F484E47-796F-4B2F-AAFD-3D5B994405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10192" y="2688600"/>
              <a:ext cx="506012" cy="463336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57C8E1B-222B-4417-9CDD-0F86139A0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6419" y="3068960"/>
            <a:ext cx="3540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 i="1" dirty="0">
                <a:solidFill>
                  <a:srgbClr val="FF0000"/>
                </a:solidFill>
                <a:sym typeface="Symbol" panose="05050102010706020507" pitchFamily="18" charset="2"/>
              </a:rPr>
              <a:t></a:t>
            </a:r>
            <a:endParaRPr lang="en-GB" alt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id="{29C94ADC-809A-4619-80F3-8E82C65B2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1916" y="2587551"/>
            <a:ext cx="175194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Planck 2018:  </a:t>
            </a:r>
            <a:r>
              <a:rPr lang="en-GB" altLang="en-US" sz="2400" b="1" i="1" dirty="0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l-GR" altLang="en-US" sz="2400" b="1" i="1" baseline="-25000" dirty="0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l-GR" altLang="en-US" sz="2400" b="1" dirty="0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- 0.95</a:t>
            </a:r>
            <a:endParaRPr kumimoji="0" lang="en-GB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E301762-9F5B-4209-8AD1-8FC30B618595}"/>
              </a:ext>
            </a:extLst>
          </p:cNvPr>
          <p:cNvGrpSpPr/>
          <p:nvPr/>
        </p:nvGrpSpPr>
        <p:grpSpPr>
          <a:xfrm>
            <a:off x="251521" y="3429000"/>
            <a:ext cx="5803089" cy="888440"/>
            <a:chOff x="251521" y="3429000"/>
            <a:chExt cx="5803089" cy="88844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0A1BB1D-59FF-4F8C-894D-D81A7D9D79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66952"/>
            <a:stretch/>
          </p:blipFill>
          <p:spPr>
            <a:xfrm>
              <a:off x="683568" y="3717032"/>
              <a:ext cx="5371042" cy="600408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AD942A5-8792-4F35-89CE-42A7381B49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521" y="3429000"/>
              <a:ext cx="2178968" cy="370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GB" altLang="en-US" sz="2000" b="1" dirty="0">
                  <a:solidFill>
                    <a:srgbClr val="FFCC99"/>
                  </a:solidFill>
                  <a:latin typeface="Calibri" panose="020F0502020204030204" pitchFamily="34" charset="0"/>
                </a:rPr>
                <a:t>Total excursion:</a:t>
              </a:r>
            </a:p>
          </p:txBody>
        </p:sp>
      </p:grpSp>
      <p:sp>
        <p:nvSpPr>
          <p:cNvPr id="22" name="TextBox 5">
            <a:extLst>
              <a:ext uri="{FF2B5EF4-FFF2-40B4-BE49-F238E27FC236}">
                <a16:creationId xmlns:a16="http://schemas.microsoft.com/office/drawing/2014/main" id="{C2C94109-9A05-4109-9DBF-CD0D59342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3844" y="3861049"/>
            <a:ext cx="17519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Sub-Planckian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C00821A-3036-4A5E-8BE0-6BBAF0D75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336" y="3933056"/>
            <a:ext cx="3540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 i="1" dirty="0">
                <a:solidFill>
                  <a:srgbClr val="FF0000"/>
                </a:solidFill>
                <a:sym typeface="Symbol" panose="05050102010706020507" pitchFamily="18" charset="2"/>
              </a:rPr>
              <a:t></a:t>
            </a:r>
            <a:endParaRPr lang="en-GB" altLang="en-US" sz="2400" b="1" i="1" dirty="0">
              <a:solidFill>
                <a:srgbClr val="FF0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0CA4EEA-4B0C-4459-876E-3DCF52C42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4474210"/>
            <a:ext cx="8136904" cy="39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altLang="en-US" sz="2000" b="1" dirty="0">
                <a:solidFill>
                  <a:srgbClr val="FFCC99"/>
                </a:solidFill>
                <a:latin typeface="Calibri" panose="020F0502020204030204" pitchFamily="34" charset="0"/>
              </a:rPr>
              <a:t>A sub-Planckian total excursion implies that the 5</a:t>
            </a:r>
            <a:r>
              <a:rPr lang="en-GB" altLang="en-US" sz="2000" b="1" baseline="30000" dirty="0">
                <a:solidFill>
                  <a:srgbClr val="FFCC99"/>
                </a:solidFill>
                <a:latin typeface="Calibri" panose="020F0502020204030204" pitchFamily="34" charset="0"/>
              </a:rPr>
              <a:t>th</a:t>
            </a:r>
            <a:r>
              <a:rPr lang="en-GB" altLang="en-US" sz="2000" b="1" dirty="0">
                <a:solidFill>
                  <a:srgbClr val="FFCC99"/>
                </a:solidFill>
                <a:latin typeface="Calibri" panose="020F0502020204030204" pitchFamily="34" charset="0"/>
              </a:rPr>
              <a:t> force is suppressed</a:t>
            </a:r>
          </a:p>
        </p:txBody>
      </p:sp>
    </p:spTree>
    <p:extLst>
      <p:ext uri="{BB962C8B-B14F-4D97-AF65-F5344CB8AC3E}">
        <p14:creationId xmlns:p14="http://schemas.microsoft.com/office/powerpoint/2010/main" val="53120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:a16="http://schemas.microsoft.com/office/drawing/2014/main" id="{174532B3-EC66-4A22-9C59-7A440025C9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sz="3200" dirty="0">
                <a:solidFill>
                  <a:srgbClr val="FF3300"/>
                </a:solidFill>
              </a:rPr>
              <a:t> Trapping at the origin</a:t>
            </a:r>
            <a:endParaRPr lang="en-US" altLang="en-US" sz="3600" dirty="0">
              <a:solidFill>
                <a:srgbClr val="FF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79" name="Picture 30">
            <a:extLst>
              <a:ext uri="{FF2B5EF4-FFF2-40B4-BE49-F238E27FC236}">
                <a16:creationId xmlns:a16="http://schemas.microsoft.com/office/drawing/2014/main" id="{ECFF250E-EC73-41AF-8756-3445B08A4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5825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6947BA6-F0D1-4B7F-B03E-C368D58515B2}"/>
              </a:ext>
            </a:extLst>
          </p:cNvPr>
          <p:cNvGrpSpPr/>
          <p:nvPr/>
        </p:nvGrpSpPr>
        <p:grpSpPr>
          <a:xfrm>
            <a:off x="250825" y="1412776"/>
            <a:ext cx="8070504" cy="503137"/>
            <a:chOff x="250825" y="1412776"/>
            <a:chExt cx="8070504" cy="503137"/>
          </a:xfrm>
        </p:grpSpPr>
        <p:pic>
          <p:nvPicPr>
            <p:cNvPr id="5" name="Picture 8" descr="talk.pdf - Adobe Acrobat Pro">
              <a:extLst>
                <a:ext uri="{FF2B5EF4-FFF2-40B4-BE49-F238E27FC236}">
                  <a16:creationId xmlns:a16="http://schemas.microsoft.com/office/drawing/2014/main" id="{1AEC5C27-B526-4C29-AC77-DDB3E8CDC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1" t="42342" r="2148" b="22389"/>
            <a:stretch>
              <a:fillRect/>
            </a:stretch>
          </p:blipFill>
          <p:spPr bwMode="auto">
            <a:xfrm>
              <a:off x="5868144" y="1412776"/>
              <a:ext cx="2453185" cy="503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5">
              <a:extLst>
                <a:ext uri="{FF2B5EF4-FFF2-40B4-BE49-F238E27FC236}">
                  <a16:creationId xmlns:a16="http://schemas.microsoft.com/office/drawing/2014/main" id="{BCA07C9D-5BA1-45BF-BF9E-275D0BDE0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825" y="1484313"/>
              <a:ext cx="6265391" cy="36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Clr>
                  <a:srgbClr val="FFFFCC"/>
                </a:buClr>
              </a:pPr>
              <a:r>
                <a:rPr lang="en-GB" altLang="en-US" sz="2000" b="1" dirty="0">
                  <a:solidFill>
                    <a:srgbClr val="43FC24"/>
                  </a:solidFill>
                  <a:latin typeface="Calibri" panose="020F0502020204030204" pitchFamily="34" charset="0"/>
                </a:rPr>
                <a:t>The origin can be an Enhanced Symmetry Point:</a:t>
              </a:r>
              <a:endParaRPr lang="en-US" altLang="en-US" sz="2000" b="1" dirty="0">
                <a:solidFill>
                  <a:srgbClr val="43FC24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CD8B1CA9-1422-4AF2-B0AD-1CB3E9C23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2060847"/>
            <a:ext cx="8568952" cy="710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altLang="en-US" sz="2000" b="1" dirty="0">
                <a:solidFill>
                  <a:srgbClr val="FFCC99"/>
                </a:solidFill>
                <a:latin typeface="Calibri" panose="020F0502020204030204" pitchFamily="34" charset="0"/>
              </a:rPr>
              <a:t>Original kinetic energy of </a:t>
            </a:r>
            <a:r>
              <a:rPr lang="el-GR" altLang="en-US" sz="2400" b="1" i="1" dirty="0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l-GR" altLang="en-US" sz="2000" b="1" dirty="0">
                <a:solidFill>
                  <a:srgbClr val="FFCC99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000" b="1" dirty="0">
                <a:solidFill>
                  <a:srgbClr val="FFCC99"/>
                </a:solidFill>
                <a:latin typeface="Calibri" panose="020F0502020204030204" pitchFamily="34" charset="0"/>
              </a:rPr>
              <a:t>is depleted due to particle production of </a:t>
            </a:r>
            <a:r>
              <a:rPr lang="el-GR" altLang="en-US" sz="2000" b="1" dirty="0">
                <a:solidFill>
                  <a:srgbClr val="FFCC99"/>
                </a:solidFill>
                <a:latin typeface="Calibri" panose="020F0502020204030204" pitchFamily="34" charset="0"/>
              </a:rPr>
              <a:t>           </a:t>
            </a:r>
            <a:r>
              <a:rPr lang="el-GR" altLang="en-US" sz="2400" b="1" i="1" dirty="0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l-GR" altLang="en-US" sz="2000" b="1" dirty="0">
                <a:solidFill>
                  <a:srgbClr val="FFCC99"/>
                </a:solidFill>
                <a:latin typeface="Calibri" panose="020F0502020204030204" pitchFamily="34" charset="0"/>
              </a:rPr>
              <a:t>-</a:t>
            </a:r>
            <a:r>
              <a:rPr lang="en-GB" altLang="en-US" sz="2000" b="1" dirty="0">
                <a:solidFill>
                  <a:srgbClr val="FFCC99"/>
                </a:solidFill>
                <a:latin typeface="Calibri" panose="020F0502020204030204" pitchFamily="34" charset="0"/>
              </a:rPr>
              <a:t>particles because their mass </a:t>
            </a:r>
            <a:r>
              <a:rPr lang="en-GB" altLang="en-US" sz="2400" b="1" i="1" dirty="0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l-GR" altLang="en-US" sz="2400" b="1" i="1" dirty="0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GB" altLang="en-US" sz="2000" b="1" dirty="0">
                <a:solidFill>
                  <a:srgbClr val="FFCC99"/>
                </a:solidFill>
                <a:latin typeface="Calibri" panose="020F0502020204030204" pitchFamily="34" charset="0"/>
              </a:rPr>
              <a:t> changes non-adiabatically near the origin</a:t>
            </a:r>
          </a:p>
        </p:txBody>
      </p:sp>
      <p:sp>
        <p:nvSpPr>
          <p:cNvPr id="8" name="Rectangle 55">
            <a:extLst>
              <a:ext uri="{FF2B5EF4-FFF2-40B4-BE49-F238E27FC236}">
                <a16:creationId xmlns:a16="http://schemas.microsoft.com/office/drawing/2014/main" id="{BC4D1374-FEF8-44C3-A8D0-C1CB4BE30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2852936"/>
            <a:ext cx="8435280" cy="710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FFFFCC"/>
              </a:buClr>
            </a:pPr>
            <a:r>
              <a:rPr lang="en-GB" altLang="en-US" sz="2000" b="1" dirty="0">
                <a:solidFill>
                  <a:srgbClr val="43FC24"/>
                </a:solidFill>
                <a:latin typeface="Calibri" panose="020F0502020204030204" pitchFamily="34" charset="0"/>
              </a:rPr>
              <a:t>Produced particles give rise to linear effective potential </a:t>
            </a:r>
            <a:r>
              <a:rPr lang="en-GB" altLang="en-US" sz="2400" b="1" i="1" dirty="0" err="1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GB" altLang="en-US" sz="2400" b="1" baseline="-25000" dirty="0" err="1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</a:t>
            </a:r>
            <a:r>
              <a:rPr lang="en-GB" altLang="en-US" sz="2400" b="1" dirty="0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GB" altLang="en-US" sz="2400" b="1" i="1" dirty="0" err="1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gn</a:t>
            </a:r>
            <a:r>
              <a:rPr lang="el-GR" altLang="en-US" sz="2400" b="1" i="1" baseline="-25000" dirty="0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GB" altLang="en-US" sz="2400" b="1" dirty="0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l-GR" altLang="en-US" sz="2400" b="1" i="1" dirty="0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GB" altLang="en-US" sz="2400" b="1" dirty="0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l-GR" altLang="en-US" sz="2000" b="1" dirty="0">
                <a:solidFill>
                  <a:srgbClr val="43FC24"/>
                </a:solidFill>
                <a:latin typeface="Calibri" panose="020F0502020204030204" pitchFamily="34" charset="0"/>
              </a:rPr>
              <a:t>, </a:t>
            </a:r>
            <a:r>
              <a:rPr lang="en-GB" altLang="en-US" sz="2000" b="1" dirty="0">
                <a:solidFill>
                  <a:srgbClr val="43FC24"/>
                </a:solidFill>
                <a:latin typeface="Calibri" panose="020F0502020204030204" pitchFamily="34" charset="0"/>
              </a:rPr>
              <a:t>which halts the roll of </a:t>
            </a:r>
            <a:r>
              <a:rPr lang="el-GR" altLang="en-US" sz="2400" b="1" i="1" dirty="0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l-GR" altLang="en-US" sz="2000" b="1" dirty="0">
                <a:solidFill>
                  <a:srgbClr val="43FC24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000" b="1" dirty="0">
                <a:solidFill>
                  <a:srgbClr val="43FC24"/>
                </a:solidFill>
                <a:latin typeface="Calibri" panose="020F0502020204030204" pitchFamily="34" charset="0"/>
              </a:rPr>
              <a:t>and reverses its variation</a:t>
            </a:r>
            <a:endParaRPr lang="en-US" altLang="en-US" sz="2000" b="1" dirty="0">
              <a:solidFill>
                <a:srgbClr val="43FC24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ED953C-3056-4EED-B30F-B64DD901A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3645024"/>
            <a:ext cx="813690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altLang="en-US" sz="2000" b="1" dirty="0">
                <a:solidFill>
                  <a:srgbClr val="FFCC99"/>
                </a:solidFill>
                <a:latin typeface="Calibri" panose="020F0502020204030204" pitchFamily="34" charset="0"/>
              </a:rPr>
              <a:t>More particles are created when </a:t>
            </a:r>
            <a:r>
              <a:rPr lang="el-GR" altLang="en-US" sz="2400" b="1" i="1" dirty="0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l-GR" altLang="en-US" sz="2000" b="1" dirty="0">
                <a:solidFill>
                  <a:srgbClr val="FFCC99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000" b="1" dirty="0">
                <a:solidFill>
                  <a:srgbClr val="FFCC99"/>
                </a:solidFill>
                <a:latin typeface="Calibri" panose="020F0502020204030204" pitchFamily="34" charset="0"/>
              </a:rPr>
              <a:t>crosses the origin again, which results to steeper </a:t>
            </a:r>
            <a:r>
              <a:rPr lang="en-GB" altLang="en-US" sz="2400" b="1" i="1" dirty="0" err="1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GB" altLang="en-US" sz="2400" b="1" baseline="-25000" dirty="0" err="1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</a:t>
            </a:r>
            <a:r>
              <a:rPr lang="en-GB" altLang="en-US" sz="2000" b="1" dirty="0">
                <a:solidFill>
                  <a:srgbClr val="FFCC99"/>
                </a:solidFill>
                <a:latin typeface="Calibri" panose="020F0502020204030204" pitchFamily="34" charset="0"/>
              </a:rPr>
              <a:t> that reverses the variation of </a:t>
            </a:r>
            <a:r>
              <a:rPr lang="el-GR" altLang="en-US" sz="2400" b="1" i="1" dirty="0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GB" altLang="en-US" sz="2000" b="1" dirty="0">
                <a:solidFill>
                  <a:srgbClr val="FFCC99"/>
                </a:solidFill>
                <a:latin typeface="Calibri" panose="020F0502020204030204" pitchFamily="34" charset="0"/>
              </a:rPr>
              <a:t> again</a:t>
            </a:r>
          </a:p>
        </p:txBody>
      </p:sp>
      <p:sp>
        <p:nvSpPr>
          <p:cNvPr id="10" name="Rectangle 55">
            <a:extLst>
              <a:ext uri="{FF2B5EF4-FFF2-40B4-BE49-F238E27FC236}">
                <a16:creationId xmlns:a16="http://schemas.microsoft.com/office/drawing/2014/main" id="{18A35D17-6FB9-43BB-BDC1-9036FB70F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4436639"/>
            <a:ext cx="8352928" cy="7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FFFFCC"/>
              </a:buClr>
            </a:pPr>
            <a:r>
              <a:rPr lang="en-GB" altLang="en-US" sz="2000" b="1" dirty="0">
                <a:solidFill>
                  <a:srgbClr val="43FC24"/>
                </a:solidFill>
                <a:latin typeface="Calibri" panose="020F0502020204030204" pitchFamily="34" charset="0"/>
              </a:rPr>
              <a:t>Trapping at </a:t>
            </a:r>
            <a:r>
              <a:rPr lang="el-GR" altLang="en-US" sz="2400" b="1" i="1" dirty="0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GB" altLang="en-US" sz="2400" b="1" i="1" dirty="0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sz="2400" b="1" dirty="0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GB" altLang="en-US" sz="2400" b="1" dirty="0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sz="2400" b="1" dirty="0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altLang="en-US" sz="2000" b="1" dirty="0">
                <a:solidFill>
                  <a:srgbClr val="43FC24"/>
                </a:solidFill>
                <a:latin typeface="Calibri" panose="020F0502020204030204" pitchFamily="34" charset="0"/>
              </a:rPr>
              <a:t> provided </a:t>
            </a:r>
            <a:r>
              <a:rPr lang="el-GR" altLang="en-US" sz="2400" b="1" i="1" dirty="0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l-GR" altLang="en-US" sz="2000" b="1" dirty="0">
                <a:solidFill>
                  <a:srgbClr val="43FC24"/>
                </a:solidFill>
                <a:latin typeface="Calibri" panose="020F0502020204030204" pitchFamily="34" charset="0"/>
              </a:rPr>
              <a:t>-</a:t>
            </a:r>
            <a:r>
              <a:rPr lang="en-GB" altLang="en-US" sz="2000" b="1" dirty="0">
                <a:solidFill>
                  <a:srgbClr val="43FC24"/>
                </a:solidFill>
                <a:latin typeface="Calibri" panose="020F0502020204030204" pitchFamily="34" charset="0"/>
              </a:rPr>
              <a:t>particles do not decay at maximum </a:t>
            </a:r>
            <a:r>
              <a:rPr lang="el-GR" altLang="en-US" sz="2400" b="1" dirty="0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l-GR" altLang="en-US" sz="2400" b="1" i="1" dirty="0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GB" altLang="en-US" sz="2000" b="1" dirty="0">
                <a:solidFill>
                  <a:srgbClr val="43FC24"/>
                </a:solidFill>
                <a:latin typeface="Calibri" panose="020F0502020204030204" pitchFamily="34" charset="0"/>
              </a:rPr>
              <a:t> :</a:t>
            </a:r>
            <a:r>
              <a:rPr lang="el-GR" altLang="en-US" sz="2000" b="1" dirty="0">
                <a:solidFill>
                  <a:srgbClr val="43FC24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000" b="1" dirty="0">
                <a:solidFill>
                  <a:srgbClr val="43FC24"/>
                </a:solidFill>
                <a:latin typeface="Calibri" panose="020F0502020204030204" pitchFamily="34" charset="0"/>
              </a:rPr>
              <a:t>            </a:t>
            </a:r>
            <a:r>
              <a:rPr lang="el-GR" altLang="en-US" sz="2000" b="1" dirty="0">
                <a:solidFill>
                  <a:srgbClr val="43FC24"/>
                </a:solidFill>
                <a:latin typeface="Calibri" panose="020F0502020204030204" pitchFamily="34" charset="0"/>
              </a:rPr>
              <a:t>(</a:t>
            </a:r>
            <a:r>
              <a:rPr lang="en-GB" altLang="en-US" sz="2000" b="1" dirty="0">
                <a:solidFill>
                  <a:srgbClr val="43FC24"/>
                </a:solidFill>
                <a:latin typeface="Calibri" panose="020F0502020204030204" pitchFamily="34" charset="0"/>
              </a:rPr>
              <a:t> </a:t>
            </a:r>
            <a:r>
              <a:rPr lang="el-GR" altLang="en-US" sz="2400" b="1" dirty="0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l-GR" altLang="en-US" sz="2400" b="1" i="1" baseline="-25000" dirty="0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GB" altLang="en-US" sz="2400" b="1" i="1" baseline="-25000" dirty="0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sz="2400" b="1" dirty="0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</a:t>
            </a:r>
            <a:r>
              <a:rPr lang="en-GB" altLang="en-US" sz="2400" b="1" dirty="0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GB" altLang="en-US" sz="2400" b="1" i="1" dirty="0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</a:t>
            </a:r>
            <a:r>
              <a:rPr lang="el-GR" altLang="en-US" sz="2400" b="1" i="1" baseline="-25000" dirty="0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σ</a:t>
            </a:r>
            <a:r>
              <a:rPr lang="en-GB" altLang="en-US" sz="2400" b="1" i="1" baseline="-25000" dirty="0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GB" altLang="en-US" sz="2400" b="1" dirty="0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~ </a:t>
            </a:r>
            <a:r>
              <a:rPr lang="en-GB" altLang="en-US" sz="2400" b="1" i="1" dirty="0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</a:t>
            </a:r>
            <a:r>
              <a:rPr lang="el-GR" altLang="en-US" sz="2400" b="1" i="1" dirty="0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φ</a:t>
            </a:r>
            <a:r>
              <a:rPr lang="en-GB" altLang="en-US" sz="2400" b="1" i="1" dirty="0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000" b="1" dirty="0">
                <a:solidFill>
                  <a:srgbClr val="43FC24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)</a:t>
            </a:r>
            <a:endParaRPr lang="en-US" altLang="en-US" sz="2000" b="1" dirty="0">
              <a:solidFill>
                <a:srgbClr val="43FC24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9D8C46-4E08-4F4C-82D0-DC76A8363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5166717"/>
            <a:ext cx="8568952" cy="49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altLang="en-US" sz="2000" b="1" dirty="0">
                <a:solidFill>
                  <a:srgbClr val="FFCC99"/>
                </a:solidFill>
                <a:latin typeface="Calibri" panose="020F0502020204030204" pitchFamily="34" charset="0"/>
              </a:rPr>
              <a:t>After trapping, </a:t>
            </a:r>
            <a:r>
              <a:rPr lang="el-GR" altLang="en-US" sz="2400" b="1" i="1" dirty="0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l-GR" altLang="en-US" sz="2000" b="1" dirty="0">
                <a:solidFill>
                  <a:srgbClr val="FFCC99"/>
                </a:solidFill>
                <a:latin typeface="Calibri" panose="020F0502020204030204" pitchFamily="34" charset="0"/>
              </a:rPr>
              <a:t>-</a:t>
            </a:r>
            <a:r>
              <a:rPr lang="en-GB" altLang="en-US" sz="2000" b="1" dirty="0">
                <a:solidFill>
                  <a:srgbClr val="FFCC99"/>
                </a:solidFill>
                <a:latin typeface="Calibri" panose="020F0502020204030204" pitchFamily="34" charset="0"/>
              </a:rPr>
              <a:t>particles are massless </a:t>
            </a:r>
            <a:r>
              <a:rPr lang="en-GB" altLang="en-US" sz="2000" b="1" dirty="0">
                <a:solidFill>
                  <a:srgbClr val="FFCC99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 radiation reheats the Universe</a:t>
            </a:r>
            <a:r>
              <a:rPr lang="en-GB" altLang="en-US" sz="2000" b="1" dirty="0">
                <a:solidFill>
                  <a:srgbClr val="FFCC99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B38858C5-0303-4DDA-A944-4966D9C3F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248" y="3244440"/>
            <a:ext cx="28682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2000" b="1" dirty="0">
                <a:solidFill>
                  <a:srgbClr val="43FC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Linde 2006</a:t>
            </a:r>
            <a:endParaRPr kumimoji="0" lang="en-GB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43FC24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3DB0C6-CDC4-44CE-8032-D070423E6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2" y="-1829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4" name="Rectangle 2">
            <a:extLst>
              <a:ext uri="{FF2B5EF4-FFF2-40B4-BE49-F238E27FC236}">
                <a16:creationId xmlns:a16="http://schemas.microsoft.com/office/drawing/2014/main" id="{9183DAA0-5747-4B7A-828D-EA9370FB02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sz="36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Conclusions</a:t>
            </a:r>
            <a:endParaRPr lang="en-US" altLang="en-US" sz="3600" dirty="0">
              <a:solidFill>
                <a:srgbClr val="FF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92" name="Rectangle 70">
            <a:extLst>
              <a:ext uri="{FF2B5EF4-FFF2-40B4-BE49-F238E27FC236}">
                <a16:creationId xmlns:a16="http://schemas.microsoft.com/office/drawing/2014/main" id="{1649442E-E48D-455F-8030-41846A8FA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" y="1270000"/>
            <a:ext cx="8572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3FC2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Concordance model (</a:t>
            </a:r>
            <a:r>
              <a:rPr kumimoji="0" lang="el-G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3FC2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Λ</a:t>
            </a: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3FC2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CDM) suffers from Hubble tension at 5</a:t>
            </a:r>
            <a:r>
              <a:rPr kumimoji="0" lang="el-G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3FC2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σ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43FC2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Rectangle 22">
            <a:extLst>
              <a:ext uri="{FF2B5EF4-FFF2-40B4-BE49-F238E27FC236}">
                <a16:creationId xmlns:a16="http://schemas.microsoft.com/office/drawing/2014/main" id="{F0958C02-AEEB-463F-B24D-B4A631010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629743"/>
            <a:ext cx="856773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C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Prominent solution is Early Dark Energy</a:t>
            </a:r>
          </a:p>
        </p:txBody>
      </p:sp>
      <p:sp>
        <p:nvSpPr>
          <p:cNvPr id="32" name="Rectangle 70">
            <a:extLst>
              <a:ext uri="{FF2B5EF4-FFF2-40B4-BE49-F238E27FC236}">
                <a16:creationId xmlns:a16="http://schemas.microsoft.com/office/drawing/2014/main" id="{C1846661-6FDB-42ED-98EF-1FE62C8D3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061220"/>
            <a:ext cx="8572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3FC2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EDE amounts to Dark Energy which momentarily becomes about 10% of total near equality, but decays faster than radiation afterwards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43FC2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Rectangle 22">
            <a:extLst>
              <a:ext uri="{FF2B5EF4-FFF2-40B4-BE49-F238E27FC236}">
                <a16:creationId xmlns:a16="http://schemas.microsoft.com/office/drawing/2014/main" id="{EBF9FBDC-C25A-4D44-9E80-F95E9C1B12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708921"/>
            <a:ext cx="867568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C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EDE with </a:t>
            </a:r>
            <a:r>
              <a:rPr kumimoji="0" lang="el-G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C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α-</a:t>
            </a: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C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attractors</a:t>
            </a:r>
            <a:r>
              <a:rPr kumimoji="0" lang="en-GB" altLang="en-US" sz="2000" b="1" i="0" u="none" strike="noStrike" kern="1200" cap="none" spc="0" normalizeH="0" noProof="0" dirty="0">
                <a:ln>
                  <a:noFill/>
                </a:ln>
                <a:solidFill>
                  <a:srgbClr val="FFCC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can unify EDE and Late DE without more fine-tuning than </a:t>
            </a:r>
            <a:r>
              <a:rPr kumimoji="0" lang="el-GR" altLang="en-US" sz="2000" b="1" i="0" u="none" strike="noStrike" kern="1200" cap="none" spc="0" normalizeH="0" noProof="0" dirty="0">
                <a:ln>
                  <a:noFill/>
                </a:ln>
                <a:solidFill>
                  <a:srgbClr val="FFCC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Λ</a:t>
            </a:r>
            <a:r>
              <a:rPr kumimoji="0" lang="en-GB" altLang="en-US" sz="2000" b="1" i="0" u="none" strike="noStrike" kern="1200" cap="none" spc="0" normalizeH="0" noProof="0" dirty="0">
                <a:ln>
                  <a:noFill/>
                </a:ln>
                <a:solidFill>
                  <a:srgbClr val="FFCC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CDM</a:t>
            </a:r>
            <a:endParaRPr kumimoji="0" lang="en-GB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CC9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0">
            <a:extLst>
              <a:ext uri="{FF2B5EF4-FFF2-40B4-BE49-F238E27FC236}">
                <a16:creationId xmlns:a16="http://schemas.microsoft.com/office/drawing/2014/main" id="{29A63A1F-ED0D-4591-99B7-BA4F27DA2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3429372"/>
            <a:ext cx="8219256" cy="64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3FC2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EDE with exp(exp) potential thaws at equality, then free-falls and eventually freezes until today, when it becomes LDE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43FC2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22">
            <a:extLst>
              <a:ext uri="{FF2B5EF4-FFF2-40B4-BE49-F238E27FC236}">
                <a16:creationId xmlns:a16="http://schemas.microsoft.com/office/drawing/2014/main" id="{13D6F4E4-B357-4D79-B0B8-86FC88517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4085788"/>
            <a:ext cx="8567737" cy="423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C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The model seems to work with natural values of the parameters</a:t>
            </a:r>
          </a:p>
        </p:txBody>
      </p:sp>
      <p:sp>
        <p:nvSpPr>
          <p:cNvPr id="10" name="Rectangle 70">
            <a:extLst>
              <a:ext uri="{FF2B5EF4-FFF2-40B4-BE49-F238E27FC236}">
                <a16:creationId xmlns:a16="http://schemas.microsoft.com/office/drawing/2014/main" id="{CF164EF8-E9FB-4F4F-A2A6-F9C9E5CAC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4509120"/>
            <a:ext cx="8676456" cy="423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3FC2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It produces a barotropic parameter</a:t>
            </a:r>
            <a:r>
              <a:rPr kumimoji="0" lang="en-GB" altLang="en-US" sz="2000" b="1" i="0" u="none" strike="noStrike" kern="1200" cap="none" spc="0" normalizeH="0" noProof="0" dirty="0">
                <a:ln>
                  <a:noFill/>
                </a:ln>
                <a:solidFill>
                  <a:srgbClr val="43FC2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in excellent agreement with Planck 2018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43FC2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22">
            <a:extLst>
              <a:ext uri="{FF2B5EF4-FFF2-40B4-BE49-F238E27FC236}">
                <a16:creationId xmlns:a16="http://schemas.microsoft.com/office/drawing/2014/main" id="{A570C2DB-2635-469B-AC66-C77347D19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4877876"/>
            <a:ext cx="8567737" cy="423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C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It does not suffer from a 5</a:t>
            </a:r>
            <a:r>
              <a:rPr kumimoji="0" lang="en-GB" altLang="en-US" sz="2000" b="1" i="0" u="none" strike="noStrike" kern="1200" cap="none" spc="0" normalizeH="0" baseline="30000" noProof="0" dirty="0">
                <a:ln>
                  <a:noFill/>
                </a:ln>
                <a:solidFill>
                  <a:srgbClr val="FFCC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C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force problem</a:t>
            </a:r>
          </a:p>
        </p:txBody>
      </p:sp>
      <p:sp>
        <p:nvSpPr>
          <p:cNvPr id="12" name="Rectangle 70">
            <a:extLst>
              <a:ext uri="{FF2B5EF4-FFF2-40B4-BE49-F238E27FC236}">
                <a16:creationId xmlns:a16="http://schemas.microsoft.com/office/drawing/2014/main" id="{FA73F9BD-E42F-4994-AF12-6403FA3B4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5301207"/>
            <a:ext cx="8676456" cy="854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3FC2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 thorough numerical investigation is pending to overcome the problem of oversimplifying assumptions</a:t>
            </a:r>
            <a:r>
              <a:rPr lang="en-GB" altLang="en-US" sz="2000" b="1" dirty="0">
                <a:solidFill>
                  <a:srgbClr val="43FC24"/>
                </a:solidFill>
                <a:latin typeface="Calibri" panose="020F0502020204030204" pitchFamily="34" charset="0"/>
              </a:rPr>
              <a:t>, explore the parameter space and result in firm predictions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43FC2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58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29" grpId="0"/>
      <p:bldP spid="32" grpId="0"/>
      <p:bldP spid="33" grpId="0"/>
      <p:bldP spid="8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>
            <a:extLst>
              <a:ext uri="{FF2B5EF4-FFF2-40B4-BE49-F238E27FC236}">
                <a16:creationId xmlns:a16="http://schemas.microsoft.com/office/drawing/2014/main" id="{124A4F32-7BE7-4364-92E7-C298C2D8C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4" name="Rectangle 2">
            <a:extLst>
              <a:ext uri="{FF2B5EF4-FFF2-40B4-BE49-F238E27FC236}">
                <a16:creationId xmlns:a16="http://schemas.microsoft.com/office/drawing/2014/main" id="{24B9A80D-5887-46A3-A80D-C5F8107300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sz="36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 book!</a:t>
            </a:r>
            <a:endParaRPr lang="en-US" altLang="en-US" sz="3600" dirty="0">
              <a:solidFill>
                <a:srgbClr val="FF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B11E22-6C8C-4556-8EAE-B2A1D97B5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4909" y="1628353"/>
            <a:ext cx="3343275" cy="47529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:a16="http://schemas.microsoft.com/office/drawing/2014/main" id="{174532B3-EC66-4A22-9C59-7A440025C9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sz="3200" dirty="0">
                <a:solidFill>
                  <a:srgbClr val="FF3300"/>
                </a:solidFill>
              </a:rPr>
              <a:t> Hubble tension</a:t>
            </a:r>
            <a:endParaRPr lang="en-US" altLang="en-US" sz="3600" dirty="0">
              <a:solidFill>
                <a:srgbClr val="FF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79" name="Picture 30">
            <a:extLst>
              <a:ext uri="{FF2B5EF4-FFF2-40B4-BE49-F238E27FC236}">
                <a16:creationId xmlns:a16="http://schemas.microsoft.com/office/drawing/2014/main" id="{ECFF250E-EC73-41AF-8756-3445B08A4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5825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55">
            <a:extLst>
              <a:ext uri="{FF2B5EF4-FFF2-40B4-BE49-F238E27FC236}">
                <a16:creationId xmlns:a16="http://schemas.microsoft.com/office/drawing/2014/main" id="{EA6AB186-A75F-4CA4-929D-D6B534C1E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484313"/>
            <a:ext cx="82296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FFFFCC"/>
              </a:buClr>
            </a:pPr>
            <a:r>
              <a:rPr lang="el-GR" altLang="en-US" sz="2000" b="1" dirty="0">
                <a:solidFill>
                  <a:srgbClr val="43FC24"/>
                </a:solidFill>
                <a:latin typeface="Calibri" panose="020F0502020204030204" pitchFamily="34" charset="0"/>
              </a:rPr>
              <a:t>Λ</a:t>
            </a:r>
            <a:r>
              <a:rPr lang="en-GB" altLang="en-US" sz="2000" b="1" dirty="0">
                <a:solidFill>
                  <a:srgbClr val="43FC24"/>
                </a:solidFill>
                <a:latin typeface="Calibri" panose="020F0502020204030204" pitchFamily="34" charset="0"/>
              </a:rPr>
              <a:t>CDM suffers from a number of challenges</a:t>
            </a:r>
            <a:endParaRPr lang="en-US" altLang="en-US" sz="2000" b="1" dirty="0">
              <a:solidFill>
                <a:srgbClr val="43FC24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2D2F5F97-6395-4A05-A529-01E1C95A4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847849"/>
            <a:ext cx="79025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altLang="en-US" sz="2000" b="1" dirty="0">
                <a:solidFill>
                  <a:srgbClr val="FFCC99"/>
                </a:solidFill>
                <a:latin typeface="Calibri" panose="020F0502020204030204" pitchFamily="34" charset="0"/>
              </a:rPr>
              <a:t>The most important of which is the Hubble tension</a:t>
            </a:r>
          </a:p>
        </p:txBody>
      </p:sp>
      <p:sp>
        <p:nvSpPr>
          <p:cNvPr id="7" name="Rectangle 55">
            <a:extLst>
              <a:ext uri="{FF2B5EF4-FFF2-40B4-BE49-F238E27FC236}">
                <a16:creationId xmlns:a16="http://schemas.microsoft.com/office/drawing/2014/main" id="{F19FB1D7-A6B8-40FA-979B-4B9D58522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205038"/>
            <a:ext cx="7993063" cy="79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FFFFCC"/>
              </a:buClr>
            </a:pPr>
            <a:r>
              <a:rPr lang="en-GB" altLang="en-US" sz="2000" b="1" dirty="0">
                <a:solidFill>
                  <a:srgbClr val="FFFF00"/>
                </a:solidFill>
                <a:latin typeface="Calibri" panose="020F0502020204030204" pitchFamily="34" charset="0"/>
              </a:rPr>
              <a:t>Hubble tension:</a:t>
            </a:r>
            <a:r>
              <a:rPr lang="el-GR" altLang="en-US" sz="2000" b="1" dirty="0">
                <a:solidFill>
                  <a:srgbClr val="FF33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000" b="1" dirty="0">
                <a:solidFill>
                  <a:srgbClr val="43FC24"/>
                </a:solidFill>
                <a:latin typeface="Calibri" panose="020F0502020204030204" pitchFamily="34" charset="0"/>
              </a:rPr>
              <a:t>A disagreement in the estimate of </a:t>
            </a:r>
            <a:r>
              <a:rPr lang="en-GB" altLang="en-US" sz="2400" b="1" i="1" dirty="0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altLang="en-US" sz="2400" b="1" baseline="-25000" dirty="0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altLang="en-US" sz="2000" b="1" dirty="0">
                <a:solidFill>
                  <a:srgbClr val="43FC24"/>
                </a:solidFill>
                <a:latin typeface="Calibri" panose="020F0502020204030204" pitchFamily="34" charset="0"/>
              </a:rPr>
              <a:t> as inferred by  </a:t>
            </a:r>
          </a:p>
          <a:p>
            <a:pPr marL="0" indent="0" eaLnBrk="1" hangingPunct="1">
              <a:lnSpc>
                <a:spcPct val="90000"/>
              </a:lnSpc>
              <a:buClr>
                <a:srgbClr val="FFFFCC"/>
              </a:buClr>
              <a:buNone/>
            </a:pPr>
            <a:r>
              <a:rPr lang="en-GB" altLang="en-US" sz="2000" b="1" dirty="0">
                <a:solidFill>
                  <a:srgbClr val="43FC24"/>
                </a:solidFill>
                <a:latin typeface="Calibri" panose="020F0502020204030204" pitchFamily="34" charset="0"/>
              </a:rPr>
              <a:t>		    the CMB and by the </a:t>
            </a:r>
            <a:r>
              <a:rPr lang="en-GB" altLang="en-US" sz="2000" b="1" dirty="0" err="1">
                <a:solidFill>
                  <a:srgbClr val="43FC24"/>
                </a:solidFill>
                <a:latin typeface="Calibri" panose="020F0502020204030204" pitchFamily="34" charset="0"/>
              </a:rPr>
              <a:t>SNe</a:t>
            </a:r>
            <a:r>
              <a:rPr lang="en-GB" altLang="en-US" sz="2000" b="1" dirty="0">
                <a:solidFill>
                  <a:srgbClr val="43FC24"/>
                </a:solidFill>
                <a:latin typeface="Calibri" panose="020F0502020204030204" pitchFamily="34" charset="0"/>
              </a:rPr>
              <a:t> observations </a:t>
            </a:r>
            <a:endParaRPr lang="en-US" altLang="en-US" sz="2000" b="1" dirty="0">
              <a:solidFill>
                <a:srgbClr val="43FC24"/>
              </a:solidFill>
              <a:latin typeface="Calibri" panose="020F050202020403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246D76D-2A04-4E7E-8A78-8E24DF1CFC49}"/>
              </a:ext>
            </a:extLst>
          </p:cNvPr>
          <p:cNvGrpSpPr/>
          <p:nvPr/>
        </p:nvGrpSpPr>
        <p:grpSpPr>
          <a:xfrm>
            <a:off x="684213" y="2956882"/>
            <a:ext cx="5736763" cy="430848"/>
            <a:chOff x="684213" y="2956882"/>
            <a:chExt cx="5736763" cy="430848"/>
          </a:xfrm>
        </p:grpSpPr>
        <p:sp>
          <p:nvSpPr>
            <p:cNvPr id="9" name="Text Box 50">
              <a:extLst>
                <a:ext uri="{FF2B5EF4-FFF2-40B4-BE49-F238E27FC236}">
                  <a16:creationId xmlns:a16="http://schemas.microsoft.com/office/drawing/2014/main" id="{B8D266EF-0981-4773-8A82-B0EBE27A45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4213" y="2956882"/>
              <a:ext cx="10214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► </a:t>
              </a:r>
              <a:r>
                <a:rPr kumimoji="0" lang="en-GB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CMB:</a:t>
              </a:r>
              <a:endPara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3AC10D0-D577-46AC-9334-E7ED3C906A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758" t="12764" r="15575" b="60956"/>
            <a:stretch/>
          </p:blipFill>
          <p:spPr>
            <a:xfrm>
              <a:off x="2195736" y="2966366"/>
              <a:ext cx="4225240" cy="421364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353A36A-1009-4B78-B9AD-8BDBF6E4530D}"/>
              </a:ext>
            </a:extLst>
          </p:cNvPr>
          <p:cNvGrpSpPr/>
          <p:nvPr/>
        </p:nvGrpSpPr>
        <p:grpSpPr>
          <a:xfrm>
            <a:off x="684213" y="3429000"/>
            <a:ext cx="5822478" cy="495498"/>
            <a:chOff x="684213" y="3429000"/>
            <a:chExt cx="5822478" cy="495498"/>
          </a:xfrm>
        </p:grpSpPr>
        <p:sp>
          <p:nvSpPr>
            <p:cNvPr id="10" name="Text Box 50">
              <a:extLst>
                <a:ext uri="{FF2B5EF4-FFF2-40B4-BE49-F238E27FC236}">
                  <a16:creationId xmlns:a16="http://schemas.microsoft.com/office/drawing/2014/main" id="{BEDD65DB-4F84-46EA-AD57-CD06AC639E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4213" y="3460998"/>
              <a:ext cx="99418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► </a:t>
              </a:r>
              <a:r>
                <a:rPr kumimoji="0" lang="en-GB" alt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SNe</a:t>
              </a:r>
              <a:r>
                <a:rPr kumimoji="0" lang="en-GB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: </a:t>
              </a:r>
              <a:endPara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0631760-F85D-43CB-904C-DDBDD6810D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153" t="39502" r="13584" b="29595"/>
            <a:stretch/>
          </p:blipFill>
          <p:spPr>
            <a:xfrm>
              <a:off x="2195736" y="3429000"/>
              <a:ext cx="4310955" cy="495498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8B05EEC-6755-4C0A-8228-448225BD5285}"/>
              </a:ext>
            </a:extLst>
          </p:cNvPr>
          <p:cNvGrpSpPr/>
          <p:nvPr/>
        </p:nvGrpSpPr>
        <p:grpSpPr>
          <a:xfrm>
            <a:off x="250825" y="3997591"/>
            <a:ext cx="6913463" cy="495498"/>
            <a:chOff x="250825" y="3997591"/>
            <a:chExt cx="6913463" cy="49549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CE245AA-0B84-42AD-BBA0-A8C83CCD89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9809" t="18492" r="32334" b="73273"/>
            <a:stretch/>
          </p:blipFill>
          <p:spPr>
            <a:xfrm>
              <a:off x="4139952" y="3997591"/>
              <a:ext cx="2160240" cy="495498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6E819A7-2F11-4BDA-9F06-B8313B1C85AA}"/>
                </a:ext>
              </a:extLst>
            </p:cNvPr>
            <p:cNvGrpSpPr/>
            <p:nvPr/>
          </p:nvGrpSpPr>
          <p:grpSpPr>
            <a:xfrm>
              <a:off x="250825" y="4001806"/>
              <a:ext cx="6913463" cy="483981"/>
              <a:chOff x="250825" y="4001806"/>
              <a:chExt cx="6913463" cy="483981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F9812C14-00BE-40C0-BACA-BF62B801B07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r="80879" b="-341"/>
              <a:stretch/>
            </p:blipFill>
            <p:spPr>
              <a:xfrm>
                <a:off x="3172847" y="4001806"/>
                <a:ext cx="535058" cy="453032"/>
              </a:xfrm>
              <a:prstGeom prst="rect">
                <a:avLst/>
              </a:prstGeom>
            </p:spPr>
          </p:pic>
          <p:sp>
            <p:nvSpPr>
              <p:cNvPr id="14" name="Rectangle 19">
                <a:extLst>
                  <a:ext uri="{FF2B5EF4-FFF2-40B4-BE49-F238E27FC236}">
                    <a16:creationId xmlns:a16="http://schemas.microsoft.com/office/drawing/2014/main" id="{BBBFA75E-860C-4CDC-BF7D-C0529A3FB9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825" y="4085677"/>
                <a:ext cx="6913463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buClr>
                    <a:srgbClr val="FFFFCC"/>
                  </a:buClr>
                </a:pPr>
                <a:r>
                  <a:rPr lang="en-GB" altLang="en-US" sz="2000" b="1" dirty="0">
                    <a:solidFill>
                      <a:srgbClr val="FFCC99"/>
                    </a:solidFill>
                    <a:latin typeface="Calibri" panose="020F0502020204030204" pitchFamily="34" charset="0"/>
                  </a:rPr>
                  <a:t>This difference is about	(		        ) </a:t>
                </a:r>
                <a:endParaRPr lang="en-GB" altLang="en-US" sz="2000" b="1" dirty="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2AE7B24-40CD-4198-B3D7-BF30D7AA80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8948" y="1340768"/>
            <a:ext cx="5996580" cy="460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4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utoUpdateAnimBg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:a16="http://schemas.microsoft.com/office/drawing/2014/main" id="{174532B3-EC66-4A22-9C59-7A440025C9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sz="3200" dirty="0">
                <a:solidFill>
                  <a:srgbClr val="FF3300"/>
                </a:solidFill>
              </a:rPr>
              <a:t> </a:t>
            </a:r>
            <a:r>
              <a:rPr lang="en-GB" altLang="en-US" sz="3200" dirty="0" err="1">
                <a:solidFill>
                  <a:srgbClr val="FF3300"/>
                </a:solidFill>
              </a:rPr>
              <a:t>SNe</a:t>
            </a:r>
            <a:r>
              <a:rPr lang="en-GB" altLang="en-US" sz="3200" dirty="0">
                <a:solidFill>
                  <a:srgbClr val="FF3300"/>
                </a:solidFill>
              </a:rPr>
              <a:t> estimates</a:t>
            </a:r>
            <a:endParaRPr lang="en-US" altLang="en-US" sz="3600" dirty="0">
              <a:solidFill>
                <a:srgbClr val="FF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79" name="Picture 30">
            <a:extLst>
              <a:ext uri="{FF2B5EF4-FFF2-40B4-BE49-F238E27FC236}">
                <a16:creationId xmlns:a16="http://schemas.microsoft.com/office/drawing/2014/main" id="{ECFF250E-EC73-41AF-8756-3445B08A4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5825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70B2E12-167A-4657-ACD1-282CEBE4F30F}"/>
              </a:ext>
            </a:extLst>
          </p:cNvPr>
          <p:cNvGrpSpPr/>
          <p:nvPr/>
        </p:nvGrpSpPr>
        <p:grpSpPr>
          <a:xfrm>
            <a:off x="971600" y="2668850"/>
            <a:ext cx="7920880" cy="400110"/>
            <a:chOff x="971600" y="2236802"/>
            <a:chExt cx="7920880" cy="40011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0BDA3C7-C606-4894-8186-966E817DA6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15" t="50946" r="59847" b="29036"/>
            <a:stretch/>
          </p:blipFill>
          <p:spPr>
            <a:xfrm>
              <a:off x="971600" y="2275676"/>
              <a:ext cx="2160240" cy="361236"/>
            </a:xfrm>
            <a:prstGeom prst="rect">
              <a:avLst/>
            </a:prstGeom>
          </p:spPr>
        </p:pic>
        <p:sp>
          <p:nvSpPr>
            <p:cNvPr id="12" name="TextBox 5">
              <a:extLst>
                <a:ext uri="{FF2B5EF4-FFF2-40B4-BE49-F238E27FC236}">
                  <a16:creationId xmlns:a16="http://schemas.microsoft.com/office/drawing/2014/main" id="{233AE1EC-7D12-4334-8CE2-BFA416D82D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7540" y="2236802"/>
              <a:ext cx="552494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Dimensionless luminosity distance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8FDC620-A63C-4EA9-A9FF-EBD42B7F33A3}"/>
              </a:ext>
            </a:extLst>
          </p:cNvPr>
          <p:cNvGrpSpPr/>
          <p:nvPr/>
        </p:nvGrpSpPr>
        <p:grpSpPr>
          <a:xfrm>
            <a:off x="971600" y="3212976"/>
            <a:ext cx="7920880" cy="420829"/>
            <a:chOff x="971600" y="2865351"/>
            <a:chExt cx="7920880" cy="42082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3ED9332-9A37-4FF1-A75F-CB9316E94C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1534" t="49704" r="58" b="30278"/>
            <a:stretch/>
          </p:blipFill>
          <p:spPr>
            <a:xfrm>
              <a:off x="971600" y="2924944"/>
              <a:ext cx="3240360" cy="361236"/>
            </a:xfrm>
            <a:prstGeom prst="rect">
              <a:avLst/>
            </a:prstGeom>
          </p:spPr>
        </p:pic>
        <p:sp>
          <p:nvSpPr>
            <p:cNvPr id="13" name="TextBox 5">
              <a:extLst>
                <a:ext uri="{FF2B5EF4-FFF2-40B4-BE49-F238E27FC236}">
                  <a16:creationId xmlns:a16="http://schemas.microsoft.com/office/drawing/2014/main" id="{8045930D-9FA9-412C-BFA4-CDCC847A66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3988" y="2865351"/>
              <a:ext cx="457849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SN absolute magnitude</a:t>
              </a:r>
            </a:p>
          </p:txBody>
        </p:sp>
      </p:grpSp>
      <p:sp>
        <p:nvSpPr>
          <p:cNvPr id="16" name="TextBox 5">
            <a:extLst>
              <a:ext uri="{FF2B5EF4-FFF2-40B4-BE49-F238E27FC236}">
                <a16:creationId xmlns:a16="http://schemas.microsoft.com/office/drawing/2014/main" id="{C14ADA7A-7821-43C8-A5F1-52FE1C850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3988" y="3645024"/>
            <a:ext cx="27795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Estimated when </a:t>
            </a:r>
            <a:r>
              <a:rPr kumimoji="0" lang="en-GB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&lt; 0.01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3AA6A6-96D3-4075-8C79-01B789FDDBFD}"/>
              </a:ext>
            </a:extLst>
          </p:cNvPr>
          <p:cNvGrpSpPr/>
          <p:nvPr/>
        </p:nvGrpSpPr>
        <p:grpSpPr>
          <a:xfrm>
            <a:off x="684213" y="4293096"/>
            <a:ext cx="5168013" cy="508347"/>
            <a:chOff x="684213" y="3734921"/>
            <a:chExt cx="5168013" cy="50834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1728A62-6A8C-4268-B2E5-917334C487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1830" r="50620"/>
            <a:stretch/>
          </p:blipFill>
          <p:spPr>
            <a:xfrm>
              <a:off x="3112696" y="3734921"/>
              <a:ext cx="2739530" cy="508347"/>
            </a:xfrm>
            <a:prstGeom prst="rect">
              <a:avLst/>
            </a:prstGeom>
          </p:spPr>
        </p:pic>
        <p:sp>
          <p:nvSpPr>
            <p:cNvPr id="17" name="Text Box 50">
              <a:extLst>
                <a:ext uri="{FF2B5EF4-FFF2-40B4-BE49-F238E27FC236}">
                  <a16:creationId xmlns:a16="http://schemas.microsoft.com/office/drawing/2014/main" id="{6A3666D0-A4DE-4E0A-A6F9-6D8A4F7A58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4213" y="3789040"/>
              <a:ext cx="254005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► </a:t>
              </a:r>
              <a:r>
                <a:rPr kumimoji="0" lang="en-GB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Crucial assumption:</a:t>
              </a:r>
              <a:endPara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9" name="Rectangle 19">
            <a:extLst>
              <a:ext uri="{FF2B5EF4-FFF2-40B4-BE49-F238E27FC236}">
                <a16:creationId xmlns:a16="http://schemas.microsoft.com/office/drawing/2014/main" id="{B0A97006-1F56-499D-954C-14116AEA1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013176"/>
            <a:ext cx="5545311" cy="50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altLang="en-US" sz="2000" b="1" dirty="0">
                <a:solidFill>
                  <a:srgbClr val="FFCC99"/>
                </a:solidFill>
                <a:latin typeface="Calibri" panose="020F0502020204030204" pitchFamily="34" charset="0"/>
              </a:rPr>
              <a:t>If </a:t>
            </a:r>
            <a:r>
              <a:rPr lang="en-GB" altLang="en-US" sz="2400" b="1" i="1" dirty="0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altLang="en-US" sz="2000" b="1" dirty="0">
                <a:solidFill>
                  <a:srgbClr val="FFCC99"/>
                </a:solidFill>
                <a:latin typeface="Calibri" panose="020F0502020204030204" pitchFamily="34" charset="0"/>
              </a:rPr>
              <a:t> at large </a:t>
            </a:r>
            <a:r>
              <a:rPr lang="en-GB" altLang="en-US" sz="2400" b="1" i="1" dirty="0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GB" altLang="en-US" sz="2000" b="1" dirty="0">
                <a:solidFill>
                  <a:srgbClr val="FFCC99"/>
                </a:solidFill>
                <a:latin typeface="Calibri" panose="020F0502020204030204" pitchFamily="34" charset="0"/>
              </a:rPr>
              <a:t> were smaller so must be for </a:t>
            </a:r>
            <a:r>
              <a:rPr lang="en-GB" altLang="en-US" sz="2400" b="1" i="1" dirty="0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altLang="en-US" sz="2400" b="1" baseline="-25000" dirty="0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4344C4F-6B92-423B-AE46-8027F7D97D04}"/>
              </a:ext>
            </a:extLst>
          </p:cNvPr>
          <p:cNvGrpSpPr/>
          <p:nvPr/>
        </p:nvGrpSpPr>
        <p:grpSpPr>
          <a:xfrm>
            <a:off x="250825" y="1239766"/>
            <a:ext cx="8641655" cy="1293200"/>
            <a:chOff x="250825" y="1239766"/>
            <a:chExt cx="8641655" cy="12932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A88443C-6918-48C2-99E4-D311B44961D7}"/>
                </a:ext>
              </a:extLst>
            </p:cNvPr>
            <p:cNvGrpSpPr/>
            <p:nvPr/>
          </p:nvGrpSpPr>
          <p:grpSpPr>
            <a:xfrm>
              <a:off x="250825" y="1239766"/>
              <a:ext cx="8165792" cy="862610"/>
              <a:chOff x="250825" y="1239766"/>
              <a:chExt cx="8165792" cy="862610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0E51A087-E50D-42EE-9DB2-09972752131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786" t="26066" r="8933" b="59598"/>
              <a:stretch/>
            </p:blipFill>
            <p:spPr>
              <a:xfrm>
                <a:off x="3264808" y="1239766"/>
                <a:ext cx="5151809" cy="862610"/>
              </a:xfrm>
              <a:prstGeom prst="rect">
                <a:avLst/>
              </a:prstGeom>
            </p:spPr>
          </p:pic>
          <p:sp>
            <p:nvSpPr>
              <p:cNvPr id="10" name="Rectangle 55">
                <a:extLst>
                  <a:ext uri="{FF2B5EF4-FFF2-40B4-BE49-F238E27FC236}">
                    <a16:creationId xmlns:a16="http://schemas.microsoft.com/office/drawing/2014/main" id="{8AF4E5AD-F9FD-43D3-9C21-4F566EE04D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825" y="1484312"/>
                <a:ext cx="3028258" cy="361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buClr>
                    <a:srgbClr val="FFFFCC"/>
                  </a:buClr>
                </a:pPr>
                <a:r>
                  <a:rPr lang="en-GB" altLang="en-US" sz="2000" b="1" dirty="0">
                    <a:solidFill>
                      <a:srgbClr val="43FC24"/>
                    </a:solidFill>
                    <a:latin typeface="Calibri" panose="020F0502020204030204" pitchFamily="34" charset="0"/>
                  </a:rPr>
                  <a:t>Observations estimate:</a:t>
                </a:r>
                <a:endParaRPr lang="en-US" altLang="en-US" sz="2000" b="1" dirty="0">
                  <a:solidFill>
                    <a:srgbClr val="43FC24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20" name="TextBox 5">
              <a:extLst>
                <a:ext uri="{FF2B5EF4-FFF2-40B4-BE49-F238E27FC236}">
                  <a16:creationId xmlns:a16="http://schemas.microsoft.com/office/drawing/2014/main" id="{69C898AA-81AB-4CFC-BBBB-F58B78D2DE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7540" y="2132856"/>
              <a:ext cx="552494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Apparent magnitude of </a:t>
              </a:r>
              <a:r>
                <a:rPr kumimoji="0" lang="en-GB" alt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SNe</a:t>
              </a:r>
              <a:endPara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453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:a16="http://schemas.microsoft.com/office/drawing/2014/main" id="{174532B3-EC66-4A22-9C59-7A440025C9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sz="3200" dirty="0">
                <a:solidFill>
                  <a:srgbClr val="FF3300"/>
                </a:solidFill>
              </a:rPr>
              <a:t> CMB estimates</a:t>
            </a:r>
            <a:endParaRPr lang="en-US" altLang="en-US" sz="3600" dirty="0">
              <a:solidFill>
                <a:srgbClr val="FF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79" name="Picture 30">
            <a:extLst>
              <a:ext uri="{FF2B5EF4-FFF2-40B4-BE49-F238E27FC236}">
                <a16:creationId xmlns:a16="http://schemas.microsoft.com/office/drawing/2014/main" id="{ECFF250E-EC73-41AF-8756-3445B08A4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5825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BF9603F-F232-4304-88DE-EE53654A658D}"/>
              </a:ext>
            </a:extLst>
          </p:cNvPr>
          <p:cNvGrpSpPr/>
          <p:nvPr/>
        </p:nvGrpSpPr>
        <p:grpSpPr>
          <a:xfrm>
            <a:off x="250825" y="1261941"/>
            <a:ext cx="8641655" cy="1374971"/>
            <a:chOff x="250825" y="1261941"/>
            <a:chExt cx="8641655" cy="137497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1728A6C-0909-448F-B2FE-1B5CD07D38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801" r="31709" b="76073"/>
            <a:stretch/>
          </p:blipFill>
          <p:spPr>
            <a:xfrm>
              <a:off x="3414165" y="1261941"/>
              <a:ext cx="2597995" cy="942923"/>
            </a:xfrm>
            <a:prstGeom prst="rect">
              <a:avLst/>
            </a:prstGeom>
          </p:spPr>
        </p:pic>
        <p:sp>
          <p:nvSpPr>
            <p:cNvPr id="8" name="Rectangle 55">
              <a:extLst>
                <a:ext uri="{FF2B5EF4-FFF2-40B4-BE49-F238E27FC236}">
                  <a16:creationId xmlns:a16="http://schemas.microsoft.com/office/drawing/2014/main" id="{2C061359-F5DD-4F5C-8D13-5691D92603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825" y="1484312"/>
              <a:ext cx="3028258" cy="361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Clr>
                  <a:srgbClr val="FFFFCC"/>
                </a:buClr>
              </a:pPr>
              <a:r>
                <a:rPr lang="en-GB" altLang="en-US" sz="2000" b="1" dirty="0">
                  <a:solidFill>
                    <a:srgbClr val="43FC24"/>
                  </a:solidFill>
                  <a:latin typeface="Calibri" panose="020F0502020204030204" pitchFamily="34" charset="0"/>
                </a:rPr>
                <a:t>Observations estimate:</a:t>
              </a:r>
              <a:endParaRPr lang="en-US" altLang="en-US" sz="2000" b="1" dirty="0">
                <a:solidFill>
                  <a:srgbClr val="43FC24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" name="TextBox 5">
              <a:extLst>
                <a:ext uri="{FF2B5EF4-FFF2-40B4-BE49-F238E27FC236}">
                  <a16:creationId xmlns:a16="http://schemas.microsoft.com/office/drawing/2014/main" id="{B7204E22-F2ED-4FCB-BFF1-266AB02C7C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7540" y="2236802"/>
              <a:ext cx="552494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Angle subtended by sound horizon at decoupling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CD4AEBD-A8F6-4966-8A78-FC44EC80E6EF}"/>
              </a:ext>
            </a:extLst>
          </p:cNvPr>
          <p:cNvGrpSpPr/>
          <p:nvPr/>
        </p:nvGrpSpPr>
        <p:grpSpPr>
          <a:xfrm>
            <a:off x="247598" y="2822485"/>
            <a:ext cx="8428858" cy="822539"/>
            <a:chOff x="247598" y="2750477"/>
            <a:chExt cx="8428858" cy="82253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0B9662B-C43D-40F8-AFA2-7AF3160332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63" t="50879" r="2170" b="7607"/>
            <a:stretch/>
          </p:blipFill>
          <p:spPr>
            <a:xfrm>
              <a:off x="2133253" y="2750477"/>
              <a:ext cx="6543203" cy="822539"/>
            </a:xfrm>
            <a:prstGeom prst="rect">
              <a:avLst/>
            </a:prstGeom>
          </p:spPr>
        </p:pic>
        <p:sp>
          <p:nvSpPr>
            <p:cNvPr id="11" name="Rectangle 55">
              <a:extLst>
                <a:ext uri="{FF2B5EF4-FFF2-40B4-BE49-F238E27FC236}">
                  <a16:creationId xmlns:a16="http://schemas.microsoft.com/office/drawing/2014/main" id="{E3851173-A62B-471F-A8D5-9E6E2820A5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598" y="2779731"/>
              <a:ext cx="1885655" cy="707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Clr>
                  <a:srgbClr val="FFFFCC"/>
                </a:buClr>
              </a:pPr>
              <a:r>
                <a:rPr lang="en-GB" altLang="en-US" sz="2000" b="1" dirty="0">
                  <a:solidFill>
                    <a:srgbClr val="FFFF00"/>
                  </a:solidFill>
                  <a:latin typeface="Calibri" panose="020F0502020204030204" pitchFamily="34" charset="0"/>
                </a:rPr>
                <a:t>Sound horizon:</a:t>
              </a:r>
              <a:endParaRPr lang="en-US" altLang="en-US" sz="2000" b="1" dirty="0">
                <a:solidFill>
                  <a:srgbClr val="FFFF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4" name="Rectangle 19">
            <a:extLst>
              <a:ext uri="{FF2B5EF4-FFF2-40B4-BE49-F238E27FC236}">
                <a16:creationId xmlns:a16="http://schemas.microsoft.com/office/drawing/2014/main" id="{4157A896-5893-45A8-86E8-2E36E2D22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581128"/>
            <a:ext cx="5545311" cy="50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altLang="en-US" sz="2000" b="1" dirty="0">
                <a:solidFill>
                  <a:srgbClr val="FFCC99"/>
                </a:solidFill>
                <a:latin typeface="Calibri" panose="020F0502020204030204" pitchFamily="34" charset="0"/>
              </a:rPr>
              <a:t>If </a:t>
            </a:r>
            <a:r>
              <a:rPr lang="en-GB" altLang="en-US" sz="2400" b="1" i="1" dirty="0" err="1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altLang="en-US" sz="2400" b="1" i="1" baseline="-25000" dirty="0" err="1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altLang="en-US" sz="2000" b="1" dirty="0">
                <a:solidFill>
                  <a:srgbClr val="FFCC99"/>
                </a:solidFill>
                <a:latin typeface="Calibri" panose="020F0502020204030204" pitchFamily="34" charset="0"/>
              </a:rPr>
              <a:t> were smaller then </a:t>
            </a:r>
            <a:r>
              <a:rPr lang="en-GB" altLang="en-US" sz="2400" b="1" i="1" dirty="0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altLang="en-US" sz="2400" b="1" baseline="-25000" dirty="0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GB" altLang="en-US" sz="2000" b="1" dirty="0">
                <a:solidFill>
                  <a:srgbClr val="FFCC99"/>
                </a:solidFill>
                <a:latin typeface="Calibri" panose="020F0502020204030204" pitchFamily="34" charset="0"/>
              </a:rPr>
              <a:t> must be larger</a:t>
            </a:r>
            <a:endParaRPr lang="en-GB" altLang="en-US" sz="2400" b="1" baseline="-25000" dirty="0">
              <a:solidFill>
                <a:srgbClr val="66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55">
            <a:extLst>
              <a:ext uri="{FF2B5EF4-FFF2-40B4-BE49-F238E27FC236}">
                <a16:creationId xmlns:a16="http://schemas.microsoft.com/office/drawing/2014/main" id="{3F5A3660-8A2D-473A-A5D9-58B40D9F5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080893"/>
            <a:ext cx="6134849" cy="50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FFFFCC"/>
              </a:buClr>
            </a:pPr>
            <a:r>
              <a:rPr lang="en-GB" altLang="en-US" sz="2000" b="1" dirty="0">
                <a:solidFill>
                  <a:srgbClr val="43FC24"/>
                </a:solidFill>
                <a:latin typeface="Calibri" panose="020F0502020204030204" pitchFamily="34" charset="0"/>
              </a:rPr>
              <a:t>Early Dark Energy is a prominent way to decrease </a:t>
            </a:r>
            <a:r>
              <a:rPr lang="en-GB" altLang="en-US" sz="2400" b="1" i="1" dirty="0" err="1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altLang="en-US" sz="2400" b="1" i="1" baseline="-25000" dirty="0" err="1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altLang="en-US" sz="2400" b="1" i="1" baseline="-25000" dirty="0">
              <a:solidFill>
                <a:srgbClr val="66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11236BB-08DD-4498-8B1F-BCEB7DF26DD9}"/>
              </a:ext>
            </a:extLst>
          </p:cNvPr>
          <p:cNvGrpSpPr/>
          <p:nvPr/>
        </p:nvGrpSpPr>
        <p:grpSpPr>
          <a:xfrm>
            <a:off x="2123728" y="3717032"/>
            <a:ext cx="5040560" cy="502963"/>
            <a:chOff x="2123728" y="3717032"/>
            <a:chExt cx="5040560" cy="50296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2FD6EF2-4FED-4C3C-827A-81671A842B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50000"/>
            <a:stretch/>
          </p:blipFill>
          <p:spPr>
            <a:xfrm>
              <a:off x="2123728" y="3717032"/>
              <a:ext cx="3517697" cy="502963"/>
            </a:xfrm>
            <a:prstGeom prst="rect">
              <a:avLst/>
            </a:prstGeom>
          </p:spPr>
        </p:pic>
        <p:sp>
          <p:nvSpPr>
            <p:cNvPr id="17" name="TextBox 5">
              <a:extLst>
                <a:ext uri="{FF2B5EF4-FFF2-40B4-BE49-F238E27FC236}">
                  <a16:creationId xmlns:a16="http://schemas.microsoft.com/office/drawing/2014/main" id="{580E9FF5-B4A8-4C30-94C1-FA77CA9F8B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87267" y="3789040"/>
              <a:ext cx="147702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Planck 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551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:a16="http://schemas.microsoft.com/office/drawing/2014/main" id="{174532B3-EC66-4A22-9C59-7A440025C9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sz="3200" dirty="0">
                <a:solidFill>
                  <a:srgbClr val="FF3300"/>
                </a:solidFill>
              </a:rPr>
              <a:t> Early Dark Energy (EDE)</a:t>
            </a:r>
            <a:endParaRPr lang="en-US" altLang="en-US" sz="3600" dirty="0">
              <a:solidFill>
                <a:srgbClr val="FF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79" name="Picture 30">
            <a:extLst>
              <a:ext uri="{FF2B5EF4-FFF2-40B4-BE49-F238E27FC236}">
                <a16:creationId xmlns:a16="http://schemas.microsoft.com/office/drawing/2014/main" id="{ECFF250E-EC73-41AF-8756-3445B08A4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5825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55">
            <a:extLst>
              <a:ext uri="{FF2B5EF4-FFF2-40B4-BE49-F238E27FC236}">
                <a16:creationId xmlns:a16="http://schemas.microsoft.com/office/drawing/2014/main" id="{E8D41C99-D6CB-4C08-8D81-4C71872AC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412776"/>
            <a:ext cx="8713663" cy="40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FFFFCC"/>
              </a:buClr>
            </a:pPr>
            <a:r>
              <a:rPr lang="en-GB" altLang="en-US" sz="2000" b="1" dirty="0">
                <a:solidFill>
                  <a:srgbClr val="FFFF00"/>
                </a:solidFill>
                <a:latin typeface="Calibri" panose="020F0502020204030204" pitchFamily="34" charset="0"/>
              </a:rPr>
              <a:t>Early Dark Energy:</a:t>
            </a:r>
            <a:r>
              <a:rPr lang="el-GR" altLang="en-US" sz="2000" b="1" dirty="0">
                <a:solidFill>
                  <a:srgbClr val="FF33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000" b="1" dirty="0">
                <a:solidFill>
                  <a:srgbClr val="43FC24"/>
                </a:solidFill>
                <a:latin typeface="Calibri" panose="020F0502020204030204" pitchFamily="34" charset="0"/>
              </a:rPr>
              <a:t>Momentary importance of Dark Energy near equality</a:t>
            </a:r>
            <a:endParaRPr lang="en-US" altLang="en-US" sz="2000" b="1" dirty="0">
              <a:solidFill>
                <a:srgbClr val="43FC24"/>
              </a:solidFill>
              <a:latin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39CEFE2-294E-421D-A8C1-7FD394AB1C8E}"/>
              </a:ext>
            </a:extLst>
          </p:cNvPr>
          <p:cNvGrpSpPr/>
          <p:nvPr/>
        </p:nvGrpSpPr>
        <p:grpSpPr>
          <a:xfrm>
            <a:off x="683568" y="1772816"/>
            <a:ext cx="2225979" cy="845522"/>
            <a:chOff x="5652120" y="4023638"/>
            <a:chExt cx="2225979" cy="84552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A512773-1E9C-4E47-9C8B-A3F835B54D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89109" b="-1338"/>
            <a:stretch/>
          </p:blipFill>
          <p:spPr>
            <a:xfrm>
              <a:off x="5652120" y="4035121"/>
              <a:ext cx="712412" cy="834039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2CB0F99-874C-4870-B203-C22D152F14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8080"/>
            <a:stretch/>
          </p:blipFill>
          <p:spPr>
            <a:xfrm>
              <a:off x="6444208" y="4023638"/>
              <a:ext cx="1433891" cy="823031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FC2EBCA-6773-45B8-BFE1-4236168EF8A1}"/>
              </a:ext>
            </a:extLst>
          </p:cNvPr>
          <p:cNvGrpSpPr/>
          <p:nvPr/>
        </p:nvGrpSpPr>
        <p:grpSpPr>
          <a:xfrm>
            <a:off x="3887067" y="1947312"/>
            <a:ext cx="5097741" cy="506013"/>
            <a:chOff x="3887067" y="1947312"/>
            <a:chExt cx="5097741" cy="50601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D82F526-B27E-451B-BA16-50E39AECAE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3404" t="88262" r="26150" b="3329"/>
            <a:stretch/>
          </p:blipFill>
          <p:spPr>
            <a:xfrm>
              <a:off x="5535558" y="1947312"/>
              <a:ext cx="3449250" cy="506013"/>
            </a:xfrm>
            <a:prstGeom prst="rect">
              <a:avLst/>
            </a:prstGeom>
          </p:spPr>
        </p:pic>
        <p:sp>
          <p:nvSpPr>
            <p:cNvPr id="10" name="TextBox 5">
              <a:extLst>
                <a:ext uri="{FF2B5EF4-FFF2-40B4-BE49-F238E27FC236}">
                  <a16:creationId xmlns:a16="http://schemas.microsoft.com/office/drawing/2014/main" id="{26A15F7C-BEEB-4063-B83F-95C730D31F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7067" y="1988840"/>
              <a:ext cx="176505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Friedman </a:t>
              </a:r>
              <a:r>
                <a:rPr kumimoji="0" lang="en-GB" alt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Eq</a:t>
              </a:r>
              <a:r>
                <a:rPr kumimoji="0" lang="en-GB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A8730EE-1583-4180-8EC3-2E4C19F91F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755" t="50827" r="63806" b="33293"/>
          <a:stretch/>
        </p:blipFill>
        <p:spPr>
          <a:xfrm>
            <a:off x="539779" y="6093296"/>
            <a:ext cx="1943989" cy="5101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B05D0E-435D-4A7C-8119-37BAF543ED2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198" r="58316" b="66820"/>
          <a:stretch/>
        </p:blipFill>
        <p:spPr>
          <a:xfrm>
            <a:off x="434721" y="3140968"/>
            <a:ext cx="2193064" cy="54561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B22DFED-4937-434A-B000-BAB8F686D67D}"/>
              </a:ext>
            </a:extLst>
          </p:cNvPr>
          <p:cNvGrpSpPr/>
          <p:nvPr/>
        </p:nvGrpSpPr>
        <p:grpSpPr>
          <a:xfrm>
            <a:off x="437514" y="2636912"/>
            <a:ext cx="6318710" cy="424291"/>
            <a:chOff x="437514" y="2735216"/>
            <a:chExt cx="6318710" cy="424291"/>
          </a:xfrm>
        </p:grpSpPr>
        <p:sp>
          <p:nvSpPr>
            <p:cNvPr id="13" name="TextBox 5">
              <a:extLst>
                <a:ext uri="{FF2B5EF4-FFF2-40B4-BE49-F238E27FC236}">
                  <a16:creationId xmlns:a16="http://schemas.microsoft.com/office/drawing/2014/main" id="{D4E6A92B-5DD8-4295-A6C2-BA5D57E48D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7999" y="2735216"/>
              <a:ext cx="2868225" cy="401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altLang="en-US" sz="200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  <a:r>
                <a:rPr kumimoji="0" lang="en-GB" alt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ractional</a:t>
              </a:r>
              <a:r>
                <a:rPr kumimoji="0" lang="en-GB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energy density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380DC2F-C899-40B4-BA06-19FD752B74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3019" t="1917" r="22655" b="85588"/>
            <a:stretch/>
          </p:blipFill>
          <p:spPr>
            <a:xfrm>
              <a:off x="437514" y="2758042"/>
              <a:ext cx="3384376" cy="401465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2D72199D-07B4-4130-914A-6FB27AE2C4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8448" t="9783"/>
          <a:stretch/>
        </p:blipFill>
        <p:spPr>
          <a:xfrm>
            <a:off x="3307224" y="3171448"/>
            <a:ext cx="2391737" cy="50601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975AC2BE-6CC0-4693-8F64-10FF7FD162D2}"/>
              </a:ext>
            </a:extLst>
          </p:cNvPr>
          <p:cNvGrpSpPr/>
          <p:nvPr/>
        </p:nvGrpSpPr>
        <p:grpSpPr>
          <a:xfrm>
            <a:off x="684213" y="4179526"/>
            <a:ext cx="7481314" cy="545618"/>
            <a:chOff x="684213" y="3946458"/>
            <a:chExt cx="7481314" cy="54561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8FFFC4B-FF80-421A-97F8-95EC3EA54D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5859" r="28834" b="49712"/>
            <a:stretch/>
          </p:blipFill>
          <p:spPr>
            <a:xfrm>
              <a:off x="2483769" y="3946458"/>
              <a:ext cx="3744312" cy="463594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594025F-E24C-4D98-8E6C-DF68354DA4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73183" t="559" b="1"/>
            <a:stretch/>
          </p:blipFill>
          <p:spPr>
            <a:xfrm>
              <a:off x="6756224" y="3946458"/>
              <a:ext cx="1409303" cy="545618"/>
            </a:xfrm>
            <a:prstGeom prst="rect">
              <a:avLst/>
            </a:prstGeom>
          </p:spPr>
        </p:pic>
        <p:sp>
          <p:nvSpPr>
            <p:cNvPr id="21" name="Text Box 50">
              <a:extLst>
                <a:ext uri="{FF2B5EF4-FFF2-40B4-BE49-F238E27FC236}">
                  <a16:creationId xmlns:a16="http://schemas.microsoft.com/office/drawing/2014/main" id="{2FB4E82F-E9A6-489D-846A-598069716D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4213" y="4037002"/>
              <a:ext cx="158004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► </a:t>
              </a:r>
              <a:r>
                <a:rPr lang="en-GB" altLang="en-US" sz="2000" b="1" dirty="0">
                  <a:solidFill>
                    <a:srgbClr val="FFFFFF"/>
                  </a:solidFill>
                  <a:latin typeface="Calibri" panose="020F0502020204030204" pitchFamily="34" charset="0"/>
                </a:rPr>
                <a:t>Prototype</a:t>
              </a:r>
              <a:r>
                <a:rPr kumimoji="0" lang="en-GB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:</a:t>
              </a:r>
              <a:endPara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5">
            <a:extLst>
              <a:ext uri="{FF2B5EF4-FFF2-40B4-BE49-F238E27FC236}">
                <a16:creationId xmlns:a16="http://schemas.microsoft.com/office/drawing/2014/main" id="{C20540E5-AAF7-4432-8200-82161B7A2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695" y="4725144"/>
            <a:ext cx="73067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2000" b="1" dirty="0">
                <a:solidFill>
                  <a:srgbClr val="43FC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Poulin, Smith, </a:t>
            </a:r>
            <a:r>
              <a:rPr lang="en-GB" altLang="en-US" sz="2000" b="1" dirty="0" err="1">
                <a:solidFill>
                  <a:srgbClr val="43FC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Karval</a:t>
            </a:r>
            <a:r>
              <a:rPr lang="en-GB" altLang="en-US" sz="2000" b="1" dirty="0">
                <a:solidFill>
                  <a:srgbClr val="43FC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n-GB" altLang="en-US" sz="2000" b="1" dirty="0" err="1">
                <a:solidFill>
                  <a:srgbClr val="43FC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Kamionkowski</a:t>
            </a:r>
            <a:r>
              <a:rPr lang="en-GB" altLang="en-US" sz="2000" b="1" dirty="0">
                <a:solidFill>
                  <a:srgbClr val="43FC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2019</a:t>
            </a:r>
            <a:endParaRPr kumimoji="0" lang="en-GB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43FC24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89DA842-3880-4DCE-9E01-27FAB15FBE9A}"/>
              </a:ext>
            </a:extLst>
          </p:cNvPr>
          <p:cNvGrpSpPr/>
          <p:nvPr/>
        </p:nvGrpSpPr>
        <p:grpSpPr>
          <a:xfrm>
            <a:off x="467544" y="5105879"/>
            <a:ext cx="8352928" cy="555369"/>
            <a:chOff x="467544" y="4795195"/>
            <a:chExt cx="8352928" cy="55536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B06C0A3-7020-4D91-9AD4-96D3C26EF8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6178" t="82858" r="15489" b="2166"/>
            <a:stretch/>
          </p:blipFill>
          <p:spPr>
            <a:xfrm>
              <a:off x="4703015" y="4869160"/>
              <a:ext cx="4117457" cy="48140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0EE3FE8-F259-41B7-95A0-2C9EEE69BA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3380" b="50595"/>
            <a:stretch/>
          </p:blipFill>
          <p:spPr>
            <a:xfrm>
              <a:off x="467544" y="4795195"/>
              <a:ext cx="4117457" cy="506013"/>
            </a:xfrm>
            <a:prstGeom prst="rect">
              <a:avLst/>
            </a:prstGeom>
          </p:spPr>
        </p:pic>
      </p:grpSp>
      <p:sp>
        <p:nvSpPr>
          <p:cNvPr id="26" name="Rectangle 19">
            <a:extLst>
              <a:ext uri="{FF2B5EF4-FFF2-40B4-BE49-F238E27FC236}">
                <a16:creationId xmlns:a16="http://schemas.microsoft.com/office/drawing/2014/main" id="{8043D05B-2F04-4BBF-A289-87189308B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717032"/>
            <a:ext cx="5185271" cy="326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altLang="en-US" sz="2000" b="1" dirty="0">
                <a:solidFill>
                  <a:srgbClr val="FFCC99"/>
                </a:solidFill>
                <a:latin typeface="Calibri" panose="020F0502020204030204" pitchFamily="34" charset="0"/>
              </a:rPr>
              <a:t>EDE is about 10% of total near equality</a:t>
            </a:r>
          </a:p>
        </p:txBody>
      </p:sp>
      <p:sp>
        <p:nvSpPr>
          <p:cNvPr id="27" name="Rectangle 19">
            <a:extLst>
              <a:ext uri="{FF2B5EF4-FFF2-40B4-BE49-F238E27FC236}">
                <a16:creationId xmlns:a16="http://schemas.microsoft.com/office/drawing/2014/main" id="{410296D1-E2A4-400B-848E-E5006808F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" y="5733256"/>
            <a:ext cx="79025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altLang="en-US" sz="2000" b="1" dirty="0">
                <a:solidFill>
                  <a:srgbClr val="FFCC99"/>
                </a:solidFill>
                <a:latin typeface="Calibri" panose="020F0502020204030204" pitchFamily="34" charset="0"/>
              </a:rPr>
              <a:t>EDE density has to decrease faster than radiation after equality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3AC853D-BC79-40C8-BB7F-5012FA4A1E0E}"/>
              </a:ext>
            </a:extLst>
          </p:cNvPr>
          <p:cNvGrpSpPr/>
          <p:nvPr/>
        </p:nvGrpSpPr>
        <p:grpSpPr>
          <a:xfrm>
            <a:off x="2555776" y="6093296"/>
            <a:ext cx="1728192" cy="576064"/>
            <a:chOff x="2555776" y="6093296"/>
            <a:chExt cx="1728192" cy="57606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192C30F-FFDA-4E36-B0CC-3BF326288A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36967" t="-1" r="42480" b="3779"/>
            <a:stretch/>
          </p:blipFill>
          <p:spPr>
            <a:xfrm>
              <a:off x="3203848" y="6093296"/>
              <a:ext cx="1080120" cy="486891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E60B2D7-B3F6-4858-9EF8-5292C9506F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86001" b="-13843"/>
            <a:stretch/>
          </p:blipFill>
          <p:spPr>
            <a:xfrm>
              <a:off x="2555776" y="6093296"/>
              <a:ext cx="576064" cy="576064"/>
            </a:xfrm>
            <a:prstGeom prst="rect">
              <a:avLst/>
            </a:prstGeom>
          </p:spPr>
        </p:pic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CEEA04D1-B243-4EF0-941C-0D2EB17E777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60011" b="-3404"/>
          <a:stretch/>
        </p:blipFill>
        <p:spPr>
          <a:xfrm>
            <a:off x="6574910" y="6146124"/>
            <a:ext cx="2101546" cy="52323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7294BDE-3B49-430D-AA8C-DE8736828AD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0044" y="1916832"/>
            <a:ext cx="8583912" cy="354208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B20384D3-987C-4085-8DF5-C23D0FA43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6459" y="5559326"/>
            <a:ext cx="3540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 i="1" dirty="0">
                <a:solidFill>
                  <a:srgbClr val="FF0000"/>
                </a:solidFill>
                <a:sym typeface="Symbol" panose="05050102010706020507" pitchFamily="18" charset="2"/>
              </a:rPr>
              <a:t></a:t>
            </a:r>
            <a:endParaRPr lang="en-GB" alt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55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  <p:bldP spid="26" grpId="0" autoUpdateAnimBg="0"/>
      <p:bldP spid="27" grpId="0" autoUpdateAnimBg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:a16="http://schemas.microsoft.com/office/drawing/2014/main" id="{174532B3-EC66-4A22-9C59-7A440025C9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sz="3200" dirty="0">
                <a:solidFill>
                  <a:srgbClr val="FF3300"/>
                </a:solidFill>
              </a:rPr>
              <a:t> EDE + </a:t>
            </a:r>
            <a:r>
              <a:rPr lang="el-GR" altLang="en-US" sz="3200" dirty="0">
                <a:solidFill>
                  <a:srgbClr val="FF3300"/>
                </a:solidFill>
              </a:rPr>
              <a:t>α</a:t>
            </a:r>
            <a:r>
              <a:rPr lang="en-GB" altLang="en-US" sz="3200" dirty="0">
                <a:solidFill>
                  <a:srgbClr val="FF3300"/>
                </a:solidFill>
              </a:rPr>
              <a:t>-attractors</a:t>
            </a:r>
            <a:endParaRPr lang="en-US" altLang="en-US" sz="3600" dirty="0">
              <a:solidFill>
                <a:srgbClr val="FF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79" name="Picture 30">
            <a:extLst>
              <a:ext uri="{FF2B5EF4-FFF2-40B4-BE49-F238E27FC236}">
                <a16:creationId xmlns:a16="http://schemas.microsoft.com/office/drawing/2014/main" id="{ECFF250E-EC73-41AF-8756-3445B08A4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5825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55">
            <a:extLst>
              <a:ext uri="{FF2B5EF4-FFF2-40B4-BE49-F238E27FC236}">
                <a16:creationId xmlns:a16="http://schemas.microsoft.com/office/drawing/2014/main" id="{0343E86F-EAFC-4502-9BCD-D33B72165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1484312"/>
            <a:ext cx="7398467" cy="360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FFFFCC"/>
              </a:buClr>
            </a:pPr>
            <a:r>
              <a:rPr lang="el-GR" altLang="en-US" sz="2000" b="1" dirty="0">
                <a:solidFill>
                  <a:srgbClr val="43FC24"/>
                </a:solidFill>
                <a:latin typeface="Calibri" panose="020F0502020204030204" pitchFamily="34" charset="0"/>
              </a:rPr>
              <a:t>α</a:t>
            </a:r>
            <a:r>
              <a:rPr lang="en-GB" altLang="en-US" sz="2000" b="1" dirty="0">
                <a:solidFill>
                  <a:srgbClr val="43FC24"/>
                </a:solidFill>
                <a:latin typeface="Calibri" panose="020F0502020204030204" pitchFamily="34" charset="0"/>
              </a:rPr>
              <a:t>-attractors are possible in the framework of CFT or SUGRA</a:t>
            </a:r>
            <a:endParaRPr lang="en-US" altLang="en-US" sz="2000" b="1" dirty="0">
              <a:solidFill>
                <a:srgbClr val="43FC24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74FAB8AD-F994-4C98-84F4-3D04EBDBE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847849"/>
            <a:ext cx="79025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altLang="en-US" sz="2000" b="1" dirty="0">
                <a:solidFill>
                  <a:srgbClr val="FFCC99"/>
                </a:solidFill>
                <a:latin typeface="Calibri" panose="020F0502020204030204" pitchFamily="34" charset="0"/>
              </a:rPr>
              <a:t>The</a:t>
            </a:r>
            <a:r>
              <a:rPr lang="el-GR" altLang="en-US" sz="2000" b="1" dirty="0">
                <a:solidFill>
                  <a:srgbClr val="FFCC99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000" b="1" dirty="0">
                <a:solidFill>
                  <a:srgbClr val="FFCC99"/>
                </a:solidFill>
                <a:latin typeface="Calibri" panose="020F0502020204030204" pitchFamily="34" charset="0"/>
              </a:rPr>
              <a:t>hope is to construct realistic EDE in this framework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8860B37-BF04-499D-97CB-F47F28E79B27}"/>
              </a:ext>
            </a:extLst>
          </p:cNvPr>
          <p:cNvGrpSpPr/>
          <p:nvPr/>
        </p:nvGrpSpPr>
        <p:grpSpPr>
          <a:xfrm>
            <a:off x="251520" y="3501008"/>
            <a:ext cx="5273726" cy="1037041"/>
            <a:chOff x="251520" y="3645024"/>
            <a:chExt cx="5273726" cy="1037041"/>
          </a:xfrm>
        </p:grpSpPr>
        <p:sp>
          <p:nvSpPr>
            <p:cNvPr id="6" name="Rectangle 55">
              <a:extLst>
                <a:ext uri="{FF2B5EF4-FFF2-40B4-BE49-F238E27FC236}">
                  <a16:creationId xmlns:a16="http://schemas.microsoft.com/office/drawing/2014/main" id="{ADE32470-7014-4309-B43E-0BF6B4C0B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520" y="3934456"/>
              <a:ext cx="3024336" cy="502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Clr>
                  <a:srgbClr val="FFFFCC"/>
                </a:buClr>
              </a:pPr>
              <a:r>
                <a:rPr lang="en-GB" altLang="en-US" sz="2000" b="1" dirty="0">
                  <a:solidFill>
                    <a:srgbClr val="43FC24"/>
                  </a:solidFill>
                  <a:latin typeface="Calibri" panose="020F0502020204030204" pitchFamily="34" charset="0"/>
                </a:rPr>
                <a:t>Define canonical field:</a:t>
              </a:r>
              <a:endParaRPr lang="en-US" altLang="en-US" sz="2000" b="1" dirty="0">
                <a:solidFill>
                  <a:srgbClr val="43FC24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C4F5309-17A5-4FF8-BAEE-F87757DB81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8930" t="60321" r="17765" b="-658"/>
            <a:stretch/>
          </p:blipFill>
          <p:spPr>
            <a:xfrm>
              <a:off x="3275856" y="3645024"/>
              <a:ext cx="2249390" cy="1037041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304BC52-927B-494A-88BA-9979A7D7E084}"/>
              </a:ext>
            </a:extLst>
          </p:cNvPr>
          <p:cNvGrpSpPr/>
          <p:nvPr/>
        </p:nvGrpSpPr>
        <p:grpSpPr>
          <a:xfrm>
            <a:off x="684213" y="2221094"/>
            <a:ext cx="5385580" cy="1060394"/>
            <a:chOff x="684213" y="2221094"/>
            <a:chExt cx="5385580" cy="1060394"/>
          </a:xfrm>
        </p:grpSpPr>
        <p:sp>
          <p:nvSpPr>
            <p:cNvPr id="13" name="Text Box 50">
              <a:extLst>
                <a:ext uri="{FF2B5EF4-FFF2-40B4-BE49-F238E27FC236}">
                  <a16:creationId xmlns:a16="http://schemas.microsoft.com/office/drawing/2014/main" id="{A4D0DC4F-4670-44D6-8E17-7AD09BAABD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4213" y="2380818"/>
              <a:ext cx="176868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Non-canonical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kinetric</a:t>
              </a:r>
              <a:r>
                <a:rPr kumimoji="0" lang="en-GB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 term:</a:t>
              </a:r>
              <a:endPara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53EA1DA-D350-4589-B67D-DF4C470051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8594" t="8896" r="17228" b="74179"/>
            <a:stretch/>
          </p:blipFill>
          <p:spPr>
            <a:xfrm>
              <a:off x="2509899" y="2221094"/>
              <a:ext cx="3559894" cy="1060394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554FD20-164F-4F3D-902B-A25156013AE0}"/>
              </a:ext>
            </a:extLst>
          </p:cNvPr>
          <p:cNvGrpSpPr/>
          <p:nvPr/>
        </p:nvGrpSpPr>
        <p:grpSpPr>
          <a:xfrm>
            <a:off x="1903756" y="4725144"/>
            <a:ext cx="4638591" cy="746532"/>
            <a:chOff x="1903756" y="4869160"/>
            <a:chExt cx="4638591" cy="74653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0C84C5A-35E8-466D-8471-2638E52278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2569" t="50840" r="11782" b="36387"/>
            <a:stretch/>
          </p:blipFill>
          <p:spPr>
            <a:xfrm>
              <a:off x="2627784" y="4869160"/>
              <a:ext cx="3914563" cy="746532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D8A5638-E117-4B89-9F04-18838D5F9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03756" y="5088174"/>
              <a:ext cx="508003" cy="502656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3355CEB-71BC-4386-BB6C-51D667F6F41A}"/>
              </a:ext>
            </a:extLst>
          </p:cNvPr>
          <p:cNvGrpSpPr/>
          <p:nvPr/>
        </p:nvGrpSpPr>
        <p:grpSpPr>
          <a:xfrm>
            <a:off x="1899920" y="5733256"/>
            <a:ext cx="4169873" cy="635695"/>
            <a:chOff x="1899920" y="5864011"/>
            <a:chExt cx="4169873" cy="63569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4033058-5B9B-4EE0-BBC8-C61F3E1652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0803" t="26222" r="19298" b="64308"/>
            <a:stretch/>
          </p:blipFill>
          <p:spPr>
            <a:xfrm>
              <a:off x="2509899" y="5864011"/>
              <a:ext cx="3559894" cy="63569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915BBA1-B97D-4DCF-AA34-C3B0ACFB12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6001" b="-13843"/>
            <a:stretch/>
          </p:blipFill>
          <p:spPr>
            <a:xfrm>
              <a:off x="1899920" y="5941496"/>
              <a:ext cx="511840" cy="5118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401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:a16="http://schemas.microsoft.com/office/drawing/2014/main" id="{174532B3-EC66-4A22-9C59-7A440025C9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sz="3200" dirty="0">
                <a:solidFill>
                  <a:srgbClr val="FF3300"/>
                </a:solidFill>
              </a:rPr>
              <a:t> Unified EDE + LDE from </a:t>
            </a:r>
            <a:r>
              <a:rPr lang="el-GR" altLang="en-US" sz="3200" dirty="0">
                <a:solidFill>
                  <a:srgbClr val="FF3300"/>
                </a:solidFill>
              </a:rPr>
              <a:t>α</a:t>
            </a:r>
            <a:r>
              <a:rPr lang="en-GB" altLang="en-US" sz="3200" dirty="0">
                <a:solidFill>
                  <a:srgbClr val="FF3300"/>
                </a:solidFill>
              </a:rPr>
              <a:t>-attractors</a:t>
            </a:r>
            <a:endParaRPr lang="en-US" altLang="en-US" sz="3600" dirty="0">
              <a:solidFill>
                <a:srgbClr val="FF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79" name="Picture 30">
            <a:extLst>
              <a:ext uri="{FF2B5EF4-FFF2-40B4-BE49-F238E27FC236}">
                <a16:creationId xmlns:a16="http://schemas.microsoft.com/office/drawing/2014/main" id="{ECFF250E-EC73-41AF-8756-3445B08A4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5825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55">
            <a:extLst>
              <a:ext uri="{FF2B5EF4-FFF2-40B4-BE49-F238E27FC236}">
                <a16:creationId xmlns:a16="http://schemas.microsoft.com/office/drawing/2014/main" id="{B445511F-CC0F-4E61-9377-045F81748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484313"/>
            <a:ext cx="82296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FFFFCC"/>
              </a:buClr>
            </a:pPr>
            <a:r>
              <a:rPr lang="en-GB" altLang="en-US" sz="2000" b="1" dirty="0">
                <a:solidFill>
                  <a:srgbClr val="FFCC99"/>
                </a:solidFill>
                <a:latin typeface="Calibri" panose="020F0502020204030204" pitchFamily="34" charset="0"/>
              </a:rPr>
              <a:t>Attempt to unify EDE with late DE (LDE) in the context of </a:t>
            </a:r>
            <a:r>
              <a:rPr lang="el-GR" altLang="en-US" sz="2000" b="1" dirty="0">
                <a:solidFill>
                  <a:srgbClr val="FFCC99"/>
                </a:solidFill>
                <a:latin typeface="Calibri" panose="020F0502020204030204" pitchFamily="34" charset="0"/>
              </a:rPr>
              <a:t>α</a:t>
            </a:r>
            <a:r>
              <a:rPr lang="en-GB" altLang="en-US" sz="2000" b="1" dirty="0">
                <a:solidFill>
                  <a:srgbClr val="FFCC99"/>
                </a:solidFill>
                <a:latin typeface="Calibri" panose="020F0502020204030204" pitchFamily="34" charset="0"/>
              </a:rPr>
              <a:t>-</a:t>
            </a:r>
            <a:r>
              <a:rPr lang="en-GB" altLang="en-US" sz="2000" b="1" dirty="0" err="1">
                <a:solidFill>
                  <a:srgbClr val="FFCC99"/>
                </a:solidFill>
                <a:latin typeface="Calibri" panose="020F0502020204030204" pitchFamily="34" charset="0"/>
              </a:rPr>
              <a:t>attactors</a:t>
            </a:r>
            <a:endParaRPr lang="en-US" altLang="en-US" sz="2000" b="1" dirty="0">
              <a:solidFill>
                <a:srgbClr val="FFCC9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50FA545B-A2A0-4972-85EC-BFAA4C32D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1844824"/>
            <a:ext cx="79928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2000" b="1" dirty="0" err="1">
                <a:solidFill>
                  <a:srgbClr val="43FC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Braglia</a:t>
            </a:r>
            <a:r>
              <a:rPr lang="en-GB" altLang="en-US" sz="2000" b="1" dirty="0">
                <a:solidFill>
                  <a:srgbClr val="43FC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Emond, </a:t>
            </a:r>
            <a:r>
              <a:rPr lang="en-GB" altLang="en-US" sz="2000" b="1" dirty="0" err="1">
                <a:solidFill>
                  <a:srgbClr val="43FC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Finelli</a:t>
            </a:r>
            <a:r>
              <a:rPr lang="en-GB" altLang="en-US" sz="2000" b="1" dirty="0">
                <a:solidFill>
                  <a:srgbClr val="43FC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altLang="en-US" sz="2000" b="1" dirty="0" err="1">
                <a:solidFill>
                  <a:srgbClr val="43FC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Gümrükçüoğlu</a:t>
            </a:r>
            <a:r>
              <a:rPr lang="en-GB" altLang="en-US" sz="2000" b="1" dirty="0">
                <a:solidFill>
                  <a:srgbClr val="43FC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Koyama 2020</a:t>
            </a:r>
            <a:endParaRPr kumimoji="0" lang="en-GB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43FC24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74B57B5C-5BD7-44A5-9B98-394C61D67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420565"/>
            <a:ext cx="79025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altLang="en-US" sz="2000" b="1" dirty="0">
                <a:solidFill>
                  <a:srgbClr val="FFCC99"/>
                </a:solidFill>
                <a:latin typeface="Calibri" panose="020F0502020204030204" pitchFamily="34" charset="0"/>
              </a:rPr>
              <a:t>As with original EDE, EDE first thawing then oscillating</a:t>
            </a:r>
          </a:p>
        </p:txBody>
      </p:sp>
      <p:sp>
        <p:nvSpPr>
          <p:cNvPr id="7" name="Rectangle 55">
            <a:extLst>
              <a:ext uri="{FF2B5EF4-FFF2-40B4-BE49-F238E27FC236}">
                <a16:creationId xmlns:a16="http://schemas.microsoft.com/office/drawing/2014/main" id="{22BB9AEE-6E38-4C51-BB3E-B8FB45432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3140645"/>
            <a:ext cx="1872208" cy="64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FFFFCC"/>
              </a:buClr>
            </a:pPr>
            <a:r>
              <a:rPr lang="en-GB" altLang="en-US" sz="2000" b="1" dirty="0">
                <a:solidFill>
                  <a:srgbClr val="43FC24"/>
                </a:solidFill>
                <a:latin typeface="Calibri" panose="020F0502020204030204" pitchFamily="34" charset="0"/>
              </a:rPr>
              <a:t>Potential not realistic:</a:t>
            </a:r>
            <a:endParaRPr lang="en-US" altLang="en-US" sz="2000" b="1" dirty="0">
              <a:solidFill>
                <a:srgbClr val="43FC24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19">
            <a:extLst>
              <a:ext uri="{FF2B5EF4-FFF2-40B4-BE49-F238E27FC236}">
                <a16:creationId xmlns:a16="http://schemas.microsoft.com/office/drawing/2014/main" id="{C9E795A4-B236-47EC-A0C7-C3B0D0845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4508797"/>
            <a:ext cx="79025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altLang="en-US" sz="2000" b="1" dirty="0">
                <a:solidFill>
                  <a:srgbClr val="FFCC99"/>
                </a:solidFill>
                <a:latin typeface="Calibri" panose="020F0502020204030204" pitchFamily="34" charset="0"/>
              </a:rPr>
              <a:t>New attempt where EDE not oscillating at the end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AE6399-92E0-44C2-A3FB-40ECBD91F3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67" t="7239" r="423" b="-959"/>
          <a:stretch/>
        </p:blipFill>
        <p:spPr>
          <a:xfrm>
            <a:off x="2339752" y="2990129"/>
            <a:ext cx="5847355" cy="115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06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utoUpdateAnimBg="0"/>
      <p:bldP spid="7" grpId="0"/>
      <p:bldP spid="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:a16="http://schemas.microsoft.com/office/drawing/2014/main" id="{174532B3-EC66-4A22-9C59-7A440025C9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sz="3200" dirty="0">
                <a:solidFill>
                  <a:srgbClr val="FF3300"/>
                </a:solidFill>
              </a:rPr>
              <a:t> Model</a:t>
            </a:r>
            <a:endParaRPr lang="en-US" altLang="en-US" sz="3600" dirty="0">
              <a:solidFill>
                <a:srgbClr val="FF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79" name="Picture 30">
            <a:extLst>
              <a:ext uri="{FF2B5EF4-FFF2-40B4-BE49-F238E27FC236}">
                <a16:creationId xmlns:a16="http://schemas.microsoft.com/office/drawing/2014/main" id="{ECFF250E-EC73-41AF-8756-3445B08A4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5825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55">
            <a:extLst>
              <a:ext uri="{FF2B5EF4-FFF2-40B4-BE49-F238E27FC236}">
                <a16:creationId xmlns:a16="http://schemas.microsoft.com/office/drawing/2014/main" id="{B445511F-CC0F-4E61-9377-045F81748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501008"/>
            <a:ext cx="82296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3FC2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We are interested in </a:t>
            </a:r>
            <a:r>
              <a:rPr lang="en-GB" altLang="en-US" sz="2000" b="1" dirty="0">
                <a:solidFill>
                  <a:srgbClr val="43FC24"/>
                </a:solidFill>
                <a:latin typeface="Calibri" panose="020F0502020204030204" pitchFamily="34" charset="0"/>
              </a:rPr>
              <a:t>two limits: equality and today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43FC2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37D3742-D6E6-4AF1-BB54-5A27454AD3AE}"/>
              </a:ext>
            </a:extLst>
          </p:cNvPr>
          <p:cNvGrpSpPr/>
          <p:nvPr/>
        </p:nvGrpSpPr>
        <p:grpSpPr>
          <a:xfrm>
            <a:off x="250825" y="3925350"/>
            <a:ext cx="5689327" cy="368068"/>
            <a:chOff x="250825" y="3925350"/>
            <a:chExt cx="5689327" cy="368068"/>
          </a:xfrm>
        </p:grpSpPr>
        <p:sp>
          <p:nvSpPr>
            <p:cNvPr id="6" name="Rectangle 19">
              <a:extLst>
                <a:ext uri="{FF2B5EF4-FFF2-40B4-BE49-F238E27FC236}">
                  <a16:creationId xmlns:a16="http://schemas.microsoft.com/office/drawing/2014/main" id="{74B57B5C-5BD7-44A5-9B98-394C61D67A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825" y="3933056"/>
              <a:ext cx="3169047" cy="36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342900" marR="0" lvl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en-GB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CC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At equality we consider: </a:t>
              </a: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B38D648-5669-4CBD-836E-CADEE514BC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938" t="75858" r="37321" b="17962"/>
            <a:stretch/>
          </p:blipFill>
          <p:spPr>
            <a:xfrm>
              <a:off x="3422551" y="3925350"/>
              <a:ext cx="2517601" cy="368068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59E5080-C2C7-4F94-8B78-F93FA6F8D5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807" t="1805" r="13732" b="91542"/>
          <a:stretch/>
        </p:blipFill>
        <p:spPr>
          <a:xfrm>
            <a:off x="2483768" y="1268760"/>
            <a:ext cx="4226560" cy="4572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9FF7BA-73FA-404B-9007-E39B1920D8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780" t="719" r="11408" b="71798"/>
          <a:stretch/>
        </p:blipFill>
        <p:spPr>
          <a:xfrm>
            <a:off x="2483768" y="1772816"/>
            <a:ext cx="3997983" cy="8193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7ECEBF-4FEE-45B4-B6A6-E67F6B223B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" r="11" b="66601"/>
          <a:stretch/>
        </p:blipFill>
        <p:spPr>
          <a:xfrm>
            <a:off x="1947444" y="2636912"/>
            <a:ext cx="5248515" cy="692291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22F7FC-A775-465E-9ED4-4E94E7C6E71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39" t="30932" r="66" b="31808"/>
          <a:stretch/>
        </p:blipFill>
        <p:spPr>
          <a:xfrm>
            <a:off x="2699792" y="4365104"/>
            <a:ext cx="3816425" cy="4929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22A344-0A32-44D2-9F1E-77B426DE6D6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5265" t="-5865" b="-1"/>
          <a:stretch/>
        </p:blipFill>
        <p:spPr>
          <a:xfrm>
            <a:off x="6807200" y="3861370"/>
            <a:ext cx="1310811" cy="464699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813DF78A-290F-4D7A-A73F-078F729C3A15}"/>
              </a:ext>
            </a:extLst>
          </p:cNvPr>
          <p:cNvGrpSpPr/>
          <p:nvPr/>
        </p:nvGrpSpPr>
        <p:grpSpPr>
          <a:xfrm>
            <a:off x="251521" y="4868838"/>
            <a:ext cx="6301984" cy="417670"/>
            <a:chOff x="251521" y="4868838"/>
            <a:chExt cx="6301984" cy="417670"/>
          </a:xfrm>
        </p:grpSpPr>
        <p:sp>
          <p:nvSpPr>
            <p:cNvPr id="8" name="Rectangle 19">
              <a:extLst>
                <a:ext uri="{FF2B5EF4-FFF2-40B4-BE49-F238E27FC236}">
                  <a16:creationId xmlns:a16="http://schemas.microsoft.com/office/drawing/2014/main" id="{C9E795A4-B236-47EC-A0C7-C3B0D0845B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521" y="4868838"/>
              <a:ext cx="2592288" cy="417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342900" marR="0" lvl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en-GB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CC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Today we consider: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B7B6255-15D0-42FF-9AF2-FE441AD411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872" t="68453"/>
            <a:stretch/>
          </p:blipFill>
          <p:spPr>
            <a:xfrm>
              <a:off x="2843808" y="4869160"/>
              <a:ext cx="3709697" cy="417348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8F3973E-6B7A-403C-8974-AAD10F9E3C21}"/>
              </a:ext>
            </a:extLst>
          </p:cNvPr>
          <p:cNvGrpSpPr/>
          <p:nvPr/>
        </p:nvGrpSpPr>
        <p:grpSpPr>
          <a:xfrm>
            <a:off x="660448" y="5229200"/>
            <a:ext cx="7528415" cy="757573"/>
            <a:chOff x="660448" y="5157192"/>
            <a:chExt cx="7528415" cy="75757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FB7E951-7BBF-4B4F-AB90-0FD3552EA1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0251" t="22378" r="757" b="64188"/>
            <a:stretch/>
          </p:blipFill>
          <p:spPr>
            <a:xfrm>
              <a:off x="3419872" y="5157192"/>
              <a:ext cx="4768991" cy="75757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4DB72BD-B707-482A-8AE5-33A81AD127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21283" t="14710" r="24968" b="77049"/>
            <a:stretch/>
          </p:blipFill>
          <p:spPr>
            <a:xfrm>
              <a:off x="660448" y="5229200"/>
              <a:ext cx="2880320" cy="464699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533C807-5089-4260-BD27-FE5DD7256097}"/>
              </a:ext>
            </a:extLst>
          </p:cNvPr>
          <p:cNvGrpSpPr/>
          <p:nvPr/>
        </p:nvGrpSpPr>
        <p:grpSpPr>
          <a:xfrm>
            <a:off x="250824" y="6097838"/>
            <a:ext cx="8217833" cy="499514"/>
            <a:chOff x="250824" y="6097838"/>
            <a:chExt cx="8217833" cy="49951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612EC91-6BBF-4C22-8E64-C4C371E16BDE}"/>
                </a:ext>
              </a:extLst>
            </p:cNvPr>
            <p:cNvGrpSpPr/>
            <p:nvPr/>
          </p:nvGrpSpPr>
          <p:grpSpPr>
            <a:xfrm>
              <a:off x="250824" y="6097838"/>
              <a:ext cx="6734222" cy="499514"/>
              <a:chOff x="250824" y="6097838"/>
              <a:chExt cx="6734222" cy="499514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AD385B1D-7C2E-48C3-A917-2C3730C630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11756" t="8809" r="29776" b="85119"/>
              <a:stretch/>
            </p:blipFill>
            <p:spPr>
              <a:xfrm>
                <a:off x="3851919" y="6187440"/>
                <a:ext cx="3133127" cy="342446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492A69F9-A8F5-4D3A-BDC2-243F019736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14769" r="18032" b="91141"/>
              <a:stretch/>
            </p:blipFill>
            <p:spPr>
              <a:xfrm>
                <a:off x="250824" y="6097838"/>
                <a:ext cx="3601095" cy="499514"/>
              </a:xfrm>
              <a:prstGeom prst="rect">
                <a:avLst/>
              </a:prstGeom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9CA221A-9D35-4F17-B2A4-55353CB7AF7D}"/>
                </a:ext>
              </a:extLst>
            </p:cNvPr>
            <p:cNvGrpSpPr/>
            <p:nvPr/>
          </p:nvGrpSpPr>
          <p:grpSpPr>
            <a:xfrm>
              <a:off x="7308304" y="6119415"/>
              <a:ext cx="1160353" cy="477937"/>
              <a:chOff x="7505943" y="2170023"/>
              <a:chExt cx="1160353" cy="477937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D348EB79-D3DD-4B94-ABDD-FE6E7E83E21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95242" t="20123"/>
              <a:stretch/>
            </p:blipFill>
            <p:spPr>
              <a:xfrm>
                <a:off x="8460616" y="2287597"/>
                <a:ext cx="205680" cy="360363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5AEC6C0A-CC3E-48F3-98D3-BE209FD2FC7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71680" t="7491" r="12520" b="15400"/>
              <a:stretch/>
            </p:blipFill>
            <p:spPr>
              <a:xfrm>
                <a:off x="7505943" y="2244264"/>
                <a:ext cx="682920" cy="347874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CB48B81B-4035-4D8F-997C-308C95A96D2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86314" t="4722" r="4098" b="15400"/>
              <a:stretch/>
            </p:blipFill>
            <p:spPr>
              <a:xfrm flipH="1">
                <a:off x="8139896" y="2170023"/>
                <a:ext cx="372224" cy="44656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06433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:a16="http://schemas.microsoft.com/office/drawing/2014/main" id="{174532B3-EC66-4A22-9C59-7A440025C9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sz="3200" dirty="0">
                <a:solidFill>
                  <a:srgbClr val="FF3300"/>
                </a:solidFill>
              </a:rPr>
              <a:t> EDE</a:t>
            </a:r>
            <a:endParaRPr lang="en-US" altLang="en-US" sz="3600" dirty="0">
              <a:solidFill>
                <a:srgbClr val="FF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79" name="Picture 30">
            <a:extLst>
              <a:ext uri="{FF2B5EF4-FFF2-40B4-BE49-F238E27FC236}">
                <a16:creationId xmlns:a16="http://schemas.microsoft.com/office/drawing/2014/main" id="{ECFF250E-EC73-41AF-8756-3445B08A4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5825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6B79DDC-98D5-439B-931B-955A6893D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786" y="1340768"/>
            <a:ext cx="3816427" cy="493819"/>
          </a:xfrm>
          <a:prstGeom prst="rect">
            <a:avLst/>
          </a:prstGeom>
        </p:spPr>
      </p:pic>
      <p:sp>
        <p:nvSpPr>
          <p:cNvPr id="6" name="Rectangle 55">
            <a:extLst>
              <a:ext uri="{FF2B5EF4-FFF2-40B4-BE49-F238E27FC236}">
                <a16:creationId xmlns:a16="http://schemas.microsoft.com/office/drawing/2014/main" id="{28E68A24-78BB-4198-905D-6BBF1A514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844824"/>
            <a:ext cx="8229600" cy="62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3FC2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The field thaws at equality following the subdominant exponential  attractor, which mimics</a:t>
            </a:r>
            <a:r>
              <a:rPr kumimoji="0" lang="en-GB" altLang="en-US" sz="2000" b="1" i="0" u="none" strike="noStrike" kern="1200" cap="none" spc="0" normalizeH="0" noProof="0" dirty="0">
                <a:ln>
                  <a:noFill/>
                </a:ln>
                <a:solidFill>
                  <a:srgbClr val="43FC2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the background density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43FC2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03EBE6F9-87E9-4A53-A017-63CD29C21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492896"/>
            <a:ext cx="8220075" cy="376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C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Exponential approximation allows us to estimate when the field thaws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438B0E-0189-4ADF-88FF-88C11A3713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274" r="29659" b="79844"/>
          <a:stretch/>
        </p:blipFill>
        <p:spPr>
          <a:xfrm>
            <a:off x="683568" y="2858347"/>
            <a:ext cx="2393127" cy="642661"/>
          </a:xfrm>
          <a:prstGeom prst="rect">
            <a:avLst/>
          </a:prstGeom>
        </p:spPr>
      </p:pic>
      <p:sp>
        <p:nvSpPr>
          <p:cNvPr id="9" name="Rectangle 19">
            <a:extLst>
              <a:ext uri="{FF2B5EF4-FFF2-40B4-BE49-F238E27FC236}">
                <a16:creationId xmlns:a16="http://schemas.microsoft.com/office/drawing/2014/main" id="{B68320CF-81B8-4A08-A70A-C76820762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357" y="3484977"/>
            <a:ext cx="4763691" cy="74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l"/>
              <a:tabLst/>
              <a:defRPr/>
            </a:pPr>
            <a:r>
              <a:rPr lang="en-GB" altLang="en-US" sz="2000" b="1" dirty="0">
                <a:solidFill>
                  <a:srgbClr val="FFCC99"/>
                </a:solidFill>
                <a:latin typeface="Calibri" panose="020F0502020204030204" pitchFamily="34" charset="0"/>
              </a:rPr>
              <a:t>Soon a</a:t>
            </a:r>
            <a:r>
              <a:rPr kumimoji="0" lang="en-GB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CC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fterwards</a:t>
            </a: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C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the </a:t>
            </a:r>
            <a:r>
              <a:rPr lang="en-GB" altLang="en-US" sz="2000" b="1" dirty="0">
                <a:solidFill>
                  <a:srgbClr val="FFCC99"/>
                </a:solidFill>
                <a:latin typeface="Calibri" panose="020F0502020204030204" pitchFamily="34" charset="0"/>
              </a:rPr>
              <a:t>field experiences the full exp(exp) potential and free falls </a:t>
            </a:r>
            <a:endParaRPr kumimoji="0" lang="en-GB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CC9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6EE351-4150-495F-BACB-BF9A69625A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6056" y="2852936"/>
            <a:ext cx="3889585" cy="38834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BA8ACD-8015-4B71-BCB7-7E6888EEBC2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1349" b="80529"/>
          <a:stretch/>
        </p:blipFill>
        <p:spPr>
          <a:xfrm>
            <a:off x="611560" y="4087309"/>
            <a:ext cx="4176464" cy="4938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26D4B7-43C2-4EA1-8FA4-2C6669B4F0D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9372" t="2435" r="287" b="80529"/>
          <a:stretch/>
        </p:blipFill>
        <p:spPr>
          <a:xfrm>
            <a:off x="3779912" y="2996952"/>
            <a:ext cx="1080120" cy="4320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335D5E-4A65-4CEF-9EE0-8E2CBEE9C9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693" t="76030" r="12909" b="463"/>
          <a:stretch/>
        </p:blipFill>
        <p:spPr>
          <a:xfrm>
            <a:off x="457199" y="5919846"/>
            <a:ext cx="4110039" cy="749514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689DCF8-883B-46CD-A916-D5063421180B}"/>
              </a:ext>
            </a:extLst>
          </p:cNvPr>
          <p:cNvGrpSpPr/>
          <p:nvPr/>
        </p:nvGrpSpPr>
        <p:grpSpPr>
          <a:xfrm>
            <a:off x="576489" y="4702656"/>
            <a:ext cx="4188551" cy="669136"/>
            <a:chOff x="539552" y="4704080"/>
            <a:chExt cx="4188551" cy="66913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52A1C25-703C-493A-827F-43CE258B80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2737" t="35702" r="18450" b="43862"/>
            <a:stretch/>
          </p:blipFill>
          <p:spPr>
            <a:xfrm>
              <a:off x="1074088" y="4704080"/>
              <a:ext cx="3654015" cy="65166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09B4C9D-522F-4346-B14E-038CFC1237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86001" b="-13843"/>
            <a:stretch/>
          </p:blipFill>
          <p:spPr>
            <a:xfrm>
              <a:off x="539552" y="4797152"/>
              <a:ext cx="576064" cy="576064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67D652D-FBBC-4949-9A2A-03CFD525E5BC}"/>
              </a:ext>
            </a:extLst>
          </p:cNvPr>
          <p:cNvGrpSpPr/>
          <p:nvPr/>
        </p:nvGrpSpPr>
        <p:grpSpPr>
          <a:xfrm>
            <a:off x="240357" y="5445760"/>
            <a:ext cx="4138603" cy="473105"/>
            <a:chOff x="240357" y="5445760"/>
            <a:chExt cx="4138603" cy="473105"/>
          </a:xfrm>
        </p:grpSpPr>
        <p:sp>
          <p:nvSpPr>
            <p:cNvPr id="16" name="Rectangle 19">
              <a:extLst>
                <a:ext uri="{FF2B5EF4-FFF2-40B4-BE49-F238E27FC236}">
                  <a16:creationId xmlns:a16="http://schemas.microsoft.com/office/drawing/2014/main" id="{A8A5104C-2A5B-4B81-A9B3-38B5C6969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357" y="5494615"/>
              <a:ext cx="1739355" cy="422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342900" marR="0" lvl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anose="05000000000000000000" pitchFamily="2" charset="2"/>
                <a:buChar char="l"/>
                <a:tabLst/>
                <a:defRPr/>
              </a:pPr>
              <a:r>
                <a:rPr lang="en-GB" altLang="en-US" sz="2000" b="1" dirty="0">
                  <a:solidFill>
                    <a:srgbClr val="FFCC99"/>
                  </a:solidFill>
                  <a:latin typeface="Calibri" panose="020F0502020204030204" pitchFamily="34" charset="0"/>
                </a:rPr>
                <a:t>Freezes at:</a:t>
              </a:r>
              <a:endPara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C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E631B2E-3127-4B67-B25D-E59F233C0B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4242" t="57489" r="31817" b="27674"/>
            <a:stretch/>
          </p:blipFill>
          <p:spPr>
            <a:xfrm>
              <a:off x="2045687" y="5445760"/>
              <a:ext cx="2333273" cy="4731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410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theme/theme1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99934</TotalTime>
  <Words>693</Words>
  <Application>Microsoft Office PowerPoint</Application>
  <PresentationFormat>On-screen Show (4:3)</PresentationFormat>
  <Paragraphs>93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Symbol</vt:lpstr>
      <vt:lpstr>Times New Roman</vt:lpstr>
      <vt:lpstr>Wingdings</vt:lpstr>
      <vt:lpstr>Orbit</vt:lpstr>
      <vt:lpstr>PowerPoint Presentation</vt:lpstr>
      <vt:lpstr> Hubble tension</vt:lpstr>
      <vt:lpstr> SNe estimates</vt:lpstr>
      <vt:lpstr> CMB estimates</vt:lpstr>
      <vt:lpstr> Early Dark Energy (EDE)</vt:lpstr>
      <vt:lpstr> EDE + α-attractors</vt:lpstr>
      <vt:lpstr> Unified EDE + LDE from α-attractors</vt:lpstr>
      <vt:lpstr> Model</vt:lpstr>
      <vt:lpstr> EDE</vt:lpstr>
      <vt:lpstr> LDE</vt:lpstr>
      <vt:lpstr> Model parameters</vt:lpstr>
      <vt:lpstr> Barotropic parameter and total excursion</vt:lpstr>
      <vt:lpstr> Trapping at the origin</vt:lpstr>
      <vt:lpstr>Conclusions</vt:lpstr>
      <vt:lpstr>My book!</vt:lpstr>
    </vt:vector>
  </TitlesOfParts>
  <Company>Lancaster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dimopok1</dc:creator>
  <cp:lastModifiedBy>Dimopoulos, Konstantinos</cp:lastModifiedBy>
  <cp:revision>1930</cp:revision>
  <cp:lastPrinted>2013-03-18T17:13:12Z</cp:lastPrinted>
  <dcterms:created xsi:type="dcterms:W3CDTF">2006-11-08T16:24:57Z</dcterms:created>
  <dcterms:modified xsi:type="dcterms:W3CDTF">2022-05-09T07:20:28Z</dcterms:modified>
</cp:coreProperties>
</file>