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406400" indent="1270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406400" indent="6096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406400" indent="10795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406400" indent="15367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95" name="Google Shape;79;p38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6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/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4" name="Body Level One…"/>
          <p:cNvSpPr txBox="1"/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Google Shape;48;p33"/>
          <p:cNvSpPr txBox="1"/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b="1" sz="2400"/>
            </a:lvl1pPr>
            <a:lvl2pPr marL="228600" indent="457200">
              <a:buClrTx/>
              <a:buSzTx/>
              <a:buFontTx/>
              <a:buNone/>
              <a:defRPr b="1" sz="2400"/>
            </a:lvl2pPr>
            <a:lvl3pPr marL="228600" indent="914400">
              <a:buClrTx/>
              <a:buSzTx/>
              <a:buFontTx/>
              <a:buNone/>
              <a:defRPr b="1" sz="2400"/>
            </a:lvl3pPr>
            <a:lvl4pPr marL="228600" indent="1371600">
              <a:buClrTx/>
              <a:buSzTx/>
              <a:buFontTx/>
              <a:buNone/>
              <a:defRPr b="1" sz="2400"/>
            </a:lvl4pPr>
            <a:lvl5pPr marL="228600" indent="1828800"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Google Shape;55;p34"/>
          <p:cNvSpPr txBox="1"/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Google Shape;56;p34"/>
          <p:cNvSpPr txBox="1"/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b="1" sz="2400"/>
            </a:pPr>
          </a:p>
        </p:txBody>
      </p:sp>
      <p:sp>
        <p:nvSpPr>
          <p:cNvPr id="61" name="Google Shape;57;p34"/>
          <p:cNvSpPr txBox="1"/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Google Shape;73;p37"/>
          <p:cNvSpPr txBox="1"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hyperlink" Target="mailto:garoffolo@lorentz.leidenuniv.nl" TargetMode="External"/><Relationship Id="rId4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6.png"/><Relationship Id="rId7" Type="http://schemas.openxmlformats.org/officeDocument/2006/relationships/image" Target="../media/image1.gif"/><Relationship Id="rId8" Type="http://schemas.openxmlformats.org/officeDocument/2006/relationships/image" Target="../media/image1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.jpeg"/><Relationship Id="rId4" Type="http://schemas.openxmlformats.org/officeDocument/2006/relationships/image" Target="../media/image12.jpeg"/><Relationship Id="rId5" Type="http://schemas.openxmlformats.org/officeDocument/2006/relationships/image" Target="../media/image10.jpeg"/><Relationship Id="rId6" Type="http://schemas.openxmlformats.org/officeDocument/2006/relationships/image" Target="../media/image27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jpeg"/><Relationship Id="rId5" Type="http://schemas.openxmlformats.org/officeDocument/2006/relationships/image" Target="../media/image5.png"/><Relationship Id="rId6" Type="http://schemas.openxmlformats.org/officeDocument/2006/relationships/image" Target="../media/image9.jpe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2.jpeg"/><Relationship Id="rId5" Type="http://schemas.openxmlformats.org/officeDocument/2006/relationships/image" Target="../media/image1.gif"/><Relationship Id="rId6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00000"/>
            </a:gs>
            <a:gs pos="99000">
              <a:srgbClr val="002060"/>
            </a:gs>
            <a:gs pos="100000">
              <a:srgbClr val="0020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00;p1"/>
          <p:cNvSpPr/>
          <p:nvPr/>
        </p:nvSpPr>
        <p:spPr>
          <a:xfrm rot="10800000">
            <a:off x="-6227" y="0"/>
            <a:ext cx="5894203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327" y="21600"/>
                </a:lnTo>
                <a:lnTo>
                  <a:pt x="238" y="21043"/>
                </a:lnTo>
                <a:cubicBezTo>
                  <a:pt x="81" y="19896"/>
                  <a:pt x="0" y="18723"/>
                  <a:pt x="0" y="17530"/>
                </a:cubicBezTo>
                <a:cubicBezTo>
                  <a:pt x="0" y="10897"/>
                  <a:pt x="2507" y="4878"/>
                  <a:pt x="6583" y="458"/>
                </a:cubicBezTo>
                <a:lnTo>
                  <a:pt x="703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5" name="Google Shape;101;p1" descr="Google Shape;101;p1"/>
          <p:cNvPicPr>
            <a:picLocks noChangeAspect="1"/>
          </p:cNvPicPr>
          <p:nvPr/>
        </p:nvPicPr>
        <p:blipFill>
          <a:blip r:embed="rId2">
            <a:extLst/>
          </a:blip>
          <a:srcRect l="0" t="0" r="31336" b="2"/>
          <a:stretch>
            <a:fillRect/>
          </a:stretch>
        </p:blipFill>
        <p:spPr>
          <a:xfrm>
            <a:off x="0" y="-1"/>
            <a:ext cx="61849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4003" y="21600"/>
                </a:lnTo>
                <a:lnTo>
                  <a:pt x="14971" y="20650"/>
                </a:lnTo>
                <a:cubicBezTo>
                  <a:pt x="19071" y="16385"/>
                  <a:pt x="21600" y="10531"/>
                  <a:pt x="21600" y="4070"/>
                </a:cubicBezTo>
                <a:cubicBezTo>
                  <a:pt x="21600" y="2923"/>
                  <a:pt x="21521" y="1794"/>
                  <a:pt x="21367" y="691"/>
                </a:cubicBezTo>
                <a:lnTo>
                  <a:pt x="2125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6" name="Google Shape;102;p1"/>
          <p:cNvSpPr txBox="1"/>
          <p:nvPr/>
        </p:nvSpPr>
        <p:spPr>
          <a:xfrm>
            <a:off x="6166524" y="450599"/>
            <a:ext cx="5994952" cy="195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200" u="sng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Probing Dark energy with gravitational waves distances</a:t>
            </a:r>
          </a:p>
        </p:txBody>
      </p:sp>
      <p:sp>
        <p:nvSpPr>
          <p:cNvPr id="127" name="Google Shape;103;p1"/>
          <p:cNvSpPr txBox="1"/>
          <p:nvPr/>
        </p:nvSpPr>
        <p:spPr>
          <a:xfrm>
            <a:off x="5979600" y="4406148"/>
            <a:ext cx="4188002" cy="1724570"/>
          </a:xfrm>
          <a:prstGeom prst="rect">
            <a:avLst/>
          </a:prstGeom>
          <a:ln w="19050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Alice Garoffolo</a:t>
            </a:r>
            <a:endParaRPr sz="800"/>
          </a:p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43984" indent="-3837304" algn="ctr">
              <a:lnSpc>
                <a:spcPct val="164583"/>
              </a:lnSpc>
              <a:defRPr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Instituut Lorentz - Leiden University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garoffolo@lorentz.leidenuniv.nl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8" name="Google Shape;104;p1"/>
          <p:cNvSpPr txBox="1"/>
          <p:nvPr/>
        </p:nvSpPr>
        <p:spPr>
          <a:xfrm>
            <a:off x="7268568" y="3058892"/>
            <a:ext cx="3635751" cy="760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SW14 Cargese</a:t>
            </a:r>
          </a:p>
          <a:p>
            <a:pPr algn="ctr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10/05/2022</a:t>
            </a:r>
          </a:p>
        </p:txBody>
      </p:sp>
      <p:pic>
        <p:nvPicPr>
          <p:cNvPr id="129" name="Google Shape;105;p1" descr="Google Shape;105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9224" y="4406150"/>
            <a:ext cx="1718100" cy="171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459;p19"/>
          <p:cNvSpPr/>
          <p:nvPr/>
        </p:nvSpPr>
        <p:spPr>
          <a:xfrm>
            <a:off x="701038" y="472008"/>
            <a:ext cx="11186161" cy="3474531"/>
          </a:xfrm>
          <a:prstGeom prst="rightArrow">
            <a:avLst>
              <a:gd name="adj1" fmla="val 71054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8" name="Google Shape;460;p19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Screening of high frequency waves?</a:t>
            </a:r>
          </a:p>
        </p:txBody>
      </p:sp>
      <p:sp>
        <p:nvSpPr>
          <p:cNvPr id="289" name="Google Shape;461;p19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0" name="Google Shape;462;p19" descr="Google Shape;462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66" y="1729877"/>
            <a:ext cx="3848434" cy="1196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oogle Shape;463;p19"/>
          <p:cNvGrpSpPr/>
          <p:nvPr/>
        </p:nvGrpSpPr>
        <p:grpSpPr>
          <a:xfrm>
            <a:off x="8156833" y="1691821"/>
            <a:ext cx="3212589" cy="1196443"/>
            <a:chOff x="0" y="0"/>
            <a:chExt cx="3212588" cy="1196441"/>
          </a:xfrm>
        </p:grpSpPr>
        <p:sp>
          <p:nvSpPr>
            <p:cNvPr id="291" name="Google Shape;464;p19"/>
            <p:cNvSpPr/>
            <p:nvPr/>
          </p:nvSpPr>
          <p:spPr>
            <a:xfrm>
              <a:off x="-1" y="0"/>
              <a:ext cx="3212590" cy="11964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92" name="Google Shape;465;p19" descr="Google Shape;465;p1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8201" y="655394"/>
              <a:ext cx="2453855" cy="533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466;p19" descr="Google Shape;466;p1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8707" y="61691"/>
              <a:ext cx="2568164" cy="571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oogle Shape;467;p19"/>
          <p:cNvGrpSpPr/>
          <p:nvPr/>
        </p:nvGrpSpPr>
        <p:grpSpPr>
          <a:xfrm>
            <a:off x="4703839" y="1717645"/>
            <a:ext cx="2865529" cy="1196443"/>
            <a:chOff x="0" y="0"/>
            <a:chExt cx="2865527" cy="1196442"/>
          </a:xfrm>
        </p:grpSpPr>
        <p:sp>
          <p:nvSpPr>
            <p:cNvPr id="295" name="Google Shape;468;p19"/>
            <p:cNvSpPr/>
            <p:nvPr/>
          </p:nvSpPr>
          <p:spPr>
            <a:xfrm>
              <a:off x="-1" y="0"/>
              <a:ext cx="2865529" cy="119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96" name="Google Shape;469;p19" descr="Google Shape;469;p1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9184" y="567567"/>
              <a:ext cx="1590916" cy="519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Google Shape;470;p19" descr="Google Shape;470;p1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4733" y="69105"/>
              <a:ext cx="2389076" cy="519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Google Shape;471;p19"/>
          <p:cNvSpPr txBox="1"/>
          <p:nvPr/>
        </p:nvSpPr>
        <p:spPr>
          <a:xfrm>
            <a:off x="660903" y="1255980"/>
            <a:ext cx="2774078" cy="39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Equations of motion:</a:t>
            </a:r>
          </a:p>
        </p:txBody>
      </p:sp>
      <p:sp>
        <p:nvSpPr>
          <p:cNvPr id="300" name="Google Shape;472;p19"/>
          <p:cNvSpPr txBox="1"/>
          <p:nvPr/>
        </p:nvSpPr>
        <p:spPr>
          <a:xfrm>
            <a:off x="5634855" y="1230156"/>
            <a:ext cx="1358307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GO ansatz</a:t>
            </a:r>
          </a:p>
        </p:txBody>
      </p:sp>
      <p:sp>
        <p:nvSpPr>
          <p:cNvPr id="301" name="Google Shape;473;p19"/>
          <p:cNvSpPr txBox="1"/>
          <p:nvPr/>
        </p:nvSpPr>
        <p:spPr>
          <a:xfrm>
            <a:off x="8414522" y="1217789"/>
            <a:ext cx="2929571" cy="39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Conservation equation</a:t>
            </a:r>
          </a:p>
        </p:txBody>
      </p:sp>
      <p:sp>
        <p:nvSpPr>
          <p:cNvPr id="302" name="Google Shape;474;p19"/>
          <p:cNvSpPr/>
          <p:nvPr/>
        </p:nvSpPr>
        <p:spPr>
          <a:xfrm>
            <a:off x="2274819" y="2179522"/>
            <a:ext cx="1004829" cy="887577"/>
          </a:xfrm>
          <a:prstGeom prst="ellipse">
            <a:avLst/>
          </a:prstGeom>
          <a:ln w="38100">
            <a:solidFill>
              <a:schemeClr val="accent4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3" name="Google Shape;475;p19"/>
          <p:cNvSpPr/>
          <p:nvPr/>
        </p:nvSpPr>
        <p:spPr>
          <a:xfrm>
            <a:off x="2752848" y="3044295"/>
            <a:ext cx="1" cy="517337"/>
          </a:xfrm>
          <a:prstGeom prst="line">
            <a:avLst/>
          </a:prstGeom>
          <a:ln w="38100">
            <a:solidFill>
              <a:schemeClr val="accent4"/>
            </a:solidFill>
            <a:miter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4" name="Google Shape;476;p19"/>
          <p:cNvSpPr txBox="1"/>
          <p:nvPr/>
        </p:nvSpPr>
        <p:spPr>
          <a:xfrm>
            <a:off x="363167" y="3445016"/>
            <a:ext cx="3260900" cy="149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p.e. Chameleon: </a:t>
            </a:r>
          </a:p>
          <a:p>
            <a: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5° force is Yukawa with environment dependent «mass»</a:t>
            </a:r>
          </a:p>
        </p:txBody>
      </p:sp>
      <p:sp>
        <p:nvSpPr>
          <p:cNvPr id="305" name="Google Shape;477;p19"/>
          <p:cNvSpPr/>
          <p:nvPr/>
        </p:nvSpPr>
        <p:spPr>
          <a:xfrm>
            <a:off x="9857231" y="2777495"/>
            <a:ext cx="1" cy="429836"/>
          </a:xfrm>
          <a:prstGeom prst="line">
            <a:avLst/>
          </a:prstGeom>
          <a:ln w="38100">
            <a:solidFill>
              <a:schemeClr val="accent4"/>
            </a:solidFill>
            <a:miter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6" name="Google Shape;478;p19"/>
          <p:cNvSpPr txBox="1"/>
          <p:nvPr/>
        </p:nvSpPr>
        <p:spPr>
          <a:xfrm>
            <a:off x="10022213" y="2958942"/>
            <a:ext cx="1819262" cy="39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No «mass»!</a:t>
            </a:r>
          </a:p>
        </p:txBody>
      </p:sp>
      <p:grpSp>
        <p:nvGrpSpPr>
          <p:cNvPr id="309" name="Google Shape;479;p19"/>
          <p:cNvGrpSpPr/>
          <p:nvPr/>
        </p:nvGrpSpPr>
        <p:grpSpPr>
          <a:xfrm>
            <a:off x="7819136" y="3497331"/>
            <a:ext cx="3853997" cy="1938991"/>
            <a:chOff x="0" y="0"/>
            <a:chExt cx="3853995" cy="1938990"/>
          </a:xfrm>
        </p:grpSpPr>
        <p:pic>
          <p:nvPicPr>
            <p:cNvPr id="307" name="Google Shape;480;p19" descr="Google Shape;480;p1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54717"/>
            <a:stretch>
              <a:fillRect/>
            </a:stretch>
          </p:blipFill>
          <p:spPr>
            <a:xfrm>
              <a:off x="0" y="-1"/>
              <a:ext cx="3853996" cy="1938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Google Shape;481;p19" descr="Google Shape;481;p1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8072" t="11301" r="22009" b="30267"/>
            <a:stretch>
              <a:fillRect/>
            </a:stretch>
          </p:blipFill>
          <p:spPr>
            <a:xfrm>
              <a:off x="1507935" y="525508"/>
              <a:ext cx="838126" cy="687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2" name="Google Shape;482;p19"/>
          <p:cNvGrpSpPr/>
          <p:nvPr/>
        </p:nvGrpSpPr>
        <p:grpSpPr>
          <a:xfrm>
            <a:off x="3885310" y="3487149"/>
            <a:ext cx="3672583" cy="1938993"/>
            <a:chOff x="0" y="0"/>
            <a:chExt cx="3672582" cy="1938991"/>
          </a:xfrm>
        </p:grpSpPr>
        <p:pic>
          <p:nvPicPr>
            <p:cNvPr id="310" name="Google Shape;483;p19" descr="Google Shape;483;p1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43359" r="0" b="0"/>
            <a:stretch>
              <a:fillRect/>
            </a:stretch>
          </p:blipFill>
          <p:spPr>
            <a:xfrm>
              <a:off x="0" y="-1"/>
              <a:ext cx="3672583" cy="1938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484;p19" descr="Google Shape;484;p1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8073" t="11301" r="22009" b="30267"/>
            <a:stretch>
              <a:fillRect/>
            </a:stretch>
          </p:blipFill>
          <p:spPr>
            <a:xfrm>
              <a:off x="1430498" y="759253"/>
              <a:ext cx="741508" cy="510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" name="Google Shape;486;p19"/>
          <p:cNvSpPr txBox="1"/>
          <p:nvPr/>
        </p:nvSpPr>
        <p:spPr>
          <a:xfrm>
            <a:off x="11104509" y="444677"/>
            <a:ext cx="85586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AG et al. ‘21</a:t>
            </a:r>
          </a:p>
        </p:txBody>
      </p:sp>
      <p:grpSp>
        <p:nvGrpSpPr>
          <p:cNvPr id="317" name="Google Shape;487;p19"/>
          <p:cNvGrpSpPr/>
          <p:nvPr/>
        </p:nvGrpSpPr>
        <p:grpSpPr>
          <a:xfrm>
            <a:off x="6856469" y="3054541"/>
            <a:ext cx="1469084" cy="695765"/>
            <a:chOff x="0" y="0"/>
            <a:chExt cx="1469083" cy="695763"/>
          </a:xfrm>
        </p:grpSpPr>
        <p:sp>
          <p:nvSpPr>
            <p:cNvPr id="314" name="Shape"/>
            <p:cNvSpPr/>
            <p:nvPr/>
          </p:nvSpPr>
          <p:spPr>
            <a:xfrm flipH="1" rot="16200000">
              <a:off x="386659" y="-386660"/>
              <a:ext cx="695765" cy="1469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4" h="21600" fill="norm" stroke="1" extrusionOk="0">
                  <a:moveTo>
                    <a:pt x="2" y="9025"/>
                  </a:moveTo>
                  <a:cubicBezTo>
                    <a:pt x="2" y="13141"/>
                    <a:pt x="6240" y="16735"/>
                    <a:pt x="15169" y="17764"/>
                  </a:cubicBezTo>
                  <a:lnTo>
                    <a:pt x="15169" y="16486"/>
                  </a:lnTo>
                  <a:lnTo>
                    <a:pt x="20224" y="19329"/>
                  </a:lnTo>
                  <a:lnTo>
                    <a:pt x="15169" y="21600"/>
                  </a:lnTo>
                  <a:lnTo>
                    <a:pt x="15169" y="20321"/>
                  </a:lnTo>
                  <a:lnTo>
                    <a:pt x="15169" y="20321"/>
                  </a:lnTo>
                  <a:cubicBezTo>
                    <a:pt x="6240" y="19293"/>
                    <a:pt x="2" y="15698"/>
                    <a:pt x="2" y="11583"/>
                  </a:cubicBezTo>
                  <a:close/>
                  <a:moveTo>
                    <a:pt x="20224" y="2557"/>
                  </a:moveTo>
                  <a:cubicBezTo>
                    <a:pt x="10162" y="2557"/>
                    <a:pt x="1631" y="5859"/>
                    <a:pt x="206" y="10304"/>
                  </a:cubicBezTo>
                  <a:lnTo>
                    <a:pt x="206" y="10304"/>
                  </a:lnTo>
                  <a:cubicBezTo>
                    <a:pt x="-1376" y="5370"/>
                    <a:pt x="6304" y="797"/>
                    <a:pt x="17359" y="91"/>
                  </a:cubicBezTo>
                  <a:cubicBezTo>
                    <a:pt x="18308" y="30"/>
                    <a:pt x="19265" y="0"/>
                    <a:pt x="2022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" name="Shape"/>
            <p:cNvSpPr/>
            <p:nvPr/>
          </p:nvSpPr>
          <p:spPr>
            <a:xfrm flipH="1" rot="16200000">
              <a:off x="2522" y="-2522"/>
              <a:ext cx="695765" cy="7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4" h="21600" fill="norm" stroke="1" extrusionOk="0">
                  <a:moveTo>
                    <a:pt x="20224" y="5360"/>
                  </a:moveTo>
                  <a:cubicBezTo>
                    <a:pt x="10162" y="5360"/>
                    <a:pt x="1631" y="12281"/>
                    <a:pt x="206" y="21600"/>
                  </a:cubicBezTo>
                  <a:lnTo>
                    <a:pt x="206" y="21600"/>
                  </a:lnTo>
                  <a:cubicBezTo>
                    <a:pt x="-1376" y="11256"/>
                    <a:pt x="6304" y="1671"/>
                    <a:pt x="17359" y="191"/>
                  </a:cubicBezTo>
                  <a:cubicBezTo>
                    <a:pt x="18308" y="64"/>
                    <a:pt x="19265" y="0"/>
                    <a:pt x="2022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" name="Line"/>
            <p:cNvSpPr/>
            <p:nvPr/>
          </p:nvSpPr>
          <p:spPr>
            <a:xfrm flipH="1" rot="16200000">
              <a:off x="386703" y="-386616"/>
              <a:ext cx="695677" cy="1469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025"/>
                  </a:moveTo>
                  <a:cubicBezTo>
                    <a:pt x="0" y="13141"/>
                    <a:pt x="6663" y="16735"/>
                    <a:pt x="16200" y="17764"/>
                  </a:cubicBezTo>
                  <a:lnTo>
                    <a:pt x="16200" y="16486"/>
                  </a:lnTo>
                  <a:lnTo>
                    <a:pt x="21600" y="19329"/>
                  </a:lnTo>
                  <a:lnTo>
                    <a:pt x="16200" y="21600"/>
                  </a:lnTo>
                  <a:lnTo>
                    <a:pt x="16200" y="20321"/>
                  </a:lnTo>
                  <a:lnTo>
                    <a:pt x="16200" y="20321"/>
                  </a:lnTo>
                  <a:cubicBezTo>
                    <a:pt x="6663" y="19293"/>
                    <a:pt x="0" y="15698"/>
                    <a:pt x="0" y="11583"/>
                  </a:cubicBezTo>
                  <a:lnTo>
                    <a:pt x="0" y="9025"/>
                  </a:lnTo>
                  <a:cubicBezTo>
                    <a:pt x="0" y="4041"/>
                    <a:pt x="9671" y="0"/>
                    <a:pt x="21600" y="0"/>
                  </a:cubicBezTo>
                  <a:lnTo>
                    <a:pt x="21600" y="2557"/>
                  </a:lnTo>
                  <a:cubicBezTo>
                    <a:pt x="10853" y="2557"/>
                    <a:pt x="1740" y="5859"/>
                    <a:pt x="218" y="10304"/>
                  </a:cubicBezTo>
                </a:path>
              </a:pathLst>
            </a:custGeom>
            <a:noFill/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8" name="Google Shape;427;p17"/>
          <p:cNvSpPr txBox="1"/>
          <p:nvPr/>
        </p:nvSpPr>
        <p:spPr>
          <a:xfrm>
            <a:off x="1335423" y="5841918"/>
            <a:ext cx="9920022" cy="473294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Neglect mass term: Can we detect high frequency scalar wave?</a:t>
            </a:r>
          </a:p>
        </p:txBody>
      </p:sp>
      <p:sp>
        <p:nvSpPr>
          <p:cNvPr id="319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8/9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9"/>
      <p:bldP build="whole" bldLvl="1" animBg="1" rev="0" advAuto="0" spid="303" grpId="3"/>
      <p:bldP build="whole" bldLvl="1" animBg="1" rev="0" advAuto="0" spid="301" grpId="6"/>
      <p:bldP build="whole" bldLvl="1" animBg="1" rev="0" advAuto="0" spid="309" grpId="12"/>
      <p:bldP build="whole" bldLvl="1" animBg="1" rev="0" advAuto="0" spid="294" grpId="7"/>
      <p:bldP build="whole" bldLvl="1" animBg="1" rev="0" advAuto="0" spid="304" grpId="2"/>
      <p:bldP build="whole" bldLvl="1" animBg="1" rev="0" advAuto="0" spid="300" grpId="5"/>
      <p:bldP build="whole" bldLvl="1" animBg="1" rev="0" advAuto="0" spid="298" grpId="4"/>
      <p:bldP build="whole" bldLvl="1" animBg="1" rev="0" advAuto="0" spid="318" grpId="13"/>
      <p:bldP build="whole" bldLvl="1" animBg="1" rev="0" advAuto="0" spid="312" grpId="10"/>
      <p:bldP build="whole" bldLvl="1" animBg="1" rev="0" advAuto="0" spid="302" grpId="1"/>
      <p:bldP build="whole" bldLvl="1" animBg="1" rev="0" advAuto="0" spid="317" grpId="11"/>
      <p:bldP build="whole" bldLvl="1" animBg="1" rev="0" advAuto="0" spid="305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493;p20" descr="Google Shape;493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26" y="2689748"/>
            <a:ext cx="4785777" cy="95715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Google Shape;494;p20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Detectability of scalar wave</a:t>
            </a:r>
          </a:p>
        </p:txBody>
      </p:sp>
      <p:sp>
        <p:nvSpPr>
          <p:cNvPr id="323" name="Google Shape;495;p20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4" name="Google Shape;496;p20"/>
          <p:cNvSpPr txBox="1"/>
          <p:nvPr/>
        </p:nvSpPr>
        <p:spPr>
          <a:xfrm>
            <a:off x="310572" y="1112722"/>
            <a:ext cx="9453469" cy="760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relative acceleration between two nearby geodesics given by </a:t>
            </a:r>
          </a:p>
          <a:p>
            <a: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«electric components of the Riemann tensor» in </a:t>
            </a:r>
            <a:r>
              <a:rPr u="sng"/>
              <a:t>Jordan</a:t>
            </a:r>
            <a:r>
              <a:t> </a:t>
            </a:r>
            <a:r>
              <a:rPr u="sng"/>
              <a:t>frame</a:t>
            </a:r>
          </a:p>
        </p:txBody>
      </p:sp>
      <p:pic>
        <p:nvPicPr>
          <p:cNvPr id="325" name="Google Shape;497;p20" descr="Google Shape;497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0876" y="1192562"/>
            <a:ext cx="2651199" cy="60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oogle Shape;498;p20" descr="Google Shape;498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1146" y="2737696"/>
            <a:ext cx="4785776" cy="876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Google Shape;499;p20"/>
          <p:cNvSpPr/>
          <p:nvPr/>
        </p:nvSpPr>
        <p:spPr>
          <a:xfrm rot="16200000">
            <a:off x="5602642" y="2505420"/>
            <a:ext cx="512065" cy="1449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785"/>
                </a:moveTo>
                <a:lnTo>
                  <a:pt x="5400" y="17785"/>
                </a:lnTo>
                <a:lnTo>
                  <a:pt x="5400" y="0"/>
                </a:lnTo>
                <a:lnTo>
                  <a:pt x="16200" y="0"/>
                </a:lnTo>
                <a:lnTo>
                  <a:pt x="16200" y="17785"/>
                </a:lnTo>
                <a:lnTo>
                  <a:pt x="21600" y="17785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31538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500;p20"/>
          <p:cNvSpPr/>
          <p:nvPr/>
        </p:nvSpPr>
        <p:spPr>
          <a:xfrm>
            <a:off x="3505558" y="2761615"/>
            <a:ext cx="651643" cy="852457"/>
          </a:xfrm>
          <a:prstGeom prst="ellipse">
            <a:avLst/>
          </a:prstGeom>
          <a:ln w="38100">
            <a:solidFill>
              <a:schemeClr val="accent4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501;p20"/>
          <p:cNvSpPr/>
          <p:nvPr/>
        </p:nvSpPr>
        <p:spPr>
          <a:xfrm>
            <a:off x="3831378" y="3614071"/>
            <a:ext cx="1" cy="449794"/>
          </a:xfrm>
          <a:prstGeom prst="line">
            <a:avLst/>
          </a:prstGeom>
          <a:ln w="38100">
            <a:solidFill>
              <a:schemeClr val="accent4"/>
            </a:solidFill>
            <a:miter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0" name="Google Shape;502;p20"/>
          <p:cNvSpPr txBox="1"/>
          <p:nvPr/>
        </p:nvSpPr>
        <p:spPr>
          <a:xfrm>
            <a:off x="11104509" y="444677"/>
            <a:ext cx="85586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AG et al. ‘21</a:t>
            </a:r>
          </a:p>
        </p:txBody>
      </p:sp>
      <p:sp>
        <p:nvSpPr>
          <p:cNvPr id="331" name="Google Shape;503;p20"/>
          <p:cNvSpPr txBox="1"/>
          <p:nvPr/>
        </p:nvSpPr>
        <p:spPr>
          <a:xfrm>
            <a:off x="1264576" y="5677876"/>
            <a:ext cx="9415370" cy="798830"/>
          </a:xfrm>
          <a:prstGeom prst="rect">
            <a:avLst/>
          </a:prstGeom>
          <a:ln w="38100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Screening suppresses the interaction with matter. </a:t>
            </a:r>
          </a:p>
          <a:p>
            <a:pPr algn="ctr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predict that SW should NOT be detected. </a:t>
            </a:r>
          </a:p>
        </p:txBody>
      </p:sp>
      <p:pic>
        <p:nvPicPr>
          <p:cNvPr id="332" name="Google Shape;504;p20" descr="Google Shape;504;p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2659" y="4295873"/>
            <a:ext cx="1370836" cy="84045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Google Shape;505;p20"/>
          <p:cNvSpPr txBox="1"/>
          <p:nvPr/>
        </p:nvSpPr>
        <p:spPr>
          <a:xfrm>
            <a:off x="2531808" y="4366800"/>
            <a:ext cx="369251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Chamaleon and symmetron:</a:t>
            </a:r>
          </a:p>
        </p:txBody>
      </p:sp>
      <p:sp>
        <p:nvSpPr>
          <p:cNvPr id="334" name="Google Shape;506;p20"/>
          <p:cNvSpPr txBox="1"/>
          <p:nvPr/>
        </p:nvSpPr>
        <p:spPr>
          <a:xfrm>
            <a:off x="2588308" y="4816592"/>
            <a:ext cx="3844674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Khoury et al. ‘04, Burrage et al. ‘18, Hinterbichler et al. ‘11</a:t>
            </a:r>
          </a:p>
        </p:txBody>
      </p:sp>
      <p:sp>
        <p:nvSpPr>
          <p:cNvPr id="335" name="Google Shape;508;p20"/>
          <p:cNvSpPr txBox="1"/>
          <p:nvPr/>
        </p:nvSpPr>
        <p:spPr>
          <a:xfrm>
            <a:off x="293886" y="2228082"/>
            <a:ext cx="5041018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Metric perturbation in Jordan frame</a:t>
            </a:r>
          </a:p>
        </p:txBody>
      </p:sp>
      <p:sp>
        <p:nvSpPr>
          <p:cNvPr id="336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9/9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6"/>
      <p:bldP build="whole" bldLvl="1" animBg="1" rev="0" advAuto="0" spid="326" grpId="4"/>
      <p:bldP build="whole" bldLvl="1" animBg="1" rev="0" advAuto="0" spid="327" grpId="3"/>
      <p:bldP build="whole" bldLvl="1" animBg="1" rev="0" advAuto="0" spid="334" grpId="8"/>
      <p:bldP build="whole" bldLvl="1" animBg="1" rev="0" advAuto="0" spid="335" grpId="1"/>
      <p:bldP build="whole" bldLvl="1" animBg="1" rev="0" advAuto="0" spid="328" grpId="5"/>
      <p:bldP build="whole" bldLvl="1" animBg="1" rev="0" advAuto="0" spid="333" grpId="7"/>
      <p:bldP build="whole" bldLvl="1" animBg="1" rev="0" advAuto="0" spid="321" grpId="2"/>
      <p:bldP build="whole" bldLvl="1" animBg="1" rev="0" advAuto="0" spid="332" grpId="9"/>
      <p:bldP build="whole" bldLvl="1" animBg="1" rev="0" advAuto="0" spid="331" grpId="1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" name="Google Shape;513;p21"/>
          <p:cNvGraphicFramePr/>
          <p:nvPr/>
        </p:nvGraphicFramePr>
        <p:xfrm>
          <a:off x="319891" y="772800"/>
          <a:ext cx="11712500" cy="549137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856250"/>
                <a:gridCol w="5856250"/>
              </a:tblGrid>
              <a:tr h="2926850"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45725" marR="45725" marT="45725" marB="45725" anchor="t" anchorCtr="0" horzOverflow="overflow">
                    <a:lnL w="76200">
                      <a:solidFill>
                        <a:srgbClr val="FFFFFF"/>
                      </a:solidFill>
                    </a:lnL>
                    <a:lnR w="762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45725" marR="45725" marT="45725" marB="45725" anchor="t" anchorCtr="0" horzOverflow="overflow">
                    <a:lnL w="76200">
                      <a:solidFill>
                        <a:srgbClr val="FFFFFF"/>
                      </a:solidFill>
                    </a:lnL>
                    <a:lnR w="762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</a:tcPr>
                </a:tc>
              </a:tr>
              <a:tr h="2564525"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45725" marR="45725" marT="45725" marB="45725" anchor="t" anchorCtr="0" horzOverflow="overflow">
                    <a:lnL w="76200">
                      <a:solidFill>
                        <a:srgbClr val="FFFFFF"/>
                      </a:solidFill>
                    </a:lnL>
                    <a:lnR w="762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45725" marR="45725" marT="45725" marB="45725" anchor="t" anchorCtr="0" horzOverflow="overflow">
                    <a:lnL w="76200">
                      <a:solidFill>
                        <a:srgbClr val="FFFFFF"/>
                      </a:solidFill>
                    </a:lnL>
                    <a:lnR w="762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339" name="Google Shape;514;p21" descr="Google Shape;514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2940" y="1429476"/>
            <a:ext cx="1746941" cy="210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oogle Shape;515;p21" descr="Google Shape;515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198" y="1462084"/>
            <a:ext cx="2871903" cy="175738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Google Shape;516;p21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Summary and conclusion</a:t>
            </a:r>
          </a:p>
        </p:txBody>
      </p:sp>
      <p:sp>
        <p:nvSpPr>
          <p:cNvPr id="342" name="Google Shape;517;p21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43" name="Google Shape;518;p21" descr="Google Shape;518;p21"/>
          <p:cNvPicPr>
            <a:picLocks noChangeAspect="1"/>
          </p:cNvPicPr>
          <p:nvPr/>
        </p:nvPicPr>
        <p:blipFill>
          <a:blip r:embed="rId4">
            <a:extLst/>
          </a:blip>
          <a:srcRect l="5740" t="0" r="12945" b="0"/>
          <a:stretch>
            <a:fillRect/>
          </a:stretch>
        </p:blipFill>
        <p:spPr>
          <a:xfrm>
            <a:off x="6337999" y="4259095"/>
            <a:ext cx="2615380" cy="1808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519;p21" descr="Google Shape;519;p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966" y="4225849"/>
            <a:ext cx="2878655" cy="185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520;p21" descr="Google Shape;520;p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8738" y="4288982"/>
            <a:ext cx="1370836" cy="84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522;p21" descr="Google Shape;522;p21"/>
          <p:cNvPicPr>
            <a:picLocks noChangeAspect="1"/>
          </p:cNvPicPr>
          <p:nvPr/>
        </p:nvPicPr>
        <p:blipFill>
          <a:blip r:embed="rId7">
            <a:extLst/>
          </a:blip>
          <a:srcRect l="5606" t="0" r="9537" b="10629"/>
          <a:stretch>
            <a:fillRect/>
          </a:stretch>
        </p:blipFill>
        <p:spPr>
          <a:xfrm>
            <a:off x="3760349" y="1526647"/>
            <a:ext cx="1833965" cy="756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523;p21" descr="Google Shape;523;p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27951" y="4273262"/>
            <a:ext cx="2054794" cy="55410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oogle Shape;524;p21"/>
          <p:cNvSpPr txBox="1"/>
          <p:nvPr/>
        </p:nvSpPr>
        <p:spPr>
          <a:xfrm>
            <a:off x="3751527" y="2523126"/>
            <a:ext cx="2231012" cy="91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1. If know z: use distance-redshift relation</a:t>
            </a:r>
          </a:p>
        </p:txBody>
      </p:sp>
      <p:sp>
        <p:nvSpPr>
          <p:cNvPr id="349" name="Google Shape;525;p21"/>
          <p:cNvSpPr txBox="1"/>
          <p:nvPr/>
        </p:nvSpPr>
        <p:spPr>
          <a:xfrm>
            <a:off x="2270366" y="932909"/>
            <a:ext cx="2361851" cy="4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Standard Sirens</a:t>
            </a:r>
          </a:p>
        </p:txBody>
      </p:sp>
      <p:sp>
        <p:nvSpPr>
          <p:cNvPr id="350" name="Google Shape;526;p21"/>
          <p:cNvSpPr txBox="1"/>
          <p:nvPr/>
        </p:nvSpPr>
        <p:spPr>
          <a:xfrm>
            <a:off x="6972155" y="965072"/>
            <a:ext cx="4794312" cy="44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Luminosity distance fluctuations</a:t>
            </a:r>
          </a:p>
        </p:txBody>
      </p:sp>
      <p:sp>
        <p:nvSpPr>
          <p:cNvPr id="351" name="Google Shape;528;p21"/>
          <p:cNvSpPr txBox="1"/>
          <p:nvPr/>
        </p:nvSpPr>
        <p:spPr>
          <a:xfrm>
            <a:off x="7975684" y="3753096"/>
            <a:ext cx="2438090" cy="4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Polarization test</a:t>
            </a:r>
          </a:p>
        </p:txBody>
      </p:sp>
      <p:sp>
        <p:nvSpPr>
          <p:cNvPr id="352" name="Google Shape;530;p21"/>
          <p:cNvSpPr txBox="1"/>
          <p:nvPr/>
        </p:nvSpPr>
        <p:spPr>
          <a:xfrm>
            <a:off x="1486562" y="3754453"/>
            <a:ext cx="3929460" cy="4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Angular diameter distance</a:t>
            </a:r>
          </a:p>
        </p:txBody>
      </p:sp>
      <p:sp>
        <p:nvSpPr>
          <p:cNvPr id="353" name="Google Shape;533;p21"/>
          <p:cNvSpPr txBox="1"/>
          <p:nvPr/>
        </p:nvSpPr>
        <p:spPr>
          <a:xfrm>
            <a:off x="5514652" y="6345142"/>
            <a:ext cx="1716032" cy="4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354" name="Accurate DL measurements…"/>
          <p:cNvSpPr txBox="1"/>
          <p:nvPr/>
        </p:nvSpPr>
        <p:spPr>
          <a:xfrm>
            <a:off x="8579308" y="2932190"/>
            <a:ext cx="3110298" cy="53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0000"/>
              </a:buClr>
              <a:buSzPts val="1800"/>
              <a:buAutoNum type="arabicPeriod" startAt="1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Accurate DL measurements</a:t>
            </a:r>
            <a:endParaRPr>
              <a:solidFill>
                <a:srgbClr val="FFFFFF"/>
              </a:solidFill>
            </a:endParaRPr>
          </a:p>
          <a:p>
            <a:pPr marL="342900" indent="-342900">
              <a:buClr>
                <a:srgbClr val="000000"/>
              </a:buClr>
              <a:buSzPts val="1800"/>
              <a:buAutoNum type="arabicPeriod" startAt="1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Direct DE clustering detection</a:t>
            </a:r>
          </a:p>
        </p:txBody>
      </p:sp>
      <p:sp>
        <p:nvSpPr>
          <p:cNvPr id="355" name="DDR holds…"/>
          <p:cNvSpPr txBox="1"/>
          <p:nvPr/>
        </p:nvSpPr>
        <p:spPr>
          <a:xfrm>
            <a:off x="3626128" y="5178391"/>
            <a:ext cx="2231012" cy="91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4105" indent="-294105">
              <a:buSzPct val="100000"/>
              <a:buAutoNum type="arabicPeriod" startAt="1"/>
              <a:defRPr sz="1800"/>
            </a:pPr>
            <a:r>
              <a:t>DDR holds</a:t>
            </a:r>
          </a:p>
          <a:p>
            <a:pPr marL="294105" indent="-294105">
              <a:buSzPct val="100000"/>
              <a:buAutoNum type="arabicPeriod" startAt="1"/>
              <a:defRPr sz="1800"/>
            </a:pPr>
            <a:r>
              <a:t> </a:t>
            </a:r>
            <a14:m>
              <m:oMath>
                <m:r>
                  <m:rPr>
                    <m:sty m:val="p"/>
                  </m:rP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Δ</m:t>
                </m:r>
                <m:sSup>
                  <m:e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m:rPr>
                        <m:sty m:val="p"/>
                      </m:rP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GW</m:t>
                    </m:r>
                  </m:sup>
                </m:sSup>
                <m: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sty m:val="p"/>
                  </m:rP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Δ</m:t>
                </m:r>
                <m:sSup>
                  <m:e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m:rPr>
                        <m:sty m:val="p"/>
                      </m:rP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EM</m:t>
                    </m:r>
                  </m:sup>
                </m:sSup>
              </m:oMath>
            </a14:m>
            <a:r>
              <a:t>  because </a:t>
            </a:r>
            <a14:m>
              <m:oMath>
                <m:sSubSup>
                  <m:e>
                    <m:r>
                      <a:rPr xmlns:a="http://schemas.openxmlformats.org/drawingml/2006/mai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b>
                    <m:r>
                      <a:rPr xmlns:a="http://schemas.openxmlformats.org/drawingml/2006/mai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  <m:sup>
                    <m:r>
                      <a:rPr xmlns:a="http://schemas.openxmlformats.org/drawingml/2006/mai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 xmlns:a="http://schemas.openxmlformats.org/drawingml/2006/main" sz="2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. </a:t>
            </a:r>
          </a:p>
        </p:txBody>
      </p:sp>
      <p:sp>
        <p:nvSpPr>
          <p:cNvPr id="356" name="SW is screened in chameleon and symmetron"/>
          <p:cNvSpPr txBox="1"/>
          <p:nvPr/>
        </p:nvSpPr>
        <p:spPr>
          <a:xfrm>
            <a:off x="9322464" y="5220601"/>
            <a:ext cx="2544081" cy="82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buClr>
                <a:srgbClr val="000000"/>
              </a:buClr>
              <a:buSzPts val="1800"/>
              <a:buAutoNum type="arabicPeriod" startAt="1"/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SW is screened in chameleon and symmetron</a:t>
            </a:r>
          </a:p>
        </p:txBody>
      </p:sp>
      <p:pic>
        <p:nvPicPr>
          <p:cNvPr id="357" name="Google Shape;291;p12" descr="Google Shape;291;p12"/>
          <p:cNvPicPr>
            <a:picLocks noChangeAspect="1"/>
          </p:cNvPicPr>
          <p:nvPr/>
        </p:nvPicPr>
        <p:blipFill>
          <a:blip r:embed="rId9">
            <a:extLst/>
          </a:blip>
          <a:srcRect l="5979" t="0" r="3664" b="0"/>
          <a:stretch>
            <a:fillRect/>
          </a:stretch>
        </p:blipFill>
        <p:spPr>
          <a:xfrm>
            <a:off x="8429282" y="1409112"/>
            <a:ext cx="3264499" cy="1473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10;p2"/>
          <p:cNvSpPr txBox="1"/>
          <p:nvPr/>
        </p:nvSpPr>
        <p:spPr>
          <a:xfrm>
            <a:off x="380084" y="114296"/>
            <a:ext cx="11613265" cy="56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pPr>
            <a:r>
              <a:t>«GWs distances» to test GR+</a:t>
            </a:r>
            <a:r>
              <a:rPr>
                <a:latin typeface="Century Gothic"/>
                <a:ea typeface="Century Gothic"/>
                <a:cs typeface="Century Gothic"/>
                <a:sym typeface="Century Gothic"/>
              </a:rPr>
              <a:t>Λ </a:t>
            </a:r>
            <a:r>
              <a:t>against alternative theories</a:t>
            </a:r>
            <a:r>
              <a:rPr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132" name="Google Shape;111;p2" descr="Google Shape;111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6410" y="1206745"/>
            <a:ext cx="4157956" cy="230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Google Shape;112;p2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4" name="Google Shape;113;p2"/>
          <p:cNvSpPr txBox="1"/>
          <p:nvPr/>
        </p:nvSpPr>
        <p:spPr>
          <a:xfrm>
            <a:off x="278053" y="3948732"/>
            <a:ext cx="11635894" cy="2543176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 anchor="ctr">
            <a:spAutoFit/>
          </a:bodyPr>
          <a:lstStyle/>
          <a:p>
            <a:pPr lvl="1" marL="947385" indent="-482869">
              <a:spcBef>
                <a:spcPts val="700"/>
              </a:spcBef>
              <a:buClr>
                <a:srgbClr val="FFFFFF"/>
              </a:buClr>
              <a:buSzPts val="2400"/>
              <a:buAutoNum type="arabicPeriod" startAt="1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Modiﬁed propagation of GW in scalar-tensor theories   →   1912.08093  </a:t>
            </a:r>
          </a:p>
          <a:p>
            <a:pPr lvl="1" marL="947385" indent="-482869">
              <a:spcBef>
                <a:spcPts val="700"/>
              </a:spcBef>
              <a:buClr>
                <a:srgbClr val="FFFFFF"/>
              </a:buClr>
              <a:buSzPts val="2400"/>
              <a:buAutoNum type="arabicPeriod" startAt="1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Luminosity distance ﬂuctuations: DE clustering detection   →   2007.13722</a:t>
            </a:r>
          </a:p>
          <a:p>
            <a:pPr lvl="1" marL="947385" indent="-482869">
              <a:spcBef>
                <a:spcPts val="700"/>
              </a:spcBef>
              <a:buClr>
                <a:srgbClr val="FFFFFF"/>
              </a:buClr>
              <a:buSzPts val="2400"/>
              <a:buAutoNum type="arabicPeriod" startAt="1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Angular diameter distance: DDR and time delay   →   2103.00155</a:t>
            </a:r>
          </a:p>
          <a:p>
            <a:pPr lvl="1" marL="947385" indent="-482869">
              <a:spcBef>
                <a:spcPts val="700"/>
              </a:spcBef>
              <a:buClr>
                <a:srgbClr val="FFFFFF"/>
              </a:buClr>
              <a:buSzPts val="2400"/>
              <a:buAutoNum type="arabicPeriod" startAt="1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Screening and detectability of extra polarizations   →   2110.14689</a:t>
            </a:r>
          </a:p>
          <a:p>
            <a:pPr lvl="1" indent="464515">
              <a:spcBef>
                <a:spcPts val="700"/>
              </a:spcBef>
              <a:defRPr sz="2000">
                <a:solidFill>
                  <a:schemeClr val="accent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t>AG,  A. Silvestri,  M. Raveri,  S. Matarrese,  G. Tasinato,  D. Bertacca,  C. Carbone, O.Contigiani</a:t>
            </a:r>
          </a:p>
        </p:txBody>
      </p:sp>
      <p:pic>
        <p:nvPicPr>
          <p:cNvPr id="135" name="Google Shape;114;p2" descr="Google Shape;114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637" y="1206745"/>
            <a:ext cx="3102404" cy="230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115;p2"/>
          <p:cNvSpPr txBox="1"/>
          <p:nvPr/>
        </p:nvSpPr>
        <p:spPr>
          <a:xfrm>
            <a:off x="11758107" y="65937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1/9</a:t>
            </a:r>
          </a:p>
        </p:txBody>
      </p:sp>
      <p:pic>
        <p:nvPicPr>
          <p:cNvPr id="137" name="LVC.jpeg" descr="LVC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9735" y="1206745"/>
            <a:ext cx="3662207" cy="2306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20;p3"/>
          <p:cNvSpPr txBox="1"/>
          <p:nvPr/>
        </p:nvSpPr>
        <p:spPr>
          <a:xfrm>
            <a:off x="369574" y="114296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Geometrical vs physical distances: «how» we measure</a:t>
            </a:r>
          </a:p>
        </p:txBody>
      </p:sp>
      <p:sp>
        <p:nvSpPr>
          <p:cNvPr id="140" name="Google Shape;121;p3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43" name="Group"/>
          <p:cNvGrpSpPr/>
          <p:nvPr/>
        </p:nvGrpSpPr>
        <p:grpSpPr>
          <a:xfrm>
            <a:off x="7265647" y="1295490"/>
            <a:ext cx="4775129" cy="4775129"/>
            <a:chOff x="0" y="0"/>
            <a:chExt cx="4775128" cy="4775128"/>
          </a:xfrm>
        </p:grpSpPr>
        <p:pic>
          <p:nvPicPr>
            <p:cNvPr id="141" name="Google Shape;122;p3" descr="Google Shape;122;p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75129" cy="477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" name="Google Shape;123;p3"/>
            <p:cNvSpPr/>
            <p:nvPr/>
          </p:nvSpPr>
          <p:spPr>
            <a:xfrm flipV="1">
              <a:off x="2406234" y="1125079"/>
              <a:ext cx="460841" cy="120379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6" name="Group"/>
          <p:cNvGrpSpPr/>
          <p:nvPr/>
        </p:nvGrpSpPr>
        <p:grpSpPr>
          <a:xfrm>
            <a:off x="3217596" y="1117919"/>
            <a:ext cx="3614867" cy="3614867"/>
            <a:chOff x="0" y="0"/>
            <a:chExt cx="3614865" cy="3614865"/>
          </a:xfrm>
        </p:grpSpPr>
        <p:pic>
          <p:nvPicPr>
            <p:cNvPr id="144" name="Google Shape;124;p3" descr="Google Shape;124;p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14866" cy="3614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Google Shape;125;p3"/>
            <p:cNvSpPr/>
            <p:nvPr/>
          </p:nvSpPr>
          <p:spPr>
            <a:xfrm flipV="1">
              <a:off x="1807432" y="880086"/>
              <a:ext cx="413597" cy="927346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7" name="Google Shape;126;p3"/>
          <p:cNvSpPr txBox="1"/>
          <p:nvPr/>
        </p:nvSpPr>
        <p:spPr>
          <a:xfrm>
            <a:off x="517228" y="5202095"/>
            <a:ext cx="6432195" cy="1336894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always observe SIGNALS, either in the form of photons or gravitational waves. </a:t>
            </a:r>
          </a:p>
          <a:p>
            <a: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It’s important the DYNAMICS of messenger</a:t>
            </a:r>
          </a:p>
        </p:txBody>
      </p:sp>
      <p:grpSp>
        <p:nvGrpSpPr>
          <p:cNvPr id="150" name="Group"/>
          <p:cNvGrpSpPr/>
          <p:nvPr/>
        </p:nvGrpSpPr>
        <p:grpSpPr>
          <a:xfrm>
            <a:off x="803850" y="1209238"/>
            <a:ext cx="1870173" cy="1870173"/>
            <a:chOff x="0" y="0"/>
            <a:chExt cx="1870172" cy="1870172"/>
          </a:xfrm>
        </p:grpSpPr>
        <p:pic>
          <p:nvPicPr>
            <p:cNvPr id="148" name="Google Shape;127;p3" descr="Google Shape;127;p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70173" cy="187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Google Shape;128;p3"/>
            <p:cNvSpPr/>
            <p:nvPr/>
          </p:nvSpPr>
          <p:spPr>
            <a:xfrm flipV="1">
              <a:off x="935085" y="411634"/>
              <a:ext cx="211242" cy="52345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51" name="Equation"/>
          <p:cNvSpPr txBox="1"/>
          <p:nvPr/>
        </p:nvSpPr>
        <p:spPr>
          <a:xfrm>
            <a:off x="1056108" y="3935807"/>
            <a:ext cx="1568857" cy="39560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m:rPr>
                      <m:scr m:val="script"/>
                    </m:rP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FCFCFC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500">
              <a:solidFill>
                <a:srgbClr val="FDFDFD"/>
              </a:solidFill>
            </a:endParaRPr>
          </a:p>
        </p:txBody>
      </p:sp>
      <p:sp>
        <p:nvSpPr>
          <p:cNvPr id="152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83;p6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Scalar-tensor theories of gravity</a:t>
            </a:r>
          </a:p>
        </p:txBody>
      </p:sp>
      <p:sp>
        <p:nvSpPr>
          <p:cNvPr id="155" name="Google Shape;184;p6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6" name="Google Shape;186;p6"/>
          <p:cNvSpPr txBox="1"/>
          <p:nvPr/>
        </p:nvSpPr>
        <p:spPr>
          <a:xfrm>
            <a:off x="1184985" y="913025"/>
            <a:ext cx="10226355" cy="895569"/>
          </a:xfrm>
          <a:prstGeom prst="rect">
            <a:avLst/>
          </a:prstGeom>
          <a:ln w="19050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DE is scalar field coupled to metric in every possible way provided that stability and symmetry requirements are met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707570" y="1970269"/>
            <a:ext cx="10634998" cy="4667802"/>
            <a:chOff x="0" y="0"/>
            <a:chExt cx="10634997" cy="4667800"/>
          </a:xfrm>
        </p:grpSpPr>
        <p:pic>
          <p:nvPicPr>
            <p:cNvPr id="157" name="Google Shape;185;p6" descr="Google Shape;185;p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07236" y="3727215"/>
              <a:ext cx="7727762" cy="940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Google Shape;187;p6" descr="Google Shape;187;p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35413" cy="3507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Google Shape;188;p6"/>
            <p:cNvSpPr txBox="1"/>
            <p:nvPr/>
          </p:nvSpPr>
          <p:spPr>
            <a:xfrm>
              <a:off x="6927674" y="441278"/>
              <a:ext cx="3581392" cy="1129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17/08/17:</a:t>
              </a:r>
            </a:p>
            <a:p>
              <a:pPr algn="ctr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GW propagate at the speed of light! *</a:t>
              </a:r>
            </a:p>
          </p:txBody>
        </p:sp>
        <p:sp>
          <p:nvSpPr>
            <p:cNvPr id="160" name="Google Shape;189;p6"/>
            <p:cNvSpPr txBox="1"/>
            <p:nvPr/>
          </p:nvSpPr>
          <p:spPr>
            <a:xfrm>
              <a:off x="187587" y="3974703"/>
              <a:ext cx="2313082" cy="438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Baker et al. ‘17, Creminelli et al. ‘17, Ezquiaga et al. ‘17</a:t>
              </a:r>
            </a:p>
          </p:txBody>
        </p:sp>
        <p:sp>
          <p:nvSpPr>
            <p:cNvPr id="161" name="Google Shape;190;p6"/>
            <p:cNvSpPr txBox="1"/>
            <p:nvPr/>
          </p:nvSpPr>
          <p:spPr>
            <a:xfrm>
              <a:off x="7791274" y="2400762"/>
              <a:ext cx="2313083" cy="248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LIGO &amp; Virgo collaboration ‘17</a:t>
              </a:r>
            </a:p>
          </p:txBody>
        </p:sp>
        <p:pic>
          <p:nvPicPr>
            <p:cNvPr id="162" name="Google Shape;192;p6" descr="Google Shape;192;p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41994" y="1706207"/>
              <a:ext cx="1752753" cy="46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97;p7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GW propagation equation in ST theories</a:t>
            </a:r>
          </a:p>
        </p:txBody>
      </p:sp>
      <p:sp>
        <p:nvSpPr>
          <p:cNvPr id="167" name="Google Shape;198;p7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8" name="Google Shape;203;p7" descr="Google Shape;203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3693" y="1359938"/>
            <a:ext cx="4541497" cy="35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Google Shape;204;p7" descr="Google Shape;204;p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8389" y="1871547"/>
            <a:ext cx="1896167" cy="37007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Google Shape;214;p7"/>
          <p:cNvSpPr txBox="1"/>
          <p:nvPr/>
        </p:nvSpPr>
        <p:spPr>
          <a:xfrm>
            <a:off x="6034901" y="1012163"/>
            <a:ext cx="3789851" cy="34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FRW + LSS background:</a:t>
            </a:r>
          </a:p>
        </p:txBody>
      </p:sp>
      <p:grpSp>
        <p:nvGrpSpPr>
          <p:cNvPr id="174" name="Group"/>
          <p:cNvGrpSpPr/>
          <p:nvPr/>
        </p:nvGrpSpPr>
        <p:grpSpPr>
          <a:xfrm>
            <a:off x="7290023" y="1757278"/>
            <a:ext cx="3828304" cy="598617"/>
            <a:chOff x="0" y="0"/>
            <a:chExt cx="3828303" cy="598616"/>
          </a:xfrm>
        </p:grpSpPr>
        <p:sp>
          <p:nvSpPr>
            <p:cNvPr id="171" name="Google Shape;205;p7"/>
            <p:cNvSpPr/>
            <p:nvPr/>
          </p:nvSpPr>
          <p:spPr>
            <a:xfrm>
              <a:off x="0" y="0"/>
              <a:ext cx="777149" cy="598617"/>
            </a:xfrm>
            <a:prstGeom prst="ellipse">
              <a:avLst/>
            </a:pr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2" name="Google Shape;208;p7"/>
            <p:cNvSpPr txBox="1"/>
            <p:nvPr/>
          </p:nvSpPr>
          <p:spPr>
            <a:xfrm>
              <a:off x="1795838" y="174565"/>
              <a:ext cx="2032466" cy="392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«DE clustering»</a:t>
              </a:r>
            </a:p>
          </p:txBody>
        </p:sp>
        <p:sp>
          <p:nvSpPr>
            <p:cNvPr id="173" name="Google Shape;215;p7"/>
            <p:cNvSpPr/>
            <p:nvPr/>
          </p:nvSpPr>
          <p:spPr>
            <a:xfrm>
              <a:off x="903776" y="370780"/>
              <a:ext cx="577547" cy="1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217;p7"/>
          <p:cNvGrpSpPr/>
          <p:nvPr/>
        </p:nvGrpSpPr>
        <p:grpSpPr>
          <a:xfrm>
            <a:off x="559568" y="898635"/>
            <a:ext cx="4541499" cy="3802205"/>
            <a:chOff x="0" y="0"/>
            <a:chExt cx="4541497" cy="3802203"/>
          </a:xfrm>
        </p:grpSpPr>
        <p:sp>
          <p:nvSpPr>
            <p:cNvPr id="175" name="Shape"/>
            <p:cNvSpPr/>
            <p:nvPr/>
          </p:nvSpPr>
          <p:spPr>
            <a:xfrm rot="20641877">
              <a:off x="314518" y="483480"/>
              <a:ext cx="3912461" cy="28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00"/>
                  </a:moveTo>
                  <a:lnTo>
                    <a:pt x="0" y="900"/>
                  </a:lnTo>
                  <a:cubicBezTo>
                    <a:pt x="0" y="403"/>
                    <a:pt x="292" y="0"/>
                    <a:pt x="652" y="0"/>
                  </a:cubicBezTo>
                  <a:lnTo>
                    <a:pt x="20948" y="0"/>
                  </a:lnTo>
                  <a:lnTo>
                    <a:pt x="20948" y="0"/>
                  </a:lnTo>
                  <a:cubicBezTo>
                    <a:pt x="21308" y="0"/>
                    <a:pt x="21600" y="403"/>
                    <a:pt x="21600" y="900"/>
                  </a:cubicBezTo>
                  <a:lnTo>
                    <a:pt x="21600" y="20700"/>
                  </a:lnTo>
                  <a:lnTo>
                    <a:pt x="21600" y="20700"/>
                  </a:lnTo>
                  <a:cubicBezTo>
                    <a:pt x="21600" y="21197"/>
                    <a:pt x="21308" y="21600"/>
                    <a:pt x="20948" y="21600"/>
                  </a:cubicBezTo>
                  <a:lnTo>
                    <a:pt x="652" y="21600"/>
                  </a:lnTo>
                  <a:lnTo>
                    <a:pt x="652" y="21600"/>
                  </a:lnTo>
                  <a:cubicBezTo>
                    <a:pt x="292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76" name="image33.jpeg" descr="image3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5445" b="0"/>
            <a:stretch>
              <a:fillRect/>
            </a:stretch>
          </p:blipFill>
          <p:spPr>
            <a:xfrm rot="20641877">
              <a:off x="314519" y="483489"/>
              <a:ext cx="3912395" cy="28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" y="0"/>
                  </a:moveTo>
                  <a:cubicBezTo>
                    <a:pt x="293" y="0"/>
                    <a:pt x="0" y="404"/>
                    <a:pt x="0" y="901"/>
                  </a:cubicBezTo>
                  <a:lnTo>
                    <a:pt x="0" y="20699"/>
                  </a:lnTo>
                  <a:cubicBezTo>
                    <a:pt x="0" y="21196"/>
                    <a:pt x="293" y="21600"/>
                    <a:pt x="653" y="21600"/>
                  </a:cubicBezTo>
                  <a:lnTo>
                    <a:pt x="20947" y="21600"/>
                  </a:lnTo>
                  <a:cubicBezTo>
                    <a:pt x="21307" y="21600"/>
                    <a:pt x="21600" y="21196"/>
                    <a:pt x="21600" y="20699"/>
                  </a:cubicBezTo>
                  <a:lnTo>
                    <a:pt x="21600" y="901"/>
                  </a:lnTo>
                  <a:cubicBezTo>
                    <a:pt x="21600" y="404"/>
                    <a:pt x="21307" y="0"/>
                    <a:pt x="20947" y="0"/>
                  </a:cubicBezTo>
                  <a:lnTo>
                    <a:pt x="653" y="0"/>
                  </a:lnTo>
                  <a:close/>
                </a:path>
              </a:pathLst>
            </a:custGeom>
            <a:ln w="76200" cap="sq">
              <a:solidFill>
                <a:srgbClr val="EAEAEA"/>
              </a:solidFill>
              <a:prstDash val="solid"/>
              <a:miter lim="800000"/>
            </a:ln>
            <a:effectLst>
              <a:reflection blurRad="0" stA="33000" stPos="0" endA="0" endPos="40000" dist="0" dir="5400000" fadeDir="5400000" sx="100000" sy="-100000" kx="0" ky="0" algn="bl" rotWithShape="0"/>
            </a:effectLst>
          </p:spPr>
        </p:pic>
      </p:grpSp>
      <p:grpSp>
        <p:nvGrpSpPr>
          <p:cNvPr id="180" name="Google Shape;222;p7"/>
          <p:cNvGrpSpPr/>
          <p:nvPr/>
        </p:nvGrpSpPr>
        <p:grpSpPr>
          <a:xfrm>
            <a:off x="333766" y="5963970"/>
            <a:ext cx="11609569" cy="759960"/>
            <a:chOff x="0" y="0"/>
            <a:chExt cx="11609567" cy="759958"/>
          </a:xfrm>
        </p:grpSpPr>
        <p:sp>
          <p:nvSpPr>
            <p:cNvPr id="178" name="Google Shape;223;p7"/>
            <p:cNvSpPr txBox="1"/>
            <p:nvPr/>
          </p:nvSpPr>
          <p:spPr>
            <a:xfrm>
              <a:off x="0" y="0"/>
              <a:ext cx="11609568" cy="473293"/>
            </a:xfrm>
            <a:prstGeom prst="rect">
              <a:avLst/>
            </a:prstGeom>
            <a:noFill/>
            <a:ln w="28575" cap="flat">
              <a:solidFill>
                <a:schemeClr val="accent4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LSS affects distance estimates. Lensing for LISA 5-10%. </a:t>
              </a:r>
            </a:p>
          </p:txBody>
        </p:sp>
        <p:sp>
          <p:nvSpPr>
            <p:cNvPr id="179" name="Google Shape;224;p7"/>
            <p:cNvSpPr txBox="1"/>
            <p:nvPr/>
          </p:nvSpPr>
          <p:spPr>
            <a:xfrm>
              <a:off x="6874034" y="511694"/>
              <a:ext cx="3679034" cy="248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Belgacem et al. ‘18, Holz et al. ’15, Tamanini et al. ‘17</a:t>
              </a:r>
            </a:p>
          </p:txBody>
        </p:sp>
      </p:grpSp>
      <p:sp>
        <p:nvSpPr>
          <p:cNvPr id="181" name="Google Shape;410;p16"/>
          <p:cNvSpPr/>
          <p:nvPr/>
        </p:nvSpPr>
        <p:spPr>
          <a:xfrm>
            <a:off x="5660953" y="912192"/>
            <a:ext cx="6297059" cy="1545588"/>
          </a:xfrm>
          <a:prstGeom prst="roundRect">
            <a:avLst>
              <a:gd name="adj" fmla="val 40424"/>
            </a:avLst>
          </a:prstGeom>
          <a:ln w="28575">
            <a:solidFill>
              <a:srgbClr val="31538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6" name="Group"/>
          <p:cNvGrpSpPr/>
          <p:nvPr/>
        </p:nvGrpSpPr>
        <p:grpSpPr>
          <a:xfrm>
            <a:off x="5660953" y="2599151"/>
            <a:ext cx="6923065" cy="1545587"/>
            <a:chOff x="0" y="0"/>
            <a:chExt cx="6923064" cy="1545586"/>
          </a:xfrm>
        </p:grpSpPr>
        <p:pic>
          <p:nvPicPr>
            <p:cNvPr id="182" name="Google Shape;206;p7" descr="Google Shape;206;p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6145" y="592764"/>
              <a:ext cx="3910257" cy="559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Google Shape;218;p7"/>
            <p:cNvSpPr txBox="1"/>
            <p:nvPr/>
          </p:nvSpPr>
          <p:spPr>
            <a:xfrm>
              <a:off x="421977" y="167764"/>
              <a:ext cx="2745551" cy="340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just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Propagation equation:</a:t>
              </a:r>
            </a:p>
          </p:txBody>
        </p:sp>
        <p:sp>
          <p:nvSpPr>
            <p:cNvPr id="184" name="Google Shape;221;p7"/>
            <p:cNvSpPr txBox="1"/>
            <p:nvPr/>
          </p:nvSpPr>
          <p:spPr>
            <a:xfrm>
              <a:off x="3799318" y="610466"/>
              <a:ext cx="3123747" cy="438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AG et al ‘19,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G. Tasinato, AG et al ‘21</a:t>
              </a:r>
            </a:p>
          </p:txBody>
        </p:sp>
        <p:sp>
          <p:nvSpPr>
            <p:cNvPr id="185" name="Google Shape;410;p16"/>
            <p:cNvSpPr/>
            <p:nvPr/>
          </p:nvSpPr>
          <p:spPr>
            <a:xfrm>
              <a:off x="0" y="0"/>
              <a:ext cx="6297059" cy="1545587"/>
            </a:xfrm>
            <a:prstGeom prst="roundRect">
              <a:avLst>
                <a:gd name="adj" fmla="val 40424"/>
              </a:avLst>
            </a:prstGeom>
            <a:noFill/>
            <a:ln w="28575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2255554" y="3551740"/>
            <a:ext cx="9702458" cy="2293511"/>
            <a:chOff x="0" y="0"/>
            <a:chExt cx="9702457" cy="2293510"/>
          </a:xfrm>
        </p:grpSpPr>
        <p:sp>
          <p:nvSpPr>
            <p:cNvPr id="187" name="Google Shape;207;p7"/>
            <p:cNvSpPr txBox="1"/>
            <p:nvPr/>
          </p:nvSpPr>
          <p:spPr>
            <a:xfrm>
              <a:off x="3762164" y="867873"/>
              <a:ext cx="5782397" cy="34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Solution: GO ansatz, use high frequency character</a:t>
              </a:r>
            </a:p>
          </p:txBody>
        </p:sp>
        <p:sp>
          <p:nvSpPr>
            <p:cNvPr id="188" name="Google Shape;410;p16"/>
            <p:cNvSpPr/>
            <p:nvPr/>
          </p:nvSpPr>
          <p:spPr>
            <a:xfrm>
              <a:off x="3405399" y="747923"/>
              <a:ext cx="6297059" cy="1545588"/>
            </a:xfrm>
            <a:prstGeom prst="roundRect">
              <a:avLst>
                <a:gd name="adj" fmla="val 40424"/>
              </a:avLst>
            </a:prstGeom>
            <a:noFill/>
            <a:ln w="28575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89" name="Google Shape;252;p9" descr="Google Shape;252;p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020829" cy="2075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253;p9" descr="Google Shape;253;p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3812071" y="1398637"/>
              <a:ext cx="3498163" cy="658661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  <p:grpSp>
          <p:nvGrpSpPr>
            <p:cNvPr id="193" name="Group"/>
            <p:cNvGrpSpPr/>
            <p:nvPr/>
          </p:nvGrpSpPr>
          <p:grpSpPr>
            <a:xfrm>
              <a:off x="7498045" y="1393874"/>
              <a:ext cx="1998805" cy="668186"/>
              <a:chOff x="0" y="0"/>
              <a:chExt cx="1998803" cy="668184"/>
            </a:xfrm>
          </p:grpSpPr>
          <p:sp>
            <p:nvSpPr>
              <p:cNvPr id="191" name="Rectangle"/>
              <p:cNvSpPr/>
              <p:nvPr/>
            </p:nvSpPr>
            <p:spPr>
              <a:xfrm>
                <a:off x="0" y="0"/>
                <a:ext cx="1991254" cy="66818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" name="Rectangle"/>
              <p:cNvSpPr/>
              <p:nvPr/>
            </p:nvSpPr>
            <p:spPr>
              <a:xfrm>
                <a:off x="297250" y="41885"/>
                <a:ext cx="1701554" cy="613320"/>
              </a:xfrm>
              <a:prstGeom prst="rect">
                <a:avLst/>
              </a:prstGeom>
              <a:blipFill rotWithShape="1">
                <a:blip r:embed="rId8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95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4/9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3"/>
      <p:bldP build="whole" bldLvl="1" animBg="1" rev="0" advAuto="0" spid="186" grpId="2"/>
      <p:bldP build="whole" bldLvl="1" animBg="1" rev="0" advAuto="0" spid="174" grpId="1"/>
      <p:bldP build="whole" bldLvl="1" animBg="1" rev="0" advAuto="0" spid="180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292;p12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LSS effects on wave’s amplitude</a:t>
            </a:r>
          </a:p>
        </p:txBody>
      </p:sp>
      <p:sp>
        <p:nvSpPr>
          <p:cNvPr id="198" name="Google Shape;293;p12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9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5/9</a:t>
            </a:r>
          </a:p>
        </p:txBody>
      </p:sp>
      <p:pic>
        <p:nvPicPr>
          <p:cNvPr id="200" name="CGI 075 HD SACHS WOLFE PREVIEW (online-video-cutter.com).mp4" descr="CGI 075 HD SACHS WOLFE PREVIEW (online-video-cutter.com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28860" y="1564554"/>
            <a:ext cx="8166080" cy="459342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Disclaimer:…"/>
          <p:cNvSpPr txBox="1"/>
          <p:nvPr/>
        </p:nvSpPr>
        <p:spPr>
          <a:xfrm>
            <a:off x="556382" y="5205729"/>
            <a:ext cx="141368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Disclaimer:</a:t>
            </a:r>
          </a:p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Photon = GW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"/>
          <p:cNvGrpSpPr/>
          <p:nvPr/>
        </p:nvGrpSpPr>
        <p:grpSpPr>
          <a:xfrm>
            <a:off x="582194" y="1686376"/>
            <a:ext cx="11375991" cy="3869028"/>
            <a:chOff x="0" y="0"/>
            <a:chExt cx="11375990" cy="3869026"/>
          </a:xfrm>
        </p:grpSpPr>
        <p:grpSp>
          <p:nvGrpSpPr>
            <p:cNvPr id="213" name="Group"/>
            <p:cNvGrpSpPr/>
            <p:nvPr/>
          </p:nvGrpSpPr>
          <p:grpSpPr>
            <a:xfrm>
              <a:off x="0" y="0"/>
              <a:ext cx="11375991" cy="3869027"/>
              <a:chOff x="0" y="0"/>
              <a:chExt cx="11375990" cy="3869026"/>
            </a:xfrm>
          </p:grpSpPr>
          <p:pic>
            <p:nvPicPr>
              <p:cNvPr id="203" name="Google Shape;291;p12" descr="Google Shape;291;p1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980" t="0" r="3664" b="0"/>
              <a:stretch>
                <a:fillRect/>
              </a:stretch>
            </p:blipFill>
            <p:spPr>
              <a:xfrm>
                <a:off x="3669019" y="391256"/>
                <a:ext cx="7706972" cy="3477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4" name="Google Shape;295;p12"/>
              <p:cNvSpPr txBox="1"/>
              <p:nvPr/>
            </p:nvSpPr>
            <p:spPr>
              <a:xfrm>
                <a:off x="4631987" y="1183320"/>
                <a:ext cx="1043745" cy="216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R="3081" indent="182520">
                  <a:lnSpc>
                    <a:spcPct val="90562"/>
                  </a:lnSpc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Lensing</a:t>
                </a:r>
              </a:p>
            </p:txBody>
          </p:sp>
          <p:sp>
            <p:nvSpPr>
              <p:cNvPr id="205" name="Google Shape;296;p12"/>
              <p:cNvSpPr txBox="1"/>
              <p:nvPr/>
            </p:nvSpPr>
            <p:spPr>
              <a:xfrm>
                <a:off x="7191070" y="1379023"/>
                <a:ext cx="772281" cy="216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Doppler</a:t>
                </a:r>
              </a:p>
            </p:txBody>
          </p:sp>
          <p:sp>
            <p:nvSpPr>
              <p:cNvPr id="206" name="Google Shape;297;p12"/>
              <p:cNvSpPr txBox="1"/>
              <p:nvPr/>
            </p:nvSpPr>
            <p:spPr>
              <a:xfrm>
                <a:off x="9119251" y="1239883"/>
                <a:ext cx="1203169" cy="2165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SW</a:t>
                </a:r>
              </a:p>
            </p:txBody>
          </p:sp>
          <p:sp>
            <p:nvSpPr>
              <p:cNvPr id="207" name="Google Shape;298;p12"/>
              <p:cNvSpPr txBox="1"/>
              <p:nvPr/>
            </p:nvSpPr>
            <p:spPr>
              <a:xfrm>
                <a:off x="7931025" y="2388374"/>
                <a:ext cx="483950" cy="2165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ISW</a:t>
                </a:r>
              </a:p>
            </p:txBody>
          </p:sp>
          <p:sp>
            <p:nvSpPr>
              <p:cNvPr id="208" name="Google Shape;299;p12"/>
              <p:cNvSpPr txBox="1"/>
              <p:nvPr/>
            </p:nvSpPr>
            <p:spPr>
              <a:xfrm>
                <a:off x="9589341" y="2451040"/>
                <a:ext cx="1726565" cy="2165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Shapiro time delay</a:t>
                </a:r>
              </a:p>
            </p:txBody>
          </p:sp>
          <p:sp>
            <p:nvSpPr>
              <p:cNvPr id="209" name="Google Shape;300;p12"/>
              <p:cNvSpPr txBox="1"/>
              <p:nvPr/>
            </p:nvSpPr>
            <p:spPr>
              <a:xfrm>
                <a:off x="4917761" y="3410691"/>
                <a:ext cx="899093" cy="216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Volume</a:t>
                </a:r>
              </a:p>
            </p:txBody>
          </p:sp>
          <p:sp>
            <p:nvSpPr>
              <p:cNvPr id="210" name="Google Shape;301;p12"/>
              <p:cNvSpPr txBox="1"/>
              <p:nvPr/>
            </p:nvSpPr>
            <p:spPr>
              <a:xfrm>
                <a:off x="6058063" y="3610252"/>
                <a:ext cx="1211456" cy="2165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600">
                    <a:solidFill>
                      <a:srgbClr val="FF0000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DE clustering</a:t>
                </a:r>
              </a:p>
            </p:txBody>
          </p:sp>
          <p:pic>
            <p:nvPicPr>
              <p:cNvPr id="211" name="Google Shape;313;p12" descr="Google Shape;313;p1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391256"/>
                <a:ext cx="3192693" cy="3477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2" name="Google Shape;209;p7"/>
              <p:cNvSpPr txBox="1"/>
              <p:nvPr/>
            </p:nvSpPr>
            <p:spPr>
              <a:xfrm>
                <a:off x="20164" y="0"/>
                <a:ext cx="2447609" cy="34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 algn="just">
                  <a:def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Including LSS:</a:t>
                </a:r>
              </a:p>
            </p:txBody>
          </p:sp>
        </p:grpSp>
        <p:grpSp>
          <p:nvGrpSpPr>
            <p:cNvPr id="216" name="Google Shape;316;p12"/>
            <p:cNvGrpSpPr/>
            <p:nvPr/>
          </p:nvGrpSpPr>
          <p:grpSpPr>
            <a:xfrm>
              <a:off x="9974353" y="2983666"/>
              <a:ext cx="843652" cy="297248"/>
              <a:chOff x="0" y="0"/>
              <a:chExt cx="843651" cy="297247"/>
            </a:xfrm>
          </p:grpSpPr>
          <p:sp>
            <p:nvSpPr>
              <p:cNvPr id="214" name="Rectangle"/>
              <p:cNvSpPr/>
              <p:nvPr/>
            </p:nvSpPr>
            <p:spPr>
              <a:xfrm>
                <a:off x="0" y="0"/>
                <a:ext cx="843652" cy="279043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" name="Rectangle"/>
              <p:cNvSpPr txBox="1"/>
              <p:nvPr/>
            </p:nvSpPr>
            <p:spPr>
              <a:xfrm>
                <a:off x="40809" y="0"/>
                <a:ext cx="762033" cy="297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</p:grpSp>
      <p:sp>
        <p:nvSpPr>
          <p:cNvPr id="218" name="Google Shape;292;p12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GW luminosity distance fluctuations</a:t>
            </a:r>
          </a:p>
        </p:txBody>
      </p:sp>
      <p:sp>
        <p:nvSpPr>
          <p:cNvPr id="219" name="Google Shape;293;p12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0" name="Google Shape;319;p12"/>
          <p:cNvSpPr txBox="1"/>
          <p:nvPr/>
        </p:nvSpPr>
        <p:spPr>
          <a:xfrm>
            <a:off x="9109357" y="418396"/>
            <a:ext cx="3123747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AG et al ‘19,  AG et al ‘20</a:t>
            </a:r>
          </a:p>
        </p:txBody>
      </p:sp>
      <p:sp>
        <p:nvSpPr>
          <p:cNvPr id="221" name="Google Shape;236;p8"/>
          <p:cNvSpPr txBox="1"/>
          <p:nvPr/>
        </p:nvSpPr>
        <p:spPr>
          <a:xfrm>
            <a:off x="741403" y="5729311"/>
            <a:ext cx="10497657" cy="982183"/>
          </a:xfrm>
          <a:prstGeom prst="rect">
            <a:avLst/>
          </a:prstGeom>
          <a:ln w="38100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LSS induce correlation between GW observed events.</a:t>
            </a:r>
          </a:p>
          <a:p>
            <a: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Can use this both to correct D</a:t>
            </a:r>
            <a:r>
              <a:rPr baseline="-25000"/>
              <a:t>L</a:t>
            </a:r>
            <a:r>
              <a:t> or as signal to detect DE clustering.</a:t>
            </a:r>
          </a:p>
        </p:txBody>
      </p:sp>
      <p:pic>
        <p:nvPicPr>
          <p:cNvPr id="222" name="Google Shape;202;p7" descr="Google Shape;202;p7"/>
          <p:cNvPicPr>
            <a:picLocks noChangeAspect="1"/>
          </p:cNvPicPr>
          <p:nvPr/>
        </p:nvPicPr>
        <p:blipFill>
          <a:blip r:embed="rId5">
            <a:extLst/>
          </a:blip>
          <a:srcRect l="5606" t="0" r="9537" b="10628"/>
          <a:stretch>
            <a:fillRect/>
          </a:stretch>
        </p:blipFill>
        <p:spPr>
          <a:xfrm>
            <a:off x="4933843" y="1038441"/>
            <a:ext cx="1901427" cy="78439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23" name="Google Shape;209;p7"/>
          <p:cNvSpPr txBox="1"/>
          <p:nvPr/>
        </p:nvSpPr>
        <p:spPr>
          <a:xfrm>
            <a:off x="602249" y="1204820"/>
            <a:ext cx="2434392" cy="34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just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FRW background: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6584802" y="2187325"/>
            <a:ext cx="3957315" cy="3137108"/>
            <a:chOff x="0" y="0"/>
            <a:chExt cx="3957314" cy="3137106"/>
          </a:xfrm>
        </p:grpSpPr>
        <p:sp>
          <p:nvSpPr>
            <p:cNvPr id="224" name="Google Shape;307;p12"/>
            <p:cNvSpPr/>
            <p:nvPr/>
          </p:nvSpPr>
          <p:spPr>
            <a:xfrm>
              <a:off x="770311" y="32088"/>
              <a:ext cx="715854" cy="824364"/>
            </a:xfrm>
            <a:prstGeom prst="rect">
              <a:avLst/>
            </a:prstGeom>
            <a:noFill/>
            <a:ln w="28575" cap="flat">
              <a:solidFill>
                <a:srgbClr val="008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" name="Google Shape;308;p12"/>
            <p:cNvSpPr/>
            <p:nvPr/>
          </p:nvSpPr>
          <p:spPr>
            <a:xfrm>
              <a:off x="417846" y="2722703"/>
              <a:ext cx="706289" cy="414404"/>
            </a:xfrm>
            <a:prstGeom prst="rect">
              <a:avLst/>
            </a:prstGeom>
            <a:noFill/>
            <a:ln w="28575" cap="flat">
              <a:solidFill>
                <a:srgbClr val="008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" name="Google Shape;309;p12"/>
            <p:cNvSpPr/>
            <p:nvPr/>
          </p:nvSpPr>
          <p:spPr>
            <a:xfrm>
              <a:off x="3314476" y="0"/>
              <a:ext cx="642839" cy="824363"/>
            </a:xfrm>
            <a:prstGeom prst="rect">
              <a:avLst/>
            </a:prstGeom>
            <a:noFill/>
            <a:ln w="28575" cap="flat">
              <a:solidFill>
                <a:srgbClr val="008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" name="Google Shape;310;p12"/>
            <p:cNvSpPr/>
            <p:nvPr/>
          </p:nvSpPr>
          <p:spPr>
            <a:xfrm>
              <a:off x="175423" y="1159047"/>
              <a:ext cx="638249" cy="953385"/>
            </a:xfrm>
            <a:prstGeom prst="rect">
              <a:avLst/>
            </a:prstGeom>
            <a:noFill/>
            <a:ln w="28575" cap="flat">
              <a:solidFill>
                <a:srgbClr val="008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" name="Google Shape;311;p12"/>
            <p:cNvSpPr/>
            <p:nvPr/>
          </p:nvSpPr>
          <p:spPr>
            <a:xfrm>
              <a:off x="0" y="2327116"/>
              <a:ext cx="320940" cy="802044"/>
            </a:xfrm>
            <a:prstGeom prst="rect">
              <a:avLst/>
            </a:prstGeom>
            <a:noFill/>
            <a:ln w="28575" cap="flat">
              <a:solidFill>
                <a:srgbClr val="008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0" name="Google Shape;312;p12"/>
          <p:cNvSpPr/>
          <p:nvPr/>
        </p:nvSpPr>
        <p:spPr>
          <a:xfrm>
            <a:off x="6993770" y="4462841"/>
            <a:ext cx="739901" cy="414404"/>
          </a:xfrm>
          <a:prstGeom prst="rect">
            <a:avLst/>
          </a:prstGeom>
          <a:ln w="28575">
            <a:solidFill>
              <a:srgbClr val="0096FF"/>
            </a:solidFill>
          </a:ln>
        </p:spPr>
        <p:txBody>
          <a:bodyPr lIns="0" tIns="0" rIns="0" bIns="0"/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8" name="Group"/>
          <p:cNvGrpSpPr/>
          <p:nvPr/>
        </p:nvGrpSpPr>
        <p:grpSpPr>
          <a:xfrm>
            <a:off x="5080592" y="2218328"/>
            <a:ext cx="6783909" cy="3265903"/>
            <a:chOff x="0" y="0"/>
            <a:chExt cx="6783907" cy="3265901"/>
          </a:xfrm>
        </p:grpSpPr>
        <p:sp>
          <p:nvSpPr>
            <p:cNvPr id="231" name="Google Shape;302;p12"/>
            <p:cNvSpPr/>
            <p:nvPr/>
          </p:nvSpPr>
          <p:spPr>
            <a:xfrm>
              <a:off x="2482510" y="1092812"/>
              <a:ext cx="1955814" cy="1003877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" name="Google Shape;303;p12"/>
            <p:cNvSpPr/>
            <p:nvPr/>
          </p:nvSpPr>
          <p:spPr>
            <a:xfrm>
              <a:off x="0" y="2326185"/>
              <a:ext cx="1298329" cy="939717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" name="Google Shape;304;p12"/>
            <p:cNvSpPr/>
            <p:nvPr/>
          </p:nvSpPr>
          <p:spPr>
            <a:xfrm>
              <a:off x="3093402" y="6016"/>
              <a:ext cx="1477646" cy="725959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" name="Google Shape;305;p12"/>
            <p:cNvSpPr/>
            <p:nvPr/>
          </p:nvSpPr>
          <p:spPr>
            <a:xfrm>
              <a:off x="4571608" y="1062517"/>
              <a:ext cx="2212300" cy="1079452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" name="Google Shape;306;p12"/>
            <p:cNvSpPr/>
            <p:nvPr/>
          </p:nvSpPr>
          <p:spPr>
            <a:xfrm>
              <a:off x="219068" y="33939"/>
              <a:ext cx="767895" cy="895215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" name="Google Shape;314;p12"/>
            <p:cNvSpPr/>
            <p:nvPr/>
          </p:nvSpPr>
          <p:spPr>
            <a:xfrm>
              <a:off x="1574925" y="0"/>
              <a:ext cx="638095" cy="921541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" name="Google Shape;315;p12"/>
            <p:cNvSpPr/>
            <p:nvPr/>
          </p:nvSpPr>
          <p:spPr>
            <a:xfrm>
              <a:off x="901788" y="1110448"/>
              <a:ext cx="554230" cy="895214"/>
            </a:xfrm>
            <a:prstGeom prst="rect">
              <a:avLst/>
            </a:prstGeom>
            <a:noFill/>
            <a:ln w="28575" cap="flat">
              <a:solidFill>
                <a:srgbClr val="FFFC7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9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5/9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5568061" y="1026277"/>
            <a:ext cx="6276869" cy="900830"/>
            <a:chOff x="0" y="0"/>
            <a:chExt cx="6276868" cy="900828"/>
          </a:xfrm>
        </p:grpSpPr>
        <p:pic>
          <p:nvPicPr>
            <p:cNvPr id="240" name="Google Shape;212;p7" descr="Google Shape;212;p7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5213" t="10954" r="31981" b="26306"/>
            <a:stretch>
              <a:fillRect/>
            </a:stretch>
          </p:blipFill>
          <p:spPr>
            <a:xfrm>
              <a:off x="1958655" y="302668"/>
              <a:ext cx="695109" cy="585174"/>
            </a:xfrm>
            <a:prstGeom prst="rect">
              <a:avLst/>
            </a:prstGeom>
            <a:ln w="38100" cap="flat">
              <a:solidFill>
                <a:schemeClr val="accent4"/>
              </a:solidFill>
              <a:prstDash val="solid"/>
              <a:round/>
            </a:ln>
            <a:effectLst/>
          </p:spPr>
        </p:pic>
        <p:sp>
          <p:nvSpPr>
            <p:cNvPr id="241" name="Google Shape;213;p7"/>
            <p:cNvSpPr/>
            <p:nvPr/>
          </p:nvSpPr>
          <p:spPr>
            <a:xfrm>
              <a:off x="0" y="289502"/>
              <a:ext cx="1270250" cy="611327"/>
            </a:xfrm>
            <a:prstGeom prst="ellips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" name="Google Shape;220;p7"/>
            <p:cNvSpPr/>
            <p:nvPr/>
          </p:nvSpPr>
          <p:spPr>
            <a:xfrm>
              <a:off x="1351796" y="451071"/>
              <a:ext cx="506943" cy="288189"/>
            </a:xfrm>
            <a:prstGeom prst="rightArrow">
              <a:avLst>
                <a:gd name="adj1" fmla="val 26266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" name="“Standard Sirens”:…"/>
            <p:cNvSpPr txBox="1"/>
            <p:nvPr/>
          </p:nvSpPr>
          <p:spPr>
            <a:xfrm>
              <a:off x="2744519" y="0"/>
              <a:ext cx="3532350" cy="830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sz="1900">
                  <a:solidFill>
                    <a:srgbClr val="FFFFFF"/>
                  </a:solidFill>
                </a:defRPr>
              </a:pPr>
              <a:r>
                <a:t>“Standard Sirens”: </a:t>
              </a:r>
            </a:p>
            <a:p>
              <a:pPr algn="ctr">
                <a:defRPr sz="1900">
                  <a:solidFill>
                    <a:srgbClr val="FFFFFF"/>
                  </a:solidFill>
                </a:defRPr>
              </a:pPr>
              <a:r>
                <a:t>Compare EM and GW </a:t>
              </a:r>
            </a:p>
            <a:p>
              <a:pPr algn="ctr">
                <a:defRPr sz="1900">
                  <a:solidFill>
                    <a:srgbClr val="FFFFFF"/>
                  </a:solidFill>
                </a:defRPr>
              </a:pPr>
              <a:r>
                <a:t>luminosity distance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whole" bldLvl="1" animBg="1" rev="0" advAuto="0" spid="217" grpId="2"/>
      <p:bldP build="whole" bldLvl="1" animBg="1" rev="0" advAuto="0" spid="229" grpId="4"/>
      <p:bldP build="whole" bldLvl="1" animBg="1" rev="0" advAuto="0" spid="230" grpId="5"/>
      <p:bldP build="whole" bldLvl="1" animBg="1" rev="0" advAuto="0" spid="238" grpId="3"/>
      <p:bldP build="whole" bldLvl="1" animBg="1" rev="0" advAuto="0" spid="221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399;p16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GW angular diameter distance and distance duality relation</a:t>
            </a:r>
          </a:p>
        </p:txBody>
      </p:sp>
      <p:sp>
        <p:nvSpPr>
          <p:cNvPr id="247" name="Google Shape;400;p16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8" name="Google Shape;401;p16"/>
          <p:cNvSpPr txBox="1"/>
          <p:nvPr/>
        </p:nvSpPr>
        <p:spPr>
          <a:xfrm>
            <a:off x="344679" y="986049"/>
            <a:ext cx="6909698" cy="105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800"/>
              <a:buAutoNum type="arabicPeriod" startAt="1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Propagation of particles along null geodesics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800"/>
              <a:buAutoNum type="arabicPeriod" startAt="1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Conservation of particles number</a:t>
            </a:r>
          </a:p>
        </p:txBody>
      </p:sp>
      <p:sp>
        <p:nvSpPr>
          <p:cNvPr id="249" name="Google Shape;413;p16"/>
          <p:cNvSpPr txBox="1"/>
          <p:nvPr/>
        </p:nvSpPr>
        <p:spPr>
          <a:xfrm>
            <a:off x="9673652" y="386864"/>
            <a:ext cx="3123747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G. Tasinato, AG et al ‘21</a:t>
            </a:r>
          </a:p>
        </p:txBody>
      </p:sp>
      <p:pic>
        <p:nvPicPr>
          <p:cNvPr id="250" name="Google Shape;414;p16" descr="Google Shape;414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9487" y="986049"/>
            <a:ext cx="3707905" cy="7584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Group"/>
          <p:cNvGrpSpPr/>
          <p:nvPr/>
        </p:nvGrpSpPr>
        <p:grpSpPr>
          <a:xfrm>
            <a:off x="483829" y="2241925"/>
            <a:ext cx="11339819" cy="1028712"/>
            <a:chOff x="0" y="0"/>
            <a:chExt cx="11339817" cy="1028710"/>
          </a:xfrm>
        </p:grpSpPr>
        <p:pic>
          <p:nvPicPr>
            <p:cNvPr id="251" name="Google Shape;402;p16" descr="Google Shape;402;p1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31439" y="96602"/>
              <a:ext cx="2954994" cy="796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Google Shape;404;p16"/>
            <p:cNvSpPr/>
            <p:nvPr/>
          </p:nvSpPr>
          <p:spPr>
            <a:xfrm>
              <a:off x="5313079" y="315405"/>
              <a:ext cx="1272404" cy="3592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" name="Google Shape;410;p16"/>
            <p:cNvSpPr/>
            <p:nvPr/>
          </p:nvSpPr>
          <p:spPr>
            <a:xfrm>
              <a:off x="0" y="0"/>
              <a:ext cx="11339818" cy="1028711"/>
            </a:xfrm>
            <a:prstGeom prst="roundRect">
              <a:avLst>
                <a:gd name="adj" fmla="val 45482"/>
              </a:avLst>
            </a:prstGeom>
            <a:noFill/>
            <a:ln w="28575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" name="Also   is modified:"/>
            <p:cNvSpPr txBox="1"/>
            <p:nvPr/>
          </p:nvSpPr>
          <p:spPr>
            <a:xfrm>
              <a:off x="826030" y="8992"/>
              <a:ext cx="3691723" cy="728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2400"/>
                </a:spcBef>
                <a:defRPr sz="2900"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Also </a:t>
              </a:r>
              <a14:m>
                <m:oMath>
                  <m:sSubSup>
                    <m:e>
                      <m:r>
                        <a:rPr xmlns:a="http://schemas.openxmlformats.org/drawingml/2006/main" sz="32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b>
                      <m:r>
                        <a:rPr xmlns:a="http://schemas.openxmlformats.org/drawingml/2006/main" sz="32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  <m:sup>
                      <m:r>
                        <m:rPr>
                          <m:sty m:val="p"/>
                        </m:rPr>
                        <a:rPr xmlns:a="http://schemas.openxmlformats.org/drawingml/2006/main" sz="32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GW</m:t>
                      </m:r>
                    </m:sup>
                  </m:sSubSup>
                </m:oMath>
              </a14:m>
              <a:r>
                <a:t> is modified:</a:t>
              </a:r>
            </a:p>
          </p:txBody>
        </p:sp>
      </p:grpSp>
      <p:grpSp>
        <p:nvGrpSpPr>
          <p:cNvPr id="262" name="Group"/>
          <p:cNvGrpSpPr/>
          <p:nvPr/>
        </p:nvGrpSpPr>
        <p:grpSpPr>
          <a:xfrm>
            <a:off x="316940" y="3590094"/>
            <a:ext cx="10387657" cy="3098194"/>
            <a:chOff x="0" y="0"/>
            <a:chExt cx="10387656" cy="3098193"/>
          </a:xfrm>
        </p:grpSpPr>
        <p:pic>
          <p:nvPicPr>
            <p:cNvPr id="256" name="Google Shape;425;p17" descr="Google Shape;425;p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49758" y="1518598"/>
              <a:ext cx="5005822" cy="826734"/>
            </a:xfrm>
            <a:prstGeom prst="rect">
              <a:avLst/>
            </a:prstGeom>
            <a:ln w="38100" cap="flat">
              <a:solidFill>
                <a:schemeClr val="accent4"/>
              </a:solidFill>
              <a:prstDash val="solid"/>
              <a:round/>
            </a:ln>
            <a:effectLst/>
          </p:spPr>
        </p:pic>
        <p:pic>
          <p:nvPicPr>
            <p:cNvPr id="257" name="Google Shape;428;p17" descr="Google Shape;428;p1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17682" y="208858"/>
              <a:ext cx="5069975" cy="916542"/>
            </a:xfrm>
            <a:prstGeom prst="rect">
              <a:avLst/>
            </a:prstGeom>
            <a:ln w="38100" cap="flat">
              <a:solidFill>
                <a:schemeClr val="accent4"/>
              </a:solidFill>
              <a:prstDash val="solid"/>
              <a:round/>
            </a:ln>
            <a:effectLst/>
          </p:spPr>
        </p:pic>
        <p:grpSp>
          <p:nvGrpSpPr>
            <p:cNvPr id="260" name="Group"/>
            <p:cNvGrpSpPr/>
            <p:nvPr/>
          </p:nvGrpSpPr>
          <p:grpSpPr>
            <a:xfrm>
              <a:off x="277177" y="0"/>
              <a:ext cx="4083424" cy="3098194"/>
              <a:chOff x="0" y="0"/>
              <a:chExt cx="4083422" cy="3098193"/>
            </a:xfrm>
          </p:grpSpPr>
          <p:pic>
            <p:nvPicPr>
              <p:cNvPr id="258" name="Google Shape;424;p17" descr="Google Shape;424;p1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371" y="0"/>
                <a:ext cx="4080052" cy="22825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Google Shape;429;p17" descr="Google Shape;429;p1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129552"/>
                <a:ext cx="4067281" cy="9686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1" name="Google Shape;430;p17"/>
            <p:cNvSpPr txBox="1"/>
            <p:nvPr/>
          </p:nvSpPr>
          <p:spPr>
            <a:xfrm rot="16200000">
              <a:off x="-286663" y="2514628"/>
              <a:ext cx="798088" cy="2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H0liCOW</a:t>
              </a:r>
            </a:p>
          </p:txBody>
        </p:sp>
      </p:grpSp>
      <p:sp>
        <p:nvSpPr>
          <p:cNvPr id="263" name="However    because    ."/>
          <p:cNvSpPr txBox="1"/>
          <p:nvPr/>
        </p:nvSpPr>
        <p:spPr>
          <a:xfrm>
            <a:off x="4729955" y="6284175"/>
            <a:ext cx="6687283" cy="39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r>
              <a:t>However </a:t>
            </a:r>
            <a14:m>
              <m:oMath>
                <m:r>
                  <m:rPr>
                    <m:sty m:val="p"/>
                  </m:rPr>
                  <a:rPr xmlns:a="http://schemas.openxmlformats.org/drawingml/2006/main" sz="26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Δ</m:t>
                </m:r>
                <m:sSup>
                  <m:e>
                    <m:r>
                      <a:rPr xmlns:a="http://schemas.openxmlformats.org/drawingml/2006/main" sz="26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m:rPr>
                        <m:sty m:val="p"/>
                      </m:rPr>
                      <a:rPr xmlns:a="http://schemas.openxmlformats.org/drawingml/2006/main" sz="26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GW</m:t>
                    </m:r>
                  </m:sup>
                </m:sSup>
                <m:r>
                  <a:rPr xmlns:a="http://schemas.openxmlformats.org/drawingml/2006/main" sz="26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sty m:val="p"/>
                  </m:rPr>
                  <a:rPr xmlns:a="http://schemas.openxmlformats.org/drawingml/2006/main" sz="265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Δ</m:t>
                </m:r>
                <m:sSup>
                  <m:e>
                    <m:r>
                      <a:rPr xmlns:a="http://schemas.openxmlformats.org/drawingml/2006/main" sz="26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m:rPr>
                        <m:sty m:val="p"/>
                      </m:rPr>
                      <a:rPr xmlns:a="http://schemas.openxmlformats.org/drawingml/2006/main" sz="26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EM</m:t>
                    </m:r>
                  </m:sup>
                </m:sSup>
              </m:oMath>
            </a14:m>
            <a:r>
              <a:t>  because   </a:t>
            </a:r>
            <a14:m>
              <m:oMath>
                <m:sSubSup>
                  <m:e>
                    <m:r>
                      <a:rPr xmlns:a="http://schemas.openxmlformats.org/drawingml/2006/main"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b>
                    <m:r>
                      <a:rPr xmlns:a="http://schemas.openxmlformats.org/drawingml/2006/main"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  <m:sup>
                    <m:r>
                      <a:rPr xmlns:a="http://schemas.openxmlformats.org/drawingml/2006/main"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 xmlns:a="http://schemas.openxmlformats.org/drawingml/2006/main" sz="280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80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. </a:t>
            </a:r>
          </a:p>
        </p:txBody>
      </p:sp>
      <p:sp>
        <p:nvSpPr>
          <p:cNvPr id="264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6/9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  <p:bldP build="whole" bldLvl="1" animBg="1" rev="0" advAuto="0" spid="262" grpId="2"/>
      <p:bldP build="whole" bldLvl="1" animBg="1" rev="0" advAuto="0" spid="26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C0C0C"/>
            </a:gs>
            <a:gs pos="99000">
              <a:srgbClr val="1F3864"/>
            </a:gs>
            <a:gs pos="100000">
              <a:srgbClr val="1F386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438;p18"/>
          <p:cNvSpPr txBox="1"/>
          <p:nvPr/>
        </p:nvSpPr>
        <p:spPr>
          <a:xfrm>
            <a:off x="347106" y="125182"/>
            <a:ext cx="11613265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defRPr>
            </a:lvl1pPr>
          </a:lstStyle>
          <a:p>
            <a:pPr/>
            <a:r>
              <a:t>Fifth force and screening</a:t>
            </a:r>
          </a:p>
        </p:txBody>
      </p:sp>
      <p:sp>
        <p:nvSpPr>
          <p:cNvPr id="267" name="Google Shape;439;p18"/>
          <p:cNvSpPr/>
          <p:nvPr/>
        </p:nvSpPr>
        <p:spPr>
          <a:xfrm>
            <a:off x="301382" y="764170"/>
            <a:ext cx="11704547" cy="1"/>
          </a:xfrm>
          <a:prstGeom prst="line">
            <a:avLst/>
          </a:prstGeom>
          <a:ln w="41875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8" name="Google Shape;440;p18"/>
          <p:cNvSpPr txBox="1"/>
          <p:nvPr/>
        </p:nvSpPr>
        <p:spPr>
          <a:xfrm>
            <a:off x="11104509" y="444677"/>
            <a:ext cx="85586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AG et al. ‘21</a:t>
            </a:r>
          </a:p>
        </p:txBody>
      </p:sp>
      <p:sp>
        <p:nvSpPr>
          <p:cNvPr id="269" name="Google Shape;442;p18"/>
          <p:cNvSpPr txBox="1"/>
          <p:nvPr/>
        </p:nvSpPr>
        <p:spPr>
          <a:xfrm>
            <a:off x="554097" y="2234245"/>
            <a:ext cx="6547699" cy="1336893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 pass local test of GR, viable ST theory must be endowed of screening mechanisms to suppress 5° force. 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1137910" y="4134404"/>
            <a:ext cx="6003970" cy="2344143"/>
            <a:chOff x="0" y="0"/>
            <a:chExt cx="6003968" cy="2344140"/>
          </a:xfrm>
        </p:grpSpPr>
        <p:pic>
          <p:nvPicPr>
            <p:cNvPr id="270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16268"/>
              <a:ext cx="5349705" cy="118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Google Shape;443;p18"/>
            <p:cNvSpPr txBox="1"/>
            <p:nvPr/>
          </p:nvSpPr>
          <p:spPr>
            <a:xfrm>
              <a:off x="45724" y="0"/>
              <a:ext cx="2849714" cy="340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Action in Einstein Frame*</a:t>
              </a:r>
            </a:p>
          </p:txBody>
        </p:sp>
        <p:sp>
          <p:nvSpPr>
            <p:cNvPr id="272" name="Google Shape;444;p18"/>
            <p:cNvSpPr/>
            <p:nvPr/>
          </p:nvSpPr>
          <p:spPr>
            <a:xfrm flipV="1">
              <a:off x="2609900" y="1483175"/>
              <a:ext cx="1091151" cy="423342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445;p18"/>
            <p:cNvSpPr/>
            <p:nvPr/>
          </p:nvSpPr>
          <p:spPr>
            <a:xfrm flipV="1">
              <a:off x="4879224" y="1399684"/>
              <a:ext cx="1" cy="506833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446;p18"/>
            <p:cNvSpPr txBox="1"/>
            <p:nvPr/>
          </p:nvSpPr>
          <p:spPr>
            <a:xfrm>
              <a:off x="4375" y="1809366"/>
              <a:ext cx="2849714" cy="437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Conformal factor</a:t>
              </a:r>
            </a:p>
          </p:txBody>
        </p:sp>
        <p:sp>
          <p:nvSpPr>
            <p:cNvPr id="275" name="Google Shape;447;p18"/>
            <p:cNvSpPr txBox="1"/>
            <p:nvPr/>
          </p:nvSpPr>
          <p:spPr>
            <a:xfrm>
              <a:off x="3640456" y="1906517"/>
              <a:ext cx="2363513" cy="437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Matter fields</a:t>
              </a:r>
            </a:p>
          </p:txBody>
        </p:sp>
      </p:grpSp>
      <p:grpSp>
        <p:nvGrpSpPr>
          <p:cNvPr id="280" name="Google Shape;448;p18"/>
          <p:cNvGrpSpPr/>
          <p:nvPr/>
        </p:nvGrpSpPr>
        <p:grpSpPr>
          <a:xfrm>
            <a:off x="1362662" y="1137532"/>
            <a:ext cx="4930569" cy="533446"/>
            <a:chOff x="0" y="0"/>
            <a:chExt cx="4930567" cy="533445"/>
          </a:xfrm>
        </p:grpSpPr>
        <p:pic>
          <p:nvPicPr>
            <p:cNvPr id="277" name="Google Shape;449;p18" descr="Google Shape;449;p1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930569" cy="533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Google Shape;450;p18"/>
            <p:cNvSpPr txBox="1"/>
            <p:nvPr/>
          </p:nvSpPr>
          <p:spPr>
            <a:xfrm>
              <a:off x="4463763" y="5113"/>
              <a:ext cx="466804" cy="4447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i="1" sz="2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</a:t>
              </a:r>
            </a:p>
          </p:txBody>
        </p:sp>
        <p:sp>
          <p:nvSpPr>
            <p:cNvPr id="279" name="Google Shape;451;p18"/>
            <p:cNvSpPr/>
            <p:nvPr/>
          </p:nvSpPr>
          <p:spPr>
            <a:xfrm>
              <a:off x="4436731" y="72804"/>
              <a:ext cx="386501" cy="412737"/>
            </a:xfrm>
            <a:prstGeom prst="rect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1" name="Google Shape;452;p18" descr="Google Shape;452;p18"/>
          <p:cNvPicPr>
            <a:picLocks noChangeAspect="1"/>
          </p:cNvPicPr>
          <p:nvPr/>
        </p:nvPicPr>
        <p:blipFill>
          <a:blip r:embed="rId4">
            <a:extLst/>
          </a:blip>
          <a:srcRect l="5740" t="0" r="12945" b="0"/>
          <a:stretch>
            <a:fillRect/>
          </a:stretch>
        </p:blipFill>
        <p:spPr>
          <a:xfrm>
            <a:off x="7332084" y="1065355"/>
            <a:ext cx="4397088" cy="3040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Google Shape;482;p19"/>
          <p:cNvGrpSpPr/>
          <p:nvPr/>
        </p:nvGrpSpPr>
        <p:grpSpPr>
          <a:xfrm>
            <a:off x="7339710" y="4236449"/>
            <a:ext cx="4439963" cy="2344142"/>
            <a:chOff x="0" y="0"/>
            <a:chExt cx="4439962" cy="2344141"/>
          </a:xfrm>
        </p:grpSpPr>
        <p:pic>
          <p:nvPicPr>
            <p:cNvPr id="282" name="Google Shape;483;p19" descr="Google Shape;483;p1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43359" r="0" b="0"/>
            <a:stretch>
              <a:fillRect/>
            </a:stretch>
          </p:blipFill>
          <p:spPr>
            <a:xfrm>
              <a:off x="0" y="0"/>
              <a:ext cx="4439963" cy="2344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Google Shape;484;p19" descr="Google Shape;484;p1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073" t="11301" r="22009" b="30267"/>
            <a:stretch>
              <a:fillRect/>
            </a:stretch>
          </p:blipFill>
          <p:spPr>
            <a:xfrm>
              <a:off x="1729398" y="917898"/>
              <a:ext cx="896445" cy="616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5" name="Google Shape;115;p2"/>
          <p:cNvSpPr txBox="1"/>
          <p:nvPr/>
        </p:nvSpPr>
        <p:spPr>
          <a:xfrm>
            <a:off x="11758107" y="6581000"/>
            <a:ext cx="388169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7/9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4"/>
      <p:bldP build="whole" bldLvl="1" animBg="1" rev="0" advAuto="0" spid="269" grpId="1"/>
      <p:bldP build="whole" bldLvl="1" animBg="1" rev="0" advAuto="0" spid="284" grpId="3"/>
      <p:bldP build="whole" bldLvl="1" animBg="1" rev="0" advAuto="0" spid="281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