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xls" ContentType="application/vnd.ms-exce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6"/>
  </p:notesMasterIdLst>
  <p:sldIdLst>
    <p:sldId id="256" r:id="rId2"/>
    <p:sldId id="289" r:id="rId3"/>
    <p:sldId id="310" r:id="rId4"/>
    <p:sldId id="269" r:id="rId5"/>
    <p:sldId id="268" r:id="rId6"/>
    <p:sldId id="270" r:id="rId7"/>
    <p:sldId id="258" r:id="rId8"/>
    <p:sldId id="271" r:id="rId9"/>
    <p:sldId id="272" r:id="rId10"/>
    <p:sldId id="273" r:id="rId11"/>
    <p:sldId id="278" r:id="rId12"/>
    <p:sldId id="275" r:id="rId13"/>
    <p:sldId id="276" r:id="rId14"/>
    <p:sldId id="277" r:id="rId15"/>
    <p:sldId id="281" r:id="rId16"/>
    <p:sldId id="279" r:id="rId17"/>
    <p:sldId id="280" r:id="rId18"/>
    <p:sldId id="282" r:id="rId19"/>
    <p:sldId id="283" r:id="rId20"/>
    <p:sldId id="284" r:id="rId21"/>
    <p:sldId id="285" r:id="rId22"/>
    <p:sldId id="286" r:id="rId23"/>
    <p:sldId id="287" r:id="rId24"/>
    <p:sldId id="291" r:id="rId25"/>
    <p:sldId id="292" r:id="rId26"/>
    <p:sldId id="293" r:id="rId27"/>
    <p:sldId id="294" r:id="rId28"/>
    <p:sldId id="295" r:id="rId29"/>
    <p:sldId id="296" r:id="rId30"/>
    <p:sldId id="297" r:id="rId31"/>
    <p:sldId id="298" r:id="rId32"/>
    <p:sldId id="299" r:id="rId33"/>
    <p:sldId id="300" r:id="rId34"/>
    <p:sldId id="301" r:id="rId35"/>
    <p:sldId id="303" r:id="rId36"/>
    <p:sldId id="302" r:id="rId37"/>
    <p:sldId id="304" r:id="rId38"/>
    <p:sldId id="305" r:id="rId39"/>
    <p:sldId id="306" r:id="rId40"/>
    <p:sldId id="307" r:id="rId41"/>
    <p:sldId id="308" r:id="rId42"/>
    <p:sldId id="309" r:id="rId43"/>
    <p:sldId id="311" r:id="rId44"/>
    <p:sldId id="31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35"/>
    <p:restoredTop sz="95100"/>
  </p:normalViewPr>
  <p:slideViewPr>
    <p:cSldViewPr snapToGrid="0" snapToObjects="1">
      <p:cViewPr>
        <p:scale>
          <a:sx n="127" d="100"/>
          <a:sy n="127" d="100"/>
        </p:scale>
        <p:origin x="2512"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Tomorrow</a:t>
            </a:r>
            <a:endParaRPr lang="it-IT" dirty="0"/>
          </a:p>
        </c:rich>
      </c:tx>
      <c:overlay val="0"/>
    </c:title>
    <c:autoTitleDeleted val="0"/>
    <c:view3D>
      <c:rotX val="20"/>
      <c:rotY val="90"/>
      <c:rAngAx val="0"/>
      <c:perspective val="20"/>
    </c:view3D>
    <c:floor>
      <c:thickness val="0"/>
    </c:floor>
    <c:sideWall>
      <c:thickness val="0"/>
    </c:sideWall>
    <c:backWall>
      <c:thickness val="0"/>
    </c:backWall>
    <c:plotArea>
      <c:layout>
        <c:manualLayout>
          <c:layoutTarget val="inner"/>
          <c:xMode val="edge"/>
          <c:yMode val="edge"/>
          <c:x val="0.0825617283950637"/>
          <c:y val="0.169563250958968"/>
          <c:w val="0.841049382716049"/>
          <c:h val="0.726436561677592"/>
        </c:manualLayout>
      </c:layout>
      <c:pie3DChart>
        <c:varyColors val="1"/>
        <c:ser>
          <c:idx val="0"/>
          <c:order val="0"/>
          <c:tx>
            <c:strRef>
              <c:f>Sheet1!$B$1</c:f>
              <c:strCache>
                <c:ptCount val="1"/>
                <c:pt idx="0">
                  <c:v>Domani</c:v>
                </c:pt>
              </c:strCache>
            </c:strRef>
          </c:tx>
          <c:explosion val="21"/>
          <c:dLbls>
            <c:spPr>
              <a:noFill/>
              <a:ln>
                <a:noFill/>
              </a:ln>
              <a:effectLst/>
            </c:sp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Energia oscura </c:v>
                </c:pt>
                <c:pt idx="1">
                  <c:v>Materia oscura</c:v>
                </c:pt>
              </c:strCache>
            </c:strRef>
          </c:cat>
          <c:val>
            <c:numRef>
              <c:f>Sheet1!$B$2:$B$3</c:f>
              <c:numCache>
                <c:formatCode>General</c:formatCode>
                <c:ptCount val="2"/>
                <c:pt idx="0">
                  <c:v>99.0</c:v>
                </c:pt>
                <c:pt idx="1">
                  <c:v>1.0</c:v>
                </c:pt>
              </c:numCache>
            </c:numRef>
          </c:val>
        </c:ser>
        <c:dLbls>
          <c:showLegendKey val="0"/>
          <c:showVal val="0"/>
          <c:showCatName val="1"/>
          <c:showSerName val="0"/>
          <c:showPercent val="1"/>
          <c:showBubbleSize val="0"/>
          <c:showLeaderLines val="0"/>
        </c:dLbls>
      </c:pie3DChart>
      <c:spPr>
        <a:noFill/>
        <a:ln w="25386">
          <a:noFill/>
        </a:ln>
      </c:spPr>
    </c:plotArea>
    <c:plotVisOnly val="1"/>
    <c:dispBlanksAs val="zero"/>
    <c:showDLblsOverMax val="0"/>
  </c:chart>
  <c:txPr>
    <a:bodyPr/>
    <a:lstStyle/>
    <a:p>
      <a:pPr>
        <a:defRPr sz="1799"/>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B053F-235A-0149-A54E-A4D8AFEB3712}" type="datetimeFigureOut">
              <a:rPr lang="en-US" smtClean="0"/>
              <a:t>5/8/22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5B347-1947-DB48-9465-7979A9585EDB}" type="slidenum">
              <a:rPr lang="en-US" smtClean="0"/>
              <a:t>‹#›</a:t>
            </a:fld>
            <a:endParaRPr lang="en-US"/>
          </a:p>
        </p:txBody>
      </p:sp>
    </p:spTree>
    <p:extLst>
      <p:ext uri="{BB962C8B-B14F-4D97-AF65-F5344CB8AC3E}">
        <p14:creationId xmlns:p14="http://schemas.microsoft.com/office/powerpoint/2010/main" val="146533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40094-284E-4F15-AB0B-CF509C16E3B3}" type="slidenum">
              <a:rPr lang="en-US"/>
              <a:pPr/>
              <a:t>2</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40094-284E-4F15-AB0B-CF509C16E3B3}" type="slidenum">
              <a:rPr lang="en-US"/>
              <a:pPr/>
              <a:t>4</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567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B69C4-EC3D-47F5-BBA1-41779FA0B9EF}" type="slidenum">
              <a:rPr lang="en-US"/>
              <a:pPr/>
              <a:t>7</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335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6253867-54A7-496F-8514-4E0D263288CE}" type="slidenum">
              <a:rPr lang="en-US" smtClean="0"/>
              <a:pPr/>
              <a:t>23</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33152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3D9A90-BB4C-4A39-BD71-A2B42F5F36C5}" type="slidenum">
              <a:rPr lang="en-US" smtClean="0"/>
              <a:pPr fontAlgn="base">
                <a:spcBef>
                  <a:spcPct val="0"/>
                </a:spcBef>
                <a:spcAft>
                  <a:spcPct val="0"/>
                </a:spcAft>
                <a:defRPr/>
              </a:pPr>
              <a:t>27</a:t>
            </a:fld>
            <a:endParaRPr lang="en-U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1507263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C09EAD-4D0F-4FD1-AC86-19EF41F2C2C5}" type="slidenum">
              <a:rPr lang="en-US" smtClean="0"/>
              <a:pPr fontAlgn="base">
                <a:spcBef>
                  <a:spcPct val="0"/>
                </a:spcBef>
                <a:spcAft>
                  <a:spcPct val="0"/>
                </a:spcAft>
                <a:defRPr/>
              </a:pPr>
              <a:t>28</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863305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9AACCD-B0CF-4F30-9957-55EA1A3A40FC}" type="slidenum">
              <a:rPr lang="en-US" smtClean="0"/>
              <a:pPr fontAlgn="base">
                <a:spcBef>
                  <a:spcPct val="0"/>
                </a:spcBef>
                <a:spcAft>
                  <a:spcPct val="0"/>
                </a:spcAft>
                <a:defRPr/>
              </a:pPr>
              <a:t>29</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1614555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1D6738-EC3A-4C7D-8FED-27087355894B}" type="slidenum">
              <a:rPr lang="en-US" smtClean="0"/>
              <a:pPr fontAlgn="base">
                <a:spcBef>
                  <a:spcPct val="0"/>
                </a:spcBef>
                <a:spcAft>
                  <a:spcPct val="0"/>
                </a:spcAft>
                <a:defRPr/>
              </a:pPr>
              <a:t>30</a:t>
            </a:fld>
            <a:endParaRPr 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192034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61B2C5-05B1-1448-917D-C3202A696C47}" type="datetimeFigureOut">
              <a:rPr lang="en-US" smtClean="0"/>
              <a:t>5/8/22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445D5-DFC3-1747-91DE-9BB1961390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1B2C5-05B1-1448-917D-C3202A696C47}" type="datetimeFigureOut">
              <a:rPr lang="en-US" smtClean="0"/>
              <a:t>5/8/22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445D5-DFC3-1747-91DE-9BB1961390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1B2C5-05B1-1448-917D-C3202A696C47}" type="datetimeFigureOut">
              <a:rPr lang="en-US" smtClean="0"/>
              <a:t>5/8/22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445D5-DFC3-1747-91DE-9BB1961390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1B2C5-05B1-1448-917D-C3202A696C47}" type="datetimeFigureOut">
              <a:rPr lang="en-US" smtClean="0"/>
              <a:t>5/8/22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445D5-DFC3-1747-91DE-9BB1961390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1B2C5-05B1-1448-917D-C3202A696C47}" type="datetimeFigureOut">
              <a:rPr lang="en-US" smtClean="0"/>
              <a:t>5/8/22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445D5-DFC3-1747-91DE-9BB1961390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61B2C5-05B1-1448-917D-C3202A696C47}" type="datetimeFigureOut">
              <a:rPr lang="en-US" smtClean="0"/>
              <a:t>5/8/22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445D5-DFC3-1747-91DE-9BB1961390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61B2C5-05B1-1448-917D-C3202A696C47}" type="datetimeFigureOut">
              <a:rPr lang="en-US" smtClean="0"/>
              <a:t>5/8/22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4445D5-DFC3-1747-91DE-9BB1961390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1B2C5-05B1-1448-917D-C3202A696C47}" type="datetimeFigureOut">
              <a:rPr lang="en-US" smtClean="0"/>
              <a:t>5/8/22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4445D5-DFC3-1747-91DE-9BB1961390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1B2C5-05B1-1448-917D-C3202A696C47}" type="datetimeFigureOut">
              <a:rPr lang="en-US" smtClean="0"/>
              <a:t>5/8/22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4445D5-DFC3-1747-91DE-9BB1961390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1B2C5-05B1-1448-917D-C3202A696C47}" type="datetimeFigureOut">
              <a:rPr lang="en-US" smtClean="0"/>
              <a:t>5/8/22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445D5-DFC3-1747-91DE-9BB1961390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1B2C5-05B1-1448-917D-C3202A696C47}" type="datetimeFigureOut">
              <a:rPr lang="en-US" smtClean="0"/>
              <a:t>5/8/22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445D5-DFC3-1747-91DE-9BB1961390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761B2C5-05B1-1448-917D-C3202A696C47}" type="datetimeFigureOut">
              <a:rPr lang="en-US" smtClean="0"/>
              <a:t>5/8/22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4445D5-DFC3-1747-91DE-9BB196139013}" type="slidenum">
              <a:rPr lang="en-US" smtClean="0"/>
              <a:t>‹#›</a:t>
            </a:fld>
            <a:endParaRPr lang="en-US"/>
          </a:p>
        </p:txBody>
      </p:sp>
    </p:spTree>
    <p:extLst>
      <p:ext uri="{BB962C8B-B14F-4D97-AF65-F5344CB8AC3E}">
        <p14:creationId xmlns:p14="http://schemas.microsoft.com/office/powerpoint/2010/main" val="1250459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44.png"/><Relationship Id="rId10" Type="http://schemas.openxmlformats.org/officeDocument/2006/relationships/image" Target="../media/image45.tiff"/><Relationship Id="rId11"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4.png"/><Relationship Id="rId5"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tiff"/><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69.png"/><Relationship Id="rId7" Type="http://schemas.openxmlformats.org/officeDocument/2006/relationships/image" Target="../media/image72.png"/><Relationship Id="rId8" Type="http://schemas.openxmlformats.org/officeDocument/2006/relationships/image" Target="../media/image73.png"/><Relationship Id="rId9"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76.emf"/><Relationship Id="rId4" Type="http://schemas.openxmlformats.org/officeDocument/2006/relationships/image" Target="../media/image77.png"/><Relationship Id="rId5"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6"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image" Target="../media/image88.tiff"/><Relationship Id="rId7" Type="http://schemas.openxmlformats.org/officeDocument/2006/relationships/image" Target="../media/image89.png"/><Relationship Id="rId1" Type="http://schemas.openxmlformats.org/officeDocument/2006/relationships/slideLayout" Target="../slideLayouts/slideLayout2.xml"/><Relationship Id="rId2" Type="http://schemas.openxmlformats.org/officeDocument/2006/relationships/image" Target="../media/image8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tiff"/><Relationship Id="rId3" Type="http://schemas.openxmlformats.org/officeDocument/2006/relationships/image" Target="../media/image9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1.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tags" Target="../tags/tag1.xml"/><Relationship Id="rId2"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1.png"/><Relationship Id="rId5" Type="http://schemas.openxmlformats.org/officeDocument/2006/relationships/image" Target="../media/image94.png"/><Relationship Id="rId6" Type="http://schemas.openxmlformats.org/officeDocument/2006/relationships/image" Target="../media/image95.tiff"/><Relationship Id="rId1" Type="http://schemas.openxmlformats.org/officeDocument/2006/relationships/slideLayout" Target="../slideLayouts/slideLayout2.xml"/><Relationship Id="rId2" Type="http://schemas.openxmlformats.org/officeDocument/2006/relationships/image" Target="../media/image92.png"/></Relationships>
</file>

<file path=ppt/slides/_rels/slide21.xml.rels><?xml version="1.0" encoding="UTF-8" standalone="yes"?>
<Relationships xmlns="http://schemas.openxmlformats.org/package/2006/relationships"><Relationship Id="rId3" Type="http://schemas.openxmlformats.org/officeDocument/2006/relationships/image" Target="../media/image92.png"/><Relationship Id="rId4" Type="http://schemas.openxmlformats.org/officeDocument/2006/relationships/image" Target="../media/image97.png"/><Relationship Id="rId5" Type="http://schemas.openxmlformats.org/officeDocument/2006/relationships/image" Target="../media/image98.png"/><Relationship Id="rId6" Type="http://schemas.openxmlformats.org/officeDocument/2006/relationships/image" Target="../media/image60.png"/><Relationship Id="rId7" Type="http://schemas.openxmlformats.org/officeDocument/2006/relationships/image" Target="../media/image99.png"/><Relationship Id="rId8" Type="http://schemas.openxmlformats.org/officeDocument/2006/relationships/image" Target="../media/image100.png"/><Relationship Id="rId9" Type="http://schemas.openxmlformats.org/officeDocument/2006/relationships/image" Target="../media/image94.png"/><Relationship Id="rId10" Type="http://schemas.openxmlformats.org/officeDocument/2006/relationships/image" Target="../media/image101.png"/><Relationship Id="rId1" Type="http://schemas.openxmlformats.org/officeDocument/2006/relationships/slideLayout" Target="../slideLayouts/slideLayout2.xml"/><Relationship Id="rId2" Type="http://schemas.openxmlformats.org/officeDocument/2006/relationships/image" Target="../media/image96.png"/></Relationships>
</file>

<file path=ppt/slides/_rels/slide22.xml.rels><?xml version="1.0" encoding="UTF-8" standalone="yes"?>
<Relationships xmlns="http://schemas.openxmlformats.org/package/2006/relationships"><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 Id="rId8" Type="http://schemas.openxmlformats.org/officeDocument/2006/relationships/image" Target="../media/image97.png"/><Relationship Id="rId9" Type="http://schemas.openxmlformats.org/officeDocument/2006/relationships/image" Target="../media/image107.png"/><Relationship Id="rId10" Type="http://schemas.openxmlformats.org/officeDocument/2006/relationships/image" Target="../media/image98.png"/><Relationship Id="rId1" Type="http://schemas.openxmlformats.org/officeDocument/2006/relationships/slideLayout" Target="../slideLayouts/slideLayout2.xml"/><Relationship Id="rId2" Type="http://schemas.openxmlformats.org/officeDocument/2006/relationships/image" Target="../media/image92.png"/></Relationships>
</file>

<file path=ppt/slides/_rels/slide23.xml.rels><?xml version="1.0" encoding="UTF-8" standalone="yes"?>
<Relationships xmlns="http://schemas.openxmlformats.org/package/2006/relationships"><Relationship Id="rId11" Type="http://schemas.openxmlformats.org/officeDocument/2006/relationships/image" Target="../media/image112.png"/><Relationship Id="rId12" Type="http://schemas.openxmlformats.org/officeDocument/2006/relationships/image" Target="../media/image113.png"/><Relationship Id="rId13" Type="http://schemas.openxmlformats.org/officeDocument/2006/relationships/image" Target="../media/image114.png"/><Relationship Id="rId14" Type="http://schemas.openxmlformats.org/officeDocument/2006/relationships/image" Target="../media/image92.png"/><Relationship Id="rId1" Type="http://schemas.openxmlformats.org/officeDocument/2006/relationships/tags" Target="../tags/tag14.xml"/><Relationship Id="rId2" Type="http://schemas.openxmlformats.org/officeDocument/2006/relationships/tags" Target="../tags/tag15.xml"/><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slideLayout" Target="../slideLayouts/slideLayout6.xml"/><Relationship Id="rId6" Type="http://schemas.openxmlformats.org/officeDocument/2006/relationships/notesSlide" Target="../notesSlides/notesSlide4.xml"/><Relationship Id="rId7" Type="http://schemas.openxmlformats.org/officeDocument/2006/relationships/image" Target="../media/image108.png"/><Relationship Id="rId8" Type="http://schemas.openxmlformats.org/officeDocument/2006/relationships/image" Target="../media/image109.emf"/><Relationship Id="rId9" Type="http://schemas.openxmlformats.org/officeDocument/2006/relationships/image" Target="../media/image110.png"/><Relationship Id="rId10" Type="http://schemas.openxmlformats.org/officeDocument/2006/relationships/image" Target="../media/image1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6.png"/><Relationship Id="rId4" Type="http://schemas.openxmlformats.org/officeDocument/2006/relationships/image" Target="../media/image117.png"/><Relationship Id="rId5" Type="http://schemas.openxmlformats.org/officeDocument/2006/relationships/image" Target="../media/image118.png"/><Relationship Id="rId6" Type="http://schemas.openxmlformats.org/officeDocument/2006/relationships/image" Target="../media/image119.png"/><Relationship Id="rId7" Type="http://schemas.openxmlformats.org/officeDocument/2006/relationships/image" Target="../media/image120.png"/><Relationship Id="rId8" Type="http://schemas.openxmlformats.org/officeDocument/2006/relationships/image" Target="../media/image121.png"/><Relationship Id="rId9" Type="http://schemas.openxmlformats.org/officeDocument/2006/relationships/image" Target="../media/image122.png"/><Relationship Id="rId10" Type="http://schemas.openxmlformats.org/officeDocument/2006/relationships/image" Target="../media/image123.png"/><Relationship Id="rId1" Type="http://schemas.openxmlformats.org/officeDocument/2006/relationships/slideLayout" Target="../slideLayouts/slideLayout6.xml"/><Relationship Id="rId2" Type="http://schemas.openxmlformats.org/officeDocument/2006/relationships/image" Target="../media/image115.png"/></Relationships>
</file>

<file path=ppt/slides/_rels/slide25.xml.rels><?xml version="1.0" encoding="UTF-8" standalone="yes"?>
<Relationships xmlns="http://schemas.openxmlformats.org/package/2006/relationships"><Relationship Id="rId3" Type="http://schemas.openxmlformats.org/officeDocument/2006/relationships/image" Target="../media/image117.png"/><Relationship Id="rId4" Type="http://schemas.openxmlformats.org/officeDocument/2006/relationships/image" Target="../media/image120.png"/><Relationship Id="rId5" Type="http://schemas.openxmlformats.org/officeDocument/2006/relationships/image" Target="../media/image124.png"/><Relationship Id="rId6" Type="http://schemas.openxmlformats.org/officeDocument/2006/relationships/image" Target="../media/image125.png"/><Relationship Id="rId7" Type="http://schemas.openxmlformats.org/officeDocument/2006/relationships/image" Target="../media/image92.png"/><Relationship Id="rId8" Type="http://schemas.openxmlformats.org/officeDocument/2006/relationships/image" Target="../media/image126.png"/><Relationship Id="rId1" Type="http://schemas.openxmlformats.org/officeDocument/2006/relationships/slideLayout" Target="../slideLayouts/slideLayout6.xml"/><Relationship Id="rId2" Type="http://schemas.openxmlformats.org/officeDocument/2006/relationships/image" Target="../media/image116.png"/></Relationships>
</file>

<file path=ppt/slides/_rels/slide26.xml.rels><?xml version="1.0" encoding="UTF-8" standalone="yes"?>
<Relationships xmlns="http://schemas.openxmlformats.org/package/2006/relationships"><Relationship Id="rId3" Type="http://schemas.openxmlformats.org/officeDocument/2006/relationships/image" Target="../media/image116.png"/><Relationship Id="rId4" Type="http://schemas.openxmlformats.org/officeDocument/2006/relationships/image" Target="../media/image120.png"/><Relationship Id="rId5" Type="http://schemas.openxmlformats.org/officeDocument/2006/relationships/image" Target="../media/image128.png"/><Relationship Id="rId6" Type="http://schemas.openxmlformats.org/officeDocument/2006/relationships/image" Target="../media/image129.png"/><Relationship Id="rId7" Type="http://schemas.openxmlformats.org/officeDocument/2006/relationships/image" Target="../media/image130.png"/><Relationship Id="rId8" Type="http://schemas.openxmlformats.org/officeDocument/2006/relationships/image" Target="../media/image131.png"/><Relationship Id="rId9" Type="http://schemas.openxmlformats.org/officeDocument/2006/relationships/image" Target="../media/image132.png"/><Relationship Id="rId1" Type="http://schemas.openxmlformats.org/officeDocument/2006/relationships/slideLayout" Target="../slideLayouts/slideLayout6.xml"/><Relationship Id="rId2" Type="http://schemas.openxmlformats.org/officeDocument/2006/relationships/image" Target="../media/image127.png"/></Relationships>
</file>

<file path=ppt/slides/_rels/slide27.xml.rels><?xml version="1.0" encoding="UTF-8" standalone="yes"?>
<Relationships xmlns="http://schemas.openxmlformats.org/package/2006/relationships"><Relationship Id="rId11" Type="http://schemas.openxmlformats.org/officeDocument/2006/relationships/image" Target="../media/image134.jpeg"/><Relationship Id="rId12" Type="http://schemas.openxmlformats.org/officeDocument/2006/relationships/image" Target="../media/image135.png"/><Relationship Id="rId13" Type="http://schemas.openxmlformats.org/officeDocument/2006/relationships/image" Target="../media/image136.png"/><Relationship Id="rId14" Type="http://schemas.openxmlformats.org/officeDocument/2006/relationships/image" Target="../media/image137.png"/><Relationship Id="rId15" Type="http://schemas.openxmlformats.org/officeDocument/2006/relationships/image" Target="../media/image138.png"/><Relationship Id="rId16" Type="http://schemas.openxmlformats.org/officeDocument/2006/relationships/image" Target="../media/image139.png"/><Relationship Id="rId17" Type="http://schemas.openxmlformats.org/officeDocument/2006/relationships/image" Target="../media/image140.png"/><Relationship Id="rId18" Type="http://schemas.openxmlformats.org/officeDocument/2006/relationships/image" Target="../media/image141.png"/><Relationship Id="rId1" Type="http://schemas.openxmlformats.org/officeDocument/2006/relationships/tags" Target="../tags/tag18.xml"/><Relationship Id="rId2" Type="http://schemas.openxmlformats.org/officeDocument/2006/relationships/tags" Target="../tags/tag19.xml"/><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tags" Target="../tags/tag22.xml"/><Relationship Id="rId6" Type="http://schemas.openxmlformats.org/officeDocument/2006/relationships/tags" Target="../tags/tag23.xml"/><Relationship Id="rId7" Type="http://schemas.openxmlformats.org/officeDocument/2006/relationships/slideLayout" Target="../slideLayouts/slideLayout4.xml"/><Relationship Id="rId8" Type="http://schemas.openxmlformats.org/officeDocument/2006/relationships/notesSlide" Target="../notesSlides/notesSlide5.xml"/><Relationship Id="rId9" Type="http://schemas.openxmlformats.org/officeDocument/2006/relationships/image" Target="../media/image133.png"/><Relationship Id="rId10" Type="http://schemas.openxmlformats.org/officeDocument/2006/relationships/image" Target="../media/image111.png"/></Relationships>
</file>

<file path=ppt/slides/_rels/slide28.xml.rels><?xml version="1.0" encoding="UTF-8" standalone="yes"?>
<Relationships xmlns="http://schemas.openxmlformats.org/package/2006/relationships"><Relationship Id="rId11" Type="http://schemas.openxmlformats.org/officeDocument/2006/relationships/image" Target="../media/image145.png"/><Relationship Id="rId12" Type="http://schemas.openxmlformats.org/officeDocument/2006/relationships/image" Target="../media/image146.png"/><Relationship Id="rId13" Type="http://schemas.openxmlformats.org/officeDocument/2006/relationships/image" Target="../media/image147.png"/><Relationship Id="rId1" Type="http://schemas.openxmlformats.org/officeDocument/2006/relationships/tags" Target="../tags/tag24.xml"/><Relationship Id="rId2" Type="http://schemas.openxmlformats.org/officeDocument/2006/relationships/tags" Target="../tags/tag25.xml"/><Relationship Id="rId3" Type="http://schemas.openxmlformats.org/officeDocument/2006/relationships/tags" Target="../tags/tag26.xml"/><Relationship Id="rId4" Type="http://schemas.openxmlformats.org/officeDocument/2006/relationships/tags" Target="../tags/tag27.xml"/><Relationship Id="rId5" Type="http://schemas.openxmlformats.org/officeDocument/2006/relationships/tags" Target="../tags/tag28.xml"/><Relationship Id="rId6" Type="http://schemas.openxmlformats.org/officeDocument/2006/relationships/slideLayout" Target="../slideLayouts/slideLayout2.xml"/><Relationship Id="rId7" Type="http://schemas.openxmlformats.org/officeDocument/2006/relationships/notesSlide" Target="../notesSlides/notesSlide6.xml"/><Relationship Id="rId8" Type="http://schemas.openxmlformats.org/officeDocument/2006/relationships/image" Target="../media/image142.emf"/><Relationship Id="rId9" Type="http://schemas.openxmlformats.org/officeDocument/2006/relationships/image" Target="../media/image143.png"/><Relationship Id="rId10" Type="http://schemas.openxmlformats.org/officeDocument/2006/relationships/image" Target="../media/image144.png"/></Relationships>
</file>

<file path=ppt/slides/_rels/slide29.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tags" Target="../tags/tag32.xml"/><Relationship Id="rId5" Type="http://schemas.openxmlformats.org/officeDocument/2006/relationships/slideLayout" Target="../slideLayouts/slideLayout6.xml"/><Relationship Id="rId6" Type="http://schemas.openxmlformats.org/officeDocument/2006/relationships/notesSlide" Target="../notesSlides/notesSlide7.xml"/><Relationship Id="rId7" Type="http://schemas.openxmlformats.org/officeDocument/2006/relationships/image" Target="../media/image148.emf"/><Relationship Id="rId8" Type="http://schemas.openxmlformats.org/officeDocument/2006/relationships/image" Target="../media/image149.png"/><Relationship Id="rId9" Type="http://schemas.openxmlformats.org/officeDocument/2006/relationships/image" Target="../media/image150.png"/><Relationship Id="rId10" Type="http://schemas.openxmlformats.org/officeDocument/2006/relationships/image" Target="../media/image147.png"/><Relationship Id="rId11" Type="http://schemas.openxmlformats.org/officeDocument/2006/relationships/image" Target="../media/image151.png"/><Relationship Id="rId1" Type="http://schemas.openxmlformats.org/officeDocument/2006/relationships/tags" Target="../tags/tag29.xml"/><Relationship Id="rId2"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Layout" Target="../slideLayouts/slideLayout6.xml"/><Relationship Id="rId5" Type="http://schemas.openxmlformats.org/officeDocument/2006/relationships/notesSlide" Target="../notesSlides/notesSlide8.xml"/><Relationship Id="rId6" Type="http://schemas.openxmlformats.org/officeDocument/2006/relationships/image" Target="../media/image152.emf"/><Relationship Id="rId7" Type="http://schemas.openxmlformats.org/officeDocument/2006/relationships/image" Target="../media/image153.png"/><Relationship Id="rId8" Type="http://schemas.openxmlformats.org/officeDocument/2006/relationships/image" Target="../media/image147.png"/><Relationship Id="rId9" Type="http://schemas.openxmlformats.org/officeDocument/2006/relationships/image" Target="../media/image154.png"/><Relationship Id="rId1" Type="http://schemas.openxmlformats.org/officeDocument/2006/relationships/tags" Target="../tags/tag33.xml"/><Relationship Id="rId2" Type="http://schemas.openxmlformats.org/officeDocument/2006/relationships/tags" Target="../tags/tag34.xml"/></Relationships>
</file>

<file path=ppt/slides/_rels/slide31.xml.rels><?xml version="1.0" encoding="UTF-8" standalone="yes"?>
<Relationships xmlns="http://schemas.openxmlformats.org/package/2006/relationships"><Relationship Id="rId3" Type="http://schemas.openxmlformats.org/officeDocument/2006/relationships/image" Target="../media/image148.emf"/><Relationship Id="rId4" Type="http://schemas.openxmlformats.org/officeDocument/2006/relationships/image" Target="../media/image120.png"/><Relationship Id="rId5" Type="http://schemas.openxmlformats.org/officeDocument/2006/relationships/image" Target="../media/image128.png"/><Relationship Id="rId6" Type="http://schemas.openxmlformats.org/officeDocument/2006/relationships/image" Target="../media/image131.png"/><Relationship Id="rId7" Type="http://schemas.openxmlformats.org/officeDocument/2006/relationships/image" Target="../media/image156.png"/><Relationship Id="rId8" Type="http://schemas.openxmlformats.org/officeDocument/2006/relationships/image" Target="../media/image132.png"/><Relationship Id="rId9" Type="http://schemas.openxmlformats.org/officeDocument/2006/relationships/image" Target="../media/image119.png"/><Relationship Id="rId10" Type="http://schemas.openxmlformats.org/officeDocument/2006/relationships/image" Target="../media/image157.png"/><Relationship Id="rId1" Type="http://schemas.openxmlformats.org/officeDocument/2006/relationships/slideLayout" Target="../slideLayouts/slideLayout6.xml"/><Relationship Id="rId2" Type="http://schemas.openxmlformats.org/officeDocument/2006/relationships/image" Target="../media/image155.png"/></Relationships>
</file>

<file path=ppt/slides/_rels/slide32.xml.rels><?xml version="1.0" encoding="UTF-8" standalone="yes"?>
<Relationships xmlns="http://schemas.openxmlformats.org/package/2006/relationships"><Relationship Id="rId3" Type="http://schemas.openxmlformats.org/officeDocument/2006/relationships/image" Target="../media/image159.png"/><Relationship Id="rId4" Type="http://schemas.openxmlformats.org/officeDocument/2006/relationships/image" Target="../media/image160.png"/><Relationship Id="rId5" Type="http://schemas.openxmlformats.org/officeDocument/2006/relationships/image" Target="../media/image161.png"/><Relationship Id="rId6" Type="http://schemas.openxmlformats.org/officeDocument/2006/relationships/image" Target="../media/image162.png"/><Relationship Id="rId7" Type="http://schemas.openxmlformats.org/officeDocument/2006/relationships/image" Target="../media/image92.png"/><Relationship Id="rId1" Type="http://schemas.openxmlformats.org/officeDocument/2006/relationships/slideLayout" Target="../slideLayouts/slideLayout6.xml"/><Relationship Id="rId2" Type="http://schemas.openxmlformats.org/officeDocument/2006/relationships/image" Target="../media/image158.tiff"/></Relationships>
</file>

<file path=ppt/slides/_rels/slide33.xml.rels><?xml version="1.0" encoding="UTF-8" standalone="yes"?>
<Relationships xmlns="http://schemas.openxmlformats.org/package/2006/relationships"><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23.png"/><Relationship Id="rId8" Type="http://schemas.openxmlformats.org/officeDocument/2006/relationships/image" Target="../media/image122.png"/><Relationship Id="rId9" Type="http://schemas.openxmlformats.org/officeDocument/2006/relationships/image" Target="../media/image167.png"/><Relationship Id="rId1" Type="http://schemas.openxmlformats.org/officeDocument/2006/relationships/slideLayout" Target="../slideLayouts/slideLayout6.xml"/><Relationship Id="rId2" Type="http://schemas.openxmlformats.org/officeDocument/2006/relationships/image" Target="../media/image119.png"/></Relationships>
</file>

<file path=ppt/slides/_rels/slide34.xml.rels><?xml version="1.0" encoding="UTF-8" standalone="yes"?>
<Relationships xmlns="http://schemas.openxmlformats.org/package/2006/relationships"><Relationship Id="rId3" Type="http://schemas.openxmlformats.org/officeDocument/2006/relationships/image" Target="../media/image164.png"/><Relationship Id="rId4" Type="http://schemas.openxmlformats.org/officeDocument/2006/relationships/image" Target="../media/image167.png"/><Relationship Id="rId5" Type="http://schemas.openxmlformats.org/officeDocument/2006/relationships/image" Target="../media/image168.png"/><Relationship Id="rId1" Type="http://schemas.openxmlformats.org/officeDocument/2006/relationships/slideLayout" Target="../slideLayouts/slideLayout6.xml"/><Relationship Id="rId2" Type="http://schemas.openxmlformats.org/officeDocument/2006/relationships/image" Target="../media/image163.png"/></Relationships>
</file>

<file path=ppt/slides/_rels/slide35.xml.rels><?xml version="1.0" encoding="UTF-8" standalone="yes"?>
<Relationships xmlns="http://schemas.openxmlformats.org/package/2006/relationships"><Relationship Id="rId3" Type="http://schemas.openxmlformats.org/officeDocument/2006/relationships/image" Target="../media/image164.png"/><Relationship Id="rId4" Type="http://schemas.openxmlformats.org/officeDocument/2006/relationships/image" Target="../media/image167.png"/><Relationship Id="rId5" Type="http://schemas.openxmlformats.org/officeDocument/2006/relationships/image" Target="../media/image169.tiff"/><Relationship Id="rId6" Type="http://schemas.openxmlformats.org/officeDocument/2006/relationships/image" Target="../media/image170.png"/><Relationship Id="rId7" Type="http://schemas.openxmlformats.org/officeDocument/2006/relationships/image" Target="../media/image171.png"/><Relationship Id="rId8" Type="http://schemas.openxmlformats.org/officeDocument/2006/relationships/image" Target="../media/image172.tiff"/><Relationship Id="rId9" Type="http://schemas.openxmlformats.org/officeDocument/2006/relationships/image" Target="../media/image173.png"/><Relationship Id="rId1" Type="http://schemas.openxmlformats.org/officeDocument/2006/relationships/slideLayout" Target="../slideLayouts/slideLayout6.xml"/><Relationship Id="rId2" Type="http://schemas.openxmlformats.org/officeDocument/2006/relationships/image" Target="../media/image163.png"/></Relationships>
</file>

<file path=ppt/slides/_rels/slide36.xml.rels><?xml version="1.0" encoding="UTF-8" standalone="yes"?>
<Relationships xmlns="http://schemas.openxmlformats.org/package/2006/relationships"><Relationship Id="rId3" Type="http://schemas.openxmlformats.org/officeDocument/2006/relationships/image" Target="../media/image174.png"/><Relationship Id="rId4" Type="http://schemas.openxmlformats.org/officeDocument/2006/relationships/image" Target="../media/image172.tiff"/><Relationship Id="rId5" Type="http://schemas.openxmlformats.org/officeDocument/2006/relationships/image" Target="../media/image175.png"/><Relationship Id="rId6" Type="http://schemas.openxmlformats.org/officeDocument/2006/relationships/image" Target="../media/image176.png"/><Relationship Id="rId1" Type="http://schemas.openxmlformats.org/officeDocument/2006/relationships/slideLayout" Target="../slideLayouts/slideLayout6.xml"/><Relationship Id="rId2" Type="http://schemas.openxmlformats.org/officeDocument/2006/relationships/image" Target="../media/image167.png"/></Relationships>
</file>

<file path=ppt/slides/_rels/slide37.xml.rels><?xml version="1.0" encoding="UTF-8" standalone="yes"?>
<Relationships xmlns="http://schemas.openxmlformats.org/package/2006/relationships"><Relationship Id="rId3" Type="http://schemas.openxmlformats.org/officeDocument/2006/relationships/image" Target="../media/image167.png"/><Relationship Id="rId4" Type="http://schemas.openxmlformats.org/officeDocument/2006/relationships/image" Target="../media/image178.png"/><Relationship Id="rId5" Type="http://schemas.openxmlformats.org/officeDocument/2006/relationships/image" Target="../media/image179.png"/><Relationship Id="rId6" Type="http://schemas.openxmlformats.org/officeDocument/2006/relationships/image" Target="../media/image176.png"/><Relationship Id="rId1" Type="http://schemas.openxmlformats.org/officeDocument/2006/relationships/slideLayout" Target="../slideLayouts/slideLayout6.xml"/><Relationship Id="rId2" Type="http://schemas.openxmlformats.org/officeDocument/2006/relationships/image" Target="../media/image17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7.png"/><Relationship Id="rId3" Type="http://schemas.openxmlformats.org/officeDocument/2006/relationships/image" Target="../media/image16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0.png"/><Relationship Id="rId3" Type="http://schemas.openxmlformats.org/officeDocument/2006/relationships/image" Target="../media/image181.png"/></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4" Type="http://schemas.openxmlformats.org/officeDocument/2006/relationships/tags" Target="../tags/tag6.xml"/><Relationship Id="rId5" Type="http://schemas.openxmlformats.org/officeDocument/2006/relationships/slideLayout" Target="../slideLayouts/slideLayout6.xml"/><Relationship Id="rId6" Type="http://schemas.openxmlformats.org/officeDocument/2006/relationships/notesSlide" Target="../notesSlides/notesSlide2.xml"/><Relationship Id="rId7" Type="http://schemas.openxmlformats.org/officeDocument/2006/relationships/image" Target="../media/image8.png"/><Relationship Id="rId8" Type="http://schemas.openxmlformats.org/officeDocument/2006/relationships/image" Target="../media/image1.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tags" Target="../tags/tag3.xml"/><Relationship Id="rId2"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182.png"/><Relationship Id="rId4" Type="http://schemas.openxmlformats.org/officeDocument/2006/relationships/image" Target="../media/image167.png"/><Relationship Id="rId1" Type="http://schemas.openxmlformats.org/officeDocument/2006/relationships/slideLayout" Target="../slideLayouts/slideLayout6.xml"/><Relationship Id="rId2" Type="http://schemas.openxmlformats.org/officeDocument/2006/relationships/image" Target="../media/image180.png"/></Relationships>
</file>

<file path=ppt/slides/_rels/slide41.xml.rels><?xml version="1.0" encoding="UTF-8" standalone="yes"?>
<Relationships xmlns="http://schemas.openxmlformats.org/package/2006/relationships"><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1" Type="http://schemas.openxmlformats.org/officeDocument/2006/relationships/slideLayout" Target="../slideLayouts/slideLayout6.xml"/><Relationship Id="rId2" Type="http://schemas.openxmlformats.org/officeDocument/2006/relationships/image" Target="../media/image16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7.png"/><Relationship Id="rId3" Type="http://schemas.openxmlformats.org/officeDocument/2006/relationships/image" Target="../media/image183.png"/></Relationships>
</file>

<file path=ppt/slides/_rels/slide43.xml.rels><?xml version="1.0" encoding="UTF-8" standalone="yes"?>
<Relationships xmlns="http://schemas.openxmlformats.org/package/2006/relationships"><Relationship Id="rId3" Type="http://schemas.openxmlformats.org/officeDocument/2006/relationships/image" Target="../media/image187.png"/><Relationship Id="rId4" Type="http://schemas.openxmlformats.org/officeDocument/2006/relationships/image" Target="../media/image188.emf"/><Relationship Id="rId5" Type="http://schemas.openxmlformats.org/officeDocument/2006/relationships/image" Target="../media/image189.emf"/><Relationship Id="rId6" Type="http://schemas.openxmlformats.org/officeDocument/2006/relationships/image" Target="../media/image190.emf"/><Relationship Id="rId7" Type="http://schemas.openxmlformats.org/officeDocument/2006/relationships/image" Target="../media/image191.emf"/><Relationship Id="rId1" Type="http://schemas.openxmlformats.org/officeDocument/2006/relationships/slideLayout" Target="../slideLayouts/slideLayout6.xml"/><Relationship Id="rId2" Type="http://schemas.openxmlformats.org/officeDocument/2006/relationships/image" Target="../media/image186.png"/></Relationships>
</file>

<file path=ppt/slides/_rels/slide44.xml.rels><?xml version="1.0" encoding="UTF-8" standalone="yes"?>
<Relationships xmlns="http://schemas.openxmlformats.org/package/2006/relationships"><Relationship Id="rId3" Type="http://schemas.openxmlformats.org/officeDocument/2006/relationships/image" Target="../media/image193.emf"/><Relationship Id="rId4" Type="http://schemas.openxmlformats.org/officeDocument/2006/relationships/image" Target="../media/image187.png"/><Relationship Id="rId5" Type="http://schemas.openxmlformats.org/officeDocument/2006/relationships/image" Target="../media/image194.emf"/><Relationship Id="rId1" Type="http://schemas.openxmlformats.org/officeDocument/2006/relationships/slideLayout" Target="../slideLayouts/slideLayout6.xml"/><Relationship Id="rId2" Type="http://schemas.openxmlformats.org/officeDocument/2006/relationships/image" Target="../media/image192.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tags" Target="../tags/tag7.x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slideLayout" Target="../slideLayouts/slideLayout6.xml"/><Relationship Id="rId6" Type="http://schemas.openxmlformats.org/officeDocument/2006/relationships/image" Target="../media/image17.png"/><Relationship Id="rId7" Type="http://schemas.openxmlformats.org/officeDocument/2006/relationships/oleObject" Target="../embeddings/Microsoft_Excel_97_-_2004_Worksheet1.xls"/><Relationship Id="rId8" Type="http://schemas.openxmlformats.org/officeDocument/2006/relationships/image" Target="../media/image16.emf"/><Relationship Id="rId9" Type="http://schemas.openxmlformats.org/officeDocument/2006/relationships/chart" Target="../charts/chart1.xml"/><Relationship Id="rId10" Type="http://schemas.openxmlformats.org/officeDocument/2006/relationships/image" Target="../media/image18.png"/><Relationship Id="rId11" Type="http://schemas.openxmlformats.org/officeDocument/2006/relationships/image" Target="../media/image19.png"/><Relationship Id="rId1" Type="http://schemas.openxmlformats.org/officeDocument/2006/relationships/vmlDrawing" Target="../drawings/vmlDrawing1.vml"/><Relationship Id="rId2" Type="http://schemas.openxmlformats.org/officeDocument/2006/relationships/tags" Target="../tags/tag8.xml"/></Relationships>
</file>

<file path=ppt/slides/_rels/slide7.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slideLayout" Target="../slideLayouts/slideLayout2.xml"/><Relationship Id="rId5" Type="http://schemas.openxmlformats.org/officeDocument/2006/relationships/notesSlide" Target="../notesSlides/notesSlide3.xml"/><Relationship Id="rId6" Type="http://schemas.openxmlformats.org/officeDocument/2006/relationships/image" Target="../media/image20.png"/><Relationship Id="rId7" Type="http://schemas.openxmlformats.org/officeDocument/2006/relationships/image" Target="../media/image9.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4.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8887"/>
            <a:ext cx="7772400" cy="2387600"/>
          </a:xfrm>
        </p:spPr>
        <p:txBody>
          <a:bodyPr/>
          <a:lstStyle/>
          <a:p>
            <a:r>
              <a:rPr lang="en-US" b="1" dirty="0">
                <a:latin typeface="Britannic Bold" charset="0"/>
                <a:ea typeface="Britannic Bold" charset="0"/>
                <a:cs typeface="Britannic Bold" charset="0"/>
              </a:rPr>
              <a:t>New features of </a:t>
            </a:r>
            <a:r>
              <a:rPr lang="en-US" b="1" dirty="0" smtClean="0">
                <a:latin typeface="Britannic Bold" charset="0"/>
                <a:ea typeface="Britannic Bold" charset="0"/>
                <a:cs typeface="Britannic Bold" charset="0"/>
              </a:rPr>
              <a:t/>
            </a:r>
            <a:br>
              <a:rPr lang="en-US" b="1" dirty="0" smtClean="0">
                <a:latin typeface="Britannic Bold" charset="0"/>
                <a:ea typeface="Britannic Bold" charset="0"/>
                <a:cs typeface="Britannic Bold" charset="0"/>
              </a:rPr>
            </a:br>
            <a:r>
              <a:rPr lang="en-US" b="1" dirty="0" smtClean="0">
                <a:latin typeface="Britannic Bold" charset="0"/>
                <a:ea typeface="Britannic Bold" charset="0"/>
                <a:cs typeface="Britannic Bold" charset="0"/>
              </a:rPr>
              <a:t>K-essential </a:t>
            </a:r>
            <a:r>
              <a:rPr lang="en-US" b="1" dirty="0">
                <a:latin typeface="Britannic Bold" charset="0"/>
                <a:ea typeface="Britannic Bold" charset="0"/>
                <a:cs typeface="Britannic Bold" charset="0"/>
              </a:rPr>
              <a:t>cosmologies</a:t>
            </a:r>
            <a:endParaRPr lang="en-US" dirty="0">
              <a:latin typeface="Britannic Bold" charset="0"/>
              <a:ea typeface="Britannic Bold" charset="0"/>
              <a:cs typeface="Britannic Bold" charset="0"/>
            </a:endParaRPr>
          </a:p>
        </p:txBody>
      </p:sp>
      <p:sp>
        <p:nvSpPr>
          <p:cNvPr id="3" name="Subtitle 2"/>
          <p:cNvSpPr>
            <a:spLocks noGrp="1"/>
          </p:cNvSpPr>
          <p:nvPr>
            <p:ph type="subTitle" idx="1"/>
          </p:nvPr>
        </p:nvSpPr>
        <p:spPr>
          <a:xfrm>
            <a:off x="1143000" y="4182608"/>
            <a:ext cx="6858000" cy="1655762"/>
          </a:xfrm>
        </p:spPr>
        <p:txBody>
          <a:bodyPr/>
          <a:lstStyle/>
          <a:p>
            <a:r>
              <a:rPr lang="it-IT" dirty="0" smtClean="0">
                <a:latin typeface="Britannic Bold" charset="0"/>
                <a:ea typeface="Britannic Bold" charset="0"/>
                <a:cs typeface="Britannic Bold" charset="0"/>
              </a:rPr>
              <a:t>Ugo Moschella</a:t>
            </a:r>
          </a:p>
          <a:p>
            <a:r>
              <a:rPr lang="it-IT" dirty="0" smtClean="0">
                <a:latin typeface="Britannic Bold" charset="0"/>
                <a:ea typeface="Britannic Bold" charset="0"/>
                <a:cs typeface="Britannic Bold" charset="0"/>
              </a:rPr>
              <a:t>Università dell’</a:t>
            </a:r>
            <a:r>
              <a:rPr lang="it-IT" dirty="0" err="1" smtClean="0">
                <a:latin typeface="Britannic Bold" charset="0"/>
                <a:ea typeface="Britannic Bold" charset="0"/>
                <a:cs typeface="Britannic Bold" charset="0"/>
              </a:rPr>
              <a:t>Insubria</a:t>
            </a:r>
            <a:endParaRPr lang="it-IT" dirty="0" smtClean="0">
              <a:latin typeface="Britannic Bold" charset="0"/>
              <a:ea typeface="Britannic Bold" charset="0"/>
              <a:cs typeface="Britannic Bold" charset="0"/>
            </a:endParaRPr>
          </a:p>
          <a:p>
            <a:r>
              <a:rPr lang="it-IT" dirty="0" smtClean="0">
                <a:latin typeface="Britannic Bold" charset="0"/>
                <a:ea typeface="Britannic Bold" charset="0"/>
                <a:cs typeface="Britannic Bold" charset="0"/>
              </a:rPr>
              <a:t>Como</a:t>
            </a:r>
            <a:endParaRPr lang="it-IT" dirty="0">
              <a:latin typeface="Britannic Bold" charset="0"/>
              <a:ea typeface="Britannic Bold" charset="0"/>
              <a:cs typeface="Britannic Bold" charset="0"/>
            </a:endParaRPr>
          </a:p>
        </p:txBody>
      </p:sp>
    </p:spTree>
    <p:extLst>
      <p:ext uri="{BB962C8B-B14F-4D97-AF65-F5344CB8AC3E}">
        <p14:creationId xmlns:p14="http://schemas.microsoft.com/office/powerpoint/2010/main" val="1331219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448"/>
            <a:ext cx="7886700" cy="1330766"/>
          </a:xfrm>
        </p:spPr>
        <p:txBody>
          <a:bodyPr/>
          <a:lstStyle/>
          <a:p>
            <a:pPr algn="ctr"/>
            <a:r>
              <a:rPr lang="en-US" sz="3600" b="1" dirty="0" err="1" smtClean="0"/>
              <a:t>Integrability</a:t>
            </a:r>
            <a:r>
              <a:rPr lang="en-US" sz="3600" b="1" dirty="0" smtClean="0"/>
              <a:t>: hodograph transformation</a:t>
            </a:r>
            <a:endParaRPr lang="en-US" sz="3600" b="1" dirty="0"/>
          </a:p>
        </p:txBody>
      </p:sp>
      <p:pic>
        <p:nvPicPr>
          <p:cNvPr id="7" name="Picture 6"/>
          <p:cNvPicPr>
            <a:picLocks noChangeAspect="1"/>
          </p:cNvPicPr>
          <p:nvPr/>
        </p:nvPicPr>
        <p:blipFill>
          <a:blip r:embed="rId2"/>
          <a:stretch>
            <a:fillRect/>
          </a:stretch>
        </p:blipFill>
        <p:spPr>
          <a:xfrm>
            <a:off x="513335" y="2245531"/>
            <a:ext cx="5676226" cy="417208"/>
          </a:xfrm>
          <a:prstGeom prst="rect">
            <a:avLst/>
          </a:prstGeom>
        </p:spPr>
      </p:pic>
      <p:pic>
        <p:nvPicPr>
          <p:cNvPr id="4" name="Picture 3"/>
          <p:cNvPicPr>
            <a:picLocks noChangeAspect="1"/>
          </p:cNvPicPr>
          <p:nvPr/>
        </p:nvPicPr>
        <p:blipFill>
          <a:blip r:embed="rId3"/>
          <a:stretch>
            <a:fillRect/>
          </a:stretch>
        </p:blipFill>
        <p:spPr>
          <a:xfrm>
            <a:off x="513335" y="3361069"/>
            <a:ext cx="4936922" cy="722476"/>
          </a:xfrm>
          <a:prstGeom prst="rect">
            <a:avLst/>
          </a:prstGeom>
        </p:spPr>
      </p:pic>
      <p:pic>
        <p:nvPicPr>
          <p:cNvPr id="5" name="Picture 4"/>
          <p:cNvPicPr>
            <a:picLocks noChangeAspect="1"/>
          </p:cNvPicPr>
          <p:nvPr/>
        </p:nvPicPr>
        <p:blipFill>
          <a:blip r:embed="rId4"/>
          <a:stretch>
            <a:fillRect/>
          </a:stretch>
        </p:blipFill>
        <p:spPr>
          <a:xfrm>
            <a:off x="513335" y="2988140"/>
            <a:ext cx="1075041" cy="250225"/>
          </a:xfrm>
          <a:prstGeom prst="rect">
            <a:avLst/>
          </a:prstGeom>
        </p:spPr>
      </p:pic>
      <p:pic>
        <p:nvPicPr>
          <p:cNvPr id="8" name="Picture 7"/>
          <p:cNvPicPr>
            <a:picLocks noChangeAspect="1"/>
          </p:cNvPicPr>
          <p:nvPr/>
        </p:nvPicPr>
        <p:blipFill>
          <a:blip r:embed="rId5"/>
          <a:stretch>
            <a:fillRect/>
          </a:stretch>
        </p:blipFill>
        <p:spPr>
          <a:xfrm>
            <a:off x="7620033" y="3361069"/>
            <a:ext cx="1113412" cy="625341"/>
          </a:xfrm>
          <a:prstGeom prst="rect">
            <a:avLst/>
          </a:prstGeom>
        </p:spPr>
      </p:pic>
      <p:pic>
        <p:nvPicPr>
          <p:cNvPr id="9" name="Picture 8"/>
          <p:cNvPicPr>
            <a:picLocks noChangeAspect="1"/>
          </p:cNvPicPr>
          <p:nvPr/>
        </p:nvPicPr>
        <p:blipFill>
          <a:blip r:embed="rId6"/>
          <a:stretch>
            <a:fillRect/>
          </a:stretch>
        </p:blipFill>
        <p:spPr>
          <a:xfrm>
            <a:off x="6928829" y="3038096"/>
            <a:ext cx="1804616" cy="289419"/>
          </a:xfrm>
          <a:prstGeom prst="rect">
            <a:avLst/>
          </a:prstGeom>
        </p:spPr>
      </p:pic>
      <p:pic>
        <p:nvPicPr>
          <p:cNvPr id="12" name="Picture 11"/>
          <p:cNvPicPr>
            <a:picLocks noChangeAspect="1"/>
          </p:cNvPicPr>
          <p:nvPr/>
        </p:nvPicPr>
        <p:blipFill>
          <a:blip r:embed="rId7"/>
          <a:stretch>
            <a:fillRect/>
          </a:stretch>
        </p:blipFill>
        <p:spPr>
          <a:xfrm>
            <a:off x="5450257" y="4189471"/>
            <a:ext cx="2957144" cy="782213"/>
          </a:xfrm>
          <a:prstGeom prst="rect">
            <a:avLst/>
          </a:prstGeom>
        </p:spPr>
      </p:pic>
      <p:pic>
        <p:nvPicPr>
          <p:cNvPr id="13" name="Picture 12"/>
          <p:cNvPicPr>
            <a:picLocks noChangeAspect="1"/>
          </p:cNvPicPr>
          <p:nvPr/>
        </p:nvPicPr>
        <p:blipFill>
          <a:blip r:embed="rId8"/>
          <a:stretch>
            <a:fillRect/>
          </a:stretch>
        </p:blipFill>
        <p:spPr>
          <a:xfrm>
            <a:off x="513335" y="1298760"/>
            <a:ext cx="6305348" cy="935776"/>
          </a:xfrm>
          <a:prstGeom prst="rect">
            <a:avLst/>
          </a:prstGeom>
        </p:spPr>
      </p:pic>
      <p:pic>
        <p:nvPicPr>
          <p:cNvPr id="14" name="Picture 13"/>
          <p:cNvPicPr>
            <a:picLocks noChangeAspect="1"/>
          </p:cNvPicPr>
          <p:nvPr/>
        </p:nvPicPr>
        <p:blipFill>
          <a:blip r:embed="rId9"/>
          <a:stretch>
            <a:fillRect/>
          </a:stretch>
        </p:blipFill>
        <p:spPr>
          <a:xfrm>
            <a:off x="628650" y="5077610"/>
            <a:ext cx="4686300" cy="1041400"/>
          </a:xfrm>
          <a:prstGeom prst="rect">
            <a:avLst/>
          </a:prstGeom>
        </p:spPr>
      </p:pic>
      <p:pic>
        <p:nvPicPr>
          <p:cNvPr id="16" name="Picture 15"/>
          <p:cNvPicPr>
            <a:picLocks noChangeAspect="1"/>
          </p:cNvPicPr>
          <p:nvPr/>
        </p:nvPicPr>
        <p:blipFill>
          <a:blip r:embed="rId10"/>
          <a:stretch>
            <a:fillRect/>
          </a:stretch>
        </p:blipFill>
        <p:spPr>
          <a:xfrm>
            <a:off x="6933233" y="5077610"/>
            <a:ext cx="1511300" cy="1041400"/>
          </a:xfrm>
          <a:prstGeom prst="rect">
            <a:avLst/>
          </a:prstGeom>
        </p:spPr>
      </p:pic>
      <p:pic>
        <p:nvPicPr>
          <p:cNvPr id="3" name="Picture 2"/>
          <p:cNvPicPr>
            <a:picLocks noChangeAspect="1"/>
          </p:cNvPicPr>
          <p:nvPr/>
        </p:nvPicPr>
        <p:blipFill>
          <a:blip r:embed="rId11"/>
          <a:stretch>
            <a:fillRect/>
          </a:stretch>
        </p:blipFill>
        <p:spPr>
          <a:xfrm>
            <a:off x="628650" y="4365407"/>
            <a:ext cx="2899821" cy="367825"/>
          </a:xfrm>
          <a:prstGeom prst="rect">
            <a:avLst/>
          </a:prstGeom>
        </p:spPr>
      </p:pic>
      <p:sp>
        <p:nvSpPr>
          <p:cNvPr id="11" name="Right Arrow 10"/>
          <p:cNvSpPr/>
          <p:nvPr/>
        </p:nvSpPr>
        <p:spPr>
          <a:xfrm>
            <a:off x="4004324" y="4396664"/>
            <a:ext cx="1135351" cy="305313"/>
          </a:xfrm>
          <a:prstGeom prs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03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4596"/>
            <a:ext cx="7886700" cy="1325563"/>
          </a:xfrm>
        </p:spPr>
        <p:txBody>
          <a:bodyPr/>
          <a:lstStyle/>
          <a:p>
            <a:pPr algn="ctr"/>
            <a:r>
              <a:rPr lang="en-US" b="1" dirty="0" err="1" smtClean="0"/>
              <a:t>Braneworld</a:t>
            </a:r>
            <a:endParaRPr lang="en-US" b="1" dirty="0"/>
          </a:p>
        </p:txBody>
      </p:sp>
      <p:pic>
        <p:nvPicPr>
          <p:cNvPr id="4" name="Content Placeholder 3"/>
          <p:cNvPicPr>
            <a:picLocks noGrp="1" noChangeAspect="1"/>
          </p:cNvPicPr>
          <p:nvPr>
            <p:ph idx="1"/>
          </p:nvPr>
        </p:nvPicPr>
        <p:blipFill>
          <a:blip r:embed="rId2"/>
          <a:stretch>
            <a:fillRect/>
          </a:stretch>
        </p:blipFill>
        <p:spPr>
          <a:xfrm>
            <a:off x="253813" y="1326393"/>
            <a:ext cx="2425700" cy="469900"/>
          </a:xfrm>
          <a:prstGeom prst="rect">
            <a:avLst/>
          </a:prstGeom>
        </p:spPr>
      </p:pic>
      <p:pic>
        <p:nvPicPr>
          <p:cNvPr id="6" name="Picture 5"/>
          <p:cNvPicPr>
            <a:picLocks noChangeAspect="1"/>
          </p:cNvPicPr>
          <p:nvPr/>
        </p:nvPicPr>
        <p:blipFill>
          <a:blip r:embed="rId3"/>
          <a:stretch>
            <a:fillRect/>
          </a:stretch>
        </p:blipFill>
        <p:spPr>
          <a:xfrm>
            <a:off x="2946400" y="1433407"/>
            <a:ext cx="6197600" cy="419100"/>
          </a:xfrm>
          <a:prstGeom prst="rect">
            <a:avLst/>
          </a:prstGeom>
        </p:spPr>
      </p:pic>
      <p:pic>
        <p:nvPicPr>
          <p:cNvPr id="11" name="Picture 10"/>
          <p:cNvPicPr>
            <a:picLocks noChangeAspect="1"/>
          </p:cNvPicPr>
          <p:nvPr/>
        </p:nvPicPr>
        <p:blipFill>
          <a:blip r:embed="rId4"/>
          <a:stretch>
            <a:fillRect/>
          </a:stretch>
        </p:blipFill>
        <p:spPr>
          <a:xfrm>
            <a:off x="311122" y="2796363"/>
            <a:ext cx="7979587" cy="588056"/>
          </a:xfrm>
          <a:prstGeom prst="rect">
            <a:avLst/>
          </a:prstGeom>
        </p:spPr>
      </p:pic>
      <p:pic>
        <p:nvPicPr>
          <p:cNvPr id="12" name="Picture 11"/>
          <p:cNvPicPr>
            <a:picLocks noChangeAspect="1"/>
          </p:cNvPicPr>
          <p:nvPr/>
        </p:nvPicPr>
        <p:blipFill>
          <a:blip r:embed="rId5"/>
          <a:stretch>
            <a:fillRect/>
          </a:stretch>
        </p:blipFill>
        <p:spPr>
          <a:xfrm>
            <a:off x="501579" y="3470014"/>
            <a:ext cx="7598674" cy="1051113"/>
          </a:xfrm>
          <a:prstGeom prst="rect">
            <a:avLst/>
          </a:prstGeom>
        </p:spPr>
      </p:pic>
      <p:pic>
        <p:nvPicPr>
          <p:cNvPr id="14" name="Picture 13"/>
          <p:cNvPicPr>
            <a:picLocks noChangeAspect="1"/>
          </p:cNvPicPr>
          <p:nvPr/>
        </p:nvPicPr>
        <p:blipFill>
          <a:blip r:embed="rId6"/>
          <a:stretch>
            <a:fillRect/>
          </a:stretch>
        </p:blipFill>
        <p:spPr>
          <a:xfrm>
            <a:off x="956838" y="4592214"/>
            <a:ext cx="3771900" cy="444500"/>
          </a:xfrm>
          <a:prstGeom prst="rect">
            <a:avLst/>
          </a:prstGeom>
        </p:spPr>
      </p:pic>
      <p:pic>
        <p:nvPicPr>
          <p:cNvPr id="15" name="Picture 14"/>
          <p:cNvPicPr>
            <a:picLocks noChangeAspect="1"/>
          </p:cNvPicPr>
          <p:nvPr/>
        </p:nvPicPr>
        <p:blipFill>
          <a:blip r:embed="rId7"/>
          <a:stretch>
            <a:fillRect/>
          </a:stretch>
        </p:blipFill>
        <p:spPr>
          <a:xfrm>
            <a:off x="253813" y="5477347"/>
            <a:ext cx="2763509" cy="906252"/>
          </a:xfrm>
          <a:prstGeom prst="rect">
            <a:avLst/>
          </a:prstGeom>
        </p:spPr>
      </p:pic>
      <p:pic>
        <p:nvPicPr>
          <p:cNvPr id="16" name="Picture 15"/>
          <p:cNvPicPr>
            <a:picLocks noChangeAspect="1"/>
          </p:cNvPicPr>
          <p:nvPr/>
        </p:nvPicPr>
        <p:blipFill>
          <a:blip r:embed="rId8"/>
          <a:stretch>
            <a:fillRect/>
          </a:stretch>
        </p:blipFill>
        <p:spPr>
          <a:xfrm>
            <a:off x="3956365" y="5477347"/>
            <a:ext cx="4926846" cy="897883"/>
          </a:xfrm>
          <a:prstGeom prst="rect">
            <a:avLst/>
          </a:prstGeom>
        </p:spPr>
      </p:pic>
      <p:pic>
        <p:nvPicPr>
          <p:cNvPr id="3" name="Picture 2"/>
          <p:cNvPicPr>
            <a:picLocks noChangeAspect="1"/>
          </p:cNvPicPr>
          <p:nvPr/>
        </p:nvPicPr>
        <p:blipFill>
          <a:blip r:embed="rId9"/>
          <a:stretch>
            <a:fillRect/>
          </a:stretch>
        </p:blipFill>
        <p:spPr>
          <a:xfrm>
            <a:off x="0" y="2221620"/>
            <a:ext cx="9144000" cy="283335"/>
          </a:xfrm>
          <a:prstGeom prst="rect">
            <a:avLst/>
          </a:prstGeom>
        </p:spPr>
      </p:pic>
    </p:spTree>
    <p:extLst>
      <p:ext uri="{BB962C8B-B14F-4D97-AF65-F5344CB8AC3E}">
        <p14:creationId xmlns:p14="http://schemas.microsoft.com/office/powerpoint/2010/main" val="2236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1330"/>
            <a:ext cx="7886700" cy="1325563"/>
          </a:xfrm>
        </p:spPr>
        <p:txBody>
          <a:bodyPr/>
          <a:lstStyle/>
          <a:p>
            <a:pPr algn="ctr"/>
            <a:r>
              <a:rPr lang="en-US" b="1" dirty="0" smtClean="0"/>
              <a:t>Pure k-essence models. One scalar field </a:t>
            </a:r>
            <a:endParaRPr lang="en-US" b="1" dirty="0"/>
          </a:p>
        </p:txBody>
      </p:sp>
      <p:pic>
        <p:nvPicPr>
          <p:cNvPr id="4" name="Content Placeholder 3"/>
          <p:cNvPicPr>
            <a:picLocks noGrp="1" noChangeAspect="1"/>
          </p:cNvPicPr>
          <p:nvPr>
            <p:ph idx="1"/>
          </p:nvPr>
        </p:nvPicPr>
        <p:blipFill>
          <a:blip r:embed="rId2"/>
          <a:stretch>
            <a:fillRect/>
          </a:stretch>
        </p:blipFill>
        <p:spPr>
          <a:xfrm>
            <a:off x="5299030" y="1655038"/>
            <a:ext cx="3489671" cy="487194"/>
          </a:xfrm>
          <a:prstGeom prst="rect">
            <a:avLst/>
          </a:prstGeom>
        </p:spPr>
      </p:pic>
      <p:pic>
        <p:nvPicPr>
          <p:cNvPr id="5" name="Picture 4"/>
          <p:cNvPicPr>
            <a:picLocks noChangeAspect="1"/>
          </p:cNvPicPr>
          <p:nvPr/>
        </p:nvPicPr>
        <p:blipFill>
          <a:blip r:embed="rId3"/>
          <a:stretch>
            <a:fillRect/>
          </a:stretch>
        </p:blipFill>
        <p:spPr>
          <a:xfrm>
            <a:off x="2343150" y="2932269"/>
            <a:ext cx="4457700" cy="482600"/>
          </a:xfrm>
          <a:prstGeom prst="rect">
            <a:avLst/>
          </a:prstGeom>
        </p:spPr>
      </p:pic>
      <p:pic>
        <p:nvPicPr>
          <p:cNvPr id="6" name="Picture 5"/>
          <p:cNvPicPr>
            <a:picLocks noChangeAspect="1"/>
          </p:cNvPicPr>
          <p:nvPr/>
        </p:nvPicPr>
        <p:blipFill>
          <a:blip r:embed="rId4"/>
          <a:stretch>
            <a:fillRect/>
          </a:stretch>
        </p:blipFill>
        <p:spPr>
          <a:xfrm>
            <a:off x="1183048" y="3933624"/>
            <a:ext cx="7000041" cy="1011771"/>
          </a:xfrm>
          <a:prstGeom prst="rect">
            <a:avLst/>
          </a:prstGeom>
        </p:spPr>
      </p:pic>
      <p:pic>
        <p:nvPicPr>
          <p:cNvPr id="7" name="Picture 6"/>
          <p:cNvPicPr>
            <a:picLocks noChangeAspect="1"/>
          </p:cNvPicPr>
          <p:nvPr/>
        </p:nvPicPr>
        <p:blipFill>
          <a:blip r:embed="rId5"/>
          <a:stretch>
            <a:fillRect/>
          </a:stretch>
        </p:blipFill>
        <p:spPr>
          <a:xfrm>
            <a:off x="337923" y="1542053"/>
            <a:ext cx="3796130" cy="600179"/>
          </a:xfrm>
          <a:prstGeom prst="rect">
            <a:avLst/>
          </a:prstGeom>
        </p:spPr>
      </p:pic>
    </p:spTree>
    <p:extLst>
      <p:ext uri="{BB962C8B-B14F-4D97-AF65-F5344CB8AC3E}">
        <p14:creationId xmlns:p14="http://schemas.microsoft.com/office/powerpoint/2010/main" val="33225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116"/>
            <a:ext cx="7886700" cy="1325563"/>
          </a:xfrm>
        </p:spPr>
        <p:txBody>
          <a:bodyPr/>
          <a:lstStyle/>
          <a:p>
            <a:pPr algn="ctr"/>
            <a:r>
              <a:rPr lang="en-US" b="1" dirty="0" smtClean="0"/>
              <a:t>Flat k-essence: cosmological </a:t>
            </a:r>
            <a:r>
              <a:rPr lang="en-US" b="1" dirty="0"/>
              <a:t>e</a:t>
            </a:r>
            <a:r>
              <a:rPr lang="en-US" b="1" dirty="0" smtClean="0"/>
              <a:t>quations</a:t>
            </a:r>
            <a:endParaRPr lang="en-US" b="1" dirty="0"/>
          </a:p>
        </p:txBody>
      </p:sp>
      <p:pic>
        <p:nvPicPr>
          <p:cNvPr id="4" name="Content Placeholder 3"/>
          <p:cNvPicPr>
            <a:picLocks noGrp="1" noChangeAspect="1"/>
          </p:cNvPicPr>
          <p:nvPr>
            <p:ph idx="1"/>
          </p:nvPr>
        </p:nvPicPr>
        <p:blipFill>
          <a:blip r:embed="rId2"/>
          <a:stretch>
            <a:fillRect/>
          </a:stretch>
        </p:blipFill>
        <p:spPr>
          <a:xfrm>
            <a:off x="290848" y="1221191"/>
            <a:ext cx="4724774" cy="349983"/>
          </a:xfrm>
          <a:prstGeom prst="rect">
            <a:avLst/>
          </a:prstGeom>
        </p:spPr>
      </p:pic>
      <p:pic>
        <p:nvPicPr>
          <p:cNvPr id="5" name="Picture 4"/>
          <p:cNvPicPr>
            <a:picLocks noChangeAspect="1"/>
          </p:cNvPicPr>
          <p:nvPr/>
        </p:nvPicPr>
        <p:blipFill>
          <a:blip r:embed="rId3"/>
          <a:stretch>
            <a:fillRect/>
          </a:stretch>
        </p:blipFill>
        <p:spPr>
          <a:xfrm>
            <a:off x="5723150" y="1161376"/>
            <a:ext cx="3222466" cy="395012"/>
          </a:xfrm>
          <a:prstGeom prst="rect">
            <a:avLst/>
          </a:prstGeom>
        </p:spPr>
      </p:pic>
      <p:pic>
        <p:nvPicPr>
          <p:cNvPr id="15" name="Picture 14"/>
          <p:cNvPicPr>
            <a:picLocks noChangeAspect="1"/>
          </p:cNvPicPr>
          <p:nvPr/>
        </p:nvPicPr>
        <p:blipFill>
          <a:blip r:embed="rId4"/>
          <a:stretch>
            <a:fillRect/>
          </a:stretch>
        </p:blipFill>
        <p:spPr>
          <a:xfrm>
            <a:off x="1098643" y="3278216"/>
            <a:ext cx="6946714" cy="695710"/>
          </a:xfrm>
          <a:prstGeom prst="rect">
            <a:avLst/>
          </a:prstGeom>
          <a:ln w="9525">
            <a:solidFill>
              <a:schemeClr val="accent1"/>
            </a:solidFill>
          </a:ln>
          <a:effectLst>
            <a:softEdge rad="0"/>
          </a:effectLst>
        </p:spPr>
      </p:pic>
      <p:pic>
        <p:nvPicPr>
          <p:cNvPr id="16" name="Picture 15"/>
          <p:cNvPicPr>
            <a:picLocks noChangeAspect="1"/>
          </p:cNvPicPr>
          <p:nvPr/>
        </p:nvPicPr>
        <p:blipFill>
          <a:blip r:embed="rId5"/>
          <a:stretch>
            <a:fillRect/>
          </a:stretch>
        </p:blipFill>
        <p:spPr>
          <a:xfrm>
            <a:off x="290848" y="5203570"/>
            <a:ext cx="8391498" cy="984368"/>
          </a:xfrm>
          <a:prstGeom prst="rect">
            <a:avLst/>
          </a:prstGeom>
          <a:ln w="9525">
            <a:solidFill>
              <a:schemeClr val="accent1"/>
            </a:solidFill>
          </a:ln>
        </p:spPr>
      </p:pic>
      <p:pic>
        <p:nvPicPr>
          <p:cNvPr id="17" name="Picture 16"/>
          <p:cNvPicPr>
            <a:picLocks noChangeAspect="1"/>
          </p:cNvPicPr>
          <p:nvPr/>
        </p:nvPicPr>
        <p:blipFill>
          <a:blip r:embed="rId6"/>
          <a:stretch>
            <a:fillRect/>
          </a:stretch>
        </p:blipFill>
        <p:spPr>
          <a:xfrm>
            <a:off x="290848" y="1934394"/>
            <a:ext cx="4953000" cy="914400"/>
          </a:xfrm>
          <a:prstGeom prst="rect">
            <a:avLst/>
          </a:prstGeom>
        </p:spPr>
      </p:pic>
      <p:pic>
        <p:nvPicPr>
          <p:cNvPr id="18" name="Picture 17"/>
          <p:cNvPicPr>
            <a:picLocks noChangeAspect="1"/>
          </p:cNvPicPr>
          <p:nvPr/>
        </p:nvPicPr>
        <p:blipFill>
          <a:blip r:embed="rId7"/>
          <a:stretch>
            <a:fillRect/>
          </a:stretch>
        </p:blipFill>
        <p:spPr>
          <a:xfrm>
            <a:off x="6650795" y="1937506"/>
            <a:ext cx="2120900" cy="838200"/>
          </a:xfrm>
          <a:prstGeom prst="rect">
            <a:avLst/>
          </a:prstGeom>
        </p:spPr>
      </p:pic>
      <p:pic>
        <p:nvPicPr>
          <p:cNvPr id="3" name="Picture 2"/>
          <p:cNvPicPr>
            <a:picLocks noChangeAspect="1"/>
          </p:cNvPicPr>
          <p:nvPr/>
        </p:nvPicPr>
        <p:blipFill>
          <a:blip r:embed="rId8"/>
          <a:stretch>
            <a:fillRect/>
          </a:stretch>
        </p:blipFill>
        <p:spPr>
          <a:xfrm>
            <a:off x="2261683" y="4477513"/>
            <a:ext cx="4449828" cy="293284"/>
          </a:xfrm>
          <a:prstGeom prst="rect">
            <a:avLst/>
          </a:prstGeom>
        </p:spPr>
      </p:pic>
    </p:spTree>
    <p:extLst>
      <p:ext uri="{BB962C8B-B14F-4D97-AF65-F5344CB8AC3E}">
        <p14:creationId xmlns:p14="http://schemas.microsoft.com/office/powerpoint/2010/main" val="204733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t>
            </a:r>
            <a:r>
              <a:rPr lang="en-US" dirty="0" err="1" smtClean="0"/>
              <a:t>Chaplygin</a:t>
            </a:r>
            <a:r>
              <a:rPr lang="en-US" dirty="0" smtClean="0"/>
              <a:t> Gas again</a:t>
            </a:r>
            <a:endParaRPr lang="en-US" dirty="0"/>
          </a:p>
        </p:txBody>
      </p:sp>
      <p:pic>
        <p:nvPicPr>
          <p:cNvPr id="12" name="Picture 11"/>
          <p:cNvPicPr>
            <a:picLocks noChangeAspect="1"/>
          </p:cNvPicPr>
          <p:nvPr/>
        </p:nvPicPr>
        <p:blipFill>
          <a:blip r:embed="rId2"/>
          <a:stretch>
            <a:fillRect/>
          </a:stretch>
        </p:blipFill>
        <p:spPr>
          <a:xfrm>
            <a:off x="6038850" y="1628272"/>
            <a:ext cx="2476500" cy="939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752" y="2568072"/>
            <a:ext cx="3920247" cy="4061811"/>
          </a:xfrm>
          <a:prstGeom prst="rect">
            <a:avLst/>
          </a:prstGeom>
        </p:spPr>
      </p:pic>
      <p:pic>
        <p:nvPicPr>
          <p:cNvPr id="15" name="Picture 14"/>
          <p:cNvPicPr>
            <a:picLocks noChangeAspect="1"/>
          </p:cNvPicPr>
          <p:nvPr/>
        </p:nvPicPr>
        <p:blipFill>
          <a:blip r:embed="rId4"/>
          <a:stretch>
            <a:fillRect/>
          </a:stretch>
        </p:blipFill>
        <p:spPr>
          <a:xfrm>
            <a:off x="7013698" y="3135074"/>
            <a:ext cx="1501652" cy="898799"/>
          </a:xfrm>
          <a:prstGeom prst="rect">
            <a:avLst/>
          </a:prstGeom>
        </p:spPr>
      </p:pic>
      <p:pic>
        <p:nvPicPr>
          <p:cNvPr id="4" name="Picture 3"/>
          <p:cNvPicPr>
            <a:picLocks noChangeAspect="1"/>
          </p:cNvPicPr>
          <p:nvPr/>
        </p:nvPicPr>
        <p:blipFill>
          <a:blip r:embed="rId5"/>
          <a:stretch>
            <a:fillRect/>
          </a:stretch>
        </p:blipFill>
        <p:spPr>
          <a:xfrm>
            <a:off x="4273550" y="5928527"/>
            <a:ext cx="624652" cy="180312"/>
          </a:xfrm>
          <a:prstGeom prst="rect">
            <a:avLst/>
          </a:prstGeom>
        </p:spPr>
      </p:pic>
      <p:pic>
        <p:nvPicPr>
          <p:cNvPr id="5" name="Picture 4"/>
          <p:cNvPicPr>
            <a:picLocks noChangeAspect="1"/>
          </p:cNvPicPr>
          <p:nvPr/>
        </p:nvPicPr>
        <p:blipFill>
          <a:blip r:embed="rId6"/>
          <a:stretch>
            <a:fillRect/>
          </a:stretch>
        </p:blipFill>
        <p:spPr>
          <a:xfrm>
            <a:off x="848597" y="1685705"/>
            <a:ext cx="3532484" cy="759130"/>
          </a:xfrm>
          <a:prstGeom prst="rect">
            <a:avLst/>
          </a:prstGeom>
        </p:spPr>
      </p:pic>
    </p:spTree>
    <p:extLst>
      <p:ext uri="{BB962C8B-B14F-4D97-AF65-F5344CB8AC3E}">
        <p14:creationId xmlns:p14="http://schemas.microsoft.com/office/powerpoint/2010/main" val="244732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Solving the FE : the </a:t>
            </a:r>
            <a:r>
              <a:rPr lang="en-US" dirty="0" err="1" smtClean="0"/>
              <a:t>Chaplygin</a:t>
            </a:r>
            <a:r>
              <a:rPr lang="en-US" dirty="0" smtClean="0"/>
              <a:t> Gas</a:t>
            </a:r>
            <a:endParaRPr lang="en-US" dirty="0"/>
          </a:p>
        </p:txBody>
      </p:sp>
      <p:pic>
        <p:nvPicPr>
          <p:cNvPr id="9" name="Picture 8"/>
          <p:cNvPicPr>
            <a:picLocks noChangeAspect="1"/>
          </p:cNvPicPr>
          <p:nvPr/>
        </p:nvPicPr>
        <p:blipFill>
          <a:blip r:embed="rId2"/>
          <a:stretch>
            <a:fillRect/>
          </a:stretch>
        </p:blipFill>
        <p:spPr>
          <a:xfrm>
            <a:off x="4019535" y="1565555"/>
            <a:ext cx="5013933" cy="502143"/>
          </a:xfrm>
          <a:prstGeom prst="rect">
            <a:avLst/>
          </a:prstGeom>
          <a:ln w="9525">
            <a:solidFill>
              <a:schemeClr val="accent1"/>
            </a:solidFill>
          </a:ln>
          <a:effectLst>
            <a:softEdge rad="0"/>
          </a:effectLst>
        </p:spPr>
      </p:pic>
      <p:pic>
        <p:nvPicPr>
          <p:cNvPr id="12" name="Picture 11"/>
          <p:cNvPicPr>
            <a:picLocks noChangeAspect="1"/>
          </p:cNvPicPr>
          <p:nvPr/>
        </p:nvPicPr>
        <p:blipFill>
          <a:blip r:embed="rId3"/>
          <a:stretch>
            <a:fillRect/>
          </a:stretch>
        </p:blipFill>
        <p:spPr>
          <a:xfrm>
            <a:off x="1942148" y="4206532"/>
            <a:ext cx="2077387" cy="788341"/>
          </a:xfrm>
          <a:prstGeom prst="rect">
            <a:avLst/>
          </a:prstGeom>
        </p:spPr>
      </p:pic>
      <p:pic>
        <p:nvPicPr>
          <p:cNvPr id="17" name="Picture 16"/>
          <p:cNvPicPr>
            <a:picLocks noChangeAspect="1"/>
          </p:cNvPicPr>
          <p:nvPr/>
        </p:nvPicPr>
        <p:blipFill>
          <a:blip r:embed="rId4"/>
          <a:stretch>
            <a:fillRect/>
          </a:stretch>
        </p:blipFill>
        <p:spPr>
          <a:xfrm>
            <a:off x="1942148" y="5371882"/>
            <a:ext cx="2006507" cy="718909"/>
          </a:xfrm>
          <a:prstGeom prst="rect">
            <a:avLst/>
          </a:prstGeom>
        </p:spPr>
      </p:pic>
      <p:pic>
        <p:nvPicPr>
          <p:cNvPr id="18" name="Picture 17"/>
          <p:cNvPicPr>
            <a:picLocks noChangeAspect="1"/>
          </p:cNvPicPr>
          <p:nvPr/>
        </p:nvPicPr>
        <p:blipFill>
          <a:blip r:embed="rId5"/>
          <a:stretch>
            <a:fillRect/>
          </a:stretch>
        </p:blipFill>
        <p:spPr>
          <a:xfrm>
            <a:off x="5193659" y="5385222"/>
            <a:ext cx="1258595" cy="692227"/>
          </a:xfrm>
          <a:prstGeom prst="rect">
            <a:avLst/>
          </a:prstGeom>
        </p:spPr>
      </p:pic>
      <p:pic>
        <p:nvPicPr>
          <p:cNvPr id="11" name="Picture 10"/>
          <p:cNvPicPr>
            <a:picLocks noChangeAspect="1"/>
          </p:cNvPicPr>
          <p:nvPr/>
        </p:nvPicPr>
        <p:blipFill>
          <a:blip r:embed="rId6"/>
          <a:stretch>
            <a:fillRect/>
          </a:stretch>
        </p:blipFill>
        <p:spPr>
          <a:xfrm>
            <a:off x="707306" y="1525684"/>
            <a:ext cx="2709177" cy="582202"/>
          </a:xfrm>
          <a:prstGeom prst="rect">
            <a:avLst/>
          </a:prstGeom>
        </p:spPr>
      </p:pic>
      <p:pic>
        <p:nvPicPr>
          <p:cNvPr id="3" name="Picture 2"/>
          <p:cNvPicPr>
            <a:picLocks noChangeAspect="1"/>
          </p:cNvPicPr>
          <p:nvPr/>
        </p:nvPicPr>
        <p:blipFill>
          <a:blip r:embed="rId7"/>
          <a:stretch>
            <a:fillRect/>
          </a:stretch>
        </p:blipFill>
        <p:spPr>
          <a:xfrm>
            <a:off x="968564" y="2751948"/>
            <a:ext cx="2725894" cy="756269"/>
          </a:xfrm>
          <a:prstGeom prst="rect">
            <a:avLst/>
          </a:prstGeom>
        </p:spPr>
      </p:pic>
      <p:pic>
        <p:nvPicPr>
          <p:cNvPr id="4" name="Picture 3"/>
          <p:cNvPicPr>
            <a:picLocks noChangeAspect="1"/>
          </p:cNvPicPr>
          <p:nvPr/>
        </p:nvPicPr>
        <p:blipFill>
          <a:blip r:embed="rId8"/>
          <a:stretch>
            <a:fillRect/>
          </a:stretch>
        </p:blipFill>
        <p:spPr>
          <a:xfrm>
            <a:off x="6254471" y="2751948"/>
            <a:ext cx="1868994" cy="775159"/>
          </a:xfrm>
          <a:prstGeom prst="rect">
            <a:avLst/>
          </a:prstGeom>
        </p:spPr>
      </p:pic>
      <p:pic>
        <p:nvPicPr>
          <p:cNvPr id="7" name="Picture 6"/>
          <p:cNvPicPr>
            <a:picLocks noChangeAspect="1"/>
          </p:cNvPicPr>
          <p:nvPr/>
        </p:nvPicPr>
        <p:blipFill>
          <a:blip r:embed="rId9"/>
          <a:stretch>
            <a:fillRect/>
          </a:stretch>
        </p:blipFill>
        <p:spPr>
          <a:xfrm>
            <a:off x="4265816" y="4102764"/>
            <a:ext cx="2260685" cy="892109"/>
          </a:xfrm>
          <a:prstGeom prst="rect">
            <a:avLst/>
          </a:prstGeom>
        </p:spPr>
      </p:pic>
    </p:spTree>
    <p:extLst>
      <p:ext uri="{BB962C8B-B14F-4D97-AF65-F5344CB8AC3E}">
        <p14:creationId xmlns:p14="http://schemas.microsoft.com/office/powerpoint/2010/main" val="175039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283"/>
            <a:ext cx="7886700" cy="1325563"/>
          </a:xfrm>
        </p:spPr>
        <p:txBody>
          <a:bodyPr/>
          <a:lstStyle/>
          <a:p>
            <a:pPr algn="ctr"/>
            <a:r>
              <a:rPr lang="en-US" dirty="0" err="1" smtClean="0"/>
              <a:t>Barotropic</a:t>
            </a:r>
            <a:r>
              <a:rPr lang="en-US" dirty="0" smtClean="0"/>
              <a:t> fluids</a:t>
            </a:r>
            <a:endParaRPr lang="en-US" dirty="0"/>
          </a:p>
        </p:txBody>
      </p:sp>
      <p:pic>
        <p:nvPicPr>
          <p:cNvPr id="9" name="Picture 8"/>
          <p:cNvPicPr>
            <a:picLocks noChangeAspect="1"/>
          </p:cNvPicPr>
          <p:nvPr/>
        </p:nvPicPr>
        <p:blipFill>
          <a:blip r:embed="rId2"/>
          <a:stretch>
            <a:fillRect/>
          </a:stretch>
        </p:blipFill>
        <p:spPr>
          <a:xfrm>
            <a:off x="3015304" y="2455375"/>
            <a:ext cx="3113391" cy="870694"/>
          </a:xfrm>
          <a:prstGeom prst="rect">
            <a:avLst/>
          </a:prstGeom>
        </p:spPr>
      </p:pic>
      <p:pic>
        <p:nvPicPr>
          <p:cNvPr id="3" name="Picture 2"/>
          <p:cNvPicPr>
            <a:picLocks noChangeAspect="1"/>
          </p:cNvPicPr>
          <p:nvPr/>
        </p:nvPicPr>
        <p:blipFill>
          <a:blip r:embed="rId3"/>
          <a:stretch>
            <a:fillRect/>
          </a:stretch>
        </p:blipFill>
        <p:spPr>
          <a:xfrm>
            <a:off x="224007" y="1425141"/>
            <a:ext cx="5028929" cy="825503"/>
          </a:xfrm>
          <a:prstGeom prst="rect">
            <a:avLst/>
          </a:prstGeom>
        </p:spPr>
      </p:pic>
      <p:pic>
        <p:nvPicPr>
          <p:cNvPr id="4" name="Picture 3"/>
          <p:cNvPicPr>
            <a:picLocks noChangeAspect="1"/>
          </p:cNvPicPr>
          <p:nvPr/>
        </p:nvPicPr>
        <p:blipFill>
          <a:blip r:embed="rId4"/>
          <a:stretch>
            <a:fillRect/>
          </a:stretch>
        </p:blipFill>
        <p:spPr>
          <a:xfrm>
            <a:off x="6021692" y="1339559"/>
            <a:ext cx="2927755" cy="911085"/>
          </a:xfrm>
          <a:prstGeom prst="rect">
            <a:avLst/>
          </a:prstGeom>
        </p:spPr>
      </p:pic>
      <p:pic>
        <p:nvPicPr>
          <p:cNvPr id="7" name="Picture 6"/>
          <p:cNvPicPr>
            <a:picLocks noChangeAspect="1"/>
          </p:cNvPicPr>
          <p:nvPr/>
        </p:nvPicPr>
        <p:blipFill>
          <a:blip r:embed="rId5"/>
          <a:stretch>
            <a:fillRect/>
          </a:stretch>
        </p:blipFill>
        <p:spPr>
          <a:xfrm>
            <a:off x="1099225" y="3752520"/>
            <a:ext cx="6799634" cy="2797318"/>
          </a:xfrm>
          <a:prstGeom prst="rect">
            <a:avLst/>
          </a:prstGeom>
        </p:spPr>
      </p:pic>
    </p:spTree>
    <p:extLst>
      <p:ext uri="{BB962C8B-B14F-4D97-AF65-F5344CB8AC3E}">
        <p14:creationId xmlns:p14="http://schemas.microsoft.com/office/powerpoint/2010/main" val="1528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Polynomial interactions: standard case</a:t>
            </a:r>
            <a:endParaRPr lang="en-US" dirty="0"/>
          </a:p>
        </p:txBody>
      </p:sp>
      <p:pic>
        <p:nvPicPr>
          <p:cNvPr id="4" name="Picture 3"/>
          <p:cNvPicPr>
            <a:picLocks noChangeAspect="1"/>
          </p:cNvPicPr>
          <p:nvPr/>
        </p:nvPicPr>
        <p:blipFill>
          <a:blip r:embed="rId2"/>
          <a:stretch>
            <a:fillRect/>
          </a:stretch>
        </p:blipFill>
        <p:spPr>
          <a:xfrm>
            <a:off x="505838" y="1404041"/>
            <a:ext cx="3683000" cy="1346200"/>
          </a:xfrm>
          <a:prstGeom prst="rect">
            <a:avLst/>
          </a:prstGeom>
        </p:spPr>
      </p:pic>
      <p:pic>
        <p:nvPicPr>
          <p:cNvPr id="5" name="Picture 4"/>
          <p:cNvPicPr>
            <a:picLocks noChangeAspect="1"/>
          </p:cNvPicPr>
          <p:nvPr/>
        </p:nvPicPr>
        <p:blipFill>
          <a:blip r:embed="rId3"/>
          <a:stretch>
            <a:fillRect/>
          </a:stretch>
        </p:blipFill>
        <p:spPr>
          <a:xfrm>
            <a:off x="4794385" y="1916811"/>
            <a:ext cx="4349615" cy="3315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668" y="3789156"/>
            <a:ext cx="2714017" cy="281202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1332" y="3793139"/>
            <a:ext cx="2801566" cy="2902733"/>
          </a:xfrm>
          <a:prstGeom prst="rect">
            <a:avLst/>
          </a:prstGeom>
        </p:spPr>
      </p:pic>
      <p:pic>
        <p:nvPicPr>
          <p:cNvPr id="9" name="Picture 8"/>
          <p:cNvPicPr>
            <a:picLocks noChangeAspect="1"/>
          </p:cNvPicPr>
          <p:nvPr/>
        </p:nvPicPr>
        <p:blipFill>
          <a:blip r:embed="rId6"/>
          <a:stretch>
            <a:fillRect/>
          </a:stretch>
        </p:blipFill>
        <p:spPr>
          <a:xfrm>
            <a:off x="505838" y="2855481"/>
            <a:ext cx="4782632" cy="737702"/>
          </a:xfrm>
          <a:prstGeom prst="rect">
            <a:avLst/>
          </a:prstGeom>
        </p:spPr>
      </p:pic>
    </p:spTree>
    <p:extLst>
      <p:ext uri="{BB962C8B-B14F-4D97-AF65-F5344CB8AC3E}">
        <p14:creationId xmlns:p14="http://schemas.microsoft.com/office/powerpoint/2010/main" val="1054514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Polynomial interactions: </a:t>
            </a:r>
            <a:r>
              <a:rPr lang="en-US" dirty="0" smtClean="0"/>
              <a:t>general </a:t>
            </a:r>
            <a:r>
              <a:rPr lang="en-US" dirty="0"/>
              <a:t>case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520" y="1955917"/>
            <a:ext cx="8814007" cy="4525270"/>
          </a:xfrm>
        </p:spPr>
      </p:pic>
      <p:pic>
        <p:nvPicPr>
          <p:cNvPr id="5" name="Picture 4"/>
          <p:cNvPicPr>
            <a:picLocks noChangeAspect="1"/>
          </p:cNvPicPr>
          <p:nvPr/>
        </p:nvPicPr>
        <p:blipFill>
          <a:blip r:embed="rId3"/>
          <a:stretch>
            <a:fillRect/>
          </a:stretch>
        </p:blipFill>
        <p:spPr>
          <a:xfrm>
            <a:off x="3900066" y="2654713"/>
            <a:ext cx="1343867" cy="167368"/>
          </a:xfrm>
          <a:prstGeom prst="rect">
            <a:avLst/>
          </a:prstGeom>
        </p:spPr>
      </p:pic>
      <p:pic>
        <p:nvPicPr>
          <p:cNvPr id="6" name="Picture 5"/>
          <p:cNvPicPr>
            <a:picLocks noChangeAspect="1"/>
          </p:cNvPicPr>
          <p:nvPr/>
        </p:nvPicPr>
        <p:blipFill>
          <a:blip r:embed="rId4"/>
          <a:stretch>
            <a:fillRect/>
          </a:stretch>
        </p:blipFill>
        <p:spPr>
          <a:xfrm>
            <a:off x="2262007" y="3990073"/>
            <a:ext cx="870399" cy="420530"/>
          </a:xfrm>
          <a:prstGeom prst="rect">
            <a:avLst/>
          </a:prstGeom>
        </p:spPr>
      </p:pic>
      <p:pic>
        <p:nvPicPr>
          <p:cNvPr id="7" name="Picture 6"/>
          <p:cNvPicPr>
            <a:picLocks noChangeAspect="1"/>
          </p:cNvPicPr>
          <p:nvPr/>
        </p:nvPicPr>
        <p:blipFill>
          <a:blip r:embed="rId5"/>
          <a:stretch>
            <a:fillRect/>
          </a:stretch>
        </p:blipFill>
        <p:spPr>
          <a:xfrm>
            <a:off x="4572000" y="4410603"/>
            <a:ext cx="867573" cy="180966"/>
          </a:xfrm>
          <a:prstGeom prst="rect">
            <a:avLst/>
          </a:prstGeom>
        </p:spPr>
      </p:pic>
      <p:pic>
        <p:nvPicPr>
          <p:cNvPr id="8" name="Picture 7"/>
          <p:cNvPicPr>
            <a:picLocks noChangeAspect="1"/>
          </p:cNvPicPr>
          <p:nvPr/>
        </p:nvPicPr>
        <p:blipFill>
          <a:blip r:embed="rId6"/>
          <a:stretch>
            <a:fillRect/>
          </a:stretch>
        </p:blipFill>
        <p:spPr>
          <a:xfrm>
            <a:off x="823180" y="4031123"/>
            <a:ext cx="413084" cy="13894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4853" y="0"/>
            <a:ext cx="3049674" cy="2058530"/>
          </a:xfrm>
          <a:prstGeom prst="rect">
            <a:avLst/>
          </a:prstGeom>
        </p:spPr>
      </p:pic>
    </p:spTree>
    <p:extLst>
      <p:ext uri="{BB962C8B-B14F-4D97-AF65-F5344CB8AC3E}">
        <p14:creationId xmlns:p14="http://schemas.microsoft.com/office/powerpoint/2010/main" val="3546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completely soluble model: lessons form the quartic self-interaction</a:t>
            </a:r>
            <a:endParaRPr lang="en-US" dirty="0"/>
          </a:p>
        </p:txBody>
      </p:sp>
      <p:pic>
        <p:nvPicPr>
          <p:cNvPr id="4" name="Content Placeholder 3"/>
          <p:cNvPicPr>
            <a:picLocks noGrp="1" noChangeAspect="1"/>
          </p:cNvPicPr>
          <p:nvPr>
            <p:ph idx="1"/>
          </p:nvPr>
        </p:nvPicPr>
        <p:blipFill>
          <a:blip r:embed="rId2"/>
          <a:stretch>
            <a:fillRect/>
          </a:stretch>
        </p:blipFill>
        <p:spPr>
          <a:xfrm>
            <a:off x="1828800" y="2678191"/>
            <a:ext cx="5486400" cy="546100"/>
          </a:xfrm>
          <a:prstGeom prst="rect">
            <a:avLst/>
          </a:prstGeom>
        </p:spPr>
      </p:pic>
      <p:pic>
        <p:nvPicPr>
          <p:cNvPr id="5" name="Picture 4"/>
          <p:cNvPicPr>
            <a:picLocks noChangeAspect="1"/>
          </p:cNvPicPr>
          <p:nvPr/>
        </p:nvPicPr>
        <p:blipFill>
          <a:blip r:embed="rId3"/>
          <a:stretch>
            <a:fillRect/>
          </a:stretch>
        </p:blipFill>
        <p:spPr>
          <a:xfrm>
            <a:off x="2438400" y="3691093"/>
            <a:ext cx="4267200" cy="520700"/>
          </a:xfrm>
          <a:prstGeom prst="rect">
            <a:avLst/>
          </a:prstGeom>
        </p:spPr>
      </p:pic>
    </p:spTree>
    <p:extLst>
      <p:ext uri="{BB962C8B-B14F-4D97-AF65-F5344CB8AC3E}">
        <p14:creationId xmlns:p14="http://schemas.microsoft.com/office/powerpoint/2010/main" val="2108173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09600" y="0"/>
            <a:ext cx="7848600" cy="838200"/>
          </a:xfrm>
          <a:solidFill>
            <a:schemeClr val="bg1"/>
          </a:solidFill>
          <a:ln w="38100">
            <a:solidFill>
              <a:schemeClr val="bg1"/>
            </a:solidFill>
          </a:ln>
        </p:spPr>
        <p:txBody>
          <a:bodyPr>
            <a:normAutofit/>
          </a:bodyPr>
          <a:lstStyle/>
          <a:p>
            <a:pPr algn="ctr"/>
            <a:r>
              <a:rPr lang="en-US" b="1" dirty="0" smtClean="0"/>
              <a:t>Einstein’s </a:t>
            </a:r>
            <a:r>
              <a:rPr lang="en-US" b="1" dirty="0" smtClean="0">
                <a:solidFill>
                  <a:srgbClr val="FF0000"/>
                </a:solidFill>
              </a:rPr>
              <a:t>(Cosmological) </a:t>
            </a:r>
            <a:r>
              <a:rPr lang="en-US" b="1" dirty="0" smtClean="0"/>
              <a:t>Equations</a:t>
            </a:r>
            <a:endParaRPr lang="en-GB" b="1" dirty="0"/>
          </a:p>
        </p:txBody>
      </p:sp>
      <p:pic>
        <p:nvPicPr>
          <p:cNvPr id="110604" name="Picture 12" descr="txp_fig"/>
          <p:cNvPicPr>
            <a:picLocks noChangeAspect="1" noChangeArrowheads="1"/>
          </p:cNvPicPr>
          <p:nvPr>
            <p:custDataLst>
              <p:tags r:id="rId1"/>
            </p:custDataLst>
          </p:nvPr>
        </p:nvPicPr>
        <p:blipFill>
          <a:blip r:embed="rId5" cstate="print">
            <a:lum contrast="18000"/>
          </a:blip>
          <a:srcRect/>
          <a:stretch>
            <a:fillRect/>
          </a:stretch>
        </p:blipFill>
        <p:spPr bwMode="auto">
          <a:xfrm>
            <a:off x="674687" y="3112797"/>
            <a:ext cx="7924800" cy="765175"/>
          </a:xfrm>
          <a:prstGeom prst="rect">
            <a:avLst/>
          </a:prstGeom>
          <a:noFill/>
          <a:ln w="38100">
            <a:noFill/>
            <a:miter lim="800000"/>
            <a:headEnd/>
            <a:tailEnd/>
          </a:ln>
          <a:effectLst/>
        </p:spPr>
      </p:pic>
      <p:grpSp>
        <p:nvGrpSpPr>
          <p:cNvPr id="5" name="Group 28"/>
          <p:cNvGrpSpPr>
            <a:grpSpLocks/>
          </p:cNvGrpSpPr>
          <p:nvPr/>
        </p:nvGrpSpPr>
        <p:grpSpPr bwMode="auto">
          <a:xfrm>
            <a:off x="1264192" y="4619421"/>
            <a:ext cx="6242050" cy="1295400"/>
            <a:chOff x="676" y="2304"/>
            <a:chExt cx="4028" cy="888"/>
          </a:xfrm>
        </p:grpSpPr>
        <p:pic>
          <p:nvPicPr>
            <p:cNvPr id="110621" name="Picture 29" descr="txp_fig"/>
            <p:cNvPicPr>
              <a:picLocks noChangeAspect="1" noChangeArrowheads="1"/>
            </p:cNvPicPr>
            <p:nvPr>
              <p:custDataLst>
                <p:tags r:id="rId2"/>
              </p:custDataLst>
            </p:nvPr>
          </p:nvPicPr>
          <p:blipFill>
            <a:blip r:embed="rId6" cstate="print"/>
            <a:srcRect/>
            <a:stretch>
              <a:fillRect/>
            </a:stretch>
          </p:blipFill>
          <p:spPr bwMode="auto">
            <a:xfrm>
              <a:off x="2853" y="2304"/>
              <a:ext cx="1851" cy="888"/>
            </a:xfrm>
            <a:prstGeom prst="rect">
              <a:avLst/>
            </a:prstGeom>
            <a:noFill/>
            <a:ln w="38100">
              <a:noFill/>
              <a:miter lim="800000"/>
              <a:headEnd/>
              <a:tailEnd/>
            </a:ln>
            <a:effectLst/>
          </p:spPr>
        </p:pic>
        <p:sp>
          <p:nvSpPr>
            <p:cNvPr id="110622" name="Text Box 30"/>
            <p:cNvSpPr txBox="1">
              <a:spLocks noChangeArrowheads="1"/>
            </p:cNvSpPr>
            <p:nvPr/>
          </p:nvSpPr>
          <p:spPr bwMode="auto">
            <a:xfrm>
              <a:off x="676" y="2428"/>
              <a:ext cx="1392" cy="654"/>
            </a:xfrm>
            <a:prstGeom prst="rect">
              <a:avLst/>
            </a:prstGeom>
            <a:noFill/>
            <a:ln w="38100">
              <a:noFill/>
              <a:miter lim="800000"/>
              <a:headEnd/>
              <a:tailEnd/>
            </a:ln>
            <a:effectLst/>
          </p:spPr>
          <p:txBody>
            <a:bodyPr wrap="none">
              <a:spAutoFit/>
            </a:bodyPr>
            <a:lstStyle/>
            <a:p>
              <a:r>
                <a:rPr lang="en-US" sz="2800" dirty="0">
                  <a:solidFill>
                    <a:schemeClr val="tx2"/>
                  </a:solidFill>
                </a:rPr>
                <a:t>In </a:t>
              </a:r>
              <a:r>
                <a:rPr lang="en-US" sz="2800" dirty="0" err="1">
                  <a:solidFill>
                    <a:schemeClr val="tx2"/>
                  </a:solidFill>
                </a:rPr>
                <a:t>comoving</a:t>
              </a:r>
              <a:endParaRPr lang="en-US" sz="2800" dirty="0">
                <a:solidFill>
                  <a:schemeClr val="tx2"/>
                </a:solidFill>
              </a:endParaRPr>
            </a:p>
            <a:p>
              <a:r>
                <a:rPr lang="en-US" sz="2800" dirty="0" smtClean="0">
                  <a:solidFill>
                    <a:schemeClr val="tx2"/>
                  </a:solidFill>
                </a:rPr>
                <a:t>coordinates</a:t>
              </a:r>
              <a:r>
                <a:rPr lang="en-US" sz="2800" dirty="0">
                  <a:solidFill>
                    <a:schemeClr val="tx2"/>
                  </a:solidFill>
                </a:rPr>
                <a:t>:  </a:t>
              </a:r>
              <a:endParaRPr lang="en-GB" sz="2800" dirty="0">
                <a:solidFill>
                  <a:schemeClr val="tx2"/>
                </a:solidFill>
              </a:endParaRPr>
            </a:p>
          </p:txBody>
        </p:sp>
      </p:grpSp>
      <p:pic>
        <p:nvPicPr>
          <p:cNvPr id="2" name="Picture 1"/>
          <p:cNvPicPr>
            <a:picLocks noChangeAspect="1"/>
          </p:cNvPicPr>
          <p:nvPr/>
        </p:nvPicPr>
        <p:blipFill>
          <a:blip r:embed="rId7"/>
          <a:stretch>
            <a:fillRect/>
          </a:stretch>
        </p:blipFill>
        <p:spPr>
          <a:xfrm>
            <a:off x="1449387" y="1313323"/>
            <a:ext cx="6375400" cy="952500"/>
          </a:xfrm>
          <a:prstGeom prst="rect">
            <a:avLst/>
          </a:prstGeom>
        </p:spPr>
      </p:pic>
    </p:spTree>
    <p:extLst>
      <p:ext uri="{BB962C8B-B14F-4D97-AF65-F5344CB8AC3E}">
        <p14:creationId xmlns:p14="http://schemas.microsoft.com/office/powerpoint/2010/main" val="867707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K-essence with a cosmological constant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6796" y="2506662"/>
            <a:ext cx="4857435" cy="4351338"/>
          </a:xfrm>
        </p:spPr>
      </p:pic>
      <p:pic>
        <p:nvPicPr>
          <p:cNvPr id="5" name="Picture 4"/>
          <p:cNvPicPr>
            <a:picLocks noChangeAspect="1"/>
          </p:cNvPicPr>
          <p:nvPr/>
        </p:nvPicPr>
        <p:blipFill>
          <a:blip r:embed="rId3"/>
          <a:stretch>
            <a:fillRect/>
          </a:stretch>
        </p:blipFill>
        <p:spPr>
          <a:xfrm>
            <a:off x="5908710" y="1741899"/>
            <a:ext cx="2501761" cy="401226"/>
          </a:xfrm>
          <a:prstGeom prst="rect">
            <a:avLst/>
          </a:prstGeom>
        </p:spPr>
      </p:pic>
      <p:pic>
        <p:nvPicPr>
          <p:cNvPr id="6" name="Picture 5"/>
          <p:cNvPicPr>
            <a:picLocks noChangeAspect="1"/>
          </p:cNvPicPr>
          <p:nvPr/>
        </p:nvPicPr>
        <p:blipFill>
          <a:blip r:embed="rId4"/>
          <a:stretch>
            <a:fillRect/>
          </a:stretch>
        </p:blipFill>
        <p:spPr>
          <a:xfrm>
            <a:off x="532842" y="1664965"/>
            <a:ext cx="3918578" cy="478160"/>
          </a:xfrm>
          <a:prstGeom prst="rect">
            <a:avLst/>
          </a:prstGeom>
        </p:spPr>
      </p:pic>
      <p:pic>
        <p:nvPicPr>
          <p:cNvPr id="7" name="Picture 6"/>
          <p:cNvPicPr>
            <a:picLocks noChangeAspect="1"/>
          </p:cNvPicPr>
          <p:nvPr/>
        </p:nvPicPr>
        <p:blipFill>
          <a:blip r:embed="rId5"/>
          <a:stretch>
            <a:fillRect/>
          </a:stretch>
        </p:blipFill>
        <p:spPr>
          <a:xfrm>
            <a:off x="532842" y="3442262"/>
            <a:ext cx="3381410" cy="637200"/>
          </a:xfrm>
          <a:prstGeom prst="rect">
            <a:avLst/>
          </a:prstGeom>
        </p:spPr>
      </p:pic>
      <p:pic>
        <p:nvPicPr>
          <p:cNvPr id="8" name="Picture 7"/>
          <p:cNvPicPr>
            <a:picLocks noChangeAspect="1"/>
          </p:cNvPicPr>
          <p:nvPr/>
        </p:nvPicPr>
        <p:blipFill>
          <a:blip r:embed="rId6"/>
          <a:stretch>
            <a:fillRect/>
          </a:stretch>
        </p:blipFill>
        <p:spPr>
          <a:xfrm>
            <a:off x="532842" y="4293684"/>
            <a:ext cx="3155009" cy="619439"/>
          </a:xfrm>
          <a:prstGeom prst="rect">
            <a:avLst/>
          </a:prstGeom>
        </p:spPr>
      </p:pic>
    </p:spTree>
    <p:extLst>
      <p:ext uri="{BB962C8B-B14F-4D97-AF65-F5344CB8AC3E}">
        <p14:creationId xmlns:p14="http://schemas.microsoft.com/office/powerpoint/2010/main" val="1361404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4261" y="1904499"/>
            <a:ext cx="5058533" cy="3145643"/>
          </a:xfrm>
          <a:prstGeom prst="rect">
            <a:avLst/>
          </a:prstGeom>
        </p:spPr>
      </p:pic>
      <p:sp>
        <p:nvSpPr>
          <p:cNvPr id="2" name="Title 1"/>
          <p:cNvSpPr>
            <a:spLocks noGrp="1"/>
          </p:cNvSpPr>
          <p:nvPr>
            <p:ph type="title"/>
          </p:nvPr>
        </p:nvSpPr>
        <p:spPr>
          <a:xfrm>
            <a:off x="628650" y="-36805"/>
            <a:ext cx="7886700" cy="1325563"/>
          </a:xfrm>
        </p:spPr>
        <p:txBody>
          <a:bodyPr/>
          <a:lstStyle/>
          <a:p>
            <a:pPr algn="ctr"/>
            <a:r>
              <a:rPr lang="en-US" dirty="0"/>
              <a:t>K-essence with a cosmological constant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079" y="2110249"/>
            <a:ext cx="3679088" cy="3295763"/>
          </a:xfrm>
        </p:spPr>
      </p:pic>
      <p:pic>
        <p:nvPicPr>
          <p:cNvPr id="3" name="Picture 2"/>
          <p:cNvPicPr>
            <a:picLocks noChangeAspect="1"/>
          </p:cNvPicPr>
          <p:nvPr/>
        </p:nvPicPr>
        <p:blipFill>
          <a:blip r:embed="rId4"/>
          <a:stretch>
            <a:fillRect/>
          </a:stretch>
        </p:blipFill>
        <p:spPr>
          <a:xfrm>
            <a:off x="5766722" y="2230658"/>
            <a:ext cx="3194287" cy="338134"/>
          </a:xfrm>
          <a:prstGeom prst="rect">
            <a:avLst/>
          </a:prstGeom>
        </p:spPr>
      </p:pic>
      <p:pic>
        <p:nvPicPr>
          <p:cNvPr id="9" name="Picture 8"/>
          <p:cNvPicPr>
            <a:picLocks noChangeAspect="1"/>
          </p:cNvPicPr>
          <p:nvPr/>
        </p:nvPicPr>
        <p:blipFill>
          <a:blip r:embed="rId5"/>
          <a:stretch>
            <a:fillRect/>
          </a:stretch>
        </p:blipFill>
        <p:spPr>
          <a:xfrm>
            <a:off x="436128" y="1231166"/>
            <a:ext cx="2841501" cy="349126"/>
          </a:xfrm>
          <a:prstGeom prst="rect">
            <a:avLst/>
          </a:prstGeom>
        </p:spPr>
      </p:pic>
      <p:pic>
        <p:nvPicPr>
          <p:cNvPr id="11" name="Picture 10"/>
          <p:cNvPicPr>
            <a:picLocks noChangeAspect="1"/>
          </p:cNvPicPr>
          <p:nvPr/>
        </p:nvPicPr>
        <p:blipFill>
          <a:blip r:embed="rId6"/>
          <a:stretch>
            <a:fillRect/>
          </a:stretch>
        </p:blipFill>
        <p:spPr>
          <a:xfrm>
            <a:off x="3947076" y="1176151"/>
            <a:ext cx="5013933" cy="502143"/>
          </a:xfrm>
          <a:prstGeom prst="rect">
            <a:avLst/>
          </a:prstGeom>
          <a:ln w="9525">
            <a:solidFill>
              <a:schemeClr val="accent1"/>
            </a:solidFill>
          </a:ln>
          <a:effectLst>
            <a:softEdge rad="0"/>
          </a:effectLst>
        </p:spPr>
      </p:pic>
      <p:pic>
        <p:nvPicPr>
          <p:cNvPr id="7" name="Picture 6"/>
          <p:cNvPicPr>
            <a:picLocks noChangeAspect="1"/>
          </p:cNvPicPr>
          <p:nvPr/>
        </p:nvPicPr>
        <p:blipFill>
          <a:blip r:embed="rId7"/>
          <a:stretch>
            <a:fillRect/>
          </a:stretch>
        </p:blipFill>
        <p:spPr>
          <a:xfrm>
            <a:off x="5924338" y="5453636"/>
            <a:ext cx="3381471" cy="813163"/>
          </a:xfrm>
          <a:prstGeom prst="rect">
            <a:avLst/>
          </a:prstGeom>
        </p:spPr>
      </p:pic>
      <p:pic>
        <p:nvPicPr>
          <p:cNvPr id="8" name="Picture 7"/>
          <p:cNvPicPr>
            <a:picLocks noChangeAspect="1"/>
          </p:cNvPicPr>
          <p:nvPr/>
        </p:nvPicPr>
        <p:blipFill>
          <a:blip r:embed="rId8"/>
          <a:stretch>
            <a:fillRect/>
          </a:stretch>
        </p:blipFill>
        <p:spPr>
          <a:xfrm>
            <a:off x="7154840" y="6373454"/>
            <a:ext cx="1360510" cy="366673"/>
          </a:xfrm>
          <a:prstGeom prst="rect">
            <a:avLst/>
          </a:prstGeom>
        </p:spPr>
      </p:pic>
      <p:pic>
        <p:nvPicPr>
          <p:cNvPr id="12" name="Picture 11"/>
          <p:cNvPicPr>
            <a:picLocks noChangeAspect="1"/>
          </p:cNvPicPr>
          <p:nvPr/>
        </p:nvPicPr>
        <p:blipFill>
          <a:blip r:embed="rId9"/>
          <a:stretch>
            <a:fillRect/>
          </a:stretch>
        </p:blipFill>
        <p:spPr>
          <a:xfrm>
            <a:off x="5766722" y="2794997"/>
            <a:ext cx="2642437" cy="497946"/>
          </a:xfrm>
          <a:prstGeom prst="rect">
            <a:avLst/>
          </a:prstGeom>
        </p:spPr>
      </p:pic>
      <p:pic>
        <p:nvPicPr>
          <p:cNvPr id="5" name="Picture 4"/>
          <p:cNvPicPr>
            <a:picLocks noChangeAspect="1"/>
          </p:cNvPicPr>
          <p:nvPr/>
        </p:nvPicPr>
        <p:blipFill>
          <a:blip r:embed="rId10"/>
          <a:stretch>
            <a:fillRect/>
          </a:stretch>
        </p:blipFill>
        <p:spPr>
          <a:xfrm>
            <a:off x="436128" y="5611762"/>
            <a:ext cx="4393107" cy="945029"/>
          </a:xfrm>
          <a:prstGeom prst="rect">
            <a:avLst/>
          </a:prstGeom>
        </p:spPr>
      </p:pic>
    </p:spTree>
    <p:extLst>
      <p:ext uri="{BB962C8B-B14F-4D97-AF65-F5344CB8AC3E}">
        <p14:creationId xmlns:p14="http://schemas.microsoft.com/office/powerpoint/2010/main" val="62760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With the cosmological constant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376" y="2519414"/>
            <a:ext cx="3048450" cy="2730831"/>
          </a:xfrm>
        </p:spPr>
      </p:pic>
      <p:pic>
        <p:nvPicPr>
          <p:cNvPr id="3" name="Picture 2"/>
          <p:cNvPicPr>
            <a:picLocks noChangeAspect="1"/>
          </p:cNvPicPr>
          <p:nvPr/>
        </p:nvPicPr>
        <p:blipFill>
          <a:blip r:embed="rId3"/>
          <a:stretch>
            <a:fillRect/>
          </a:stretch>
        </p:blipFill>
        <p:spPr>
          <a:xfrm>
            <a:off x="4198217" y="5365820"/>
            <a:ext cx="4069574" cy="68146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7914" y="2519414"/>
            <a:ext cx="3791300" cy="2665867"/>
          </a:xfrm>
          <a:prstGeom prst="rect">
            <a:avLst/>
          </a:prstGeom>
        </p:spPr>
      </p:pic>
      <p:pic>
        <p:nvPicPr>
          <p:cNvPr id="11" name="Picture 10"/>
          <p:cNvPicPr>
            <a:picLocks noChangeAspect="1"/>
          </p:cNvPicPr>
          <p:nvPr/>
        </p:nvPicPr>
        <p:blipFill>
          <a:blip r:embed="rId5"/>
          <a:stretch>
            <a:fillRect/>
          </a:stretch>
        </p:blipFill>
        <p:spPr>
          <a:xfrm>
            <a:off x="4203614" y="6030426"/>
            <a:ext cx="3410191" cy="514236"/>
          </a:xfrm>
          <a:prstGeom prst="rect">
            <a:avLst/>
          </a:prstGeom>
        </p:spPr>
      </p:pic>
      <p:pic>
        <p:nvPicPr>
          <p:cNvPr id="12" name="Picture 11"/>
          <p:cNvPicPr>
            <a:picLocks noChangeAspect="1"/>
          </p:cNvPicPr>
          <p:nvPr/>
        </p:nvPicPr>
        <p:blipFill>
          <a:blip r:embed="rId6"/>
          <a:stretch>
            <a:fillRect/>
          </a:stretch>
        </p:blipFill>
        <p:spPr>
          <a:xfrm>
            <a:off x="2987485" y="5584180"/>
            <a:ext cx="810792" cy="237001"/>
          </a:xfrm>
          <a:prstGeom prst="rect">
            <a:avLst/>
          </a:prstGeom>
        </p:spPr>
      </p:pic>
      <p:pic>
        <p:nvPicPr>
          <p:cNvPr id="13" name="Picture 12"/>
          <p:cNvPicPr>
            <a:picLocks noChangeAspect="1"/>
          </p:cNvPicPr>
          <p:nvPr/>
        </p:nvPicPr>
        <p:blipFill>
          <a:blip r:embed="rId7"/>
          <a:stretch>
            <a:fillRect/>
          </a:stretch>
        </p:blipFill>
        <p:spPr>
          <a:xfrm>
            <a:off x="3018761" y="6266617"/>
            <a:ext cx="779516" cy="227859"/>
          </a:xfrm>
          <a:prstGeom prst="rect">
            <a:avLst/>
          </a:prstGeom>
        </p:spPr>
      </p:pic>
      <p:pic>
        <p:nvPicPr>
          <p:cNvPr id="14" name="Picture 13"/>
          <p:cNvPicPr>
            <a:picLocks noChangeAspect="1"/>
          </p:cNvPicPr>
          <p:nvPr/>
        </p:nvPicPr>
        <p:blipFill>
          <a:blip r:embed="rId8"/>
          <a:stretch>
            <a:fillRect/>
          </a:stretch>
        </p:blipFill>
        <p:spPr>
          <a:xfrm>
            <a:off x="5716480" y="1473867"/>
            <a:ext cx="3194287" cy="338134"/>
          </a:xfrm>
          <a:prstGeom prst="rect">
            <a:avLst/>
          </a:prstGeom>
        </p:spPr>
      </p:pic>
      <p:pic>
        <p:nvPicPr>
          <p:cNvPr id="15" name="Picture 14"/>
          <p:cNvPicPr>
            <a:picLocks noChangeAspect="1"/>
          </p:cNvPicPr>
          <p:nvPr/>
        </p:nvPicPr>
        <p:blipFill>
          <a:blip r:embed="rId9"/>
          <a:stretch>
            <a:fillRect/>
          </a:stretch>
        </p:blipFill>
        <p:spPr>
          <a:xfrm>
            <a:off x="3944873" y="1974364"/>
            <a:ext cx="5076699" cy="729021"/>
          </a:xfrm>
          <a:prstGeom prst="rect">
            <a:avLst/>
          </a:prstGeom>
        </p:spPr>
      </p:pic>
      <p:pic>
        <p:nvPicPr>
          <p:cNvPr id="16" name="Picture 15"/>
          <p:cNvPicPr>
            <a:picLocks noChangeAspect="1"/>
          </p:cNvPicPr>
          <p:nvPr/>
        </p:nvPicPr>
        <p:blipFill>
          <a:blip r:embed="rId10"/>
          <a:stretch>
            <a:fillRect/>
          </a:stretch>
        </p:blipFill>
        <p:spPr>
          <a:xfrm>
            <a:off x="448376" y="1516126"/>
            <a:ext cx="2841501" cy="349126"/>
          </a:xfrm>
          <a:prstGeom prst="rect">
            <a:avLst/>
          </a:prstGeom>
        </p:spPr>
      </p:pic>
    </p:spTree>
    <p:extLst>
      <p:ext uri="{BB962C8B-B14F-4D97-AF65-F5344CB8AC3E}">
        <p14:creationId xmlns:p14="http://schemas.microsoft.com/office/powerpoint/2010/main" val="18500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7" cstate="print"/>
          <a:srcRect/>
          <a:stretch>
            <a:fillRect/>
          </a:stretch>
        </p:blipFill>
        <p:spPr bwMode="auto">
          <a:xfrm rot="5400000">
            <a:off x="5144293" y="2858294"/>
            <a:ext cx="4568825" cy="3430588"/>
          </a:xfrm>
          <a:prstGeom prst="rect">
            <a:avLst/>
          </a:prstGeom>
          <a:noFill/>
          <a:ln w="9525">
            <a:noFill/>
            <a:miter lim="800000"/>
            <a:headEnd/>
            <a:tailEnd/>
          </a:ln>
        </p:spPr>
      </p:pic>
      <p:grpSp>
        <p:nvGrpSpPr>
          <p:cNvPr id="2" name="Group 8"/>
          <p:cNvGrpSpPr>
            <a:grpSpLocks/>
          </p:cNvGrpSpPr>
          <p:nvPr/>
        </p:nvGrpSpPr>
        <p:grpSpPr bwMode="auto">
          <a:xfrm>
            <a:off x="-463277" y="1066800"/>
            <a:ext cx="8861425" cy="4103914"/>
            <a:chOff x="-22698" y="1687286"/>
            <a:chExt cx="8861898" cy="4103914"/>
          </a:xfrm>
        </p:grpSpPr>
        <p:pic>
          <p:nvPicPr>
            <p:cNvPr id="13320" name="Picture 3" descr="loba"/>
            <p:cNvPicPr>
              <a:picLocks noChangeAspect="1" noChangeArrowheads="1"/>
            </p:cNvPicPr>
            <p:nvPr/>
          </p:nvPicPr>
          <p:blipFill>
            <a:blip r:embed="rId8" cstate="print"/>
            <a:srcRect/>
            <a:stretch>
              <a:fillRect/>
            </a:stretch>
          </p:blipFill>
          <p:spPr bwMode="auto">
            <a:xfrm>
              <a:off x="-22698" y="1687286"/>
              <a:ext cx="4773347" cy="4103914"/>
            </a:xfrm>
            <a:prstGeom prst="rect">
              <a:avLst/>
            </a:prstGeom>
            <a:noFill/>
            <a:ln w="9525">
              <a:noFill/>
              <a:miter lim="800000"/>
              <a:headEnd/>
              <a:tailEnd/>
            </a:ln>
          </p:spPr>
        </p:pic>
        <p:pic>
          <p:nvPicPr>
            <p:cNvPr id="13321" name="Picture 16" descr="txp_fig"/>
            <p:cNvPicPr>
              <a:picLocks noChangeAspect="1" noChangeArrowheads="1"/>
            </p:cNvPicPr>
            <p:nvPr>
              <p:custDataLst>
                <p:tags r:id="rId4"/>
              </p:custDataLst>
            </p:nvPr>
          </p:nvPicPr>
          <p:blipFill>
            <a:blip r:embed="rId9" cstate="print"/>
            <a:srcRect/>
            <a:stretch>
              <a:fillRect/>
            </a:stretch>
          </p:blipFill>
          <p:spPr bwMode="auto">
            <a:xfrm>
              <a:off x="4171950" y="3286125"/>
              <a:ext cx="4667250" cy="371475"/>
            </a:xfrm>
            <a:prstGeom prst="rect">
              <a:avLst/>
            </a:prstGeom>
            <a:noFill/>
            <a:ln w="38100">
              <a:noFill/>
              <a:miter lim="800000"/>
              <a:headEnd/>
              <a:tailEnd/>
            </a:ln>
          </p:spPr>
        </p:pic>
      </p:grpSp>
      <p:sp>
        <p:nvSpPr>
          <p:cNvPr id="13315" name="Rectangle 2"/>
          <p:cNvSpPr>
            <a:spLocks noGrp="1" noChangeArrowheads="1"/>
          </p:cNvSpPr>
          <p:nvPr>
            <p:ph type="title"/>
          </p:nvPr>
        </p:nvSpPr>
        <p:spPr>
          <a:xfrm>
            <a:off x="0" y="152400"/>
            <a:ext cx="9144000" cy="914400"/>
          </a:xfrm>
          <a:solidFill>
            <a:schemeClr val="bg1"/>
          </a:solidFill>
          <a:ln w="38100">
            <a:solidFill>
              <a:schemeClr val="bg1"/>
            </a:solidFill>
          </a:ln>
        </p:spPr>
        <p:txBody>
          <a:bodyPr/>
          <a:lstStyle/>
          <a:p>
            <a:pPr algn="ctr" eaLnBrk="1" hangingPunct="1"/>
            <a:r>
              <a:rPr lang="en-US" sz="3600" dirty="0" smtClean="0"/>
              <a:t>Only </a:t>
            </a:r>
            <a:r>
              <a:rPr lang="en-US" sz="3600" dirty="0" smtClean="0">
                <a:cs typeface="Times New Roman" pitchFamily="18" charset="0"/>
              </a:rPr>
              <a:t>Λ&lt;0 </a:t>
            </a:r>
            <a:endParaRPr lang="en-GB" sz="3600" dirty="0" smtClean="0">
              <a:cs typeface="Times New Roman" pitchFamily="18" charset="0"/>
            </a:endParaRPr>
          </a:p>
        </p:txBody>
      </p:sp>
      <p:pic>
        <p:nvPicPr>
          <p:cNvPr id="13316" name="Picture 3" descr="appeq"/>
          <p:cNvPicPr>
            <a:picLocks noChangeAspect="1" noChangeArrowheads="1"/>
          </p:cNvPicPr>
          <p:nvPr/>
        </p:nvPicPr>
        <p:blipFill>
          <a:blip r:embed="rId10" cstate="print"/>
          <a:srcRect/>
          <a:stretch>
            <a:fillRect/>
          </a:stretch>
        </p:blipFill>
        <p:spPr bwMode="auto">
          <a:xfrm>
            <a:off x="9840913" y="3124200"/>
            <a:ext cx="125412" cy="92075"/>
          </a:xfrm>
          <a:prstGeom prst="rect">
            <a:avLst/>
          </a:prstGeom>
          <a:noFill/>
          <a:ln w="9525">
            <a:noFill/>
            <a:miter lim="800000"/>
            <a:headEnd/>
            <a:tailEnd/>
          </a:ln>
        </p:spPr>
      </p:pic>
      <p:pic>
        <p:nvPicPr>
          <p:cNvPr id="13317" name="Picture 11" descr="txp_fig"/>
          <p:cNvPicPr>
            <a:picLocks noChangeAspect="1" noChangeArrowheads="1"/>
          </p:cNvPicPr>
          <p:nvPr>
            <p:custDataLst>
              <p:tags r:id="rId1"/>
            </p:custDataLst>
          </p:nvPr>
        </p:nvPicPr>
        <p:blipFill>
          <a:blip r:embed="rId11" cstate="print"/>
          <a:srcRect/>
          <a:stretch>
            <a:fillRect/>
          </a:stretch>
        </p:blipFill>
        <p:spPr bwMode="auto">
          <a:xfrm>
            <a:off x="913085" y="1306286"/>
            <a:ext cx="2497138" cy="909637"/>
          </a:xfrm>
          <a:prstGeom prst="rect">
            <a:avLst/>
          </a:prstGeom>
          <a:noFill/>
          <a:ln w="38100">
            <a:noFill/>
            <a:miter lim="800000"/>
            <a:headEnd/>
            <a:tailEnd/>
          </a:ln>
        </p:spPr>
      </p:pic>
      <p:pic>
        <p:nvPicPr>
          <p:cNvPr id="13318" name="Picture 12" descr="txp_fig"/>
          <p:cNvPicPr>
            <a:picLocks noChangeAspect="1" noChangeArrowheads="1"/>
          </p:cNvPicPr>
          <p:nvPr>
            <p:custDataLst>
              <p:tags r:id="rId2"/>
            </p:custDataLst>
          </p:nvPr>
        </p:nvPicPr>
        <p:blipFill>
          <a:blip r:embed="rId12" cstate="print"/>
          <a:srcRect/>
          <a:stretch>
            <a:fillRect/>
          </a:stretch>
        </p:blipFill>
        <p:spPr bwMode="auto">
          <a:xfrm>
            <a:off x="4315892" y="1280747"/>
            <a:ext cx="4124325" cy="963613"/>
          </a:xfrm>
          <a:prstGeom prst="rect">
            <a:avLst/>
          </a:prstGeom>
          <a:noFill/>
          <a:ln w="38100">
            <a:noFill/>
            <a:miter lim="800000"/>
            <a:headEnd/>
            <a:tailEnd/>
          </a:ln>
        </p:spPr>
      </p:pic>
      <p:pic>
        <p:nvPicPr>
          <p:cNvPr id="13319" name="Picture 18" descr="txp_fig"/>
          <p:cNvPicPr>
            <a:picLocks noChangeAspect="1" noChangeArrowheads="1"/>
          </p:cNvPicPr>
          <p:nvPr>
            <p:custDataLst>
              <p:tags r:id="rId3"/>
            </p:custDataLst>
          </p:nvPr>
        </p:nvPicPr>
        <p:blipFill>
          <a:blip r:embed="rId13" cstate="print"/>
          <a:srcRect/>
          <a:stretch>
            <a:fillRect/>
          </a:stretch>
        </p:blipFill>
        <p:spPr bwMode="auto">
          <a:xfrm>
            <a:off x="1813967" y="3541712"/>
            <a:ext cx="3846513" cy="917575"/>
          </a:xfrm>
          <a:prstGeom prst="rect">
            <a:avLst/>
          </a:prstGeom>
          <a:noFill/>
          <a:ln w="38100">
            <a:noFill/>
            <a:miter lim="800000"/>
            <a:headEnd/>
            <a:tailEnd/>
          </a:ln>
        </p:spPr>
      </p:pic>
      <p:pic>
        <p:nvPicPr>
          <p:cNvPr id="12" name="Content Placeholder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7225" y="4394192"/>
            <a:ext cx="2750370" cy="2463808"/>
          </a:xfrm>
          <a:prstGeom prst="rect">
            <a:avLst/>
          </a:prstGeom>
        </p:spPr>
      </p:pic>
    </p:spTree>
    <p:extLst>
      <p:ext uri="{BB962C8B-B14F-4D97-AF65-F5344CB8AC3E}">
        <p14:creationId xmlns:p14="http://schemas.microsoft.com/office/powerpoint/2010/main" val="1986625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629"/>
            <a:ext cx="7886700" cy="1325563"/>
          </a:xfrm>
        </p:spPr>
        <p:txBody>
          <a:bodyPr/>
          <a:lstStyle/>
          <a:p>
            <a:pPr algn="ctr"/>
            <a:r>
              <a:rPr lang="en-US" dirty="0" smtClean="0"/>
              <a:t>Without the cosmological constant</a:t>
            </a:r>
            <a:endParaRPr lang="en-US" dirty="0"/>
          </a:p>
        </p:txBody>
      </p:sp>
      <p:pic>
        <p:nvPicPr>
          <p:cNvPr id="3" name="Picture 2"/>
          <p:cNvPicPr>
            <a:picLocks noChangeAspect="1"/>
          </p:cNvPicPr>
          <p:nvPr/>
        </p:nvPicPr>
        <p:blipFill>
          <a:blip r:embed="rId2"/>
          <a:stretch>
            <a:fillRect/>
          </a:stretch>
        </p:blipFill>
        <p:spPr>
          <a:xfrm>
            <a:off x="5865725" y="1295458"/>
            <a:ext cx="3017018" cy="308759"/>
          </a:xfrm>
          <a:prstGeom prst="rect">
            <a:avLst/>
          </a:prstGeom>
        </p:spPr>
      </p:pic>
      <p:pic>
        <p:nvPicPr>
          <p:cNvPr id="4" name="Picture 3"/>
          <p:cNvPicPr>
            <a:picLocks noChangeAspect="1"/>
          </p:cNvPicPr>
          <p:nvPr/>
        </p:nvPicPr>
        <p:blipFill>
          <a:blip r:embed="rId3"/>
          <a:stretch>
            <a:fillRect/>
          </a:stretch>
        </p:blipFill>
        <p:spPr>
          <a:xfrm>
            <a:off x="1385095" y="1900959"/>
            <a:ext cx="6578600" cy="546100"/>
          </a:xfrm>
          <a:prstGeom prst="rect">
            <a:avLst/>
          </a:prstGeom>
        </p:spPr>
      </p:pic>
      <p:pic>
        <p:nvPicPr>
          <p:cNvPr id="5" name="Picture 4"/>
          <p:cNvPicPr>
            <a:picLocks noChangeAspect="1"/>
          </p:cNvPicPr>
          <p:nvPr/>
        </p:nvPicPr>
        <p:blipFill>
          <a:blip r:embed="rId4"/>
          <a:stretch>
            <a:fillRect/>
          </a:stretch>
        </p:blipFill>
        <p:spPr>
          <a:xfrm>
            <a:off x="455352" y="2743801"/>
            <a:ext cx="2696446" cy="612829"/>
          </a:xfrm>
          <a:prstGeom prst="rect">
            <a:avLst/>
          </a:prstGeom>
        </p:spPr>
      </p:pic>
      <p:pic>
        <p:nvPicPr>
          <p:cNvPr id="6" name="Picture 5"/>
          <p:cNvPicPr>
            <a:picLocks noChangeAspect="1"/>
          </p:cNvPicPr>
          <p:nvPr/>
        </p:nvPicPr>
        <p:blipFill>
          <a:blip r:embed="rId5"/>
          <a:stretch>
            <a:fillRect/>
          </a:stretch>
        </p:blipFill>
        <p:spPr>
          <a:xfrm>
            <a:off x="455352" y="3356629"/>
            <a:ext cx="2634900" cy="631365"/>
          </a:xfrm>
          <a:prstGeom prst="rect">
            <a:avLst/>
          </a:prstGeom>
        </p:spPr>
      </p:pic>
      <p:pic>
        <p:nvPicPr>
          <p:cNvPr id="7" name="Picture 6"/>
          <p:cNvPicPr>
            <a:picLocks noChangeAspect="1"/>
          </p:cNvPicPr>
          <p:nvPr/>
        </p:nvPicPr>
        <p:blipFill>
          <a:blip r:embed="rId6"/>
          <a:stretch>
            <a:fillRect/>
          </a:stretch>
        </p:blipFill>
        <p:spPr>
          <a:xfrm>
            <a:off x="3218128" y="3970100"/>
            <a:ext cx="1647476" cy="64209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3480" y="3205869"/>
            <a:ext cx="3708394" cy="359149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8649" y="4612193"/>
            <a:ext cx="3176962" cy="2135624"/>
          </a:xfrm>
          <a:prstGeom prst="rect">
            <a:avLst/>
          </a:prstGeom>
        </p:spPr>
      </p:pic>
      <p:pic>
        <p:nvPicPr>
          <p:cNvPr id="10" name="Picture 9"/>
          <p:cNvPicPr>
            <a:picLocks noChangeAspect="1"/>
          </p:cNvPicPr>
          <p:nvPr/>
        </p:nvPicPr>
        <p:blipFill>
          <a:blip r:embed="rId9"/>
          <a:stretch>
            <a:fillRect/>
          </a:stretch>
        </p:blipFill>
        <p:spPr>
          <a:xfrm>
            <a:off x="6440086" y="5564007"/>
            <a:ext cx="578520" cy="421252"/>
          </a:xfrm>
          <a:prstGeom prst="rect">
            <a:avLst/>
          </a:prstGeom>
        </p:spPr>
      </p:pic>
      <p:pic>
        <p:nvPicPr>
          <p:cNvPr id="11" name="Picture 10"/>
          <p:cNvPicPr>
            <a:picLocks noChangeAspect="1"/>
          </p:cNvPicPr>
          <p:nvPr/>
        </p:nvPicPr>
        <p:blipFill>
          <a:blip r:embed="rId10"/>
          <a:stretch>
            <a:fillRect/>
          </a:stretch>
        </p:blipFill>
        <p:spPr>
          <a:xfrm>
            <a:off x="5252172" y="5001618"/>
            <a:ext cx="476635" cy="351692"/>
          </a:xfrm>
          <a:prstGeom prst="rect">
            <a:avLst/>
          </a:prstGeom>
        </p:spPr>
      </p:pic>
    </p:spTree>
    <p:extLst>
      <p:ext uri="{BB962C8B-B14F-4D97-AF65-F5344CB8AC3E}">
        <p14:creationId xmlns:p14="http://schemas.microsoft.com/office/powerpoint/2010/main" val="209913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33908" y="450654"/>
            <a:ext cx="6578600" cy="546100"/>
          </a:xfrm>
          <a:prstGeom prst="rect">
            <a:avLst/>
          </a:prstGeom>
        </p:spPr>
      </p:pic>
      <p:pic>
        <p:nvPicPr>
          <p:cNvPr id="6" name="Picture 5"/>
          <p:cNvPicPr>
            <a:picLocks noChangeAspect="1"/>
          </p:cNvPicPr>
          <p:nvPr/>
        </p:nvPicPr>
        <p:blipFill>
          <a:blip r:embed="rId3"/>
          <a:stretch>
            <a:fillRect/>
          </a:stretch>
        </p:blipFill>
        <p:spPr>
          <a:xfrm>
            <a:off x="305255" y="1344273"/>
            <a:ext cx="2696446" cy="61282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403" y="3325081"/>
            <a:ext cx="3062251" cy="2965723"/>
          </a:xfrm>
          <a:prstGeom prst="rect">
            <a:avLst/>
          </a:prstGeom>
        </p:spPr>
      </p:pic>
      <p:pic>
        <p:nvPicPr>
          <p:cNvPr id="11" name="Picture 10"/>
          <p:cNvPicPr>
            <a:picLocks noChangeAspect="1"/>
          </p:cNvPicPr>
          <p:nvPr/>
        </p:nvPicPr>
        <p:blipFill>
          <a:blip r:embed="rId5"/>
          <a:stretch>
            <a:fillRect/>
          </a:stretch>
        </p:blipFill>
        <p:spPr>
          <a:xfrm>
            <a:off x="4765885" y="1344273"/>
            <a:ext cx="4234054" cy="461718"/>
          </a:xfrm>
          <a:prstGeom prst="rect">
            <a:avLst/>
          </a:prstGeom>
        </p:spPr>
      </p:pic>
      <p:pic>
        <p:nvPicPr>
          <p:cNvPr id="12" name="Picture 11"/>
          <p:cNvPicPr>
            <a:picLocks noChangeAspect="1"/>
          </p:cNvPicPr>
          <p:nvPr/>
        </p:nvPicPr>
        <p:blipFill>
          <a:blip r:embed="rId6"/>
          <a:stretch>
            <a:fillRect/>
          </a:stretch>
        </p:blipFill>
        <p:spPr>
          <a:xfrm>
            <a:off x="305255" y="2129964"/>
            <a:ext cx="8694684" cy="771760"/>
          </a:xfrm>
          <a:prstGeom prst="rect">
            <a:avLst/>
          </a:prstGeom>
        </p:spPr>
      </p:pic>
      <p:pic>
        <p:nvPicPr>
          <p:cNvPr id="9"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476730"/>
            <a:ext cx="3141375" cy="2814074"/>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0431" y="3343564"/>
            <a:ext cx="2224738" cy="3080406"/>
          </a:xfrm>
          <a:prstGeom prst="rect">
            <a:avLst/>
          </a:prstGeom>
        </p:spPr>
      </p:pic>
    </p:spTree>
    <p:extLst>
      <p:ext uri="{BB962C8B-B14F-4D97-AF65-F5344CB8AC3E}">
        <p14:creationId xmlns:p14="http://schemas.microsoft.com/office/powerpoint/2010/main" val="67271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955" y="3808636"/>
            <a:ext cx="3583005" cy="2827991"/>
          </a:xfrm>
          <a:prstGeom prst="rect">
            <a:avLst/>
          </a:prstGeom>
        </p:spPr>
      </p:pic>
      <p:pic>
        <p:nvPicPr>
          <p:cNvPr id="5" name="Picture 4"/>
          <p:cNvPicPr>
            <a:picLocks noChangeAspect="1"/>
          </p:cNvPicPr>
          <p:nvPr/>
        </p:nvPicPr>
        <p:blipFill>
          <a:blip r:embed="rId3"/>
          <a:stretch>
            <a:fillRect/>
          </a:stretch>
        </p:blipFill>
        <p:spPr>
          <a:xfrm>
            <a:off x="1657664" y="400413"/>
            <a:ext cx="6578600" cy="5461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02" y="3670904"/>
            <a:ext cx="3062251" cy="2965723"/>
          </a:xfrm>
          <a:prstGeom prst="rect">
            <a:avLst/>
          </a:prstGeom>
        </p:spPr>
      </p:pic>
      <p:pic>
        <p:nvPicPr>
          <p:cNvPr id="2" name="Picture 1"/>
          <p:cNvPicPr>
            <a:picLocks noChangeAspect="1"/>
          </p:cNvPicPr>
          <p:nvPr/>
        </p:nvPicPr>
        <p:blipFill>
          <a:blip r:embed="rId5"/>
          <a:stretch>
            <a:fillRect/>
          </a:stretch>
        </p:blipFill>
        <p:spPr>
          <a:xfrm>
            <a:off x="177381" y="2921780"/>
            <a:ext cx="5650664" cy="620332"/>
          </a:xfrm>
          <a:prstGeom prst="rect">
            <a:avLst/>
          </a:prstGeom>
        </p:spPr>
      </p:pic>
      <p:pic>
        <p:nvPicPr>
          <p:cNvPr id="3" name="Picture 2"/>
          <p:cNvPicPr>
            <a:picLocks noChangeAspect="1"/>
          </p:cNvPicPr>
          <p:nvPr/>
        </p:nvPicPr>
        <p:blipFill>
          <a:blip r:embed="rId6"/>
          <a:stretch>
            <a:fillRect/>
          </a:stretch>
        </p:blipFill>
        <p:spPr>
          <a:xfrm>
            <a:off x="305255" y="1919537"/>
            <a:ext cx="3618244" cy="77834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3410" y="1352491"/>
            <a:ext cx="2422071" cy="2327353"/>
          </a:xfrm>
          <a:prstGeom prst="rect">
            <a:avLst/>
          </a:prstGeom>
        </p:spPr>
      </p:pic>
      <p:pic>
        <p:nvPicPr>
          <p:cNvPr id="14" name="Picture 13"/>
          <p:cNvPicPr>
            <a:picLocks noChangeAspect="1"/>
          </p:cNvPicPr>
          <p:nvPr/>
        </p:nvPicPr>
        <p:blipFill>
          <a:blip r:embed="rId8"/>
          <a:stretch>
            <a:fillRect/>
          </a:stretch>
        </p:blipFill>
        <p:spPr>
          <a:xfrm>
            <a:off x="305255" y="1277749"/>
            <a:ext cx="3832120" cy="417888"/>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20897" y="3971911"/>
            <a:ext cx="2617593" cy="2738554"/>
          </a:xfrm>
          <a:prstGeom prst="rect">
            <a:avLst/>
          </a:prstGeom>
        </p:spPr>
      </p:pic>
    </p:spTree>
    <p:extLst>
      <p:ext uri="{BB962C8B-B14F-4D97-AF65-F5344CB8AC3E}">
        <p14:creationId xmlns:p14="http://schemas.microsoft.com/office/powerpoint/2010/main" val="113871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Picture1.png"/>
          <p:cNvPicPr>
            <a:picLocks noChangeAspect="1"/>
          </p:cNvPicPr>
          <p:nvPr/>
        </p:nvPicPr>
        <p:blipFill>
          <a:blip r:embed="rId9" cstate="print"/>
          <a:stretch>
            <a:fillRect/>
          </a:stretch>
        </p:blipFill>
        <p:spPr>
          <a:xfrm>
            <a:off x="6934200" y="2876228"/>
            <a:ext cx="1479597" cy="1543372"/>
          </a:xfrm>
          <a:prstGeom prst="rect">
            <a:avLst/>
          </a:prstGeom>
        </p:spPr>
      </p:pic>
      <p:sp>
        <p:nvSpPr>
          <p:cNvPr id="15364" name="Rectangle 2"/>
          <p:cNvSpPr>
            <a:spLocks noGrp="1" noChangeArrowheads="1"/>
          </p:cNvSpPr>
          <p:nvPr>
            <p:ph type="title"/>
          </p:nvPr>
        </p:nvSpPr>
        <p:spPr>
          <a:xfrm>
            <a:off x="720090" y="72518"/>
            <a:ext cx="7886700" cy="1325563"/>
          </a:xfrm>
        </p:spPr>
        <p:txBody>
          <a:bodyPr/>
          <a:lstStyle/>
          <a:p>
            <a:pPr algn="ctr" eaLnBrk="1" hangingPunct="1"/>
            <a:r>
              <a:rPr lang="en-US" b="1" dirty="0" smtClean="0"/>
              <a:t>Vacuum Cosmological Equations</a:t>
            </a:r>
            <a:endParaRPr lang="en-GB" b="1" dirty="0" smtClean="0"/>
          </a:p>
        </p:txBody>
      </p:sp>
      <p:pic>
        <p:nvPicPr>
          <p:cNvPr id="15365" name="Picture 3" descr="appeq"/>
          <p:cNvPicPr>
            <a:picLocks noChangeAspect="1" noChangeArrowheads="1"/>
          </p:cNvPicPr>
          <p:nvPr/>
        </p:nvPicPr>
        <p:blipFill>
          <a:blip r:embed="rId10" cstate="print"/>
          <a:srcRect/>
          <a:stretch>
            <a:fillRect/>
          </a:stretch>
        </p:blipFill>
        <p:spPr bwMode="auto">
          <a:xfrm>
            <a:off x="9840913" y="3124200"/>
            <a:ext cx="125412" cy="92075"/>
          </a:xfrm>
          <a:prstGeom prst="rect">
            <a:avLst/>
          </a:prstGeom>
          <a:noFill/>
          <a:ln w="9525">
            <a:noFill/>
            <a:miter lim="800000"/>
            <a:headEnd/>
            <a:tailEnd/>
          </a:ln>
        </p:spPr>
      </p:pic>
      <p:sp>
        <p:nvSpPr>
          <p:cNvPr id="20" name="Rectangle 19"/>
          <p:cNvSpPr/>
          <p:nvPr/>
        </p:nvSpPr>
        <p:spPr bwMode="auto">
          <a:xfrm>
            <a:off x="6477000" y="4343400"/>
            <a:ext cx="2514600" cy="646112"/>
          </a:xfrm>
          <a:prstGeom prst="rect">
            <a:avLst/>
          </a:prstGeom>
          <a:blipFill>
            <a:blip r:embed="rId11" cstate="print"/>
            <a:tile tx="0" ty="0" sx="100000" sy="100000" flip="none" algn="tl"/>
          </a:blipFill>
          <a:ln w="38100" cap="sq" cmpd="sng" algn="ctr">
            <a:solidFill>
              <a:schemeClr val="accent2"/>
            </a:solidFill>
            <a:prstDash val="solid"/>
            <a:round/>
            <a:headEnd type="none" w="med" len="med"/>
            <a:tailEnd type="none" w="med" len="med"/>
          </a:ln>
          <a:effectLst>
            <a:outerShdw blurRad="50800" dist="50800" dir="5400000" algn="ctr" rotWithShape="0">
              <a:schemeClr val="accent2"/>
            </a:outerShdw>
          </a:effectLst>
          <a:scene3d>
            <a:camera prst="perspectiveRelaxed"/>
            <a:lightRig rig="morning" dir="t"/>
          </a:scene3d>
        </p:spPr>
        <p:txBody>
          <a:bodyPr anchor="ctr">
            <a:spAutoFit/>
          </a:bodyPr>
          <a:lstStyle/>
          <a:p>
            <a:pPr algn="ctr" fontAlgn="auto">
              <a:spcBef>
                <a:spcPts val="0"/>
              </a:spcBef>
              <a:spcAft>
                <a:spcPts val="0"/>
              </a:spcAft>
              <a:defRPr/>
            </a:pPr>
            <a:endParaRPr lang="en-GB">
              <a:latin typeface="+mn-lt"/>
              <a:cs typeface="+mn-cs"/>
            </a:endParaRPr>
          </a:p>
        </p:txBody>
      </p:sp>
      <p:pic>
        <p:nvPicPr>
          <p:cNvPr id="15371" name="Picture 18" descr="txp_fig.png"/>
          <p:cNvPicPr>
            <a:picLocks noChangeAspect="1"/>
          </p:cNvPicPr>
          <p:nvPr>
            <p:custDataLst>
              <p:tags r:id="rId1"/>
            </p:custDataLst>
          </p:nvPr>
        </p:nvPicPr>
        <p:blipFill>
          <a:blip r:embed="rId12" cstate="print"/>
          <a:srcRect/>
          <a:stretch>
            <a:fillRect/>
          </a:stretch>
        </p:blipFill>
        <p:spPr bwMode="auto">
          <a:xfrm>
            <a:off x="2667000" y="2202473"/>
            <a:ext cx="2514600" cy="693127"/>
          </a:xfrm>
          <a:prstGeom prst="rect">
            <a:avLst/>
          </a:prstGeom>
          <a:noFill/>
          <a:ln w="9525">
            <a:noFill/>
            <a:miter lim="800000"/>
            <a:headEnd/>
            <a:tailEnd/>
          </a:ln>
        </p:spPr>
      </p:pic>
      <p:pic>
        <p:nvPicPr>
          <p:cNvPr id="24" name="Picture 23" descr="txp_fig.png"/>
          <p:cNvPicPr>
            <a:picLocks noChangeAspect="1"/>
          </p:cNvPicPr>
          <p:nvPr>
            <p:custDataLst>
              <p:tags r:id="rId2"/>
            </p:custDataLst>
          </p:nvPr>
        </p:nvPicPr>
        <p:blipFill>
          <a:blip r:embed="rId13" cstate="print">
            <a:lum/>
          </a:blip>
          <a:stretch>
            <a:fillRect/>
          </a:stretch>
        </p:blipFill>
        <p:spPr>
          <a:xfrm>
            <a:off x="381000" y="3352800"/>
            <a:ext cx="5774974" cy="593876"/>
          </a:xfrm>
          <a:prstGeom prst="rect">
            <a:avLst/>
          </a:prstGeom>
        </p:spPr>
      </p:pic>
      <p:pic>
        <p:nvPicPr>
          <p:cNvPr id="28" name="Picture 27" descr="txp_fig.png"/>
          <p:cNvPicPr>
            <a:picLocks noChangeAspect="1"/>
          </p:cNvPicPr>
          <p:nvPr>
            <p:custDataLst>
              <p:tags r:id="rId3"/>
            </p:custDataLst>
          </p:nvPr>
        </p:nvPicPr>
        <p:blipFill>
          <a:blip r:embed="rId14" cstate="print">
            <a:lum/>
          </a:blip>
          <a:stretch>
            <a:fillRect/>
          </a:stretch>
        </p:blipFill>
        <p:spPr>
          <a:xfrm>
            <a:off x="446693" y="4363115"/>
            <a:ext cx="4887307" cy="589885"/>
          </a:xfrm>
          <a:prstGeom prst="rect">
            <a:avLst/>
          </a:prstGeom>
        </p:spPr>
      </p:pic>
      <p:pic>
        <p:nvPicPr>
          <p:cNvPr id="29" name="Picture 28" descr="upper.png"/>
          <p:cNvPicPr>
            <a:picLocks noChangeAspect="1"/>
          </p:cNvPicPr>
          <p:nvPr/>
        </p:nvPicPr>
        <p:blipFill>
          <a:blip r:embed="rId15" cstate="print"/>
          <a:stretch>
            <a:fillRect/>
          </a:stretch>
        </p:blipFill>
        <p:spPr>
          <a:xfrm>
            <a:off x="6858000" y="5181600"/>
            <a:ext cx="1943420" cy="914790"/>
          </a:xfrm>
          <a:prstGeom prst="rect">
            <a:avLst/>
          </a:prstGeom>
        </p:spPr>
      </p:pic>
      <p:pic>
        <p:nvPicPr>
          <p:cNvPr id="30" name="Picture 29" descr="txp_fig.png"/>
          <p:cNvPicPr>
            <a:picLocks noChangeAspect="1"/>
          </p:cNvPicPr>
          <p:nvPr>
            <p:custDataLst>
              <p:tags r:id="rId4"/>
            </p:custDataLst>
          </p:nvPr>
        </p:nvPicPr>
        <p:blipFill>
          <a:blip r:embed="rId16" cstate="print">
            <a:lum/>
          </a:blip>
          <a:stretch>
            <a:fillRect/>
          </a:stretch>
        </p:blipFill>
        <p:spPr>
          <a:xfrm>
            <a:off x="418564" y="5334000"/>
            <a:ext cx="5753636" cy="571504"/>
          </a:xfrm>
          <a:prstGeom prst="rect">
            <a:avLst/>
          </a:prstGeom>
        </p:spPr>
      </p:pic>
      <p:pic>
        <p:nvPicPr>
          <p:cNvPr id="12" name="Picture 11" descr="txp_fig.png"/>
          <p:cNvPicPr>
            <a:picLocks noChangeAspect="1"/>
          </p:cNvPicPr>
          <p:nvPr>
            <p:custDataLst>
              <p:tags r:id="rId5"/>
            </p:custDataLst>
          </p:nvPr>
        </p:nvPicPr>
        <p:blipFill>
          <a:blip r:embed="rId17" cstate="print">
            <a:lum contrast="18000"/>
          </a:blip>
          <a:srcRect/>
          <a:stretch>
            <a:fillRect/>
          </a:stretch>
        </p:blipFill>
        <p:spPr bwMode="auto">
          <a:xfrm>
            <a:off x="304800" y="1371600"/>
            <a:ext cx="7143750" cy="660400"/>
          </a:xfrm>
          <a:prstGeom prst="rect">
            <a:avLst/>
          </a:prstGeom>
          <a:noFill/>
          <a:ln w="9525">
            <a:noFill/>
            <a:miter lim="800000"/>
            <a:headEnd/>
            <a:tailEnd/>
          </a:ln>
        </p:spPr>
      </p:pic>
      <p:pic>
        <p:nvPicPr>
          <p:cNvPr id="14" name="Picture 13" descr="txp_fig.png"/>
          <p:cNvPicPr>
            <a:picLocks noChangeAspect="1"/>
          </p:cNvPicPr>
          <p:nvPr>
            <p:custDataLst>
              <p:tags r:id="rId6"/>
            </p:custDataLst>
          </p:nvPr>
        </p:nvPicPr>
        <p:blipFill>
          <a:blip r:embed="rId18" cstate="print">
            <a:lum/>
          </a:blip>
          <a:stretch>
            <a:fillRect/>
          </a:stretch>
        </p:blipFill>
        <p:spPr>
          <a:xfrm>
            <a:off x="419100" y="2133600"/>
            <a:ext cx="1714500" cy="751733"/>
          </a:xfrm>
          <a:prstGeom prst="rect">
            <a:avLst/>
          </a:prstGeom>
        </p:spPr>
      </p:pic>
    </p:spTree>
    <p:extLst>
      <p:ext uri="{BB962C8B-B14F-4D97-AF65-F5344CB8AC3E}">
        <p14:creationId xmlns:p14="http://schemas.microsoft.com/office/powerpoint/2010/main" val="10165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desitterclosed"/>
          <p:cNvPicPr>
            <a:picLocks noChangeAspect="1" noChangeArrowheads="1"/>
          </p:cNvPicPr>
          <p:nvPr/>
        </p:nvPicPr>
        <p:blipFill>
          <a:blip r:embed="rId8" cstate="print"/>
          <a:srcRect/>
          <a:stretch>
            <a:fillRect/>
          </a:stretch>
        </p:blipFill>
        <p:spPr bwMode="auto">
          <a:xfrm>
            <a:off x="-1676400" y="914400"/>
            <a:ext cx="7010400" cy="5257800"/>
          </a:xfrm>
          <a:prstGeom prst="rect">
            <a:avLst/>
          </a:prstGeom>
          <a:noFill/>
          <a:ln w="9525">
            <a:noFill/>
            <a:miter lim="800000"/>
            <a:headEnd/>
            <a:tailEnd/>
          </a:ln>
        </p:spPr>
      </p:pic>
      <p:sp>
        <p:nvSpPr>
          <p:cNvPr id="16388" name="Rectangle 3"/>
          <p:cNvSpPr>
            <a:spLocks noGrp="1" noChangeArrowheads="1"/>
          </p:cNvSpPr>
          <p:nvPr>
            <p:ph type="title"/>
          </p:nvPr>
        </p:nvSpPr>
        <p:spPr>
          <a:xfrm>
            <a:off x="457200" y="76200"/>
            <a:ext cx="8229600" cy="1143000"/>
          </a:xfrm>
        </p:spPr>
        <p:txBody>
          <a:bodyPr/>
          <a:lstStyle/>
          <a:p>
            <a:pPr algn="ctr" eaLnBrk="1" hangingPunct="1"/>
            <a:r>
              <a:rPr lang="en-US" dirty="0" smtClean="0"/>
              <a:t>Spherical de Sitter model</a:t>
            </a:r>
          </a:p>
        </p:txBody>
      </p:sp>
      <p:pic>
        <p:nvPicPr>
          <p:cNvPr id="16389" name="Picture 40" descr="txp_fig"/>
          <p:cNvPicPr>
            <a:picLocks noGrp="1" noChangeAspect="1" noChangeArrowheads="1"/>
          </p:cNvPicPr>
          <p:nvPr>
            <p:ph idx="1"/>
            <p:custDataLst>
              <p:tags r:id="rId1"/>
            </p:custDataLst>
          </p:nvPr>
        </p:nvPicPr>
        <p:blipFill>
          <a:blip r:embed="rId9" cstate="print">
            <a:lum contrast="18000"/>
          </a:blip>
          <a:stretch>
            <a:fillRect/>
          </a:stretch>
        </p:blipFill>
        <p:spPr>
          <a:xfrm>
            <a:off x="4057650" y="3664871"/>
            <a:ext cx="1028700" cy="672846"/>
          </a:xfrm>
        </p:spPr>
      </p:pic>
      <p:cxnSp>
        <p:nvCxnSpPr>
          <p:cNvPr id="15" name="Straight Arrow Connector 14"/>
          <p:cNvCxnSpPr/>
          <p:nvPr/>
        </p:nvCxnSpPr>
        <p:spPr>
          <a:xfrm rot="5400000" flipH="1" flipV="1">
            <a:off x="694522" y="2275690"/>
            <a:ext cx="2571768" cy="1588"/>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6" name="Picture 15" descr="txp_fig.png"/>
          <p:cNvPicPr>
            <a:picLocks noChangeAspect="1"/>
          </p:cNvPicPr>
          <p:nvPr>
            <p:custDataLst>
              <p:tags r:id="rId2"/>
            </p:custDataLst>
          </p:nvPr>
        </p:nvPicPr>
        <p:blipFill>
          <a:blip r:embed="rId10" cstate="print">
            <a:lum/>
          </a:blip>
          <a:stretch>
            <a:fillRect/>
          </a:stretch>
        </p:blipFill>
        <p:spPr>
          <a:xfrm>
            <a:off x="1118614" y="990600"/>
            <a:ext cx="710186" cy="481584"/>
          </a:xfrm>
          <a:prstGeom prst="rect">
            <a:avLst/>
          </a:prstGeom>
        </p:spPr>
      </p:pic>
      <p:pic>
        <p:nvPicPr>
          <p:cNvPr id="17" name="Picture 16" descr="txp_fig.png"/>
          <p:cNvPicPr>
            <a:picLocks noChangeAspect="1"/>
          </p:cNvPicPr>
          <p:nvPr>
            <p:custDataLst>
              <p:tags r:id="rId3"/>
            </p:custDataLst>
          </p:nvPr>
        </p:nvPicPr>
        <p:blipFill>
          <a:blip r:embed="rId11" cstate="print">
            <a:lum contrast="18000"/>
          </a:blip>
          <a:stretch>
            <a:fillRect/>
          </a:stretch>
        </p:blipFill>
        <p:spPr>
          <a:xfrm>
            <a:off x="3886200" y="1896169"/>
            <a:ext cx="5116014" cy="1761431"/>
          </a:xfrm>
          <a:prstGeom prst="rect">
            <a:avLst/>
          </a:prstGeom>
        </p:spPr>
      </p:pic>
      <p:pic>
        <p:nvPicPr>
          <p:cNvPr id="20" name="Picture 19" descr="txp_fig.png"/>
          <p:cNvPicPr>
            <a:picLocks noChangeAspect="1"/>
          </p:cNvPicPr>
          <p:nvPr>
            <p:custDataLst>
              <p:tags r:id="rId4"/>
            </p:custDataLst>
          </p:nvPr>
        </p:nvPicPr>
        <p:blipFill>
          <a:blip r:embed="rId12" cstate="print">
            <a:lum contrast="18000"/>
          </a:blip>
          <a:stretch>
            <a:fillRect/>
          </a:stretch>
        </p:blipFill>
        <p:spPr>
          <a:xfrm>
            <a:off x="875086" y="5938272"/>
            <a:ext cx="7663983" cy="462528"/>
          </a:xfrm>
          <a:prstGeom prst="rect">
            <a:avLst/>
          </a:prstGeom>
        </p:spPr>
      </p:pic>
      <p:pic>
        <p:nvPicPr>
          <p:cNvPr id="22" name="Picture 21" descr="txp_fig.png"/>
          <p:cNvPicPr>
            <a:picLocks noChangeAspect="1"/>
          </p:cNvPicPr>
          <p:nvPr>
            <p:custDataLst>
              <p:tags r:id="rId5"/>
            </p:custDataLst>
          </p:nvPr>
        </p:nvPicPr>
        <p:blipFill>
          <a:blip r:embed="rId13" cstate="print">
            <a:lum contrast="18000"/>
          </a:blip>
          <a:stretch>
            <a:fillRect/>
          </a:stretch>
        </p:blipFill>
        <p:spPr>
          <a:xfrm>
            <a:off x="3606153" y="5257800"/>
            <a:ext cx="5004447" cy="507347"/>
          </a:xfrm>
          <a:prstGeom prst="rect">
            <a:avLst/>
          </a:prstGeom>
        </p:spPr>
      </p:pic>
    </p:spTree>
    <p:extLst>
      <p:ext uri="{BB962C8B-B14F-4D97-AF65-F5344CB8AC3E}">
        <p14:creationId xmlns:p14="http://schemas.microsoft.com/office/powerpoint/2010/main" val="136696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9" descr="dsflat.emf"/>
          <p:cNvPicPr>
            <a:picLocks noChangeAspect="1"/>
          </p:cNvPicPr>
          <p:nvPr/>
        </p:nvPicPr>
        <p:blipFill>
          <a:blip r:embed="rId7" cstate="print"/>
          <a:srcRect/>
          <a:stretch>
            <a:fillRect/>
          </a:stretch>
        </p:blipFill>
        <p:spPr bwMode="auto">
          <a:xfrm>
            <a:off x="-1146175" y="762000"/>
            <a:ext cx="6327775" cy="4748213"/>
          </a:xfrm>
          <a:prstGeom prst="rect">
            <a:avLst/>
          </a:prstGeom>
          <a:noFill/>
          <a:ln w="9525">
            <a:noFill/>
            <a:miter lim="800000"/>
            <a:headEnd/>
            <a:tailEnd/>
          </a:ln>
        </p:spPr>
      </p:pic>
      <p:sp>
        <p:nvSpPr>
          <p:cNvPr id="17412" name="Rectangle 1027"/>
          <p:cNvSpPr>
            <a:spLocks noGrp="1" noChangeArrowheads="1"/>
          </p:cNvSpPr>
          <p:nvPr>
            <p:ph type="title"/>
          </p:nvPr>
        </p:nvSpPr>
        <p:spPr>
          <a:xfrm>
            <a:off x="685800" y="152400"/>
            <a:ext cx="7772400" cy="914400"/>
          </a:xfrm>
        </p:spPr>
        <p:txBody>
          <a:bodyPr/>
          <a:lstStyle/>
          <a:p>
            <a:pPr eaLnBrk="1" hangingPunct="1"/>
            <a:r>
              <a:rPr lang="en-US" sz="3600" dirty="0" smtClean="0"/>
              <a:t>Flat de Sitter model (</a:t>
            </a:r>
            <a:r>
              <a:rPr lang="en-US" sz="3600" dirty="0" err="1" smtClean="0"/>
              <a:t>Lemaître</a:t>
            </a:r>
            <a:r>
              <a:rPr lang="en-US" sz="3600" dirty="0" smtClean="0"/>
              <a:t>, 1924)</a:t>
            </a:r>
            <a:endParaRPr lang="en-US" sz="3600" b="1" dirty="0" smtClean="0">
              <a:solidFill>
                <a:schemeClr val="accent2"/>
              </a:solidFill>
            </a:endParaRPr>
          </a:p>
        </p:txBody>
      </p:sp>
      <p:sp>
        <p:nvSpPr>
          <p:cNvPr id="17413" name="Oval 1045"/>
          <p:cNvSpPr>
            <a:spLocks noChangeArrowheads="1"/>
          </p:cNvSpPr>
          <p:nvPr/>
        </p:nvSpPr>
        <p:spPr bwMode="auto">
          <a:xfrm>
            <a:off x="3962400" y="990600"/>
            <a:ext cx="4648200" cy="1066800"/>
          </a:xfrm>
          <a:prstGeom prst="ellipse">
            <a:avLst/>
          </a:prstGeom>
          <a:noFill/>
          <a:ln w="38100">
            <a:solidFill>
              <a:schemeClr val="accent2"/>
            </a:solidFill>
            <a:round/>
            <a:headEnd/>
            <a:tailEnd/>
          </a:ln>
        </p:spPr>
        <p:txBody>
          <a:bodyPr anchor="ctr">
            <a:spAutoFit/>
          </a:bodyPr>
          <a:lstStyle/>
          <a:p>
            <a:endParaRPr lang="en-GB">
              <a:latin typeface="Calibri" pitchFamily="34" charset="0"/>
            </a:endParaRPr>
          </a:p>
        </p:txBody>
      </p:sp>
      <p:pic>
        <p:nvPicPr>
          <p:cNvPr id="17416" name="Picture 1049" descr="txp_fig"/>
          <p:cNvPicPr>
            <a:picLocks noChangeAspect="1" noChangeArrowheads="1"/>
          </p:cNvPicPr>
          <p:nvPr>
            <p:custDataLst>
              <p:tags r:id="rId1"/>
            </p:custDataLst>
          </p:nvPr>
        </p:nvPicPr>
        <p:blipFill>
          <a:blip r:embed="rId8" cstate="print">
            <a:lum contrast="18000"/>
          </a:blip>
          <a:srcRect/>
          <a:stretch>
            <a:fillRect/>
          </a:stretch>
        </p:blipFill>
        <p:spPr bwMode="auto">
          <a:xfrm>
            <a:off x="4540250" y="1304925"/>
            <a:ext cx="3536950" cy="523875"/>
          </a:xfrm>
          <a:prstGeom prst="rect">
            <a:avLst/>
          </a:prstGeom>
          <a:noFill/>
          <a:ln w="38100" algn="ctr">
            <a:noFill/>
            <a:miter lim="800000"/>
            <a:headEnd/>
            <a:tailEnd/>
          </a:ln>
        </p:spPr>
      </p:pic>
      <p:cxnSp>
        <p:nvCxnSpPr>
          <p:cNvPr id="10" name="Straight Arrow Connector 9"/>
          <p:cNvCxnSpPr/>
          <p:nvPr/>
        </p:nvCxnSpPr>
        <p:spPr>
          <a:xfrm rot="5400000" flipH="1" flipV="1">
            <a:off x="-76200" y="1143000"/>
            <a:ext cx="4191000" cy="403860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9" name="Picture 8" descr="txp_fig.png"/>
          <p:cNvPicPr>
            <a:picLocks noChangeAspect="1"/>
          </p:cNvPicPr>
          <p:nvPr>
            <p:custDataLst>
              <p:tags r:id="rId2"/>
            </p:custDataLst>
          </p:nvPr>
        </p:nvPicPr>
        <p:blipFill>
          <a:blip r:embed="rId9" cstate="print">
            <a:lum contrast="18000"/>
          </a:blip>
          <a:stretch>
            <a:fillRect/>
          </a:stretch>
        </p:blipFill>
        <p:spPr>
          <a:xfrm>
            <a:off x="4419600" y="2438400"/>
            <a:ext cx="3809846" cy="2158106"/>
          </a:xfrm>
          <a:prstGeom prst="rect">
            <a:avLst/>
          </a:prstGeom>
        </p:spPr>
      </p:pic>
      <p:pic>
        <p:nvPicPr>
          <p:cNvPr id="15" name="Picture 14" descr="txp_fig.png"/>
          <p:cNvPicPr>
            <a:picLocks noChangeAspect="1"/>
          </p:cNvPicPr>
          <p:nvPr>
            <p:custDataLst>
              <p:tags r:id="rId3"/>
            </p:custDataLst>
          </p:nvPr>
        </p:nvPicPr>
        <p:blipFill>
          <a:blip r:embed="rId10" cstate="print">
            <a:lum contrast="18000"/>
          </a:blip>
          <a:stretch>
            <a:fillRect/>
          </a:stretch>
        </p:blipFill>
        <p:spPr>
          <a:xfrm>
            <a:off x="1981200" y="5155883"/>
            <a:ext cx="6266739" cy="635317"/>
          </a:xfrm>
          <a:prstGeom prst="rect">
            <a:avLst/>
          </a:prstGeom>
        </p:spPr>
      </p:pic>
      <p:pic>
        <p:nvPicPr>
          <p:cNvPr id="16" name="Picture 15" descr="txp_fig.png"/>
          <p:cNvPicPr>
            <a:picLocks noChangeAspect="1"/>
          </p:cNvPicPr>
          <p:nvPr>
            <p:custDataLst>
              <p:tags r:id="rId4"/>
            </p:custDataLst>
          </p:nvPr>
        </p:nvPicPr>
        <p:blipFill>
          <a:blip r:embed="rId11" cstate="print">
            <a:lum contrast="18000"/>
          </a:blip>
          <a:stretch>
            <a:fillRect/>
          </a:stretch>
        </p:blipFill>
        <p:spPr>
          <a:xfrm>
            <a:off x="1981200" y="5867400"/>
            <a:ext cx="6322862" cy="598276"/>
          </a:xfrm>
          <a:prstGeom prst="rect">
            <a:avLst/>
          </a:prstGeom>
        </p:spPr>
      </p:pic>
    </p:spTree>
    <p:extLst>
      <p:ext uri="{BB962C8B-B14F-4D97-AF65-F5344CB8AC3E}">
        <p14:creationId xmlns:p14="http://schemas.microsoft.com/office/powerpoint/2010/main" val="92504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1330"/>
            <a:ext cx="7886700" cy="1325563"/>
          </a:xfrm>
        </p:spPr>
        <p:txBody>
          <a:bodyPr/>
          <a:lstStyle/>
          <a:p>
            <a:pPr algn="ctr"/>
            <a:r>
              <a:rPr lang="en-US" sz="4000" b="1" dirty="0" smtClean="0"/>
              <a:t>Pure k-essence models</a:t>
            </a:r>
            <a:endParaRPr lang="en-US" b="1" dirty="0"/>
          </a:p>
        </p:txBody>
      </p:sp>
      <p:pic>
        <p:nvPicPr>
          <p:cNvPr id="6" name="Picture 5"/>
          <p:cNvPicPr>
            <a:picLocks noChangeAspect="1"/>
          </p:cNvPicPr>
          <p:nvPr/>
        </p:nvPicPr>
        <p:blipFill>
          <a:blip r:embed="rId2"/>
          <a:stretch>
            <a:fillRect/>
          </a:stretch>
        </p:blipFill>
        <p:spPr>
          <a:xfrm>
            <a:off x="1293043" y="3642959"/>
            <a:ext cx="7000041" cy="1011771"/>
          </a:xfrm>
          <a:prstGeom prst="rect">
            <a:avLst/>
          </a:prstGeom>
        </p:spPr>
      </p:pic>
      <p:pic>
        <p:nvPicPr>
          <p:cNvPr id="9" name="Picture 8"/>
          <p:cNvPicPr>
            <a:picLocks noChangeAspect="1"/>
          </p:cNvPicPr>
          <p:nvPr/>
        </p:nvPicPr>
        <p:blipFill>
          <a:blip r:embed="rId3"/>
          <a:stretch>
            <a:fillRect/>
          </a:stretch>
        </p:blipFill>
        <p:spPr>
          <a:xfrm>
            <a:off x="2034804" y="1206141"/>
            <a:ext cx="4997772" cy="983813"/>
          </a:xfrm>
          <a:prstGeom prst="rect">
            <a:avLst/>
          </a:prstGeom>
        </p:spPr>
      </p:pic>
      <p:pic>
        <p:nvPicPr>
          <p:cNvPr id="10" name="Picture 9"/>
          <p:cNvPicPr>
            <a:picLocks noChangeAspect="1"/>
          </p:cNvPicPr>
          <p:nvPr/>
        </p:nvPicPr>
        <p:blipFill>
          <a:blip r:embed="rId4"/>
          <a:stretch>
            <a:fillRect/>
          </a:stretch>
        </p:blipFill>
        <p:spPr>
          <a:xfrm>
            <a:off x="1769487" y="5191468"/>
            <a:ext cx="5425201" cy="428602"/>
          </a:xfrm>
          <a:prstGeom prst="rect">
            <a:avLst/>
          </a:prstGeom>
        </p:spPr>
      </p:pic>
      <p:pic>
        <p:nvPicPr>
          <p:cNvPr id="7" name="Content Placeholder 6"/>
          <p:cNvPicPr>
            <a:picLocks noGrp="1" noChangeAspect="1"/>
          </p:cNvPicPr>
          <p:nvPr>
            <p:ph idx="1"/>
          </p:nvPr>
        </p:nvPicPr>
        <p:blipFill>
          <a:blip r:embed="rId5"/>
          <a:stretch>
            <a:fillRect/>
          </a:stretch>
        </p:blipFill>
        <p:spPr>
          <a:xfrm>
            <a:off x="1769487" y="2686477"/>
            <a:ext cx="5765800" cy="546100"/>
          </a:xfrm>
          <a:prstGeom prst="rect">
            <a:avLst/>
          </a:prstGeom>
        </p:spPr>
      </p:pic>
    </p:spTree>
    <p:extLst>
      <p:ext uri="{BB962C8B-B14F-4D97-AF65-F5344CB8AC3E}">
        <p14:creationId xmlns:p14="http://schemas.microsoft.com/office/powerpoint/2010/main" val="186295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883" name="Picture 3" descr="desopen"/>
          <p:cNvPicPr>
            <a:picLocks noChangeAspect="1" noChangeArrowheads="1"/>
          </p:cNvPicPr>
          <p:nvPr/>
        </p:nvPicPr>
        <p:blipFill>
          <a:blip r:embed="rId6" cstate="print"/>
          <a:srcRect/>
          <a:stretch>
            <a:fillRect/>
          </a:stretch>
        </p:blipFill>
        <p:spPr bwMode="auto">
          <a:xfrm>
            <a:off x="-1676400" y="552450"/>
            <a:ext cx="6781800" cy="5086350"/>
          </a:xfrm>
          <a:prstGeom prst="rect">
            <a:avLst/>
          </a:prstGeom>
          <a:noFill/>
          <a:ln w="9525">
            <a:noFill/>
            <a:miter lim="800000"/>
            <a:headEnd/>
            <a:tailEnd/>
          </a:ln>
        </p:spPr>
      </p:pic>
      <p:sp>
        <p:nvSpPr>
          <p:cNvPr id="18437" name="Rectangle 4"/>
          <p:cNvSpPr>
            <a:spLocks noGrp="1" noChangeArrowheads="1"/>
          </p:cNvSpPr>
          <p:nvPr>
            <p:ph type="title"/>
          </p:nvPr>
        </p:nvSpPr>
        <p:spPr>
          <a:xfrm>
            <a:off x="685800" y="152400"/>
            <a:ext cx="7772400" cy="914400"/>
          </a:xfrm>
        </p:spPr>
        <p:txBody>
          <a:bodyPr/>
          <a:lstStyle/>
          <a:p>
            <a:pPr eaLnBrk="1" hangingPunct="1"/>
            <a:r>
              <a:rPr lang="en-US" sz="3600" dirty="0" smtClean="0"/>
              <a:t>Open de Sitter model (de Sitter 1917)</a:t>
            </a:r>
            <a:endParaRPr lang="en-US" sz="3600" b="1" dirty="0" smtClean="0">
              <a:solidFill>
                <a:schemeClr val="accent2"/>
              </a:solidFill>
            </a:endParaRPr>
          </a:p>
        </p:txBody>
      </p:sp>
      <p:pic>
        <p:nvPicPr>
          <p:cNvPr id="18438" name="Picture 16" descr="txp_fig"/>
          <p:cNvPicPr>
            <a:picLocks noChangeAspect="1" noChangeArrowheads="1"/>
          </p:cNvPicPr>
          <p:nvPr>
            <p:custDataLst>
              <p:tags r:id="rId1"/>
            </p:custDataLst>
          </p:nvPr>
        </p:nvPicPr>
        <p:blipFill>
          <a:blip r:embed="rId7" cstate="print">
            <a:lum contrast="18000"/>
          </a:blip>
          <a:srcRect/>
          <a:stretch>
            <a:fillRect/>
          </a:stretch>
        </p:blipFill>
        <p:spPr bwMode="auto">
          <a:xfrm>
            <a:off x="4419600" y="2109787"/>
            <a:ext cx="4419600" cy="1776413"/>
          </a:xfrm>
          <a:prstGeom prst="rect">
            <a:avLst/>
          </a:prstGeom>
          <a:noFill/>
          <a:ln w="38100">
            <a:noFill/>
            <a:miter lim="800000"/>
            <a:headEnd/>
            <a:tailEnd/>
          </a:ln>
        </p:spPr>
      </p:pic>
      <p:sp>
        <p:nvSpPr>
          <p:cNvPr id="9" name="Oval 8"/>
          <p:cNvSpPr/>
          <p:nvPr/>
        </p:nvSpPr>
        <p:spPr>
          <a:xfrm>
            <a:off x="4429124" y="3276600"/>
            <a:ext cx="3000396" cy="914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Picture 15" descr="txp_fig.png"/>
          <p:cNvPicPr>
            <a:picLocks noChangeAspect="1"/>
          </p:cNvPicPr>
          <p:nvPr>
            <p:custDataLst>
              <p:tags r:id="rId2"/>
            </p:custDataLst>
          </p:nvPr>
        </p:nvPicPr>
        <p:blipFill>
          <a:blip r:embed="rId8" cstate="print">
            <a:lum contrast="18000"/>
          </a:blip>
          <a:stretch>
            <a:fillRect/>
          </a:stretch>
        </p:blipFill>
        <p:spPr>
          <a:xfrm>
            <a:off x="3301695" y="4953000"/>
            <a:ext cx="5004105" cy="507312"/>
          </a:xfrm>
          <a:prstGeom prst="rect">
            <a:avLst/>
          </a:prstGeom>
        </p:spPr>
      </p:pic>
      <p:pic>
        <p:nvPicPr>
          <p:cNvPr id="17" name="Picture 16" descr="txp_fig.png"/>
          <p:cNvPicPr>
            <a:picLocks noChangeAspect="1"/>
          </p:cNvPicPr>
          <p:nvPr>
            <p:custDataLst>
              <p:tags r:id="rId3"/>
            </p:custDataLst>
          </p:nvPr>
        </p:nvPicPr>
        <p:blipFill>
          <a:blip r:embed="rId9" cstate="print">
            <a:lum contrast="18000"/>
          </a:blip>
          <a:stretch>
            <a:fillRect/>
          </a:stretch>
        </p:blipFill>
        <p:spPr>
          <a:xfrm>
            <a:off x="816014" y="5638800"/>
            <a:ext cx="7588170" cy="462497"/>
          </a:xfrm>
          <a:prstGeom prst="rect">
            <a:avLst/>
          </a:prstGeom>
        </p:spPr>
      </p:pic>
      <p:cxnSp>
        <p:nvCxnSpPr>
          <p:cNvPr id="8" name="Straight Arrow Connector 7"/>
          <p:cNvCxnSpPr/>
          <p:nvPr/>
        </p:nvCxnSpPr>
        <p:spPr>
          <a:xfrm>
            <a:off x="1752600" y="2971800"/>
            <a:ext cx="2743200" cy="106680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85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714" y="1609038"/>
            <a:ext cx="2690157" cy="1688821"/>
          </a:xfrm>
          <a:prstGeom prst="rect">
            <a:avLst/>
          </a:prstGeom>
        </p:spPr>
      </p:pic>
      <p:pic>
        <p:nvPicPr>
          <p:cNvPr id="10" name="Picture 9" descr="dsflat.emf"/>
          <p:cNvPicPr>
            <a:picLocks noChangeAspect="1"/>
          </p:cNvPicPr>
          <p:nvPr/>
        </p:nvPicPr>
        <p:blipFill>
          <a:blip r:embed="rId3" cstate="print"/>
          <a:srcRect/>
          <a:stretch>
            <a:fillRect/>
          </a:stretch>
        </p:blipFill>
        <p:spPr bwMode="auto">
          <a:xfrm>
            <a:off x="3001265" y="3175700"/>
            <a:ext cx="4280597" cy="3212059"/>
          </a:xfrm>
          <a:prstGeom prst="rect">
            <a:avLst/>
          </a:prstGeom>
          <a:noFill/>
          <a:ln w="9525">
            <a:noFill/>
            <a:miter lim="800000"/>
            <a:headEnd/>
            <a:tailEnd/>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79" y="2600857"/>
            <a:ext cx="3356644" cy="3250836"/>
          </a:xfrm>
          <a:prstGeom prst="rect">
            <a:avLst/>
          </a:prstGeom>
        </p:spPr>
      </p:pic>
      <p:pic>
        <p:nvPicPr>
          <p:cNvPr id="2" name="Picture 1"/>
          <p:cNvPicPr>
            <a:picLocks noChangeAspect="1"/>
          </p:cNvPicPr>
          <p:nvPr/>
        </p:nvPicPr>
        <p:blipFill>
          <a:blip r:embed="rId5"/>
          <a:stretch>
            <a:fillRect/>
          </a:stretch>
        </p:blipFill>
        <p:spPr>
          <a:xfrm>
            <a:off x="305255" y="946513"/>
            <a:ext cx="5650664" cy="620332"/>
          </a:xfrm>
          <a:prstGeom prst="rect">
            <a:avLst/>
          </a:prstGeom>
        </p:spPr>
      </p:pic>
      <p:pic>
        <p:nvPicPr>
          <p:cNvPr id="14" name="Picture 13"/>
          <p:cNvPicPr>
            <a:picLocks noChangeAspect="1"/>
          </p:cNvPicPr>
          <p:nvPr/>
        </p:nvPicPr>
        <p:blipFill>
          <a:blip r:embed="rId6"/>
          <a:stretch>
            <a:fillRect/>
          </a:stretch>
        </p:blipFill>
        <p:spPr>
          <a:xfrm>
            <a:off x="305255" y="453784"/>
            <a:ext cx="3832120" cy="41788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8820" y="3594218"/>
            <a:ext cx="2585180" cy="2592186"/>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0591" y="1107836"/>
            <a:ext cx="1912727" cy="2001116"/>
          </a:xfrm>
          <a:prstGeom prst="rect">
            <a:avLst/>
          </a:prstGeom>
        </p:spPr>
      </p:pic>
      <p:pic>
        <p:nvPicPr>
          <p:cNvPr id="11" name="Picture 10"/>
          <p:cNvPicPr>
            <a:picLocks noChangeAspect="1"/>
          </p:cNvPicPr>
          <p:nvPr/>
        </p:nvPicPr>
        <p:blipFill>
          <a:blip r:embed="rId9"/>
          <a:stretch>
            <a:fillRect/>
          </a:stretch>
        </p:blipFill>
        <p:spPr>
          <a:xfrm>
            <a:off x="7184571" y="6047753"/>
            <a:ext cx="1744769" cy="680012"/>
          </a:xfrm>
          <a:prstGeom prst="rect">
            <a:avLst/>
          </a:prstGeom>
        </p:spPr>
      </p:pic>
      <p:pic>
        <p:nvPicPr>
          <p:cNvPr id="6" name="Picture 5"/>
          <p:cNvPicPr>
            <a:picLocks noChangeAspect="1"/>
          </p:cNvPicPr>
          <p:nvPr/>
        </p:nvPicPr>
        <p:blipFill>
          <a:blip r:embed="rId10"/>
          <a:stretch>
            <a:fillRect/>
          </a:stretch>
        </p:blipFill>
        <p:spPr>
          <a:xfrm>
            <a:off x="4556676" y="6186404"/>
            <a:ext cx="1169777" cy="402710"/>
          </a:xfrm>
          <a:prstGeom prst="rect">
            <a:avLst/>
          </a:prstGeom>
        </p:spPr>
      </p:pic>
    </p:spTree>
    <p:extLst>
      <p:ext uri="{BB962C8B-B14F-4D97-AF65-F5344CB8AC3E}">
        <p14:creationId xmlns:p14="http://schemas.microsoft.com/office/powerpoint/2010/main" val="288148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Mimicking a negative cosmological constant</a:t>
            </a:r>
            <a:endParaRPr lang="en-US" dirty="0"/>
          </a:p>
        </p:txBody>
      </p:sp>
      <p:pic>
        <p:nvPicPr>
          <p:cNvPr id="4" name="Picture 3"/>
          <p:cNvPicPr>
            <a:picLocks noChangeAspect="1"/>
          </p:cNvPicPr>
          <p:nvPr/>
        </p:nvPicPr>
        <p:blipFill>
          <a:blip r:embed="rId2"/>
          <a:stretch>
            <a:fillRect/>
          </a:stretch>
        </p:blipFill>
        <p:spPr>
          <a:xfrm>
            <a:off x="5690460" y="1689829"/>
            <a:ext cx="2177400" cy="731823"/>
          </a:xfrm>
          <a:prstGeom prst="rect">
            <a:avLst/>
          </a:prstGeom>
        </p:spPr>
      </p:pic>
      <p:pic>
        <p:nvPicPr>
          <p:cNvPr id="5" name="Picture 4"/>
          <p:cNvPicPr>
            <a:picLocks noChangeAspect="1"/>
          </p:cNvPicPr>
          <p:nvPr/>
        </p:nvPicPr>
        <p:blipFill>
          <a:blip r:embed="rId3"/>
          <a:stretch>
            <a:fillRect/>
          </a:stretch>
        </p:blipFill>
        <p:spPr>
          <a:xfrm>
            <a:off x="900165" y="1689829"/>
            <a:ext cx="2693106" cy="731823"/>
          </a:xfrm>
          <a:prstGeom prst="rect">
            <a:avLst/>
          </a:prstGeom>
        </p:spPr>
      </p:pic>
      <p:pic>
        <p:nvPicPr>
          <p:cNvPr id="7" name="Picture 6"/>
          <p:cNvPicPr>
            <a:picLocks noChangeAspect="1"/>
          </p:cNvPicPr>
          <p:nvPr/>
        </p:nvPicPr>
        <p:blipFill>
          <a:blip r:embed="rId4"/>
          <a:stretch>
            <a:fillRect/>
          </a:stretch>
        </p:blipFill>
        <p:spPr>
          <a:xfrm>
            <a:off x="900165" y="2628608"/>
            <a:ext cx="2510902" cy="803886"/>
          </a:xfrm>
          <a:prstGeom prst="rect">
            <a:avLst/>
          </a:prstGeom>
        </p:spPr>
      </p:pic>
      <p:pic>
        <p:nvPicPr>
          <p:cNvPr id="8" name="Picture 7"/>
          <p:cNvPicPr>
            <a:picLocks noChangeAspect="1"/>
          </p:cNvPicPr>
          <p:nvPr/>
        </p:nvPicPr>
        <p:blipFill>
          <a:blip r:embed="rId5"/>
          <a:stretch>
            <a:fillRect/>
          </a:stretch>
        </p:blipFill>
        <p:spPr>
          <a:xfrm>
            <a:off x="4069489" y="2628608"/>
            <a:ext cx="4841793" cy="80388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2770" y="3636133"/>
            <a:ext cx="3292580" cy="3221867"/>
          </a:xfrm>
          <a:prstGeom prst="rect">
            <a:avLst/>
          </a:prstGeom>
        </p:spPr>
      </p:pic>
      <p:pic>
        <p:nvPicPr>
          <p:cNvPr id="11"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934" y="3746355"/>
            <a:ext cx="3473555" cy="3111645"/>
          </a:xfrm>
          <a:prstGeom prst="rect">
            <a:avLst/>
          </a:prstGeom>
        </p:spPr>
      </p:pic>
    </p:spTree>
    <p:extLst>
      <p:ext uri="{BB962C8B-B14F-4D97-AF65-F5344CB8AC3E}">
        <p14:creationId xmlns:p14="http://schemas.microsoft.com/office/powerpoint/2010/main" val="2088084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629"/>
            <a:ext cx="7886700" cy="1325563"/>
          </a:xfrm>
        </p:spPr>
        <p:txBody>
          <a:bodyPr/>
          <a:lstStyle/>
          <a:p>
            <a:pPr algn="ctr"/>
            <a:r>
              <a:rPr lang="en-US" dirty="0" smtClean="0"/>
              <a:t>Phenomenology of a branching point</a:t>
            </a:r>
            <a:endParaRPr lang="en-US" dirty="0"/>
          </a:p>
        </p:txBody>
      </p:sp>
      <p:pic>
        <p:nvPicPr>
          <p:cNvPr id="7" name="Picture 6"/>
          <p:cNvPicPr>
            <a:picLocks noChangeAspect="1"/>
          </p:cNvPicPr>
          <p:nvPr/>
        </p:nvPicPr>
        <p:blipFill>
          <a:blip r:embed="rId2"/>
          <a:stretch>
            <a:fillRect/>
          </a:stretch>
        </p:blipFill>
        <p:spPr>
          <a:xfrm>
            <a:off x="5728807" y="2029492"/>
            <a:ext cx="2064452" cy="804606"/>
          </a:xfrm>
          <a:prstGeom prst="rect">
            <a:avLst/>
          </a:prstGeom>
        </p:spPr>
      </p:pic>
      <p:pic>
        <p:nvPicPr>
          <p:cNvPr id="12" name="Picture 11"/>
          <p:cNvPicPr>
            <a:picLocks noChangeAspect="1"/>
          </p:cNvPicPr>
          <p:nvPr/>
        </p:nvPicPr>
        <p:blipFill>
          <a:blip r:embed="rId3"/>
          <a:stretch>
            <a:fillRect/>
          </a:stretch>
        </p:blipFill>
        <p:spPr>
          <a:xfrm>
            <a:off x="455352" y="1440776"/>
            <a:ext cx="3860800" cy="393700"/>
          </a:xfrm>
          <a:prstGeom prst="rect">
            <a:avLst/>
          </a:prstGeom>
        </p:spPr>
      </p:pic>
      <p:pic>
        <p:nvPicPr>
          <p:cNvPr id="13" name="Picture 12"/>
          <p:cNvPicPr>
            <a:picLocks noChangeAspect="1"/>
          </p:cNvPicPr>
          <p:nvPr/>
        </p:nvPicPr>
        <p:blipFill>
          <a:blip r:embed="rId4"/>
          <a:stretch>
            <a:fillRect/>
          </a:stretch>
        </p:blipFill>
        <p:spPr>
          <a:xfrm>
            <a:off x="5728807" y="1369963"/>
            <a:ext cx="2222500" cy="381000"/>
          </a:xfrm>
          <a:prstGeom prst="rect">
            <a:avLst/>
          </a:prstGeom>
        </p:spPr>
      </p:pic>
      <p:pic>
        <p:nvPicPr>
          <p:cNvPr id="14" name="Picture 13"/>
          <p:cNvPicPr>
            <a:picLocks noChangeAspect="1"/>
          </p:cNvPicPr>
          <p:nvPr/>
        </p:nvPicPr>
        <p:blipFill>
          <a:blip r:embed="rId5"/>
          <a:stretch>
            <a:fillRect/>
          </a:stretch>
        </p:blipFill>
        <p:spPr>
          <a:xfrm>
            <a:off x="455352" y="2097683"/>
            <a:ext cx="2762776" cy="77450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352" y="3094680"/>
            <a:ext cx="3373070" cy="3373070"/>
          </a:xfrm>
          <a:prstGeom prst="rect">
            <a:avLst/>
          </a:prstGeom>
        </p:spPr>
      </p:pic>
      <p:pic>
        <p:nvPicPr>
          <p:cNvPr id="11" name="Picture 10"/>
          <p:cNvPicPr>
            <a:picLocks noChangeAspect="1"/>
          </p:cNvPicPr>
          <p:nvPr/>
        </p:nvPicPr>
        <p:blipFill>
          <a:blip r:embed="rId7"/>
          <a:stretch>
            <a:fillRect/>
          </a:stretch>
        </p:blipFill>
        <p:spPr>
          <a:xfrm>
            <a:off x="1598422" y="5740929"/>
            <a:ext cx="570907" cy="421252"/>
          </a:xfrm>
          <a:prstGeom prst="rect">
            <a:avLst/>
          </a:prstGeom>
        </p:spPr>
      </p:pic>
      <p:pic>
        <p:nvPicPr>
          <p:cNvPr id="10" name="Picture 9"/>
          <p:cNvPicPr>
            <a:picLocks noChangeAspect="1"/>
          </p:cNvPicPr>
          <p:nvPr/>
        </p:nvPicPr>
        <p:blipFill>
          <a:blip r:embed="rId8"/>
          <a:stretch>
            <a:fillRect/>
          </a:stretch>
        </p:blipFill>
        <p:spPr>
          <a:xfrm>
            <a:off x="3122383" y="5740929"/>
            <a:ext cx="578520" cy="421252"/>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2943" y="3067297"/>
            <a:ext cx="3543858" cy="3327689"/>
          </a:xfrm>
          <a:prstGeom prst="rect">
            <a:avLst/>
          </a:prstGeom>
        </p:spPr>
      </p:pic>
      <p:pic>
        <p:nvPicPr>
          <p:cNvPr id="18" name="Picture 17"/>
          <p:cNvPicPr>
            <a:picLocks noChangeAspect="1"/>
          </p:cNvPicPr>
          <p:nvPr/>
        </p:nvPicPr>
        <p:blipFill>
          <a:blip r:embed="rId7"/>
          <a:stretch>
            <a:fillRect/>
          </a:stretch>
        </p:blipFill>
        <p:spPr>
          <a:xfrm>
            <a:off x="7944443" y="4064529"/>
            <a:ext cx="570907" cy="421252"/>
          </a:xfrm>
          <a:prstGeom prst="rect">
            <a:avLst/>
          </a:prstGeom>
        </p:spPr>
      </p:pic>
      <p:pic>
        <p:nvPicPr>
          <p:cNvPr id="19" name="Picture 18"/>
          <p:cNvPicPr>
            <a:picLocks noChangeAspect="1"/>
          </p:cNvPicPr>
          <p:nvPr/>
        </p:nvPicPr>
        <p:blipFill>
          <a:blip r:embed="rId8"/>
          <a:stretch>
            <a:fillRect/>
          </a:stretch>
        </p:blipFill>
        <p:spPr>
          <a:xfrm>
            <a:off x="7037933" y="3552064"/>
            <a:ext cx="578520" cy="421252"/>
          </a:xfrm>
          <a:prstGeom prst="rect">
            <a:avLst/>
          </a:prstGeom>
        </p:spPr>
      </p:pic>
    </p:spTree>
    <p:extLst>
      <p:ext uri="{BB962C8B-B14F-4D97-AF65-F5344CB8AC3E}">
        <p14:creationId xmlns:p14="http://schemas.microsoft.com/office/powerpoint/2010/main" val="1916891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629"/>
            <a:ext cx="7886700" cy="1325563"/>
          </a:xfrm>
        </p:spPr>
        <p:txBody>
          <a:bodyPr/>
          <a:lstStyle/>
          <a:p>
            <a:pPr algn="ctr"/>
            <a:r>
              <a:rPr lang="en-US" dirty="0" smtClean="0"/>
              <a:t>Phenomenology of a branching point</a:t>
            </a:r>
            <a:endParaRPr lang="en-US" dirty="0"/>
          </a:p>
        </p:txBody>
      </p:sp>
      <p:pic>
        <p:nvPicPr>
          <p:cNvPr id="12" name="Picture 11"/>
          <p:cNvPicPr>
            <a:picLocks noChangeAspect="1"/>
          </p:cNvPicPr>
          <p:nvPr/>
        </p:nvPicPr>
        <p:blipFill>
          <a:blip r:embed="rId2"/>
          <a:stretch>
            <a:fillRect/>
          </a:stretch>
        </p:blipFill>
        <p:spPr>
          <a:xfrm>
            <a:off x="448094" y="1380386"/>
            <a:ext cx="3860800" cy="393700"/>
          </a:xfrm>
          <a:prstGeom prst="rect">
            <a:avLst/>
          </a:prstGeom>
        </p:spPr>
      </p:pic>
      <p:pic>
        <p:nvPicPr>
          <p:cNvPr id="13" name="Picture 12"/>
          <p:cNvPicPr>
            <a:picLocks noChangeAspect="1"/>
          </p:cNvPicPr>
          <p:nvPr/>
        </p:nvPicPr>
        <p:blipFill>
          <a:blip r:embed="rId3"/>
          <a:stretch>
            <a:fillRect/>
          </a:stretch>
        </p:blipFill>
        <p:spPr>
          <a:xfrm>
            <a:off x="6577589" y="1293257"/>
            <a:ext cx="2222500" cy="38100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8818" y="2226761"/>
            <a:ext cx="3366198" cy="3160866"/>
          </a:xfrm>
          <a:prstGeom prst="rect">
            <a:avLst/>
          </a:prstGeom>
        </p:spPr>
      </p:pic>
      <p:pic>
        <p:nvPicPr>
          <p:cNvPr id="8" name="Picture 7"/>
          <p:cNvPicPr>
            <a:picLocks noChangeAspect="1"/>
          </p:cNvPicPr>
          <p:nvPr/>
        </p:nvPicPr>
        <p:blipFill>
          <a:blip r:embed="rId5"/>
          <a:stretch>
            <a:fillRect/>
          </a:stretch>
        </p:blipFill>
        <p:spPr>
          <a:xfrm>
            <a:off x="0" y="2435479"/>
            <a:ext cx="5777802" cy="2843378"/>
          </a:xfrm>
          <a:prstGeom prst="rect">
            <a:avLst/>
          </a:prstGeom>
        </p:spPr>
      </p:pic>
    </p:spTree>
    <p:extLst>
      <p:ext uri="{BB962C8B-B14F-4D97-AF65-F5344CB8AC3E}">
        <p14:creationId xmlns:p14="http://schemas.microsoft.com/office/powerpoint/2010/main" val="1817637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629"/>
            <a:ext cx="7886700" cy="1325563"/>
          </a:xfrm>
        </p:spPr>
        <p:txBody>
          <a:bodyPr/>
          <a:lstStyle/>
          <a:p>
            <a:pPr algn="ctr"/>
            <a:r>
              <a:rPr lang="en-US" dirty="0" smtClean="0"/>
              <a:t>Phenomenology of a branching point</a:t>
            </a:r>
            <a:endParaRPr lang="en-US" dirty="0"/>
          </a:p>
        </p:txBody>
      </p:sp>
      <p:pic>
        <p:nvPicPr>
          <p:cNvPr id="12" name="Picture 11"/>
          <p:cNvPicPr>
            <a:picLocks noChangeAspect="1"/>
          </p:cNvPicPr>
          <p:nvPr/>
        </p:nvPicPr>
        <p:blipFill>
          <a:blip r:embed="rId2"/>
          <a:stretch>
            <a:fillRect/>
          </a:stretch>
        </p:blipFill>
        <p:spPr>
          <a:xfrm>
            <a:off x="184492" y="1645817"/>
            <a:ext cx="3860800" cy="393700"/>
          </a:xfrm>
          <a:prstGeom prst="rect">
            <a:avLst/>
          </a:prstGeom>
        </p:spPr>
      </p:pic>
      <p:pic>
        <p:nvPicPr>
          <p:cNvPr id="13" name="Picture 12"/>
          <p:cNvPicPr>
            <a:picLocks noChangeAspect="1"/>
          </p:cNvPicPr>
          <p:nvPr/>
        </p:nvPicPr>
        <p:blipFill>
          <a:blip r:embed="rId3"/>
          <a:stretch>
            <a:fillRect/>
          </a:stretch>
        </p:blipFill>
        <p:spPr>
          <a:xfrm>
            <a:off x="6577589" y="1293257"/>
            <a:ext cx="2222500" cy="38100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9253" y="2196615"/>
            <a:ext cx="3064747" cy="2877803"/>
          </a:xfrm>
          <a:prstGeom prst="rect">
            <a:avLst/>
          </a:prstGeom>
        </p:spPr>
      </p:pic>
      <p:pic>
        <p:nvPicPr>
          <p:cNvPr id="9" name="Picture 8"/>
          <p:cNvPicPr>
            <a:picLocks noChangeAspect="1"/>
          </p:cNvPicPr>
          <p:nvPr/>
        </p:nvPicPr>
        <p:blipFill>
          <a:blip r:embed="rId5"/>
          <a:stretch>
            <a:fillRect/>
          </a:stretch>
        </p:blipFill>
        <p:spPr>
          <a:xfrm>
            <a:off x="184492" y="2983909"/>
            <a:ext cx="5326086" cy="722875"/>
          </a:xfrm>
          <a:prstGeom prst="rect">
            <a:avLst/>
          </a:prstGeom>
        </p:spPr>
      </p:pic>
      <p:pic>
        <p:nvPicPr>
          <p:cNvPr id="18" name="Picture 17"/>
          <p:cNvPicPr>
            <a:picLocks noChangeAspect="1"/>
          </p:cNvPicPr>
          <p:nvPr/>
        </p:nvPicPr>
        <p:blipFill>
          <a:blip r:embed="rId6"/>
          <a:stretch>
            <a:fillRect/>
          </a:stretch>
        </p:blipFill>
        <p:spPr>
          <a:xfrm>
            <a:off x="184492" y="3852634"/>
            <a:ext cx="5326086" cy="673113"/>
          </a:xfrm>
          <a:prstGeom prst="rect">
            <a:avLst/>
          </a:prstGeom>
        </p:spPr>
      </p:pic>
      <p:pic>
        <p:nvPicPr>
          <p:cNvPr id="3" name="Picture 2"/>
          <p:cNvPicPr>
            <a:picLocks noChangeAspect="1"/>
          </p:cNvPicPr>
          <p:nvPr/>
        </p:nvPicPr>
        <p:blipFill>
          <a:blip r:embed="rId7"/>
          <a:stretch>
            <a:fillRect/>
          </a:stretch>
        </p:blipFill>
        <p:spPr>
          <a:xfrm>
            <a:off x="184492" y="2306143"/>
            <a:ext cx="5629101" cy="267281"/>
          </a:xfrm>
          <a:prstGeom prst="rect">
            <a:avLst/>
          </a:prstGeom>
        </p:spPr>
      </p:pic>
      <p:pic>
        <p:nvPicPr>
          <p:cNvPr id="4" name="Picture 3"/>
          <p:cNvPicPr>
            <a:picLocks noChangeAspect="1"/>
          </p:cNvPicPr>
          <p:nvPr/>
        </p:nvPicPr>
        <p:blipFill>
          <a:blip r:embed="rId8"/>
          <a:stretch>
            <a:fillRect/>
          </a:stretch>
        </p:blipFill>
        <p:spPr>
          <a:xfrm>
            <a:off x="372111" y="5484903"/>
            <a:ext cx="7355393" cy="813875"/>
          </a:xfrm>
          <a:prstGeom prst="rect">
            <a:avLst/>
          </a:prstGeom>
        </p:spPr>
      </p:pic>
      <p:pic>
        <p:nvPicPr>
          <p:cNvPr id="5" name="Picture 4"/>
          <p:cNvPicPr>
            <a:picLocks noChangeAspect="1"/>
          </p:cNvPicPr>
          <p:nvPr/>
        </p:nvPicPr>
        <p:blipFill>
          <a:blip r:embed="rId9"/>
          <a:stretch>
            <a:fillRect/>
          </a:stretch>
        </p:blipFill>
        <p:spPr>
          <a:xfrm>
            <a:off x="151508" y="4671598"/>
            <a:ext cx="5662085" cy="558796"/>
          </a:xfrm>
          <a:prstGeom prst="rect">
            <a:avLst/>
          </a:prstGeom>
        </p:spPr>
      </p:pic>
    </p:spTree>
    <p:extLst>
      <p:ext uri="{BB962C8B-B14F-4D97-AF65-F5344CB8AC3E}">
        <p14:creationId xmlns:p14="http://schemas.microsoft.com/office/powerpoint/2010/main" val="12080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629"/>
            <a:ext cx="7886700" cy="1325563"/>
          </a:xfrm>
        </p:spPr>
        <p:txBody>
          <a:bodyPr/>
          <a:lstStyle/>
          <a:p>
            <a:pPr algn="ctr"/>
            <a:r>
              <a:rPr lang="en-US" dirty="0" smtClean="0"/>
              <a:t>Phenomenology of a branching point</a:t>
            </a:r>
            <a:endParaRPr lang="en-US"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132" y="1777191"/>
            <a:ext cx="2398235" cy="225194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929284"/>
            <a:ext cx="2297750" cy="2662813"/>
          </a:xfrm>
          <a:prstGeom prst="rect">
            <a:avLst/>
          </a:prstGeom>
        </p:spPr>
      </p:pic>
      <p:pic>
        <p:nvPicPr>
          <p:cNvPr id="8" name="Picture 7"/>
          <p:cNvPicPr>
            <a:picLocks noChangeAspect="1"/>
          </p:cNvPicPr>
          <p:nvPr/>
        </p:nvPicPr>
        <p:blipFill>
          <a:blip r:embed="rId4"/>
          <a:stretch>
            <a:fillRect/>
          </a:stretch>
        </p:blipFill>
        <p:spPr>
          <a:xfrm>
            <a:off x="628650" y="5275904"/>
            <a:ext cx="4905986" cy="5428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1076" y="1708220"/>
            <a:ext cx="2870090" cy="3035160"/>
          </a:xfrm>
          <a:prstGeom prst="rect">
            <a:avLst/>
          </a:prstGeom>
        </p:spPr>
      </p:pic>
      <p:pic>
        <p:nvPicPr>
          <p:cNvPr id="6" name="Picture 5"/>
          <p:cNvPicPr>
            <a:picLocks noChangeAspect="1"/>
          </p:cNvPicPr>
          <p:nvPr/>
        </p:nvPicPr>
        <p:blipFill>
          <a:blip r:embed="rId6"/>
          <a:stretch>
            <a:fillRect/>
          </a:stretch>
        </p:blipFill>
        <p:spPr>
          <a:xfrm>
            <a:off x="479535" y="6056326"/>
            <a:ext cx="5055101" cy="579382"/>
          </a:xfrm>
          <a:prstGeom prst="rect">
            <a:avLst/>
          </a:prstGeom>
        </p:spPr>
      </p:pic>
    </p:spTree>
    <p:extLst>
      <p:ext uri="{BB962C8B-B14F-4D97-AF65-F5344CB8AC3E}">
        <p14:creationId xmlns:p14="http://schemas.microsoft.com/office/powerpoint/2010/main" val="118634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735" y="1763654"/>
            <a:ext cx="3285744" cy="3474720"/>
          </a:xfrm>
          <a:prstGeom prst="rect">
            <a:avLst/>
          </a:prstGeom>
        </p:spPr>
      </p:pic>
      <p:sp>
        <p:nvSpPr>
          <p:cNvPr id="2" name="Title 1"/>
          <p:cNvSpPr>
            <a:spLocks noGrp="1"/>
          </p:cNvSpPr>
          <p:nvPr>
            <p:ph type="title"/>
          </p:nvPr>
        </p:nvSpPr>
        <p:spPr>
          <a:xfrm>
            <a:off x="628650" y="53629"/>
            <a:ext cx="7886700" cy="1325563"/>
          </a:xfrm>
        </p:spPr>
        <p:txBody>
          <a:bodyPr/>
          <a:lstStyle/>
          <a:p>
            <a:pPr algn="ctr"/>
            <a:r>
              <a:rPr lang="en-US" dirty="0" smtClean="0"/>
              <a:t>Phenomenology of a branching point</a:t>
            </a: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765" y="2323393"/>
            <a:ext cx="2398235" cy="225194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007" y="1962654"/>
            <a:ext cx="2708415" cy="3172426"/>
          </a:xfrm>
          <a:prstGeom prst="rect">
            <a:avLst/>
          </a:prstGeom>
        </p:spPr>
      </p:pic>
      <p:pic>
        <p:nvPicPr>
          <p:cNvPr id="9" name="Picture 8"/>
          <p:cNvPicPr>
            <a:picLocks noChangeAspect="1"/>
          </p:cNvPicPr>
          <p:nvPr/>
        </p:nvPicPr>
        <p:blipFill>
          <a:blip r:embed="rId5"/>
          <a:stretch>
            <a:fillRect/>
          </a:stretch>
        </p:blipFill>
        <p:spPr>
          <a:xfrm>
            <a:off x="628650" y="5519542"/>
            <a:ext cx="7084088" cy="724677"/>
          </a:xfrm>
          <a:prstGeom prst="rect">
            <a:avLst/>
          </a:prstGeom>
        </p:spPr>
      </p:pic>
      <p:pic>
        <p:nvPicPr>
          <p:cNvPr id="6" name="Picture 5"/>
          <p:cNvPicPr>
            <a:picLocks noChangeAspect="1"/>
          </p:cNvPicPr>
          <p:nvPr/>
        </p:nvPicPr>
        <p:blipFill>
          <a:blip r:embed="rId6"/>
          <a:stretch>
            <a:fillRect/>
          </a:stretch>
        </p:blipFill>
        <p:spPr>
          <a:xfrm>
            <a:off x="782185" y="998810"/>
            <a:ext cx="5055101" cy="579382"/>
          </a:xfrm>
          <a:prstGeom prst="rect">
            <a:avLst/>
          </a:prstGeom>
        </p:spPr>
      </p:pic>
    </p:spTree>
    <p:extLst>
      <p:ext uri="{BB962C8B-B14F-4D97-AF65-F5344CB8AC3E}">
        <p14:creationId xmlns:p14="http://schemas.microsoft.com/office/powerpoint/2010/main" val="2057852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629"/>
            <a:ext cx="7886700" cy="1325563"/>
          </a:xfrm>
        </p:spPr>
        <p:txBody>
          <a:bodyPr/>
          <a:lstStyle/>
          <a:p>
            <a:pPr algn="ctr"/>
            <a:r>
              <a:rPr lang="en-US" dirty="0" smtClean="0"/>
              <a:t>So what happens at the branching point?</a:t>
            </a:r>
            <a:endParaRPr lang="en-US"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919" y="1607380"/>
            <a:ext cx="3954026" cy="37128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52" y="1873363"/>
            <a:ext cx="3373070" cy="3373070"/>
          </a:xfrm>
          <a:prstGeom prst="rect">
            <a:avLst/>
          </a:prstGeom>
        </p:spPr>
      </p:pic>
    </p:spTree>
    <p:extLst>
      <p:ext uri="{BB962C8B-B14F-4D97-AF65-F5344CB8AC3E}">
        <p14:creationId xmlns:p14="http://schemas.microsoft.com/office/powerpoint/2010/main" val="30367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First scenario</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414" y="1778977"/>
            <a:ext cx="3297936" cy="35661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474177"/>
            <a:ext cx="3273552" cy="3870960"/>
          </a:xfrm>
          <a:prstGeom prst="rect">
            <a:avLst/>
          </a:prstGeom>
        </p:spPr>
      </p:pic>
    </p:spTree>
    <p:extLst>
      <p:ext uri="{BB962C8B-B14F-4D97-AF65-F5344CB8AC3E}">
        <p14:creationId xmlns:p14="http://schemas.microsoft.com/office/powerpoint/2010/main" val="298162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09600" y="0"/>
            <a:ext cx="7848600" cy="838200"/>
          </a:xfrm>
          <a:solidFill>
            <a:schemeClr val="bg1"/>
          </a:solidFill>
          <a:ln w="38100">
            <a:solidFill>
              <a:schemeClr val="bg1"/>
            </a:solidFill>
          </a:ln>
        </p:spPr>
        <p:txBody>
          <a:bodyPr>
            <a:normAutofit/>
          </a:bodyPr>
          <a:lstStyle/>
          <a:p>
            <a:pPr algn="ctr"/>
            <a:r>
              <a:rPr lang="en-US" b="1" dirty="0" smtClean="0"/>
              <a:t>Cosmological </a:t>
            </a:r>
            <a:r>
              <a:rPr lang="en-US" b="1" dirty="0"/>
              <a:t>Equations</a:t>
            </a:r>
            <a:endParaRPr lang="en-GB" b="1" dirty="0"/>
          </a:p>
        </p:txBody>
      </p:sp>
      <p:grpSp>
        <p:nvGrpSpPr>
          <p:cNvPr id="2" name="Group 31"/>
          <p:cNvGrpSpPr>
            <a:grpSpLocks/>
          </p:cNvGrpSpPr>
          <p:nvPr/>
        </p:nvGrpSpPr>
        <p:grpSpPr bwMode="auto">
          <a:xfrm>
            <a:off x="381000" y="4278959"/>
            <a:ext cx="8305800" cy="990600"/>
            <a:chOff x="192" y="3360"/>
            <a:chExt cx="5232" cy="624"/>
          </a:xfrm>
        </p:grpSpPr>
        <p:sp>
          <p:nvSpPr>
            <p:cNvPr id="110596" name="Text Box 4"/>
            <p:cNvSpPr txBox="1">
              <a:spLocks noChangeArrowheads="1"/>
            </p:cNvSpPr>
            <p:nvPr/>
          </p:nvSpPr>
          <p:spPr bwMode="auto">
            <a:xfrm>
              <a:off x="192" y="3388"/>
              <a:ext cx="4512" cy="596"/>
            </a:xfrm>
            <a:prstGeom prst="rect">
              <a:avLst/>
            </a:prstGeom>
            <a:noFill/>
            <a:ln w="38100">
              <a:noFill/>
              <a:miter lim="800000"/>
              <a:headEnd/>
              <a:tailEnd/>
            </a:ln>
            <a:effectLst/>
          </p:spPr>
          <p:txBody>
            <a:bodyPr>
              <a:spAutoFit/>
            </a:bodyPr>
            <a:lstStyle/>
            <a:p>
              <a:pPr algn="l"/>
              <a:r>
                <a:rPr lang="en-US" sz="2800" dirty="0">
                  <a:solidFill>
                    <a:schemeClr val="tx2"/>
                  </a:solidFill>
                </a:rPr>
                <a:t>Together imply </a:t>
              </a:r>
            </a:p>
            <a:p>
              <a:pPr algn="l"/>
              <a:r>
                <a:rPr lang="en-US" sz="2800" dirty="0">
                  <a:solidFill>
                    <a:schemeClr val="tx2"/>
                  </a:solidFill>
                </a:rPr>
                <a:t>(for each component):</a:t>
              </a:r>
              <a:endParaRPr lang="en-GB" sz="2800" dirty="0">
                <a:solidFill>
                  <a:schemeClr val="tx2"/>
                </a:solidFill>
              </a:endParaRPr>
            </a:p>
          </p:txBody>
        </p:sp>
        <p:pic>
          <p:nvPicPr>
            <p:cNvPr id="110601" name="Picture 9" descr="txp_fig"/>
            <p:cNvPicPr>
              <a:picLocks noChangeAspect="1" noChangeArrowheads="1"/>
            </p:cNvPicPr>
            <p:nvPr>
              <p:custDataLst>
                <p:tags r:id="rId4"/>
              </p:custDataLst>
            </p:nvPr>
          </p:nvPicPr>
          <p:blipFill>
            <a:blip r:embed="rId7" cstate="print"/>
            <a:srcRect/>
            <a:stretch>
              <a:fillRect/>
            </a:stretch>
          </p:blipFill>
          <p:spPr bwMode="auto">
            <a:xfrm>
              <a:off x="2880" y="3360"/>
              <a:ext cx="2544" cy="595"/>
            </a:xfrm>
            <a:prstGeom prst="rect">
              <a:avLst/>
            </a:prstGeom>
            <a:noFill/>
            <a:ln w="38100">
              <a:noFill/>
              <a:miter lim="800000"/>
              <a:headEnd/>
              <a:tailEnd/>
            </a:ln>
            <a:effectLst/>
          </p:spPr>
        </p:pic>
      </p:grpSp>
      <p:pic>
        <p:nvPicPr>
          <p:cNvPr id="110604" name="Picture 12" descr="txp_fig"/>
          <p:cNvPicPr>
            <a:picLocks noChangeAspect="1" noChangeArrowheads="1"/>
          </p:cNvPicPr>
          <p:nvPr>
            <p:custDataLst>
              <p:tags r:id="rId1"/>
            </p:custDataLst>
          </p:nvPr>
        </p:nvPicPr>
        <p:blipFill>
          <a:blip r:embed="rId8" cstate="print">
            <a:lum contrast="18000"/>
          </a:blip>
          <a:srcRect/>
          <a:stretch>
            <a:fillRect/>
          </a:stretch>
        </p:blipFill>
        <p:spPr bwMode="auto">
          <a:xfrm>
            <a:off x="762000" y="1306189"/>
            <a:ext cx="7924800" cy="765175"/>
          </a:xfrm>
          <a:prstGeom prst="rect">
            <a:avLst/>
          </a:prstGeom>
          <a:noFill/>
          <a:ln w="38100">
            <a:noFill/>
            <a:miter lim="800000"/>
            <a:headEnd/>
            <a:tailEnd/>
          </a:ln>
          <a:effectLst/>
        </p:spPr>
      </p:pic>
      <p:grpSp>
        <p:nvGrpSpPr>
          <p:cNvPr id="3" name="Group 26"/>
          <p:cNvGrpSpPr>
            <a:grpSpLocks/>
          </p:cNvGrpSpPr>
          <p:nvPr/>
        </p:nvGrpSpPr>
        <p:grpSpPr bwMode="auto">
          <a:xfrm>
            <a:off x="381000" y="2362271"/>
            <a:ext cx="3386137" cy="1397000"/>
            <a:chOff x="192" y="2133"/>
            <a:chExt cx="2133" cy="880"/>
          </a:xfrm>
        </p:grpSpPr>
        <p:sp>
          <p:nvSpPr>
            <p:cNvPr id="110597" name="Text Box 5"/>
            <p:cNvSpPr txBox="1">
              <a:spLocks noChangeArrowheads="1"/>
            </p:cNvSpPr>
            <p:nvPr/>
          </p:nvSpPr>
          <p:spPr bwMode="auto">
            <a:xfrm>
              <a:off x="192" y="2133"/>
              <a:ext cx="1885" cy="327"/>
            </a:xfrm>
            <a:prstGeom prst="rect">
              <a:avLst/>
            </a:prstGeom>
            <a:noFill/>
            <a:ln w="38100">
              <a:noFill/>
              <a:miter lim="800000"/>
              <a:headEnd/>
              <a:tailEnd/>
            </a:ln>
            <a:effectLst/>
          </p:spPr>
          <p:txBody>
            <a:bodyPr wrap="none">
              <a:spAutoFit/>
            </a:bodyPr>
            <a:lstStyle/>
            <a:p>
              <a:pPr algn="l"/>
              <a:r>
                <a:rPr lang="en-US" sz="2800" b="1"/>
                <a:t>Raychaudhuri Eq.</a:t>
              </a:r>
              <a:endParaRPr lang="en-GB" sz="2800" b="1"/>
            </a:p>
          </p:txBody>
        </p:sp>
        <p:pic>
          <p:nvPicPr>
            <p:cNvPr id="110616" name="Picture 24" descr="txp_fig"/>
            <p:cNvPicPr>
              <a:picLocks noChangeAspect="1" noChangeArrowheads="1"/>
            </p:cNvPicPr>
            <p:nvPr>
              <p:custDataLst>
                <p:tags r:id="rId3"/>
              </p:custDataLst>
            </p:nvPr>
          </p:nvPicPr>
          <p:blipFill>
            <a:blip r:embed="rId9" cstate="print"/>
            <a:srcRect/>
            <a:stretch>
              <a:fillRect/>
            </a:stretch>
          </p:blipFill>
          <p:spPr bwMode="auto">
            <a:xfrm>
              <a:off x="288" y="2540"/>
              <a:ext cx="2037" cy="473"/>
            </a:xfrm>
            <a:prstGeom prst="rect">
              <a:avLst/>
            </a:prstGeom>
            <a:noFill/>
            <a:ln w="38100" algn="ctr">
              <a:noFill/>
              <a:miter lim="800000"/>
              <a:headEnd/>
              <a:tailEnd/>
            </a:ln>
            <a:effectLst/>
          </p:spPr>
        </p:pic>
      </p:grpSp>
      <p:grpSp>
        <p:nvGrpSpPr>
          <p:cNvPr id="4" name="Group 27"/>
          <p:cNvGrpSpPr>
            <a:grpSpLocks/>
          </p:cNvGrpSpPr>
          <p:nvPr/>
        </p:nvGrpSpPr>
        <p:grpSpPr bwMode="auto">
          <a:xfrm>
            <a:off x="5508625" y="2394920"/>
            <a:ext cx="3178175" cy="1416050"/>
            <a:chOff x="3264" y="2133"/>
            <a:chExt cx="2002" cy="892"/>
          </a:xfrm>
        </p:grpSpPr>
        <p:sp>
          <p:nvSpPr>
            <p:cNvPr id="110598" name="Text Box 6"/>
            <p:cNvSpPr txBox="1">
              <a:spLocks noChangeArrowheads="1"/>
            </p:cNvSpPr>
            <p:nvPr/>
          </p:nvSpPr>
          <p:spPr bwMode="auto">
            <a:xfrm>
              <a:off x="3264" y="2133"/>
              <a:ext cx="1909" cy="327"/>
            </a:xfrm>
            <a:prstGeom prst="rect">
              <a:avLst/>
            </a:prstGeom>
            <a:noFill/>
            <a:ln w="38100">
              <a:noFill/>
              <a:miter lim="800000"/>
              <a:headEnd/>
              <a:tailEnd/>
            </a:ln>
            <a:effectLst/>
          </p:spPr>
          <p:txBody>
            <a:bodyPr wrap="none">
              <a:spAutoFit/>
            </a:bodyPr>
            <a:lstStyle/>
            <a:p>
              <a:r>
                <a:rPr lang="en-US" sz="2800" b="1"/>
                <a:t>Friedmann Eq.</a:t>
              </a:r>
              <a:r>
                <a:rPr lang="en-US" sz="2800" b="1">
                  <a:solidFill>
                    <a:schemeClr val="tx2"/>
                  </a:solidFill>
                </a:rPr>
                <a:t>      </a:t>
              </a:r>
              <a:endParaRPr lang="en-GB" sz="2800" b="1">
                <a:solidFill>
                  <a:schemeClr val="tx2"/>
                </a:solidFill>
              </a:endParaRPr>
            </a:p>
          </p:txBody>
        </p:sp>
        <p:pic>
          <p:nvPicPr>
            <p:cNvPr id="110617" name="Picture 25" descr="txp_fig"/>
            <p:cNvPicPr>
              <a:picLocks noChangeAspect="1" noChangeArrowheads="1"/>
            </p:cNvPicPr>
            <p:nvPr>
              <p:custDataLst>
                <p:tags r:id="rId2"/>
              </p:custDataLst>
            </p:nvPr>
          </p:nvPicPr>
          <p:blipFill>
            <a:blip r:embed="rId10" cstate="print"/>
            <a:srcRect/>
            <a:stretch>
              <a:fillRect/>
            </a:stretch>
          </p:blipFill>
          <p:spPr bwMode="auto">
            <a:xfrm>
              <a:off x="3312" y="2499"/>
              <a:ext cx="1954" cy="526"/>
            </a:xfrm>
            <a:prstGeom prst="rect">
              <a:avLst/>
            </a:prstGeom>
            <a:noFill/>
            <a:ln w="38100" algn="ctr">
              <a:noFill/>
              <a:miter lim="800000"/>
              <a:headEnd/>
              <a:tailEnd/>
            </a:ln>
            <a:effectLst/>
          </p:spPr>
        </p:pic>
      </p:grpSp>
    </p:spTree>
    <p:extLst>
      <p:ext uri="{BB962C8B-B14F-4D97-AF65-F5344CB8AC3E}">
        <p14:creationId xmlns:p14="http://schemas.microsoft.com/office/powerpoint/2010/main" val="92325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855"/>
            <a:ext cx="7886700" cy="1325563"/>
          </a:xfrm>
        </p:spPr>
        <p:txBody>
          <a:bodyPr/>
          <a:lstStyle/>
          <a:p>
            <a:pPr algn="ctr"/>
            <a:r>
              <a:rPr lang="en-US" dirty="0" smtClean="0"/>
              <a:t>First interpretation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842" y="896869"/>
            <a:ext cx="2831863" cy="3062181"/>
          </a:xfrm>
          <a:prstGeom prst="rect">
            <a:avLst/>
          </a:prstGeom>
        </p:spPr>
      </p:pic>
      <p:pic>
        <p:nvPicPr>
          <p:cNvPr id="5" name="Picture 4"/>
          <p:cNvPicPr>
            <a:picLocks noChangeAspect="1"/>
          </p:cNvPicPr>
          <p:nvPr/>
        </p:nvPicPr>
        <p:blipFill>
          <a:blip r:embed="rId3"/>
          <a:stretch>
            <a:fillRect/>
          </a:stretch>
        </p:blipFill>
        <p:spPr>
          <a:xfrm>
            <a:off x="90436" y="3238136"/>
            <a:ext cx="5525415" cy="32756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842" y="3986632"/>
            <a:ext cx="2939771" cy="2760451"/>
          </a:xfrm>
          <a:prstGeom prst="rect">
            <a:avLst/>
          </a:prstGeom>
        </p:spPr>
      </p:pic>
      <p:sp>
        <p:nvSpPr>
          <p:cNvPr id="7" name="Rectangle 6"/>
          <p:cNvSpPr/>
          <p:nvPr/>
        </p:nvSpPr>
        <p:spPr>
          <a:xfrm>
            <a:off x="160777" y="1205801"/>
            <a:ext cx="5807947" cy="1477328"/>
          </a:xfrm>
          <a:prstGeom prst="rect">
            <a:avLst/>
          </a:prstGeom>
        </p:spPr>
        <p:txBody>
          <a:bodyPr wrap="square">
            <a:spAutoFit/>
          </a:bodyPr>
          <a:lstStyle/>
          <a:p>
            <a:r>
              <a:rPr lang="en-US" dirty="0">
                <a:solidFill>
                  <a:srgbClr val="000000"/>
                </a:solidFill>
                <a:latin typeface="Times" charset="0"/>
                <a:ea typeface="Times" charset="0"/>
                <a:cs typeface="Times" charset="0"/>
              </a:rPr>
              <a:t>When the field  gets at </a:t>
            </a:r>
            <a:r>
              <a:rPr lang="en-US" dirty="0" smtClean="0">
                <a:solidFill>
                  <a:srgbClr val="000000"/>
                </a:solidFill>
                <a:latin typeface="Times" charset="0"/>
                <a:ea typeface="Times" charset="0"/>
                <a:cs typeface="Times" charset="0"/>
              </a:rPr>
              <a:t>the critical point the </a:t>
            </a:r>
            <a:r>
              <a:rPr lang="en-US" dirty="0">
                <a:solidFill>
                  <a:srgbClr val="000000"/>
                </a:solidFill>
                <a:latin typeface="Times" charset="0"/>
                <a:ea typeface="Times" charset="0"/>
                <a:cs typeface="Times" charset="0"/>
              </a:rPr>
              <a:t>density reaches a maximum and the universe cannot shrink anymore. </a:t>
            </a:r>
            <a:r>
              <a:rPr lang="en-US" dirty="0" smtClean="0">
                <a:solidFill>
                  <a:srgbClr val="000000"/>
                </a:solidFill>
                <a:latin typeface="Times" charset="0"/>
                <a:ea typeface="Times" charset="0"/>
                <a:cs typeface="Times" charset="0"/>
              </a:rPr>
              <a:t>Like </a:t>
            </a:r>
            <a:r>
              <a:rPr lang="en-US" dirty="0">
                <a:solidFill>
                  <a:srgbClr val="000000"/>
                </a:solidFill>
                <a:latin typeface="Times" charset="0"/>
                <a:ea typeface="Times" charset="0"/>
                <a:cs typeface="Times" charset="0"/>
              </a:rPr>
              <a:t>in the elastic collision </a:t>
            </a:r>
            <a:r>
              <a:rPr lang="en-US" dirty="0" smtClean="0">
                <a:solidFill>
                  <a:srgbClr val="000000"/>
                </a:solidFill>
                <a:latin typeface="Times" charset="0"/>
                <a:ea typeface="Times" charset="0"/>
                <a:cs typeface="Times" charset="0"/>
              </a:rPr>
              <a:t>the </a:t>
            </a:r>
            <a:r>
              <a:rPr lang="en-US" dirty="0">
                <a:solidFill>
                  <a:srgbClr val="000000"/>
                </a:solidFill>
                <a:latin typeface="Times" charset="0"/>
                <a:ea typeface="Times" charset="0"/>
                <a:cs typeface="Times" charset="0"/>
              </a:rPr>
              <a:t>sign of the velocity is reverted. </a:t>
            </a:r>
            <a:r>
              <a:rPr lang="en-US" dirty="0" smtClean="0">
                <a:solidFill>
                  <a:srgbClr val="000000"/>
                </a:solidFill>
                <a:latin typeface="Times" charset="0"/>
                <a:ea typeface="Times" charset="0"/>
                <a:cs typeface="Times" charset="0"/>
              </a:rPr>
              <a:t>The </a:t>
            </a:r>
            <a:r>
              <a:rPr lang="en-US" dirty="0">
                <a:solidFill>
                  <a:srgbClr val="000000"/>
                </a:solidFill>
                <a:latin typeface="Times" charset="0"/>
                <a:ea typeface="Times" charset="0"/>
                <a:cs typeface="Times" charset="0"/>
              </a:rPr>
              <a:t>expansion following the collision </a:t>
            </a:r>
            <a:r>
              <a:rPr lang="en-US" dirty="0" smtClean="0">
                <a:solidFill>
                  <a:srgbClr val="000000"/>
                </a:solidFill>
                <a:latin typeface="Times" charset="0"/>
                <a:ea typeface="Times" charset="0"/>
                <a:cs typeface="Times" charset="0"/>
              </a:rPr>
              <a:t>keeps </a:t>
            </a:r>
            <a:r>
              <a:rPr lang="en-US" dirty="0">
                <a:solidFill>
                  <a:srgbClr val="000000"/>
                </a:solidFill>
                <a:latin typeface="Times" charset="0"/>
                <a:ea typeface="Times" charset="0"/>
                <a:cs typeface="Times" charset="0"/>
              </a:rPr>
              <a:t>decelerating as the acceleration in this model is </a:t>
            </a:r>
            <a:r>
              <a:rPr lang="en-US" dirty="0" smtClean="0">
                <a:solidFill>
                  <a:srgbClr val="000000"/>
                </a:solidFill>
                <a:latin typeface="Times" charset="0"/>
                <a:ea typeface="Times" charset="0"/>
                <a:cs typeface="Times" charset="0"/>
              </a:rPr>
              <a:t>always </a:t>
            </a:r>
            <a:r>
              <a:rPr lang="en-US" dirty="0">
                <a:solidFill>
                  <a:srgbClr val="000000"/>
                </a:solidFill>
                <a:latin typeface="Times" charset="0"/>
                <a:ea typeface="Times" charset="0"/>
                <a:cs typeface="Times" charset="0"/>
              </a:rPr>
              <a:t>negative. </a:t>
            </a:r>
            <a:endParaRPr lang="en-US" dirty="0">
              <a:solidFill>
                <a:srgbClr val="000000"/>
              </a:solidFill>
              <a:effectLst/>
              <a:latin typeface="Times" charset="0"/>
              <a:ea typeface="Times" charset="0"/>
              <a:cs typeface="Times" charset="0"/>
            </a:endParaRPr>
          </a:p>
        </p:txBody>
      </p:sp>
    </p:spTree>
    <p:extLst>
      <p:ext uri="{BB962C8B-B14F-4D97-AF65-F5344CB8AC3E}">
        <p14:creationId xmlns:p14="http://schemas.microsoft.com/office/powerpoint/2010/main" val="282240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855"/>
            <a:ext cx="7886700" cy="1325563"/>
          </a:xfrm>
        </p:spPr>
        <p:txBody>
          <a:bodyPr/>
          <a:lstStyle/>
          <a:p>
            <a:pPr algn="ctr"/>
            <a:r>
              <a:rPr lang="en-US" dirty="0" smtClean="0"/>
              <a:t>Second interpretation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693" y="271306"/>
            <a:ext cx="1631507" cy="15319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505" y="1278708"/>
            <a:ext cx="3596695" cy="37962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82" y="807083"/>
            <a:ext cx="3803989" cy="4587871"/>
          </a:xfrm>
          <a:prstGeom prst="rect">
            <a:avLst/>
          </a:prstGeom>
        </p:spPr>
      </p:pic>
      <p:pic>
        <p:nvPicPr>
          <p:cNvPr id="11" name="Picture 10"/>
          <p:cNvPicPr>
            <a:picLocks noChangeAspect="1"/>
          </p:cNvPicPr>
          <p:nvPr/>
        </p:nvPicPr>
        <p:blipFill>
          <a:blip r:embed="rId5"/>
          <a:stretch>
            <a:fillRect/>
          </a:stretch>
        </p:blipFill>
        <p:spPr>
          <a:xfrm>
            <a:off x="349800" y="4923328"/>
            <a:ext cx="8515350" cy="1673627"/>
          </a:xfrm>
          <a:prstGeom prst="rect">
            <a:avLst/>
          </a:prstGeom>
        </p:spPr>
      </p:pic>
    </p:spTree>
    <p:extLst>
      <p:ext uri="{BB962C8B-B14F-4D97-AF65-F5344CB8AC3E}">
        <p14:creationId xmlns:p14="http://schemas.microsoft.com/office/powerpoint/2010/main" val="21226437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855"/>
            <a:ext cx="7886700" cy="1325563"/>
          </a:xfrm>
        </p:spPr>
        <p:txBody>
          <a:bodyPr/>
          <a:lstStyle/>
          <a:p>
            <a:pPr algn="ctr"/>
            <a:r>
              <a:rPr lang="en-US" dirty="0" smtClean="0"/>
              <a:t>Second interpretation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693" y="271306"/>
            <a:ext cx="1631507" cy="15319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358" y="2705574"/>
            <a:ext cx="3596695" cy="3796254"/>
          </a:xfrm>
          <a:prstGeom prst="rect">
            <a:avLst/>
          </a:prstGeom>
        </p:spPr>
      </p:pic>
      <p:sp>
        <p:nvSpPr>
          <p:cNvPr id="3" name="Rectangle 2"/>
          <p:cNvSpPr/>
          <p:nvPr/>
        </p:nvSpPr>
        <p:spPr>
          <a:xfrm>
            <a:off x="-40188" y="659069"/>
            <a:ext cx="5812971" cy="5632311"/>
          </a:xfrm>
          <a:prstGeom prst="rect">
            <a:avLst/>
          </a:prstGeom>
        </p:spPr>
        <p:txBody>
          <a:bodyPr wrap="square">
            <a:spAutoFit/>
          </a:bodyPr>
          <a:lstStyle/>
          <a:p>
            <a:r>
              <a:rPr lang="en-US" dirty="0">
                <a:solidFill>
                  <a:srgbClr val="000000"/>
                </a:solidFill>
                <a:latin typeface="Helvetica" charset="0"/>
              </a:rPr>
              <a:t/>
            </a:r>
            <a:br>
              <a:rPr lang="en-US" dirty="0">
                <a:solidFill>
                  <a:srgbClr val="000000"/>
                </a:solidFill>
                <a:latin typeface="Helvetica" charset="0"/>
              </a:rPr>
            </a:br>
            <a:endParaRPr lang="en-US" dirty="0">
              <a:solidFill>
                <a:srgbClr val="000000"/>
              </a:solidFill>
              <a:latin typeface="Helvetica" charset="0"/>
            </a:endParaRPr>
          </a:p>
          <a:p>
            <a:r>
              <a:rPr lang="en-US" dirty="0">
                <a:solidFill>
                  <a:srgbClr val="000000"/>
                </a:solidFill>
                <a:latin typeface="Times" charset="0"/>
                <a:ea typeface="Times" charset="0"/>
                <a:cs typeface="Times" charset="0"/>
              </a:rPr>
              <a:t>The ramification point in the equation of state is encountered twice during the time evolution. When the universe gets at the ramification point the time starts flowing backward till the universe gets again to the ramification point, when the usual forward orientation of time is recovered. The phenomenology is essentially the same as in the previous conservative description but the inversion of the velocity is caused by an inversion of the sense of the flow of time, inversion that is short-lived. </a:t>
            </a:r>
          </a:p>
          <a:p>
            <a:r>
              <a:rPr lang="en-US" dirty="0">
                <a:solidFill>
                  <a:srgbClr val="000000"/>
                </a:solidFill>
                <a:latin typeface="Times" charset="0"/>
                <a:ea typeface="Times" charset="0"/>
                <a:cs typeface="Times" charset="0"/>
              </a:rPr>
              <a:t/>
            </a:r>
            <a:br>
              <a:rPr lang="en-US" dirty="0">
                <a:solidFill>
                  <a:srgbClr val="000000"/>
                </a:solidFill>
                <a:latin typeface="Times" charset="0"/>
                <a:ea typeface="Times" charset="0"/>
                <a:cs typeface="Times" charset="0"/>
              </a:rPr>
            </a:br>
            <a:r>
              <a:rPr lang="en-US" dirty="0" smtClean="0">
                <a:solidFill>
                  <a:srgbClr val="000000"/>
                </a:solidFill>
                <a:latin typeface="Times" charset="0"/>
                <a:ea typeface="Times" charset="0"/>
                <a:cs typeface="Times" charset="0"/>
              </a:rPr>
              <a:t>Borrowing from relativistic </a:t>
            </a:r>
            <a:r>
              <a:rPr lang="en-US" dirty="0">
                <a:solidFill>
                  <a:srgbClr val="000000"/>
                </a:solidFill>
                <a:latin typeface="Times" charset="0"/>
                <a:ea typeface="Times" charset="0"/>
                <a:cs typeface="Times" charset="0"/>
              </a:rPr>
              <a:t>quantum mechanics </a:t>
            </a:r>
            <a:r>
              <a:rPr lang="en-US" dirty="0" smtClean="0">
                <a:solidFill>
                  <a:srgbClr val="000000"/>
                </a:solidFill>
                <a:latin typeface="Times" charset="0"/>
                <a:ea typeface="Times" charset="0"/>
                <a:cs typeface="Times" charset="0"/>
              </a:rPr>
              <a:t>ideas it </a:t>
            </a:r>
            <a:r>
              <a:rPr lang="en-US" dirty="0">
                <a:solidFill>
                  <a:srgbClr val="000000"/>
                </a:solidFill>
                <a:latin typeface="Times" charset="0"/>
                <a:ea typeface="Times" charset="0"/>
                <a:cs typeface="Times" charset="0"/>
              </a:rPr>
              <a:t>is tempting to say that a universe pair is annihilated when the ramification point is first encountered; a pair of universes is created when the ramification point is encountered a second time.</a:t>
            </a:r>
          </a:p>
          <a:p>
            <a:r>
              <a:rPr lang="en-US" dirty="0" smtClean="0">
                <a:solidFill>
                  <a:srgbClr val="000000"/>
                </a:solidFill>
                <a:latin typeface="Times" charset="0"/>
                <a:ea typeface="Times" charset="0"/>
                <a:cs typeface="Times" charset="0"/>
              </a:rPr>
              <a:t>There </a:t>
            </a:r>
            <a:r>
              <a:rPr lang="en-US" dirty="0">
                <a:solidFill>
                  <a:srgbClr val="000000"/>
                </a:solidFill>
                <a:latin typeface="Times" charset="0"/>
                <a:ea typeface="Times" charset="0"/>
                <a:cs typeface="Times" charset="0"/>
              </a:rPr>
              <a:t>is only one possible difference. Since the time runs backward the instability due to the negative squared velocity of sound needs to be reconsidered. </a:t>
            </a:r>
            <a:endParaRPr lang="en-US" dirty="0">
              <a:solidFill>
                <a:srgbClr val="000000"/>
              </a:solidFill>
              <a:effectLst/>
              <a:latin typeface="Times" charset="0"/>
              <a:ea typeface="Times" charset="0"/>
              <a:cs typeface="Times" charset="0"/>
            </a:endParaRPr>
          </a:p>
        </p:txBody>
      </p:sp>
    </p:spTree>
    <p:extLst>
      <p:ext uri="{BB962C8B-B14F-4D97-AF65-F5344CB8AC3E}">
        <p14:creationId xmlns:p14="http://schemas.microsoft.com/office/powerpoint/2010/main" val="853043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690689"/>
          </a:xfrm>
        </p:spPr>
        <p:txBody>
          <a:bodyPr/>
          <a:lstStyle/>
          <a:p>
            <a:pPr algn="ctr"/>
            <a:r>
              <a:rPr lang="en-US" dirty="0" smtClean="0"/>
              <a:t>General models (non pure)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37" y="3794139"/>
            <a:ext cx="3531517" cy="419209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3499" y="4273773"/>
            <a:ext cx="3257050" cy="3094197"/>
          </a:xfrm>
          <a:prstGeom prst="rect">
            <a:avLst/>
          </a:prstGeom>
        </p:spPr>
      </p:pic>
      <p:pic>
        <p:nvPicPr>
          <p:cNvPr id="10" name="Picture 9"/>
          <p:cNvPicPr>
            <a:picLocks noChangeAspect="1"/>
          </p:cNvPicPr>
          <p:nvPr/>
        </p:nvPicPr>
        <p:blipFill>
          <a:blip r:embed="rId4"/>
          <a:stretch>
            <a:fillRect/>
          </a:stretch>
        </p:blipFill>
        <p:spPr>
          <a:xfrm>
            <a:off x="503534" y="1313457"/>
            <a:ext cx="5585767" cy="408959"/>
          </a:xfrm>
          <a:prstGeom prst="rect">
            <a:avLst/>
          </a:prstGeom>
        </p:spPr>
      </p:pic>
      <p:pic>
        <p:nvPicPr>
          <p:cNvPr id="11" name="Picture 10"/>
          <p:cNvPicPr>
            <a:picLocks noChangeAspect="1"/>
          </p:cNvPicPr>
          <p:nvPr/>
        </p:nvPicPr>
        <p:blipFill>
          <a:blip r:embed="rId5"/>
          <a:stretch>
            <a:fillRect/>
          </a:stretch>
        </p:blipFill>
        <p:spPr>
          <a:xfrm>
            <a:off x="503534" y="1920389"/>
            <a:ext cx="4259384" cy="358593"/>
          </a:xfrm>
          <a:prstGeom prst="rect">
            <a:avLst/>
          </a:prstGeom>
        </p:spPr>
      </p:pic>
      <p:pic>
        <p:nvPicPr>
          <p:cNvPr id="12" name="Picture 11"/>
          <p:cNvPicPr>
            <a:picLocks noChangeAspect="1"/>
          </p:cNvPicPr>
          <p:nvPr/>
        </p:nvPicPr>
        <p:blipFill>
          <a:blip r:embed="rId6"/>
          <a:stretch>
            <a:fillRect/>
          </a:stretch>
        </p:blipFill>
        <p:spPr>
          <a:xfrm>
            <a:off x="513582" y="2427627"/>
            <a:ext cx="6438442" cy="629574"/>
          </a:xfrm>
          <a:prstGeom prst="rect">
            <a:avLst/>
          </a:prstGeom>
        </p:spPr>
      </p:pic>
      <p:pic>
        <p:nvPicPr>
          <p:cNvPr id="13" name="Picture 12"/>
          <p:cNvPicPr>
            <a:picLocks noChangeAspect="1"/>
          </p:cNvPicPr>
          <p:nvPr/>
        </p:nvPicPr>
        <p:blipFill>
          <a:blip r:embed="rId7"/>
          <a:stretch>
            <a:fillRect/>
          </a:stretch>
        </p:blipFill>
        <p:spPr>
          <a:xfrm>
            <a:off x="1892579" y="3198570"/>
            <a:ext cx="4920203" cy="933834"/>
          </a:xfrm>
          <a:prstGeom prst="rect">
            <a:avLst/>
          </a:prstGeom>
        </p:spPr>
      </p:pic>
    </p:spTree>
    <p:extLst>
      <p:ext uri="{BB962C8B-B14F-4D97-AF65-F5344CB8AC3E}">
        <p14:creationId xmlns:p14="http://schemas.microsoft.com/office/powerpoint/2010/main" val="909196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4886"/>
            <a:ext cx="7886700" cy="1325563"/>
          </a:xfrm>
        </p:spPr>
        <p:txBody>
          <a:bodyPr/>
          <a:lstStyle/>
          <a:p>
            <a:pPr algn="ctr"/>
            <a:r>
              <a:rPr lang="en-US" dirty="0" smtClean="0"/>
              <a:t>General models (non pure)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98" y="4391151"/>
            <a:ext cx="2758552" cy="18095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600" y="4408378"/>
            <a:ext cx="2693423" cy="17750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097" y="1254251"/>
            <a:ext cx="3302000" cy="31369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4893" y="4346961"/>
            <a:ext cx="2826238" cy="1853699"/>
          </a:xfrm>
          <a:prstGeom prst="rect">
            <a:avLst/>
          </a:prstGeom>
        </p:spPr>
      </p:pic>
    </p:spTree>
    <p:extLst>
      <p:ext uri="{BB962C8B-B14F-4D97-AF65-F5344CB8AC3E}">
        <p14:creationId xmlns:p14="http://schemas.microsoft.com/office/powerpoint/2010/main" val="150584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dist="50800" sx="1000" sy="1000" algn="ctr" rotWithShape="0">
              <a:srgbClr val="000000"/>
            </a:outerShdw>
          </a:effectLst>
        </p:spPr>
        <p:txBody>
          <a:bodyPr vert="horz" wrap="square" lIns="72000"/>
          <a:lstStyle/>
          <a:p>
            <a:pPr algn="ctr"/>
            <a:r>
              <a:rPr lang="en-US" b="1" dirty="0"/>
              <a:t>E</a:t>
            </a:r>
            <a:r>
              <a:rPr lang="en-US" b="1" dirty="0" smtClean="0"/>
              <a:t>quation of state</a:t>
            </a:r>
            <a:endParaRPr lang="en-US" b="1" dirty="0"/>
          </a:p>
        </p:txBody>
      </p:sp>
      <p:pic>
        <p:nvPicPr>
          <p:cNvPr id="3" name="Picture 2"/>
          <p:cNvPicPr>
            <a:picLocks noChangeAspect="1"/>
          </p:cNvPicPr>
          <p:nvPr/>
        </p:nvPicPr>
        <p:blipFill>
          <a:blip r:embed="rId3"/>
          <a:stretch>
            <a:fillRect/>
          </a:stretch>
        </p:blipFill>
        <p:spPr>
          <a:xfrm>
            <a:off x="3085411" y="1621209"/>
            <a:ext cx="2978960" cy="668009"/>
          </a:xfrm>
          <a:prstGeom prst="rect">
            <a:avLst/>
          </a:prstGeom>
        </p:spPr>
      </p:pic>
      <p:pic>
        <p:nvPicPr>
          <p:cNvPr id="4" name="Picture 3"/>
          <p:cNvPicPr>
            <a:picLocks noChangeAspect="1"/>
          </p:cNvPicPr>
          <p:nvPr/>
        </p:nvPicPr>
        <p:blipFill>
          <a:blip r:embed="rId4"/>
          <a:stretch>
            <a:fillRect/>
          </a:stretch>
        </p:blipFill>
        <p:spPr>
          <a:xfrm>
            <a:off x="3601694" y="3900677"/>
            <a:ext cx="2018977" cy="427750"/>
          </a:xfrm>
          <a:prstGeom prst="rect">
            <a:avLst/>
          </a:prstGeom>
        </p:spPr>
      </p:pic>
      <p:pic>
        <p:nvPicPr>
          <p:cNvPr id="8" name="Picture 7"/>
          <p:cNvPicPr>
            <a:picLocks noChangeAspect="1"/>
          </p:cNvPicPr>
          <p:nvPr/>
        </p:nvPicPr>
        <p:blipFill>
          <a:blip r:embed="rId5"/>
          <a:stretch>
            <a:fillRect/>
          </a:stretch>
        </p:blipFill>
        <p:spPr>
          <a:xfrm>
            <a:off x="4014036" y="5610506"/>
            <a:ext cx="1194292" cy="658759"/>
          </a:xfrm>
          <a:prstGeom prst="rect">
            <a:avLst/>
          </a:prstGeom>
        </p:spPr>
      </p:pic>
      <p:sp>
        <p:nvSpPr>
          <p:cNvPr id="9" name="TextBox 8"/>
          <p:cNvSpPr txBox="1"/>
          <p:nvPr/>
        </p:nvSpPr>
        <p:spPr>
          <a:xfrm>
            <a:off x="383104" y="3726609"/>
            <a:ext cx="2676429" cy="593401"/>
          </a:xfrm>
          <a:prstGeom prst="rect">
            <a:avLst/>
          </a:prstGeom>
          <a:noFill/>
        </p:spPr>
        <p:txBody>
          <a:bodyPr wrap="square" rtlCol="0">
            <a:spAutoFit/>
          </a:bodyPr>
          <a:lstStyle/>
          <a:p>
            <a:r>
              <a:rPr lang="en-US" sz="3200" dirty="0" smtClean="0"/>
              <a:t>Linear case:</a:t>
            </a:r>
            <a:endParaRPr lang="en-US" sz="3200" dirty="0"/>
          </a:p>
        </p:txBody>
      </p:sp>
      <p:pic>
        <p:nvPicPr>
          <p:cNvPr id="11" name="Picture 25" descr="txp_fig"/>
          <p:cNvPicPr>
            <a:picLocks noChangeAspect="1" noChangeArrowheads="1"/>
          </p:cNvPicPr>
          <p:nvPr>
            <p:custDataLst>
              <p:tags r:id="rId1"/>
            </p:custDataLst>
          </p:nvPr>
        </p:nvPicPr>
        <p:blipFill>
          <a:blip r:embed="rId6" cstate="print"/>
          <a:srcRect/>
          <a:stretch>
            <a:fillRect/>
          </a:stretch>
        </p:blipFill>
        <p:spPr bwMode="auto">
          <a:xfrm>
            <a:off x="404663" y="2630637"/>
            <a:ext cx="3101975" cy="835025"/>
          </a:xfrm>
          <a:prstGeom prst="rect">
            <a:avLst/>
          </a:prstGeom>
          <a:noFill/>
          <a:ln w="38100" algn="ctr">
            <a:noFill/>
            <a:miter lim="800000"/>
            <a:headEnd/>
            <a:tailEnd/>
          </a:ln>
          <a:effectLst/>
        </p:spPr>
      </p:pic>
      <p:pic>
        <p:nvPicPr>
          <p:cNvPr id="5" name="Picture 4"/>
          <p:cNvPicPr>
            <a:picLocks noChangeAspect="1"/>
          </p:cNvPicPr>
          <p:nvPr/>
        </p:nvPicPr>
        <p:blipFill>
          <a:blip r:embed="rId7"/>
          <a:stretch>
            <a:fillRect/>
          </a:stretch>
        </p:blipFill>
        <p:spPr>
          <a:xfrm>
            <a:off x="5352070" y="2532424"/>
            <a:ext cx="3327400" cy="838200"/>
          </a:xfrm>
          <a:prstGeom prst="rect">
            <a:avLst/>
          </a:prstGeom>
        </p:spPr>
      </p:pic>
      <p:pic>
        <p:nvPicPr>
          <p:cNvPr id="12" name="Picture 11"/>
          <p:cNvPicPr>
            <a:picLocks noChangeAspect="1"/>
          </p:cNvPicPr>
          <p:nvPr/>
        </p:nvPicPr>
        <p:blipFill>
          <a:blip r:embed="rId8"/>
          <a:stretch>
            <a:fillRect/>
          </a:stretch>
        </p:blipFill>
        <p:spPr>
          <a:xfrm>
            <a:off x="513273" y="4663108"/>
            <a:ext cx="7772400" cy="482600"/>
          </a:xfrm>
          <a:prstGeom prst="rect">
            <a:avLst/>
          </a:prstGeom>
        </p:spPr>
      </p:pic>
    </p:spTree>
    <p:extLst>
      <p:ext uri="{BB962C8B-B14F-4D97-AF65-F5344CB8AC3E}">
        <p14:creationId xmlns:p14="http://schemas.microsoft.com/office/powerpoint/2010/main" val="25564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1" descr="txp_fig.png"/>
          <p:cNvPicPr>
            <a:picLocks noChangeAspect="1"/>
          </p:cNvPicPr>
          <p:nvPr>
            <p:custDataLst>
              <p:tags r:id="rId2"/>
            </p:custDataLst>
          </p:nvPr>
        </p:nvPicPr>
        <p:blipFill>
          <a:blip r:embed="rId6" cstate="print"/>
          <a:srcRect/>
          <a:stretch>
            <a:fillRect/>
          </a:stretch>
        </p:blipFill>
        <p:spPr bwMode="auto">
          <a:xfrm>
            <a:off x="1143000" y="2093976"/>
            <a:ext cx="6715172" cy="859587"/>
          </a:xfrm>
          <a:prstGeom prst="rect">
            <a:avLst/>
          </a:prstGeom>
          <a:noFill/>
          <a:ln w="9525">
            <a:noFill/>
            <a:miter lim="800000"/>
            <a:headEnd/>
            <a:tailEnd/>
          </a:ln>
        </p:spPr>
      </p:pic>
      <p:graphicFrame>
        <p:nvGraphicFramePr>
          <p:cNvPr id="13316" name="Content Placeholder 7"/>
          <p:cNvGraphicFramePr>
            <a:graphicFrameLocks/>
          </p:cNvGraphicFramePr>
          <p:nvPr/>
        </p:nvGraphicFramePr>
        <p:xfrm>
          <a:off x="214313" y="4714875"/>
          <a:ext cx="4105275" cy="2228850"/>
        </p:xfrm>
        <a:graphic>
          <a:graphicData uri="http://schemas.openxmlformats.org/presentationml/2006/ole">
            <mc:AlternateContent xmlns:mc="http://schemas.openxmlformats.org/markup-compatibility/2006">
              <mc:Choice xmlns:v="urn:schemas-microsoft-com:vml" Requires="v">
                <p:oleObj spid="_x0000_s1119" name="Worksheet" r:id="rId7" imgW="4105359" imgH="2228985" progId="Excel.Sheet.8">
                  <p:embed/>
                </p:oleObj>
              </mc:Choice>
              <mc:Fallback>
                <p:oleObj name="Worksheet" r:id="rId7" imgW="4105359" imgH="2228985" progId="Excel.Shee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3" y="4714875"/>
                        <a:ext cx="4105275" cy="222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p:cNvGraphicFramePr>
          <p:nvPr/>
        </p:nvGraphicFramePr>
        <p:xfrm>
          <a:off x="4786313" y="4859338"/>
          <a:ext cx="4143375" cy="2066925"/>
        </p:xfrm>
        <a:graphic>
          <a:graphicData uri="http://schemas.openxmlformats.org/drawingml/2006/chart">
            <c:chart xmlns:c="http://schemas.openxmlformats.org/drawingml/2006/chart" xmlns:r="http://schemas.openxmlformats.org/officeDocument/2006/relationships" r:id="rId9"/>
          </a:graphicData>
        </a:graphic>
      </p:graphicFrame>
      <p:pic>
        <p:nvPicPr>
          <p:cNvPr id="7" name="Picture 6" descr="txp_fig.png"/>
          <p:cNvPicPr>
            <a:picLocks noChangeAspect="1"/>
          </p:cNvPicPr>
          <p:nvPr>
            <p:custDataLst>
              <p:tags r:id="rId3"/>
            </p:custDataLst>
          </p:nvPr>
        </p:nvPicPr>
        <p:blipFill>
          <a:blip r:embed="rId10" cstate="print"/>
          <a:srcRect/>
          <a:stretch>
            <a:fillRect/>
          </a:stretch>
        </p:blipFill>
        <p:spPr bwMode="auto">
          <a:xfrm>
            <a:off x="1139952" y="1150585"/>
            <a:ext cx="6596058" cy="830615"/>
          </a:xfrm>
          <a:prstGeom prst="rect">
            <a:avLst/>
          </a:prstGeom>
          <a:noFill/>
          <a:ln w="9525">
            <a:noFill/>
            <a:miter lim="800000"/>
            <a:headEnd/>
            <a:tailEnd/>
          </a:ln>
        </p:spPr>
      </p:pic>
      <p:pic>
        <p:nvPicPr>
          <p:cNvPr id="12" name="Picture 11" descr="txp_fig.png"/>
          <p:cNvPicPr>
            <a:picLocks noChangeAspect="1"/>
          </p:cNvPicPr>
          <p:nvPr>
            <p:custDataLst>
              <p:tags r:id="rId4"/>
            </p:custDataLst>
          </p:nvPr>
        </p:nvPicPr>
        <p:blipFill>
          <a:blip r:embed="rId11" cstate="print">
            <a:lum/>
          </a:blip>
          <a:stretch>
            <a:fillRect/>
          </a:stretch>
        </p:blipFill>
        <p:spPr>
          <a:xfrm>
            <a:off x="1447800" y="3200400"/>
            <a:ext cx="6094056" cy="886408"/>
          </a:xfrm>
          <a:prstGeom prst="rect">
            <a:avLst/>
          </a:prstGeom>
        </p:spPr>
      </p:pic>
      <p:sp>
        <p:nvSpPr>
          <p:cNvPr id="13" name="Title 12"/>
          <p:cNvSpPr>
            <a:spLocks noGrp="1"/>
          </p:cNvSpPr>
          <p:nvPr>
            <p:ph type="title"/>
          </p:nvPr>
        </p:nvSpPr>
        <p:spPr>
          <a:xfrm>
            <a:off x="457200" y="0"/>
            <a:ext cx="8229600" cy="1143000"/>
          </a:xfrm>
        </p:spPr>
        <p:txBody>
          <a:bodyPr>
            <a:noAutofit/>
          </a:bodyPr>
          <a:lstStyle/>
          <a:p>
            <a:pPr algn="ctr"/>
            <a:r>
              <a:rPr lang="en-US" b="1" dirty="0" smtClean="0"/>
              <a:t>Lambda forever</a:t>
            </a:r>
            <a:endParaRPr lang="en-US" b="1" dirty="0"/>
          </a:p>
        </p:txBody>
      </p:sp>
      <p:grpSp>
        <p:nvGrpSpPr>
          <p:cNvPr id="10" name="Group 26"/>
          <p:cNvGrpSpPr>
            <a:grpSpLocks/>
          </p:cNvGrpSpPr>
          <p:nvPr/>
        </p:nvGrpSpPr>
        <p:grpSpPr bwMode="auto">
          <a:xfrm>
            <a:off x="2209800" y="3124200"/>
            <a:ext cx="5486400" cy="990600"/>
            <a:chOff x="960" y="1872"/>
            <a:chExt cx="4560" cy="576"/>
          </a:xfrm>
        </p:grpSpPr>
        <p:sp>
          <p:nvSpPr>
            <p:cNvPr id="11" name="Line 14"/>
            <p:cNvSpPr>
              <a:spLocks noChangeShapeType="1"/>
            </p:cNvSpPr>
            <p:nvPr/>
          </p:nvSpPr>
          <p:spPr bwMode="auto">
            <a:xfrm flipV="1">
              <a:off x="960" y="1872"/>
              <a:ext cx="1056" cy="576"/>
            </a:xfrm>
            <a:prstGeom prst="line">
              <a:avLst/>
            </a:prstGeom>
            <a:noFill/>
            <a:ln w="38100">
              <a:solidFill>
                <a:schemeClr val="accent2"/>
              </a:solidFill>
              <a:round/>
              <a:headEnd/>
              <a:tailEnd/>
            </a:ln>
            <a:effectLst/>
          </p:spPr>
          <p:txBody>
            <a:bodyPr>
              <a:spAutoFit/>
            </a:bodyPr>
            <a:lstStyle/>
            <a:p>
              <a:endParaRPr lang="en-US"/>
            </a:p>
          </p:txBody>
        </p:sp>
        <p:sp>
          <p:nvSpPr>
            <p:cNvPr id="14" name="Line 21"/>
            <p:cNvSpPr>
              <a:spLocks noChangeShapeType="1"/>
            </p:cNvSpPr>
            <p:nvPr/>
          </p:nvSpPr>
          <p:spPr bwMode="auto">
            <a:xfrm flipV="1">
              <a:off x="2304" y="1872"/>
              <a:ext cx="1056" cy="576"/>
            </a:xfrm>
            <a:prstGeom prst="line">
              <a:avLst/>
            </a:prstGeom>
            <a:noFill/>
            <a:ln w="38100">
              <a:solidFill>
                <a:schemeClr val="accent2"/>
              </a:solidFill>
              <a:round/>
              <a:headEnd/>
              <a:tailEnd/>
            </a:ln>
            <a:effectLst/>
          </p:spPr>
          <p:txBody>
            <a:bodyPr>
              <a:spAutoFit/>
            </a:bodyPr>
            <a:lstStyle/>
            <a:p>
              <a:endParaRPr lang="en-US"/>
            </a:p>
          </p:txBody>
        </p:sp>
        <p:sp>
          <p:nvSpPr>
            <p:cNvPr id="15" name="Line 22"/>
            <p:cNvSpPr>
              <a:spLocks noChangeShapeType="1"/>
            </p:cNvSpPr>
            <p:nvPr/>
          </p:nvSpPr>
          <p:spPr bwMode="auto">
            <a:xfrm flipV="1">
              <a:off x="4464" y="1872"/>
              <a:ext cx="1056" cy="576"/>
            </a:xfrm>
            <a:prstGeom prst="line">
              <a:avLst/>
            </a:prstGeom>
            <a:noFill/>
            <a:ln w="38100">
              <a:solidFill>
                <a:schemeClr val="accent2"/>
              </a:solidFill>
              <a:round/>
              <a:headEnd/>
              <a:tailEnd/>
            </a:ln>
            <a:effectLst/>
          </p:spPr>
          <p:txBody>
            <a:bodyPr>
              <a:spAutoFit/>
            </a:bodyPr>
            <a:lstStyle/>
            <a:p>
              <a:endParaRPr lang="en-US"/>
            </a:p>
          </p:txBody>
        </p:sp>
        <p:sp>
          <p:nvSpPr>
            <p:cNvPr id="16" name="Line 23"/>
            <p:cNvSpPr>
              <a:spLocks noChangeShapeType="1"/>
            </p:cNvSpPr>
            <p:nvPr/>
          </p:nvSpPr>
          <p:spPr bwMode="auto">
            <a:xfrm>
              <a:off x="960" y="1872"/>
              <a:ext cx="1056" cy="576"/>
            </a:xfrm>
            <a:prstGeom prst="line">
              <a:avLst/>
            </a:prstGeom>
            <a:noFill/>
            <a:ln w="38100">
              <a:solidFill>
                <a:schemeClr val="accent2"/>
              </a:solidFill>
              <a:round/>
              <a:headEnd/>
              <a:tailEnd/>
            </a:ln>
            <a:effectLst/>
          </p:spPr>
          <p:txBody>
            <a:bodyPr>
              <a:spAutoFit/>
            </a:bodyPr>
            <a:lstStyle/>
            <a:p>
              <a:endParaRPr lang="en-US"/>
            </a:p>
          </p:txBody>
        </p:sp>
        <p:sp>
          <p:nvSpPr>
            <p:cNvPr id="17" name="Line 24"/>
            <p:cNvSpPr>
              <a:spLocks noChangeShapeType="1"/>
            </p:cNvSpPr>
            <p:nvPr/>
          </p:nvSpPr>
          <p:spPr bwMode="auto">
            <a:xfrm>
              <a:off x="2304" y="1872"/>
              <a:ext cx="1056" cy="576"/>
            </a:xfrm>
            <a:prstGeom prst="line">
              <a:avLst/>
            </a:prstGeom>
            <a:noFill/>
            <a:ln w="38100">
              <a:solidFill>
                <a:schemeClr val="accent2"/>
              </a:solidFill>
              <a:round/>
              <a:headEnd/>
              <a:tailEnd/>
            </a:ln>
            <a:effectLst/>
          </p:spPr>
          <p:txBody>
            <a:bodyPr>
              <a:spAutoFit/>
            </a:bodyPr>
            <a:lstStyle/>
            <a:p>
              <a:endParaRPr lang="en-US"/>
            </a:p>
          </p:txBody>
        </p:sp>
        <p:sp>
          <p:nvSpPr>
            <p:cNvPr id="18" name="Line 25"/>
            <p:cNvSpPr>
              <a:spLocks noChangeShapeType="1"/>
            </p:cNvSpPr>
            <p:nvPr/>
          </p:nvSpPr>
          <p:spPr bwMode="auto">
            <a:xfrm>
              <a:off x="4464" y="1872"/>
              <a:ext cx="1056" cy="576"/>
            </a:xfrm>
            <a:prstGeom prst="line">
              <a:avLst/>
            </a:prstGeom>
            <a:noFill/>
            <a:ln w="38100">
              <a:solidFill>
                <a:schemeClr val="accent2"/>
              </a:solidFill>
              <a:round/>
              <a:headEnd/>
              <a:tailEnd/>
            </a:ln>
            <a:effectLst/>
          </p:spPr>
          <p:txBody>
            <a:bodyPr>
              <a:spAutoFit/>
            </a:bodyPr>
            <a:lstStyle/>
            <a:p>
              <a:endParaRPr lang="en-US"/>
            </a:p>
          </p:txBody>
        </p:sp>
      </p:grpSp>
    </p:spTree>
    <p:extLst>
      <p:ext uri="{BB962C8B-B14F-4D97-AF65-F5344CB8AC3E}">
        <p14:creationId xmlns:p14="http://schemas.microsoft.com/office/powerpoint/2010/main" val="141795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685800" y="-76200"/>
            <a:ext cx="7772400" cy="1143000"/>
          </a:xfrm>
        </p:spPr>
        <p:txBody>
          <a:bodyPr/>
          <a:lstStyle/>
          <a:p>
            <a:pPr algn="ctr"/>
            <a:r>
              <a:rPr lang="en-US" sz="3600" b="1" dirty="0" smtClean="0"/>
              <a:t>Simple Dark </a:t>
            </a:r>
            <a:r>
              <a:rPr lang="en-US" sz="3600" b="1" dirty="0"/>
              <a:t>Energy Models</a:t>
            </a:r>
          </a:p>
        </p:txBody>
      </p:sp>
      <p:pic>
        <p:nvPicPr>
          <p:cNvPr id="349187" name="Picture 3" descr="txp_fig"/>
          <p:cNvPicPr>
            <a:picLocks noChangeAspect="1" noChangeArrowheads="1"/>
          </p:cNvPicPr>
          <p:nvPr>
            <p:custDataLst>
              <p:tags r:id="rId1"/>
            </p:custDataLst>
          </p:nvPr>
        </p:nvPicPr>
        <p:blipFill>
          <a:blip r:embed="rId6" cstate="print"/>
          <a:srcRect/>
          <a:stretch>
            <a:fillRect/>
          </a:stretch>
        </p:blipFill>
        <p:spPr bwMode="auto">
          <a:xfrm>
            <a:off x="5857166" y="1364392"/>
            <a:ext cx="2168153" cy="403872"/>
          </a:xfrm>
          <a:prstGeom prst="rect">
            <a:avLst/>
          </a:prstGeom>
          <a:noFill/>
          <a:ln w="38100">
            <a:noFill/>
            <a:miter lim="800000"/>
            <a:headEnd/>
            <a:tailEnd/>
          </a:ln>
          <a:effectLst/>
        </p:spPr>
      </p:pic>
      <p:sp>
        <p:nvSpPr>
          <p:cNvPr id="349188" name="Text Box 4"/>
          <p:cNvSpPr txBox="1">
            <a:spLocks noChangeArrowheads="1"/>
          </p:cNvSpPr>
          <p:nvPr/>
        </p:nvSpPr>
        <p:spPr bwMode="auto">
          <a:xfrm>
            <a:off x="2934512" y="724392"/>
            <a:ext cx="3311525" cy="571023"/>
          </a:xfrm>
          <a:prstGeom prst="rect">
            <a:avLst/>
          </a:prstGeom>
          <a:noFill/>
          <a:ln w="38100">
            <a:noFill/>
            <a:miter lim="800000"/>
            <a:headEnd/>
            <a:tailEnd/>
          </a:ln>
          <a:effectLst/>
        </p:spPr>
        <p:txBody>
          <a:bodyPr wrap="none">
            <a:spAutoFit/>
          </a:bodyPr>
          <a:lstStyle/>
          <a:p>
            <a:r>
              <a:rPr lang="en-US" sz="2800" b="1" dirty="0">
                <a:solidFill>
                  <a:srgbClr val="FF0000"/>
                </a:solidFill>
              </a:rPr>
              <a:t>Cosmic Acceleration</a:t>
            </a:r>
            <a:endParaRPr lang="en-GB" sz="2800" dirty="0">
              <a:solidFill>
                <a:srgbClr val="FF0000"/>
              </a:solidFill>
            </a:endParaRPr>
          </a:p>
        </p:txBody>
      </p:sp>
      <p:sp>
        <p:nvSpPr>
          <p:cNvPr id="349189" name="Text Box 5"/>
          <p:cNvSpPr txBox="1">
            <a:spLocks noChangeArrowheads="1"/>
          </p:cNvSpPr>
          <p:nvPr/>
        </p:nvSpPr>
        <p:spPr bwMode="auto">
          <a:xfrm>
            <a:off x="95250" y="2542163"/>
            <a:ext cx="3032625" cy="523220"/>
          </a:xfrm>
          <a:prstGeom prst="rect">
            <a:avLst/>
          </a:prstGeom>
          <a:noFill/>
          <a:ln w="38100">
            <a:noFill/>
            <a:miter lim="800000"/>
            <a:headEnd/>
            <a:tailEnd/>
          </a:ln>
          <a:effectLst/>
        </p:spPr>
        <p:txBody>
          <a:bodyPr wrap="none">
            <a:spAutoFit/>
          </a:bodyPr>
          <a:lstStyle/>
          <a:p>
            <a:pPr algn="l"/>
            <a:r>
              <a:rPr lang="en-US" sz="2800">
                <a:solidFill>
                  <a:schemeClr val="tx2"/>
                </a:solidFill>
              </a:rPr>
              <a:t>    </a:t>
            </a:r>
            <a:r>
              <a:rPr lang="en-US" sz="2800" dirty="0">
                <a:solidFill>
                  <a:schemeClr val="tx2"/>
                </a:solidFill>
              </a:rPr>
              <a:t>1</a:t>
            </a:r>
            <a:r>
              <a:rPr lang="en-US" sz="2800" smtClean="0">
                <a:solidFill>
                  <a:schemeClr val="tx2"/>
                </a:solidFill>
              </a:rPr>
              <a:t>) </a:t>
            </a:r>
            <a:r>
              <a:rPr lang="en-US" sz="2800" dirty="0" smtClean="0">
                <a:solidFill>
                  <a:schemeClr val="tx2"/>
                </a:solidFill>
              </a:rPr>
              <a:t>A perfect fluid </a:t>
            </a:r>
            <a:endParaRPr lang="en-GB" sz="2800" dirty="0">
              <a:solidFill>
                <a:schemeClr val="tx2"/>
              </a:solidFill>
            </a:endParaRPr>
          </a:p>
        </p:txBody>
      </p:sp>
      <p:sp>
        <p:nvSpPr>
          <p:cNvPr id="349190" name="Text Box 6"/>
          <p:cNvSpPr txBox="1">
            <a:spLocks noChangeArrowheads="1"/>
          </p:cNvSpPr>
          <p:nvPr/>
        </p:nvSpPr>
        <p:spPr bwMode="auto">
          <a:xfrm>
            <a:off x="19456" y="4816966"/>
            <a:ext cx="5791200" cy="519113"/>
          </a:xfrm>
          <a:prstGeom prst="rect">
            <a:avLst/>
          </a:prstGeom>
          <a:noFill/>
          <a:ln w="38100">
            <a:noFill/>
            <a:miter lim="800000"/>
            <a:headEnd/>
            <a:tailEnd/>
          </a:ln>
          <a:effectLst/>
        </p:spPr>
        <p:txBody>
          <a:bodyPr>
            <a:spAutoFit/>
          </a:bodyPr>
          <a:lstStyle/>
          <a:p>
            <a:pPr algn="l"/>
            <a:r>
              <a:rPr lang="en-US" sz="2800" dirty="0">
                <a:solidFill>
                  <a:schemeClr val="tx2"/>
                </a:solidFill>
              </a:rPr>
              <a:t>     </a:t>
            </a:r>
            <a:r>
              <a:rPr lang="en-US" sz="2800" dirty="0" smtClean="0">
                <a:solidFill>
                  <a:schemeClr val="tx2"/>
                </a:solidFill>
              </a:rPr>
              <a:t>3) </a:t>
            </a:r>
            <a:r>
              <a:rPr lang="en-US" sz="2800" dirty="0" err="1">
                <a:solidFill>
                  <a:schemeClr val="tx2"/>
                </a:solidFill>
              </a:rPr>
              <a:t>Chaplygin</a:t>
            </a:r>
            <a:r>
              <a:rPr lang="en-US" sz="2800" dirty="0">
                <a:solidFill>
                  <a:schemeClr val="tx2"/>
                </a:solidFill>
              </a:rPr>
              <a:t> Gas</a:t>
            </a:r>
            <a:endParaRPr lang="en-GB" sz="2800" dirty="0">
              <a:solidFill>
                <a:schemeClr val="tx2"/>
              </a:solidFill>
            </a:endParaRPr>
          </a:p>
        </p:txBody>
      </p:sp>
      <p:sp>
        <p:nvSpPr>
          <p:cNvPr id="349191" name="Text Box 7"/>
          <p:cNvSpPr txBox="1">
            <a:spLocks noChangeArrowheads="1"/>
          </p:cNvSpPr>
          <p:nvPr/>
        </p:nvSpPr>
        <p:spPr bwMode="auto">
          <a:xfrm>
            <a:off x="95655" y="5563561"/>
            <a:ext cx="9155349" cy="954107"/>
          </a:xfrm>
          <a:prstGeom prst="rect">
            <a:avLst/>
          </a:prstGeom>
          <a:noFill/>
          <a:ln w="38100">
            <a:noFill/>
            <a:miter lim="800000"/>
            <a:headEnd/>
            <a:tailEnd/>
          </a:ln>
          <a:effectLst/>
        </p:spPr>
        <p:txBody>
          <a:bodyPr wrap="square">
            <a:spAutoFit/>
          </a:bodyPr>
          <a:lstStyle/>
          <a:p>
            <a:r>
              <a:rPr lang="en-US" sz="2800" dirty="0">
                <a:solidFill>
                  <a:schemeClr val="tx2"/>
                </a:solidFill>
              </a:rPr>
              <a:t>   </a:t>
            </a:r>
            <a:r>
              <a:rPr lang="en-US" sz="2800" dirty="0" smtClean="0">
                <a:solidFill>
                  <a:schemeClr val="tx2"/>
                </a:solidFill>
              </a:rPr>
              <a:t> 4) Dynamical </a:t>
            </a:r>
            <a:r>
              <a:rPr lang="en-US" sz="2800" dirty="0">
                <a:solidFill>
                  <a:schemeClr val="tx2"/>
                </a:solidFill>
              </a:rPr>
              <a:t>scalar fields: </a:t>
            </a:r>
            <a:r>
              <a:rPr lang="en-US" sz="2800" dirty="0" smtClean="0">
                <a:solidFill>
                  <a:schemeClr val="tx2"/>
                </a:solidFill>
              </a:rPr>
              <a:t>Quintessence</a:t>
            </a:r>
            <a:r>
              <a:rPr lang="en-GB" sz="2800" dirty="0" smtClean="0">
                <a:solidFill>
                  <a:schemeClr val="tx2"/>
                </a:solidFill>
              </a:rPr>
              <a:t>, </a:t>
            </a:r>
            <a:r>
              <a:rPr lang="en-US" sz="2800" dirty="0" smtClean="0">
                <a:solidFill>
                  <a:schemeClr val="tx2"/>
                </a:solidFill>
              </a:rPr>
              <a:t>k-essence</a:t>
            </a:r>
            <a:r>
              <a:rPr lang="en-US" sz="2800" dirty="0">
                <a:solidFill>
                  <a:schemeClr val="tx2"/>
                </a:solidFill>
              </a:rPr>
              <a:t>, </a:t>
            </a:r>
            <a:r>
              <a:rPr lang="en-US" sz="2800" dirty="0" smtClean="0">
                <a:solidFill>
                  <a:schemeClr val="tx2"/>
                </a:solidFill>
              </a:rPr>
              <a:t>  </a:t>
            </a:r>
          </a:p>
          <a:p>
            <a:r>
              <a:rPr lang="en-US" sz="2800" dirty="0">
                <a:solidFill>
                  <a:schemeClr val="tx2"/>
                </a:solidFill>
              </a:rPr>
              <a:t> </a:t>
            </a:r>
            <a:r>
              <a:rPr lang="en-US" sz="2800" dirty="0" smtClean="0">
                <a:solidFill>
                  <a:schemeClr val="tx2"/>
                </a:solidFill>
              </a:rPr>
              <a:t>        tachyons, f(R),…….</a:t>
            </a:r>
            <a:endParaRPr lang="en-GB" sz="2800" dirty="0">
              <a:solidFill>
                <a:schemeClr val="tx2"/>
              </a:solidFill>
            </a:endParaRPr>
          </a:p>
        </p:txBody>
      </p:sp>
      <p:sp>
        <p:nvSpPr>
          <p:cNvPr id="349192" name="Text Box 8"/>
          <p:cNvSpPr txBox="1">
            <a:spLocks noChangeArrowheads="1"/>
          </p:cNvSpPr>
          <p:nvPr/>
        </p:nvSpPr>
        <p:spPr bwMode="auto">
          <a:xfrm>
            <a:off x="85725" y="4108511"/>
            <a:ext cx="4187428" cy="523220"/>
          </a:xfrm>
          <a:prstGeom prst="rect">
            <a:avLst/>
          </a:prstGeom>
          <a:noFill/>
          <a:ln w="38100">
            <a:noFill/>
            <a:miter lim="800000"/>
            <a:headEnd/>
            <a:tailEnd/>
          </a:ln>
          <a:effectLst/>
        </p:spPr>
        <p:txBody>
          <a:bodyPr wrap="none">
            <a:spAutoFit/>
          </a:bodyPr>
          <a:lstStyle/>
          <a:p>
            <a:r>
              <a:rPr lang="en-US" sz="2800" dirty="0">
                <a:solidFill>
                  <a:schemeClr val="tx2"/>
                </a:solidFill>
              </a:rPr>
              <a:t>    2) </a:t>
            </a:r>
            <a:r>
              <a:rPr lang="en-US" sz="2800">
                <a:solidFill>
                  <a:schemeClr val="tx2"/>
                </a:solidFill>
              </a:rPr>
              <a:t>Cosmological </a:t>
            </a:r>
            <a:r>
              <a:rPr lang="en-US" sz="2800" smtClean="0">
                <a:solidFill>
                  <a:schemeClr val="tx2"/>
                </a:solidFill>
              </a:rPr>
              <a:t>Constant</a:t>
            </a:r>
            <a:endParaRPr lang="en-GB" sz="2800" dirty="0">
              <a:solidFill>
                <a:schemeClr val="tx2"/>
              </a:solidFill>
            </a:endParaRPr>
          </a:p>
        </p:txBody>
      </p:sp>
      <p:sp>
        <p:nvSpPr>
          <p:cNvPr id="349194" name="Oval 10"/>
          <p:cNvSpPr>
            <a:spLocks noChangeArrowheads="1"/>
          </p:cNvSpPr>
          <p:nvPr/>
        </p:nvSpPr>
        <p:spPr bwMode="auto">
          <a:xfrm>
            <a:off x="5188999" y="1086255"/>
            <a:ext cx="3337297" cy="1038547"/>
          </a:xfrm>
          <a:prstGeom prst="ellipse">
            <a:avLst/>
          </a:prstGeom>
          <a:noFill/>
          <a:ln w="38100">
            <a:solidFill>
              <a:srgbClr val="FF0000"/>
            </a:solidFill>
            <a:round/>
            <a:headEnd/>
            <a:tailEnd/>
          </a:ln>
          <a:effectLst/>
        </p:spPr>
        <p:txBody>
          <a:bodyPr wrap="square" anchor="ctr">
            <a:spAutoFit/>
          </a:bodyPr>
          <a:lstStyle/>
          <a:p>
            <a:endParaRPr lang="en-US"/>
          </a:p>
        </p:txBody>
      </p:sp>
      <p:pic>
        <p:nvPicPr>
          <p:cNvPr id="349199" name="Picture 15" descr="txp_fig"/>
          <p:cNvPicPr>
            <a:picLocks noChangeAspect="1" noChangeArrowheads="1"/>
          </p:cNvPicPr>
          <p:nvPr>
            <p:custDataLst>
              <p:tags r:id="rId2"/>
            </p:custDataLst>
          </p:nvPr>
        </p:nvPicPr>
        <p:blipFill>
          <a:blip r:embed="rId7" cstate="print"/>
          <a:srcRect/>
          <a:stretch>
            <a:fillRect/>
          </a:stretch>
        </p:blipFill>
        <p:spPr bwMode="auto">
          <a:xfrm>
            <a:off x="500063" y="1244906"/>
            <a:ext cx="3233737" cy="750887"/>
          </a:xfrm>
          <a:prstGeom prst="rect">
            <a:avLst/>
          </a:prstGeom>
          <a:noFill/>
          <a:ln w="38100" algn="ctr">
            <a:noFill/>
            <a:miter lim="800000"/>
            <a:headEnd/>
            <a:tailEnd/>
          </a:ln>
          <a:effectLst/>
        </p:spPr>
      </p:pic>
      <p:pic>
        <p:nvPicPr>
          <p:cNvPr id="349210" name="Picture 26" descr="txp_fig"/>
          <p:cNvPicPr>
            <a:picLocks noChangeAspect="1" noChangeArrowheads="1"/>
          </p:cNvPicPr>
          <p:nvPr>
            <p:custDataLst>
              <p:tags r:id="rId3"/>
            </p:custDataLst>
          </p:nvPr>
        </p:nvPicPr>
        <p:blipFill>
          <a:blip r:embed="rId8" cstate="print"/>
          <a:srcRect/>
          <a:stretch>
            <a:fillRect/>
          </a:stretch>
        </p:blipFill>
        <p:spPr bwMode="auto">
          <a:xfrm>
            <a:off x="4590274" y="4681234"/>
            <a:ext cx="2790825" cy="790575"/>
          </a:xfrm>
          <a:prstGeom prst="rect">
            <a:avLst/>
          </a:prstGeom>
          <a:noFill/>
          <a:ln w="38100" algn="ctr">
            <a:noFill/>
            <a:miter lim="800000"/>
            <a:headEnd/>
            <a:tailEnd/>
          </a:ln>
          <a:effectLst/>
        </p:spPr>
      </p:pic>
      <p:pic>
        <p:nvPicPr>
          <p:cNvPr id="5" name="Picture 4"/>
          <p:cNvPicPr>
            <a:picLocks noChangeAspect="1"/>
          </p:cNvPicPr>
          <p:nvPr/>
        </p:nvPicPr>
        <p:blipFill>
          <a:blip r:embed="rId9"/>
          <a:stretch>
            <a:fillRect/>
          </a:stretch>
        </p:blipFill>
        <p:spPr>
          <a:xfrm>
            <a:off x="4572000" y="2520534"/>
            <a:ext cx="1968500" cy="482600"/>
          </a:xfrm>
          <a:prstGeom prst="rect">
            <a:avLst/>
          </a:prstGeom>
        </p:spPr>
      </p:pic>
      <p:pic>
        <p:nvPicPr>
          <p:cNvPr id="6" name="Picture 5"/>
          <p:cNvPicPr>
            <a:picLocks noChangeAspect="1"/>
          </p:cNvPicPr>
          <p:nvPr/>
        </p:nvPicPr>
        <p:blipFill>
          <a:blip r:embed="rId10"/>
          <a:stretch>
            <a:fillRect/>
          </a:stretch>
        </p:blipFill>
        <p:spPr>
          <a:xfrm>
            <a:off x="4572000" y="4158252"/>
            <a:ext cx="1485900" cy="342900"/>
          </a:xfrm>
          <a:prstGeom prst="rect">
            <a:avLst/>
          </a:prstGeom>
        </p:spPr>
      </p:pic>
      <p:pic>
        <p:nvPicPr>
          <p:cNvPr id="2" name="Picture 1"/>
          <p:cNvPicPr>
            <a:picLocks noChangeAspect="1"/>
          </p:cNvPicPr>
          <p:nvPr/>
        </p:nvPicPr>
        <p:blipFill>
          <a:blip r:embed="rId11"/>
          <a:stretch>
            <a:fillRect/>
          </a:stretch>
        </p:blipFill>
        <p:spPr>
          <a:xfrm>
            <a:off x="4572000" y="3107712"/>
            <a:ext cx="3645411" cy="347182"/>
          </a:xfrm>
          <a:prstGeom prst="rect">
            <a:avLst/>
          </a:prstGeom>
        </p:spPr>
      </p:pic>
      <p:pic>
        <p:nvPicPr>
          <p:cNvPr id="3" name="Picture 2"/>
          <p:cNvPicPr>
            <a:picLocks noChangeAspect="1"/>
          </p:cNvPicPr>
          <p:nvPr/>
        </p:nvPicPr>
        <p:blipFill>
          <a:blip r:embed="rId12"/>
          <a:stretch>
            <a:fillRect/>
          </a:stretch>
        </p:blipFill>
        <p:spPr>
          <a:xfrm>
            <a:off x="4590274" y="3475463"/>
            <a:ext cx="3346450" cy="332024"/>
          </a:xfrm>
          <a:prstGeom prst="rect">
            <a:avLst/>
          </a:prstGeom>
        </p:spPr>
      </p:pic>
      <p:pic>
        <p:nvPicPr>
          <p:cNvPr id="4" name="Picture 3"/>
          <p:cNvPicPr>
            <a:picLocks noChangeAspect="1"/>
          </p:cNvPicPr>
          <p:nvPr/>
        </p:nvPicPr>
        <p:blipFill>
          <a:blip r:embed="rId13"/>
          <a:stretch>
            <a:fillRect/>
          </a:stretch>
        </p:blipFill>
        <p:spPr>
          <a:xfrm>
            <a:off x="6329177" y="5111801"/>
            <a:ext cx="211323" cy="181134"/>
          </a:xfrm>
          <a:prstGeom prst="rect">
            <a:avLst/>
          </a:prstGeom>
        </p:spPr>
      </p:pic>
    </p:spTree>
    <p:extLst>
      <p:ext uri="{BB962C8B-B14F-4D97-AF65-F5344CB8AC3E}">
        <p14:creationId xmlns:p14="http://schemas.microsoft.com/office/powerpoint/2010/main" val="11586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1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91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919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92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9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9" grpId="0"/>
      <p:bldP spid="349190" grpId="0"/>
      <p:bldP spid="349191" grpId="0"/>
      <p:bldP spid="3491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437"/>
            <a:ext cx="7886700" cy="1325563"/>
          </a:xfrm>
        </p:spPr>
        <p:txBody>
          <a:bodyPr/>
          <a:lstStyle/>
          <a:p>
            <a:pPr algn="ctr"/>
            <a:r>
              <a:rPr lang="en-US" b="1" dirty="0" err="1" smtClean="0"/>
              <a:t>Chaplygin</a:t>
            </a:r>
            <a:r>
              <a:rPr lang="en-US" b="1" dirty="0" smtClean="0"/>
              <a:t> gas</a:t>
            </a:r>
            <a:endParaRPr lang="en-US" b="1" dirty="0"/>
          </a:p>
        </p:txBody>
      </p:sp>
      <p:pic>
        <p:nvPicPr>
          <p:cNvPr id="4" name="Picture 3"/>
          <p:cNvPicPr>
            <a:picLocks noChangeAspect="1"/>
          </p:cNvPicPr>
          <p:nvPr/>
        </p:nvPicPr>
        <p:blipFill>
          <a:blip r:embed="rId2"/>
          <a:stretch>
            <a:fillRect/>
          </a:stretch>
        </p:blipFill>
        <p:spPr>
          <a:xfrm>
            <a:off x="628650" y="1609006"/>
            <a:ext cx="1879600" cy="1231900"/>
          </a:xfrm>
          <a:prstGeom prst="rect">
            <a:avLst/>
          </a:prstGeom>
        </p:spPr>
      </p:pic>
      <p:pic>
        <p:nvPicPr>
          <p:cNvPr id="5" name="Picture 4"/>
          <p:cNvPicPr>
            <a:picLocks noChangeAspect="1"/>
          </p:cNvPicPr>
          <p:nvPr/>
        </p:nvPicPr>
        <p:blipFill>
          <a:blip r:embed="rId3"/>
          <a:stretch>
            <a:fillRect/>
          </a:stretch>
        </p:blipFill>
        <p:spPr>
          <a:xfrm>
            <a:off x="5210378" y="1583685"/>
            <a:ext cx="3403600" cy="1231900"/>
          </a:xfrm>
          <a:prstGeom prst="rect">
            <a:avLst/>
          </a:prstGeom>
        </p:spPr>
      </p:pic>
      <p:pic>
        <p:nvPicPr>
          <p:cNvPr id="6" name="Picture 5"/>
          <p:cNvPicPr>
            <a:picLocks noChangeAspect="1"/>
          </p:cNvPicPr>
          <p:nvPr/>
        </p:nvPicPr>
        <p:blipFill>
          <a:blip r:embed="rId4"/>
          <a:stretch>
            <a:fillRect/>
          </a:stretch>
        </p:blipFill>
        <p:spPr>
          <a:xfrm>
            <a:off x="628650" y="3039119"/>
            <a:ext cx="3678652" cy="92668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9059" y="2909248"/>
            <a:ext cx="3706238" cy="3840074"/>
          </a:xfrm>
          <a:prstGeom prst="rect">
            <a:avLst/>
          </a:prstGeom>
        </p:spPr>
      </p:pic>
      <p:pic>
        <p:nvPicPr>
          <p:cNvPr id="7" name="Picture 6"/>
          <p:cNvPicPr>
            <a:picLocks noChangeAspect="1"/>
          </p:cNvPicPr>
          <p:nvPr/>
        </p:nvPicPr>
        <p:blipFill>
          <a:blip r:embed="rId6"/>
          <a:stretch>
            <a:fillRect/>
          </a:stretch>
        </p:blipFill>
        <p:spPr>
          <a:xfrm>
            <a:off x="566613" y="4202901"/>
            <a:ext cx="2755900" cy="1117600"/>
          </a:xfrm>
          <a:prstGeom prst="rect">
            <a:avLst/>
          </a:prstGeom>
        </p:spPr>
      </p:pic>
      <p:pic>
        <p:nvPicPr>
          <p:cNvPr id="8" name="Picture 7"/>
          <p:cNvPicPr>
            <a:picLocks noChangeAspect="1"/>
          </p:cNvPicPr>
          <p:nvPr/>
        </p:nvPicPr>
        <p:blipFill>
          <a:blip r:embed="rId7"/>
          <a:stretch>
            <a:fillRect/>
          </a:stretch>
        </p:blipFill>
        <p:spPr>
          <a:xfrm>
            <a:off x="628650" y="5557601"/>
            <a:ext cx="1651000" cy="1054100"/>
          </a:xfrm>
          <a:prstGeom prst="rect">
            <a:avLst/>
          </a:prstGeom>
        </p:spPr>
      </p:pic>
      <p:pic>
        <p:nvPicPr>
          <p:cNvPr id="9" name="Picture 8"/>
          <p:cNvPicPr>
            <a:picLocks noChangeAspect="1"/>
          </p:cNvPicPr>
          <p:nvPr/>
        </p:nvPicPr>
        <p:blipFill>
          <a:blip r:embed="rId8"/>
          <a:stretch>
            <a:fillRect/>
          </a:stretch>
        </p:blipFill>
        <p:spPr>
          <a:xfrm>
            <a:off x="4043869" y="5805251"/>
            <a:ext cx="1562100" cy="558800"/>
          </a:xfrm>
          <a:prstGeom prst="rect">
            <a:avLst/>
          </a:prstGeom>
        </p:spPr>
      </p:pic>
    </p:spTree>
    <p:extLst>
      <p:ext uri="{BB962C8B-B14F-4D97-AF65-F5344CB8AC3E}">
        <p14:creationId xmlns:p14="http://schemas.microsoft.com/office/powerpoint/2010/main" val="107468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 string in three dimensions </a:t>
            </a:r>
            <a:endParaRPr lang="en-US" b="1" dirty="0"/>
          </a:p>
        </p:txBody>
      </p:sp>
      <p:sp>
        <p:nvSpPr>
          <p:cNvPr id="13" name="TextBox 12"/>
          <p:cNvSpPr txBox="1"/>
          <p:nvPr/>
        </p:nvSpPr>
        <p:spPr>
          <a:xfrm>
            <a:off x="438912" y="2327233"/>
            <a:ext cx="9852084" cy="584775"/>
          </a:xfrm>
          <a:prstGeom prst="rect">
            <a:avLst/>
          </a:prstGeom>
          <a:noFill/>
        </p:spPr>
        <p:txBody>
          <a:bodyPr wrap="square" rtlCol="0">
            <a:spAutoFit/>
          </a:bodyPr>
          <a:lstStyle/>
          <a:p>
            <a:r>
              <a:rPr lang="en-US" sz="3200" i="1" dirty="0"/>
              <a:t>x</a:t>
            </a:r>
            <a:r>
              <a:rPr lang="en-US" sz="3200" smtClean="0"/>
              <a:t> </a:t>
            </a:r>
            <a:r>
              <a:rPr lang="en-US" sz="3200" dirty="0" smtClean="0"/>
              <a:t>is a transverse coordinate in </a:t>
            </a:r>
            <a:r>
              <a:rPr lang="en-US" sz="3200" smtClean="0"/>
              <a:t>the light-cone </a:t>
            </a:r>
            <a:r>
              <a:rPr lang="en-US" sz="3200" dirty="0" smtClean="0"/>
              <a:t>gauge </a:t>
            </a:r>
            <a:endParaRPr lang="en-US" sz="3200" dirty="0"/>
          </a:p>
        </p:txBody>
      </p:sp>
      <p:pic>
        <p:nvPicPr>
          <p:cNvPr id="3" name="Picture 2"/>
          <p:cNvPicPr>
            <a:picLocks noChangeAspect="1"/>
          </p:cNvPicPr>
          <p:nvPr/>
        </p:nvPicPr>
        <p:blipFill>
          <a:blip r:embed="rId2"/>
          <a:stretch>
            <a:fillRect/>
          </a:stretch>
        </p:blipFill>
        <p:spPr>
          <a:xfrm>
            <a:off x="2128871" y="3098322"/>
            <a:ext cx="5041900" cy="1028700"/>
          </a:xfrm>
          <a:prstGeom prst="rect">
            <a:avLst/>
          </a:prstGeom>
        </p:spPr>
      </p:pic>
      <p:pic>
        <p:nvPicPr>
          <p:cNvPr id="4" name="Picture 3"/>
          <p:cNvPicPr>
            <a:picLocks noChangeAspect="1"/>
          </p:cNvPicPr>
          <p:nvPr/>
        </p:nvPicPr>
        <p:blipFill>
          <a:blip r:embed="rId3"/>
          <a:stretch>
            <a:fillRect/>
          </a:stretch>
        </p:blipFill>
        <p:spPr>
          <a:xfrm>
            <a:off x="5760126" y="1727605"/>
            <a:ext cx="1651000" cy="431800"/>
          </a:xfrm>
          <a:prstGeom prst="rect">
            <a:avLst/>
          </a:prstGeom>
        </p:spPr>
      </p:pic>
      <p:pic>
        <p:nvPicPr>
          <p:cNvPr id="5" name="Picture 4"/>
          <p:cNvPicPr>
            <a:picLocks noChangeAspect="1"/>
          </p:cNvPicPr>
          <p:nvPr/>
        </p:nvPicPr>
        <p:blipFill>
          <a:blip r:embed="rId4"/>
          <a:stretch>
            <a:fillRect/>
          </a:stretch>
        </p:blipFill>
        <p:spPr>
          <a:xfrm>
            <a:off x="1397000" y="1673070"/>
            <a:ext cx="2692400" cy="482600"/>
          </a:xfrm>
          <a:prstGeom prst="rect">
            <a:avLst/>
          </a:prstGeom>
        </p:spPr>
      </p:pic>
      <p:pic>
        <p:nvPicPr>
          <p:cNvPr id="6" name="Picture 5"/>
          <p:cNvPicPr>
            <a:picLocks noChangeAspect="1"/>
          </p:cNvPicPr>
          <p:nvPr/>
        </p:nvPicPr>
        <p:blipFill>
          <a:blip r:embed="rId5"/>
          <a:stretch>
            <a:fillRect/>
          </a:stretch>
        </p:blipFill>
        <p:spPr>
          <a:xfrm>
            <a:off x="3149600" y="4614894"/>
            <a:ext cx="2844800" cy="533400"/>
          </a:xfrm>
          <a:prstGeom prst="rect">
            <a:avLst/>
          </a:prstGeom>
        </p:spPr>
      </p:pic>
    </p:spTree>
    <p:extLst>
      <p:ext uri="{BB962C8B-B14F-4D97-AF65-F5344CB8AC3E}">
        <p14:creationId xmlns:p14="http://schemas.microsoft.com/office/powerpoint/2010/main" val="164366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cyan}&#10;{$ds^2 = dt^2 - a(t)^2\left(\frac{dr^2}{1-Kr^2} + &#10;r^2(d\theta^2 + \sin^2\theta d\phi^2)\right)$}&#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464"/>
  <p:tag name="PICTUREFILESIZE" val="43050"/>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10;\[\textcolor{black}{ H^2= \frac{\Omega_{M}}&#10;{\textcolor{blue}{a(t)^3}}+ &#10;\frac{\Omega_{R}}{\textcolor{blue}{a(t)^4}} + \textcolor{red}&#10;{\Omega_{\Lambda }} + &#10; \frac{\Omega_{K }}{\textcolor{blue}{a(t)^2}}}\]&#10;&#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330,0007"/>
  <p:tag name="PICTUREFILESIZE" val="36213"/>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10;$ \rho + 3p &lt; 0 $&#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102"/>
  <p:tag name="PICTUREFILESIZE" val="7992"/>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10;\[\frac{\ddot a}{a}= -\frac{4}{3}\pi G(\rho + 3p)\]&#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185"/>
  <p:tag name="PICTUREFILESIZE" val="18072"/>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10;$ \rho=-\frac{A}{p}&gt;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113"/>
  <p:tag name="PICTUREFILESIZE" val="8033"/>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10;\[{\ddot a}= -\frac1{3}\,{|\Lambda|}\,{a}\]&#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118"/>
  <p:tag name="PICTUREFILESIZE" val="10899"/>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10;\[{\dot a}^2= -\frac1{3}\,{|\Lambda|}\, a^2- {K}\]&#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184"/>
  <p:tag name="PICTUREFILESIZE" val="15365"/>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10;\[&#10;\begin{array}{llllr}&#10; &amp;  &amp; a(t) = \sqrt{\frac{3}{|\Lambda|}}\sin\sqrt{\frac{|\Lambda|}{3}}&#10;\,t &amp; &amp; \\&#10;&amp;&amp;&amp;&amp;\\&#10;\end{array}&#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197"/>
  <p:tag name="PICTUREFILESIZE" val="25234"/>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10;\[&#10;\begin{array}{llllr}&#10;K = -1 &amp;  &amp; &amp; &amp; hyperbolic\\&#10;&amp;&amp;&amp;&amp;\\&#10;\end{array}&#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239"/>
  <p:tag name="PICTUREFILESIZE" val="14195"/>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10;\[\textcolor{red}{{\dot a}^2= \frac1{3}\,{\Lambda}\, a^2-K}\]&#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156,0003"/>
  <p:tag name="PICTUREFILESIZE" val="12741"/>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10;\[&#10;\begin{array}{llllr} K=1 &amp; \to &amp; a(t) = \sqrt{\frac{3}{\Lambda}}\cosh\sqrt{\frac{\Lambda}{3}}&#10;\,t &amp; &amp; \\&#10;&#10;\end{array}&#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310,9806"/>
  <p:tag name="PICTUREFILESIZE" val="24598"/>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T_{\mu\nu} = &#10;\left[\begin{array}{cccc} &#10;\rho &amp; 0 &amp; 0 &amp; 0 \\&#10;0 &amp; p &amp; 0 &amp; 0 \\&#10;0 &amp; 0 &amp; p &amp; 0 \\&#10;0 &amp; 0 &amp; 0 &amp; p &#10;\end{array}  \right]$ &#10;%in comoving coordinates&#10;&#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196"/>
  <p:tag name="PICTUREFILESIZE" val="36930"/>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10;\[&#10;\begin{array}{llllr}&#10;K=0 &amp;   \to &amp; a(t) = \exp\sqrt{\frac{\Lambda}{3}}\,t &amp; &amp; \\&#10;&amp;&amp;&amp;&amp;\\&#10;\end{array}&#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264,9605"/>
  <p:tag name="PICTUREFILESIZE" val="20008"/>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10;\[&#10;\begin{array}{llllr}K=-1 &amp;\to &amp; a(t) = \sqrt{\frac{3}{\Lambda}}\sinh\sqrt{\frac{\Lambda}{3}}&#10;\,t &amp; &amp; \\&#10;&#10;\end{array}&#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321,9606"/>
  <p:tag name="PICTUREFILESIZE" val="24384"/>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cyan}&#10;{$ds^2 = dt^2 - a(t)^2\left(\frac{dr^2}{1-\textcolor{red}{K}r^2} + &#10;r^2(d\theta^2 + \sin^2\theta d\phi^2)\right)$}&#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463,981"/>
  <p:tag name="PICTUREFILESIZE" val="43159"/>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10;\[\textcolor{red}{{\ddot a}= \frac1{3}\,{\Lambda}\,{a}\, ,}\]&#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97.98024"/>
  <p:tag name="PICTUREFILESIZE" val="9058"/>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10;{$$R = \sqrt{\frac{3}{\Lambda}}$$}&#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81"/>
  <p:tag name="PICTUREFILESIZE" val="10306"/>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mono"/>
  <p:tag name="ORIGWIDTH" val="27,96008"/>
  <p:tag name="PICTUREFILESIZE" val="1908"/>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10;{$&#10; \left\{\begin{array}{lll}&#10;X_0 &amp; = &amp; {R} \sinh ({t}/{R}) &#10;\\&#10;X_1 &amp;=&amp;  {R}\cosh ({t}/{R}) \sin \theta \sin \chi \sin \phi\;\\&#10;X_2 &amp;=&amp;  {R} \cosh ({t}/{R})\sin \theta \sin \chi \cos \phi\;\\&#10;X_3 &amp;=&amp;  {R} \cosh ({t}/{R})\sin \theta \cos \chi \;\\&#10;X_{4} &amp; = &amp; R \cosh ({t}/{R}) \cos \theta\\&#10;\end{array} \right.$&#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363.0007"/>
  <p:tag name="PICTUREFILESIZE" val="115741"/>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10;{$&#10;\begin{array}{lll}&#10;&amp;=&amp; dt^2 - R^2 \cosh^2\frac{t}{R}\;\;\left( d\theta^2 +  &#10;\sin^2\theta (d\chi^2 + \sin^2 \chi d\phi^2)\right)  &#10;\end{array} $&#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513.001"/>
  <p:tag name="PICTUREFILESIZE" val="43190"/>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10;{$&#10;\begin{array}{lll}&#10; ds^2&amp; = &amp;  \left. dX_0^2 - dX_1^2 -\ldots dX_4^2 \right|_{dS}=\end{array} $&#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334.9807"/>
  <p:tag name="PICTUREFILESIZE" val="24059"/>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10;{$ X_0 + X_{4} = R \exp \frac{t}{R} $&#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189"/>
  <p:tag name="PICTUREFILESIZE" val="15148"/>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cyan}&#10;{$ds^2 = dt^2 - a(t)^2\left(\frac{dr^2}{1-Kr^2} + &#10;r^2(d\theta^2 + \sin^2\theta d\phi^2)\right)$}&#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464"/>
  <p:tag name="PICTUREFILESIZE" val="43050"/>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10;{$&#10;\left\{\begin{array}{lll}&#10;X_0 &amp; = &amp; R \sinh \frac{t}{R} + \frac{1}{2R}e^\frac{t}{R} |\vec{x}|^2 \\&#10;X_1 &amp;=&amp; \exp\left(\frac{t}{R}\right) {x}_1\\&#10;X_2 &amp;=&amp; \exp\left(\frac{t}{R}\right) {x}_2\\&#10;X_3 &amp;=&amp; \exp\left(\frac{t}{R}\right) {x}_3\\&#10;X_{4} &amp; = &amp; R \cosh \frac{t}{R} - \frac{1}{2R}e^\frac{t}{R} |\vec{x}|^2  \\[5pt]\end{array} \right.$&#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292.9806"/>
  <p:tag name="PICTUREFILESIZE" val="96091"/>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10;{$&#10;\begin{array}{lll}&#10;ds^2&amp; = &amp; \left. dX_0^2 - dX_1^2 -\ldots dX_4^2\right|_{dS} = &#10;\end{array} $&#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334.9807"/>
  <p:tag name="PICTUREFILESIZE" val="24059"/>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10;{$&#10;\begin{array}{lll}&#10;&amp;=&amp; dt^2 - \exp{\frac{2t}{R}}\;\;\left( dx_1^2 +dx_2^2 + dx_3^2\right)  &#10;\end{array} $&#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337.9807"/>
  <p:tag name="PICTUREFILESIZE" val="29125"/>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10;{$&#10;\left\{\begin{array}{lll}&#10;X_0 &amp; = &amp; R \sinh\frac{t}{R} \cosh \chi  \\&#10;X_1 &amp; = &amp; R \sinh\frac{t}{R} \sinh \chi \sin \theta \sin \phi \\&#10;X_2 &amp; = &amp; R \sinh\frac{t}{R} \sinh \chi \sin \theta \cos \phi\\&#10;X_3 &amp; = &amp; R \sinh\frac{t}{R} \sinh \chi \cos \theta \\&#10;X_4 &amp; = &amp; R \cosh\frac{t}{R}   \\&#10;\end{array} \right.$&#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336"/>
  <p:tag name="PICTUREFILESIZE" val="100980"/>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10;{$&#10;\begin{array}{lll}&#10;ds^2&amp; = &amp;  \left. dX_0^2 - dX_1^2 -\ldots dX_4^2\right|_{dS} =\end{array} $&#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334.9807"/>
  <p:tag name="PICTUREFILESIZE" val="24059"/>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10;{$&#10;\begin{array}{lll}&#10;&amp;=&amp; dt^2 - R^2 \sinh^2\frac{t}{R}\left( d\chi^2  &#10;+ \sinh^2\chi (d\theta^2 + \sin^2 \theta d\phi^2)\right)  &#10;\end{array} $&#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507.961"/>
  <p:tag name="PICTUREFILESIZE" val="43290"/>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10;\[\left(\frac{\dot a}{a}\right)^2= \frac{8}{3}\pi G\rho -\frac{K}{a^2}\]&#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182"/>
  <p:tag name="PICTUREFILESIZE" val="21524"/>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10;\[\frac{\ddot a}{a}= -\frac{4}{3}\pi G(\rho + 3p)\]&#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185"/>
  <p:tag name="PICTUREFILESIZE" val="18072"/>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10;\[\dot \rho_i = -3\frac{\dot a}{a}(\rho_i + p_i)\]&#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171"/>
  <p:tag name="PICTUREFILESIZE" val="15498"/>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10;\[\left(\frac{\dot a}{a}\right)^2= \frac{8}{3}\pi G\rho -\frac{K}{a^2}\]&#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182"/>
  <p:tag name="PICTUREFILESIZE" val="21524"/>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textcolor{blue}&#10;\[ p_M =0, \ \ \  p_R = \frac 1 3 \rho_R, \ \ \ p_\Lambda = - \rho_\Lambda,&#10;\]&#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336,0007"/>
  <p:tag name="PICTUREFILESIZE" val="23239"/>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10;\begin{document}&#10;%\pagecolor{blue}\textcolor{blue}&#10;\[{H^2 = \left(\frac{\dot a}{a}\right)^2 = \frac{8}{3}\pi G (\rho_M + \rho_R +&#10;\textcolor{red}{\rho_\Lambda})  -\frac{K}{a^2}}\]&#10;\end{document}&#10;"/>
  <p:tag name="EXTERNALNAME" val="txp_fig"/>
  <p:tag name="BLEND" val="False"/>
  <p:tag name="TRANSPARENT" val="False"/>
  <p:tag name="KEEPFILES" val="False"/>
  <p:tag name="DEBUGPAUSE" val="False"/>
  <p:tag name="RESOLUTION" val="1200"/>
  <p:tag name="TIMEOUT" val="(none)"/>
  <p:tag name="BOXWIDTH" val="508"/>
  <p:tag name="BOXHEIGHT" val="386"/>
  <p:tag name="BOXFONT" val="10"/>
  <p:tag name="BOXWRAP" val="False"/>
  <p:tag name="WORKAROUNDTRANSPARENCYBUG" val="False"/>
  <p:tag name="ALLOWFONTSUBSTITUTION" val="False"/>
  <p:tag name="BITMAPFORMAT" val="png256"/>
  <p:tag name="ORIGWIDTH" val="388,9808"/>
  <p:tag name="PICTUREFILESIZE" val="377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2044</TotalTime>
  <Words>262</Words>
  <Application>Microsoft Macintosh PowerPoint</Application>
  <PresentationFormat>On-screen Show (4:3)</PresentationFormat>
  <Paragraphs>72</Paragraphs>
  <Slides>44</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3" baseType="lpstr">
      <vt:lpstr>Britannic Bold</vt:lpstr>
      <vt:lpstr>Calibri</vt:lpstr>
      <vt:lpstr>Calibri Light</vt:lpstr>
      <vt:lpstr>Helvetica</vt:lpstr>
      <vt:lpstr>Times</vt:lpstr>
      <vt:lpstr>Times New Roman</vt:lpstr>
      <vt:lpstr>Arial</vt:lpstr>
      <vt:lpstr>Office Theme</vt:lpstr>
      <vt:lpstr>Worksheet</vt:lpstr>
      <vt:lpstr>New features of  K-essential cosmologies</vt:lpstr>
      <vt:lpstr>Einstein’s (Cosmological) Equations</vt:lpstr>
      <vt:lpstr>Pure k-essence models</vt:lpstr>
      <vt:lpstr>Cosmological Equations</vt:lpstr>
      <vt:lpstr>Equation of state</vt:lpstr>
      <vt:lpstr>Lambda forever</vt:lpstr>
      <vt:lpstr>Simple Dark Energy Models</vt:lpstr>
      <vt:lpstr>Chaplygin gas</vt:lpstr>
      <vt:lpstr>A string in three dimensions </vt:lpstr>
      <vt:lpstr>Integrability: hodograph transformation</vt:lpstr>
      <vt:lpstr>Braneworld</vt:lpstr>
      <vt:lpstr>Pure k-essence models. One scalar field </vt:lpstr>
      <vt:lpstr>Flat k-essence: cosmological equations</vt:lpstr>
      <vt:lpstr>The Chaplygin Gas again</vt:lpstr>
      <vt:lpstr>Solving the FE : the Chaplygin Gas</vt:lpstr>
      <vt:lpstr>Barotropic fluids</vt:lpstr>
      <vt:lpstr>Polynomial interactions: standard case</vt:lpstr>
      <vt:lpstr>Polynomial interactions: general case</vt:lpstr>
      <vt:lpstr>A completely soluble model: lessons form the quartic self-interaction</vt:lpstr>
      <vt:lpstr>K-essence with a cosmological constant</vt:lpstr>
      <vt:lpstr>K-essence with a cosmological constant</vt:lpstr>
      <vt:lpstr>With the cosmological constant</vt:lpstr>
      <vt:lpstr>Only Λ&lt;0 </vt:lpstr>
      <vt:lpstr>Without the cosmological constant</vt:lpstr>
      <vt:lpstr>PowerPoint Presentation</vt:lpstr>
      <vt:lpstr>PowerPoint Presentation</vt:lpstr>
      <vt:lpstr>Vacuum Cosmological Equations</vt:lpstr>
      <vt:lpstr>Spherical de Sitter model</vt:lpstr>
      <vt:lpstr>Flat de Sitter model (Lemaître, 1924)</vt:lpstr>
      <vt:lpstr>Open de Sitter model (de Sitter 1917)</vt:lpstr>
      <vt:lpstr>PowerPoint Presentation</vt:lpstr>
      <vt:lpstr>Mimicking a negative cosmological constant</vt:lpstr>
      <vt:lpstr>Phenomenology of a branching point</vt:lpstr>
      <vt:lpstr>Phenomenology of a branching point</vt:lpstr>
      <vt:lpstr>Phenomenology of a branching point</vt:lpstr>
      <vt:lpstr>Phenomenology of a branching point</vt:lpstr>
      <vt:lpstr>Phenomenology of a branching point</vt:lpstr>
      <vt:lpstr>So what happens at the branching point?</vt:lpstr>
      <vt:lpstr>First scenario</vt:lpstr>
      <vt:lpstr>First interpretation</vt:lpstr>
      <vt:lpstr>Second interpretation</vt:lpstr>
      <vt:lpstr>Second interpretation</vt:lpstr>
      <vt:lpstr>General models (non pure)</vt:lpstr>
      <vt:lpstr>General models (non pure)</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K-essence Old and new results</dc:title>
  <dc:creator>Microsoft Office User</dc:creator>
  <cp:lastModifiedBy>Microsoft Office User</cp:lastModifiedBy>
  <cp:revision>124</cp:revision>
  <dcterms:created xsi:type="dcterms:W3CDTF">2021-07-19T08:21:25Z</dcterms:created>
  <dcterms:modified xsi:type="dcterms:W3CDTF">2022-05-08T21:51:37Z</dcterms:modified>
</cp:coreProperties>
</file>