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dMasterIdLst>
    <p:sldMasterId id="2147483648" r:id="rId5"/>
  </p:sldMasterIdLst>
  <p:sldIdLst>
    <p:sldId id="256" r:id="rId6"/>
    <p:sldId id="267" r:id="rId7"/>
    <p:sldId id="271" r:id="rId8"/>
    <p:sldId id="345" r:id="rId9"/>
    <p:sldId id="368" r:id="rId10"/>
    <p:sldId id="346" r:id="rId11"/>
    <p:sldId id="291" r:id="rId12"/>
    <p:sldId id="290" r:id="rId13"/>
    <p:sldId id="274" r:id="rId14"/>
    <p:sldId id="344" r:id="rId15"/>
    <p:sldId id="308" r:id="rId16"/>
    <p:sldId id="276" r:id="rId17"/>
    <p:sldId id="273" r:id="rId18"/>
    <p:sldId id="328" r:id="rId19"/>
    <p:sldId id="329" r:id="rId20"/>
    <p:sldId id="272" r:id="rId21"/>
    <p:sldId id="277" r:id="rId22"/>
  </p:sldIdLst>
  <p:sldSz cx="12192000" cy="6858000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en-us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defaultTextStyle>
</p:presentation>
</file>

<file path=ppt/presProps.xml><?xml version="1.0" encoding="utf-8"?>
<p:presentation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dt="1652515551" val="923" revOS="4"/>
      <pr:smFileRevision xmlns:pr="smNativeData" dt="1652515551" val="0"/>
      <pr:guideOptions xmlns:pr="smNativeData" dt="1652515551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ideViewPr>
    <p:cSldViewPr snapToGrid="0">
      <p:cViewPr varScale="1">
        <p:scale>
          <a:sx n="63" d="100"/>
          <a:sy n="63" d="100"/>
        </p:scale>
        <p:origin x="926" y="208"/>
      </p:cViewPr>
      <p:guideLst x="0" y="0">
        <p:guide orient="horz" pos="2160"/>
        <p:guide pos="3889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14" d="100"/>
        <a:sy n="14" d="100"/>
      </p:scale>
      <p:origin x="0" y="0"/>
    </p:cViewPr>
  </p:sorterViewPr>
  <p:notesViewPr>
    <p:cSldViewPr snapToGrid="0">
      <p:cViewPr>
        <p:scale>
          <a:sx n="63" d="100"/>
          <a:sy n="63" d="100"/>
        </p:scale>
        <p:origin x="926" y="208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9zbGk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BsNAABgRQAAJhYAABAAAAAmAAAACAAAAAEAAAAAAAAA"/>
              </a:ext>
            </a:extLst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>
              <a:defRPr lang="en-us"/>
            </a:pPr>
            <a:r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QAsAAOgXAADAPwAAsCIAABAAAAAmAAAACAAAAAGAAAAAAAAA"/>
              </a:ext>
            </a:extLst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lang="en-us">
                <a:solidFill>
                  <a:srgbClr val="8C8C8C"/>
                </a:solidFill>
              </a:defRPr>
            </a:lvl1pPr>
            <a:lvl2pPr marL="457200" indent="0" algn="ctr">
              <a:buNone/>
              <a:defRPr lang="en-us">
                <a:solidFill>
                  <a:srgbClr val="8C8C8C"/>
                </a:solidFill>
              </a:defRPr>
            </a:lvl2pPr>
            <a:lvl3pPr marL="914400" indent="0" algn="ctr">
              <a:buNone/>
              <a:defRPr lang="en-us">
                <a:solidFill>
                  <a:srgbClr val="8C8C8C"/>
                </a:solidFill>
              </a:defRPr>
            </a:lvl3pPr>
            <a:lvl4pPr marL="1371600" indent="0" algn="ctr">
              <a:buNone/>
              <a:defRPr lang="en-us">
                <a:solidFill>
                  <a:srgbClr val="8C8C8C"/>
                </a:solidFill>
              </a:defRPr>
            </a:lvl4pPr>
            <a:lvl5pPr marL="1828800" indent="0" algn="ctr">
              <a:buNone/>
              <a:defRPr lang="en-us">
                <a:solidFill>
                  <a:srgbClr val="8C8C8C"/>
                </a:solidFill>
              </a:defRPr>
            </a:lvl5pPr>
            <a:lvl6pPr marL="2286000" indent="0" algn="ctr">
              <a:buNone/>
              <a:defRPr lang="en-us">
                <a:solidFill>
                  <a:srgbClr val="8C8C8C"/>
                </a:solidFill>
              </a:defRPr>
            </a:lvl6pPr>
            <a:lvl7pPr marL="2743200" indent="0" algn="ctr">
              <a:buNone/>
              <a:defRPr lang="en-us">
                <a:solidFill>
                  <a:srgbClr val="8C8C8C"/>
                </a:solidFill>
              </a:defRPr>
            </a:lvl7pPr>
            <a:lvl8pPr marL="3200400" indent="0" algn="ctr">
              <a:buNone/>
              <a:defRPr lang="en-us">
                <a:solidFill>
                  <a:srgbClr val="8C8C8C"/>
                </a:solidFill>
              </a:defRPr>
            </a:lvl8pPr>
            <a:lvl9pPr marL="3657600" indent="0" algn="ctr">
              <a:buNone/>
              <a:defRPr lang="en-us">
                <a:solidFill>
                  <a:srgbClr val="8C8C8C"/>
                </a:solidFill>
              </a:defRPr>
            </a:lvl9pPr>
          </a:lstStyle>
          <a:p>
            <a:pPr>
              <a:defRPr lang="en-us"/>
            </a:pPr>
            <a:r>
              <a:t>Образец подзаголовка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onAABAFQ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77206413-5D9A-7592-D498-ABC72AD622FE}" type="datetime1">
              <a:t/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gKnAQ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onAABg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o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77201B29-679A-75ED-D498-91B855D622C4}" type="slidenum">
              <a:t/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EBAABARw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ChangeArrowheads="1"/>
            <a:extLst>
              <a:ext uri="smNativeData">
                <pr:smNativeData xmlns:pr="smNativeData" val="SMDATA_16_32J/YhMAAAAlAAAAZAAAAA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D4Q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Образец текста</a:t>
            </a:r>
          </a:p>
          <a:p>
            <a:pPr lvl="1">
              <a:defRPr lang="en-us"/>
            </a:pPr>
            <a:r>
              <a:t>Второй уровень</a:t>
            </a:r>
          </a:p>
          <a:p>
            <a:pPr lvl="2">
              <a:defRPr lang="en-us"/>
            </a:pPr>
            <a:r>
              <a:t>Третий уровень</a:t>
            </a:r>
          </a:p>
          <a:p>
            <a:pPr lvl="3">
              <a:defRPr lang="en-us"/>
            </a:pPr>
            <a:r>
              <a:t>Четвертый уровень</a:t>
            </a:r>
          </a:p>
          <a:p>
            <a:pPr lvl="4">
              <a:defRPr lang="en-us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onAABAFQ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772002DA-949A-75F4-D498-62A14CD62237}" type="datetime1">
              <a:t/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onAABg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o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77204551-1F9A-75B3-D498-E9E60BD622BC}" type="slidenum">
              <a:t/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gEgAALEBAAAAXwAAsCUAABAAAAAmAAAACAAAAD8QAAAAAAAA"/>
              </a:ext>
            </a:extLst>
          </p:cNvSpPr>
          <p:nvPr>
            <p:ph type="title"/>
          </p:nvPr>
        </p:nvSpPr>
        <p:spPr>
          <a:xfrm>
            <a:off x="11785600" y="274955"/>
            <a:ext cx="3657600" cy="5851525"/>
          </a:xfrm>
        </p:spPr>
        <p:txBody>
          <a:bodyPr vert="vert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ChangeArrowheads="1"/>
            <a:extLst>
              <a:ext uri="smNativeData">
                <pr:smNativeData xmlns:pr="smNativeData" val="SMDATA_16_32J/YhMAAAAlAAAAZAAAAA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AUAALEBAABARwAAsCUAABAAAAAmAAAACAAAAD8QAAAAAAAA"/>
              </a:ext>
            </a:extLst>
          </p:cNvSpPr>
          <p:nvPr>
            <p:ph idx="1"/>
          </p:nvPr>
        </p:nvSpPr>
        <p:spPr>
          <a:xfrm>
            <a:off x="812800" y="274955"/>
            <a:ext cx="10769600" cy="5851525"/>
          </a:xfrm>
        </p:spPr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Образец текста</a:t>
            </a:r>
          </a:p>
          <a:p>
            <a:pPr lvl="1">
              <a:defRPr lang="en-us"/>
            </a:pPr>
            <a:r>
              <a:t>Второй уровень</a:t>
            </a:r>
          </a:p>
          <a:p>
            <a:pPr lvl="2">
              <a:defRPr lang="en-us"/>
            </a:pPr>
            <a:r>
              <a:t>Третий уровень</a:t>
            </a:r>
          </a:p>
          <a:p>
            <a:pPr lvl="3">
              <a:defRPr lang="en-us"/>
            </a:pPr>
            <a:r>
              <a:t>Четвертый уровень</a:t>
            </a:r>
          </a:p>
          <a:p>
            <a:pPr lvl="4">
              <a:defRPr lang="en-us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onAABAFQ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77207363-2D9A-7585-D498-DBD03DD6228E}" type="datetime1">
              <a:t/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onAABg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o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77207CC4-8A9A-758A-D498-7CDF32D62229}" type="slidenum">
              <a:t/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TqP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EBAABARw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Образец заголовка</a:t>
            </a: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w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BARwAAsCU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Образец текста</a:t>
            </a:r>
          </a:p>
          <a:p>
            <a:pPr lvl="1">
              <a:defRPr lang="en-us"/>
            </a:pPr>
            <a:r>
              <a:t>Второй уровень</a:t>
            </a:r>
          </a:p>
          <a:p>
            <a:pPr lvl="2">
              <a:defRPr lang="en-us"/>
            </a:pPr>
            <a:r>
              <a:t>Третий уровень</a:t>
            </a:r>
          </a:p>
          <a:p>
            <a:pPr lvl="3">
              <a:defRPr lang="en-us"/>
            </a:pPr>
            <a:r>
              <a:t>Четвертый уровень</a:t>
            </a:r>
          </a:p>
          <a:p>
            <a:pPr lvl="4">
              <a:defRPr lang="en-us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s2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onAABAFQ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7720364C-029A-75C0-D498-F49578D622A1}" type="datetime1">
              <a:t/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s2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onAABg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w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o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772041C1-8F9A-75B7-D498-79E20FD6222C}" type="slidenum">
              <a:t/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UAABwbAACtRQAAfSMAABAAAAAmAAAACAAAAL2QAAAAAAAA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algn="l">
              <a:defRPr lang="en-us" sz="4000" b="1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val="SMDATA_16_32J/Y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w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QUAAOIRAACtRQAAHBsAABAAAAAmAAAACAAAAL2QAAAAAAAA"/>
              </a:ext>
            </a:extLst>
          </p:cNvSpPr>
          <p:nvPr>
            <p:ph idx="1"/>
          </p:nvPr>
        </p:nvSpPr>
        <p:spPr>
          <a:xfrm>
            <a:off x="963295" y="2907030"/>
            <a:ext cx="10363200" cy="149987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0" indent="0">
              <a:buNone/>
              <a:defRPr lang="en-us" sz="2000">
                <a:solidFill>
                  <a:srgbClr val="8C8C8C"/>
                </a:solidFill>
              </a:defRPr>
            </a:lvl1pPr>
            <a:lvl2pPr marL="457200" indent="0">
              <a:buNone/>
              <a:defRPr lang="en-us" sz="1800">
                <a:solidFill>
                  <a:srgbClr val="8C8C8C"/>
                </a:solidFill>
              </a:defRPr>
            </a:lvl2pPr>
            <a:lvl3pPr marL="914400" indent="0">
              <a:buNone/>
              <a:defRPr lang="en-us" sz="1600">
                <a:solidFill>
                  <a:srgbClr val="8C8C8C"/>
                </a:solidFill>
              </a:defRPr>
            </a:lvl3pPr>
            <a:lvl4pPr marL="1371600" indent="0">
              <a:buNone/>
              <a:defRPr lang="en-us" sz="1400">
                <a:solidFill>
                  <a:srgbClr val="8C8C8C"/>
                </a:solidFill>
              </a:defRPr>
            </a:lvl4pPr>
            <a:lvl5pPr marL="1828800" indent="0">
              <a:buNone/>
              <a:defRPr lang="en-us" sz="1400">
                <a:solidFill>
                  <a:srgbClr val="8C8C8C"/>
                </a:solidFill>
              </a:defRPr>
            </a:lvl5pPr>
            <a:lvl6pPr marL="2286000" indent="0">
              <a:buNone/>
              <a:defRPr lang="en-us" sz="1400">
                <a:solidFill>
                  <a:srgbClr val="8C8C8C"/>
                </a:solidFill>
              </a:defRPr>
            </a:lvl6pPr>
            <a:lvl7pPr marL="2743200" indent="0">
              <a:buNone/>
              <a:defRPr lang="en-us" sz="1400">
                <a:solidFill>
                  <a:srgbClr val="8C8C8C"/>
                </a:solidFill>
              </a:defRPr>
            </a:lvl7pPr>
            <a:lvl8pPr marL="3200400" indent="0">
              <a:buNone/>
              <a:defRPr lang="en-us" sz="1400">
                <a:solidFill>
                  <a:srgbClr val="8C8C8C"/>
                </a:solidFill>
              </a:defRPr>
            </a:lvl8pPr>
            <a:lvl9pPr marL="3657600" indent="0">
              <a:buNone/>
              <a:defRPr lang="en-us" sz="1400">
                <a:solidFill>
                  <a:srgbClr val="8C8C8C"/>
                </a:solidFill>
              </a:defRPr>
            </a:lvl9pPr>
          </a:lstStyle>
          <a:p>
            <a:pPr>
              <a:defRPr lang="en-us"/>
            </a:pPr>
            <a:r>
              <a:t>Образец текста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onAABAFQ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7720507B-359A-75A6-D498-C3F31ED62296}" type="datetime1">
              <a:t/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onAABg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o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77200E03-4D9A-75F8-D498-BBAD40D622EE}" type="slidenum">
              <a:t/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EBAABARw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Образец заголовка</a:t>
            </a: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AUAANgJAABgMQAAsCUAABAAAAAmAAAACAAAAAGAAAAAAAAA"/>
              </a:ext>
            </a:extLst>
          </p:cNvSpPr>
          <p:nvPr>
            <p:ph idx="1"/>
          </p:nvPr>
        </p:nvSpPr>
        <p:spPr>
          <a:xfrm>
            <a:off x="812800" y="1600200"/>
            <a:ext cx="7213600" cy="4526280"/>
          </a:xfrm>
        </p:spPr>
        <p:txBody>
          <a:bodyPr/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  <a:lvl6pPr>
              <a:defRPr lang="en-us" sz="1800"/>
            </a:lvl6pPr>
            <a:lvl7pPr>
              <a:defRPr lang="en-us" sz="1800"/>
            </a:lvl7pPr>
            <a:lvl8pPr>
              <a:defRPr lang="en-us" sz="1800"/>
            </a:lvl8pPr>
            <a:lvl9pPr>
              <a:defRPr lang="en-us" sz="1800"/>
            </a:lvl9pPr>
          </a:lstStyle>
          <a:p>
            <a:pPr>
              <a:defRPr lang="en-us"/>
            </a:pPr>
            <a:r>
              <a:t>Образец текста</a:t>
            </a:r>
          </a:p>
          <a:p>
            <a:pPr lvl="1">
              <a:defRPr lang="en-us"/>
            </a:pPr>
            <a:r>
              <a:t>Второй уровень</a:t>
            </a:r>
          </a:p>
          <a:p>
            <a:pPr lvl="2">
              <a:defRPr lang="en-us"/>
            </a:pPr>
            <a:r>
              <a:t>Третий уровень</a:t>
            </a:r>
          </a:p>
          <a:p>
            <a:pPr lvl="3">
              <a:defRPr lang="en-us"/>
            </a:pPr>
            <a:r>
              <a:t>Четвертый уровень</a:t>
            </a:r>
          </a:p>
          <a:p>
            <a:pPr lvl="4">
              <a:defRPr lang="en-us"/>
            </a:pPr>
            <a:r>
              <a:t>Пятый уровень</a:t>
            </a:r>
          </a:p>
        </p:txBody>
      </p:sp>
      <p:sp>
        <p:nvSpPr>
          <p:cNvPr id="4" name="Содержимое 3"/>
          <p:cNvSpPr>
            <a:spLocks noGrp="1" noChangeArrowheads="1"/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ysn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DIAANgJAAAAXwAAsCUAABAAAAAmAAAACAAAAAGAAAAAAAAA"/>
              </a:ext>
            </a:extLst>
          </p:cNvSpPr>
          <p:nvPr>
            <p:ph idx="2"/>
          </p:nvPr>
        </p:nvSpPr>
        <p:spPr>
          <a:xfrm>
            <a:off x="8229600" y="1600200"/>
            <a:ext cx="7213600" cy="4526280"/>
          </a:xfrm>
        </p:spPr>
        <p:txBody>
          <a:bodyPr/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  <a:lvl6pPr>
              <a:defRPr lang="en-us" sz="1800"/>
            </a:lvl6pPr>
            <a:lvl7pPr>
              <a:defRPr lang="en-us" sz="1800"/>
            </a:lvl7pPr>
            <a:lvl8pPr>
              <a:defRPr lang="en-us" sz="1800"/>
            </a:lvl8pPr>
            <a:lvl9pPr>
              <a:defRPr lang="en-us" sz="1800"/>
            </a:lvl9pPr>
          </a:lstStyle>
          <a:p>
            <a:pPr>
              <a:defRPr lang="en-us"/>
            </a:pPr>
            <a:r>
              <a:t>Образец текста</a:t>
            </a:r>
          </a:p>
          <a:p>
            <a:pPr lvl="1">
              <a:defRPr lang="en-us"/>
            </a:pPr>
            <a:r>
              <a:t>Второй уровень</a:t>
            </a:r>
          </a:p>
          <a:p>
            <a:pPr lvl="2">
              <a:defRPr lang="en-us"/>
            </a:pPr>
            <a:r>
              <a:t>Третий уровень</a:t>
            </a:r>
          </a:p>
          <a:p>
            <a:pPr lvl="3">
              <a:defRPr lang="en-us"/>
            </a:pPr>
            <a:r>
              <a:t>Четвертый уровень</a:t>
            </a:r>
          </a:p>
          <a:p>
            <a:pPr lvl="4">
              <a:defRPr lang="en-us"/>
            </a:pPr>
            <a:r>
              <a:t>Пятый уровень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w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onAABAFQ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772015FF-B19A-75E3-D498-47B65BD62212}" type="datetime1">
              <a:t/>
            </a:fld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S1n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onAABg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Dmn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o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7720233D-739A-75D5-D498-85806DD622D0}" type="slidenum">
              <a:t/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w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EBAABARw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val="SMDATA_16_32J/Y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w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HIJAADjJAAAYQ0AABAAAAAmAAAACAAAAL2QAAAAAAAA"/>
              </a:ext>
            </a:extLst>
          </p:cNvSpPr>
          <p:nvPr>
            <p:ph idx="1"/>
          </p:nvPr>
        </p:nvSpPr>
        <p:spPr>
          <a:xfrm>
            <a:off x="609600" y="1535430"/>
            <a:ext cx="5386705" cy="63944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0" indent="0">
              <a:buNone/>
              <a:defRPr lang="en-us" sz="2400" b="1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Образец текста</a:t>
            </a:r>
          </a:p>
        </p:txBody>
      </p:sp>
      <p:sp>
        <p:nvSpPr>
          <p:cNvPr id="4" name="Содержимое 3"/>
          <p:cNvSpPr>
            <a:spLocks noGrp="1" noChangeArrowheads="1"/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GENAADjJAAAsCUAABAAAAAmAAAACAAAAAGAAAAAAAAA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>
            <a:lvl1pPr>
              <a:defRPr lang="en-us" sz="2400"/>
            </a:lvl1pPr>
            <a:lvl2pPr>
              <a:defRPr lang="en-us" sz="2000"/>
            </a:lvl2pPr>
            <a:lvl3pPr>
              <a:defRPr lang="en-us" sz="1800"/>
            </a:lvl3pPr>
            <a:lvl4pPr>
              <a:defRPr lang="en-us" sz="1600"/>
            </a:lvl4pPr>
            <a:lvl5pPr>
              <a:defRPr lang="en-us" sz="1600"/>
            </a:lvl5pPr>
            <a:lvl6pPr>
              <a:defRPr lang="en-us" sz="1600"/>
            </a:lvl6pPr>
            <a:lvl7pPr>
              <a:defRPr lang="en-us" sz="1600"/>
            </a:lvl7pPr>
            <a:lvl8pPr>
              <a:defRPr lang="en-us" sz="1600"/>
            </a:lvl8pPr>
            <a:lvl9pPr>
              <a:defRPr lang="en-us" sz="1600"/>
            </a:lvl9pPr>
          </a:lstStyle>
          <a:p>
            <a:pPr>
              <a:defRPr lang="en-us"/>
            </a:pPr>
            <a:r>
              <a:t>Образец текста</a:t>
            </a:r>
          </a:p>
          <a:p>
            <a:pPr lvl="1">
              <a:defRPr lang="en-us"/>
            </a:pPr>
            <a:r>
              <a:t>Второй уровень</a:t>
            </a:r>
          </a:p>
          <a:p>
            <a:pPr lvl="2">
              <a:defRPr lang="en-us"/>
            </a:pPr>
            <a:r>
              <a:t>Третий уровень</a:t>
            </a:r>
          </a:p>
          <a:p>
            <a:pPr lvl="3">
              <a:defRPr lang="en-us"/>
            </a:pPr>
            <a:r>
              <a:t>Четвертый уровень</a:t>
            </a:r>
          </a:p>
          <a:p>
            <a:pPr lvl="4">
              <a:defRPr lang="en-us"/>
            </a:pPr>
            <a:r>
              <a:t>Пятый уровень</a:t>
            </a:r>
          </a:p>
        </p:txBody>
      </p:sp>
      <p:sp>
        <p:nvSpPr>
          <p:cNvPr id="5" name="Текст 4"/>
          <p:cNvSpPr>
            <a:spLocks noGrp="1" noChangeArrowheads="1"/>
            <a:extLst>
              <a:ext uri="smNativeData">
                <pr:smNativeData xmlns:pr="smNativeData" val="SMDATA_16_32J/Y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GSYAAHIJAABARwAAYQ0AABAAAAAmAAAACAAAAL2QAAAAAAAA"/>
              </a:ext>
            </a:extLst>
          </p:cNvSpPr>
          <p:nvPr>
            <p:ph idx="3"/>
          </p:nvPr>
        </p:nvSpPr>
        <p:spPr>
          <a:xfrm>
            <a:off x="6193155" y="1535430"/>
            <a:ext cx="5389245" cy="63944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marL="0" indent="0">
              <a:buNone/>
              <a:defRPr lang="en-us" sz="2400" b="1"/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Образец текста</a:t>
            </a:r>
          </a:p>
        </p:txBody>
      </p:sp>
      <p:sp>
        <p:nvSpPr>
          <p:cNvPr id="6" name="Содержимое 5"/>
          <p:cNvSpPr>
            <a:spLocks noGrp="1" noChangeArrowheads="1"/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w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GSYAAGENAABARwAAsCUAABAAAAAmAAAACAAAAAGAAAAAAAAA"/>
              </a:ext>
            </a:extLst>
          </p:cNvSpPr>
          <p:nvPr>
            <p:ph idx="4"/>
          </p:nvPr>
        </p:nvSpPr>
        <p:spPr>
          <a:xfrm>
            <a:off x="6193155" y="2174875"/>
            <a:ext cx="5389245" cy="3951605"/>
          </a:xfrm>
        </p:spPr>
        <p:txBody>
          <a:bodyPr/>
          <a:lstStyle>
            <a:lvl1pPr>
              <a:defRPr lang="en-us" sz="2400"/>
            </a:lvl1pPr>
            <a:lvl2pPr>
              <a:defRPr lang="en-us" sz="2000"/>
            </a:lvl2pPr>
            <a:lvl3pPr>
              <a:defRPr lang="en-us" sz="1800"/>
            </a:lvl3pPr>
            <a:lvl4pPr>
              <a:defRPr lang="en-us" sz="1600"/>
            </a:lvl4pPr>
            <a:lvl5pPr>
              <a:defRPr lang="en-us" sz="1600"/>
            </a:lvl5pPr>
            <a:lvl6pPr>
              <a:defRPr lang="en-us" sz="1600"/>
            </a:lvl6pPr>
            <a:lvl7pPr>
              <a:defRPr lang="en-us" sz="1600"/>
            </a:lvl7pPr>
            <a:lvl8pPr>
              <a:defRPr lang="en-us" sz="1600"/>
            </a:lvl8pPr>
            <a:lvl9pPr>
              <a:defRPr lang="en-us" sz="1600"/>
            </a:lvl9pPr>
          </a:lstStyle>
          <a:p>
            <a:pPr>
              <a:defRPr lang="en-us"/>
            </a:pPr>
            <a:r>
              <a:t>Образец текста</a:t>
            </a:r>
          </a:p>
          <a:p>
            <a:pPr lvl="1">
              <a:defRPr lang="en-us"/>
            </a:pPr>
            <a:r>
              <a:t>Второй уровень</a:t>
            </a:r>
          </a:p>
          <a:p>
            <a:pPr lvl="2">
              <a:defRPr lang="en-us"/>
            </a:pPr>
            <a:r>
              <a:t>Третий уровень</a:t>
            </a:r>
          </a:p>
          <a:p>
            <a:pPr lvl="3">
              <a:defRPr lang="en-us"/>
            </a:pPr>
            <a:r>
              <a:t>Четвертый уровень</a:t>
            </a:r>
          </a:p>
          <a:p>
            <a:pPr lvl="4">
              <a:defRPr lang="en-us"/>
            </a:pPr>
            <a:r>
              <a:t>Пятый уровень</a:t>
            </a:r>
          </a:p>
        </p:txBody>
      </p:sp>
      <p:sp>
        <p:nvSpPr>
          <p:cNvPr id="7" name="Дата 6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s2v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onAABAFQ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77206AE4-AA9A-759C-D498-5CC924D62209}" type="datetime1">
              <a:t/>
            </a:fld>
          </a:p>
        </p:txBody>
      </p:sp>
      <p:sp>
        <p:nvSpPr>
          <p:cNvPr id="8" name="Нижний колонтитул 7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iWrQE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onAABg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9" name="Номер слайда 8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ivn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o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7720115C-129A-75E7-D498-E4B25FD622B1}" type="slidenum">
              <a:t/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w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LEBAABARw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en-us"/>
            </a:pPr>
            <a:r>
              <a:t>Образец заголовка</a:t>
            </a:r>
          </a:p>
        </p:txBody>
      </p:sp>
      <p:sp>
        <p:nvSpPr>
          <p:cNvPr id="3" name="Дата 2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onAABAFQ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7720265C-129A-75D0-D498-E48568D622B1}" type="datetime1">
              <a:t/>
            </a:fld>
          </a:p>
        </p:txBody>
      </p:sp>
      <p:sp>
        <p:nvSpPr>
          <p:cNvPr id="4" name="Нижний колонтитул 3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w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onAABg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5" name="Номер слайда 4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o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77203D16-589A-75CB-D498-AE9E73D622FB}" type="slidenum">
              <a:t/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onAABAFQ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77205A44-0A9A-75AC-D498-FCF914D622A9}" type="datetime1">
              <a:t/>
            </a:fld>
          </a:p>
        </p:txBody>
      </p:sp>
      <p:sp>
        <p:nvSpPr>
          <p:cNvPr id="3" name="Нижний колонтитул 2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onAABg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o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77207D46-089A-758B-D498-FEDE33D622AB}" type="slidenum">
              <a:t/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val="SMDATA_16_32J/Y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K4BAABtHAAA1AgAABAAAAAmAAAACAAAAL2QAAAAAAAA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algn="l">
              <a:defRPr lang="en-us" sz="2000" b="1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Образец заголовка</a:t>
            </a: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x0AAK4BAABARwAAsCUAABAAAAAmAAAACAAAAAGAAAAAAAAA"/>
              </a:ext>
            </a:extLst>
          </p:cNvSpPr>
          <p:nvPr>
            <p:ph idx="1"/>
          </p:nvPr>
        </p:nvSpPr>
        <p:spPr>
          <a:xfrm>
            <a:off x="4766945" y="273050"/>
            <a:ext cx="6815455" cy="5853430"/>
          </a:xfrm>
        </p:spPr>
        <p:txBody>
          <a:bodyPr/>
          <a:lstStyle>
            <a:lvl1pPr>
              <a:defRPr lang="en-us" sz="3200"/>
            </a:lvl1pPr>
            <a:lvl2pPr>
              <a:defRPr lang="en-us" sz="2800"/>
            </a:lvl2pPr>
            <a:lvl3pPr>
              <a:defRPr lang="en-us" sz="2400"/>
            </a:lvl3pPr>
            <a:lvl4pPr>
              <a:defRPr lang="en-us" sz="2000"/>
            </a:lvl4pPr>
            <a:lvl5pPr>
              <a:defRPr lang="en-us" sz="2000"/>
            </a:lvl5pPr>
            <a:lvl6pPr>
              <a:defRPr lang="en-us" sz="2000"/>
            </a:lvl6pPr>
            <a:lvl7pPr>
              <a:defRPr lang="en-us" sz="2000"/>
            </a:lvl7pPr>
            <a:lvl8pPr>
              <a:defRPr lang="en-us" sz="2000"/>
            </a:lvl8pPr>
            <a:lvl9pPr>
              <a:defRPr lang="en-us" sz="2000"/>
            </a:lvl9pPr>
          </a:lstStyle>
          <a:p>
            <a:pPr>
              <a:defRPr lang="en-us"/>
            </a:pPr>
            <a:r>
              <a:t>Образец текста</a:t>
            </a:r>
          </a:p>
          <a:p>
            <a:pPr lvl="1">
              <a:defRPr lang="en-us"/>
            </a:pPr>
            <a:r>
              <a:t>Второй уровень</a:t>
            </a:r>
          </a:p>
          <a:p>
            <a:pPr lvl="2">
              <a:defRPr lang="en-us"/>
            </a:pPr>
            <a:r>
              <a:t>Третий уровень</a:t>
            </a:r>
          </a:p>
          <a:p>
            <a:pPr lvl="3">
              <a:defRPr lang="en-us"/>
            </a:pPr>
            <a:r>
              <a:t>Четвертый уровень</a:t>
            </a:r>
          </a:p>
          <a:p>
            <a:pPr lvl="4">
              <a:defRPr lang="en-us"/>
            </a:pPr>
            <a:r>
              <a:t>Пятый уровень</a:t>
            </a:r>
          </a:p>
        </p:txBody>
      </p:sp>
      <p:sp>
        <p:nvSpPr>
          <p:cNvPr id="4" name="Текст 3"/>
          <p:cNvSpPr>
            <a:spLocks noGrp="1" noChangeArrowheads="1"/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QIAABtHAAAsCUAABAAAAAmAAAACAAAAAGAAAAAAAAA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>
            <a:lvl1pPr marL="0" indent="0">
              <a:buNone/>
              <a:defRPr lang="en-us" sz="1400"/>
            </a:lvl1pPr>
            <a:lvl2pPr marL="457200" indent="0">
              <a:buNone/>
              <a:defRPr lang="en-us" sz="1200"/>
            </a:lvl2pPr>
            <a:lvl3pPr marL="914400" indent="0">
              <a:buNone/>
              <a:defRPr lang="en-us" sz="1000"/>
            </a:lvl3pPr>
            <a:lvl4pPr marL="1371600" indent="0">
              <a:buNone/>
              <a:defRPr lang="en-us" sz="900"/>
            </a:lvl4pPr>
            <a:lvl5pPr marL="1828800" indent="0">
              <a:buNone/>
              <a:defRPr lang="en-us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en-us"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onAABAFQ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772077EE-A09A-7581-D498-56D439D62203}" type="datetime1">
              <a:t/>
            </a:fld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onAABg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o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772052FB-B59A-75A4-D498-43F11CD62216}" type="slidenum">
              <a:t/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val="SMDATA_16_32J/Y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IgdAACzOwAABSEAABAAAAAmAAAACAAAAL2QAAAAAAAA"/>
              </a:ext>
            </a:extLst>
          </p:cNvSpPr>
          <p:nvPr>
            <p:ph type="title"/>
          </p:nvPr>
        </p:nvSpPr>
        <p:spPr>
          <a:xfrm>
            <a:off x="2389505" y="4800600"/>
            <a:ext cx="7315200" cy="56705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algn="l">
              <a:defRPr lang="en-us" sz="2000" b="1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Образец заголовка</a:t>
            </a:r>
          </a:p>
        </p:txBody>
      </p:sp>
      <p:sp>
        <p:nvSpPr>
          <p:cNvPr id="3" name="Рисунок 2"/>
          <p:cNvSpPr>
            <a:spLocks noGrp="1" noChangeArrowheads="1"/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MUDAACzOwAAFR0AABAAAAAmAAAACAAAAAGAAAAAAAAA"/>
              </a:ext>
            </a:extLst>
          </p:cNvSpPr>
          <p:nvPr>
            <p:ph type="pic" idx="1"/>
          </p:nvPr>
        </p:nvSpPr>
        <p:spPr>
          <a:xfrm>
            <a:off x="2389505" y="612775"/>
            <a:ext cx="7315200" cy="4114800"/>
          </a:xfrm>
        </p:spPr>
        <p:txBody>
          <a:bodyPr/>
          <a:lstStyle>
            <a:lvl1pPr marL="0" indent="0">
              <a:buNone/>
              <a:defRPr lang="en-us" sz="3200"/>
            </a:lvl1pPr>
            <a:lvl2pPr marL="457200" indent="0">
              <a:buNone/>
              <a:defRPr lang="en-us" sz="2800"/>
            </a:lvl2pPr>
            <a:lvl3pPr marL="914400" indent="0">
              <a:buNone/>
              <a:defRPr lang="en-us" sz="2400"/>
            </a:lvl3pPr>
            <a:lvl4pPr marL="1371600" indent="0">
              <a:buNone/>
              <a:defRPr lang="en-us" sz="2000"/>
            </a:lvl4pPr>
            <a:lvl5pPr marL="1828800" indent="0">
              <a:buNone/>
              <a:defRPr lang="en-us" sz="2000"/>
            </a:lvl5pPr>
            <a:lvl6pPr marL="2286000" indent="0">
              <a:buNone/>
              <a:defRPr lang="en-us" sz="2000"/>
            </a:lvl6pPr>
            <a:lvl7pPr marL="2743200" indent="0">
              <a:buNone/>
              <a:defRPr lang="en-us" sz="2000"/>
            </a:lvl7pPr>
            <a:lvl8pPr marL="3200400" indent="0">
              <a:buNone/>
              <a:defRPr lang="en-us" sz="2000"/>
            </a:lvl8pPr>
            <a:lvl9pPr marL="3657600" indent="0">
              <a:buNone/>
              <a:defRPr lang="en-us" sz="2000"/>
            </a:lvl9pPr>
          </a:lstStyle>
          <a:p>
            <a:pPr>
              <a:defRPr lang="en-us"/>
            </a:pPr>
          </a:p>
        </p:txBody>
      </p:sp>
      <p:sp>
        <p:nvSpPr>
          <p:cNvPr id="4" name="Текст 3"/>
          <p:cNvSpPr>
            <a:spLocks noGrp="1" noChangeArrowheads="1"/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sw4AAAUhAACzOwAA+CUAABAAAAAmAAAACAAAAAGAAAAAAAAA"/>
              </a:ext>
            </a:extLst>
          </p:cNvSpPr>
          <p:nvPr>
            <p:ph idx="2"/>
          </p:nvPr>
        </p:nvSpPr>
        <p:spPr>
          <a:xfrm>
            <a:off x="2389505" y="5367655"/>
            <a:ext cx="7315200" cy="804545"/>
          </a:xfrm>
        </p:spPr>
        <p:txBody>
          <a:bodyPr/>
          <a:lstStyle>
            <a:lvl1pPr marL="0" indent="0">
              <a:buNone/>
              <a:defRPr lang="en-us" sz="1400"/>
            </a:lvl1pPr>
            <a:lvl2pPr marL="457200" indent="0">
              <a:buNone/>
              <a:defRPr lang="en-us" sz="1200"/>
            </a:lvl2pPr>
            <a:lvl3pPr marL="914400" indent="0">
              <a:buNone/>
              <a:defRPr lang="en-us" sz="1000"/>
            </a:lvl3pPr>
            <a:lvl4pPr marL="1371600" indent="0">
              <a:buNone/>
              <a:defRPr lang="en-us" sz="900"/>
            </a:lvl4pPr>
            <a:lvl5pPr marL="1828800" indent="0">
              <a:buNone/>
              <a:defRPr lang="en-us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en-us"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BonAABAFQ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en-us"/>
            </a:pPr>
            <a:fld id="{77206E86-C89A-7598-D498-3ECD20D6226B}" type="datetime1">
              <a:t/>
            </a:fld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kAABonAABgM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DUAABonAABARw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77206961-2F9A-759F-D498-D9CA27D6228C}" type="slidenum">
              <a:t/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9zbGk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LEBAABARwAAuQgAABAAAAAmAAAACAAAAL8fAAAAAAAA"/>
              </a:ext>
            </a:extLst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NgJAABARwAAsCUAABAAAAAmAAAACAAAAL8fAAAAAAAA"/>
              </a:ext>
            </a:extLst>
          </p:cNvSpPr>
          <p:nvPr>
            <p:ph type="body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Образец текста</a:t>
            </a:r>
          </a:p>
          <a:p>
            <a:pPr lvl="1">
              <a:defRPr lang="en-us"/>
            </a:pPr>
            <a:r>
              <a:t>Второй уровень</a:t>
            </a:r>
          </a:p>
          <a:p>
            <a:pPr lvl="2">
              <a:defRPr lang="en-us"/>
            </a:pPr>
            <a:r>
              <a:t>Третий уровень</a:t>
            </a:r>
          </a:p>
          <a:p>
            <a:pPr lvl="3">
              <a:defRPr lang="en-us"/>
            </a:pPr>
            <a:r>
              <a:t>Четвертый уровень</a:t>
            </a:r>
          </a:p>
          <a:p>
            <a:pPr lvl="4">
              <a:defRPr lang="en-us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AMAABonAABAFQAAWSkAABAAAAAmAAAACAAAAL+fAAAAAAAA"/>
              </a:ext>
            </a:extLst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l"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77207C84-CA9A-758A-D498-3CDF32D62269}" type="datetime1">
              <a:t/>
            </a:fld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9zbGk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kAABonAABgMQAAWSkAABAAAAAmAAAACAAAAL+fAAAAAAAA"/>
              </a:ext>
            </a:extLst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ctr"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wDUAABonAABARwAAWSkAABAAAAAmAAAACAAAAL+fAAAAAAAA"/>
              </a:ext>
            </a:extLst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r">
              <a:defRPr lang="en-us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7720348E-C09A-75C2-D498-36977AD62263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765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32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742950" marR="0" indent="-285750" algn="l" defTabSz="914400">
        <a:lnSpc>
          <a:spcPct val="100000"/>
        </a:lnSpc>
        <a:spcBef>
          <a:spcPts val="670"/>
        </a:spcBef>
        <a:spcAft>
          <a:spcPts val="0"/>
        </a:spcAft>
        <a:buClrTx/>
        <a:buSzTx/>
        <a:buFont typeface="Arial" pitchFamily="2" charset="-52"/>
        <a:buChar char="–"/>
        <a:tabLst/>
        <a:defRPr lang="en-us" sz="2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1143000" marR="0" indent="-228600" algn="l" defTabSz="914400">
        <a:lnSpc>
          <a:spcPct val="100000"/>
        </a:lnSpc>
        <a:spcBef>
          <a:spcPts val="575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600200" marR="0" indent="-228600" algn="l" defTabSz="914400">
        <a:lnSpc>
          <a:spcPct val="100000"/>
        </a:lnSpc>
        <a:spcBef>
          <a:spcPts val="480"/>
        </a:spcBef>
        <a:spcAft>
          <a:spcPts val="0"/>
        </a:spcAft>
        <a:buClrTx/>
        <a:buSzTx/>
        <a:buFont typeface="Arial" pitchFamily="2" charset="-52"/>
        <a:buChar char="–"/>
        <a:tabLst/>
        <a:defRPr lang="en-us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2057400" marR="0" indent="-228600" algn="l" defTabSz="914400">
        <a:lnSpc>
          <a:spcPct val="100000"/>
        </a:lnSpc>
        <a:spcBef>
          <a:spcPts val="480"/>
        </a:spcBef>
        <a:spcAft>
          <a:spcPts val="0"/>
        </a:spcAft>
        <a:buClrTx/>
        <a:buSzTx/>
        <a:buFont typeface="Arial" pitchFamily="2" charset="-52"/>
        <a:buChar char="»"/>
        <a:tabLst/>
        <a:defRPr lang="en-us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5146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9718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429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886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en-us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30.png"/><Relationship Id="rId5" Type="http://schemas.openxmlformats.org/officeDocument/2006/relationships/image" Target="../media/image13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6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26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39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26.png"/><Relationship Id="rId8" Type="http://schemas.openxmlformats.org/officeDocument/2006/relationships/image" Target="../media/image2.jpeg"/><Relationship Id="rId9" Type="http://schemas.openxmlformats.org/officeDocument/2006/relationships/image" Target="../media/image34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25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2.jpe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0.png"/><Relationship Id="rId7" Type="http://schemas.openxmlformats.org/officeDocument/2006/relationships/image" Target="../media/image9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9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bg>
      <p:bgPr>
        <a:blipFill>
          <a:blip r:embed="rId2"/>
          <a:srcRect/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GwcAAL0XAABmPQAAYx0AABAAAAAmAAAACAAAAD0QAAAAAAAA"/>
              </a:ext>
            </a:extLst>
          </p:cNvSpPr>
          <p:nvPr>
            <p:ph type="ctrTitle"/>
          </p:nvPr>
        </p:nvSpPr>
        <p:spPr>
          <a:xfrm>
            <a:off x="1155065" y="3858895"/>
            <a:ext cx="8825865" cy="918210"/>
          </a:xfrm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/>
            </a:pPr>
            <a:r>
              <a:rPr lang="en-us">
                <a:latin typeface="Bookman Old Style" pitchFamily="1" charset="-52"/>
                <a:ea typeface="Calibri" pitchFamily="2" charset="-52"/>
                <a:cs typeface="Calibri" pitchFamily="2" charset="-52"/>
              </a:rPr>
              <a:t>Inhomogeneous </a:t>
            </a:r>
            <a:r>
              <a:rPr lang="en-us">
                <a:latin typeface="Bookman Old Style" pitchFamily="1" charset="-52"/>
                <a:ea typeface="Calibri" pitchFamily="2" charset="-52"/>
                <a:cs typeface="Calibri" pitchFamily="2" charset="-52"/>
              </a:rPr>
              <a:t>extra </a:t>
            </a:r>
            <a:r>
              <a:rPr lang="en-us">
                <a:latin typeface="Bookman Old Style" pitchFamily="1" charset="-52"/>
                <a:ea typeface="Calibri" pitchFamily="2" charset="-52"/>
                <a:cs typeface="Calibri" pitchFamily="2" charset="-52"/>
              </a:rPr>
              <a:t>dimensions</a:t>
            </a:r>
            <a:endParaRPr lang="en-us">
              <a:latin typeface="Bookman Old Style" pitchFamily="1" charset="-52"/>
              <a:ea typeface="Calibri" pitchFamily="2" charset="-52"/>
              <a:cs typeface="Calibri" pitchFamily="2" charset="-52"/>
            </a:endParaRPr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PyAAAMIfAABmPQAAHCgAABAAAAAmAAAACAAAAD0QAAAAAAAA"/>
              </a:ext>
            </a:extLst>
          </p:cNvSpPr>
          <p:nvPr>
            <p:ph type="subTitle" idx="1"/>
          </p:nvPr>
        </p:nvSpPr>
        <p:spPr>
          <a:xfrm>
            <a:off x="5241925" y="5162550"/>
            <a:ext cx="4739005" cy="1357630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en-us"/>
            </a:pPr>
            <a:r>
              <a:rPr lang="en-us" sz="2000" b="1" u="sng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Sergey </a:t>
            </a:r>
            <a:r>
              <a:rPr lang="en-us" sz="2000" b="1" u="sng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Rubin</a:t>
            </a:r>
            <a:r>
              <a:rPr lang="en-us" sz="2000" b="1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sz="2000" b="1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Polina </a:t>
            </a:r>
            <a:r>
              <a:rPr lang="en-us" sz="2000" b="1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Petriakova</a:t>
            </a:r>
            <a:endParaRPr lang="en-us" sz="2000" b="1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 lang="en-us"/>
            </a:pPr>
            <a:endParaRPr lang="en-us" sz="1400" b="1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>
              <a:defRPr lang="en-us"/>
            </a:pPr>
            <a:r>
              <a:rPr lang="en-us" sz="2000" b="1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SW14 - 2022, </a:t>
            </a:r>
            <a:r>
              <a:rPr lang="en-us" sz="2000" b="1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May</a:t>
            </a:r>
            <a:endParaRPr lang="en-us" sz="2000" b="1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3"/>
          <p:cNvSpPr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DtgjAAo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DtgjAB/f38A7uzhA8zMzADAwP8Af39/AAAAAAAAAAAAAAAAAAAAAAAAAAAAIQAAABgAAAAUAAAAGBEAAEwDAAAsKQAANwYAABAAAAAmAAAACAAAAP//////////"/>
              </a:ext>
            </a:extLst>
          </p:cNvSpPr>
          <p:nvPr/>
        </p:nvSpPr>
        <p:spPr>
          <a:xfrm>
            <a:off x="2778760" y="535940"/>
            <a:ext cx="3914140" cy="474345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3B608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</a:p>
        </p:txBody>
      </p:sp>
      <p:sp>
        <p:nvSpPr>
          <p:cNvPr id="3" name="Текстовое поле 1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wwAAIEAAADMPgAA8wIAABAgAAAmAAAACAAAAP//////////"/>
              </a:ext>
            </a:extLst>
          </p:cNvSpPr>
          <p:nvPr/>
        </p:nvSpPr>
        <p:spPr>
          <a:xfrm>
            <a:off x="2066925" y="81915"/>
            <a:ext cx="8141335" cy="3975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 algn="l">
              <a:defRPr lang="en-us" sz="2400" b="1"/>
            </a:pPr>
            <a:r>
              <a:t> </a:t>
            </a:r>
            <a:r>
              <a:t>Application </a:t>
            </a:r>
            <a:r>
              <a:t>of </a:t>
            </a:r>
            <a:r>
              <a:t>inhomogeneous </a:t>
            </a:r>
            <a:r>
              <a:t>extra </a:t>
            </a:r>
            <a:r>
              <a:t>metrics. </a:t>
            </a:r>
            <a:r>
              <a:t>Specific </a:t>
            </a:r>
            <a:r>
              <a:t>example.</a:t>
            </a:r>
          </a:p>
          <a:p>
            <a:pPr>
              <a:defRPr lang="en-us"/>
            </a:pPr>
          </a:p>
        </p:txBody>
      </p:sp>
      <p:pic>
        <p:nvPicPr>
          <p:cNvPr id="4" name="Изображение 2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Ejy9I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BwMAACwBgAA0CcAAEAK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1087120"/>
            <a:ext cx="4503420" cy="5791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Текстовое поле 3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xoAAH0JAADJHgAAwQsAABAAAAAmAAAACAAAAP//////////"/>
              </a:ext>
            </a:extLst>
          </p:cNvSpPr>
          <p:nvPr/>
        </p:nvSpPr>
        <p:spPr>
          <a:xfrm>
            <a:off x="4335145" y="1542415"/>
            <a:ext cx="669290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  <a:r>
              <a:t>10</a:t>
            </a:r>
            <a:r>
              <a:rPr lang="en-us" baseline="30000"/>
              <a:t>9</a:t>
            </a:r>
            <a:endParaRPr lang="en-us" baseline="30000"/>
          </a:p>
        </p:txBody>
      </p:sp>
      <p:sp>
        <p:nvSpPr>
          <p:cNvPr id="6" name="Текстовое поле 4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NyMAAH0JAABwJwAAwQsAABAgAAAmAAAACAAAAP//////////"/>
              </a:ext>
            </a:extLst>
          </p:cNvSpPr>
          <p:nvPr/>
        </p:nvSpPr>
        <p:spPr>
          <a:xfrm>
            <a:off x="5724525" y="1542415"/>
            <a:ext cx="686435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10</a:t>
            </a:r>
            <a:r>
              <a:rPr lang="en-us" baseline="30000"/>
              <a:t>-123</a:t>
            </a:r>
            <a:endParaRPr lang="en-us" baseline="30000"/>
          </a:p>
        </p:txBody>
      </p:sp>
      <p:pic>
        <p:nvPicPr>
          <p:cNvPr id="7" name="Изображение 5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us439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EAHAAD/EgAAXRcAAJQW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178560" y="3088005"/>
            <a:ext cx="2619375" cy="5822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Текстовое поле 6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KigAAH0JAADFMwAAwQsAABAgAAAmAAAACAAAAP//////////"/>
              </a:ext>
            </a:extLst>
          </p:cNvSpPr>
          <p:nvPr/>
        </p:nvSpPr>
        <p:spPr>
          <a:xfrm>
            <a:off x="6529070" y="1542415"/>
            <a:ext cx="1886585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4-dim </a:t>
            </a:r>
            <a:r>
              <a:t>Planck </a:t>
            </a:r>
            <a:r>
              <a:t>units</a:t>
            </a:r>
          </a:p>
        </p:txBody>
      </p:sp>
      <p:sp>
        <p:nvSpPr>
          <p:cNvPr id="9" name="Текстовое поле 7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AwAADsWAAAvDwAArxgAABAgAAAmAAAACAAAAP//////////"/>
              </a:ext>
            </a:extLst>
          </p:cNvSpPr>
          <p:nvPr/>
        </p:nvSpPr>
        <p:spPr>
          <a:xfrm>
            <a:off x="1991360" y="3613785"/>
            <a:ext cx="476885" cy="3987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~ </a:t>
            </a:r>
            <a:r>
              <a:rPr lang="en-us" sz="2000"/>
              <a:t>1</a:t>
            </a:r>
            <a:endParaRPr lang="en-us" sz="2000"/>
          </a:p>
        </p:txBody>
      </p:sp>
      <p:sp>
        <p:nvSpPr>
          <p:cNvPr id="10" name="Текстовое поле 8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bhQAACoWAABdFwAAnhgAABAgAAAmAAAACAAAAP//////////"/>
              </a:ext>
            </a:extLst>
          </p:cNvSpPr>
          <p:nvPr/>
        </p:nvSpPr>
        <p:spPr>
          <a:xfrm>
            <a:off x="3321050" y="3602990"/>
            <a:ext cx="476885" cy="3987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~ </a:t>
            </a:r>
            <a:r>
              <a:rPr lang="en-us" sz="2000"/>
              <a:t>1</a:t>
            </a:r>
            <a:endParaRPr lang="en-us" sz="2000"/>
          </a:p>
        </p:txBody>
      </p:sp>
      <p:sp>
        <p:nvSpPr>
          <p:cNvPr id="11" name="Текстовое поле 9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zxcAAFgWAACRIwAAnBgAABAgAAAmAAAACAAAAP//////////"/>
              </a:ext>
            </a:extLst>
          </p:cNvSpPr>
          <p:nvPr/>
        </p:nvSpPr>
        <p:spPr>
          <a:xfrm>
            <a:off x="3870325" y="3632200"/>
            <a:ext cx="1911350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D-dim </a:t>
            </a:r>
            <a:r>
              <a:t>Planck </a:t>
            </a:r>
            <a:r>
              <a:t>units</a:t>
            </a:r>
          </a:p>
        </p:txBody>
      </p:sp>
      <p:pic>
        <p:nvPicPr>
          <p:cNvPr id="12" name="Picture 4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AImh2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Fc/AAB8EwAAH0oAALUW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0296525" y="3167380"/>
            <a:ext cx="1752600" cy="5238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Изображение 13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snyt3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OgHAACFDgAA8CkAAP8S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1285240" y="2360295"/>
            <a:ext cx="5532120" cy="72771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Текстовое поле 14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PgQAALoJAADeEwAAHgwAABAAAAAmAAAACAAAAP//////////"/>
              </a:ext>
            </a:extLst>
          </p:cNvSpPr>
          <p:nvPr/>
        </p:nvSpPr>
        <p:spPr>
          <a:xfrm>
            <a:off x="689610" y="1581150"/>
            <a:ext cx="2540000" cy="388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  <a:r>
              <a:t>The </a:t>
            </a:r>
            <a:r>
              <a:t>Starobinsky </a:t>
            </a:r>
            <a:r>
              <a:t>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Текстовое поле 12"/>
              <p:cNvSpPr>
                <a:extLst>
                  <a:ext uri="smNativeData">
                    <pr:smNativeData xmlns:pr="smNativeData" val="SMDATA_16_32J/YhMAAAAlAAAAZA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A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D/VQwMAAAAEAAAAAAAAAAAAAAAAAAAAAAAAAAeAAAAaAAAAAEAAAAAAAAAAAAAAAAAAAAAAAAAECcAABAnAAAAAAAAAAAAAAAAAAAAAAAAAAAAAAAAAAAAAAAAAAAAABQAAAAAAAAAwMD/AAAAAABkAAAAMgAAAAAAAABkAAAAAAAAAH9/fwAKAAAAIgAAABgAAAAAAAAAAAAAAAAAAAAAAAAAAAAAAAAAAAAkAAAAJAAAAAAAAAAAAAAAAAAAAAAAAAAAAAAAAAAAAAAAAAAAAAAAAAAAACUAAABYAAAAAAAAAAAAAAAAAAAAAAAAAAAAAAAAAAAAAAAAAAAAAAAAAAAAAAAAAAAAAAA/AAAAAAAAAKCGAQAAAAAAAAAAAAAAAAAMAAAAAQAAAAAAAAAAAAAAAAAAAB8AAABUAAAAAAAABQAAAAEAAAAAAAAAAAAAAAAAAAAAAAAAAAAAAAAAAAAAAAAAAAAAAAB/f38A7uzhA8zMzADAwP8Af39/AAAAAAAAAAAAAAAAAAAAAAAAAAAAIQAAABgAAAAUAAAAyAIAACYfAAC8HwAAhiYAABAAAAAmAAAACAAAAP//////////"/>
                  </a:ext>
                </a:extLst>
              </p:cNvSpPr>
              <p:nvPr/>
            </p:nvSpPr>
            <p:spPr>
              <a:xfrm>
                <a:off x="452120" y="5063490"/>
                <a:ext cx="4706620" cy="119888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AutoNum type="arabicPeriod"/>
                </a:pPr>
                <a:r>
                  <a:rPr altLang="ru-RU"/>
                  <a:t> Choose parameter values </a:t>
                </a:r>
                <a:r>
                  <a:rPr altLang="ru-RU" i="1"/>
                  <a:t>a,c</a:t>
                </a:r>
                <a:endParaRPr altLang="ru-RU"/>
              </a:p>
              <a:p>
                <a:pPr marL="342900" indent="-342900" algn="l">
                  <a:buAutoNum type="arabicPeriod"/>
                </a:pPr>
                <a:r>
                  <a:rPr altLang="ru-RU"/>
                  <a:t> Solve classical equations to obtain r(u), </a:t>
                </a:r>
                <a14:m>
                  <m:oMath xmlns:m="http://schemas.openxmlformats.org/officeDocument/2006/math">
                    <m:r>
                      <a:rPr lang="en-US" altLang="ru-RU" i="1">
                        <a:latin typeface="Cambria Math" panose="02040503050406030204" charset="0"/>
                        <a:cs typeface="Cambria Math" panose="02040503050406030204" charset="0"/>
                      </a:rPr>
                      <m:t>𝜑</m:t>
                    </m:r>
                    <m:r>
                      <a:rPr lang="en-US" altLang="ru-RU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ru-RU" i="1">
                        <a:latin typeface="Cambria Math" panose="02040503050406030204" charset="0"/>
                        <a:cs typeface="Cambria Math" panose="02040503050406030204" charset="0"/>
                      </a:rPr>
                      <m:t>𝑢</m:t>
                    </m:r>
                    <m:r>
                      <a:rPr lang="en-US" altLang="ru-RU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ru-RU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900" indent="-342900" algn="l">
                  <a:buClrTx/>
                  <a:buSzTx/>
                  <a:buFontTx/>
                  <a:buAutoNum type="arabicPeriod"/>
                </a:pPr>
                <a:r>
                  <a:rPr lang="en-US" altLang="ru-RU"/>
                  <a:t>Substitute solution into </a:t>
                </a:r>
                <a:r>
                  <a:rPr altLang="ru-RU">
                    <a:sym typeface="+mn-ea"/>
                  </a:rPr>
                  <a:t>(*)  </a:t>
                </a:r>
                <a:endParaRPr altLang="ru-RU">
                  <a:sym typeface="+mn-ea"/>
                </a:endParaRPr>
              </a:p>
              <a:p>
                <a:pPr marL="342900" indent="-342900" algn="l">
                  <a:buClrTx/>
                  <a:buSzTx/>
                  <a:buFontTx/>
                  <a:buAutoNum type="arabicPeriod"/>
                </a:pPr>
                <a:r>
                  <a:rPr lang="en-US" altLang="ru-RU"/>
                  <a:t>Compare with </a:t>
                </a:r>
                <a:r>
                  <a:rPr altLang="ru-RU">
                    <a:sym typeface="+mn-ea"/>
                  </a:rPr>
                  <a:t>(**)</a:t>
                </a:r>
                <a:endParaRPr altLang="ru-RU"/>
              </a:p>
            </p:txBody>
          </p:sp>
        </mc:Choice>
        <mc:Fallback>
          <p:sp>
            <p:nvSpPr>
              <p:cNvPr id="15" name="Текстовое поле 12"/>
              <p:cNvSpPr>
                <a:spLocks noRot="1" noChangeAspect="1" noMove="1" noResize="1" noEditPoints="1" noAdjustHandles="1" noChangeArrowheads="1" noChangeShapeType="1" noTextEdit="1"/>
                <a:extLst>
                  <a:ext uri="smNativeData">
                    <pr:smNativeData xmlns:pr="smNativeData" val="SMDATA_16_32J/YhMAAAAlAAAAZAAAAK8AAAAAkAAAAEgAAACQAAAASAAAAAAAAAAAAAAAAAAAAAEAAABQAAAAAAAAAAAA4D8AAAAAAADgPwAAAAAAAOA/AAAAAAAA4D8AAAAAAADgPwAAAAAAAOA/AAAAAAAA4D8AAAAAAADgPwAAAAAAAOA/AAAAAAAA4D8CAAAAjAAAAAEAAAACAAAAT4G9DP///wgAAAAAAAAAAG4RWpsp/DtKqcL63gzDEhgBAAAAZAAAAAEAAABAAAAAAAAAAAAAAAAAAAAAAAAAAAAAAAAAAAAAAAAAAAAAAAAAAAAAAAAAAAAAAAAAAAAAAAAAAAAAAAAAAAAAAAAAAAAAAAAAAAAAAAAAAAAAAAAAAAAAFAAAADwAAAAAAAAAAAAAAAAAAAAA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D/VQwMAAAAEAAAAAAAAAAAAAAAAAAAAAAAAAAeAAAAaAAAAAEAAAAAAAAAAAAAAAAAAAAAAAAAECcAABAnAAAAAAAAAAAAAAAAAAAAAAAAAAAAAAAAAAAAAAAAAAAAABQAAAAAAAAAwMD/AAAAAABkAAAAMgAAAAAAAABkAAAAAAAAAH9/fwAKAAAAIgAAABgAAAAAAAAAAAAAAAAAAAAAAAAAAAAAAAAAAAAkAAAAJAAAAAAAAAAAAAAAAAAAAAAAAAAAAAAAAAAAAAAAAAAAAAAAAAAAACUAAABYAAAAAAAAAAAAAAAAAAAAAAAAAAAAAAAAAAAAAAAAAAAAAAAAAAAAAAAAAAAAAAA/AAAAAAAAAKCGAQAAAAAAAAAAAAAAAAAMAAAAAQAAAAAAAAAAAAAAAAAAAB8AAABUAAAAT4G9Bf///wEAAAAAAAAAAAAAAAAAAAAAAAAAAAAAAAAAAAAAAAAAAAAAAAB/f38A7uzhA8zMzADAwP8Af39/AAAAAAAAAAAAAAAAAAAAAAAAAAAAIQAAABgAAAAUAAAAyAIAACYfAAC8HwAAhiYAABAAAAAmAAAACAAAAP//////////"/>
                  </a:ext>
                </a:extLst>
              </p:cNvSpPr>
              <p:nvPr/>
            </p:nvSpPr>
            <p:spPr>
              <a:xfrm>
                <a:off x="452120" y="5063490"/>
                <a:ext cx="4706620" cy="1198880"/>
              </a:xfrm>
              <a:prstGeom prst="rect">
                <a:avLst/>
              </a:prstGeom>
              <a:blipFill rotWithShape="1">
                <a:blip r:embed="rId6"/>
                <a:srcRect/>
                <a:stretch/>
              </a:blipFill>
              <a:ln>
                <a:noFill/>
              </a:ln>
              <a:effectLst/>
            </p:spPr>
          </p:sp>
        </mc:Fallback>
      </mc:AlternateContent>
      <p:sp>
        <p:nvSpPr>
          <p:cNvPr id="16" name="Текстовое поле 16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bAIAAKAPAAAZBQAA5BEAABAgAAAmAAAACAAAAP//////////"/>
              </a:ext>
            </a:extLst>
          </p:cNvSpPr>
          <p:nvPr/>
        </p:nvSpPr>
        <p:spPr>
          <a:xfrm>
            <a:off x="393700" y="2540000"/>
            <a:ext cx="434975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(*)</a:t>
            </a:r>
          </a:p>
        </p:txBody>
      </p:sp>
      <p:sp>
        <p:nvSpPr>
          <p:cNvPr id="17" name="Текстовое поле 17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MAEAAFcIAACQBAAAmwoAABAgAAAmAAAACAAAAP//////////"/>
              </a:ext>
            </a:extLst>
          </p:cNvSpPr>
          <p:nvPr/>
        </p:nvSpPr>
        <p:spPr>
          <a:xfrm>
            <a:off x="193040" y="1355725"/>
            <a:ext cx="548640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(**)</a:t>
            </a:r>
          </a:p>
        </p:txBody>
      </p:sp>
      <p:pic>
        <p:nvPicPr>
          <p:cNvPr id="18" name="Изображение 18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BQCAQ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D8nAAD8IwAAH0oAABgpAAAQAAAAJgAAAAgAAAD//////////w==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6379845" y="5849620"/>
            <a:ext cx="5669280" cy="8305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9" name="Изображение 29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D4EAAAaGgAAyR4AAF8cAAAQAAAAJgAAAAgAAAD//////////w==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689610" y="4243070"/>
            <a:ext cx="4314825" cy="3689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0" name="Текстовое поле 10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BwOnQ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BwQAAPsLAACWGgAAPw4AABAgAAAmAAAACAAAAP//////////"/>
              </a:ext>
            </a:extLst>
          </p:cNvSpPr>
          <p:nvPr/>
        </p:nvSpPr>
        <p:spPr>
          <a:xfrm>
            <a:off x="654685" y="1947545"/>
            <a:ext cx="3667125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Start </a:t>
            </a:r>
            <a:r>
              <a:t>with </a:t>
            </a:r>
            <a:r>
              <a:t>the </a:t>
            </a:r>
            <a:r>
              <a:t>same </a:t>
            </a:r>
            <a:r>
              <a:t>action </a:t>
            </a:r>
            <a:r>
              <a:t>at </a:t>
            </a:r>
            <a:r>
              <a:t>high </a:t>
            </a:r>
            <a:r>
              <a:t>energies:</a:t>
            </a:r>
          </a:p>
        </p:txBody>
      </p:sp>
      <p:sp>
        <p:nvSpPr>
          <p:cNvPr id="21" name="Текстовое поле 18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Cg8AAF8cAAA8FAAAjx8AABAgAAAmAAAACAAAAP//////////"/>
              </a:ext>
            </a:extLst>
          </p:cNvSpPr>
          <p:nvPr/>
        </p:nvSpPr>
        <p:spPr>
          <a:xfrm>
            <a:off x="2444750" y="4612005"/>
            <a:ext cx="844550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rPr lang="en-us" sz="2800" i="1"/>
              <a:t>p</a:t>
            </a:r>
            <a:r>
              <a:rPr lang="en-us" sz="2800" i="1" baseline="-24000"/>
              <a:t>4</a:t>
            </a:r>
            <a:r>
              <a:rPr lang="en-us" sz="2400"/>
              <a:t> =?</a:t>
            </a:r>
            <a:endParaRPr lang="en-us" sz="2400"/>
          </a:p>
        </p:txBody>
      </p:sp>
      <p:pic>
        <p:nvPicPr>
          <p:cNvPr id="22" name="Рисунок1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M8RAACRAwAA8i0AACAGAAAQAAAAJgAAAAgAAAD//////////w=="/>
              </a:ext>
            </a:extLst>
          </p:cNvPicPr>
          <p:nvPr/>
        </p:nvPicPr>
        <p:blipFill>
          <a:blip r:embed="rId9"/>
          <a:stretch>
            <a:fillRect/>
          </a:stretch>
        </p:blipFill>
        <p:spPr>
          <a:xfrm>
            <a:off x="2894965" y="579755"/>
            <a:ext cx="4573905" cy="415925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23" name="Прямая со стрелкой 24"/>
          <p:cNvCxnSpPr>
            <a:extLst>
              <a:ext uri="smNativeData">
                <pr:smNativeData xmlns:pr="smNativeData" val="SMDATA_16_32J/YhMAAAAlAAAAD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El9vAAPAAAAAQAAACMAAAAjAAAAIwAAAB4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El9vAB/f38A7uzhA8zMzADAwP8Af39/AAAAAAAAAAAAAAAAAAAAAAAAAAAAIQAAABgAAAAUAAAAviQAAAgGAAD8JQAAbgcAABAAAAAmAAAACAAAAP//////////"/>
              </a:ext>
            </a:extLst>
          </p:cNvCxnSpPr>
          <p:nvPr/>
        </p:nvCxnSpPr>
        <p:spPr>
          <a:xfrm>
            <a:off x="5972810" y="980440"/>
            <a:ext cx="201930" cy="227330"/>
          </a:xfrm>
          <a:prstGeom prst="straightConnector1">
            <a:avLst/>
          </a:prstGeom>
          <a:noFill/>
          <a:ln w="9525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24" name="Прямая со стрелкой 25"/>
          <p:cNvCxnSpPr>
            <a:extLst>
              <a:ext uri="smNativeData">
                <pr:smNativeData xmlns:pr="smNativeData" val="SMDATA_16_32J/YhMAAAAlAAAAD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El9vAAPAAAAAQAAACMAAAAjAAAAIwAAAB4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El9vAB/f38A7uzhA8zMzADAwP8Af39/AAAAAAAAAAAAAAAAAAAAAAAAAAAAIQAAABgAAAAUAAAATx0AAAgGAACRIQAAzwcAABAAAAAmAAAACAAAAP//////////"/>
              </a:ext>
            </a:extLst>
          </p:cNvCxnSpPr>
          <p:nvPr/>
        </p:nvCxnSpPr>
        <p:spPr>
          <a:xfrm flipH="1">
            <a:off x="4764405" y="980440"/>
            <a:ext cx="692150" cy="288925"/>
          </a:xfrm>
          <a:prstGeom prst="straightConnector1">
            <a:avLst/>
          </a:prstGeom>
          <a:noFill/>
          <a:ln w="9525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sp>
        <p:nvSpPr>
          <p:cNvPr id="25" name="Прямоугольник 26"/>
          <p:cNvSpPr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7uzhA8zMzADAwP8Af39/AAAAAAAAAAAAAAAAAAAAAAAAAAAAIQAAABgAAAAUAAAAWygAAMQDAADZLQAAtQUAABAAAAAmAAAACAAAAP//////////"/>
              </a:ext>
            </a:extLst>
          </p:cNvSpPr>
          <p:nvPr/>
        </p:nvSpPr>
        <p:spPr>
          <a:xfrm>
            <a:off x="6560185" y="612140"/>
            <a:ext cx="892810" cy="315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</a:p>
        </p:txBody>
      </p:sp>
      <p:pic>
        <p:nvPicPr>
          <p:cNvPr id="26" name="Изображение 27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nAAEE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M8XAACMHAAATx0AAPoeAAAQAAAAJgAAAAgAAAD//////////w=="/>
              </a:ext>
            </a:extLst>
          </p:cNvPicPr>
          <p:nvPr/>
        </p:nvPicPr>
        <p:blipFill>
          <a:blip r:embed="rId10"/>
          <a:stretch>
            <a:fillRect/>
          </a:stretch>
        </p:blipFill>
        <p:spPr>
          <a:xfrm>
            <a:off x="3870325" y="4640580"/>
            <a:ext cx="894080" cy="3949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7" name="Изображение 19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cAg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EY8AAARBwAAMkcAAMELAAAQAAAAJgAAAAgAAAD//////////w=="/>
              </a:ext>
            </a:extLst>
          </p:cNvPicPr>
          <p:nvPr/>
        </p:nvPicPr>
        <p:blipFill>
          <a:blip r:embed="rId11"/>
          <a:stretch>
            <a:fillRect/>
          </a:stretch>
        </p:blipFill>
        <p:spPr>
          <a:xfrm>
            <a:off x="9798050" y="1148715"/>
            <a:ext cx="1775460" cy="762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slow" p14:dur="1800">
    <p:push dir="u"/>
    <p:extLst>
      <p:ext uri="smNativeData">
        <pr:smNativeData xmlns:pr="smNativeData" val="32J/YgAAAAAIBwAAAAAAABQAAAAB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2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LgBAAAAAAAApRIAAG4a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0"/>
            <a:ext cx="2751455" cy="429641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 3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IcjAAD9BAAAD0QAACoK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775325" y="810895"/>
            <a:ext cx="5288280" cy="8413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Изображение 4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N0UAACYCwAAXEkAAGAd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3391535" y="1884680"/>
            <a:ext cx="8533765" cy="28905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Текстовое поле 1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+Q8AAAAAAACmLQAA1QIAABAgAAAmAAAACAAAAP//////////"/>
              </a:ext>
            </a:extLst>
          </p:cNvSpPr>
          <p:nvPr/>
        </p:nvSpPr>
        <p:spPr>
          <a:xfrm>
            <a:off x="2596515" y="0"/>
            <a:ext cx="482409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rPr lang="en-us" sz="2400" b="1">
                <a:solidFill>
                  <a:srgbClr val="002060"/>
                </a:solidFill>
              </a:rPr>
              <a:t>Observable </a:t>
            </a:r>
            <a:r>
              <a:rPr lang="en-us" sz="2400" b="1">
                <a:solidFill>
                  <a:srgbClr val="002060"/>
                </a:solidFill>
              </a:rPr>
              <a:t>inflation. </a:t>
            </a:r>
            <a:r>
              <a:rPr lang="en-us" sz="2400" b="1">
                <a:solidFill>
                  <a:srgbClr val="002060"/>
                </a:solidFill>
              </a:rPr>
              <a:t>Self-tuning</a:t>
            </a:r>
            <a:endParaRPr lang="en-us" sz="2400" b="1">
              <a:solidFill>
                <a:srgbClr val="002060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H80AADcHQAAhD0AAEMg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8533765" y="4853940"/>
            <a:ext cx="1466215" cy="3905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Рисунок1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MwhAAD6JAAAvkYAAPcmAAAQ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5494020" y="6010910"/>
            <a:ext cx="6005830" cy="3232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Рисунок2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JkAAAATGgAA3RQAAEYoAAAQAAAAJgAAAAgAAAD//////////w==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97155" y="4238625"/>
            <a:ext cx="3294380" cy="23082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Текстовое поле 9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3RcAAAYeAABcRgAARiAAABAAAAAmAAAACAAAAP//////////"/>
              </a:ext>
            </a:extLst>
          </p:cNvSpPr>
          <p:nvPr/>
        </p:nvSpPr>
        <p:spPr>
          <a:xfrm>
            <a:off x="3879215" y="4880610"/>
            <a:ext cx="7558405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  <a:r>
              <a:t>These </a:t>
            </a:r>
            <a:r>
              <a:t>relations </a:t>
            </a:r>
            <a:r>
              <a:t>can </a:t>
            </a:r>
            <a:r>
              <a:t>be </a:t>
            </a:r>
            <a:r>
              <a:t>treated </a:t>
            </a:r>
            <a:r>
              <a:t>as </a:t>
            </a:r>
            <a:r>
              <a:t>equations </a:t>
            </a:r>
            <a:r>
              <a:t>for     </a:t>
            </a:r>
          </a:p>
        </p:txBody>
      </p:sp>
      <p:pic>
        <p:nvPicPr>
          <p:cNvPr id="10" name="Изображение 11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Fs6AAAIAQAAD0QAAJQCAAAQAAAAJgAAAAgAAAD//////////w==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9486265" y="167640"/>
            <a:ext cx="1577340" cy="2514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Текстовое поле 10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BgAAIkoAAAMGgAAzSoAABAgAAAmAAAACAAAAP//////////"/>
              </a:ext>
            </a:extLst>
          </p:cNvSpPr>
          <p:nvPr/>
        </p:nvSpPr>
        <p:spPr>
          <a:xfrm>
            <a:off x="3924300" y="6589395"/>
            <a:ext cx="309880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</a:p>
        </p:txBody>
      </p:sp>
      <p:sp>
        <p:nvSpPr>
          <p:cNvPr id="12" name="Текстовое поле 19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bxkAAKghAAAgRwAA7CMAABAgAAAmAAAACAAAAP//////////"/>
              </a:ext>
            </a:extLst>
          </p:cNvSpPr>
          <p:nvPr/>
        </p:nvSpPr>
        <p:spPr>
          <a:xfrm>
            <a:off x="4134485" y="5471160"/>
            <a:ext cx="7427595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It </a:t>
            </a:r>
            <a:r>
              <a:t>is </a:t>
            </a:r>
            <a:r>
              <a:t>the </a:t>
            </a:r>
            <a:r>
              <a:t>extra </a:t>
            </a:r>
            <a:r>
              <a:t>metric </a:t>
            </a:r>
            <a:r>
              <a:t>that </a:t>
            </a:r>
            <a:r>
              <a:t>is </a:t>
            </a:r>
            <a:r>
              <a:t>responsible </a:t>
            </a:r>
            <a:r>
              <a:t>for </a:t>
            </a:r>
            <a:r>
              <a:t>variation </a:t>
            </a:r>
            <a:r>
              <a:t>of </a:t>
            </a:r>
            <a:r>
              <a:t>low-energy </a:t>
            </a:r>
            <a:r>
              <a:t>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2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owYAAIQCAACRIQAAyAQAABAAAAAmAAAACAAAAP//////////"/>
              </a:ext>
            </a:extLst>
          </p:cNvSpPr>
          <p:nvPr/>
        </p:nvSpPr>
        <p:spPr>
          <a:xfrm>
            <a:off x="1078865" y="408940"/>
            <a:ext cx="4377690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  <a:r>
              <a:rPr lang="en-us" b="1" u="sng"/>
              <a:t>Initial </a:t>
            </a:r>
            <a:r>
              <a:rPr lang="en-us" b="1" u="sng"/>
              <a:t>parameters</a:t>
            </a:r>
            <a:r>
              <a:t> (</a:t>
            </a:r>
            <a:r>
              <a:t>energy </a:t>
            </a:r>
            <a:r>
              <a:t>scale ~ 10</a:t>
            </a:r>
            <a:r>
              <a:rPr lang="en-us" baseline="30000"/>
              <a:t>14 </a:t>
            </a:r>
            <a:r>
              <a:t>GeV)</a:t>
            </a:r>
          </a:p>
        </p:txBody>
      </p:sp>
      <p:pic>
        <p:nvPicPr>
          <p:cNvPr id="3" name="Изображение 6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FYHAAC/BAAAQx0AAI0I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192530" y="771525"/>
            <a:ext cx="3564255" cy="6184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Текстовое поле 4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sAUAAAgaAACDIgAAAB4AABAgAAAmAAAACAAAAP//////////"/>
              </a:ext>
            </a:extLst>
          </p:cNvSpPr>
          <p:nvPr/>
        </p:nvSpPr>
        <p:spPr>
          <a:xfrm>
            <a:off x="924560" y="4231640"/>
            <a:ext cx="4685665" cy="645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 algn="l">
              <a:defRPr lang="en-us"/>
            </a:pPr>
            <a:r>
              <a:rPr lang="en-us" b="1"/>
              <a:t>observable </a:t>
            </a:r>
            <a:r>
              <a:rPr lang="en-us" b="1"/>
              <a:t>parameters </a:t>
            </a:r>
            <a:r>
              <a:t>(</a:t>
            </a:r>
            <a:r>
              <a:t>energy </a:t>
            </a:r>
            <a:r>
              <a:t>scale ~ </a:t>
            </a:r>
            <a:r>
              <a:t>10</a:t>
            </a:r>
            <a:r>
              <a:rPr lang="en-us" baseline="30000"/>
              <a:t>13</a:t>
            </a:r>
            <a:r>
              <a:t>GeV)</a:t>
            </a:r>
          </a:p>
          <a:p>
            <a:pPr algn="l">
              <a:defRPr lang="en-us"/>
            </a:pPr>
            <a:r>
              <a:t> </a:t>
            </a:r>
          </a:p>
        </p:txBody>
      </p:sp>
      <p:pic>
        <p:nvPicPr>
          <p:cNvPr id="5" name="Изображение 7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EAQ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IobAAAEFAAAmikAACwW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0" y="3253740"/>
            <a:ext cx="2286000" cy="3505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Изображение 8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O4CAABbHwAA4CcAAFgh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5097145"/>
            <a:ext cx="6005830" cy="3232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Изображение 9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JguAACeDgAAnDwAAAIR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7574280" y="2376170"/>
            <a:ext cx="2278380" cy="3886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Изображение 10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JwzAAACEQAAnDwAAB4TAAAQ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8389620" y="2764790"/>
            <a:ext cx="1463040" cy="3429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Текстовое поле 11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C8AAHQKAAC9MAAAuAwAABAgAAAmAAAACAAAAP//////////"/>
              </a:ext>
            </a:extLst>
          </p:cNvSpPr>
          <p:nvPr/>
        </p:nvSpPr>
        <p:spPr>
          <a:xfrm>
            <a:off x="7688580" y="1699260"/>
            <a:ext cx="234315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 </a:t>
            </a:r>
          </a:p>
        </p:txBody>
      </p:sp>
      <p:cxnSp>
        <p:nvCxnSpPr>
          <p:cNvPr id="10" name="Прямая со стрелкой 12"/>
          <p:cNvCxnSpPr>
            <a:extLst>
              <a:ext uri="smNativeData">
                <pr:smNativeData xmlns:pr="smNativeData" val="SMDATA_16_32J/YhMAAAAlAAAAD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El9vAAPAAAAAQAAACMAAAAjAAAAIwAAAB4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El9vAB/f38A7uzhA8zMzADAwP8Af39/AAAAAAAAAAAAAAAAAAAAAAAAAAAAIQAAABgAAAAUAAAAGQ4AAIQLAAAZDgAArhgAABAAAAAmAAAACAAAAP//////////"/>
              </a:ext>
            </a:extLst>
          </p:cNvCxnSpPr>
          <p:nvPr/>
        </p:nvCxnSpPr>
        <p:spPr>
          <a:xfrm>
            <a:off x="2291715" y="1871980"/>
            <a:ext cx="0" cy="2139950"/>
          </a:xfrm>
          <a:prstGeom prst="straightConnector1">
            <a:avLst/>
          </a:prstGeom>
          <a:noFill/>
          <a:ln w="9525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11" name="Прямая со стрелкой 14"/>
          <p:cNvCxnSpPr>
            <a:extLst>
              <a:ext uri="smNativeData">
                <pr:smNativeData xmlns:pr="smNativeData" val="SMDATA_16_32J/YhMAAAAlAAAAD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El9vAAPAAAAAQAAACMAAAAjAAAAIwAAAB4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El9vAB/f38A7uzhA8zMzADAwP8Af39/AAAAAAAAAAAAAAAAAAAAAAAAAAAAIQAAABgAAAAUAAAAAz4AAC8RAAApQgAALxEAABAAAAAmAAAACAAAAP//////////"/>
              </a:ext>
            </a:extLst>
          </p:cNvCxnSpPr>
          <p:nvPr/>
        </p:nvCxnSpPr>
        <p:spPr>
          <a:xfrm>
            <a:off x="10080625" y="2793365"/>
            <a:ext cx="674370" cy="0"/>
          </a:xfrm>
          <a:prstGeom prst="straightConnector1">
            <a:avLst/>
          </a:prstGeom>
          <a:noFill/>
          <a:ln w="9525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sp>
        <p:nvSpPr>
          <p:cNvPr id="12" name="Текстовое поле 1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LykAAKoCAAAGQQAAogYAABAgAAAmAAAACAAAAP//////////"/>
              </a:ext>
            </a:extLst>
          </p:cNvSpPr>
          <p:nvPr/>
        </p:nvSpPr>
        <p:spPr>
          <a:xfrm>
            <a:off x="6694805" y="433070"/>
            <a:ext cx="3875405" cy="645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We </a:t>
            </a:r>
            <a:r>
              <a:t>have </a:t>
            </a:r>
            <a:r>
              <a:t>continuum </a:t>
            </a:r>
            <a:r>
              <a:t>set </a:t>
            </a:r>
            <a:r>
              <a:t>of </a:t>
            </a:r>
            <a:r>
              <a:t>extra </a:t>
            </a:r>
            <a:r>
              <a:t>metrics</a:t>
            </a:r>
          </a:p>
          <a:p>
            <a:pPr>
              <a:defRPr lang="en-us"/>
            </a:pPr>
            <a:r>
              <a:t>marked </a:t>
            </a:r>
            <a:r>
              <a:t>by </a:t>
            </a:r>
            <a:r>
              <a:t>values </a:t>
            </a:r>
          </a:p>
        </p:txBody>
      </p:sp>
      <p:pic>
        <p:nvPicPr>
          <p:cNvPr id="13" name="Изображение 3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JwzAABdBAAAoTwAAMQGAAAQAAAAJgAAAAgAAAD//////////w==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8389620" y="709295"/>
            <a:ext cx="1466215" cy="3905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Текстовое поле 15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RMAAOsJAAAuKQAALwwAABAgAAAmAAAACAAAAP//////////"/>
              </a:ext>
            </a:extLst>
          </p:cNvSpPr>
          <p:nvPr/>
        </p:nvSpPr>
        <p:spPr>
          <a:xfrm>
            <a:off x="3155315" y="1612265"/>
            <a:ext cx="3538855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rPr lang="en-us">
                <a:solidFill>
                  <a:srgbClr val="C00000"/>
                </a:solidFill>
              </a:rPr>
              <a:t>Parameters </a:t>
            </a:r>
            <a:r>
              <a:rPr lang="en-us">
                <a:solidFill>
                  <a:srgbClr val="C00000"/>
                </a:solidFill>
              </a:rPr>
              <a:t>are </a:t>
            </a:r>
            <a:r>
              <a:rPr lang="en-us">
                <a:solidFill>
                  <a:srgbClr val="C00000"/>
                </a:solidFill>
              </a:rPr>
              <a:t>not </a:t>
            </a:r>
            <a:r>
              <a:rPr lang="en-us">
                <a:solidFill>
                  <a:srgbClr val="C00000"/>
                </a:solidFill>
              </a:rPr>
              <a:t>very </a:t>
            </a:r>
            <a:r>
              <a:rPr lang="en-us">
                <a:solidFill>
                  <a:srgbClr val="C00000"/>
                </a:solidFill>
              </a:rPr>
              <a:t>large/</a:t>
            </a:r>
            <a:r>
              <a:rPr lang="en-us">
                <a:solidFill>
                  <a:srgbClr val="C00000"/>
                </a:solidFill>
              </a:rPr>
              <a:t>small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Прямое соединение 15"/>
          <p:cNvSpPr>
            <a:extLst>
              <a:ext uri="smNativeData">
                <pr:smNativeData xmlns:pr="smNativeData" val="SMDATA_16_32J/Yh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El9v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El9vAB/f38A7uzhA8zMzADAwP8Af39/AAAAAAAAAAAAAAAAAAAAAAAAAAAAIQAAABgAAAAUAAAAwx8AAKMhAABdKAAAoyEAABAAAAAmAAAACAAAAP//////////"/>
              </a:ext>
            </a:extLst>
          </p:cNvSpPr>
          <p:nvPr/>
        </p:nvSpPr>
        <p:spPr>
          <a:xfrm>
            <a:off x="5163185" y="5467985"/>
            <a:ext cx="1398270" cy="0"/>
          </a:xfrm>
          <a:prstGeom prst="line">
            <a:avLst/>
          </a:prstGeom>
          <a:noFill/>
          <a:ln w="9525" cap="flat" cmpd="sng" algn="ctr">
            <a:solidFill>
              <a:srgbClr val="497DBC"/>
            </a:solidFill>
            <a:prstDash val="solid"/>
            <a:headEnd type="none"/>
            <a:tailEnd type="none"/>
          </a:ln>
          <a:effectLst/>
        </p:spPr>
      </p:sp>
      <p:sp>
        <p:nvSpPr>
          <p:cNvPr id="16" name="Текстовое поле 16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LykAABQfAAD2KgAAWCEAABAgAAAmAAAACAAAAP//////////"/>
              </a:ext>
            </a:extLst>
          </p:cNvSpPr>
          <p:nvPr/>
        </p:nvSpPr>
        <p:spPr>
          <a:xfrm>
            <a:off x="6694805" y="5052060"/>
            <a:ext cx="288925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</a:p>
        </p:txBody>
      </p:sp>
      <p:pic>
        <p:nvPicPr>
          <p:cNvPr id="17" name="Изображение 99"/>
          <p:cNvPicPr>
            <a:extLst>
              <a:ext uri="smNativeData">
                <pr:smNativeData xmlns:pr="smNativeData" val="SMDATA_18_32J/Y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Ks2AABaGAAASUcAAEsmAAAQAAAAJgAAAAgAAAD//////////w==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8886825" y="3958590"/>
            <a:ext cx="2701290" cy="226631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8" name="Текстовое поле 18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HDUAAGIUAAAdSgAAWhgAABAgAAAmAAAACAAAAP//////////"/>
              </a:ext>
            </a:extLst>
          </p:cNvSpPr>
          <p:nvPr/>
        </p:nvSpPr>
        <p:spPr>
          <a:xfrm>
            <a:off x="8633460" y="3313430"/>
            <a:ext cx="3414395" cy="645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a,c </a:t>
            </a:r>
            <a:r>
              <a:t>are </a:t>
            </a:r>
            <a:r>
              <a:t>the </a:t>
            </a:r>
            <a:r>
              <a:t>same </a:t>
            </a:r>
            <a:r>
              <a:t>in </a:t>
            </a:r>
            <a:r>
              <a:t>each </a:t>
            </a:r>
          </a:p>
          <a:p>
            <a:pPr>
              <a:defRPr lang="en-us"/>
            </a:pPr>
            <a:r>
              <a:t>pocket </a:t>
            </a:r>
            <a:r>
              <a:t>universe. </a:t>
            </a:r>
            <a:r>
              <a:t>Metric </a:t>
            </a:r>
            <a:r>
              <a:t>is </a:t>
            </a:r>
            <a:r>
              <a:t>different</a:t>
            </a:r>
          </a:p>
        </p:txBody>
      </p:sp>
      <p:pic>
        <p:nvPicPr>
          <p:cNvPr id="19" name="Изображение 27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BJDAACeDwAAkkgAAAwSAAAQAAAAJgAAAAgAAAD//////////w=="/>
              </a:ext>
            </a:extLst>
          </p:cNvPicPr>
          <p:nvPr/>
        </p:nvPicPr>
        <p:blipFill>
          <a:blip r:embed="rId9"/>
          <a:stretch>
            <a:fillRect/>
          </a:stretch>
        </p:blipFill>
        <p:spPr>
          <a:xfrm>
            <a:off x="10902950" y="2538730"/>
            <a:ext cx="894080" cy="394970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20" name="Прямая со стрелкой 13"/>
          <p:cNvCxnSpPr>
            <a:extLst>
              <a:ext uri="smNativeData">
                <pr:smNativeData xmlns:pr="smNativeData" val="SMDATA_16_32J/YhMAAAAlAAAAD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E+BvQwoAAAAAQAAACMAAAAjAAAAIwAAAB4AAAAAAAAAZAAAAGQAAAADAAAAZAAAAGQAAAAVAAAAYAAAAAAAAAAAAAAADwAAACADAAAAAAAAAAAAAAEAAACgMgAAVgcAAKr4//8BAAAAf39/AAEAAABkAAAAAAAAABQAAABAHwAAAAAAACYAAAAAAAAAwOD//wAAAAAmAAAAZAAAABYAAABMAAAAAQAAAAAAAAACAAAAAAAAAAEAAAAAAAAJPgAAAAAAAAAfAAAAZAAAAGQAAAAAAAAAy8vLAD4AAAAAAAAAHwAAAGQAAABkAAAAAAAAABcAAAAUAAAAAAAAAAAAAAD/fwAA/38AAAAAAAAJAAAABAAAAAAAAAAMAAAAEAAAAAAAAAAAAAAAAAAAAAAAAAA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E+BvQV/f38AAAAAAsvLywDAwP8Af39/AAAAAAAAAAAAAAAAAAAAAAAAAAAAIQAAABgAAAAUAAAA0UAAAAwSAADWRQAAQR0AABAAAAAmAAAACAAAAP//////////"/>
              </a:ext>
            </a:extLst>
          </p:cNvCxnSpPr>
          <p:nvPr/>
        </p:nvCxnSpPr>
        <p:spPr>
          <a:xfrm flipH="1">
            <a:off x="10536555" y="2933700"/>
            <a:ext cx="815975" cy="1821815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headEnd type="none"/>
            <a:tailEnd type="arrow" w="med" len="med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>
            <a:extLst>
              <a:ext uri="smNativeData">
                <pr:smNativeData xmlns:pr="smNativeData" val="SMDATA_16_32J/YhMAAAAlAAAAZQAAAA0AAAAAkAAAAEgAAACQAAAASAAAAAAAAAABAAAAAAAAAAEAAABQAAAAhbacS3FV1T8AAAAAAADwv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DtgjAAo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DtgjAB/f38A7uzhA8zMzADAwP8Af39/AAAAAAAAAAAAAAAAAAAAAAAAAAAAIQAAABgAAAAUAAAADikAAFESAAAkLwAAjBQAABAAAAAmAAAACAAAAP//////////"/>
              </a:ext>
            </a:extLst>
          </p:cNvSpPr>
          <p:nvPr/>
        </p:nvSpPr>
        <p:spPr>
          <a:xfrm>
            <a:off x="6673850" y="2977515"/>
            <a:ext cx="989330" cy="362585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3B608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</a:p>
        </p:txBody>
      </p:sp>
      <p:cxnSp>
        <p:nvCxnSpPr>
          <p:cNvPr id="3" name="Прямая со стрелкой 3"/>
          <p:cNvCxnSpPr>
            <a:extLst>
              <a:ext uri="smNativeData">
                <pr:smNativeData xmlns:pr="smNativeData" val="SMDATA_16_32J/YhMAAAAlAAAADQ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El9vAAPAAAAAQAAACMAAAAjAAAAIwAAAB4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El9vAB/f38A7uzhA8zMzADAwP8Af39/AAAAAAAAAAAAAAAAAAAAAAAAAAAAIQAAABgAAAAUAAAA2SIAAC4RAADpJwAAaxYAABAAAAAmAAAACAAAAP//////////"/>
              </a:ext>
            </a:extLst>
          </p:cNvCxnSpPr>
          <p:nvPr/>
        </p:nvCxnSpPr>
        <p:spPr>
          <a:xfrm flipV="1">
            <a:off x="5664835" y="2792730"/>
            <a:ext cx="822960" cy="851535"/>
          </a:xfrm>
          <a:prstGeom prst="straightConnector1">
            <a:avLst/>
          </a:prstGeom>
          <a:noFill/>
          <a:ln w="9525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cxnSp>
        <p:nvCxnSpPr>
          <p:cNvPr id="4" name="Прямая со стрелкой 4"/>
          <p:cNvCxnSpPr>
            <a:extLst>
              <a:ext uri="smNativeData">
                <pr:smNativeData xmlns:pr="smNativeData" val="SMDATA_16_32J/YhMAAAAlAAAADQ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El9vAAPAAAAAQAAACMAAAAjAAAAIwAAAB4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El9vAB/f38A7uzhA8zMzADAwP8Af39/AAAAAAAAAAAAAAAAAAAAAAAAAAAAIQAAABgAAAAUAAAAZTEAACARAAC/MQAAvBUAABAAAAAmAAAACAAAAP//////////"/>
              </a:ext>
            </a:extLst>
          </p:cNvCxnSpPr>
          <p:nvPr/>
        </p:nvCxnSpPr>
        <p:spPr>
          <a:xfrm flipV="1">
            <a:off x="8029575" y="2783840"/>
            <a:ext cx="57150" cy="749300"/>
          </a:xfrm>
          <a:prstGeom prst="straightConnector1">
            <a:avLst/>
          </a:prstGeom>
          <a:noFill/>
          <a:ln w="9525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sp>
        <p:nvSpPr>
          <p:cNvPr id="5" name="Текстовое поле 5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+B4AAKEWAAAcKgAA5RgAABAgAAAmAAAACAAAAP//////////"/>
              </a:ext>
            </a:extLst>
          </p:cNvSpPr>
          <p:nvPr/>
        </p:nvSpPr>
        <p:spPr>
          <a:xfrm>
            <a:off x="5034280" y="3678555"/>
            <a:ext cx="1811020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 algn="l">
              <a:defRPr lang="en-us"/>
            </a:pPr>
            <a:r>
              <a:t>~10</a:t>
            </a:r>
            <a:r>
              <a:rPr lang="en-us" baseline="30000"/>
              <a:t>14-19 </a:t>
            </a:r>
            <a:r>
              <a:t>GeV          </a:t>
            </a:r>
          </a:p>
        </p:txBody>
      </p:sp>
      <p:sp>
        <p:nvSpPr>
          <p:cNvPr id="6" name="Текстовое поле 7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ZiwAAGsWAAC3NAAArxgAABAgAAAmAAAACAAAAP//////////"/>
              </a:ext>
            </a:extLst>
          </p:cNvSpPr>
          <p:nvPr/>
        </p:nvSpPr>
        <p:spPr>
          <a:xfrm>
            <a:off x="7217410" y="3644265"/>
            <a:ext cx="1351915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 algn="l">
              <a:defRPr lang="en-us"/>
            </a:pPr>
            <a:r>
              <a:t> 0 ~ 100 </a:t>
            </a:r>
            <a:r>
              <a:t>GeV</a:t>
            </a:r>
          </a:p>
        </p:txBody>
      </p:sp>
      <p:sp>
        <p:nvSpPr>
          <p:cNvPr id="7" name="Текстовое поле 9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BAAAAAAAAAAAAAAAo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j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WCYAAIsGAAACOgAAgwoAABAgAAAmAAAACAAAAP//////////"/>
              </a:ext>
            </a:extLst>
          </p:cNvSpPr>
          <p:nvPr/>
        </p:nvSpPr>
        <p:spPr>
          <a:xfrm>
            <a:off x="6233160" y="1063625"/>
            <a:ext cx="3196590" cy="64516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>
                <a:solidFill>
                  <a:srgbClr val="000000"/>
                </a:solidFill>
              </a:defRPr>
            </a:pPr>
            <a:r>
              <a:t>Inhomogeneous </a:t>
            </a:r>
            <a:r>
              <a:t>extra </a:t>
            </a:r>
            <a:r>
              <a:t>metric  </a:t>
            </a:r>
          </a:p>
          <a:p>
            <a:pPr>
              <a:defRPr lang="en-us">
                <a:solidFill>
                  <a:srgbClr val="000000"/>
                </a:solidFill>
              </a:defRPr>
            </a:pPr>
            <a:r>
              <a:t>depends </a:t>
            </a:r>
            <a:r>
              <a:t>on </a:t>
            </a:r>
            <a:r>
              <a:t>initial </a:t>
            </a:r>
            <a:r>
              <a:t>fluctuations</a:t>
            </a:r>
          </a:p>
        </p:txBody>
      </p:sp>
      <p:sp>
        <p:nvSpPr>
          <p:cNvPr id="8" name="Текстовое поле 12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w4AADAOAABJHgAAURIAABAgAAAmAAAACAAAAP//////////"/>
              </a:ext>
            </a:extLst>
          </p:cNvSpPr>
          <p:nvPr/>
        </p:nvSpPr>
        <p:spPr>
          <a:xfrm>
            <a:off x="2300605" y="2306320"/>
            <a:ext cx="2622550" cy="6711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system </a:t>
            </a:r>
            <a:r>
              <a:t>of </a:t>
            </a:r>
            <a:r>
              <a:t>equations</a:t>
            </a:r>
          </a:p>
          <a:p>
            <a:pPr>
              <a:defRPr lang="en-us"/>
            </a:pPr>
            <a:r>
              <a:t>for </a:t>
            </a:r>
            <a:r>
              <a:t>low-energy </a:t>
            </a:r>
            <a:r>
              <a:t>parameters:</a:t>
            </a:r>
          </a:p>
        </p:txBody>
      </p:sp>
      <p:pic>
        <p:nvPicPr>
          <p:cNvPr id="9" name="Изображение 14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P0hAACEDQAAITQAACAR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525135" y="2197100"/>
            <a:ext cx="2948940" cy="586740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10" name="Прямая со стрелкой 8"/>
          <p:cNvCxnSpPr>
            <a:extLst>
              <a:ext uri="smNativeData">
                <pr:smNativeData xmlns:pr="smNativeData" val="SMDATA_16_32J/YhMAAAAlAAAAD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El9vAAPAAAAAQAAACMAAAAjAAAAIwAAAB4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v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El9vAB/f38A7uzhA8zMzADAwP8Af39/AAAAAAAAAAAAAAAAAAAAAAAAAAAAIQAAABgAAAAUAAAAhiwAAIMKAAClLQAAxQ4AABAAAAAmAAAACAAAAP//////////"/>
              </a:ext>
            </a:extLst>
          </p:cNvCxnSpPr>
          <p:nvPr/>
        </p:nvCxnSpPr>
        <p:spPr>
          <a:xfrm flipH="1">
            <a:off x="7237730" y="1708785"/>
            <a:ext cx="182245" cy="692150"/>
          </a:xfrm>
          <a:prstGeom prst="straightConnector1">
            <a:avLst/>
          </a:prstGeom>
          <a:noFill/>
          <a:ln w="9525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sp>
        <p:nvSpPr>
          <p:cNvPr id="11" name="Текстовое поле 1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r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7CgAAAsSAAA0LwAATxQAABAgAAAmAAAACAAAAP//////////"/>
              </a:ext>
            </a:extLst>
          </p:cNvSpPr>
          <p:nvPr/>
        </p:nvSpPr>
        <p:spPr>
          <a:xfrm>
            <a:off x="6652260" y="2933065"/>
            <a:ext cx="1021080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Hierarchi</a:t>
            </a:r>
          </a:p>
        </p:txBody>
      </p:sp>
      <p:sp>
        <p:nvSpPr>
          <p:cNvPr id="12" name="Текстовое поле 11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r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EhsAAMEBAAA/JAAAlgQAABAgAAAmAAAACAAAAP//////////"/>
              </a:ext>
            </a:extLst>
          </p:cNvSpPr>
          <p:nvPr/>
        </p:nvSpPr>
        <p:spPr>
          <a:xfrm>
            <a:off x="4400550" y="285115"/>
            <a:ext cx="149161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rPr lang="en-us" sz="2400" b="1">
                <a:solidFill>
                  <a:schemeClr val="tx2"/>
                </a:solidFill>
              </a:rPr>
              <a:t>For </a:t>
            </a:r>
            <a:r>
              <a:rPr lang="en-us" sz="2400" b="1">
                <a:solidFill>
                  <a:schemeClr val="tx2"/>
                </a:solidFill>
              </a:rPr>
              <a:t>Future</a:t>
            </a:r>
            <a:endParaRPr 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r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BBoAAMsEAADjIgAADwcAABAgAAAmAAAACAAAAP//////////"/>
              </a:ext>
            </a:extLst>
          </p:cNvSpPr>
          <p:nvPr/>
        </p:nvSpPr>
        <p:spPr>
          <a:xfrm>
            <a:off x="4229100" y="779145"/>
            <a:ext cx="1442085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rPr lang="en-us" b="1"/>
              <a:t>CONCLUSION</a:t>
            </a:r>
            <a:endParaRPr lang="en-us" b="1"/>
          </a:p>
        </p:txBody>
      </p:sp>
      <p:sp>
        <p:nvSpPr>
          <p:cNvPr id="3" name="Текстовое поле 2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r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lQMAAA8HAADyPAAArycAABAAAAAmAAAACAAAAP//////////"/>
              </a:ext>
            </a:extLst>
          </p:cNvSpPr>
          <p:nvPr/>
        </p:nvSpPr>
        <p:spPr>
          <a:xfrm>
            <a:off x="582295" y="1147445"/>
            <a:ext cx="9324975" cy="53035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  <a:endParaRPr lang="en-us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en-us"/>
            </a:pP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-A </a:t>
            </a:r>
            <a:r>
              <a:rPr lang="en-us">
                <a:solidFill>
                  <a:srgbClr val="C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continuum </a:t>
            </a:r>
            <a:r>
              <a:rPr lang="en-us">
                <a:solidFill>
                  <a:srgbClr val="C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set </a:t>
            </a:r>
            <a:r>
              <a:rPr lang="en-us">
                <a:solidFill>
                  <a:srgbClr val="C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of </a:t>
            </a:r>
            <a:r>
              <a:rPr lang="en-us">
                <a:solidFill>
                  <a:srgbClr val="C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static </a:t>
            </a:r>
            <a:r>
              <a:rPr lang="en-us">
                <a:solidFill>
                  <a:srgbClr val="C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inhomogeneous </a:t>
            </a:r>
            <a:r>
              <a:rPr lang="en-us">
                <a:solidFill>
                  <a:srgbClr val="C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extra </a:t>
            </a:r>
            <a:r>
              <a:rPr lang="en-us">
                <a:solidFill>
                  <a:srgbClr val="C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dimensionional </a:t>
            </a:r>
            <a:r>
              <a:rPr lang="en-us">
                <a:solidFill>
                  <a:srgbClr val="C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metrics</a:t>
            </a:r>
            <a:endParaRPr lang="en-us">
              <a:solidFill>
                <a:srgbClr val="C00000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en-us"/>
            </a:pP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</a:t>
            </a: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appears </a:t>
            </a: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due </a:t>
            </a: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to </a:t>
            </a: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quantum </a:t>
            </a: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fluctuatons</a:t>
            </a:r>
            <a:endParaRPr lang="en-us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en-us"/>
            </a:pPr>
            <a:endParaRPr lang="en-us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en-us"/>
            </a:pP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- </a:t>
            </a: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Each </a:t>
            </a: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pocket </a:t>
            </a: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universe </a:t>
            </a: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of </a:t>
            </a: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the </a:t>
            </a: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Multiverse </a:t>
            </a: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is </a:t>
            </a: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endowed </a:t>
            </a: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by </a:t>
            </a: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specific </a:t>
            </a:r>
            <a:r>
              <a:rPr lang="en-us">
                <a:solidFill>
                  <a:srgbClr val="C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extra </a:t>
            </a:r>
            <a:r>
              <a:rPr lang="en-us">
                <a:solidFill>
                  <a:srgbClr val="C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metric</a:t>
            </a:r>
            <a:endParaRPr lang="en-us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en-us"/>
            </a:pPr>
            <a:endParaRPr lang="en-us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en-us"/>
            </a:pP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- </a:t>
            </a: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Some </a:t>
            </a: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of </a:t>
            </a: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pocket </a:t>
            </a: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universes </a:t>
            </a: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contain </a:t>
            </a: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observable </a:t>
            </a: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4-dim </a:t>
            </a: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physics </a:t>
            </a: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because </a:t>
            </a: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the </a:t>
            </a:r>
            <a:r>
              <a:rPr lang="en-us">
                <a:solidFill>
                  <a:srgbClr val="C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low </a:t>
            </a:r>
            <a:r>
              <a:rPr lang="en-us">
                <a:solidFill>
                  <a:srgbClr val="C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energy </a:t>
            </a:r>
            <a:r>
              <a:rPr lang="en-us">
                <a:solidFill>
                  <a:srgbClr val="C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parameters </a:t>
            </a:r>
            <a:r>
              <a:rPr lang="en-us">
                <a:solidFill>
                  <a:srgbClr val="C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depend </a:t>
            </a:r>
            <a:r>
              <a:rPr lang="en-us">
                <a:solidFill>
                  <a:srgbClr val="C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on </a:t>
            </a:r>
            <a:r>
              <a:rPr lang="en-us">
                <a:solidFill>
                  <a:srgbClr val="C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extra </a:t>
            </a:r>
            <a:r>
              <a:rPr lang="en-us">
                <a:solidFill>
                  <a:srgbClr val="C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metric.</a:t>
            </a:r>
            <a:r>
              <a:rPr lang="en-us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</a:t>
            </a:r>
            <a:endParaRPr lang="en-us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en-us"/>
            </a:pPr>
            <a:endParaRPr lang="en-us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en-us"/>
            </a:pPr>
            <a:r>
              <a:rPr lang="en-us">
                <a:solidFill>
                  <a:srgbClr val="00206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                        </a:t>
            </a:r>
            <a:r>
              <a:rPr lang="en-us">
                <a:solidFill>
                  <a:srgbClr val="00206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All </a:t>
            </a:r>
            <a:r>
              <a:rPr lang="en-us">
                <a:solidFill>
                  <a:srgbClr val="00206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these </a:t>
            </a:r>
            <a:r>
              <a:rPr lang="en-us">
                <a:solidFill>
                  <a:srgbClr val="00206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looks </a:t>
            </a:r>
            <a:r>
              <a:rPr lang="en-us">
                <a:solidFill>
                  <a:srgbClr val="00206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like </a:t>
            </a:r>
            <a:r>
              <a:rPr lang="en-us">
                <a:solidFill>
                  <a:srgbClr val="00206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the </a:t>
            </a:r>
            <a:r>
              <a:rPr lang="en-us">
                <a:solidFill>
                  <a:srgbClr val="00206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reasonable </a:t>
            </a:r>
            <a:r>
              <a:rPr lang="en-us">
                <a:solidFill>
                  <a:srgbClr val="00206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idea. </a:t>
            </a:r>
            <a:r>
              <a:rPr lang="en-us">
                <a:solidFill>
                  <a:srgbClr val="00206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If </a:t>
            </a:r>
            <a:r>
              <a:rPr lang="en-us">
                <a:solidFill>
                  <a:srgbClr val="00206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YES, </a:t>
            </a:r>
            <a:r>
              <a:rPr lang="en-us">
                <a:solidFill>
                  <a:srgbClr val="00206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then </a:t>
            </a:r>
            <a:r>
              <a:rPr lang="en-us">
                <a:solidFill>
                  <a:srgbClr val="00206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we </a:t>
            </a:r>
            <a:r>
              <a:rPr lang="en-us">
                <a:solidFill>
                  <a:srgbClr val="00206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need:</a:t>
            </a:r>
            <a:endParaRPr lang="en-us">
              <a:solidFill>
                <a:srgbClr val="002060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en-us"/>
            </a:pPr>
            <a:r>
              <a:rPr lang="en-us">
                <a:solidFill>
                  <a:srgbClr val="00206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</a:t>
            </a:r>
            <a:endParaRPr lang="en-us">
              <a:solidFill>
                <a:srgbClr val="002060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en-us"/>
            </a:pPr>
            <a:r>
              <a:rPr lang="en-us">
                <a:solidFill>
                  <a:srgbClr val="002060"/>
                </a:solidFill>
              </a:rPr>
              <a:t>                          -</a:t>
            </a:r>
            <a:r>
              <a:rPr lang="en-us">
                <a:solidFill>
                  <a:srgbClr val="002060"/>
                </a:solidFill>
              </a:rPr>
              <a:t>Much </a:t>
            </a:r>
            <a:r>
              <a:rPr lang="en-us">
                <a:solidFill>
                  <a:srgbClr val="002060"/>
                </a:solidFill>
              </a:rPr>
              <a:t>more </a:t>
            </a:r>
            <a:r>
              <a:rPr lang="en-us">
                <a:solidFill>
                  <a:srgbClr val="002060"/>
                </a:solidFill>
              </a:rPr>
              <a:t>complex </a:t>
            </a:r>
            <a:r>
              <a:rPr lang="en-us">
                <a:solidFill>
                  <a:srgbClr val="002060"/>
                </a:solidFill>
              </a:rPr>
              <a:t>extra </a:t>
            </a:r>
            <a:r>
              <a:rPr lang="en-us">
                <a:solidFill>
                  <a:srgbClr val="002060"/>
                </a:solidFill>
              </a:rPr>
              <a:t>metric (</a:t>
            </a:r>
            <a:r>
              <a:rPr lang="en-us">
                <a:solidFill>
                  <a:srgbClr val="002060"/>
                </a:solidFill>
              </a:rPr>
              <a:t>to </a:t>
            </a:r>
            <a:r>
              <a:rPr lang="en-us">
                <a:solidFill>
                  <a:srgbClr val="002060"/>
                </a:solidFill>
              </a:rPr>
              <a:t>involve </a:t>
            </a:r>
            <a:r>
              <a:rPr lang="en-us">
                <a:solidFill>
                  <a:srgbClr val="002060"/>
                </a:solidFill>
              </a:rPr>
              <a:t>the </a:t>
            </a:r>
            <a:r>
              <a:rPr lang="en-us">
                <a:solidFill>
                  <a:srgbClr val="002060"/>
                </a:solidFill>
              </a:rPr>
              <a:t>Standard </a:t>
            </a:r>
            <a:r>
              <a:rPr lang="en-us">
                <a:solidFill>
                  <a:srgbClr val="002060"/>
                </a:solidFill>
              </a:rPr>
              <a:t>Model)</a:t>
            </a:r>
            <a:endParaRPr lang="en-us">
              <a:solidFill>
                <a:srgbClr val="002060"/>
              </a:solidFill>
            </a:endParaRPr>
          </a:p>
          <a:p>
            <a:pPr>
              <a:defRPr lang="en-us"/>
            </a:pPr>
            <a:r>
              <a:rPr lang="en-us">
                <a:solidFill>
                  <a:srgbClr val="002060"/>
                </a:solidFill>
              </a:rPr>
              <a:t>                          -</a:t>
            </a:r>
            <a:r>
              <a:rPr lang="en-us">
                <a:solidFill>
                  <a:srgbClr val="002060"/>
                </a:solidFill>
              </a:rPr>
              <a:t>Supergravity (</a:t>
            </a:r>
            <a:r>
              <a:rPr lang="en-us">
                <a:solidFill>
                  <a:srgbClr val="002060"/>
                </a:solidFill>
              </a:rPr>
              <a:t>to </a:t>
            </a:r>
            <a:r>
              <a:rPr lang="en-us">
                <a:solidFill>
                  <a:srgbClr val="002060"/>
                </a:solidFill>
              </a:rPr>
              <a:t>insert </a:t>
            </a:r>
            <a:r>
              <a:rPr lang="en-us">
                <a:solidFill>
                  <a:srgbClr val="002060"/>
                </a:solidFill>
              </a:rPr>
              <a:t>fermions)</a:t>
            </a:r>
            <a:endParaRPr lang="en-us">
              <a:solidFill>
                <a:srgbClr val="002060"/>
              </a:solidFill>
            </a:endParaRPr>
          </a:p>
          <a:p>
            <a:pPr>
              <a:defRPr lang="en-us"/>
            </a:pPr>
            <a:r>
              <a:rPr lang="en-us">
                <a:solidFill>
                  <a:srgbClr val="002060"/>
                </a:solidFill>
              </a:rPr>
              <a:t>                          - </a:t>
            </a:r>
            <a:r>
              <a:rPr lang="en-us">
                <a:solidFill>
                  <a:srgbClr val="002060"/>
                </a:solidFill>
              </a:rPr>
              <a:t>Renormalization (</a:t>
            </a:r>
            <a:r>
              <a:rPr lang="en-us">
                <a:solidFill>
                  <a:srgbClr val="002060"/>
                </a:solidFill>
              </a:rPr>
              <a:t>parameters </a:t>
            </a:r>
            <a:r>
              <a:rPr lang="en-us">
                <a:solidFill>
                  <a:srgbClr val="002060"/>
                </a:solidFill>
              </a:rPr>
              <a:t>depend </a:t>
            </a:r>
            <a:r>
              <a:rPr lang="en-us">
                <a:solidFill>
                  <a:srgbClr val="002060"/>
                </a:solidFill>
              </a:rPr>
              <a:t>on </a:t>
            </a:r>
            <a:r>
              <a:rPr lang="en-us">
                <a:solidFill>
                  <a:srgbClr val="002060"/>
                </a:solidFill>
              </a:rPr>
              <a:t>energy)</a:t>
            </a:r>
            <a:endParaRPr lang="en-us">
              <a:solidFill>
                <a:srgbClr val="002060"/>
              </a:solidFill>
            </a:endParaRPr>
          </a:p>
          <a:p>
            <a:pPr>
              <a:defRPr lang="en-us"/>
            </a:pPr>
            <a:r>
              <a:rPr lang="en-us">
                <a:solidFill>
                  <a:srgbClr val="002060"/>
                </a:solidFill>
              </a:rPr>
              <a:t>                          - </a:t>
            </a:r>
            <a:r>
              <a:rPr lang="en-us">
                <a:solidFill>
                  <a:srgbClr val="002060"/>
                </a:solidFill>
              </a:rPr>
              <a:t>Stability</a:t>
            </a:r>
            <a:endParaRPr lang="en-us">
              <a:solidFill>
                <a:srgbClr val="002060"/>
              </a:solidFill>
            </a:endParaRPr>
          </a:p>
          <a:p>
            <a:pPr>
              <a:defRPr lang="en-us"/>
            </a:pPr>
            <a:endParaRPr lang="en-us">
              <a:solidFill>
                <a:srgbClr val="002060"/>
              </a:solidFill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7hYAAAAAAAD+PwAA1wIAABAgAAAmAAAACAAAAP//////////"/>
              </a:ext>
            </a:extLst>
          </p:cNvSpPr>
          <p:nvPr/>
        </p:nvSpPr>
        <p:spPr>
          <a:xfrm>
            <a:off x="3727450" y="0"/>
            <a:ext cx="6675120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 algn="ctr">
              <a:defRPr lang="en-us"/>
            </a:pPr>
            <a:r>
              <a:rPr lang="en-us" sz="2400" b="1">
                <a:solidFill>
                  <a:srgbClr val="0070C0"/>
                </a:solidFill>
              </a:rPr>
              <a:t>Remark </a:t>
            </a:r>
            <a:r>
              <a:rPr lang="en-us" sz="2400" b="1">
                <a:solidFill>
                  <a:srgbClr val="0070C0"/>
                </a:solidFill>
              </a:rPr>
              <a:t>on </a:t>
            </a:r>
            <a:r>
              <a:rPr lang="en-us" sz="2400" b="1">
                <a:solidFill>
                  <a:srgbClr val="0070C0"/>
                </a:solidFill>
              </a:rPr>
              <a:t>charge </a:t>
            </a:r>
            <a:r>
              <a:rPr lang="en-us" sz="2400" b="1">
                <a:solidFill>
                  <a:srgbClr val="0070C0"/>
                </a:solidFill>
              </a:rPr>
              <a:t>generation  </a:t>
            </a:r>
            <a:r>
              <a:rPr lang="en-us" sz="2400" b="1">
                <a:solidFill>
                  <a:srgbClr val="0070C0"/>
                </a:solidFill>
              </a:rPr>
              <a:t>and </a:t>
            </a:r>
            <a:r>
              <a:rPr lang="en-us" sz="2400" b="1">
                <a:solidFill>
                  <a:srgbClr val="0070C0"/>
                </a:solidFill>
              </a:rPr>
              <a:t>its </a:t>
            </a:r>
            <a:r>
              <a:rPr lang="en-us" sz="2400" b="1">
                <a:solidFill>
                  <a:srgbClr val="0070C0"/>
                </a:solidFill>
              </a:rPr>
              <a:t>consevation</a:t>
            </a:r>
            <a:endParaRPr lang="en-us" sz="2400" b="1">
              <a:solidFill>
                <a:srgbClr val="0070C0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JECAADNCgAA0RwAALEO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" y="1755775"/>
            <a:ext cx="4267200" cy="6324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Изображение 3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LcAAADZDgAAByYAAH0W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" y="2413635"/>
            <a:ext cx="6065520" cy="12420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Изображение 4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JECAAAIFgAAXRIAALAZ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417195" y="3581400"/>
            <a:ext cx="2567940" cy="5943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Изображение 5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NwGAAARGwAA5BMAAHEe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1115060" y="4399915"/>
            <a:ext cx="2118360" cy="5486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Изображение 6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EcYAACmFgAAHyIAAEIaAAAQ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3946525" y="3681730"/>
            <a:ext cx="1600200" cy="5867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Изображение 7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IgAAAAxHwAA5BMAAPciAAAQAAAAJgAAAAgAAAD//////////w==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86360" y="5070475"/>
            <a:ext cx="3147060" cy="61341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Рисунок 7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BxAAACjFQAAX0kAALMaAAAQAAAAJgAAAAgAAAD//////////w=="/>
              </a:ext>
            </a:extLst>
          </p:cNvPicPr>
          <p:nvPr/>
        </p:nvPicPr>
        <p:blipFill>
          <a:blip r:embed="rId8"/>
          <a:stretch>
            <a:fillRect/>
          </a:stretch>
        </p:blipFill>
        <p:spPr>
          <a:xfrm>
            <a:off x="10421620" y="3517265"/>
            <a:ext cx="1505585" cy="8229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Стрелка вправо 9"/>
          <p:cNvSpPr>
            <a:extLst>
              <a:ext uri="smNativeData">
                <pr:smNativeData xmlns:pr="smNativeData" val="SMDATA_16_32J/YhMAAAAlAAAAyAAAAA0AAAAAkAAAAEgAAACQAAAASAAAAAAAAAABAAAAAAAAAAEAAABQAAAA5oA1nVO37j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DtgjAAo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DtgjAB/f38A7uzhA8zMzADAwP8Af39/AAAAAAAAAAAAAAAAAAAAAAAAAAAAIQAAABgAAAAUAAAA9TIAALwXAADpPQAAnRgAABAAAAAmAAAACAAAAP//////////"/>
              </a:ext>
            </a:extLst>
          </p:cNvSpPr>
          <p:nvPr/>
        </p:nvSpPr>
        <p:spPr>
          <a:xfrm>
            <a:off x="8283575" y="3858260"/>
            <a:ext cx="1780540" cy="1428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 algn="ctr">
            <a:solidFill>
              <a:srgbClr val="3B608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</a:p>
        </p:txBody>
      </p:sp>
      <p:pic>
        <p:nvPicPr>
          <p:cNvPr id="11" name="Изображение 12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O80AACnFAAApzoAAPMWAAAQAAAAJgAAAAgAAAD//////////w=="/>
              </a:ext>
            </a:extLst>
          </p:cNvPicPr>
          <p:nvPr/>
        </p:nvPicPr>
        <p:blipFill>
          <a:blip r:embed="rId9"/>
          <a:stretch>
            <a:fillRect/>
          </a:stretch>
        </p:blipFill>
        <p:spPr>
          <a:xfrm>
            <a:off x="8604885" y="3357245"/>
            <a:ext cx="929640" cy="3733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Изображение 13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GQ0AAAdGgAA2D4AAJkcAAAQAAAAJgAAAAgAAAD//////////w=="/>
              </a:ext>
            </a:extLst>
          </p:cNvPicPr>
          <p:nvPr/>
        </p:nvPicPr>
        <p:blipFill>
          <a:blip r:embed="rId10"/>
          <a:stretch>
            <a:fillRect/>
          </a:stretch>
        </p:blipFill>
        <p:spPr>
          <a:xfrm>
            <a:off x="8516620" y="4244975"/>
            <a:ext cx="1699260" cy="4038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Полилиния 10"/>
          <p:cNvSpPr>
            <a:extLst>
              <a:ext uri="smNativeData">
                <pr:smNativeData xmlns:pr="smNativeData" val="SMDATA_16_32J/YhMAAAAlAAAACwAAAA0AAAAAAAAAAAAAAAAAAAAAAAAAAAAAAAABAAAAAAAAAAEAAABQAAAAAAAAAAAA4D8AAAAAAADgPwAAAAAAAOA/AAAAAAAA4D8AAAAAAADgPwAAAAAAAOA/AAAAAAAA4D8AAAAAAADgPwAAAAAAAOA/AAAAAAAA4D8CAAAAjAAAAAEAAAADAAAAAHvTAANDcwAAAAAAAAAAAAAAAAAAAAAAAAAAAAAAAAAAAAAAeAAAAAEAAABAAAAAZAAAAAAAAABoAQAAAAAAAAAAAAAAAAAAAAAAAAAAAAAAAAAAAAAAAAAAAAAAAAAAAAAAAAAAAAAAAAAAAAAAAAAAAAAAAAAAAAAAAAAAAAAAAAAAFAAAADwAAAABAAAAAAAAADtgjAAo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3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HvTAANDcwAAAAAAAAAAAAAAAAAAAAAAAAAAAAAAAAAAAAAAAAAAADtgjAB/f38A7uzhA8zMzADAwP8Af39/AAAAAAAAAAAAAAAAAAAAAAAAAAAAIQAAABgAAAAUAAAAlCgAAFgUAACmMAAAsxoAABAAAAAmAAAACAAAAP//////////"/>
              </a:ext>
            </a:extLst>
          </p:cNvSpPr>
          <p:nvPr/>
        </p:nvSpPr>
        <p:spPr>
          <a:xfrm>
            <a:off x="6596380" y="3307080"/>
            <a:ext cx="1311910" cy="1033145"/>
          </a:xfrm>
          <a:custGeom>
            <a:avLst/>
            <a:gdLst/>
            <a:ahLst/>
            <a:cxnLst/>
            <a:rect l="0" t="0" r="1311910" b="1033145"/>
            <a:pathLst>
              <a:path w="1311910" h="1033145">
                <a:moveTo>
                  <a:pt x="570230" y="1002030"/>
                </a:moveTo>
                <a:cubicBezTo>
                  <a:pt x="442595" y="1069975"/>
                  <a:pt x="439420" y="869315"/>
                  <a:pt x="289560" y="860425"/>
                </a:cubicBezTo>
                <a:cubicBezTo>
                  <a:pt x="139700" y="851535"/>
                  <a:pt x="-10152" y="766445"/>
                  <a:pt x="635" y="570865"/>
                </a:cubicBezTo>
                <a:cubicBezTo>
                  <a:pt x="11430" y="375285"/>
                  <a:pt x="287020" y="66675"/>
                  <a:pt x="551180" y="11430"/>
                </a:cubicBezTo>
                <a:cubicBezTo>
                  <a:pt x="815340" y="-43815"/>
                  <a:pt x="1115060" y="105410"/>
                  <a:pt x="1249045" y="309880"/>
                </a:cubicBezTo>
                <a:cubicBezTo>
                  <a:pt x="1383030" y="514350"/>
                  <a:pt x="1276350" y="792480"/>
                  <a:pt x="1177290" y="933450"/>
                </a:cubicBezTo>
                <a:cubicBezTo>
                  <a:pt x="1078230" y="1074420"/>
                  <a:pt x="882015" y="1045844"/>
                  <a:pt x="864235" y="969010"/>
                </a:cubicBezTo>
                <a:cubicBezTo>
                  <a:pt x="846455" y="892175"/>
                  <a:pt x="697865" y="934085"/>
                  <a:pt x="570230" y="1002030"/>
                </a:cubicBezTo>
                <a:close/>
              </a:path>
            </a:pathLst>
          </a:custGeom>
          <a:gradFill flip="none" rotWithShape="0">
            <a:gsLst>
              <a:gs pos="0">
                <a:srgbClr val="007BD3"/>
              </a:gs>
              <a:gs pos="100000">
                <a:srgbClr val="034373"/>
              </a:gs>
            </a:gsLst>
            <a:lin ang="0" scaled="0"/>
            <a:tileRect/>
          </a:gradFill>
          <a:ln w="25400" cap="flat" cmpd="sng" algn="ctr">
            <a:solidFill>
              <a:srgbClr val="3B608C"/>
            </a:solidFill>
            <a:prstDash val="solid"/>
            <a:headEnd type="none"/>
            <a:tailEnd type="none"/>
          </a:ln>
          <a:effectLst/>
        </p:spPr>
        <p:txBody>
          <a:bodyPr vert="horz" wrap="square" lIns="0" tIns="0" rIns="0" bIns="0" numCol="1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</a:p>
        </p:txBody>
      </p:sp>
      <p:sp>
        <p:nvSpPr>
          <p:cNvPr id="14" name="Текстовое поле 11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C0EAAAwbAADmSgAAuCAAABAgAAAmAAAACAAAAP//////////"/>
              </a:ext>
            </a:extLst>
          </p:cNvSpPr>
          <p:nvPr/>
        </p:nvSpPr>
        <p:spPr>
          <a:xfrm>
            <a:off x="10573385" y="4396740"/>
            <a:ext cx="1602105" cy="9220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This </a:t>
            </a:r>
            <a:r>
              <a:t>metric </a:t>
            </a:r>
            <a:r>
              <a:t>is </a:t>
            </a:r>
          </a:p>
          <a:p>
            <a:pPr>
              <a:defRPr lang="en-us"/>
            </a:pPr>
            <a:r>
              <a:t>invariant </a:t>
            </a:r>
            <a:r>
              <a:t>under</a:t>
            </a:r>
          </a:p>
          <a:p>
            <a:pPr>
              <a:defRPr lang="en-us"/>
            </a:pPr>
            <a:r>
              <a:t>rotation</a:t>
            </a:r>
          </a:p>
        </p:txBody>
      </p:sp>
      <p:sp>
        <p:nvSpPr>
          <p:cNvPr id="15" name="Текстовое поле 14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v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3wEAAEsJAABQAwAAjwsAABAgAAAmAAAACAAAAP//////////"/>
              </a:ext>
            </a:extLst>
          </p:cNvSpPr>
          <p:nvPr/>
        </p:nvSpPr>
        <p:spPr>
          <a:xfrm>
            <a:off x="304165" y="1510665"/>
            <a:ext cx="234315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 </a:t>
            </a:r>
          </a:p>
        </p:txBody>
      </p:sp>
      <p:sp>
        <p:nvSpPr>
          <p:cNvPr id="16" name="Текстовое поле 15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iAAAAJUlAACxKQAA2ScAABAgAAAmAAAACAAAAP//////////"/>
              </a:ext>
            </a:extLst>
          </p:cNvSpPr>
          <p:nvPr/>
        </p:nvSpPr>
        <p:spPr>
          <a:xfrm>
            <a:off x="86360" y="6109335"/>
            <a:ext cx="6690995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Application </a:t>
            </a:r>
            <a:r>
              <a:t>to </a:t>
            </a:r>
            <a:r>
              <a:t>the </a:t>
            </a:r>
            <a:r>
              <a:t>baryon </a:t>
            </a:r>
            <a:r>
              <a:t>asymmetry </a:t>
            </a:r>
            <a:r>
              <a:t>in </a:t>
            </a:r>
            <a:r>
              <a:t>our </a:t>
            </a:r>
            <a:r>
              <a:t>Universe </a:t>
            </a:r>
          </a:p>
          <a:p>
            <a:pPr>
              <a:defRPr lang="en-us"/>
            </a:pPr>
            <a:r>
              <a:t>looks </a:t>
            </a:r>
            <a:r>
              <a:t>promissing</a:t>
            </a:r>
          </a:p>
        </p:txBody>
      </p:sp>
      <p:sp>
        <p:nvSpPr>
          <p:cNvPr id="17" name="Текстовое поле 16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P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fAEAAH8iAACOFwAAwyQAABAgAAAmAAAACAAAAP//////////"/>
              </a:ext>
            </a:extLst>
          </p:cNvSpPr>
          <p:nvPr/>
        </p:nvSpPr>
        <p:spPr>
          <a:xfrm>
            <a:off x="241300" y="5607685"/>
            <a:ext cx="3587750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(</a:t>
            </a:r>
            <a:r>
              <a:t>momentum </a:t>
            </a:r>
            <a:r>
              <a:t>along </a:t>
            </a:r>
            <a:r>
              <a:t>the </a:t>
            </a:r>
            <a:r>
              <a:t>Killing </a:t>
            </a:r>
            <a:r>
              <a:t>vector)</a:t>
            </a:r>
          </a:p>
        </p:txBody>
      </p:sp>
      <p:sp>
        <p:nvSpPr>
          <p:cNvPr id="18" name="Текстовое поле 18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H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ysAAHwdAACqQgAABSIAABAAAAAmAAAACAAAAP//////////"/>
              </a:ext>
            </a:extLst>
          </p:cNvSpPr>
          <p:nvPr/>
        </p:nvSpPr>
        <p:spPr>
          <a:xfrm>
            <a:off x="7032625" y="4792980"/>
            <a:ext cx="3804285" cy="7372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  <a:r>
              <a:rPr lang="en-us" sz="1400">
                <a:solidFill>
                  <a:srgbClr val="C00000"/>
                </a:solidFill>
              </a:rPr>
              <a:t>A. A. </a:t>
            </a:r>
            <a:r>
              <a:rPr lang="en-us" sz="1400">
                <a:solidFill>
                  <a:srgbClr val="C00000"/>
                </a:solidFill>
              </a:rPr>
              <a:t>Kirillov, A. A. </a:t>
            </a:r>
            <a:r>
              <a:rPr lang="en-us" sz="1400">
                <a:solidFill>
                  <a:srgbClr val="C00000"/>
                </a:solidFill>
              </a:rPr>
              <a:t>Korotkevich, </a:t>
            </a:r>
            <a:r>
              <a:rPr lang="en-us" sz="1400">
                <a:solidFill>
                  <a:srgbClr val="C00000"/>
                </a:solidFill>
              </a:rPr>
              <a:t>S.G. </a:t>
            </a:r>
            <a:r>
              <a:rPr lang="en-us" sz="1400">
                <a:solidFill>
                  <a:srgbClr val="C00000"/>
                </a:solidFill>
              </a:rPr>
              <a:t>Rubin, </a:t>
            </a:r>
            <a:r>
              <a:rPr lang="en-us" sz="1400">
                <a:solidFill>
                  <a:srgbClr val="C00000"/>
                </a:solidFill>
              </a:rPr>
              <a:t>Emergence </a:t>
            </a:r>
            <a:r>
              <a:rPr lang="en-us" sz="1400">
                <a:solidFill>
                  <a:srgbClr val="C00000"/>
                </a:solidFill>
              </a:rPr>
              <a:t>of </a:t>
            </a:r>
            <a:r>
              <a:rPr lang="en-us" sz="1400">
                <a:solidFill>
                  <a:srgbClr val="C00000"/>
                </a:solidFill>
              </a:rPr>
              <a:t>symmetries, </a:t>
            </a:r>
            <a:r>
              <a:rPr lang="en-us" sz="1400">
                <a:solidFill>
                  <a:srgbClr val="C00000"/>
                </a:solidFill>
              </a:rPr>
              <a:t>Physics </a:t>
            </a:r>
            <a:r>
              <a:rPr lang="en-us" sz="1400">
                <a:solidFill>
                  <a:srgbClr val="C00000"/>
                </a:solidFill>
              </a:rPr>
              <a:t>Letters B 718</a:t>
            </a:r>
            <a:endParaRPr lang="en-us" sz="1400">
              <a:solidFill>
                <a:srgbClr val="C00000"/>
              </a:solidFill>
            </a:endParaRPr>
          </a:p>
          <a:p>
            <a:pPr>
              <a:defRPr lang="en-us"/>
            </a:pPr>
            <a:r>
              <a:rPr lang="en-us" sz="1400">
                <a:solidFill>
                  <a:srgbClr val="C00000"/>
                </a:solidFill>
              </a:rPr>
              <a:t>(2012) 237-240, </a:t>
            </a:r>
            <a:r>
              <a:rPr lang="en-us" sz="1400">
                <a:solidFill>
                  <a:srgbClr val="C00000"/>
                </a:solidFill>
              </a:rPr>
              <a:t>arXiv:1205.1108 [</a:t>
            </a:r>
            <a:r>
              <a:rPr lang="en-us" sz="1400">
                <a:solidFill>
                  <a:srgbClr val="C00000"/>
                </a:solidFill>
              </a:rPr>
              <a:t>gr-qc].</a:t>
            </a:r>
            <a:endParaRPr lang="en-us" sz="1400">
              <a:solidFill>
                <a:srgbClr val="C00000"/>
              </a:solidFill>
            </a:endParaRPr>
          </a:p>
        </p:txBody>
      </p:sp>
      <p:sp>
        <p:nvSpPr>
          <p:cNvPr id="19" name="Текстовое поле 19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/CkAAGolAACUSgAA8ykAABAAAAAmAAAACAAAAP//////////"/>
              </a:ext>
            </a:extLst>
          </p:cNvSpPr>
          <p:nvPr/>
        </p:nvSpPr>
        <p:spPr>
          <a:xfrm>
            <a:off x="6824980" y="6082030"/>
            <a:ext cx="5298440" cy="7372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  <a:r>
              <a:rPr lang="en-us" sz="1400">
                <a:solidFill>
                  <a:srgbClr val="C00000"/>
                </a:solidFill>
              </a:rPr>
              <a:t>Formation </a:t>
            </a:r>
            <a:r>
              <a:rPr lang="en-us" sz="1400">
                <a:solidFill>
                  <a:srgbClr val="C00000"/>
                </a:solidFill>
              </a:rPr>
              <a:t>of </a:t>
            </a:r>
            <a:r>
              <a:rPr lang="en-us" sz="1400">
                <a:solidFill>
                  <a:srgbClr val="C00000"/>
                </a:solidFill>
              </a:rPr>
              <a:t>conserved </a:t>
            </a:r>
            <a:r>
              <a:rPr lang="en-us" sz="1400">
                <a:solidFill>
                  <a:srgbClr val="C00000"/>
                </a:solidFill>
              </a:rPr>
              <a:t>charges </a:t>
            </a:r>
            <a:r>
              <a:rPr lang="en-us" sz="1400">
                <a:solidFill>
                  <a:srgbClr val="C00000"/>
                </a:solidFill>
              </a:rPr>
              <a:t>and </a:t>
            </a:r>
            <a:r>
              <a:rPr lang="en-us" sz="1400">
                <a:solidFill>
                  <a:srgbClr val="C00000"/>
                </a:solidFill>
              </a:rPr>
              <a:t>deformed </a:t>
            </a:r>
            <a:r>
              <a:rPr lang="en-us" sz="1400">
                <a:solidFill>
                  <a:srgbClr val="C00000"/>
                </a:solidFill>
              </a:rPr>
              <a:t>extra </a:t>
            </a:r>
            <a:r>
              <a:rPr lang="en-us" sz="1400">
                <a:solidFill>
                  <a:srgbClr val="C00000"/>
                </a:solidFill>
              </a:rPr>
              <a:t>space, </a:t>
            </a:r>
            <a:endParaRPr lang="en-us" sz="1400">
              <a:solidFill>
                <a:srgbClr val="C00000"/>
              </a:solidFill>
            </a:endParaRPr>
          </a:p>
          <a:p>
            <a:pPr>
              <a:defRPr lang="en-us"/>
            </a:pPr>
            <a:r>
              <a:rPr lang="en-us" sz="1400">
                <a:solidFill>
                  <a:srgbClr val="C00000"/>
                </a:solidFill>
              </a:rPr>
              <a:t>Sergey G. </a:t>
            </a:r>
            <a:r>
              <a:rPr lang="en-us" sz="1400">
                <a:solidFill>
                  <a:srgbClr val="C00000"/>
                </a:solidFill>
              </a:rPr>
              <a:t>Rubin, </a:t>
            </a:r>
            <a:r>
              <a:rPr lang="en-us" sz="1400">
                <a:solidFill>
                  <a:srgbClr val="C00000"/>
                </a:solidFill>
              </a:rPr>
              <a:t>Antonio </a:t>
            </a:r>
            <a:r>
              <a:rPr lang="en-us" sz="1400">
                <a:solidFill>
                  <a:srgbClr val="C00000"/>
                </a:solidFill>
              </a:rPr>
              <a:t>Troisi,</a:t>
            </a:r>
            <a:endParaRPr lang="en-us" sz="1400">
              <a:solidFill>
                <a:srgbClr val="C00000"/>
              </a:solidFill>
            </a:endParaRPr>
          </a:p>
          <a:p>
            <a:pPr>
              <a:defRPr lang="en-us"/>
            </a:pPr>
            <a:r>
              <a:rPr lang="en-us" sz="1400">
                <a:solidFill>
                  <a:srgbClr val="C00000"/>
                </a:solidFill>
              </a:rPr>
              <a:t>International </a:t>
            </a:r>
            <a:r>
              <a:rPr lang="en-us" sz="1400">
                <a:solidFill>
                  <a:srgbClr val="C00000"/>
                </a:solidFill>
              </a:rPr>
              <a:t>Journal </a:t>
            </a:r>
            <a:r>
              <a:rPr lang="en-us" sz="1400">
                <a:solidFill>
                  <a:srgbClr val="C00000"/>
                </a:solidFill>
              </a:rPr>
              <a:t>of </a:t>
            </a:r>
            <a:r>
              <a:rPr lang="en-us" sz="1400">
                <a:solidFill>
                  <a:srgbClr val="C00000"/>
                </a:solidFill>
              </a:rPr>
              <a:t>Modern </a:t>
            </a:r>
            <a:r>
              <a:rPr lang="en-us" sz="1400">
                <a:solidFill>
                  <a:srgbClr val="C00000"/>
                </a:solidFill>
              </a:rPr>
              <a:t>Physics D, </a:t>
            </a:r>
            <a:r>
              <a:rPr lang="en-us" sz="1400">
                <a:solidFill>
                  <a:srgbClr val="C00000"/>
                </a:solidFill>
              </a:rPr>
              <a:t>Vol. 27 (2018) 1841007</a:t>
            </a:r>
            <a:r>
              <a:rPr lang="en-us" sz="1400"/>
              <a:t> </a:t>
            </a:r>
            <a:endParaRPr lang="en-us" sz="1400"/>
          </a:p>
        </p:txBody>
      </p:sp>
      <p:sp>
        <p:nvSpPr>
          <p:cNvPr id="20" name="Текстовое поле 17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v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fAEAANYCAABCJQAAxgkAABAgAAAmAAAACAAAAP//////////"/>
              </a:ext>
            </a:extLst>
          </p:cNvSpPr>
          <p:nvPr/>
        </p:nvSpPr>
        <p:spPr>
          <a:xfrm>
            <a:off x="241300" y="461010"/>
            <a:ext cx="5815330" cy="1127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 algn="l">
              <a:defRPr lang="en-us"/>
            </a:pPr>
            <a:r>
              <a:t>Baryon </a:t>
            </a:r>
            <a:r>
              <a:t>asymmetry </a:t>
            </a:r>
            <a:r>
              <a:t>leads </a:t>
            </a:r>
            <a:r>
              <a:t>to </a:t>
            </a:r>
            <a:r>
              <a:t>conflicting </a:t>
            </a:r>
            <a:r>
              <a:t>requirements:</a:t>
            </a:r>
          </a:p>
          <a:p>
            <a:pPr algn="l">
              <a:defRPr lang="en-us"/>
            </a:pPr>
            <a:r>
              <a:t>-</a:t>
            </a:r>
            <a:r>
              <a:t>charge </a:t>
            </a:r>
            <a:r>
              <a:t>should </a:t>
            </a:r>
            <a:r>
              <a:t>be </a:t>
            </a:r>
            <a:r>
              <a:t>generated (</a:t>
            </a:r>
            <a:r>
              <a:t>in </a:t>
            </a:r>
            <a:r>
              <a:t>the </a:t>
            </a:r>
            <a:r>
              <a:t>beginning)</a:t>
            </a:r>
          </a:p>
          <a:p>
            <a:pPr algn="l">
              <a:defRPr lang="en-us"/>
            </a:pPr>
            <a:r>
              <a:t>and </a:t>
            </a:r>
          </a:p>
          <a:p>
            <a:pPr algn="l">
              <a:defRPr lang="en-us"/>
            </a:pPr>
            <a:r>
              <a:t>-</a:t>
            </a:r>
            <a:r>
              <a:t>charge </a:t>
            </a:r>
            <a:r>
              <a:t>is </a:t>
            </a:r>
            <a:r>
              <a:t>conserved (</a:t>
            </a:r>
            <a:r>
              <a:t>at </a:t>
            </a:r>
            <a:r>
              <a:t>the </a:t>
            </a:r>
            <a:r>
              <a:t>present </a:t>
            </a:r>
            <a:r>
              <a:t>times). </a:t>
            </a:r>
          </a:p>
        </p:txBody>
      </p:sp>
      <p:sp>
        <p:nvSpPr>
          <p:cNvPr id="21" name="Текстовое поле 20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+iQAAEoDAABBRwAA9ggAABAAAAAmAAAACAAAAP//////////"/>
              </a:ext>
            </a:extLst>
          </p:cNvSpPr>
          <p:nvPr/>
        </p:nvSpPr>
        <p:spPr>
          <a:xfrm>
            <a:off x="6010910" y="534670"/>
            <a:ext cx="5572125" cy="9220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  <a:r>
              <a:t>This </a:t>
            </a:r>
            <a:r>
              <a:t>contradiction </a:t>
            </a:r>
            <a:r>
              <a:t>is </a:t>
            </a:r>
            <a:r>
              <a:t>naturally </a:t>
            </a:r>
            <a:r>
              <a:t>dissolved </a:t>
            </a:r>
            <a:r>
              <a:t>if </a:t>
            </a:r>
            <a:r>
              <a:t>we </a:t>
            </a:r>
            <a:r>
              <a:t>admit </a:t>
            </a:r>
            <a:r>
              <a:t>that </a:t>
            </a:r>
          </a:p>
          <a:p>
            <a:pPr>
              <a:defRPr lang="en-us"/>
            </a:pPr>
            <a:r>
              <a:t>quantum </a:t>
            </a:r>
            <a:r>
              <a:t>fluctuations </a:t>
            </a:r>
            <a:r>
              <a:t>produce </a:t>
            </a:r>
            <a:r>
              <a:t>deformed </a:t>
            </a:r>
            <a:r>
              <a:t>metrics </a:t>
            </a:r>
          </a:p>
        </p:txBody>
      </p:sp>
      <p:cxnSp>
        <p:nvCxnSpPr>
          <p:cNvPr id="22" name="Прямая со стрелкой 21"/>
          <p:cNvCxnSpPr>
            <a:extLst>
              <a:ext uri="smNativeData">
                <pr:smNativeData xmlns:pr="smNativeData" val="SMDATA_16_32J/YhMAAAAlAAAADQ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E+BvQwoAAAAAQAAACMAAAAjAAAAIwAAAB4AAAAAAAAAZAAAAGQAAAADAAAAZAAAAGQAAAAVAAAAYAAAAAAAAAAAAAAADwAAACADAAAAAAAAAAAAAAEAAACgMgAAVgcAAKr4//8BAAAAf39/AAEAAABkAAAAAAAAABQAAABAHwAAAAAAACYAAAAAAAAAwOD//wAAAAAmAAAAZAAAABYAAABMAAAAAQAAAAAAAAACAAAAAAAAAAEAAAAAAAAJPgAAAAAAAAAfAAAAZAAAAGQAAAAAAAAAy8vLAD4AAAAAAAAAHwAAAGQAAABkAAAAAAAAABcAAAAUAAAAAAAAAAAAAAD/fwAA/38AAAAAAAAJAAAABAAAAAAAAAAMAAAAEAAAAAAAAAAAAAAAAAAAAAAAAAA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E+BvQV/f38AAAAAAsvLywDAwP8Af39/AAAAAAAAAAAAAAAAAAAAAAAAAAAAIQAAABgAAAAUAAAAWkgAAPMWAACwSQAAKhgAABAAAAAmAAAACAAAAP//////////"/>
              </a:ext>
            </a:extLst>
          </p:cNvCxnSpPr>
          <p:nvPr/>
        </p:nvCxnSpPr>
        <p:spPr>
          <a:xfrm flipV="1">
            <a:off x="11761470" y="3730625"/>
            <a:ext cx="217170" cy="197485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headEnd type="none"/>
            <a:tailEnd type="arrow" w="med" len="med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</p:cxnSp>
      <p:sp>
        <p:nvSpPr>
          <p:cNvPr id="23" name="Текстовое поле 22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4yYAAGkJAAAORgAAfhIAABAgAAAmAAAACAAAAP//////////"/>
              </a:ext>
            </a:extLst>
          </p:cNvSpPr>
          <p:nvPr/>
        </p:nvSpPr>
        <p:spPr>
          <a:xfrm>
            <a:off x="6321425" y="1529715"/>
            <a:ext cx="5066665" cy="1476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Entropy </a:t>
            </a:r>
            <a:r>
              <a:t>of </a:t>
            </a:r>
            <a:r>
              <a:t>extra </a:t>
            </a:r>
            <a:r>
              <a:t>space </a:t>
            </a:r>
            <a:r>
              <a:t>tends </a:t>
            </a:r>
            <a:r>
              <a:t>to </a:t>
            </a:r>
            <a:r>
              <a:t>minimum </a:t>
            </a:r>
            <a:r>
              <a:t>due </a:t>
            </a:r>
            <a:r>
              <a:t>to</a:t>
            </a:r>
          </a:p>
          <a:p>
            <a:pPr>
              <a:defRPr lang="en-us"/>
            </a:pPr>
            <a:r>
              <a:t>its </a:t>
            </a:r>
            <a:r>
              <a:t>outflow </a:t>
            </a:r>
            <a:r>
              <a:t>into </a:t>
            </a:r>
            <a:r>
              <a:t>main </a:t>
            </a:r>
            <a:r>
              <a:t>space. </a:t>
            </a:r>
          </a:p>
          <a:p>
            <a:pPr>
              <a:defRPr lang="en-us"/>
            </a:pPr>
            <a:r>
              <a:t>Entropy </a:t>
            </a:r>
            <a:r>
              <a:t>is </a:t>
            </a:r>
            <a:r>
              <a:t>decreasing </a:t>
            </a:r>
            <a:r>
              <a:t>hence </a:t>
            </a:r>
            <a:r>
              <a:t>the </a:t>
            </a:r>
            <a:r>
              <a:t>process</a:t>
            </a:r>
          </a:p>
          <a:p>
            <a:pPr>
              <a:defRPr lang="en-us"/>
            </a:pPr>
            <a:r>
              <a:t>of </a:t>
            </a:r>
            <a:r>
              <a:t>symmetrization </a:t>
            </a:r>
            <a:r>
              <a:t>takes </a:t>
            </a:r>
            <a:r>
              <a:t>place.</a:t>
            </a:r>
          </a:p>
          <a:p>
            <a:pPr>
              <a:defRPr lang="en-us"/>
            </a:pPr>
          </a:p>
          <a:p>
            <a:pPr>
              <a:defRPr lang="en-us"/>
            </a:pPr>
            <a:r>
              <a:t>Hence, </a:t>
            </a:r>
            <a:r>
              <a:t>asymptotic </a:t>
            </a:r>
            <a:r>
              <a:t>metrics </a:t>
            </a:r>
            <a:r>
              <a:t>aquires </a:t>
            </a:r>
            <a:r>
              <a:t>the </a:t>
            </a:r>
            <a:r>
              <a:t>Killing </a:t>
            </a:r>
            <a:r>
              <a:t>vectors</a:t>
            </a:r>
          </a:p>
        </p:txBody>
      </p:sp>
      <p:sp>
        <p:nvSpPr>
          <p:cNvPr id="24" name="Прямое соединение 23"/>
          <p:cNvSpPr>
            <a:extLst>
              <a:ext uri="smNativeData">
                <pr:smNativeData xmlns:pr="smNativeData" val="SMDATA_16_32J/Yh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El9v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El9vAB/f38A7uzhA8zMzADAwP8Af39/AAAAAAAAAAAAAAAAAAAAAAAAAAAAIQAAABgAAAAUAAAAEwEAAFcKAABcJgAAnAoAABAAAAAmAAAACAAAAP//////////"/>
              </a:ext>
            </a:extLst>
          </p:cNvSpPr>
          <p:nvPr/>
        </p:nvSpPr>
        <p:spPr>
          <a:xfrm flipV="1">
            <a:off x="174625" y="1680845"/>
            <a:ext cx="6061075" cy="43815"/>
          </a:xfrm>
          <a:prstGeom prst="line">
            <a:avLst/>
          </a:prstGeom>
          <a:noFill/>
          <a:ln w="9525" cap="flat" cmpd="sng" algn="ctr">
            <a:solidFill>
              <a:srgbClr val="497DBC"/>
            </a:solidFill>
            <a:prstDash val="solid"/>
            <a:headEnd type="none"/>
            <a:tailEnd type="none"/>
          </a:ln>
          <a:effectLst/>
        </p:spPr>
      </p:sp>
      <p:sp>
        <p:nvSpPr>
          <p:cNvPr id="25" name="Прямое соединение 24"/>
          <p:cNvSpPr>
            <a:extLst>
              <a:ext uri="smNativeData">
                <pr:smNativeData xmlns:pr="smNativeData" val="SMDATA_16_32J/YhMAAAAlAAAACg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El9v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El9vAB/f38A7uzhA8zMzADAwP8Af39/AAAAAAAAAAAAAAAAAAAAAAAAAAAAIQAAABgAAAAUAAAAZSYAAFcKAAB6JgAAiSgAABAAAAAmAAAACAAAAP//////////"/>
              </a:ext>
            </a:extLst>
          </p:cNvSpPr>
          <p:nvPr/>
        </p:nvSpPr>
        <p:spPr>
          <a:xfrm flipH="1" flipV="1">
            <a:off x="6241415" y="1680845"/>
            <a:ext cx="13335" cy="4908550"/>
          </a:xfrm>
          <a:prstGeom prst="line">
            <a:avLst/>
          </a:prstGeom>
          <a:noFill/>
          <a:ln w="9525" cap="flat" cmpd="sng" algn="ctr">
            <a:solidFill>
              <a:srgbClr val="497DBC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dxIAAHsBAAD6OwAAlgYAABAAAAAmAAAACAAAAP//////////"/>
              </a:ext>
            </a:extLst>
          </p:cNvSpPr>
          <p:nvPr/>
        </p:nvSpPr>
        <p:spPr>
          <a:xfrm>
            <a:off x="3001645" y="240665"/>
            <a:ext cx="6748145" cy="8299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  <a:r>
              <a:rPr lang="en-us" sz="2000" b="1">
                <a:solidFill>
                  <a:schemeClr val="tx2"/>
                </a:solidFill>
              </a:rPr>
              <a:t>Remark </a:t>
            </a:r>
            <a:r>
              <a:rPr lang="en-us" sz="2000" b="1">
                <a:solidFill>
                  <a:schemeClr val="tx2"/>
                </a:solidFill>
              </a:rPr>
              <a:t>on </a:t>
            </a:r>
            <a:r>
              <a:rPr lang="en-us" sz="2000" b="1">
                <a:solidFill>
                  <a:schemeClr val="tx2"/>
                </a:solidFill>
              </a:rPr>
              <a:t>Quantum </a:t>
            </a:r>
            <a:r>
              <a:rPr lang="en-us" sz="2000" b="1">
                <a:solidFill>
                  <a:schemeClr val="tx2"/>
                </a:solidFill>
              </a:rPr>
              <a:t>corrections </a:t>
            </a:r>
            <a:r>
              <a:rPr lang="en-us" sz="2000" b="1">
                <a:solidFill>
                  <a:schemeClr val="tx2"/>
                </a:solidFill>
              </a:rPr>
              <a:t>to </a:t>
            </a:r>
            <a:r>
              <a:rPr lang="en-us" sz="2000" b="1">
                <a:solidFill>
                  <a:schemeClr val="tx2"/>
                </a:solidFill>
              </a:rPr>
              <a:t>the </a:t>
            </a:r>
            <a:r>
              <a:rPr lang="en-us" sz="2000" b="1">
                <a:solidFill>
                  <a:schemeClr val="tx2"/>
                </a:solidFill>
              </a:rPr>
              <a:t>cosmological </a:t>
            </a:r>
            <a:r>
              <a:rPr lang="en-us" sz="2000" b="1">
                <a:solidFill>
                  <a:schemeClr val="tx2"/>
                </a:solidFill>
              </a:rPr>
              <a:t>constant</a:t>
            </a:r>
            <a:endParaRPr lang="en-us" sz="2000" b="1">
              <a:solidFill>
                <a:schemeClr val="tx2"/>
              </a:solidFill>
            </a:endParaRPr>
          </a:p>
        </p:txBody>
      </p:sp>
      <p:pic>
        <p:nvPicPr>
          <p:cNvPr id="3" name="Изображение 4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FwKAAAxCgAAPCQAAAkO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684020" y="1656715"/>
            <a:ext cx="4206240" cy="624840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4" name="Прямая со стрелкой 7"/>
          <p:cNvCxnSpPr>
            <a:extLst>
              <a:ext uri="smNativeData">
                <pr:smNativeData xmlns:pr="smNativeData" val="SMDATA_16_32J/YhMAAAAlAAAADQ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El9vAAPAAAAAQAAACMAAAAjAAAAIwAAAB4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El9vAB/f38A7uzhA8zMzADAwP8Af39/AAAAAAAAAAAAAAAAAAAAAAAAAAAAIQAAABgAAAAUAAAA2yQAAI0MAAC9KgAAngwAABAAAAAmAAAACAAAAP//////////"/>
              </a:ext>
            </a:extLst>
          </p:cNvCxnSpPr>
          <p:nvPr/>
        </p:nvCxnSpPr>
        <p:spPr>
          <a:xfrm flipH="1" flipV="1">
            <a:off x="5991225" y="2040255"/>
            <a:ext cx="956310" cy="10795"/>
          </a:xfrm>
          <a:prstGeom prst="straightConnector1">
            <a:avLst/>
          </a:prstGeom>
          <a:noFill/>
          <a:ln w="9525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sp>
        <p:nvSpPr>
          <p:cNvPr id="5" name="Текстовое поле 8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v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1CYAAPMJAADSKAAAyAwAABAgAAAmAAAACAAAAP//////////"/>
              </a:ext>
            </a:extLst>
          </p:cNvSpPr>
          <p:nvPr/>
        </p:nvSpPr>
        <p:spPr>
          <a:xfrm>
            <a:off x="6311900" y="1617345"/>
            <a:ext cx="32385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rPr lang="en-us" sz="2400"/>
              <a:t>?</a:t>
            </a:r>
            <a:endParaRPr lang="en-us" sz="2400"/>
          </a:p>
        </p:txBody>
      </p:sp>
      <p:sp>
        <p:nvSpPr>
          <p:cNvPr id="6" name="Текстовое поле 9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QsAAK8HAAD4HgAA8wkAABAAAAAmAAAACAAAAP//////////"/>
              </a:ext>
            </a:extLst>
          </p:cNvSpPr>
          <p:nvPr/>
        </p:nvSpPr>
        <p:spPr>
          <a:xfrm>
            <a:off x="1837055" y="1249045"/>
            <a:ext cx="3197225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  <a:r>
              <a:t>Equation </a:t>
            </a:r>
            <a:r>
              <a:t>for </a:t>
            </a:r>
            <a:r>
              <a:t>the </a:t>
            </a:r>
            <a:r>
              <a:t>extra </a:t>
            </a:r>
            <a:r>
              <a:t>metric </a:t>
            </a:r>
            <a:r>
              <a:t>g</a:t>
            </a:r>
            <a:r>
              <a:rPr lang="en-us" baseline="-24000"/>
              <a:t>n</a:t>
            </a:r>
            <a:endParaRPr lang="en-us" baseline="-24000"/>
          </a:p>
        </p:txBody>
      </p:sp>
      <p:pic>
        <p:nvPicPr>
          <p:cNvPr id="7" name="Изображение 10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DACAAAoFQAA1hsAAKYa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3439160"/>
            <a:ext cx="4169410" cy="89281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Изображение 11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IooAAAqFgAABjgAAKQZ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6590030" y="3602990"/>
            <a:ext cx="2517140" cy="5651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Текстовое поле 13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r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kQgAAPMbAABCPQAANx4AABAgAAAmAAAACAAAAP//////////"/>
              </a:ext>
            </a:extLst>
          </p:cNvSpPr>
          <p:nvPr/>
        </p:nvSpPr>
        <p:spPr>
          <a:xfrm>
            <a:off x="1392555" y="4543425"/>
            <a:ext cx="8565515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</a:p>
        </p:txBody>
      </p:sp>
      <p:cxnSp>
        <p:nvCxnSpPr>
          <p:cNvPr id="10" name="Прямая со стрелкой 11"/>
          <p:cNvCxnSpPr>
            <a:extLst>
              <a:ext uri="smNativeData">
                <pr:smNativeData xmlns:pr="smNativeData" val="SMDATA_16_32J/YhMAAAAlAAAAD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El9vAAPAAAAAQAAACMAAAAjAAAAIwAAAB4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El9vAB/f38A7uzhA8zMzADAwP8Af39/AAAAAAAAAAAAAAAAAAAAAAAAAAAAIQAAABgAAAAUAAAAvi0AAFQOAAB4NgAATRYAABAAAAAmAAAACAAAAP//////////"/>
              </a:ext>
            </a:extLst>
          </p:cNvCxnSpPr>
          <p:nvPr/>
        </p:nvCxnSpPr>
        <p:spPr>
          <a:xfrm>
            <a:off x="7435850" y="2329180"/>
            <a:ext cx="1418590" cy="1296035"/>
          </a:xfrm>
          <a:prstGeom prst="straightConnector1">
            <a:avLst/>
          </a:prstGeom>
          <a:noFill/>
          <a:ln w="9525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sp>
        <p:nvSpPr>
          <p:cNvPr id="11" name="Текстовое поле 12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v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6jIAAKUQAADANAAA2xMAABAgAAAmAAAACAAAAP//////////"/>
              </a:ext>
            </a:extLst>
          </p:cNvSpPr>
          <p:nvPr/>
        </p:nvSpPr>
        <p:spPr>
          <a:xfrm>
            <a:off x="8276590" y="2705735"/>
            <a:ext cx="29845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rPr lang="en-us" sz="2800" b="1"/>
              <a:t>!</a:t>
            </a:r>
            <a:endParaRPr lang="en-us" sz="2800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Текстовое поле 9"/>
              <p:cNvSpPr>
                <a:extLst>
                  <a:ext uri="smNativeData">
                    <pr:smNativeData xmlns:pr="smNativeData" val="SMDATA_16_32J/YhMAAAAlAAAAZA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A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EAAAAAAAAAAAAAAAAAAAAAAAAAECcAABAnAAAAAAAAAAAAAAAAAAAAAAAAAAAAAAAAAAAAAAAAAAAAABQAAAAAAAAAwMD/AAAAAABkAAAAMgAAAAAAAABkAAAAAAAAAH9/fwAKAAAAIgAAABgAAAAAAAAAAAAAAAAAAAAAAAAAAAAAAAAAAAAkAAAAJAAAAAAAAAAAAAAAAAAAAAAAAAAAAAAAAAAAAAAAAAAAAAAAAAAAACUAAABYAAAAAAAAAAAAAAAAAAAAAAAAAAAAAAAAAAAAAAAAAAAAAAAAAAAAAAAAAAAAAAA/AAAAAAAAAKCGAQAAAAAAAAAAAAAAAAAMAAAAAQAAAAAAAAAAAAAAAAAAAB8AAABUAAAAAAAABQAAAAEAAAAAAAAAAAAAAAAAAAAAAAAAAAAAAAAAAAAAAAAAAAAAAAB/f38A7uzhA8zMzADAwP8Af39/AAAAAAAAAAAAAAAAAAAAAAAAAAAAIQAAABgAAAAUAAAAbRcAAHMbAAB3JwAAtx0AABAAAAAmAAAACAAAAP//////////"/>
                  </a:ext>
                </a:extLst>
              </p:cNvSpPr>
              <p:nvPr/>
            </p:nvSpPr>
            <p:spPr>
              <a:xfrm>
                <a:off x="3808095" y="4462145"/>
                <a:ext cx="2607310" cy="368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i="1">
                          <a:latin typeface="Cambria Math" panose="02040503050406030204" charset="0"/>
                          <a:cs typeface="Cambria Math" panose="02040503050406030204" charset="0"/>
                        </a:rPr>
                        <m:t>𝑐</m:t>
                      </m:r>
                      <m:r>
                        <a:rPr lang="en-US" altLang="ru-RU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sSub>
                        <m:sSubPr>
                          <m:ctrlPr>
                            <a:rPr lang="en-US" altLang="ru-RU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ru-RU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ru-RU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lang="en-US" altLang="ru-RU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ru-RU" i="1">
                          <a:latin typeface="Cambria Math" panose="02040503050406030204" charset="0"/>
                          <a:cs typeface="Cambria Math" panose="02040503050406030204" charset="0"/>
                        </a:rPr>
                        <m:t>𝑐</m:t>
                      </m:r>
                      <m:r>
                        <a:rPr lang="en-US" altLang="ru-RU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ru-RU" i="1">
                          <a:latin typeface="Cambria Math" panose="02040503050406030204" charset="0"/>
                          <a:cs typeface="Cambria Math" panose="02040503050406030204" charset="0"/>
                        </a:rPr>
                        <m:t>𝛿</m:t>
                      </m:r>
                      <m:r>
                        <a:rPr lang="en-US" altLang="ru-RU" i="1">
                          <a:latin typeface="Cambria Math" panose="02040503050406030204" charset="0"/>
                          <a:cs typeface="Cambria Math" panose="02040503050406030204" charset="0"/>
                        </a:rPr>
                        <m:t>с, </m:t>
                      </m:r>
                      <m:sSub>
                        <m:sSubPr>
                          <m:ctrlPr>
                            <a:rPr lang="en-US" altLang="ru-RU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ru-RU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ru-RU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  <m:r>
                        <a:rPr lang="en-US" altLang="ru-RU" i="1">
                          <a:latin typeface="Cambria Math" panose="02040503050406030204" charset="0"/>
                          <a:cs typeface="Cambria Math" panose="02040503050406030204" charset="0"/>
                        </a:rPr>
                        <m:t>+ </m:t>
                      </m:r>
                      <m:r>
                        <a:rPr lang="en-US" altLang="ru-RU" i="1">
                          <a:latin typeface="Cambria Math" panose="02040503050406030204" charset="0"/>
                          <a:cs typeface="Cambria Math" panose="02040503050406030204" charset="0"/>
                        </a:rPr>
                        <m:t>𝛿</m:t>
                      </m:r>
                      <m:sSub>
                        <m:sSubPr>
                          <m:ctrlPr>
                            <a:rPr lang="en-US" altLang="ru-RU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ru-RU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ru-RU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altLang="en-US"/>
              </a:p>
            </p:txBody>
          </p:sp>
        </mc:Choice>
        <mc:Fallback>
          <p:sp>
            <p:nvSpPr>
              <p:cNvPr id="12" name="Текстовое поле 9"/>
              <p:cNvSpPr>
                <a:spLocks noRot="1" noChangeAspect="1" noMove="1" noResize="1" noEditPoints="1" noAdjustHandles="1" noChangeArrowheads="1" noChangeShapeType="1" noTextEdit="1"/>
                <a:extLst>
                  <a:ext uri="smNativeData">
                    <pr:smNativeData xmlns:pr="smNativeData" val="SMDATA_16_32J/YhMAAAAlAAAAZAAAAK8AAAAAkAAAAEgAAACQAAAASAAAAAAAAAAAAAAAAAAAAAEAAABQAAAAAAAAAAAA4D8AAAAAAADgPwAAAAAAAOA/AAAAAAAA4D8AAAAAAADgPwAAAAAAAOA/AAAAAAAA4D8AAAAAAADgPwAAAAAAAOA/AAAAAAAA4D8CAAAAjAAAAAEAAAACAAAAT4G9DP///wgAAAAAAAAAAMBeW/jUTm1MvPjc0HN6QRABAAAAZAAAAAEAAABAAAAAAAAAAAAAAAAAAAAAAAAAAAAAAAAAAAAAAAAAAAAAAAAAAAAAAAAAAAAAAAAAAAAAAAAAAAAAAAAAAAAAAAAAAAAAAAAAAAAAAAAAAAAAAAAAAAAAFAAAADwAAAAAAAAAAAAAAAAAAAAA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EAAAAAAAAAAAAAAAAAAAAAAAAAECcAABAnAAAAAAAAAAAAAAAAAAAAAAAAAAAAAAAAAAAAAAAAAAAAABQAAAAAAAAAwMD/AAAAAABkAAAAMgAAAAAAAABkAAAAAAAAAH9/fwAKAAAAIgAAABgAAAAAAAAAAAAAAAAAAAAAAAAAAAAAAAAAAAAkAAAAJAAAAAAAAAAAAAAAAAAAAAAAAAAAAAAAAAAAAAAAAAAAAAAAAAAAACUAAABYAAAAAAAAAAAAAAAAAAAAAAAAAAAAAAAAAAAAAAAAAAAAAAAAAAAAAAAAAAAAAAA/AAAAAAAAAKCGAQAAAAAAAAAAAAAAAAAMAAAAAQAAAAAAAAAAAAAAAAAAAB8AAABUAAAAT4G9Bf///wEAAAAAAAAAAAAAAAAAAAAAAAAAAAAAAAAAAAAAAAAAAAAAAAB/f38A7uzhA8zMzADAwP8Af39/AAAAAAAAAAAAAAAAAAAAAAAAAAAAIQAAABgAAAAUAAAAbRcAAHMbAAB3JwAAtx0AABAAAAAmAAAACAAAAP//////////"/>
                  </a:ext>
                </a:extLst>
              </p:cNvSpPr>
              <p:nvPr/>
            </p:nvSpPr>
            <p:spPr>
              <a:xfrm>
                <a:off x="3808095" y="4462145"/>
                <a:ext cx="2607310" cy="368300"/>
              </a:xfrm>
              <a:prstGeom prst="rect">
                <a:avLst/>
              </a:prstGeom>
              <a:blipFill rotWithShape="1">
                <a:blip r:embed="rId5"/>
                <a:srcRect/>
                <a:stretch/>
              </a:blipFill>
              <a:ln>
                <a:noFill/>
              </a:ln>
              <a:effectLst/>
            </p:spPr>
          </p:sp>
        </mc:Fallback>
      </mc:AlternateContent>
      <p:sp>
        <p:nvSpPr>
          <p:cNvPr id="13" name="Текстовое поле 13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FwcAAEMPAAAcIAAA7xQAABAgAAAmAAAACAAAAP//////////"/>
              </a:ext>
            </a:extLst>
          </p:cNvSpPr>
          <p:nvPr/>
        </p:nvSpPr>
        <p:spPr>
          <a:xfrm>
            <a:off x="1152525" y="2480945"/>
            <a:ext cx="4067175" cy="9220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Quantum </a:t>
            </a:r>
            <a:r>
              <a:t>correction </a:t>
            </a:r>
            <a:r>
              <a:t>should </a:t>
            </a:r>
            <a:r>
              <a:t>be </a:t>
            </a:r>
            <a:r>
              <a:t>compared </a:t>
            </a:r>
          </a:p>
          <a:p>
            <a:pPr>
              <a:defRPr lang="en-us"/>
            </a:pPr>
            <a:r>
              <a:t>with </a:t>
            </a:r>
            <a:r>
              <a:t>initial </a:t>
            </a:r>
            <a:r>
              <a:t>parameters</a:t>
            </a:r>
          </a:p>
          <a:p>
            <a:pPr>
              <a:defRPr lang="en-us"/>
            </a:pPr>
            <a:r>
              <a:t>but </a:t>
            </a:r>
            <a:r>
              <a:t>not </a:t>
            </a:r>
            <a:r>
              <a:t>with </a:t>
            </a:r>
            <a:r>
              <a:t>observational </a:t>
            </a:r>
            <a:r>
              <a:t>valued</a:t>
            </a:r>
          </a:p>
        </p:txBody>
      </p:sp>
      <p:pic>
        <p:nvPicPr>
          <p:cNvPr id="14" name="Изображение 14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GorAAAOCwAA9kcAAAkOAAAQ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7057390" y="1797050"/>
            <a:ext cx="4640580" cy="48450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b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R0AADUOAADNLgAAjhIAABAgAAAmAAAACAAAAP//////////"/>
              </a:ext>
            </a:extLst>
          </p:cNvSpPr>
          <p:nvPr/>
        </p:nvSpPr>
        <p:spPr>
          <a:xfrm>
            <a:off x="4763135" y="2309495"/>
            <a:ext cx="2844800" cy="706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rPr lang="en-us" sz="4000">
                <a:solidFill>
                  <a:srgbClr val="215967"/>
                </a:solidFill>
                <a:latin typeface="Bookman Old Style" pitchFamily="1" charset="-52"/>
                <a:ea typeface="Calibri" pitchFamily="2" charset="-52"/>
                <a:cs typeface="Bookman Old Style" pitchFamily="1" charset="-52"/>
              </a:rPr>
              <a:t>Thank </a:t>
            </a:r>
            <a:r>
              <a:rPr lang="en-us" sz="4000">
                <a:solidFill>
                  <a:srgbClr val="215967"/>
                </a:solidFill>
                <a:latin typeface="Bookman Old Style" pitchFamily="1" charset="-52"/>
                <a:ea typeface="Calibri" pitchFamily="2" charset="-52"/>
                <a:cs typeface="Bookman Old Style" pitchFamily="1" charset="-52"/>
              </a:rPr>
              <a:t>you</a:t>
            </a:r>
            <a:endParaRPr lang="en-us" sz="4000">
              <a:solidFill>
                <a:srgbClr val="215967"/>
              </a:solidFill>
              <a:latin typeface="Bookman Old Style" pitchFamily="1" charset="-52"/>
              <a:ea typeface="Calibri" pitchFamily="2" charset="-52"/>
              <a:cs typeface="Bookman Old Style" pitchFamily="1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2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wEAAEACAAAAOAAAAxsAABAgAAAmAAAACAAAAP//////////"/>
              </a:ext>
            </a:extLst>
          </p:cNvSpPr>
          <p:nvPr/>
        </p:nvSpPr>
        <p:spPr>
          <a:xfrm>
            <a:off x="230505" y="365760"/>
            <a:ext cx="8872855" cy="40252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 algn="l">
              <a:defRPr lang="en-us"/>
            </a:pPr>
            <a:r>
              <a:rPr lang="en-us" b="1">
                <a:solidFill>
                  <a:srgbClr val="0070C0"/>
                </a:solidFill>
              </a:rPr>
              <a:t>Assumption</a:t>
            </a:r>
            <a:r>
              <a:t> (</a:t>
            </a:r>
            <a:r>
              <a:t>looks </a:t>
            </a:r>
            <a:r>
              <a:t>realistic): </a:t>
            </a:r>
          </a:p>
          <a:p>
            <a:pPr algn="l">
              <a:defRPr lang="en-us"/>
            </a:pPr>
          </a:p>
          <a:p>
            <a:pPr algn="l">
              <a:defRPr lang="en-us"/>
            </a:pPr>
            <a:r>
              <a:t>our </a:t>
            </a:r>
            <a:r>
              <a:t>space-time </a:t>
            </a:r>
            <a:r>
              <a:t>was </a:t>
            </a:r>
            <a:r>
              <a:t>nucleated </a:t>
            </a:r>
            <a:r>
              <a:t>at </a:t>
            </a:r>
            <a:r>
              <a:t>the (</a:t>
            </a:r>
            <a:r>
              <a:t>sub-)</a:t>
            </a:r>
            <a:r>
              <a:t>Planck </a:t>
            </a:r>
            <a:r>
              <a:t>energy </a:t>
            </a:r>
            <a:r>
              <a:t>scale </a:t>
            </a:r>
            <a:r>
              <a:t>together </a:t>
            </a:r>
            <a:r>
              <a:t>with </a:t>
            </a:r>
            <a:r>
              <a:t>the </a:t>
            </a:r>
            <a:r>
              <a:t>physical </a:t>
            </a:r>
            <a:r>
              <a:t>laws</a:t>
            </a:r>
          </a:p>
          <a:p>
            <a:pPr algn="l">
              <a:defRPr lang="en-us"/>
            </a:pPr>
          </a:p>
          <a:p>
            <a:pPr algn="l">
              <a:defRPr lang="en-us"/>
            </a:pPr>
            <a:r>
              <a:t>All </a:t>
            </a:r>
            <a:r>
              <a:t>quantities </a:t>
            </a:r>
            <a:r>
              <a:t>are </a:t>
            </a:r>
            <a:r>
              <a:t>of </a:t>
            </a:r>
            <a:r>
              <a:t>the </a:t>
            </a:r>
            <a:r>
              <a:t>Planck </a:t>
            </a:r>
            <a:r>
              <a:t>scale - </a:t>
            </a:r>
            <a:r>
              <a:t>the </a:t>
            </a:r>
            <a:r>
              <a:t>horizon </a:t>
            </a:r>
            <a:r>
              <a:t>size </a:t>
            </a:r>
            <a:r>
              <a:t>and </a:t>
            </a:r>
            <a:r>
              <a:t>the </a:t>
            </a:r>
            <a:r>
              <a:t>Lagrangian </a:t>
            </a:r>
            <a:r>
              <a:t>parameters</a:t>
            </a:r>
          </a:p>
          <a:p>
            <a:pPr algn="l">
              <a:defRPr lang="en-us"/>
            </a:pPr>
          </a:p>
          <a:p>
            <a:pPr algn="l">
              <a:defRPr lang="en-us" b="1">
                <a:solidFill>
                  <a:srgbClr val="0070C0"/>
                </a:solidFill>
              </a:defRPr>
            </a:pPr>
            <a:r>
              <a:t>Problems:</a:t>
            </a:r>
          </a:p>
          <a:p>
            <a:pPr algn="l">
              <a:defRPr lang="en-us"/>
            </a:pPr>
            <a:endParaRPr lang="en-us" b="1">
              <a:solidFill>
                <a:srgbClr val="0070C0"/>
              </a:solidFill>
            </a:endParaRPr>
          </a:p>
          <a:p>
            <a:pPr algn="l">
              <a:defRPr lang="en-us"/>
            </a:pPr>
            <a:r>
              <a:t>Hierarchy </a:t>
            </a:r>
            <a:endParaRPr lang="en-us" b="1">
              <a:solidFill>
                <a:srgbClr val="0070C0"/>
              </a:solidFill>
            </a:endParaRPr>
          </a:p>
          <a:p>
            <a:pPr algn="l">
              <a:defRPr lang="en-us"/>
            </a:pPr>
            <a:r>
              <a:t>How </a:t>
            </a:r>
            <a:r>
              <a:t>the </a:t>
            </a:r>
            <a:r>
              <a:t>space </a:t>
            </a:r>
            <a:r>
              <a:t>and </a:t>
            </a:r>
            <a:r>
              <a:t>the </a:t>
            </a:r>
            <a:r>
              <a:t>Lagrangian </a:t>
            </a:r>
            <a:r>
              <a:t>parameters </a:t>
            </a:r>
            <a:r>
              <a:t>have </a:t>
            </a:r>
            <a:r>
              <a:t>evolved </a:t>
            </a:r>
            <a:r>
              <a:t>to </a:t>
            </a:r>
            <a:r>
              <a:t>the </a:t>
            </a:r>
            <a:r>
              <a:t>present </a:t>
            </a:r>
            <a:r>
              <a:t>values?</a:t>
            </a:r>
          </a:p>
          <a:p>
            <a:pPr algn="l">
              <a:defRPr lang="en-us"/>
            </a:pPr>
            <a:r>
              <a:t>Why </a:t>
            </a:r>
            <a:r>
              <a:t>the </a:t>
            </a:r>
            <a:r>
              <a:t>observed </a:t>
            </a:r>
            <a:r>
              <a:t>parameters </a:t>
            </a:r>
            <a:r>
              <a:t>are </a:t>
            </a:r>
            <a:r>
              <a:t>so </a:t>
            </a:r>
            <a:r>
              <a:t>small </a:t>
            </a:r>
            <a:r>
              <a:t>as </a:t>
            </a:r>
            <a:r>
              <a:t>compared </a:t>
            </a:r>
            <a:r>
              <a:t>to </a:t>
            </a:r>
            <a:r>
              <a:t>those </a:t>
            </a:r>
            <a:r>
              <a:t>at </a:t>
            </a:r>
            <a:r>
              <a:t>high </a:t>
            </a:r>
            <a:r>
              <a:t>energies?</a:t>
            </a:r>
          </a:p>
          <a:p>
            <a:pPr algn="l">
              <a:defRPr lang="en-us"/>
            </a:pPr>
          </a:p>
          <a:p>
            <a:pPr algn="l">
              <a:defRPr lang="en-us"/>
            </a:pPr>
            <a:r>
              <a:t>Fine </a:t>
            </a:r>
            <a:r>
              <a:t>tuning</a:t>
            </a:r>
          </a:p>
          <a:p>
            <a:pPr algn="l">
              <a:defRPr lang="en-us"/>
            </a:pPr>
            <a:r>
              <a:t>Low </a:t>
            </a:r>
            <a:r>
              <a:t>energy </a:t>
            </a:r>
            <a:r>
              <a:t>parameters </a:t>
            </a:r>
            <a:r>
              <a:t>are  </a:t>
            </a:r>
            <a:r>
              <a:t>strongly </a:t>
            </a:r>
            <a:r>
              <a:t>adjusted </a:t>
            </a:r>
            <a:r>
              <a:t>to </a:t>
            </a:r>
            <a:r>
              <a:t>each </a:t>
            </a:r>
            <a:r>
              <a:t>other </a:t>
            </a:r>
            <a:r>
              <a:t>to </a:t>
            </a:r>
            <a:r>
              <a:t>allow </a:t>
            </a:r>
            <a:r>
              <a:t>the </a:t>
            </a:r>
            <a:r>
              <a:t>intelligent </a:t>
            </a:r>
            <a:r>
              <a:t>life.</a:t>
            </a:r>
          </a:p>
        </p:txBody>
      </p:sp>
      <p:sp>
        <p:nvSpPr>
          <p:cNvPr id="3" name="Текстовое поле 10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EAAAADAAAA2/ypAPT/5gAAAAAAAAAAAAAAAAAAAAAAAAAAAAAAAAAAAAAAeAAAAAEAAABAAAAAAAAAAJz///9aAAAAAAAAAAEAAAAZAAAA4/zCAAAAAAAAAAAAAAAAAAAAAAAAAAAAAAAAAAAAAAAAAAAAAAAAAAAAAAAAAAAAAAAAAAAAAAAAAAAAFAAAADwAAAABAAAAAAAAAJm6VAAPAAAAAQAAACMAAAAjAAAAIwAAAB4AAAAAAAAAZAAAAGQAAAAAAAAAZAAAAGQAAAAVAAAAYAAAAAAAAAAAAAAADwAAACADAAAAAAAAAAAAAAEAAACgMgAAVgcAAKr4//8BAAAAf39/AAEAAABkAAAAAAAAABQAAABAHwAAAAAAACYAAAAAAAAAwOD//wAAAAAmAAAAZAAAABYAAABMAAAAAQAAAAAAAAACAAAAAAAAAAEAAAAAAAAJPgAAAAAAAAAfAAAAZAAAAGQAAAAAAAAAy8vLAD4AAAAAAAAAHwAAAGQAAABkAAAAAAAAABcAAAAUAAAAAAAAAAAAAAD/fwAA/38AAAAAAAAJAAAABAAAAAAAAAAMAAAAEAAAAAAAAAAAAAAAAAAAAAAAAAAeAAAAaAAAAAAAAAAAAAAAAAAAAAAAAAAAAAAAECcAABAnAAAAAAAAAAAAAAAAAAAAAAAAAAAAAAAAAAAAAAAAAAAAAD8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/ypAPT/5gDj/MIAAAAAAAAAAAAAAAAAAAAAAAAAAAAAAAAAAAAAAJm6VAB/f38AAAAAAsvLywDAwP8Af39/AAAAAAAAAAAAAAAAAAAAAAAAAAAAIQAAABgAAAAUAAAAyAoAABkmAAAoHwAAXSgAABAgAAAmAAAACAAAAP//////////"/>
              </a:ext>
            </a:extLst>
          </p:cNvSpPr>
          <p:nvPr/>
        </p:nvSpPr>
        <p:spPr>
          <a:xfrm>
            <a:off x="1752600" y="6193155"/>
            <a:ext cx="3312160" cy="368300"/>
          </a:xfrm>
          <a:prstGeom prst="rect">
            <a:avLst/>
          </a:prstGeom>
          <a:gradFill flip="none" rotWithShape="0">
            <a:gsLst>
              <a:gs pos="0">
                <a:srgbClr val="DBFCA9"/>
              </a:gs>
              <a:gs pos="25000">
                <a:srgbClr val="E3FCC2"/>
              </a:gs>
              <a:gs pos="100000">
                <a:srgbClr val="F4FFE6"/>
              </a:gs>
            </a:gsLst>
            <a:lin ang="16200000" scaled="0"/>
            <a:tileRect/>
          </a:gradFill>
          <a:ln w="9525" cap="flat" cmpd="sng" algn="ctr">
            <a:solidFill>
              <a:srgbClr val="99BA54"/>
            </a:solidFill>
            <a:prstDash val="solid"/>
            <a:headEnd type="none"/>
            <a:tailEnd type="none"/>
          </a:ln>
          <a:effectLst>
            <a:outerShdw blurRad="40005" dist="19685" dir="5400000" algn="tr">
              <a:schemeClr val="tx1">
                <a:alpha val="38000"/>
              </a:schemeClr>
            </a:outerShdw>
          </a:effectLst>
        </p:spPr>
        <p:txBody>
          <a:bodyPr vert="horz" wrap="none" lIns="91440" tIns="45720" rIns="91440" bIns="45720" numCol="1" anchor="t"/>
          <a:lstStyle/>
          <a:p>
            <a:pPr>
              <a:defRPr lang="en-us">
                <a:solidFill>
                  <a:srgbClr val="000000"/>
                </a:solidFill>
              </a:defRPr>
            </a:pPr>
            <a:r>
              <a:t>Inhomogeneous </a:t>
            </a:r>
            <a:r>
              <a:t>extra </a:t>
            </a:r>
            <a:r>
              <a:t>dimensions</a:t>
            </a:r>
          </a:p>
        </p:txBody>
      </p:sp>
      <p:pic>
        <p:nvPicPr>
          <p:cNvPr id="4" name="Рисунок1"/>
          <p:cNvPicPr>
            <a:extLst>
              <a:ext uri="smNativeData">
                <pr:smNativeData xmlns:pr="smNativeData" val="SMDATA_18_32J/Y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lVwN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Ko0AABCFwAAAEsAAMko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8561070" y="3780790"/>
            <a:ext cx="3630930" cy="284924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Текстовое поле 16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DwUAADUcAADcLQAACCUAABAgAAAmAAAACAAAAP//////////"/>
              </a:ext>
            </a:extLst>
          </p:cNvSpPr>
          <p:nvPr/>
        </p:nvSpPr>
        <p:spPr>
          <a:xfrm>
            <a:off x="822325" y="4585335"/>
            <a:ext cx="6632575" cy="14344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 algn="l">
              <a:defRPr lang="en-us"/>
            </a:pPr>
            <a:r>
              <a:t>                      </a:t>
            </a:r>
            <a:r>
              <a:t>Multiverse?</a:t>
            </a:r>
          </a:p>
          <a:p>
            <a:pPr algn="l">
              <a:defRPr lang="en-us"/>
            </a:pPr>
            <a:r>
              <a:t> </a:t>
            </a:r>
            <a:r>
              <a:t>Physical </a:t>
            </a:r>
            <a:r>
              <a:t>parameters </a:t>
            </a:r>
            <a:r>
              <a:t>are </a:t>
            </a:r>
            <a:r>
              <a:t>different </a:t>
            </a:r>
            <a:r>
              <a:t>in </a:t>
            </a:r>
          </a:p>
          <a:p>
            <a:pPr algn="l">
              <a:defRPr lang="en-us"/>
            </a:pPr>
            <a:r>
              <a:t>different </a:t>
            </a:r>
            <a:r>
              <a:t>causally </a:t>
            </a:r>
            <a:r>
              <a:t>disconnected </a:t>
            </a:r>
            <a:r>
              <a:t>volumes (</a:t>
            </a:r>
            <a:r>
              <a:t>pocket </a:t>
            </a:r>
            <a:r>
              <a:t>universes)!?</a:t>
            </a:r>
          </a:p>
          <a:p>
            <a:pPr algn="l">
              <a:defRPr lang="en-us"/>
            </a:pPr>
          </a:p>
          <a:p>
            <a:pPr algn="l">
              <a:defRPr lang="en-us"/>
            </a:pPr>
            <a:r>
              <a:rPr lang="en-us" i="1"/>
              <a:t>There </a:t>
            </a:r>
            <a:r>
              <a:rPr lang="en-us" i="1"/>
              <a:t>is </a:t>
            </a:r>
            <a:r>
              <a:rPr lang="en-us" i="1"/>
              <a:t>no </a:t>
            </a:r>
            <a:r>
              <a:rPr lang="en-us" i="1"/>
              <a:t>reliable </a:t>
            </a:r>
            <a:r>
              <a:rPr lang="en-us" i="1"/>
              <a:t>tool </a:t>
            </a:r>
            <a:r>
              <a:rPr lang="en-us" i="1"/>
              <a:t>responsible </a:t>
            </a:r>
            <a:r>
              <a:rPr lang="en-us" i="1"/>
              <a:t>for </a:t>
            </a:r>
            <a:r>
              <a:rPr lang="en-us" i="1"/>
              <a:t>this </a:t>
            </a:r>
            <a:r>
              <a:rPr lang="en-us" i="1"/>
              <a:t>difference</a:t>
            </a:r>
            <a:endParaRPr lang="en-us" i="1" baseline="-24000"/>
          </a:p>
        </p:txBody>
      </p:sp>
      <p:sp>
        <p:nvSpPr>
          <p:cNvPr id="6" name="Текстовое поле 5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3xUAAEQAAADtIgAAuAIAABAgAAAmAAAACAAAAP//////////"/>
              </a:ext>
            </a:extLst>
          </p:cNvSpPr>
          <p:nvPr/>
        </p:nvSpPr>
        <p:spPr>
          <a:xfrm>
            <a:off x="3555365" y="43180"/>
            <a:ext cx="2122170" cy="3987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rPr lang="en-us" sz="2000" b="1">
                <a:solidFill>
                  <a:schemeClr val="tx2"/>
                </a:solidFill>
              </a:rPr>
              <a:t>Short </a:t>
            </a:r>
            <a:r>
              <a:rPr lang="en-us" sz="2000" b="1">
                <a:solidFill>
                  <a:schemeClr val="tx2"/>
                </a:solidFill>
              </a:rPr>
              <a:t>introduction</a:t>
            </a:r>
            <a:endParaRPr lang="en-us" sz="2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1"/>
          <p:cNvSpPr>
            <a:extLst>
              <a:ext uri="smNativeData">
                <pr:smNativeData xmlns:pr="smNativeData" val="SMDATA_16_32J/YhMAAAAlAAAAZAAAAA0AAAAAkAAAAEgAAACQAAAASAAAAAAAAAABAAAAAAAAAAEAAABQAAAAAAAAAAAA4D8AAAAAAADgPwAAAAAAAOA/AAAAAAAA4D8AAAAAAADgPwAAAAAAAOA/AAAAAAAA4D8AAAAAAADgPwAAAAAAAOA/AAAAAAAA4D8CAAAAjAAAAAEAAAAAAAAAT4G9DP///wgAAAAAAAAAAAAAAAAAAAAAAAAAAAAAAAAAAAAAeAAAAAEAAABAAAAAAAAAAAAAAABaAAAAAAAAAAAAAAAAAAAAAAAAAAAAAAAAAAAAAAAAAAAAAAAAAAAAAAAAAAAAAAAAAAAAAAAAAAAAAAAAAAAAAAAAAAAAAAAAAAAAFAAAADwAAAABAAAAAAAAADtgjAAo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DtgjAB/f38A7uzhA8zMzADAwP8Af39/AAAAAAAAAAAAAAAAAAAAAAAAAAAAIQAAABgAAAAUAAAAbBkAAHkPAAC6NgAAZBIAABAAAAAmAAAACAAAAP//////////"/>
              </a:ext>
            </a:extLst>
          </p:cNvSpPr>
          <p:nvPr/>
        </p:nvSpPr>
        <p:spPr>
          <a:xfrm>
            <a:off x="4132580" y="2515235"/>
            <a:ext cx="4763770" cy="474345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3B608C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</a:p>
        </p:txBody>
      </p:sp>
      <p:pic>
        <p:nvPicPr>
          <p:cNvPr id="3" name="Picture 2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KwIAABWBwAA8isAALoM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192530"/>
            <a:ext cx="5734050" cy="8763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3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MwHAACbDAAANxUAAC8P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267460" y="2049145"/>
            <a:ext cx="2181225" cy="4191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 Box 1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LjgAAKQPAAC3QQAAeRIAABAAAAAmAAAACAAAAP//////////"/>
              </a:ext>
            </a:extLst>
          </p:cNvSpPr>
          <p:nvPr/>
        </p:nvSpPr>
        <p:spPr>
          <a:xfrm>
            <a:off x="9132570" y="2542540"/>
            <a:ext cx="155003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  <a:r>
              <a:rPr lang="en-us" sz="2000"/>
              <a:t>Hierarchy</a:t>
            </a:r>
            <a:endParaRPr lang="en-us" sz="2000"/>
          </a:p>
        </p:txBody>
      </p:sp>
      <p:sp>
        <p:nvSpPr>
          <p:cNvPr id="6" name="Text Box 8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GAMAAJkjAABRRwAAciYAABAAAAAmAAAACAAAAP//////////"/>
              </a:ext>
            </a:extLst>
          </p:cNvSpPr>
          <p:nvPr/>
        </p:nvSpPr>
        <p:spPr>
          <a:xfrm>
            <a:off x="502920" y="5786755"/>
            <a:ext cx="11090275" cy="4629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  <a:r>
              <a:rPr lang="en-us" sz="2000"/>
              <a:t>Inhomogeneous </a:t>
            </a:r>
            <a:r>
              <a:rPr lang="en-us" sz="2000"/>
              <a:t>extra </a:t>
            </a:r>
            <a:r>
              <a:rPr lang="en-us" sz="2000"/>
              <a:t>metrics </a:t>
            </a:r>
            <a:r>
              <a:rPr lang="en-us" sz="2000"/>
              <a:t>form a </a:t>
            </a:r>
            <a:r>
              <a:rPr lang="en-us" sz="2000">
                <a:solidFill>
                  <a:srgbClr val="963634"/>
                </a:solidFill>
              </a:rPr>
              <a:t>wide </a:t>
            </a:r>
            <a:r>
              <a:rPr lang="en-us" sz="2000">
                <a:solidFill>
                  <a:srgbClr val="963634"/>
                </a:solidFill>
              </a:rPr>
              <a:t>set </a:t>
            </a:r>
            <a:r>
              <a:rPr lang="en-us" sz="2000">
                <a:solidFill>
                  <a:srgbClr val="963634"/>
                </a:solidFill>
              </a:rPr>
              <a:t>of </a:t>
            </a:r>
            <a:r>
              <a:rPr lang="en-us" sz="2000">
                <a:solidFill>
                  <a:srgbClr val="963634"/>
                </a:solidFill>
              </a:rPr>
              <a:t>the </a:t>
            </a:r>
            <a:r>
              <a:rPr lang="en-us" sz="2000">
                <a:solidFill>
                  <a:srgbClr val="963634"/>
                </a:solidFill>
              </a:rPr>
              <a:t>metrics </a:t>
            </a:r>
            <a:r>
              <a:rPr lang="en-us" sz="2000">
                <a:solidFill>
                  <a:srgbClr val="963634"/>
                </a:solidFill>
              </a:rPr>
              <a:t>caused </a:t>
            </a:r>
            <a:r>
              <a:rPr lang="en-us" sz="2000">
                <a:solidFill>
                  <a:srgbClr val="963634"/>
                </a:solidFill>
              </a:rPr>
              <a:t>by </a:t>
            </a:r>
            <a:r>
              <a:rPr lang="en-us" sz="2000">
                <a:solidFill>
                  <a:srgbClr val="963634"/>
                </a:solidFill>
              </a:rPr>
              <a:t>quantum </a:t>
            </a:r>
            <a:r>
              <a:rPr lang="en-us" sz="2000">
                <a:solidFill>
                  <a:srgbClr val="963634"/>
                </a:solidFill>
              </a:rPr>
              <a:t>fluctuations</a:t>
            </a:r>
            <a:endParaRPr lang="en-us" sz="2000">
              <a:solidFill>
                <a:srgbClr val="963634"/>
              </a:solidFill>
            </a:endParaRPr>
          </a:p>
        </p:txBody>
      </p:sp>
      <p:sp>
        <p:nvSpPr>
          <p:cNvPr id="7" name="Прямоугольник1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5wYAADUDAABIQgAAJQcAABAgAAAmAAAACAAAAP//////////"/>
              </a:ext>
            </a:extLst>
          </p:cNvSpPr>
          <p:nvPr/>
        </p:nvSpPr>
        <p:spPr>
          <a:xfrm>
            <a:off x="1122045" y="521335"/>
            <a:ext cx="9652635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Assume </a:t>
            </a:r>
            <a:r>
              <a:t>that </a:t>
            </a:r>
            <a:r>
              <a:t>our </a:t>
            </a:r>
            <a:r>
              <a:t>space </a:t>
            </a:r>
            <a:r>
              <a:t>was </a:t>
            </a:r>
            <a:r>
              <a:t>nucleated </a:t>
            </a:r>
            <a:r>
              <a:t>being </a:t>
            </a:r>
            <a:r>
              <a:t>D-dimensional </a:t>
            </a:r>
            <a:r>
              <a:t>manifold.</a:t>
            </a:r>
          </a:p>
          <a:p>
            <a:pPr>
              <a:defRPr lang="en-us"/>
            </a:pPr>
            <a:r>
              <a:t>We </a:t>
            </a:r>
            <a:r>
              <a:t>are </a:t>
            </a:r>
            <a:r>
              <a:t>living </a:t>
            </a:r>
            <a:r>
              <a:t>in 4 </a:t>
            </a:r>
            <a:r>
              <a:t>dimensions </a:t>
            </a:r>
            <a:r>
              <a:t>now, </a:t>
            </a:r>
            <a:r>
              <a:t>therefore </a:t>
            </a:r>
            <a:r>
              <a:t>extra D-4 </a:t>
            </a:r>
            <a:r>
              <a:t>coordinates </a:t>
            </a:r>
            <a:r>
              <a:t>should </a:t>
            </a:r>
            <a:r>
              <a:t>be </a:t>
            </a:r>
            <a:r>
              <a:t>excluded</a:t>
            </a:r>
          </a:p>
        </p:txBody>
      </p:sp>
      <p:sp>
        <p:nvSpPr>
          <p:cNvPr id="8" name="Текстовое поле 11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7BYAAKwMAADqNAAAIA8AABAgAAAmAAAACAAAAP//////////"/>
              </a:ext>
            </a:extLst>
          </p:cNvSpPr>
          <p:nvPr/>
        </p:nvSpPr>
        <p:spPr>
          <a:xfrm>
            <a:off x="3726180" y="2059940"/>
            <a:ext cx="4875530" cy="3987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 algn="l">
              <a:defRPr lang="en-us"/>
            </a:pPr>
            <a:r>
              <a:t>- </a:t>
            </a:r>
            <a:r>
              <a:t>effective </a:t>
            </a:r>
            <a:r>
              <a:t>parameters </a:t>
            </a:r>
            <a:r>
              <a:t>depend </a:t>
            </a:r>
            <a:r>
              <a:t>on </a:t>
            </a:r>
            <a:r>
              <a:t>initial </a:t>
            </a:r>
            <a:r>
              <a:t>parameters </a:t>
            </a:r>
            <a:r>
              <a:t>and </a:t>
            </a:r>
            <a:r>
              <a:t>extra </a:t>
            </a:r>
            <a:r>
              <a:t>space </a:t>
            </a:r>
            <a:r>
              <a:t>metric</a:t>
            </a:r>
          </a:p>
        </p:txBody>
      </p:sp>
      <p:sp>
        <p:nvSpPr>
          <p:cNvPr id="9" name="Текстовое поле 13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fkzP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KBAAAAAAAACGLQAAdAIAABAgAAAmAAAACAAAAP//////////"/>
              </a:ext>
            </a:extLst>
          </p:cNvSpPr>
          <p:nvPr/>
        </p:nvSpPr>
        <p:spPr>
          <a:xfrm>
            <a:off x="2626360" y="0"/>
            <a:ext cx="4773930" cy="3987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rPr lang="en-us" sz="2000" b="1">
                <a:solidFill>
                  <a:srgbClr val="002060"/>
                </a:solidFill>
              </a:rPr>
              <a:t>How </a:t>
            </a:r>
            <a:r>
              <a:rPr lang="en-us" sz="2000" b="1">
                <a:solidFill>
                  <a:srgbClr val="002060"/>
                </a:solidFill>
              </a:rPr>
              <a:t>to </a:t>
            </a:r>
            <a:r>
              <a:rPr lang="en-us" sz="2000" b="1">
                <a:solidFill>
                  <a:srgbClr val="002060"/>
                </a:solidFill>
              </a:rPr>
              <a:t>shift </a:t>
            </a:r>
            <a:r>
              <a:rPr lang="en-us" sz="2000" b="1">
                <a:solidFill>
                  <a:srgbClr val="002060"/>
                </a:solidFill>
              </a:rPr>
              <a:t>high </a:t>
            </a:r>
            <a:r>
              <a:rPr lang="en-us" sz="2000" b="1">
                <a:solidFill>
                  <a:srgbClr val="002060"/>
                </a:solidFill>
              </a:rPr>
              <a:t>energy </a:t>
            </a:r>
            <a:r>
              <a:rPr lang="en-us" sz="2000" b="1">
                <a:solidFill>
                  <a:srgbClr val="002060"/>
                </a:solidFill>
              </a:rPr>
              <a:t>parameters </a:t>
            </a:r>
            <a:r>
              <a:rPr lang="en-us" sz="2000" b="1">
                <a:solidFill>
                  <a:srgbClr val="002060"/>
                </a:solidFill>
              </a:rPr>
              <a:t>to </a:t>
            </a:r>
            <a:r>
              <a:rPr lang="en-us" sz="2000" b="1">
                <a:solidFill>
                  <a:srgbClr val="002060"/>
                </a:solidFill>
              </a:rPr>
              <a:t>small </a:t>
            </a:r>
            <a:r>
              <a:rPr lang="en-us" sz="2000" b="1">
                <a:solidFill>
                  <a:srgbClr val="002060"/>
                </a:solidFill>
              </a:rPr>
              <a:t>energies (</a:t>
            </a:r>
            <a:r>
              <a:rPr lang="en-us" sz="2000" b="1">
                <a:solidFill>
                  <a:srgbClr val="002060"/>
                </a:solidFill>
              </a:rPr>
              <a:t>main </a:t>
            </a:r>
            <a:r>
              <a:rPr lang="en-us" sz="2000" b="1">
                <a:solidFill>
                  <a:srgbClr val="002060"/>
                </a:solidFill>
              </a:rPr>
              <a:t>idea)</a:t>
            </a:r>
            <a:endParaRPr lang="en-us" sz="2000" b="1">
              <a:solidFill>
                <a:srgbClr val="002060"/>
              </a:solidFill>
            </a:endParaRPr>
          </a:p>
        </p:txBody>
      </p:sp>
      <p:pic>
        <p:nvPicPr>
          <p:cNvPr id="10" name="Изображение 16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J0zAACICAAAB0UAAGAL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8390255" y="1386840"/>
            <a:ext cx="2830830" cy="4622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Текстовое поле 3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OA8AADAnAAB9KgAAdCkAABAgAAAmAAAACAAAAP//////////"/>
              </a:ext>
            </a:extLst>
          </p:cNvSpPr>
          <p:nvPr/>
        </p:nvSpPr>
        <p:spPr>
          <a:xfrm>
            <a:off x="2473960" y="6370320"/>
            <a:ext cx="4432935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Maximally </a:t>
            </a:r>
            <a:r>
              <a:t>symmetric </a:t>
            </a:r>
            <a:r>
              <a:t>extra </a:t>
            </a:r>
            <a:r>
              <a:t>metric?</a:t>
            </a:r>
          </a:p>
        </p:txBody>
      </p:sp>
      <p:pic>
        <p:nvPicPr>
          <p:cNvPr id="12" name="Изображение 13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D0aAACnDwAAYDYAADYS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4265295" y="2544445"/>
            <a:ext cx="4573905" cy="4159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Изображение 18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er5ei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cVAABmCQAAXxYAAP0KAAAQ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3438525" y="1527810"/>
            <a:ext cx="198120" cy="25844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Изображение 19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BQIAABhDQAASQkAAPQOAAAQ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1313180" y="2174875"/>
            <a:ext cx="196215" cy="2559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Изображение 21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gnJSU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BAnAABmCQAARygAAP0KAAAQ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6350000" y="1527810"/>
            <a:ext cx="197485" cy="25844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Изображение 22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1ffz4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AOAABhDQAAVQ8AAPQOAAAQ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2296160" y="2174875"/>
            <a:ext cx="196215" cy="2559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" name="Изображение 23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amqqi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OELAABhDQAAFg0AAPQOAAAQ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1931035" y="2174875"/>
            <a:ext cx="196215" cy="2559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8" name="Текстовое поле 10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oQEAAJcUAAA1SgAAtCEAABAAAAAmAAAACAAAAP//////////"/>
              </a:ext>
            </a:extLst>
          </p:cNvSpPr>
          <p:nvPr/>
        </p:nvSpPr>
        <p:spPr>
          <a:xfrm>
            <a:off x="264795" y="3347085"/>
            <a:ext cx="11798300" cy="21316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algn="l">
              <a:defRPr lang="en-us"/>
            </a:pPr>
            <a:r>
              <a:t>Strategy </a:t>
            </a:r>
            <a:r>
              <a:t>N1 - </a:t>
            </a:r>
            <a:r>
              <a:t>fix </a:t>
            </a:r>
            <a:r>
              <a:t>extra </a:t>
            </a:r>
            <a:r>
              <a:t>metric </a:t>
            </a:r>
            <a:r>
              <a:t>and </a:t>
            </a:r>
            <a:r>
              <a:t>find </a:t>
            </a:r>
            <a:r>
              <a:t>the </a:t>
            </a:r>
            <a:r>
              <a:t>Lagrangian </a:t>
            </a:r>
            <a:r>
              <a:t>parameters </a:t>
            </a:r>
            <a:r>
              <a:rPr lang="en-us" i="1"/>
              <a:t>p</a:t>
            </a:r>
            <a:r>
              <a:rPr lang="en-us" i="1" baseline="-24000"/>
              <a:t>D </a:t>
            </a:r>
            <a:r>
              <a:rPr lang="en-us" i="1"/>
              <a:t>- </a:t>
            </a:r>
            <a:r>
              <a:t>  </a:t>
            </a:r>
          </a:p>
          <a:p>
            <a:pPr algn="l">
              <a:defRPr lang="en-us"/>
            </a:pPr>
            <a:r>
              <a:t>We </a:t>
            </a:r>
            <a:r>
              <a:t>come </a:t>
            </a:r>
            <a:r>
              <a:t>back </a:t>
            </a:r>
            <a:r>
              <a:t>to </a:t>
            </a:r>
            <a:r>
              <a:t>the </a:t>
            </a:r>
            <a:r>
              <a:t>previous </a:t>
            </a:r>
            <a:r>
              <a:t>difficulty </a:t>
            </a:r>
            <a:r>
              <a:t>with</a:t>
            </a:r>
            <a:r>
              <a:rPr lang="en-us" i="1"/>
              <a:t> </a:t>
            </a:r>
            <a:r>
              <a:rPr lang="en-us" i="1"/>
              <a:t>p</a:t>
            </a:r>
            <a:r>
              <a:rPr lang="en-us" i="1" baseline="-24000"/>
              <a:t>D</a:t>
            </a:r>
            <a:r>
              <a:t> </a:t>
            </a:r>
            <a:r>
              <a:t>instead </a:t>
            </a:r>
            <a:r>
              <a:t>of</a:t>
            </a:r>
            <a:r>
              <a:rPr lang="en-us" i="1"/>
              <a:t> </a:t>
            </a:r>
            <a:r>
              <a:rPr lang="en-us" i="1"/>
              <a:t>p</a:t>
            </a:r>
            <a:r>
              <a:rPr lang="en-us" i="1" baseline="-24000"/>
              <a:t>4 </a:t>
            </a:r>
            <a:r>
              <a:rPr lang="en-us" i="1"/>
              <a:t>. - </a:t>
            </a:r>
            <a:endParaRPr lang="en-us" i="1"/>
          </a:p>
          <a:p>
            <a:pPr algn="l">
              <a:defRPr lang="en-us"/>
            </a:pPr>
            <a:r>
              <a:rPr lang="en-us" i="1">
                <a:solidFill>
                  <a:srgbClr val="C00000"/>
                </a:solidFill>
              </a:rPr>
              <a:t>There </a:t>
            </a:r>
            <a:r>
              <a:rPr lang="en-us" i="1">
                <a:solidFill>
                  <a:srgbClr val="C00000"/>
                </a:solidFill>
              </a:rPr>
              <a:t>is </a:t>
            </a:r>
            <a:r>
              <a:rPr lang="en-us" i="1">
                <a:solidFill>
                  <a:srgbClr val="C00000"/>
                </a:solidFill>
              </a:rPr>
              <a:t>no </a:t>
            </a:r>
            <a:r>
              <a:rPr lang="en-us" i="1">
                <a:solidFill>
                  <a:srgbClr val="C00000"/>
                </a:solidFill>
              </a:rPr>
              <a:t>tool </a:t>
            </a:r>
            <a:r>
              <a:rPr lang="en-us" i="1">
                <a:solidFill>
                  <a:srgbClr val="C00000"/>
                </a:solidFill>
              </a:rPr>
              <a:t>responsible </a:t>
            </a:r>
            <a:r>
              <a:rPr lang="en-us" i="1">
                <a:solidFill>
                  <a:srgbClr val="C00000"/>
                </a:solidFill>
              </a:rPr>
              <a:t>for </a:t>
            </a:r>
            <a:r>
              <a:rPr lang="en-us" i="1">
                <a:solidFill>
                  <a:srgbClr val="C00000"/>
                </a:solidFill>
              </a:rPr>
              <a:t>substantional </a:t>
            </a:r>
            <a:r>
              <a:rPr lang="en-us" i="1">
                <a:solidFill>
                  <a:srgbClr val="C00000"/>
                </a:solidFill>
              </a:rPr>
              <a:t>set </a:t>
            </a:r>
            <a:r>
              <a:rPr lang="en-us" i="1">
                <a:solidFill>
                  <a:srgbClr val="C00000"/>
                </a:solidFill>
              </a:rPr>
              <a:t>of  </a:t>
            </a:r>
            <a:r>
              <a:rPr lang="en-us" i="1">
                <a:solidFill>
                  <a:srgbClr val="C00000"/>
                </a:solidFill>
              </a:rPr>
              <a:t>p</a:t>
            </a:r>
            <a:r>
              <a:rPr lang="en-us" i="1" baseline="-24000">
                <a:solidFill>
                  <a:srgbClr val="C00000"/>
                </a:solidFill>
              </a:rPr>
              <a:t>D</a:t>
            </a:r>
            <a:r>
              <a:rPr lang="en-us">
                <a:solidFill>
                  <a:srgbClr val="C00000"/>
                </a:solidFill>
              </a:rPr>
              <a:t> </a:t>
            </a:r>
            <a:endParaRPr lang="en-us" i="1" baseline="-24000">
              <a:solidFill>
                <a:srgbClr val="C00000"/>
              </a:solidFill>
            </a:endParaRPr>
          </a:p>
          <a:p>
            <a:pPr algn="l">
              <a:defRPr lang="en-us"/>
            </a:pPr>
            <a:endParaRPr lang="en-us" i="1" baseline="-24000">
              <a:solidFill>
                <a:srgbClr val="C00000"/>
              </a:solidFill>
            </a:endParaRPr>
          </a:p>
          <a:p>
            <a:pPr algn="l">
              <a:defRPr lang="en-us"/>
            </a:pPr>
            <a:r>
              <a:t>Strategy </a:t>
            </a:r>
            <a:r>
              <a:t>N2 - </a:t>
            </a:r>
            <a:r>
              <a:t>fix </a:t>
            </a:r>
            <a:r>
              <a:t>the </a:t>
            </a:r>
            <a:r>
              <a:t>Lagrangian </a:t>
            </a:r>
            <a:r>
              <a:t>parameters </a:t>
            </a:r>
            <a:r>
              <a:t>and </a:t>
            </a:r>
            <a:r>
              <a:t>find </a:t>
            </a:r>
            <a:r>
              <a:t>extra </a:t>
            </a:r>
            <a:r>
              <a:t>metric - </a:t>
            </a:r>
          </a:p>
          <a:p>
            <a:pPr algn="l">
              <a:defRPr lang="en-us"/>
            </a:pPr>
            <a:r>
              <a:rPr lang="en-us" i="1">
                <a:solidFill>
                  <a:srgbClr val="C00000"/>
                </a:solidFill>
              </a:rPr>
              <a:t>There </a:t>
            </a:r>
            <a:r>
              <a:rPr lang="en-us" i="1">
                <a:solidFill>
                  <a:srgbClr val="C00000"/>
                </a:solidFill>
              </a:rPr>
              <a:t>IS </a:t>
            </a:r>
            <a:r>
              <a:rPr lang="en-us" i="1">
                <a:solidFill>
                  <a:srgbClr val="C00000"/>
                </a:solidFill>
              </a:rPr>
              <a:t>tool </a:t>
            </a:r>
            <a:r>
              <a:rPr lang="en-us" i="1">
                <a:solidFill>
                  <a:srgbClr val="C00000"/>
                </a:solidFill>
              </a:rPr>
              <a:t>responsible </a:t>
            </a:r>
            <a:r>
              <a:rPr lang="en-us" i="1">
                <a:solidFill>
                  <a:srgbClr val="C00000"/>
                </a:solidFill>
              </a:rPr>
              <a:t>for a </a:t>
            </a:r>
            <a:r>
              <a:rPr lang="en-us" i="1">
                <a:solidFill>
                  <a:srgbClr val="C00000"/>
                </a:solidFill>
              </a:rPr>
              <a:t>set </a:t>
            </a:r>
            <a:r>
              <a:rPr lang="en-us" i="1">
                <a:solidFill>
                  <a:srgbClr val="C00000"/>
                </a:solidFill>
              </a:rPr>
              <a:t>of </a:t>
            </a:r>
            <a:r>
              <a:rPr lang="en-us" i="1">
                <a:solidFill>
                  <a:srgbClr val="C00000"/>
                </a:solidFill>
              </a:rPr>
              <a:t>g</a:t>
            </a:r>
            <a:r>
              <a:rPr lang="en-us" i="1" baseline="-24000">
                <a:solidFill>
                  <a:srgbClr val="C00000"/>
                </a:solidFill>
              </a:rPr>
              <a:t>extra</a:t>
            </a:r>
            <a:endParaRPr lang="en-us" i="1">
              <a:solidFill>
                <a:srgbClr val="C00000"/>
              </a:solidFill>
            </a:endParaRPr>
          </a:p>
          <a:p>
            <a:pPr algn="l">
              <a:defRPr lang="en-us"/>
            </a:pPr>
            <a:r>
              <a:rPr lang="en-us" i="1">
                <a:solidFill>
                  <a:srgbClr val="C00000"/>
                </a:solidFill>
              </a:rPr>
              <a:t>Quantum </a:t>
            </a:r>
            <a:r>
              <a:rPr lang="en-us" i="1">
                <a:solidFill>
                  <a:srgbClr val="C00000"/>
                </a:solidFill>
              </a:rPr>
              <a:t>fluctuations </a:t>
            </a:r>
            <a:r>
              <a:rPr lang="en-us" i="1">
                <a:solidFill>
                  <a:srgbClr val="C00000"/>
                </a:solidFill>
              </a:rPr>
              <a:t>produce </a:t>
            </a:r>
            <a:r>
              <a:rPr lang="en-us" i="1">
                <a:solidFill>
                  <a:srgbClr val="C00000"/>
                </a:solidFill>
              </a:rPr>
              <a:t>continuum </a:t>
            </a:r>
            <a:r>
              <a:rPr lang="en-us" i="1">
                <a:solidFill>
                  <a:srgbClr val="C00000"/>
                </a:solidFill>
              </a:rPr>
              <a:t>set </a:t>
            </a:r>
            <a:r>
              <a:rPr lang="en-us" i="1">
                <a:solidFill>
                  <a:srgbClr val="C00000"/>
                </a:solidFill>
              </a:rPr>
              <a:t>of </a:t>
            </a:r>
            <a:r>
              <a:rPr lang="en-us" i="1">
                <a:solidFill>
                  <a:srgbClr val="C00000"/>
                </a:solidFill>
              </a:rPr>
              <a:t>various </a:t>
            </a:r>
            <a:r>
              <a:rPr lang="en-us" i="1">
                <a:solidFill>
                  <a:srgbClr val="C00000"/>
                </a:solidFill>
              </a:rPr>
              <a:t>metrics</a:t>
            </a:r>
            <a:endParaRPr lang="en-us" i="1">
              <a:solidFill>
                <a:srgbClr val="C00000"/>
              </a:solidFill>
            </a:endParaRPr>
          </a:p>
        </p:txBody>
      </p:sp>
      <p:sp>
        <p:nvSpPr>
          <p:cNvPr id="19" name="Текстовое поле 15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DAoAAPcPAABvGAAAOxIAABAgAAAmAAAACAAAAP//////////"/>
              </a:ext>
            </a:extLst>
          </p:cNvSpPr>
          <p:nvPr/>
        </p:nvSpPr>
        <p:spPr>
          <a:xfrm>
            <a:off x="1633220" y="2595245"/>
            <a:ext cx="2338705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Equations </a:t>
            </a:r>
            <a:r>
              <a:t>to </a:t>
            </a:r>
            <a:r>
              <a:t>be </a:t>
            </a:r>
            <a:r>
              <a:t>solved:</a:t>
            </a:r>
          </a:p>
        </p:txBody>
      </p:sp>
      <p:pic>
        <p:nvPicPr>
          <p:cNvPr id="20" name="Рисунок1"/>
          <p:cNvPicPr>
            <a:extLst>
              <a:ext uri="smNativeData">
                <pr:smNativeData xmlns:pr="smNativeData" val="SMDATA_18_32J/Y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Gy3Ej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L8yAABUFwAAOEQAAC8kAAAQAAAAJgAAAAgAAAD//////////w==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8249285" y="3792220"/>
            <a:ext cx="2840355" cy="20897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1" name="Текстовое поле 20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3T4AAJQCAAC4QwAA2AQAABAgAAAmAAAACAAAAP//////////"/>
              </a:ext>
            </a:extLst>
          </p:cNvSpPr>
          <p:nvPr/>
        </p:nvSpPr>
        <p:spPr>
          <a:xfrm>
            <a:off x="10219055" y="419100"/>
            <a:ext cx="789305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m</a:t>
            </a:r>
            <a:r>
              <a:rPr lang="en-us" baseline="-24000"/>
              <a:t>D</a:t>
            </a:r>
            <a:r>
              <a:t> = 1</a:t>
            </a:r>
            <a:endParaRPr lang="en-us" baseline="-2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g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xQ0AAEgBAADbJwAAOAUAABAgAAAmAAAACAAAAP//////////"/>
              </a:ext>
            </a:extLst>
          </p:cNvSpPr>
          <p:nvPr/>
        </p:nvSpPr>
        <p:spPr>
          <a:xfrm>
            <a:off x="2238375" y="208280"/>
            <a:ext cx="4240530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 algn="l">
              <a:defRPr lang="en-us"/>
            </a:pPr>
            <a:r>
              <a:rPr lang="en-us" b="1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Maximally </a:t>
            </a:r>
            <a:r>
              <a:rPr lang="en-us" b="1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symmetric </a:t>
            </a:r>
            <a:r>
              <a:rPr lang="en-us" b="1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extra </a:t>
            </a:r>
            <a:r>
              <a:rPr lang="en-us" b="1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space</a:t>
            </a:r>
            <a:endParaRPr lang="en-us" b="1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>
              <a:defRPr lang="en-us"/>
            </a:pPr>
            <a:r>
              <a:rPr lang="en-us" b="1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Evolution </a:t>
            </a:r>
            <a:r>
              <a:rPr lang="en-us" b="1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from </a:t>
            </a:r>
            <a:r>
              <a:rPr lang="en-us" b="1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high </a:t>
            </a:r>
            <a:r>
              <a:rPr lang="en-us" b="1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to </a:t>
            </a:r>
            <a:r>
              <a:rPr lang="en-us" b="1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low </a:t>
            </a:r>
            <a:r>
              <a:rPr lang="en-us" b="1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energies</a:t>
            </a:r>
            <a:endParaRPr lang="en-us" b="1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 lang="en-us" b="1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defRPr>
            </a:pPr>
          </a:p>
        </p:txBody>
      </p:sp>
      <p:pic>
        <p:nvPicPr>
          <p:cNvPr id="3" name="Изображение 2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EDAACJEQAAJz8AAIom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88315" y="2850515"/>
            <a:ext cx="9777730" cy="34143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Изображение 13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EsuAAAAAAAAGkoAAA0D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525385" y="0"/>
            <a:ext cx="4520565" cy="4959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Изображение 3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orAAC2BwAAGkoAABYL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7016750" y="1253490"/>
            <a:ext cx="5029200" cy="5486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Изображение 5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QuAAARBAAA1zwAAF0H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7480300" y="661035"/>
            <a:ext cx="2409825" cy="5359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Рисунок1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FIDAAC7CwAAHSoAAPsPAAAQ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539750" y="1906905"/>
            <a:ext cx="6306185" cy="6908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Рисунок2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GYDAAANBgAAJycAAMEKAAAQAAAAJgAAAAgAAAD//////////w==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552450" y="983615"/>
            <a:ext cx="5812155" cy="7645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Текстовое поле 8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RC8AAGINAABhOgAApg8AABAgAAAmAAAACAAAAP//////////"/>
              </a:ext>
            </a:extLst>
          </p:cNvSpPr>
          <p:nvPr/>
        </p:nvSpPr>
        <p:spPr>
          <a:xfrm>
            <a:off x="7683500" y="2175510"/>
            <a:ext cx="1806575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classiсal </a:t>
            </a:r>
            <a:r>
              <a:t>equations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2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Jct1P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BQDAADHBwAAyD8AAKsO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" y="1264285"/>
            <a:ext cx="9867900" cy="11201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 1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o8UYw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BQDAADiEgAAWTgAAEgp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" y="3069590"/>
            <a:ext cx="8659495" cy="36410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Изображение 13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wIQRO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PwTAAC8AQAAMiMAAE4H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3248660" y="281940"/>
            <a:ext cx="2472690" cy="90551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Изображение 4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86W90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Mw5AAAKGgAAg0kAAGUd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9395460" y="4232910"/>
            <a:ext cx="2554605" cy="54546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Изображение 3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x02lq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JMqAAAwAAAAg0kAAJADAAAQ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6920865" y="30480"/>
            <a:ext cx="5029200" cy="5486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Рисунок1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VoSXl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KcrAAAyAwAA9EgAAGkGAAAQAAAAJgAAAAgAAAD//////////w==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7096125" y="519430"/>
            <a:ext cx="4763135" cy="5226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Текстовое поле 7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C43f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wUAAG0DAACqDQAAsQUAABAgAAAmAAAACAAAAP//////////"/>
              </a:ext>
            </a:extLst>
          </p:cNvSpPr>
          <p:nvPr/>
        </p:nvSpPr>
        <p:spPr>
          <a:xfrm>
            <a:off x="934085" y="556895"/>
            <a:ext cx="1287145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Asymptotic: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4hsAACsBAAAHQgAAhAUAABAAAAAmAAAACAAAAP//////////"/>
              </a:ext>
            </a:extLst>
          </p:cNvSpPr>
          <p:nvPr/>
        </p:nvSpPr>
        <p:spPr>
          <a:xfrm>
            <a:off x="4532630" y="189865"/>
            <a:ext cx="6200775" cy="7067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  <a:endParaRPr lang="en-us" sz="2000"/>
          </a:p>
        </p:txBody>
      </p:sp>
      <p:pic>
        <p:nvPicPr>
          <p:cNvPr id="3" name="Изображение 7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Opn9i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YjAADgFQAAaisAAKQY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693410" y="3556000"/>
            <a:ext cx="1363980" cy="449580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4" name="Прямая со стрелкой 8"/>
          <p:cNvCxnSpPr>
            <a:extLst>
              <a:ext uri="smNativeData">
                <pr:smNativeData xmlns:pr="smNativeData" val="SMDATA_16_32J/YhMAAAAlAAAADQ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El9vAAPAAAAAQAAACMAAAAjAAAAIwAAAB4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El9vAB/f38AAAAAA8zMzADAwP8Af39/AAAAAAAAAAAAAAAAAAAAAAAAAAAAIQAAABgAAAAUAAAALhoAAFgXAAAyIAAAhRcAABAAAAAmAAAACAAAAP//////////"/>
              </a:ext>
            </a:extLst>
          </p:cNvCxnSpPr>
          <p:nvPr/>
        </p:nvCxnSpPr>
        <p:spPr>
          <a:xfrm flipV="1">
            <a:off x="4255770" y="3794760"/>
            <a:ext cx="977900" cy="28575"/>
          </a:xfrm>
          <a:prstGeom prst="straightConnector1">
            <a:avLst/>
          </a:prstGeom>
          <a:noFill/>
          <a:ln w="9525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sp>
        <p:nvSpPr>
          <p:cNvPr id="5" name="Текстовое поле 9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GwsAAIgZAACjFgAANB8AABAgAAAmAAAACAAAAP//////////"/>
              </a:ext>
            </a:extLst>
          </p:cNvSpPr>
          <p:nvPr/>
        </p:nvSpPr>
        <p:spPr>
          <a:xfrm>
            <a:off x="1805305" y="4150360"/>
            <a:ext cx="1874520" cy="9220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initial </a:t>
            </a:r>
            <a:r>
              <a:t>coditions </a:t>
            </a:r>
            <a:r>
              <a:t>in </a:t>
            </a:r>
          </a:p>
          <a:p>
            <a:pPr>
              <a:defRPr lang="en-us"/>
            </a:pPr>
            <a:r>
              <a:t>pocket </a:t>
            </a:r>
            <a:r>
              <a:t>universes </a:t>
            </a:r>
          </a:p>
          <a:p>
            <a:pPr>
              <a:defRPr lang="en-us"/>
            </a:pPr>
            <a:r>
              <a:t>differ </a:t>
            </a:r>
            <a:r>
              <a:t>each </a:t>
            </a:r>
            <a:r>
              <a:t>other</a:t>
            </a:r>
          </a:p>
        </p:txBody>
      </p:sp>
      <p:cxnSp>
        <p:nvCxnSpPr>
          <p:cNvPr id="6" name="Прямая со стрелкой 10"/>
          <p:cNvCxnSpPr>
            <a:extLst>
              <a:ext uri="smNativeData">
                <pr:smNativeData xmlns:pr="smNativeData" val="SMDATA_16_32J/YhMAAAAlAAAADQAAAA0AAAAAkAAAAEgAAACQAAAASAAAAAAAAAAAAAAAAg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El9vAAPAAAAAQAAACMAAAAjAAAAIwAAAB4AAAAAAAAAZAAAAGQAAAAD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El9vAB/f38AAAAAA8zMzADAwP8Af39/AAAAAAAAAAAAAAAAAAAAAAAAAAAAIQAAABgAAAAUAAAAKhoAAMcbAAAuIAAA9BsAABAAAAAmAAAACAAAAP//////////"/>
              </a:ext>
            </a:extLst>
          </p:cNvCxnSpPr>
          <p:nvPr/>
        </p:nvCxnSpPr>
        <p:spPr>
          <a:xfrm flipV="1">
            <a:off x="4253230" y="4515485"/>
            <a:ext cx="977900" cy="28575"/>
          </a:xfrm>
          <a:prstGeom prst="straightConnector1">
            <a:avLst/>
          </a:prstGeom>
          <a:noFill/>
          <a:ln w="9525" cap="flat" cmpd="sng" algn="ctr">
            <a:solidFill>
              <a:srgbClr val="497DBC"/>
            </a:solidFill>
            <a:prstDash val="solid"/>
            <a:headEnd type="none"/>
            <a:tailEnd type="arrow" w="med" len="med"/>
          </a:ln>
          <a:effectLst/>
        </p:spPr>
      </p:cxnSp>
      <p:sp>
        <p:nvSpPr>
          <p:cNvPr id="7" name="Текстовое поле 11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iIAAIgZAAD6MQAANB8AABAAAAAmAAAACAAAAP//////////"/>
              </a:ext>
            </a:extLst>
          </p:cNvSpPr>
          <p:nvPr/>
        </p:nvSpPr>
        <p:spPr>
          <a:xfrm>
            <a:off x="5584190" y="4150360"/>
            <a:ext cx="2540000" cy="9220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  <a:r>
              <a:rPr lang="en-us">
                <a:solidFill>
                  <a:srgbClr val="963634"/>
                </a:solidFill>
              </a:rPr>
              <a:t>extra </a:t>
            </a:r>
            <a:r>
              <a:rPr lang="en-us">
                <a:solidFill>
                  <a:srgbClr val="963634"/>
                </a:solidFill>
              </a:rPr>
              <a:t>space </a:t>
            </a:r>
            <a:r>
              <a:rPr lang="en-us">
                <a:solidFill>
                  <a:srgbClr val="963634"/>
                </a:solidFill>
              </a:rPr>
              <a:t>metric </a:t>
            </a:r>
            <a:r>
              <a:rPr lang="en-us">
                <a:solidFill>
                  <a:srgbClr val="963634"/>
                </a:solidFill>
              </a:rPr>
              <a:t>in </a:t>
            </a:r>
            <a:endParaRPr lang="en-us">
              <a:solidFill>
                <a:srgbClr val="963634"/>
              </a:solidFill>
            </a:endParaRPr>
          </a:p>
          <a:p>
            <a:pPr>
              <a:defRPr lang="en-us"/>
            </a:pPr>
            <a:r>
              <a:rPr lang="en-us">
                <a:solidFill>
                  <a:srgbClr val="963634"/>
                </a:solidFill>
              </a:rPr>
              <a:t>pocket </a:t>
            </a:r>
            <a:r>
              <a:rPr lang="en-us">
                <a:solidFill>
                  <a:srgbClr val="963634"/>
                </a:solidFill>
              </a:rPr>
              <a:t>universes </a:t>
            </a:r>
            <a:endParaRPr lang="en-us">
              <a:solidFill>
                <a:srgbClr val="963634"/>
              </a:solidFill>
            </a:endParaRPr>
          </a:p>
          <a:p>
            <a:pPr>
              <a:defRPr lang="en-us"/>
            </a:pPr>
            <a:r>
              <a:rPr lang="en-us">
                <a:solidFill>
                  <a:srgbClr val="963634"/>
                </a:solidFill>
              </a:rPr>
              <a:t>differ </a:t>
            </a:r>
            <a:r>
              <a:rPr lang="en-us">
                <a:solidFill>
                  <a:srgbClr val="963634"/>
                </a:solidFill>
              </a:rPr>
              <a:t>each </a:t>
            </a:r>
            <a:r>
              <a:rPr lang="en-us">
                <a:solidFill>
                  <a:srgbClr val="963634"/>
                </a:solidFill>
              </a:rPr>
              <a:t>other</a:t>
            </a:r>
            <a:endParaRPr lang="en-us">
              <a:solidFill>
                <a:srgbClr val="963634"/>
              </a:solidFill>
            </a:endParaRPr>
          </a:p>
        </p:txBody>
      </p:sp>
      <p:sp>
        <p:nvSpPr>
          <p:cNvPr id="8" name="Текстовое поле 12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QoAADYCAAClPAAAJgYAABAgAAAmAAAACAAAAP//////////"/>
              </a:ext>
            </a:extLst>
          </p:cNvSpPr>
          <p:nvPr/>
        </p:nvSpPr>
        <p:spPr>
          <a:xfrm>
            <a:off x="1730375" y="359410"/>
            <a:ext cx="8128000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 algn="l">
              <a:defRPr lang="en-us"/>
            </a:pPr>
            <a:r>
              <a:rPr lang="en-us" b="1" i="1"/>
              <a:t>Maximally </a:t>
            </a:r>
            <a:r>
              <a:rPr lang="en-us" b="1" i="1"/>
              <a:t>symmetric </a:t>
            </a:r>
            <a:r>
              <a:rPr lang="en-us" b="1" i="1"/>
              <a:t>extra </a:t>
            </a:r>
            <a:r>
              <a:rPr lang="en-us" b="1" i="1"/>
              <a:t>space </a:t>
            </a:r>
            <a:r>
              <a:rPr lang="en-us" b="1" i="1"/>
              <a:t>leads </a:t>
            </a:r>
            <a:r>
              <a:rPr lang="en-us" b="1" i="1"/>
              <a:t>to </a:t>
            </a:r>
            <a:r>
              <a:rPr lang="en-us" b="1" i="1"/>
              <a:t>unacceptable </a:t>
            </a:r>
            <a:r>
              <a:rPr lang="en-us" b="1" i="1"/>
              <a:t>final </a:t>
            </a:r>
            <a:r>
              <a:rPr lang="en-us" b="1" i="1"/>
              <a:t>states </a:t>
            </a:r>
            <a:r>
              <a:rPr lang="en-us" b="1" i="1"/>
              <a:t>at </a:t>
            </a:r>
            <a:r>
              <a:rPr lang="en-us" b="1" i="1"/>
              <a:t>low </a:t>
            </a:r>
            <a:r>
              <a:rPr lang="en-us" b="1" i="1"/>
              <a:t>energies.</a:t>
            </a:r>
            <a:endParaRPr lang="en-us" b="1" i="1"/>
          </a:p>
          <a:p>
            <a:pPr algn="l">
              <a:defRPr lang="en-us"/>
            </a:pPr>
            <a:endParaRPr lang="en-us" b="1" i="1"/>
          </a:p>
          <a:p>
            <a:pPr algn="l">
              <a:defRPr lang="en-us"/>
            </a:pPr>
            <a:r>
              <a:rPr lang="en-us" b="1" i="1"/>
              <a:t>Final </a:t>
            </a:r>
            <a:r>
              <a:rPr lang="en-us" b="1" i="1"/>
              <a:t>stage </a:t>
            </a:r>
            <a:r>
              <a:rPr lang="en-us" b="1" i="1"/>
              <a:t>is </a:t>
            </a:r>
            <a:r>
              <a:rPr lang="en-us" b="1" i="1"/>
              <a:t>described </a:t>
            </a:r>
            <a:r>
              <a:rPr lang="en-us" b="1" i="1"/>
              <a:t>by </a:t>
            </a:r>
            <a:r>
              <a:rPr lang="en-us" b="1" i="1"/>
              <a:t>de </a:t>
            </a:r>
            <a:r>
              <a:rPr lang="en-us" b="1" i="1"/>
              <a:t>Sitter </a:t>
            </a:r>
            <a:r>
              <a:rPr lang="en-us" b="1" i="1"/>
              <a:t>4-dim </a:t>
            </a:r>
            <a:r>
              <a:rPr lang="en-us" b="1" i="1"/>
              <a:t>metric. </a:t>
            </a:r>
            <a:endParaRPr lang="en-us" b="1" i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Текстовое поле 14"/>
              <p:cNvSpPr>
                <a:extLst>
                  <a:ext uri="smNativeData">
                    <pr:smNativeData xmlns:pr="smNativeData" val="SMDATA_16_32J/YhMAAAAlAAAAZA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A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EAAAAAAAAAAAAAAAAAAAAAAAAAECcAABAnAAAAAAAAAAAAAAAAAAAAAAAAAAAAAAAAAAAAAAAAAAAAABQAAAAAAAAAwMD/AAAAAABkAAAAMgAAAAAAAABkAAAAAAAAAH9/fwAKAAAAIgAAABgAAAAAAAAAAAAAAAAAAAAAAAAAAAAAAAAAAAAkAAAAJAAAAAAAAAAAAAAAAAAAAAAAAAAAAAAAAAAAAAAAAAAAAAAAAAAAACUAAABYAAAAAAAAAAAAAAAAAAAAAAAAAAAAAAAAAAAAAAAAAAAAAAAAAAAAAAAAAAAAAAA/AAAAAAAAAKCGAQAAAAAAAAAAAAAAAAAMAAAAAQAAAAAAAAAAAAAAAAAAAB8AAABUAAAAAAAABQAAAAEAAAAAAAAAAAAAAAAAAAAAAAAAAAAAAAAAAAAAAAAAAAAAAAB/f38AAAAAA8zMzADAwP8Af39/AAAAAAAAAAAAAAAAAAAAAAAAAAAAIQAAABgAAAAUAAAA7QgAALwIAAA5SAAATxUAABAAAAAmAAAACAAAAP//////////"/>
                  </a:ext>
                </a:extLst>
              </p:cNvSpPr>
              <p:nvPr/>
            </p:nvSpPr>
            <p:spPr>
              <a:xfrm>
                <a:off x="1450975" y="1419860"/>
                <a:ext cx="10289540" cy="20440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t"/>
              <a:lstStyle/>
              <a:p>
                <a:pPr>
                  <a:defRPr lang="en-US"/>
                </a:pPr>
                <a:r>
                  <a:rPr dirty="0"/>
                  <a:t>The space expansion and </a:t>
                </a:r>
                <a:r>
                  <a:rPr dirty="0">
                    <a:sym typeface="+mn-ea"/>
                  </a:rPr>
                  <a:t>fluctuations of</a:t>
                </a:r>
                <a:r>
                  <a:rPr dirty="0"/>
                  <a:t> the metric and/or scalar field can last for an arbitrarily long time. </a:t>
                </a:r>
                <a:endParaRPr dirty="0"/>
              </a:p>
              <a:p>
                <a:pPr>
                  <a:defRPr lang="en-US"/>
                </a:pPr>
                <a:r>
                  <a:rPr dirty="0"/>
                  <a:t>Their scale quickly overcomes the present horizon. </a:t>
                </a:r>
                <a:endParaRPr dirty="0"/>
              </a:p>
              <a:p>
                <a:pPr>
                  <a:defRPr lang="en-US"/>
                </a:pPr>
                <a:r>
                  <a:rPr dirty="0"/>
                  <a:t>Number of pocket universes</a:t>
                </a:r>
                <a:r>
                  <a:rPr lang="ru-RU" altLang="en-US" dirty="0"/>
                  <a:t> (</a:t>
                </a:r>
                <a:r>
                  <a:rPr altLang="ru-RU" dirty="0"/>
                  <a:t>causally disconnected domains under horizon</a:t>
                </a:r>
                <a:r>
                  <a:rPr lang="ru-RU" altLang="en-US" dirty="0"/>
                  <a:t>)</a:t>
                </a:r>
                <a:r>
                  <a:rPr dirty="0"/>
                  <a:t> tends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charset="0"/>
                        <a:cs typeface="Cambria Math" panose="02040503050406030204" charset="0"/>
                      </a:rPr>
                      <m:t>∞</m:t>
                    </m:r>
                  </m:oMath>
                </a14:m>
                <a:endParaRPr lang="en-US" i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defRPr lang="en-US"/>
                </a:pPr>
                <a:endParaRPr lang="en-US" i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defRPr lang="en-US"/>
                </a:pPr>
                <a:r>
                  <a:rPr dirty="0"/>
                  <a:t>The fluctuations within the extra space are of most interest. </a:t>
                </a:r>
                <a:endParaRPr dirty="0"/>
              </a:p>
              <a:p>
                <a:pPr>
                  <a:defRPr lang="en-US"/>
                </a:pPr>
                <a:r>
                  <a:rPr dirty="0"/>
                  <a:t>Some of them can deform the extra metric significantly and in different way in each pocket universe.</a:t>
                </a:r>
                <a:endParaRPr dirty="0"/>
              </a:p>
            </p:txBody>
          </p:sp>
        </mc:Choice>
        <mc:Fallback>
          <p:sp>
            <p:nvSpPr>
              <p:cNvPr id="9" name="Текстовое поле 14"/>
              <p:cNvSpPr>
                <a:spLocks noRot="1" noChangeAspect="1" noMove="1" noResize="1" noEditPoints="1" noAdjustHandles="1" noChangeArrowheads="1" noChangeShapeType="1" noTextEdit="1"/>
                <a:extLst>
                  <a:ext uri="smNativeData">
                    <pr:smNativeData xmlns:pr="smNativeData" val="SMDATA_16_32J/YhMAAAAlAAAAZAAAAK8AAAAAkAAAAEgAAACQAAAASAAAAAAAAAAAAAAAAAAAAAEAAABQAAAAAAAAAAAA4D8AAAAAAADgPwAAAAAAAOA/AAAAAAAA4D8AAAAAAADgPwAAAAAAAOA/AAAAAAAA4D8AAAAAAADgPwAAAAAAAOA/AAAAAAAA4D8CAAAAjAAAAAEAAAACAAAAT4G9DP///wgAAAAAAAAAACIGI5pA31VKo7O3jQTz0DwBAAAAZAAAAAEAAABAAAAAAAAAAAAAAAAAAAAAAAAAAAAAAAAAAAAAAAAAAAAAAAAAAAAAAAAAAAAAAAAAAAAAAAAAAAAAAAAAAAAAAAAAAAAAAAAAAAAAAAAAAAAAAAAAAAAAFAAAADwAAAAAAAAAAAAAAAAAAAAA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EAAAAAAAAAAAAAAAAAAAAAAAAAECcAABAnAAAAAAAAAAAAAAAAAAAAAAAAAAAAAAAAAAAAAAAAAAAAABQAAAAAAAAAwMD/AAAAAABkAAAAMgAAAAAAAABkAAAAAAAAAH9/fwAKAAAAIgAAABgAAAAAAAAAAAAAAAAAAAAAAAAAAAAAAAAAAAAkAAAAJAAAAAAAAAAAAAAAAAAAAAAAAAAAAAAAAAAAAAAAAAAAAAAAAAAAACUAAABYAAAAAAAAAAAAAAAAAAAAAAAAAAAAAAAAAAAAAAAAAAAAAAAAAAAAAAAAAAAAAAA/AAAAAAAAAKCGAQAAAAAAAAAAAAAAAAAMAAAAAQAAAAAAAAAAAAAAAAAAAB8AAABUAAAAAAAABQAAAAEAAAAAAAAAAAAAAAAAAAAAAAAAAAAAAAAAAAAAAAAAAAAAAAB/f38AAAAAA8zMzADAwP8Af39/AAAAAAAAAAAAAAAAAAAAAAAAAAAAIQAAABgAAAAUAAAA7QgAALwIAAA5SAAATxUAABAAAAAmAAAACAAAAP//////////"/>
                  </a:ext>
                </a:extLst>
              </p:cNvSpPr>
              <p:nvPr/>
            </p:nvSpPr>
            <p:spPr>
              <a:xfrm>
                <a:off x="1450975" y="1419860"/>
                <a:ext cx="10289540" cy="2044065"/>
              </a:xfrm>
              <a:prstGeom prst="rect">
                <a:avLst/>
              </a:prstGeom>
              <a:blipFill rotWithShape="1">
                <a:blip r:embed="rId3"/>
                <a:srcRect/>
                <a:stretch/>
              </a:blipFill>
              <a:ln>
                <a:noFill/>
              </a:ln>
              <a:effectLst/>
            </p:spPr>
          </p:sp>
        </mc:Fallback>
      </mc:AlternateContent>
      <p:sp>
        <p:nvSpPr>
          <p:cNvPr id="10" name="Текстовое поле 12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7J6f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gYAABUlAADEPQAAWScAABAgAAAmAAAACAAAAP//////////"/>
              </a:ext>
            </a:extLst>
          </p:cNvSpPr>
          <p:nvPr/>
        </p:nvSpPr>
        <p:spPr>
          <a:xfrm>
            <a:off x="1085850" y="6028055"/>
            <a:ext cx="8954770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rPr lang="en-us">
                <a:solidFill>
                  <a:schemeClr val="accent2"/>
                </a:solidFill>
              </a:rPr>
              <a:t>Disturbed </a:t>
            </a:r>
            <a:r>
              <a:rPr lang="en-us">
                <a:solidFill>
                  <a:schemeClr val="accent2"/>
                </a:solidFill>
              </a:rPr>
              <a:t>extra </a:t>
            </a:r>
            <a:r>
              <a:rPr lang="en-us">
                <a:solidFill>
                  <a:schemeClr val="accent2"/>
                </a:solidFill>
              </a:rPr>
              <a:t>metrics </a:t>
            </a:r>
            <a:r>
              <a:rPr lang="en-us">
                <a:solidFill>
                  <a:schemeClr val="accent2"/>
                </a:solidFill>
              </a:rPr>
              <a:t>evolve </a:t>
            </a:r>
            <a:r>
              <a:rPr lang="en-us">
                <a:solidFill>
                  <a:schemeClr val="accent2"/>
                </a:solidFill>
              </a:rPr>
              <a:t>to </a:t>
            </a:r>
            <a:r>
              <a:rPr lang="en-us">
                <a:solidFill>
                  <a:schemeClr val="accent2"/>
                </a:solidFill>
              </a:rPr>
              <a:t>different </a:t>
            </a:r>
            <a:r>
              <a:rPr lang="en-us">
                <a:solidFill>
                  <a:schemeClr val="accent2"/>
                </a:solidFill>
              </a:rPr>
              <a:t>static </a:t>
            </a:r>
            <a:r>
              <a:rPr lang="en-us">
                <a:solidFill>
                  <a:schemeClr val="accent2"/>
                </a:solidFill>
              </a:rPr>
              <a:t>inhomogeneous </a:t>
            </a:r>
            <a:r>
              <a:rPr lang="en-us">
                <a:solidFill>
                  <a:schemeClr val="accent2"/>
                </a:solidFill>
              </a:rPr>
              <a:t>extra </a:t>
            </a:r>
            <a:r>
              <a:rPr lang="en-us">
                <a:solidFill>
                  <a:schemeClr val="accent2"/>
                </a:solidFill>
              </a:rPr>
              <a:t>metrics (</a:t>
            </a:r>
            <a:r>
              <a:rPr lang="en-us">
                <a:solidFill>
                  <a:schemeClr val="accent2"/>
                </a:solidFill>
              </a:rPr>
              <a:t>if </a:t>
            </a:r>
            <a:r>
              <a:rPr lang="en-us">
                <a:solidFill>
                  <a:schemeClr val="accent2"/>
                </a:solidFill>
              </a:rPr>
              <a:t>they </a:t>
            </a:r>
            <a:r>
              <a:rPr lang="en-us">
                <a:solidFill>
                  <a:schemeClr val="accent2"/>
                </a:solidFill>
              </a:rPr>
              <a:t>exist)</a:t>
            </a:r>
            <a:r>
              <a:t>. </a:t>
            </a:r>
          </a:p>
        </p:txBody>
      </p:sp>
      <p:pic>
        <p:nvPicPr>
          <p:cNvPr id="11" name="Изображение 12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XDf5w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OALAAAiFgAANBUAAGIY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930400" y="3597910"/>
            <a:ext cx="1516380" cy="36576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hBMAAGAgAAANLAAApCIAABAgAAAmAAAACAAAAP//////////"/>
              </a:ext>
            </a:extLst>
          </p:cNvSpPr>
          <p:nvPr/>
        </p:nvSpPr>
        <p:spPr>
          <a:xfrm>
            <a:off x="3172460" y="5262880"/>
            <a:ext cx="3988435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Cosmological (</a:t>
            </a:r>
            <a:r>
              <a:t>x-homogeneous) </a:t>
            </a:r>
            <a:r>
              <a:t>solutions</a:t>
            </a:r>
          </a:p>
        </p:txBody>
      </p:sp>
      <p:sp>
        <p:nvSpPr>
          <p:cNvPr id="3" name="TextBox 11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YAAHg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8w8AAN0QAABiLQAAihUAABAgAAAmAAAACAAAAP//////////"/>
              </a:ext>
            </a:extLst>
          </p:cNvSpPr>
          <p:nvPr/>
        </p:nvSpPr>
        <p:spPr>
          <a:xfrm>
            <a:off x="2592705" y="2741295"/>
            <a:ext cx="4784725" cy="7600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 algn="l">
              <a:defRPr lang="en-us"/>
            </a:pPr>
            <a:r>
              <a:rPr lang="en-us" b="1"/>
              <a:t>Differential </a:t>
            </a:r>
            <a:r>
              <a:rPr lang="en-us" b="1"/>
              <a:t>equations </a:t>
            </a:r>
            <a:r>
              <a:rPr lang="en-us" b="1"/>
              <a:t>need</a:t>
            </a:r>
            <a:endParaRPr lang="en-us" b="1">
              <a:solidFill>
                <a:srgbClr val="FF0000"/>
              </a:solidFill>
            </a:endParaRPr>
          </a:p>
          <a:p>
            <a:pPr algn="l">
              <a:defRPr lang="en-us"/>
            </a:pPr>
            <a:r>
              <a:rPr lang="en-us" b="1"/>
              <a:t>additional </a:t>
            </a:r>
            <a:r>
              <a:rPr lang="en-us" b="1"/>
              <a:t>conditions  (</a:t>
            </a:r>
            <a:r>
              <a:rPr lang="en-us" b="1"/>
              <a:t>continuum </a:t>
            </a:r>
            <a:r>
              <a:rPr lang="en-us" b="1"/>
              <a:t>set)</a:t>
            </a:r>
            <a:endParaRPr lang="en-us" b="1"/>
          </a:p>
        </p:txBody>
      </p:sp>
      <p:pic>
        <p:nvPicPr>
          <p:cNvPr id="4" name="Изображение 13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o8bWH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FEPAADfFQAAETQAAOcZ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489835" y="3555365"/>
            <a:ext cx="5974080" cy="6553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Изображение 1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v0q1Y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OwOAAAmCwAAtzUAAGYP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0" y="1812290"/>
            <a:ext cx="6306185" cy="6908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Изображение 4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RYSzU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OcLAAAEBgAAqC8AALgK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1934845" y="977900"/>
            <a:ext cx="5812155" cy="7645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Текстовое поле 3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8BcAAOsBAABfRgAAXwQAABAgAAAmAAAACAAAAP//////////"/>
              </a:ext>
            </a:extLst>
          </p:cNvSpPr>
          <p:nvPr/>
        </p:nvSpPr>
        <p:spPr>
          <a:xfrm>
            <a:off x="3891280" y="311785"/>
            <a:ext cx="7548245" cy="3987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rPr lang="en-us" sz="2000" b="1">
                <a:solidFill>
                  <a:srgbClr val="002060"/>
                </a:solidFill>
              </a:rPr>
              <a:t>Inhomogeneous </a:t>
            </a:r>
            <a:r>
              <a:rPr lang="en-us" sz="2000" b="1">
                <a:solidFill>
                  <a:srgbClr val="C00000"/>
                </a:solidFill>
              </a:rPr>
              <a:t>static</a:t>
            </a:r>
            <a:r>
              <a:rPr lang="en-us" sz="2000" b="1">
                <a:solidFill>
                  <a:srgbClr val="002060"/>
                </a:solidFill>
              </a:rPr>
              <a:t> </a:t>
            </a:r>
            <a:r>
              <a:rPr lang="en-us" sz="2000" b="1">
                <a:solidFill>
                  <a:srgbClr val="002060"/>
                </a:solidFill>
              </a:rPr>
              <a:t>extra </a:t>
            </a:r>
            <a:r>
              <a:rPr lang="en-us" sz="2000" b="1">
                <a:solidFill>
                  <a:srgbClr val="002060"/>
                </a:solidFill>
              </a:rPr>
              <a:t>dimensions. </a:t>
            </a:r>
            <a:r>
              <a:rPr lang="en-us" sz="2000" b="1">
                <a:solidFill>
                  <a:srgbClr val="002060"/>
                </a:solidFill>
              </a:rPr>
              <a:t>Do </a:t>
            </a:r>
            <a:r>
              <a:rPr lang="en-us" sz="2000" b="1">
                <a:solidFill>
                  <a:srgbClr val="002060"/>
                </a:solidFill>
              </a:rPr>
              <a:t>they </a:t>
            </a:r>
            <a:r>
              <a:rPr lang="en-us" sz="2000" b="1">
                <a:solidFill>
                  <a:srgbClr val="002060"/>
                </a:solidFill>
              </a:rPr>
              <a:t>exist?</a:t>
            </a:r>
            <a:endParaRPr lang="en-us" sz="2000" b="1">
              <a:solidFill>
                <a:srgbClr val="002060"/>
              </a:solidFill>
            </a:endParaRPr>
          </a:p>
        </p:txBody>
      </p:sp>
      <p:pic>
        <p:nvPicPr>
          <p:cNvPr id="8" name="Изображение 7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av47Q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D4WAADyGgAAUikAALYd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3615690" y="4380230"/>
            <a:ext cx="3101340" cy="4495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Изображение 2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6ICf9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wrAADyGgAAQDIAAG4dAAAQ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7018020" y="4380230"/>
            <a:ext cx="1150620" cy="4038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Текстовое поле 9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pSsAAJASAACbRQAA1BQAABAgAAAmAAAACAAAAP//////////"/>
              </a:ext>
            </a:extLst>
          </p:cNvSpPr>
          <p:nvPr/>
        </p:nvSpPr>
        <p:spPr>
          <a:xfrm>
            <a:off x="7094855" y="3017520"/>
            <a:ext cx="4220210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 </a:t>
            </a:r>
            <a:r>
              <a:t>to </a:t>
            </a:r>
            <a:r>
              <a:t>choose a </a:t>
            </a:r>
            <a:r>
              <a:t>particular </a:t>
            </a:r>
            <a:r>
              <a:t>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MOCO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YIAAB2BgAASDEAADsa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304290" y="1050290"/>
            <a:ext cx="6706870" cy="32137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 2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Ue7eo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HUIAAA7GgAA2jYAABIh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374775" y="4264025"/>
            <a:ext cx="7541895" cy="11118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Текстовое поле 6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kjYAAGYdAAB6RwAAqh8AABAAAAAmAAAACAAAAP//////////"/>
              </a:ext>
            </a:extLst>
          </p:cNvSpPr>
          <p:nvPr/>
        </p:nvSpPr>
        <p:spPr>
          <a:xfrm>
            <a:off x="8870950" y="4779010"/>
            <a:ext cx="2748280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  <a:r>
              <a:rPr lang="en-us" b="1">
                <a:solidFill>
                  <a:srgbClr val="FF0000"/>
                </a:solidFill>
              </a:rPr>
              <a:t>continuum </a:t>
            </a:r>
            <a:r>
              <a:rPr lang="en-us" b="1">
                <a:solidFill>
                  <a:srgbClr val="FF0000"/>
                </a:solidFill>
              </a:rPr>
              <a:t>set </a:t>
            </a:r>
            <a:r>
              <a:rPr lang="en-us" b="1">
                <a:solidFill>
                  <a:srgbClr val="FF0000"/>
                </a:solidFill>
              </a:rPr>
              <a:t>of </a:t>
            </a:r>
            <a:r>
              <a:rPr lang="en-us" b="1">
                <a:solidFill>
                  <a:srgbClr val="FF0000"/>
                </a:solidFill>
              </a:rPr>
              <a:t>solutions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5" name="Изображение 13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IBIIV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FIuAABvBgAAIUoAAHwJ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7529830" y="1045845"/>
            <a:ext cx="4520565" cy="4959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Рисунок 7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Flr/C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Hk9AADlCQAAVkkAAGEQ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9992995" y="1608455"/>
            <a:ext cx="1928495" cy="10541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Текстовое поле 11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yxEAAAAAAAA4NgAARAIAABAgAAAmAAAACAAAAP//////////"/>
              </a:ext>
            </a:extLst>
          </p:cNvSpPr>
          <p:nvPr/>
        </p:nvSpPr>
        <p:spPr>
          <a:xfrm>
            <a:off x="2892425" y="0"/>
            <a:ext cx="5921375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rPr lang="en-us" b="1">
                <a:solidFill>
                  <a:srgbClr val="002060"/>
                </a:solidFill>
              </a:rPr>
              <a:t>Inhomogeneous </a:t>
            </a:r>
            <a:r>
              <a:rPr lang="en-us" b="1">
                <a:solidFill>
                  <a:srgbClr val="002060"/>
                </a:solidFill>
              </a:rPr>
              <a:t>static </a:t>
            </a:r>
            <a:r>
              <a:rPr lang="en-us" b="1">
                <a:solidFill>
                  <a:srgbClr val="002060"/>
                </a:solidFill>
              </a:rPr>
              <a:t>extra </a:t>
            </a:r>
            <a:r>
              <a:rPr lang="en-us" b="1">
                <a:solidFill>
                  <a:srgbClr val="002060"/>
                </a:solidFill>
              </a:rPr>
              <a:t>dimensions </a:t>
            </a:r>
            <a:r>
              <a:rPr lang="en-us" b="1">
                <a:solidFill>
                  <a:srgbClr val="002060"/>
                </a:solidFill>
              </a:rPr>
              <a:t>in </a:t>
            </a:r>
            <a:r>
              <a:rPr lang="en-us" b="1">
                <a:solidFill>
                  <a:srgbClr val="002060"/>
                </a:solidFill>
              </a:rPr>
              <a:t>de </a:t>
            </a:r>
            <a:r>
              <a:rPr lang="en-us" b="1">
                <a:solidFill>
                  <a:srgbClr val="002060"/>
                </a:solidFill>
              </a:rPr>
              <a:t>Sitter </a:t>
            </a:r>
            <a:r>
              <a:rPr lang="en-us" b="1">
                <a:solidFill>
                  <a:srgbClr val="002060"/>
                </a:solidFill>
              </a:rPr>
              <a:t>space</a:t>
            </a:r>
            <a:endParaRPr lang="en-us" b="1">
              <a:solidFill>
                <a:srgbClr val="002060"/>
              </a:solidFill>
            </a:endParaRPr>
          </a:p>
        </p:txBody>
      </p:sp>
      <p:sp>
        <p:nvSpPr>
          <p:cNvPr id="8" name="Текстовое поле 9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dQgAAP8hAAA2OwAAQyQAABAgAAAmAAAACAAAAP//////////"/>
              </a:ext>
            </a:extLst>
          </p:cNvSpPr>
          <p:nvPr/>
        </p:nvSpPr>
        <p:spPr>
          <a:xfrm>
            <a:off x="1374775" y="5526405"/>
            <a:ext cx="8250555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Each </a:t>
            </a:r>
            <a:r>
              <a:t>metric </a:t>
            </a:r>
            <a:r>
              <a:t>function r(u) </a:t>
            </a:r>
            <a:r>
              <a:t>and </a:t>
            </a:r>
            <a:r>
              <a:t>scalar </a:t>
            </a:r>
            <a:r>
              <a:t>field      (u) </a:t>
            </a:r>
            <a:r>
              <a:t>relates </a:t>
            </a:r>
            <a:r>
              <a:t>to </a:t>
            </a:r>
            <a:r>
              <a:t>specific </a:t>
            </a:r>
            <a:r>
              <a:t>auxilliary </a:t>
            </a:r>
            <a:r>
              <a:t>conditions </a:t>
            </a:r>
          </a:p>
        </p:txBody>
      </p:sp>
      <p:pic>
        <p:nvPicPr>
          <p:cNvPr id="9" name="Изображение 10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296t8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DY7AADqIQAA10IAAPIjAAAQ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9625330" y="5513070"/>
            <a:ext cx="1240155" cy="3302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Изображение 11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t2V4p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LwgAABMIgAAHCIAAAwkAAAQAAAAJgAAAAgAAAD//////////w==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5321300" y="5575300"/>
            <a:ext cx="223520" cy="2844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Текстовое поле 13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NgkAAEAmAAAiLQAAhCgAABAgAAAmAAAACAAAAP//////////"/>
              </a:ext>
            </a:extLst>
          </p:cNvSpPr>
          <p:nvPr/>
        </p:nvSpPr>
        <p:spPr>
          <a:xfrm>
            <a:off x="1497330" y="6217920"/>
            <a:ext cx="5839460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rPr lang="en-us" b="1"/>
              <a:t>Each </a:t>
            </a:r>
            <a:r>
              <a:rPr lang="en-us" b="1"/>
              <a:t>pocket </a:t>
            </a:r>
            <a:r>
              <a:rPr lang="en-us" b="1"/>
              <a:t>universe </a:t>
            </a:r>
            <a:r>
              <a:rPr lang="en-us" b="1"/>
              <a:t>is </a:t>
            </a:r>
            <a:r>
              <a:rPr lang="en-us" b="1"/>
              <a:t>characterized </a:t>
            </a:r>
            <a:r>
              <a:rPr lang="en-us" b="1"/>
              <a:t>by </a:t>
            </a:r>
            <a:r>
              <a:rPr lang="en-us" b="1"/>
              <a:t>unique </a:t>
            </a:r>
            <a:r>
              <a:rPr lang="en-us" b="1"/>
              <a:t>extra </a:t>
            </a:r>
            <a:r>
              <a:rPr lang="en-us" b="1"/>
              <a:t>metric</a:t>
            </a:r>
            <a:endParaRPr lang="en-us" b="1"/>
          </a:p>
        </p:txBody>
      </p:sp>
      <p:sp>
        <p:nvSpPr>
          <p:cNvPr id="12" name="Текстовое поле 11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wsAADsDAADbHQAAfwUAABAgAAAmAAAACAAAAP//////////"/>
              </a:ext>
            </a:extLst>
          </p:cNvSpPr>
          <p:nvPr/>
        </p:nvSpPr>
        <p:spPr>
          <a:xfrm>
            <a:off x="1856105" y="525145"/>
            <a:ext cx="2997200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lang="en-us"/>
            </a:pPr>
            <a:r>
              <a:t>The </a:t>
            </a:r>
            <a:r>
              <a:t>search </a:t>
            </a:r>
            <a:r>
              <a:t>of </a:t>
            </a:r>
            <a:r>
              <a:t>static </a:t>
            </a:r>
            <a:r>
              <a:t>metrics.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extLst>
              <a:ext uri="smNativeData">
                <pr:smNativeData xmlns:pr="smNativeData" val="SMDATA_16_32J/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wQMAAFgBAABZLwAALwQAABAAAAAmAAAACAAAAP//////////"/>
              </a:ext>
            </a:extLst>
          </p:cNvSpPr>
          <p:nvPr/>
        </p:nvSpPr>
        <p:spPr>
          <a:xfrm>
            <a:off x="610235" y="218440"/>
            <a:ext cx="7086600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 lang="en-us"/>
            </a:pPr>
            <a:r>
              <a:rPr lang="en-us" sz="2400" b="1"/>
              <a:t>Continuous </a:t>
            </a:r>
            <a:r>
              <a:rPr lang="en-us" sz="2400" b="1"/>
              <a:t>set </a:t>
            </a:r>
            <a:r>
              <a:rPr lang="en-us" sz="2400" b="1"/>
              <a:t>of </a:t>
            </a:r>
            <a:r>
              <a:rPr lang="en-us" sz="2400" b="1"/>
              <a:t>metrics </a:t>
            </a:r>
            <a:r>
              <a:rPr lang="en-us" sz="2400" b="1"/>
              <a:t>of </a:t>
            </a:r>
            <a:r>
              <a:rPr lang="en-us" sz="2400" b="1"/>
              <a:t>extra </a:t>
            </a:r>
            <a:r>
              <a:rPr lang="en-us" sz="2400" b="1"/>
              <a:t>dimensions</a:t>
            </a:r>
            <a:endParaRPr lang="en-us" b="1"/>
          </a:p>
        </p:txBody>
      </p:sp>
      <p:pic>
        <p:nvPicPr>
          <p:cNvPr id="3" name="Изображение 2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DtcMf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MEDAACeBwAA4ToAAB4n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10235" y="1238250"/>
            <a:ext cx="8961120" cy="51206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Рисунок1"/>
          <p:cNvPicPr>
            <a:picLocks noChangeAspect="1"/>
            <a:extLst>
              <a:ext uri="smNativeData">
                <pr:smNativeData xmlns:pr="smNativeData" val="SMDATA_18_32J/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zO63b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GkuAACiAAAAOEoAAK8D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544435" y="102870"/>
            <a:ext cx="4520565" cy="49593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 Induced Branes</dc:title>
  <dc:subject/>
  <dc:creator>Sony</dc:creator>
  <cp:keywords/>
  <dc:description/>
  <cp:lastModifiedBy>Sergey</cp:lastModifiedBy>
  <cp:revision>0</cp:revision>
  <dcterms:created xsi:type="dcterms:W3CDTF">2019-08-20T08:00:00Z</dcterms:created>
  <dcterms:modified xsi:type="dcterms:W3CDTF">2022-05-14T08:05:51Z</dcterms:modified>
</cp:coreProperties>
</file>